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7"/>
  </p:handoutMasterIdLst>
  <p:sldIdLst>
    <p:sldId id="258" r:id="rId3"/>
    <p:sldId id="256" r:id="rId4"/>
    <p:sldId id="270" r:id="rId6"/>
    <p:sldId id="257" r:id="rId7"/>
    <p:sldId id="261" r:id="rId8"/>
    <p:sldId id="263" r:id="rId9"/>
    <p:sldId id="262" r:id="rId10"/>
    <p:sldId id="264" r:id="rId11"/>
    <p:sldId id="265" r:id="rId12"/>
    <p:sldId id="271" r:id="rId13"/>
    <p:sldId id="273" r:id="rId14"/>
    <p:sldId id="259" r:id="rId15"/>
    <p:sldId id="266" r:id="rId16"/>
    <p:sldId id="269" r:id="rId17"/>
    <p:sldId id="283" r:id="rId18"/>
    <p:sldId id="275" r:id="rId19"/>
    <p:sldId id="276" r:id="rId20"/>
    <p:sldId id="278" r:id="rId21"/>
    <p:sldId id="277" r:id="rId22"/>
    <p:sldId id="279" r:id="rId23"/>
    <p:sldId id="268" r:id="rId24"/>
    <p:sldId id="282" r:id="rId25"/>
    <p:sldId id="281" r:id="rId26"/>
  </p:sldIdLst>
  <p:sldSz cx="12192000" cy="6858000"/>
  <p:notesSz cx="7103745" cy="10234295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e5aefa6bdf8e65d60178a0358a13fb22"/>
          <p:cNvPicPr>
            <a:picLocks noChangeAspect="1"/>
          </p:cNvPicPr>
          <p:nvPr/>
        </p:nvPicPr>
        <p:blipFill>
          <a:blip r:embed="rId1"/>
          <a:srcRect l="26667" t="2093"/>
          <a:stretch>
            <a:fillRect/>
          </a:stretch>
        </p:blipFill>
        <p:spPr>
          <a:xfrm>
            <a:off x="0" y="635"/>
            <a:ext cx="12192000" cy="685736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0" y="1103630"/>
            <a:ext cx="1202309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“轻舟已过万重山”</a:t>
            </a:r>
            <a:endParaRPr lang="zh-CN" altLang="en-US" sz="66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 sz="66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zh-CN" altLang="en-US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风景与哲理背后的“</a:t>
            </a:r>
            <a:r>
              <a:rPr lang="zh-CN" altLang="en-US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苏轼”</a:t>
            </a:r>
            <a:endParaRPr lang="zh-CN" altLang="en-US" sz="66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en-US" altLang="zh-CN" sz="660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en-US" altLang="zh-CN" sz="660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悖论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、写“石钟山”命名，为何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描写</a:t>
            </a:r>
            <a:r>
              <a:rPr lang="zh-CN" altLang="en-US">
                <a:sym typeface="+mn-ea"/>
              </a:rPr>
              <a:t>山中风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景</a:t>
            </a:r>
            <a:r>
              <a:rPr lang="zh-CN" altLang="en-US">
                <a:sym typeface="+mn-ea"/>
              </a:rPr>
              <a:t>？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、为何笑李渤之“陋”？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理</a:t>
            </a:r>
            <a:r>
              <a:rPr lang="zh-CN" altLang="en-US">
                <a:sym typeface="+mn-ea"/>
              </a:rPr>
              <a:t>：事不目见耳闻，而臆断其有无，可乎？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060"/>
            <a:ext cx="10515600" cy="1325563"/>
          </a:xfrm>
        </p:spPr>
        <p:txBody>
          <a:bodyPr/>
          <a:p>
            <a:pPr algn="ctr"/>
            <a:r>
              <a:rPr lang="zh-CN" altLang="en-US"/>
              <a:t>风景</a:t>
            </a:r>
            <a:r>
              <a:rPr lang="en-US" altLang="zh-CN"/>
              <a:t>---- </a:t>
            </a:r>
            <a:r>
              <a:rPr lang="zh-CN" altLang="en-US"/>
              <a:t>？</a:t>
            </a:r>
            <a:r>
              <a:rPr lang="en-US" altLang="zh-CN"/>
              <a:t>----</a:t>
            </a:r>
            <a:r>
              <a:rPr lang="zh-CN" altLang="en-US"/>
              <a:t>哲理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3200" y="658495"/>
            <a:ext cx="11988800" cy="5541645"/>
          </a:xfrm>
        </p:spPr>
        <p:txBody>
          <a:bodyPr>
            <a:normAutofit/>
          </a:bodyPr>
          <a:p>
            <a:pPr algn="l">
              <a:lnSpc>
                <a:spcPct val="140000"/>
              </a:lnSpc>
            </a:pPr>
            <a:r>
              <a:rPr lang="zh-CN" altLang="en-US" sz="3555">
                <a:solidFill>
                  <a:srgbClr val="FF0000"/>
                </a:solidFill>
              </a:rPr>
              <a:t>游记文学</a:t>
            </a:r>
            <a:r>
              <a:rPr lang="zh-CN" altLang="en-US" sz="3555"/>
              <a:t>作为一种沟通天人关系的独特文学样式，其最高的境界即在于传达出</a:t>
            </a:r>
            <a:r>
              <a:rPr lang="zh-CN" altLang="en-US" sz="3555">
                <a:solidFill>
                  <a:srgbClr val="FF0000"/>
                </a:solidFill>
              </a:rPr>
              <a:t>主体对自然与人生的独特感受与思索</a:t>
            </a:r>
            <a:r>
              <a:rPr lang="zh-CN" altLang="en-US" sz="3555"/>
              <a:t>，在对自然的关照中</a:t>
            </a:r>
            <a:r>
              <a:rPr lang="zh-CN" altLang="en-US" sz="3555">
                <a:solidFill>
                  <a:srgbClr val="FF0000"/>
                </a:solidFill>
              </a:rPr>
              <a:t>体悟宇宙的无限变迁与生命的深刻内涵</a:t>
            </a:r>
            <a:r>
              <a:rPr lang="zh-CN" altLang="en-US" sz="3555"/>
              <a:t>。</a:t>
            </a:r>
            <a:br>
              <a:rPr lang="zh-CN" altLang="en-US" sz="3555"/>
            </a:br>
            <a:br>
              <a:rPr lang="zh-CN" altLang="en-US" sz="3555"/>
            </a:br>
            <a:r>
              <a:rPr lang="en-US" altLang="zh-CN" sz="3555"/>
              <a:t>                                        </a:t>
            </a:r>
            <a:r>
              <a:rPr lang="zh-CN" altLang="en-US" sz="3555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梅新林</a:t>
            </a:r>
            <a:r>
              <a:rPr lang="en-US" altLang="zh-CN" sz="3555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 </a:t>
            </a:r>
            <a:r>
              <a:rPr lang="zh-CN" altLang="en-US" sz="3555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俞樟华《中国游记文学史》</a:t>
            </a:r>
            <a:endParaRPr lang="zh-CN" altLang="en-US" sz="3555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06045"/>
            <a:ext cx="10515600" cy="1325563"/>
          </a:xfrm>
        </p:spPr>
        <p:txBody>
          <a:bodyPr/>
          <a:p>
            <a:r>
              <a:rPr lang="zh-CN" altLang="en-US"/>
              <a:t>学习任务三：为何</a:t>
            </a:r>
            <a:r>
              <a:rPr lang="zh-CN" altLang="en-US"/>
              <a:t>写？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5" y="1753235"/>
            <a:ext cx="12191365" cy="5104765"/>
          </a:xfrm>
        </p:spPr>
        <p:txBody>
          <a:bodyPr>
            <a:normAutofit/>
          </a:bodyPr>
          <a:p>
            <a:r>
              <a:rPr lang="zh-CN" altLang="en-US" sz="3200"/>
              <a:t>细读“</a:t>
            </a:r>
            <a:r>
              <a:rPr lang="zh-CN" altLang="en-US" sz="3200"/>
              <a:t>其景”，体悟风景背后的“未尽之言”</a:t>
            </a:r>
            <a:endParaRPr lang="zh-CN" altLang="en-US" sz="3200"/>
          </a:p>
          <a:p>
            <a:pPr algn="ctr"/>
            <a:endParaRPr lang="zh-CN" altLang="en-US" sz="3200"/>
          </a:p>
          <a:p>
            <a:pPr algn="ctr"/>
            <a:endParaRPr lang="zh-CN" altLang="en-US" sz="3200"/>
          </a:p>
          <a:p>
            <a:pPr algn="ctr"/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</a:rPr>
              <a:t>选择的意象、喻体的特点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</a:endParaRPr>
          </a:p>
          <a:p>
            <a:pPr algn="ctr"/>
            <a:endParaRPr lang="zh-CN" altLang="en-US" sz="3200">
              <a:latin typeface="Kaiti SC Regular" panose="02010600040101010101" charset="-122"/>
              <a:ea typeface="Kaiti SC Regular" panose="02010600040101010101" charset="-122"/>
            </a:endParaRPr>
          </a:p>
          <a:p>
            <a:pPr algn="ctr"/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</a:rPr>
              <a:t>人在风景中的状态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</a:endParaRPr>
          </a:p>
          <a:p>
            <a:pPr algn="ctr">
              <a:lnSpc>
                <a:spcPct val="100000"/>
              </a:lnSpc>
            </a:pP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7645" y="437515"/>
            <a:ext cx="11616055" cy="5739765"/>
          </a:xfrm>
        </p:spPr>
        <p:txBody>
          <a:bodyPr>
            <a:normAutofit fontScale="90000"/>
          </a:bodyPr>
          <a:p>
            <a:pPr>
              <a:lnSpc>
                <a:spcPct val="120000"/>
              </a:lnSpc>
            </a:pP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至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暮夜月明，独与迈乘小舟，至绝壁下。大石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侧立千尺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如猛兽奇鬼，森然欲搏人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；而山上</a:t>
            </a: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栖鹘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，闻人声亦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惊起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磔磔云霄间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；又有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若老人咳且笑于山谷中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者，或曰此</a:t>
            </a:r>
            <a:r>
              <a:rPr lang="zh-CN" altLang="en-US" sz="36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鹳鹤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也。余方</a:t>
            </a:r>
            <a:r>
              <a:rPr lang="zh-CN" altLang="en-US" sz="3600" u="sng">
                <a:highlight>
                  <a:srgbClr val="00FFFF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心动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欲还，而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大声发于水上，噌吰如钟鼓不绝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。</a:t>
            </a:r>
            <a:r>
              <a:rPr lang="zh-CN" altLang="en-US" sz="3600" u="sng">
                <a:highlight>
                  <a:srgbClr val="00FFFF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舟人大恐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。徐而察之，则山下皆石穴罅，不知其浅深，微波入焉，涵澹澎湃而为此也。舟回至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两山间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，将入港口，有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大石当中流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，可坐百人，</a:t>
            </a:r>
            <a:r>
              <a:rPr lang="zh-CN" altLang="en-US" sz="3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空中而多窍，与风水相吞吐，有窾坎镗鞳之声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，与向之噌吰者相应，如乐作焉。</a:t>
            </a:r>
            <a:r>
              <a:rPr lang="zh-CN" altLang="en-US" sz="3600" u="sng">
                <a:highlight>
                  <a:srgbClr val="00FFFF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因笑谓迈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曰：“汝识之乎？</a:t>
            </a:r>
            <a:r>
              <a:rPr lang="zh-CN" altLang="en-US" sz="3600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噌吰者，周景王之无射也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；</a:t>
            </a:r>
            <a:r>
              <a:rPr lang="zh-CN" altLang="en-US" sz="3600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窾坎镗鞳者，魏庄子之歌钟也。</a:t>
            </a:r>
            <a:r>
              <a:rPr lang="zh-CN" altLang="en-US" sz="3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古之人不余欺也！”</a:t>
            </a:r>
            <a:endParaRPr lang="zh-CN" altLang="en-US" sz="36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5735" y="240665"/>
            <a:ext cx="11612880" cy="51568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400"/>
              <a:t>二十三年，</a:t>
            </a:r>
            <a:r>
              <a:rPr lang="zh-CN" altLang="en-US" sz="2400">
                <a:solidFill>
                  <a:srgbClr val="FF0000"/>
                </a:solidFill>
              </a:rPr>
              <a:t>王将铸无射而为之大林</a:t>
            </a:r>
            <a:r>
              <a:rPr lang="zh-CN" altLang="en-US" sz="2400"/>
              <a:t>。</a:t>
            </a:r>
            <a:r>
              <a:rPr lang="zh-CN" altLang="en-US" sz="2400">
                <a:highlight>
                  <a:srgbClr val="FFFF00"/>
                </a:highlight>
              </a:rPr>
              <a:t>单穆公</a:t>
            </a:r>
            <a:r>
              <a:rPr lang="zh-CN" altLang="en-US" sz="2400"/>
              <a:t>曰：“不可。作重币以绝民资，又铸大钟以鲜其继。若积聚既丧，又鲜其继，生何以殖？</a:t>
            </a:r>
            <a:r>
              <a:rPr lang="zh-CN" altLang="en-US" sz="2400">
                <a:solidFill>
                  <a:srgbClr val="FF0000"/>
                </a:solidFill>
              </a:rPr>
              <a:t>且夫钟不过以动声，若无射有林，耳弗及也。</a:t>
            </a:r>
            <a:r>
              <a:rPr lang="zh-CN" altLang="en-US" sz="2400"/>
              <a:t>夫钟声以为耳也，耳所不及，非钟声也。犹目所不见，不可以为目也。夫目之察度也，不过步武尺寸之间；其察色也，不过墨丈寻常之间。耳之察和也，在清浊之间；其察清浊也，不过一人之所胜。是故先王之制钟也，大不出钧，重不过石。律度量衡于是乎生，小大器用于是乎出，故圣人慎之。</a:t>
            </a:r>
            <a:r>
              <a:rPr lang="zh-CN" altLang="en-US" sz="2400">
                <a:solidFill>
                  <a:srgbClr val="FF0000"/>
                </a:solidFill>
              </a:rPr>
              <a:t>今王作钟也，听之弗及，比之不度，</a:t>
            </a:r>
            <a:r>
              <a:rPr lang="zh-CN" altLang="en-US" sz="2400" b="1">
                <a:solidFill>
                  <a:srgbClr val="FF0000"/>
                </a:solidFill>
              </a:rPr>
              <a:t>钟声不可以知和，制度不可以出节</a:t>
            </a:r>
            <a:r>
              <a:rPr lang="zh-CN" altLang="en-US" sz="2400">
                <a:solidFill>
                  <a:srgbClr val="FF0000"/>
                </a:solidFill>
              </a:rPr>
              <a:t>，无益于乐而鲜民财，将焉用之！</a:t>
            </a:r>
            <a:r>
              <a:rPr lang="zh-CN" altLang="en-US" sz="2400"/>
              <a:t> </a:t>
            </a:r>
            <a:endParaRPr lang="zh-CN" altLang="en-US" sz="2400"/>
          </a:p>
          <a:p>
            <a:r>
              <a:rPr lang="zh-CN" altLang="en-US" sz="2400"/>
              <a:t>王弗听，问之</a:t>
            </a:r>
            <a:r>
              <a:rPr lang="zh-CN" altLang="en-US" sz="2400">
                <a:highlight>
                  <a:srgbClr val="FFFF00"/>
                </a:highlight>
              </a:rPr>
              <a:t>伶州鸠</a:t>
            </a:r>
            <a:r>
              <a:rPr lang="zh-CN" altLang="en-US" sz="2400"/>
              <a:t>。对曰：“</a:t>
            </a:r>
            <a:r>
              <a:rPr lang="zh-CN" altLang="en-US" sz="2400">
                <a:solidFill>
                  <a:srgbClr val="FF0000"/>
                </a:solidFill>
              </a:rPr>
              <a:t>夫</a:t>
            </a:r>
            <a:r>
              <a:rPr lang="zh-CN" altLang="en-US" sz="2400" b="1">
                <a:solidFill>
                  <a:srgbClr val="FF0000"/>
                </a:solidFill>
              </a:rPr>
              <a:t>政象乐</a:t>
            </a:r>
            <a:r>
              <a:rPr lang="zh-CN" altLang="en-US" sz="2400">
                <a:solidFill>
                  <a:srgbClr val="FF0000"/>
                </a:solidFill>
              </a:rPr>
              <a:t>，乐从和，和从平。</a:t>
            </a:r>
            <a:r>
              <a:rPr lang="zh-CN" altLang="en-US" sz="2400"/>
              <a:t>声以和乐，律以平声。金石以动之，丝竹以行之，诗以道之，歌以咏之，匏以宣之，瓦以赞之，革木以节之。物得其常曰乐极，极之所集曰声，声应相保曰和，细大不逾曰平。如是，而铸之金，磨之石，系之丝木，越之匏竹，节之鼓而行之，以遂八风。</a:t>
            </a:r>
            <a:r>
              <a:rPr lang="zh-CN" altLang="en-US" sz="2400">
                <a:solidFill>
                  <a:srgbClr val="FF0000"/>
                </a:solidFill>
              </a:rPr>
              <a:t>于是乎气无滞阴，亦无散阳，阴阳序次，风雨时至，嘉生繁祉，</a:t>
            </a:r>
            <a:r>
              <a:rPr lang="zh-CN" altLang="en-US" sz="2400" b="1">
                <a:solidFill>
                  <a:srgbClr val="FF0000"/>
                </a:solidFill>
              </a:rPr>
              <a:t>人民和利，物备而乐成，上下不罢，故曰乐正</a:t>
            </a:r>
            <a:r>
              <a:rPr lang="zh-CN" altLang="en-US" sz="2400">
                <a:solidFill>
                  <a:srgbClr val="FF0000"/>
                </a:solidFill>
              </a:rPr>
              <a:t>。</a:t>
            </a:r>
            <a:r>
              <a:rPr lang="zh-CN" altLang="en-US" sz="2400"/>
              <a:t>今细过其主妨于正，用物过度妨于财，正害财匮妨于乐。细抑大陵，不容于耳，非和也。听声越远，非平也。妨正匮财，声不和平，非宗官之所司也。</a:t>
            </a:r>
            <a:endParaRPr lang="zh-CN" altLang="en-US" sz="2400"/>
          </a:p>
          <a:p>
            <a:r>
              <a:rPr lang="zh-CN" altLang="en-US" sz="2400"/>
              <a:t>王曰：“尔老耄矣，何知？”</a:t>
            </a:r>
            <a:r>
              <a:rPr lang="zh-CN" altLang="en-US" sz="2400" b="1">
                <a:solidFill>
                  <a:srgbClr val="FF0000"/>
                </a:solidFill>
              </a:rPr>
              <a:t>二十五年，王崩，钟不和。</a:t>
            </a:r>
            <a:r>
              <a:rPr lang="zh-CN" altLang="en-US" sz="2400"/>
              <a:t>  </a:t>
            </a:r>
            <a:endParaRPr lang="zh-CN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06045"/>
            <a:ext cx="10515600" cy="1325563"/>
          </a:xfrm>
        </p:spPr>
        <p:txBody>
          <a:bodyPr/>
          <a:p>
            <a:r>
              <a:rPr lang="zh-CN" altLang="en-US"/>
              <a:t>学习任务三：为何</a:t>
            </a:r>
            <a:r>
              <a:rPr lang="zh-CN" altLang="en-US"/>
              <a:t>写？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5" y="1753235"/>
            <a:ext cx="12191365" cy="5104765"/>
          </a:xfrm>
        </p:spPr>
        <p:txBody>
          <a:bodyPr>
            <a:normAutofit/>
          </a:bodyPr>
          <a:p>
            <a:r>
              <a:rPr lang="zh-CN" altLang="en-US" sz="3200"/>
              <a:t>细读“其人”，体悟情态背后的“</a:t>
            </a:r>
            <a:r>
              <a:rPr lang="zh-CN" altLang="en-US" sz="3200"/>
              <a:t>起伏人生”</a:t>
            </a:r>
            <a:endParaRPr lang="zh-CN" altLang="en-US" sz="3200"/>
          </a:p>
          <a:p>
            <a:pPr algn="ctr"/>
            <a:endParaRPr lang="zh-CN" altLang="en-US" sz="3200"/>
          </a:p>
          <a:p>
            <a:pPr algn="ctr"/>
            <a:endParaRPr lang="zh-CN" altLang="en-US" sz="3200"/>
          </a:p>
          <a:p>
            <a:pPr algn="ctr">
              <a:lnSpc>
                <a:spcPct val="140000"/>
              </a:lnSpc>
            </a:pP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人之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情态变化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>
              <a:lnSpc>
                <a:spcPct val="140000"/>
              </a:lnSpc>
            </a:pP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“余”之情态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变化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>
              <a:lnSpc>
                <a:spcPct val="140000"/>
              </a:lnSpc>
            </a:pP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250" y="501650"/>
            <a:ext cx="10515600" cy="4351338"/>
          </a:xfrm>
        </p:spPr>
        <p:txBody>
          <a:bodyPr/>
          <a:p>
            <a:pPr marL="0" indent="0" algn="l">
              <a:buNone/>
            </a:pPr>
            <a:r>
              <a:rPr lang="zh-CN" altLang="en-US"/>
              <a:t>人常</a:t>
            </a:r>
            <a:r>
              <a:rPr lang="zh-CN" altLang="en-US" b="1">
                <a:solidFill>
                  <a:srgbClr val="0070C0"/>
                </a:solidFill>
              </a:rPr>
              <a:t>疑</a:t>
            </a:r>
            <a:r>
              <a:rPr lang="zh-CN" altLang="en-US"/>
              <a:t>之</a:t>
            </a:r>
            <a:r>
              <a:rPr lang="en-US" altLang="zh-CN"/>
              <a:t>     </a:t>
            </a:r>
            <a:endParaRPr lang="en-US" altLang="zh-CN"/>
          </a:p>
          <a:p>
            <a:pPr algn="ctr"/>
            <a:r>
              <a:rPr lang="zh-CN" altLang="en-US"/>
              <a:t>余尤</a:t>
            </a:r>
            <a:r>
              <a:rPr lang="zh-CN" altLang="en-US" b="1">
                <a:solidFill>
                  <a:schemeClr val="accent1"/>
                </a:solidFill>
              </a:rPr>
              <a:t>疑</a:t>
            </a:r>
            <a:r>
              <a:rPr lang="zh-CN" altLang="en-US"/>
              <a:t>之</a:t>
            </a:r>
            <a:endParaRPr lang="zh-CN" altLang="en-US"/>
          </a:p>
          <a:p>
            <a:pPr algn="ctr"/>
            <a:r>
              <a:rPr lang="en-US" altLang="zh-CN"/>
              <a:t> </a:t>
            </a:r>
            <a:r>
              <a:rPr lang="zh-CN" altLang="en-US"/>
              <a:t>余固</a:t>
            </a:r>
            <a:r>
              <a:rPr lang="zh-CN" altLang="en-US">
                <a:solidFill>
                  <a:srgbClr val="FF0000"/>
                </a:solidFill>
              </a:rPr>
              <a:t>笑</a:t>
            </a:r>
            <a:r>
              <a:rPr lang="zh-CN" altLang="en-US"/>
              <a:t>而不信也。</a:t>
            </a:r>
            <a:endParaRPr lang="zh-CN" altLang="en-US"/>
          </a:p>
          <a:p>
            <a:pPr algn="ctr"/>
            <a:r>
              <a:rPr lang="en-US" altLang="zh-CN"/>
              <a:t>余方</a:t>
            </a:r>
            <a:r>
              <a:rPr lang="zh-CN" altLang="en-US" b="1">
                <a:solidFill>
                  <a:schemeClr val="accent1"/>
                </a:solidFill>
              </a:rPr>
              <a:t>心动</a:t>
            </a:r>
            <a:r>
              <a:rPr lang="en-US" altLang="zh-CN"/>
              <a:t>欲还</a:t>
            </a:r>
            <a:endParaRPr lang="en-US" altLang="zh-CN"/>
          </a:p>
          <a:p>
            <a:pPr marL="0" indent="0" algn="l">
              <a:buNone/>
            </a:pPr>
            <a:r>
              <a:rPr lang="zh-CN" altLang="en-US"/>
              <a:t>舟人</a:t>
            </a:r>
            <a:r>
              <a:rPr lang="zh-CN" altLang="en-US" b="1">
                <a:solidFill>
                  <a:schemeClr val="accent1"/>
                </a:solidFill>
              </a:rPr>
              <a:t>大恐</a:t>
            </a:r>
            <a:endParaRPr lang="en-US" altLang="zh-CN"/>
          </a:p>
          <a:p>
            <a:pPr algn="ctr"/>
            <a:r>
              <a:rPr lang="en-US" altLang="zh-CN"/>
              <a:t>因</a:t>
            </a:r>
            <a:r>
              <a:rPr lang="en-US" altLang="zh-CN">
                <a:solidFill>
                  <a:srgbClr val="FF0000"/>
                </a:solidFill>
              </a:rPr>
              <a:t>笑</a:t>
            </a:r>
            <a:r>
              <a:rPr lang="en-US" altLang="zh-CN"/>
              <a:t>谓迈</a:t>
            </a:r>
            <a:endParaRPr lang="en-US" altLang="zh-CN"/>
          </a:p>
          <a:p>
            <a:pPr algn="ctr"/>
            <a:r>
              <a:rPr lang="en-US" altLang="zh-CN"/>
              <a:t>盖</a:t>
            </a:r>
            <a:r>
              <a:rPr lang="zh-CN" altLang="en-US" b="1">
                <a:solidFill>
                  <a:schemeClr val="accent1"/>
                </a:solidFill>
              </a:rPr>
              <a:t>叹</a:t>
            </a:r>
            <a:r>
              <a:rPr lang="en-US" altLang="zh-CN"/>
              <a:t>郦元之简，而</a:t>
            </a:r>
            <a:r>
              <a:rPr lang="en-US" altLang="zh-CN">
                <a:solidFill>
                  <a:srgbClr val="FF0000"/>
                </a:solidFill>
              </a:rPr>
              <a:t>笑</a:t>
            </a:r>
            <a:r>
              <a:rPr lang="en-US" altLang="zh-CN"/>
              <a:t>李渤之陋也。</a:t>
            </a: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06045"/>
            <a:ext cx="10515600" cy="1325563"/>
          </a:xfrm>
        </p:spPr>
        <p:txBody>
          <a:bodyPr/>
          <a:p>
            <a:r>
              <a:rPr lang="zh-CN" altLang="en-US"/>
              <a:t>学习任务三：为何</a:t>
            </a:r>
            <a:r>
              <a:rPr lang="zh-CN" altLang="en-US"/>
              <a:t>写？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5" y="1753235"/>
            <a:ext cx="12191365" cy="5104765"/>
          </a:xfrm>
        </p:spPr>
        <p:txBody>
          <a:bodyPr>
            <a:normAutofit/>
          </a:bodyPr>
          <a:p>
            <a:r>
              <a:rPr lang="zh-CN" altLang="en-US" sz="3200"/>
              <a:t>细读“其理”，体悟理性背后的“超脱之</a:t>
            </a:r>
            <a:r>
              <a:rPr lang="zh-CN" altLang="en-US" sz="3200"/>
              <a:t>境”</a:t>
            </a:r>
            <a:endParaRPr lang="zh-CN" altLang="en-US" sz="3200"/>
          </a:p>
          <a:p>
            <a:pPr algn="ctr"/>
            <a:endParaRPr lang="zh-CN" altLang="en-US" sz="3200"/>
          </a:p>
          <a:p>
            <a:pPr algn="ctr"/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理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：事不目见耳闻，而臆断其有无，可乎？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/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/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这个“理”到底指向“谁”？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/>
            <a:endParaRPr lang="zh-CN" altLang="en-US" sz="3200"/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6690" y="164465"/>
            <a:ext cx="11185525" cy="5672455"/>
          </a:xfrm>
        </p:spPr>
        <p:txBody>
          <a:bodyPr>
            <a:normAutofit lnSpcReduction="10000"/>
          </a:bodyPr>
          <a:p>
            <a:pPr>
              <a:lnSpc>
                <a:spcPct val="120000"/>
              </a:lnSpc>
            </a:pPr>
            <a:r>
              <a:rPr lang="zh-CN" altLang="en-US"/>
              <a:t>指向“李渤”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指向“</a:t>
            </a:r>
            <a:r>
              <a:rPr lang="zh-CN" altLang="en-US"/>
              <a:t>郦道元”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指向“寺</a:t>
            </a:r>
            <a:r>
              <a:rPr lang="zh-CN" altLang="en-US"/>
              <a:t>僧”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指向</a:t>
            </a:r>
            <a:r>
              <a:rPr lang="zh-CN" altLang="en-US"/>
              <a:t>……</a:t>
            </a:r>
            <a:endParaRPr lang="zh-CN" altLang="en-US"/>
          </a:p>
          <a:p>
            <a:pPr>
              <a:lnSpc>
                <a:spcPct val="120000"/>
              </a:lnSpc>
            </a:pP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 b="1">
                <a:solidFill>
                  <a:srgbClr val="FF0000"/>
                </a:solidFill>
              </a:rPr>
              <a:t>郦元</a:t>
            </a:r>
            <a:r>
              <a:rPr lang="zh-CN" altLang="en-US"/>
              <a:t>之所见闻，殆与余同，而</a:t>
            </a:r>
            <a:r>
              <a:rPr lang="zh-CN" altLang="en-US" b="1">
                <a:solidFill>
                  <a:schemeClr val="tx1"/>
                </a:solidFill>
              </a:rPr>
              <a:t>言之不详</a:t>
            </a:r>
            <a:r>
              <a:rPr lang="zh-CN" altLang="en-US"/>
              <a:t>；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 b="1">
                <a:solidFill>
                  <a:srgbClr val="FF0000"/>
                </a:solidFill>
              </a:rPr>
              <a:t>士大夫</a:t>
            </a:r>
            <a:r>
              <a:rPr lang="zh-CN" altLang="en-US"/>
              <a:t>终</a:t>
            </a:r>
            <a:r>
              <a:rPr lang="zh-CN" altLang="en-US" b="1" u="sng">
                <a:solidFill>
                  <a:schemeClr val="tx1"/>
                </a:solidFill>
              </a:rPr>
              <a:t>不肯以小舟夜泊绝壁之下</a:t>
            </a:r>
            <a:r>
              <a:rPr lang="zh-CN" altLang="en-US"/>
              <a:t>，故莫能知；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而</a:t>
            </a:r>
            <a:r>
              <a:rPr lang="zh-CN" altLang="en-US" b="1">
                <a:solidFill>
                  <a:srgbClr val="FF0000"/>
                </a:solidFill>
              </a:rPr>
              <a:t>渔工水师</a:t>
            </a:r>
            <a:r>
              <a:rPr lang="zh-CN" altLang="en-US"/>
              <a:t>虽</a:t>
            </a:r>
            <a:r>
              <a:rPr lang="zh-CN" altLang="en-US" b="1">
                <a:solidFill>
                  <a:schemeClr val="tx1"/>
                </a:solidFill>
              </a:rPr>
              <a:t>知而不能言</a:t>
            </a:r>
            <a:r>
              <a:rPr lang="zh-CN" altLang="en-US"/>
              <a:t>。此世所以不传也。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而</a:t>
            </a:r>
            <a:r>
              <a:rPr lang="zh-CN" altLang="en-US" b="1">
                <a:solidFill>
                  <a:srgbClr val="FF0000"/>
                </a:solidFill>
              </a:rPr>
              <a:t>陋者</a:t>
            </a:r>
            <a:r>
              <a:rPr lang="zh-CN" altLang="en-US"/>
              <a:t>乃</a:t>
            </a:r>
            <a:r>
              <a:rPr lang="zh-CN" altLang="en-US" b="1"/>
              <a:t>以斧斤考击而求之</a:t>
            </a:r>
            <a:r>
              <a:rPr lang="zh-CN" altLang="en-US"/>
              <a:t>，自以为得其实。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>
              <a:latin typeface="+mn-lt"/>
            </a:endParaRPr>
          </a:p>
        </p:txBody>
      </p:sp>
      <p:pic>
        <p:nvPicPr>
          <p:cNvPr id="3" name="图片 2" descr="b54e7f87505b6690de2c078af269ef7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1365" cy="6858000"/>
          </a:xfrm>
          <a:prstGeom prst="rect">
            <a:avLst/>
          </a:prstGeom>
        </p:spPr>
      </p:pic>
      <p:pic>
        <p:nvPicPr>
          <p:cNvPr id="8" name="图片 7" descr="84bb8e3b3106a0433e379d8fe20c47b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710" y="0"/>
            <a:ext cx="450596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" y="713105"/>
            <a:ext cx="12192635" cy="5274310"/>
          </a:xfrm>
        </p:spPr>
        <p:txBody>
          <a:bodyPr>
            <a:normAutofit lnSpcReduction="20000"/>
          </a:bodyPr>
          <a:p>
            <a:pPr>
              <a:lnSpc>
                <a:spcPct val="120000"/>
              </a:lnSpc>
            </a:pPr>
            <a:r>
              <a:rPr lang="zh-CN" altLang="en-US"/>
              <a:t>元丰二年（</a:t>
            </a:r>
            <a:r>
              <a:rPr lang="zh-CN" altLang="en-US">
                <a:solidFill>
                  <a:srgbClr val="FF0000"/>
                </a:solidFill>
              </a:rPr>
              <a:t>1079年</a:t>
            </a:r>
            <a:r>
              <a:rPr lang="zh-CN" altLang="en-US"/>
              <a:t>）苏轼</a:t>
            </a:r>
            <a:r>
              <a:rPr lang="zh-CN" altLang="en-US">
                <a:solidFill>
                  <a:srgbClr val="FF0000"/>
                </a:solidFill>
              </a:rPr>
              <a:t>由徐州调任湖州知州</a:t>
            </a:r>
            <a:r>
              <a:rPr lang="zh-CN" altLang="en-US"/>
              <a:t>。于四月二十日到任，进《湖州谢上表》，其中写到：</a:t>
            </a:r>
            <a:r>
              <a:rPr lang="zh-CN" altLang="en-US">
                <a:highlight>
                  <a:srgbClr val="FFFF00"/>
                </a:highlight>
              </a:rPr>
              <a:t>“</a:t>
            </a:r>
            <a:r>
              <a:rPr lang="zh-CN" altLang="en-US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陛下知其愚</a:t>
            </a:r>
            <a:r>
              <a:rPr lang="zh-CN" altLang="en-US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不适时</a:t>
            </a:r>
            <a:r>
              <a:rPr lang="zh-CN" altLang="en-US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，难以追陪</a:t>
            </a:r>
            <a:r>
              <a:rPr lang="zh-CN" altLang="en-US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新进</a:t>
            </a:r>
            <a:r>
              <a:rPr lang="zh-CN" altLang="en-US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；察其老不</a:t>
            </a:r>
            <a:r>
              <a:rPr lang="zh-CN" altLang="en-US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生事</a:t>
            </a:r>
            <a:r>
              <a:rPr lang="zh-CN" altLang="en-US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，或能牧养小民。</a:t>
            </a:r>
            <a:r>
              <a:rPr lang="zh-CN" altLang="en-US">
                <a:highlight>
                  <a:srgbClr val="FFFF00"/>
                </a:highlight>
              </a:rPr>
              <a:t>”</a:t>
            </a:r>
            <a:endParaRPr lang="zh-CN" altLang="en-US">
              <a:highlight>
                <a:srgbClr val="FFFF00"/>
              </a:highlight>
            </a:endParaRPr>
          </a:p>
          <a:p>
            <a:pPr>
              <a:lnSpc>
                <a:spcPct val="120000"/>
              </a:lnSpc>
            </a:pPr>
            <a:r>
              <a:rPr lang="zh-CN" altLang="en-US"/>
              <a:t>句中“其”为自称，“新进”即指神宗任用的新派人物。公开地明白无误地表达了自己不与当朝新贵合作的态度，表达了自己对新法“生事”的不满。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/>
              <a:t>皇甫僎到达湖州后，态度十分强硬的将苏轼押解赴京。“</a:t>
            </a:r>
            <a:r>
              <a:rPr lang="zh-CN" altLang="en-US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僎</a:t>
            </a:r>
            <a:r>
              <a:rPr lang="zh-CN" altLang="en-US">
                <a:latin typeface="Kaiti SC Regular" panose="02010600040101010101" charset="-122"/>
                <a:ea typeface="Kaiti SC Regular" panose="02010600040101010101" charset="-122"/>
              </a:rPr>
              <a:t>促轼行，二狱卒就直之。即时出城登舟，郡人送者雨泣。</a:t>
            </a:r>
            <a:r>
              <a:rPr lang="zh-CN" altLang="en-US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顷刻之间，拉一太守如驱犬鸡。</a:t>
            </a:r>
            <a:r>
              <a:rPr lang="zh-CN" altLang="en-US"/>
              <a:t>”</a:t>
            </a:r>
            <a:endParaRPr lang="zh-CN" altLang="en-US"/>
          </a:p>
          <a:p>
            <a:pPr>
              <a:lnSpc>
                <a:spcPct val="120000"/>
              </a:lnSpc>
            </a:pPr>
            <a:r>
              <a:rPr lang="zh-CN" altLang="en-US">
                <a:sym typeface="+mn-ea"/>
              </a:rPr>
              <a:t>得罪以来，深自闭塞，扁舟草履，放浪山水间，与樵渔杂处，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往往为醉人所推骂，辄自喜渐不为人识。</a:t>
            </a:r>
            <a:r>
              <a:rPr lang="zh-CN" altLang="en-US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平生亲友，无一字见及，有书与之亦不答，自幸庶几免矣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学习任务三：为何</a:t>
            </a:r>
            <a:r>
              <a:rPr lang="zh-CN" altLang="en-US"/>
              <a:t>写？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435100"/>
            <a:ext cx="12192635" cy="5032375"/>
          </a:xfrm>
        </p:spPr>
        <p:txBody>
          <a:bodyPr>
            <a:normAutofit lnSpcReduction="10000"/>
          </a:bodyPr>
          <a:p>
            <a:pPr algn="ctr"/>
            <a:r>
              <a:rPr lang="zh-CN" altLang="en-US" sz="66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求</a:t>
            </a:r>
            <a:r>
              <a:rPr lang="zh-CN" altLang="en-US" sz="66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真</a:t>
            </a:r>
            <a:r>
              <a:rPr lang="en-US" altLang="zh-CN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 </a:t>
            </a:r>
            <a:endParaRPr lang="zh-CN" altLang="en-US">
              <a:latin typeface="Kaiti SC Regular" panose="02010600040101010101" charset="-122"/>
              <a:ea typeface="Kaiti SC Regular" panose="02010600040101010101" charset="-122"/>
              <a:cs typeface="Kaiti SC Regular" panose="02010600040101010101" charset="-122"/>
            </a:endParaRPr>
          </a:p>
          <a:p>
            <a:pPr algn="ctr"/>
            <a:r>
              <a:rPr lang="zh-CN" altLang="en-US"/>
              <a:t>真</a:t>
            </a:r>
            <a:r>
              <a:rPr lang="zh-CN" altLang="en-US"/>
              <a:t>理</a:t>
            </a:r>
            <a:endParaRPr lang="zh-CN" altLang="en-US"/>
          </a:p>
          <a:p>
            <a:pPr algn="ctr"/>
            <a:r>
              <a:rPr lang="zh-CN" altLang="en-US"/>
              <a:t>真相</a:t>
            </a:r>
            <a:endParaRPr lang="zh-CN" altLang="en-US"/>
          </a:p>
          <a:p>
            <a:pPr algn="ctr"/>
            <a:endParaRPr lang="zh-CN" altLang="en-US"/>
          </a:p>
          <a:p>
            <a:pPr algn="ctr"/>
            <a:endParaRPr lang="zh-CN" altLang="en-US"/>
          </a:p>
          <a:p>
            <a:pPr algn="ctr"/>
            <a:r>
              <a:rPr lang="zh-CN" altLang="en-US"/>
              <a:t>真实</a:t>
            </a:r>
            <a:endParaRPr lang="zh-CN" altLang="en-US"/>
          </a:p>
          <a:p>
            <a:pPr algn="ctr"/>
            <a:r>
              <a:rPr lang="zh-CN" altLang="en-US"/>
              <a:t>真性</a:t>
            </a:r>
            <a:endParaRPr lang="zh-CN" altLang="en-US"/>
          </a:p>
          <a:p>
            <a:pPr algn="ctr"/>
            <a:r>
              <a:rPr lang="zh-CN" altLang="en-US"/>
              <a:t>真</a:t>
            </a:r>
            <a:r>
              <a:rPr lang="zh-CN" altLang="en-US"/>
              <a:t>境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23825" y="0"/>
            <a:ext cx="12192000" cy="6858000"/>
          </a:xfrm>
        </p:spPr>
        <p:txBody>
          <a:bodyPr>
            <a:noAutofit/>
          </a:bodyPr>
          <a:p>
            <a:pPr>
              <a:lnSpc>
                <a:spcPct val="140000"/>
              </a:lnSpc>
            </a:pP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</a:rPr>
              <a:t>华枝春满，天心月圆，绚烂之极，归于平淡。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</a:endParaRPr>
          </a:p>
          <a:p>
            <a:pPr algn="r">
              <a:lnSpc>
                <a:spcPct val="140000"/>
              </a:lnSpc>
            </a:pPr>
            <a:r>
              <a:rPr lang="zh-CN" altLang="en-US" sz="3200">
                <a:sym typeface="+mn-ea"/>
              </a:rPr>
              <a:t>弘一法师</a:t>
            </a:r>
            <a:endParaRPr lang="zh-CN" altLang="en-US" sz="3200">
              <a:sym typeface="+mn-ea"/>
            </a:endParaRPr>
          </a:p>
          <a:p>
            <a:pPr algn="r">
              <a:lnSpc>
                <a:spcPct val="140000"/>
              </a:lnSpc>
            </a:pPr>
            <a:endParaRPr lang="zh-CN" altLang="en-US" sz="3200">
              <a:sym typeface="+mn-ea"/>
            </a:endParaRPr>
          </a:p>
          <a:p>
            <a:pPr algn="l">
              <a:lnSpc>
                <a:spcPct val="140000"/>
              </a:lnSpc>
            </a:pP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六祖下第十四世，吉州青原惟信禅师。上堂。老僧三十年前，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未参禅时，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见山是山，见水是水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。及至后来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亲见知识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，有个入处，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见山不是山，见水不是水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。而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今得个休歇处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，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依前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见山只是山，见水只是水</a:t>
            </a:r>
            <a:r>
              <a:rPr lang="zh-CN" altLang="en-US" sz="3200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。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大众，这三般见解，是同是别，有人缁素得出，许汝亲见老僧。</a:t>
            </a:r>
            <a:endParaRPr lang="zh-CN" altLang="en-US" sz="3200">
              <a:latin typeface="Kaiti SC Regular" panose="02010600040101010101" charset="-122"/>
              <a:ea typeface="Kaiti SC Regular" panose="02010600040101010101" charset="-122"/>
              <a:sym typeface="+mn-ea"/>
            </a:endParaRPr>
          </a:p>
          <a:p>
            <a:pPr algn="r">
              <a:lnSpc>
                <a:spcPct val="140000"/>
              </a:lnSpc>
            </a:pPr>
            <a:r>
              <a:rPr lang="zh-CN" altLang="en-US" sz="3200">
                <a:sym typeface="+mn-ea"/>
              </a:rPr>
              <a:t>《指月录》</a:t>
            </a:r>
            <a:endParaRPr lang="zh-CN" altLang="en-US" sz="3200">
              <a:sym typeface="+mn-ea"/>
            </a:endParaRPr>
          </a:p>
          <a:p>
            <a:endParaRPr lang="zh-CN" altLang="en-US" sz="3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木斋《苏东坡研究》</a:t>
            </a:r>
            <a:endParaRPr lang="zh-CN" altLang="en-US">
              <a:latin typeface="Kaiti SC Regular" panose="02010600040101010101" charset="-122"/>
              <a:ea typeface="Kaiti SC Regular" panose="0201060004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" y="1825625"/>
            <a:ext cx="12059920" cy="4351655"/>
          </a:xfrm>
        </p:spPr>
        <p:txBody>
          <a:bodyPr>
            <a:normAutofit lnSpcReduction="10000"/>
          </a:bodyPr>
          <a:p>
            <a:pPr>
              <a:lnSpc>
                <a:spcPct val="120000"/>
              </a:lnSpc>
            </a:pPr>
            <a:r>
              <a:rPr lang="zh-CN" altLang="en-US"/>
              <a:t>“诗案对诗人的思想和创作不能不发生深刻影响。有人说，诗案是苏轼一生的转折点：苏轼由当初的</a:t>
            </a:r>
            <a:r>
              <a:rPr lang="zh-CN" altLang="en-US">
                <a:solidFill>
                  <a:srgbClr val="FF0000"/>
                </a:solidFill>
              </a:rPr>
              <a:t>“奋厉有当世志”、“致君尧舜”</a:t>
            </a:r>
            <a:r>
              <a:rPr lang="zh-CN" altLang="en-US"/>
              <a:t>，转变为</a:t>
            </a:r>
            <a:r>
              <a:rPr lang="zh-CN" altLang="en-US">
                <a:solidFill>
                  <a:srgbClr val="FF0000"/>
                </a:solidFill>
              </a:rPr>
              <a:t>“聊从造物游”</a:t>
            </a:r>
            <a:r>
              <a:rPr lang="zh-CN" altLang="en-US"/>
              <a:t>的艺术人生。案前，诗人主要是深刻地反省仕宦人生；其后，他痛苦的心灵在自然的天地里找到了归宿，发现了新的人生境界。也有人说，黄州时期．“</a:t>
            </a:r>
            <a:r>
              <a:rPr lang="zh-CN" altLang="en-US">
                <a:solidFill>
                  <a:srgbClr val="FF0000"/>
                </a:solidFill>
              </a:rPr>
              <a:t>苏轼精神寄托的对象从名利事业而暂时转移到东坡，转移到大自然。这就是对统治集团的一种疏远，这不能不无它的积极意义</a:t>
            </a:r>
            <a:r>
              <a:rPr lang="zh-CN" altLang="en-US"/>
              <a:t>”。诗案对于苏轼，浑如一场恶梦。梦后的黄州贬谪生活，使苏轼</a:t>
            </a:r>
            <a:r>
              <a:rPr lang="zh-CN" altLang="en-US" b="1">
                <a:highlight>
                  <a:srgbClr val="FFFF00"/>
                </a:highlight>
              </a:rPr>
              <a:t>从具体的政治哀伤中摆脱出来，重新认识社会，重新评价人生的意义。</a:t>
            </a:r>
            <a:r>
              <a:rPr lang="zh-CN" altLang="en-US"/>
              <a:t>”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258445"/>
            <a:ext cx="10515600" cy="1325563"/>
          </a:xfrm>
        </p:spPr>
        <p:txBody>
          <a:bodyPr/>
          <a:p>
            <a:r>
              <a:rPr lang="zh-CN" altLang="en-US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梅新林</a:t>
            </a:r>
            <a:r>
              <a:rPr lang="en-US" altLang="zh-CN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 </a:t>
            </a:r>
            <a:r>
              <a:rPr lang="zh-CN" altLang="en-US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  <a:sym typeface="+mn-ea"/>
              </a:rPr>
              <a:t>俞樟华《中国游记文学史》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700" y="1584325"/>
            <a:ext cx="11734165" cy="4317365"/>
          </a:xfrm>
        </p:spPr>
        <p:txBody>
          <a:bodyPr>
            <a:noAutofit/>
          </a:bodyPr>
          <a:p>
            <a:pPr>
              <a:lnSpc>
                <a:spcPct val="170000"/>
              </a:lnSpc>
            </a:pPr>
            <a:r>
              <a:rPr lang="zh-CN" altLang="en-US" sz="3100">
                <a:sym typeface="+mn-ea"/>
              </a:rPr>
              <a:t>有宋一代，随着对理性精神的追求成为文人的普遍意识与心态，游记文学也相应呈现出</a:t>
            </a:r>
            <a:r>
              <a:rPr lang="zh-CN" altLang="en-US" sz="3100">
                <a:solidFill>
                  <a:srgbClr val="FF0000"/>
                </a:solidFill>
                <a:sym typeface="+mn-ea"/>
              </a:rPr>
              <a:t>尚理</a:t>
            </a:r>
            <a:r>
              <a:rPr lang="zh-CN" altLang="en-US" sz="3100">
                <a:sym typeface="+mn-ea"/>
              </a:rPr>
              <a:t>（包括尚实）的新的发展倾向，相对于魏晋与唐代，这可以说是一个</a:t>
            </a:r>
            <a:r>
              <a:rPr lang="zh-CN" altLang="en-US" sz="3100" b="1" u="sng">
                <a:sym typeface="+mn-ea"/>
              </a:rPr>
              <a:t>否定之否定</a:t>
            </a:r>
            <a:r>
              <a:rPr lang="zh-CN" altLang="en-US" sz="3100">
                <a:sym typeface="+mn-ea"/>
              </a:rPr>
              <a:t>的过程。在这一转化过程中，能够把游记文学中的“</a:t>
            </a:r>
            <a:r>
              <a:rPr lang="zh-CN" altLang="en-US" sz="3100">
                <a:solidFill>
                  <a:srgbClr val="FF0000"/>
                </a:solidFill>
                <a:sym typeface="+mn-ea"/>
              </a:rPr>
              <a:t>理</a:t>
            </a:r>
            <a:r>
              <a:rPr lang="zh-CN" altLang="en-US" sz="3100">
                <a:sym typeface="+mn-ea"/>
              </a:rPr>
              <a:t>”发挥得既淋漓尽致又毫无泛滥之病，既浑浩阔大又全无矫情之弊，既溶于时代潮流之中又远远超迈于时代之上的，</a:t>
            </a:r>
            <a:r>
              <a:rPr lang="zh-CN" altLang="en-US" sz="3100">
                <a:solidFill>
                  <a:srgbClr val="FF0000"/>
                </a:solidFill>
                <a:sym typeface="+mn-ea"/>
              </a:rPr>
              <a:t>非苏轼莫属</a:t>
            </a:r>
            <a:r>
              <a:rPr lang="zh-CN" altLang="en-US" sz="3100">
                <a:sym typeface="+mn-ea"/>
              </a:rPr>
              <a:t>。</a:t>
            </a:r>
            <a:br>
              <a:rPr lang="zh-CN" altLang="en-US" sz="3100">
                <a:sym typeface="+mn-ea"/>
              </a:rPr>
            </a:br>
            <a:endParaRPr lang="zh-CN" altLang="en-US" sz="3100"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学习任务一：</a:t>
            </a:r>
            <a:r>
              <a:rPr lang="zh-CN" altLang="en-US"/>
              <a:t>为何写？</a:t>
            </a:r>
            <a:endParaRPr lang="zh-CN" altLang="en-US"/>
          </a:p>
        </p:txBody>
      </p:sp>
      <p:sp>
        <p:nvSpPr>
          <p:cNvPr id="6" name="内容占位符 5"/>
          <p:cNvSpPr/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r>
              <a:rPr lang="zh-CN" altLang="en-US"/>
              <a:t>请从</a:t>
            </a:r>
            <a:r>
              <a:rPr lang="zh-CN" altLang="en-US">
                <a:solidFill>
                  <a:srgbClr val="FF0000"/>
                </a:solidFill>
              </a:rPr>
              <a:t>表达方式</a:t>
            </a:r>
            <a:r>
              <a:rPr lang="zh-CN" altLang="en-US"/>
              <a:t>的角度，梳理全文的行文</a:t>
            </a:r>
            <a:r>
              <a:rPr lang="zh-CN" altLang="en-US"/>
              <a:t>思路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546225"/>
            <a:ext cx="12069445" cy="3881755"/>
          </a:xfrm>
        </p:spPr>
        <p:txBody>
          <a:bodyPr/>
          <a:p>
            <a:pPr marL="0" indent="0">
              <a:lnSpc>
                <a:spcPct val="130000"/>
              </a:lnSpc>
              <a:buNone/>
            </a:pP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通篇讨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山水之幽胜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，而中较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李渤、寺僧、郦元之简陋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，又辨出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周景王、魏庄子之钟音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。其转折处，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以人之疑起己之疑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。至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见中流大石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，始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释己之疑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，故此记遂为</a:t>
            </a:r>
            <a:r>
              <a:rPr lang="zh-CN" altLang="en-US" sz="3200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绝调</a:t>
            </a:r>
            <a:r>
              <a:rPr lang="zh-CN" altLang="en-US" sz="3200"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。</a:t>
            </a:r>
            <a:endParaRPr lang="zh-CN" altLang="en-US"/>
          </a:p>
          <a:p>
            <a:pPr algn="r">
              <a:lnSpc>
                <a:spcPct val="130000"/>
              </a:lnSpc>
            </a:pPr>
            <a:r>
              <a:rPr lang="zh-CN" altLang="en-US">
                <a:sym typeface="+mn-ea"/>
              </a:rPr>
              <a:t>明代杨慎《三苏</a:t>
            </a:r>
            <a:r>
              <a:rPr lang="zh-CN" altLang="en-US">
                <a:sym typeface="+mn-ea"/>
              </a:rPr>
              <a:t>文范》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学习任务一：</a:t>
            </a:r>
            <a:r>
              <a:rPr lang="zh-CN" altLang="en-US"/>
              <a:t>为何写？</a:t>
            </a:r>
            <a:endParaRPr lang="zh-CN" altLang="en-US"/>
          </a:p>
        </p:txBody>
      </p:sp>
      <p:sp>
        <p:nvSpPr>
          <p:cNvPr id="6" name="内容占位符 5"/>
          <p:cNvSpPr/>
          <p:nvPr>
            <p:ph idx="1"/>
          </p:nvPr>
        </p:nvSpPr>
        <p:spPr>
          <a:xfrm>
            <a:off x="647700" y="1825625"/>
            <a:ext cx="10515600" cy="3132455"/>
          </a:xfrm>
        </p:spPr>
        <p:txBody>
          <a:bodyPr/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r>
              <a:rPr lang="zh-CN" altLang="en-US"/>
              <a:t>请结合文本，思考“苏轼”</a:t>
            </a:r>
            <a:r>
              <a:rPr lang="zh-CN" altLang="en-US">
                <a:solidFill>
                  <a:srgbClr val="FF0000"/>
                </a:solidFill>
              </a:rPr>
              <a:t>写作目的</a:t>
            </a:r>
            <a:r>
              <a:rPr lang="zh-CN" altLang="en-US"/>
              <a:t>为何？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学习任务一：</a:t>
            </a:r>
            <a:r>
              <a:rPr lang="zh-CN" altLang="en-US"/>
              <a:t>为何写？</a:t>
            </a:r>
            <a:endParaRPr lang="zh-CN" altLang="en-US"/>
          </a:p>
        </p:txBody>
      </p:sp>
      <p:sp>
        <p:nvSpPr>
          <p:cNvPr id="6" name="内容占位符 5"/>
          <p:cNvSpPr/>
          <p:nvPr>
            <p:ph idx="1"/>
          </p:nvPr>
        </p:nvSpPr>
        <p:spPr>
          <a:xfrm>
            <a:off x="191135" y="1447800"/>
            <a:ext cx="11835765" cy="3962400"/>
          </a:xfrm>
        </p:spPr>
        <p:txBody>
          <a:bodyPr>
            <a:noAutofit/>
          </a:bodyPr>
          <a:p>
            <a:pPr marL="0" indent="0">
              <a:lnSpc>
                <a:spcPct val="140000"/>
              </a:lnSpc>
              <a:buNone/>
            </a:pPr>
            <a:r>
              <a:rPr lang="zh-CN" altLang="en-US" sz="4000"/>
              <a:t>原文：</a:t>
            </a:r>
            <a:endParaRPr lang="zh-CN" altLang="en-US" sz="4000"/>
          </a:p>
          <a:p>
            <a:pPr>
              <a:lnSpc>
                <a:spcPct val="140000"/>
              </a:lnSpc>
            </a:pP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元丰七年（</a:t>
            </a:r>
            <a:r>
              <a:rPr lang="en-US" altLang="zh-CN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1084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）六月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丁丑，余自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齐安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舟行</a:t>
            </a:r>
            <a:r>
              <a:rPr lang="zh-CN" altLang="en-US" sz="4000" u="sng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适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临汝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，而</a:t>
            </a:r>
            <a:r>
              <a:rPr lang="zh-CN" altLang="en-US" sz="40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长子迈（</a:t>
            </a:r>
            <a:r>
              <a:rPr lang="en-US" altLang="zh-CN" sz="40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1059</a:t>
            </a:r>
            <a:r>
              <a:rPr lang="zh-CN" altLang="en-US" sz="4000">
                <a:solidFill>
                  <a:srgbClr val="FF0000"/>
                </a:solidFill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）将赴饶之德兴</a:t>
            </a:r>
            <a:r>
              <a:rPr lang="zh-CN" altLang="en-US" sz="4000" u="sng">
                <a:solidFill>
                  <a:srgbClr val="FF0000"/>
                </a:solidFill>
                <a:highlight>
                  <a:srgbClr val="00FFFF"/>
                </a:highlight>
                <a:latin typeface="Kaiti SC Regular" panose="02010600040101010101" charset="-122"/>
                <a:ea typeface="Kaiti SC Regular" panose="02010600040101010101" charset="-122"/>
              </a:rPr>
              <a:t>尉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，送之至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湖口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，</a:t>
            </a:r>
            <a:r>
              <a:rPr lang="zh-CN" altLang="en-US" sz="4000">
                <a:highlight>
                  <a:srgbClr val="FFFF00"/>
                </a:highlight>
                <a:latin typeface="Kaiti SC Regular" panose="02010600040101010101" charset="-122"/>
                <a:ea typeface="Kaiti SC Regular" panose="02010600040101010101" charset="-122"/>
              </a:rPr>
              <a:t>因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得观所谓石钟者。</a:t>
            </a:r>
            <a:endParaRPr lang="zh-CN" altLang="en-US" sz="4000">
              <a:latin typeface="Kaiti SC Regular" panose="02010600040101010101" charset="-122"/>
              <a:ea typeface="Kaiti SC Regular" panose="02010600040101010101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至莫夜月明，独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与迈</a:t>
            </a:r>
            <a:r>
              <a:rPr lang="zh-CN" altLang="en-US" sz="4000">
                <a:latin typeface="Kaiti SC Regular" panose="02010600040101010101" charset="-122"/>
                <a:ea typeface="Kaiti SC Regular" panose="02010600040101010101" charset="-122"/>
              </a:rPr>
              <a:t>乘小舟，至绝壁下。</a:t>
            </a:r>
            <a:endParaRPr lang="zh-CN" altLang="en-US" sz="4000">
              <a:latin typeface="Kaiti SC Regular" panose="02010600040101010101" charset="-122"/>
              <a:ea typeface="Kaiti SC Regular" panose="02010600040101010101" charset="-122"/>
            </a:endParaRPr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pPr>
              <a:lnSpc>
                <a:spcPct val="140000"/>
              </a:lnSpc>
            </a:pPr>
            <a:endParaRPr lang="zh-CN" altLang="en-US" sz="4000"/>
          </a:p>
          <a:p>
            <a:endParaRPr lang="zh-CN" altLang="en-US" sz="3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学习任务一：为何写？</a:t>
            </a:r>
            <a:endParaRPr lang="zh-CN" altLang="en-US"/>
          </a:p>
        </p:txBody>
      </p:sp>
      <p:sp>
        <p:nvSpPr>
          <p:cNvPr id="6" name="内容占位符 5"/>
          <p:cNvSpPr/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求“真”</a:t>
            </a:r>
            <a:r>
              <a:rPr lang="en-US" altLang="zh-CN"/>
              <a:t>---</a:t>
            </a:r>
            <a:r>
              <a:rPr lang="zh-CN" altLang="en-US"/>
              <a:t>“石钟山”的命名原因探析</a:t>
            </a:r>
            <a:r>
              <a:rPr lang="en-US" altLang="zh-CN"/>
              <a:t> ---</a:t>
            </a:r>
            <a:r>
              <a:rPr lang="zh-CN" altLang="en-US"/>
              <a:t>目见耳闻</a:t>
            </a:r>
            <a:r>
              <a:rPr lang="en-US" altLang="zh-CN"/>
              <a:t> 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          </a:t>
            </a:r>
            <a:r>
              <a:rPr lang="zh-CN" altLang="en-US"/>
              <a:t>存疑</a:t>
            </a:r>
            <a:r>
              <a:rPr lang="en-US" altLang="zh-CN"/>
              <a:t>---</a:t>
            </a:r>
            <a:r>
              <a:rPr lang="zh-CN" altLang="en-US"/>
              <a:t>探疑</a:t>
            </a:r>
            <a:r>
              <a:rPr lang="en-US" altLang="zh-CN"/>
              <a:t>---</a:t>
            </a:r>
            <a:r>
              <a:rPr lang="zh-CN" altLang="en-US"/>
              <a:t>释</a:t>
            </a:r>
            <a:r>
              <a:rPr lang="zh-CN" altLang="en-US"/>
              <a:t>疑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“教”子</a:t>
            </a:r>
            <a:r>
              <a:rPr lang="en-US" altLang="zh-CN"/>
              <a:t>---</a:t>
            </a:r>
            <a:r>
              <a:rPr lang="zh-CN" altLang="en-US"/>
              <a:t>告诫青年县尉</a:t>
            </a:r>
            <a:r>
              <a:rPr lang="zh-CN" altLang="en-US"/>
              <a:t>为官要“目见耳闻”、要</a:t>
            </a:r>
            <a:r>
              <a:rPr lang="zh-CN" altLang="en-US"/>
              <a:t>实地调查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学习任务二：</a:t>
            </a:r>
            <a:r>
              <a:rPr lang="zh-CN" altLang="en-US"/>
              <a:t>存疑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1947545"/>
          </a:xfrm>
        </p:spPr>
        <p:txBody>
          <a:bodyPr/>
          <a:p>
            <a:endParaRPr lang="zh-CN" altLang="en-US" sz="3200"/>
          </a:p>
          <a:p>
            <a:r>
              <a:rPr lang="zh-CN" altLang="en-US" sz="3200"/>
              <a:t>结合文本内容，找寻与写作目的</a:t>
            </a:r>
            <a:r>
              <a:rPr lang="zh-CN" altLang="en-US" sz="3200">
                <a:solidFill>
                  <a:srgbClr val="FF0000"/>
                </a:solidFill>
              </a:rPr>
              <a:t>悖论</a:t>
            </a:r>
            <a:r>
              <a:rPr lang="zh-CN" altLang="en-US" sz="3200"/>
              <a:t>的部分</a:t>
            </a:r>
            <a:endParaRPr lang="zh-CN" altLang="en-US" sz="32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2Q4NjI0ZTA3MTdlYzgxMzNkODc2YjE5M2Q1ZjJmMWQ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2567</Words>
  <Application>WPS 演示</Application>
  <PresentationFormat>宽屏</PresentationFormat>
  <Paragraphs>159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宋体</vt:lpstr>
      <vt:lpstr>Wingdings</vt:lpstr>
      <vt:lpstr>黑体</vt:lpstr>
      <vt:lpstr>Kaiti SC Regular</vt:lpstr>
      <vt:lpstr>Calibri</vt:lpstr>
      <vt:lpstr>微软雅黑</vt:lpstr>
      <vt:lpstr>Arial Unicode MS</vt:lpstr>
      <vt:lpstr>仿宋</vt:lpstr>
      <vt:lpstr>华文宋体</vt:lpstr>
      <vt:lpstr>华文行楷</vt:lpstr>
      <vt:lpstr>方正舒体</vt:lpstr>
      <vt:lpstr>楷体</vt:lpstr>
      <vt:lpstr>WPS</vt:lpstr>
      <vt:lpstr>PowerPoint 演示文稿</vt:lpstr>
      <vt:lpstr>PowerPoint 演示文稿</vt:lpstr>
      <vt:lpstr>梅新林 俞樟华《中国游记文学史》</vt:lpstr>
      <vt:lpstr>学习任务一：为何写？</vt:lpstr>
      <vt:lpstr>PowerPoint 演示文稿</vt:lpstr>
      <vt:lpstr>学习任务一：为何写？</vt:lpstr>
      <vt:lpstr>学习任务一：为何写？</vt:lpstr>
      <vt:lpstr>学习任务一：为何写？</vt:lpstr>
      <vt:lpstr>学习任务二：存疑</vt:lpstr>
      <vt:lpstr>悖论</vt:lpstr>
      <vt:lpstr>风景---- ？----哲理</vt:lpstr>
      <vt:lpstr>游记文学作为一种沟通天人关系的独特文学样式，其最高的境界即在于传达出主体对自然与人生的独特感受与思索，在对自然的关照中体悟宇宙的无限变迁与生命的深刻内涵。                                          梅新林 俞樟华《中国游记文学史》</vt:lpstr>
      <vt:lpstr>学习任务三：为何写？</vt:lpstr>
      <vt:lpstr>PowerPoint 演示文稿</vt:lpstr>
      <vt:lpstr>PowerPoint 演示文稿</vt:lpstr>
      <vt:lpstr>学习任务三：为何写？</vt:lpstr>
      <vt:lpstr>余之“三笑”</vt:lpstr>
      <vt:lpstr>学习任务三：为何写？</vt:lpstr>
      <vt:lpstr>PowerPoint 演示文稿</vt:lpstr>
      <vt:lpstr>乌台诗案</vt:lpstr>
      <vt:lpstr>学习任务三：为何写？</vt:lpstr>
      <vt:lpstr>PowerPoint 演示文稿</vt:lpstr>
      <vt:lpstr>木斋《苏东坡研究》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HiteVision</cp:lastModifiedBy>
  <cp:revision>15</cp:revision>
  <dcterms:created xsi:type="dcterms:W3CDTF">2024-05-22T08:08:00Z</dcterms:created>
  <dcterms:modified xsi:type="dcterms:W3CDTF">2024-05-22T11:35:44Z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1FADB77DD72CB923090B4B66B681BBCE_41</vt:lpwstr>
  </property>
</Properties>
</file>