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59" r:id="rId5"/>
    <p:sldId id="286" r:id="rId6"/>
    <p:sldId id="260" r:id="rId7"/>
    <p:sldId id="262" r:id="rId8"/>
    <p:sldId id="263" r:id="rId9"/>
    <p:sldId id="264" r:id="rId10"/>
    <p:sldId id="267" r:id="rId11"/>
    <p:sldId id="281" r:id="rId12"/>
    <p:sldId id="268" r:id="rId13"/>
    <p:sldId id="283" r:id="rId14"/>
    <p:sldId id="297" r:id="rId15"/>
    <p:sldId id="285" r:id="rId16"/>
    <p:sldId id="275" r:id="rId17"/>
  </p:sldIdLst>
  <p:sldSz cx="12192000" cy="6858000"/>
  <p:notesSz cx="6858000" cy="9144000"/>
  <p:custDataLst>
    <p:tags r:id="rId2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0B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50" d="100"/>
          <a:sy n="150" d="100"/>
        </p:scale>
        <p:origin x="76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gs" Target="tags/tag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b="1">
                <a:latin typeface="宋体" panose="02010600030101010101" pitchFamily="2" charset="-122"/>
                <a:ea typeface="宋体" panose="02010600030101010101" pitchFamily="2" charset="-122"/>
              </a:rPr>
              <a:t>解密《变形记》</a:t>
            </a:r>
            <a:endParaRPr lang="zh-CN" altLang="en-US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100" name="图片 99"/>
          <p:cNvPicPr/>
          <p:nvPr/>
        </p:nvPicPr>
        <p:blipFill>
          <a:blip r:embed="rId1"/>
          <a:stretch>
            <a:fillRect/>
          </a:stretch>
        </p:blipFill>
        <p:spPr>
          <a:xfrm>
            <a:off x="594995" y="420370"/>
            <a:ext cx="1965325" cy="19367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文本框 7"/>
          <p:cNvSpPr txBox="1"/>
          <p:nvPr/>
        </p:nvSpPr>
        <p:spPr>
          <a:xfrm>
            <a:off x="7053580" y="4396105"/>
            <a:ext cx="4845050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南京市秦淮中学</a:t>
            </a:r>
            <a:endParaRPr lang="zh-CN" altLang="en-US" sz="32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pPr algn="ctr"/>
            <a:r>
              <a:rPr lang="zh-CN" altLang="en-US" sz="32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王露浛</a:t>
            </a:r>
            <a:endParaRPr lang="zh-CN" altLang="en-US" sz="3200" b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93233" y="1538393"/>
            <a:ext cx="10106660" cy="4363720"/>
          </a:xfrm>
        </p:spPr>
        <p:txBody>
          <a:bodyPr/>
          <a:lstStyle/>
          <a:p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格里高尔的困境具有普遍性吗？</a:t>
            </a:r>
            <a:endParaRPr lang="zh-CN" altLang="en-US" sz="32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zh-CN" altLang="en-US" sz="32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</a:rPr>
              <a:t>格里高尔试图设想，类似他今天发生的事，是否有一天也会发生在这位协理身上。说实在话，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这种可能性是存在的</a:t>
            </a: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</a:rPr>
              <a:t>。</a:t>
            </a:r>
            <a:endParaRPr lang="zh-CN" altLang="en-US" sz="3200" b="1" dirty="0">
              <a:latin typeface="楷体" panose="02010609060101010101" charset="-122"/>
              <a:ea typeface="楷体" panose="02010609060101010101" charset="-122"/>
            </a:endParaRPr>
          </a:p>
          <a:p>
            <a:endParaRPr lang="zh-CN" altLang="en-US" sz="3200" b="1" dirty="0"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别的推销员活得就像后宫里的娘娘。</a:t>
            </a:r>
            <a:endParaRPr lang="zh-CN" altLang="en-US" sz="3200" b="1" dirty="0">
              <a:latin typeface="楷体" panose="02010609060101010101" charset="-122"/>
              <a:ea typeface="楷体" panose="02010609060101010101" charset="-122"/>
            </a:endParaRPr>
          </a:p>
          <a:p>
            <a:pPr marL="0" indent="0">
              <a:buNone/>
            </a:pPr>
            <a:endParaRPr lang="zh-CN" altLang="en-US" sz="3200" b="1" dirty="0"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活动三：甲虫</a:t>
            </a:r>
            <a:r>
              <a:rPr lang="en-US" altLang="zh-CN"/>
              <a:t>——</a:t>
            </a:r>
            <a:r>
              <a:rPr lang="zh-CN" altLang="en-US"/>
              <a:t>画是不画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622800"/>
          </a:xfrm>
        </p:spPr>
        <p:txBody>
          <a:bodyPr/>
          <a:lstStyle/>
          <a:p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卡夫卡认为，在《变形记》的插图中，</a:t>
            </a:r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甲虫本身是不可画出的，即使作为背景也不行。</a:t>
            </a:r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”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。而在今天众多的《变形记》版本中，</a:t>
            </a:r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“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甲虫</a:t>
            </a:r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”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却经常成为小说插图的主要元素。</a:t>
            </a:r>
            <a:endParaRPr lang="zh-CN" altLang="en-US" sz="32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小说《变形记》的插图中，应不应该画甲虫？</a:t>
            </a:r>
            <a:endParaRPr lang="zh-CN" altLang="en-US" sz="32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中译本：《变形记》</a:t>
            </a:r>
            <a:endParaRPr lang="zh-CN" altLang="en-US" sz="32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德语原著：Die Verwandlung（转变）</a:t>
            </a:r>
            <a:endParaRPr lang="zh-CN" altLang="en-US" sz="32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英译本：Metamorphosis（变形，质变）</a:t>
            </a:r>
            <a:endParaRPr lang="zh-CN" altLang="en-US" sz="32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endParaRPr lang="zh-CN" altLang="en-US" sz="32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38200" y="4402667"/>
            <a:ext cx="9994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在“甲虫”的外壳下，这篇小说在讨论</a:t>
            </a:r>
            <a:r>
              <a:rPr lang="zh-CN" altLang="en-US" sz="3200" b="1" u="sng" dirty="0">
                <a:latin typeface="宋体" panose="02010600030101010101" pitchFamily="2" charset="-122"/>
                <a:ea typeface="宋体" panose="02010600030101010101" pitchFamily="2" charset="-122"/>
              </a:rPr>
              <a:t>       </a:t>
            </a:r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的灵魂。</a:t>
            </a:r>
            <a:endParaRPr lang="zh-CN" altLang="en-US" sz="32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作者选择的这个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外壳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为何偏偏是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甲虫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？</a:t>
            </a:r>
            <a:endParaRPr lang="zh-CN" altLang="en-US" sz="32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012825"/>
            <a:ext cx="10515600" cy="5164455"/>
          </a:xfrm>
        </p:spPr>
        <p:txBody>
          <a:bodyPr/>
          <a:lstStyle/>
          <a:p>
            <a:r>
              <a:rPr lang="zh-CN" altLang="en-US" sz="3200" b="1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人的异化</a:t>
            </a:r>
            <a:endParaRPr lang="zh-CN" altLang="en-US" sz="3200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zh-CN" altLang="en-US" sz="3200" b="1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卡夫卡：</a:t>
            </a:r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不断运动的生活纽带，把我们拖向某个地方，至于拖向哪里，我们自己是不得而知的。我们就像物品、物件而不像活人。</a:t>
            </a:r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endParaRPr lang="en-US" altLang="zh-CN" sz="32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endParaRPr lang="en-US" altLang="zh-CN" sz="32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康德：</a:t>
            </a:r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人是目的，而不是手段。</a:t>
            </a:r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endParaRPr lang="zh-CN" altLang="en-US" sz="32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0" indent="0">
              <a:buNone/>
            </a:pPr>
            <a:endParaRPr lang="en-US" altLang="zh-CN" sz="32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作业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1.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请你为《变形记》设计一幅插图，简要说明构图元素和构图方案，并解释这样设计的理由。</a:t>
            </a:r>
            <a:endParaRPr lang="zh-CN" altLang="en-US" sz="32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2.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你还在哪些文学作品中读到过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异化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现象？结合你的阅读与生活经验，谈谈你对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人的异化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问题有何感悟。（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200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字以上）</a:t>
            </a:r>
            <a:endParaRPr lang="zh-CN" altLang="en-US" sz="32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学习任务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1915年《变形记》付印之际，卡夫卡为了封面插图的问题致信出版社：</a:t>
            </a:r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“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会不会去画那只甲虫本身？别画那个，千万别画那个！……</a:t>
            </a:r>
            <a:r>
              <a:rPr lang="zh-CN" altLang="en-US" sz="3200" b="1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甲虫本身是不可画出的，即使作为背景也不行。</a:t>
            </a:r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”</a:t>
            </a:r>
            <a:endParaRPr lang="en-US" altLang="zh-CN" sz="32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预习疑问：格里高尔为什么会变甲虫？</a:t>
            </a:r>
            <a:endParaRPr lang="zh-CN" altLang="en-US" sz="32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 marL="0" indent="0">
              <a:buNone/>
            </a:pPr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    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在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“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甲虫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”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的表象之下，作者究竟在表达什么？</a:t>
            </a:r>
            <a:endParaRPr lang="zh-CN" altLang="en-US" sz="32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0" indent="0">
              <a:buNone/>
            </a:pP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</a:t>
            </a:r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  </a:t>
            </a:r>
            <a:endParaRPr lang="zh-CN" altLang="en-US" sz="32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活动一：变形</a:t>
            </a:r>
            <a:r>
              <a:rPr lang="en-US" altLang="zh-CN"/>
              <a:t>——</a:t>
            </a:r>
            <a:r>
              <a:rPr lang="zh-CN" altLang="en-US"/>
              <a:t>怕是不怕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691005"/>
            <a:ext cx="10515600" cy="4351338"/>
          </a:xfrm>
        </p:spPr>
        <p:txBody>
          <a:bodyPr/>
          <a:lstStyle/>
          <a:p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变成甲虫后，格里高尔害怕吗？</a:t>
            </a:r>
            <a:endParaRPr lang="en-US" altLang="zh-CN" sz="32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他好奇地想知道，那些现在想见他的人见到他时会说些什么。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倘若他们大吃一惊</a:t>
            </a: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，那么格里高尔就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不负什么责任</a:t>
            </a: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，他就可以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安然</a:t>
            </a: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了。倘若他们都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平静地接受这一切</a:t>
            </a: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，那么他就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没有理由焦虑不安</a:t>
            </a: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，只要他抓紧的话，说不定真还能赶上八点钟的火车呢。（第</a:t>
            </a:r>
            <a:r>
              <a:rPr lang="en-US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20</a:t>
            </a: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节）</a:t>
            </a:r>
            <a:endParaRPr lang="zh-CN" altLang="en-US" sz="32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endParaRPr lang="zh-CN" altLang="en-US" sz="3200" b="1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endParaRPr lang="zh-CN" altLang="en-US" sz="3200" b="1" dirty="0">
              <a:latin typeface="楷体" panose="02010609060101010101" charset="-122"/>
              <a:ea typeface="楷体" panose="02010609060101010101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044086"/>
            <a:ext cx="10515600" cy="4351338"/>
          </a:xfrm>
        </p:spPr>
        <p:txBody>
          <a:bodyPr/>
          <a:lstStyle/>
          <a:p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变形对格里高尔的影响：</a:t>
            </a:r>
            <a:endParaRPr lang="en-US" altLang="zh-CN" sz="2800" b="1" dirty="0">
              <a:latin typeface="楷体" panose="02010609060101010101" charset="-122"/>
              <a:ea typeface="楷体" panose="02010609060101010101" charset="-122"/>
              <a:cs typeface="宋体" panose="02010600030101010101" pitchFamily="2" charset="-122"/>
            </a:endParaRPr>
          </a:p>
          <a:p>
            <a:endParaRPr lang="zh-CN" altLang="en-US" sz="2800" b="1" dirty="0">
              <a:latin typeface="楷体" panose="02010609060101010101" charset="-122"/>
              <a:ea typeface="楷体" panose="02010609060101010101" charset="-122"/>
              <a:cs typeface="宋体" panose="02010600030101010101" pitchFamily="2" charset="-122"/>
            </a:endParaRPr>
          </a:p>
          <a:p>
            <a:endParaRPr lang="zh-CN" altLang="en-US" dirty="0"/>
          </a:p>
        </p:txBody>
      </p:sp>
      <p:graphicFrame>
        <p:nvGraphicFramePr>
          <p:cNvPr id="5" name="表格 4"/>
          <p:cNvGraphicFramePr/>
          <p:nvPr/>
        </p:nvGraphicFramePr>
        <p:xfrm>
          <a:off x="1644748" y="1700091"/>
          <a:ext cx="8532495" cy="31819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0465"/>
                <a:gridCol w="3585210"/>
                <a:gridCol w="3766820"/>
              </a:tblGrid>
              <a:tr h="591185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zh-CN" altLang="en-US" sz="28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800" b="1">
                          <a:latin typeface="楷体" panose="02010609060101010101" charset="-122"/>
                          <a:ea typeface="楷体" panose="02010609060101010101" charset="-122"/>
                        </a:rPr>
                        <a:t>变形前</a:t>
                      </a:r>
                      <a:endParaRPr lang="zh-CN" altLang="en-US" sz="28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altLang="en-US" sz="2800" b="1">
                          <a:latin typeface="楷体" panose="02010609060101010101" charset="-122"/>
                          <a:ea typeface="楷体" panose="02010609060101010101" charset="-122"/>
                        </a:rPr>
                        <a:t>变形后</a:t>
                      </a:r>
                      <a:endParaRPr lang="zh-CN" altLang="en-US" sz="28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800" b="1">
                          <a:latin typeface="楷体" panose="02010609060101010101" charset="-122"/>
                          <a:ea typeface="楷体" panose="02010609060101010101" charset="-122"/>
                        </a:rPr>
                        <a:t>身体</a:t>
                      </a:r>
                      <a:endParaRPr lang="zh-CN" altLang="en-US" sz="28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8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8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800" b="1">
                          <a:latin typeface="楷体" panose="02010609060101010101" charset="-122"/>
                          <a:ea typeface="楷体" panose="02010609060101010101" charset="-122"/>
                        </a:rPr>
                        <a:t>声音</a:t>
                      </a:r>
                      <a:endParaRPr lang="zh-CN" altLang="en-US" sz="28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8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8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800" b="1">
                          <a:latin typeface="楷体" panose="02010609060101010101" charset="-122"/>
                          <a:ea typeface="楷体" panose="02010609060101010101" charset="-122"/>
                        </a:rPr>
                        <a:t>生活</a:t>
                      </a:r>
                      <a:endParaRPr lang="zh-CN" altLang="en-US" sz="28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8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8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800" b="1">
                          <a:latin typeface="楷体" panose="02010609060101010101" charset="-122"/>
                          <a:ea typeface="楷体" panose="02010609060101010101" charset="-122"/>
                        </a:rPr>
                        <a:t>家庭</a:t>
                      </a:r>
                      <a:endParaRPr lang="zh-CN" altLang="en-US" sz="28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8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8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</a:tr>
              <a:tr h="51816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CN" altLang="en-US" sz="2800" b="1">
                          <a:latin typeface="楷体" panose="02010609060101010101" charset="-122"/>
                          <a:ea typeface="楷体" panose="02010609060101010101" charset="-122"/>
                        </a:rPr>
                        <a:t>工作</a:t>
                      </a:r>
                      <a:endParaRPr lang="zh-CN" altLang="en-US" sz="28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8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800" b="1" dirty="0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768985" y="5245693"/>
            <a:ext cx="105848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0F0BB5"/>
                </a:solidFill>
                <a:latin typeface="楷体" panose="02010609060101010101" charset="-122"/>
                <a:ea typeface="楷体" panose="02010609060101010101" charset="-122"/>
              </a:rPr>
              <a:t>文中明确表述让格里高尔“吓了一大跳”的是哪一种影响？</a:t>
            </a:r>
            <a:endParaRPr lang="zh-CN" altLang="en-US" sz="3200" b="1" dirty="0">
              <a:solidFill>
                <a:srgbClr val="0F0BB5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14387" y="1616063"/>
            <a:ext cx="10563225" cy="5346065"/>
          </a:xfrm>
        </p:spPr>
        <p:txBody>
          <a:bodyPr>
            <a:normAutofit/>
          </a:bodyPr>
          <a:lstStyle/>
          <a:p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“格里高尔，”现在左边厢房里的父亲说话了，“协理先生来了，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他问</a:t>
            </a: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，你为什么没有搭早班火车走。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外面不知道该对他说什么</a:t>
            </a: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。再说，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他要</a:t>
            </a: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跟你本人谈谈。所以请把门打开。你房间里东西凌乱，他会谅解的。”</a:t>
            </a:r>
            <a:endParaRPr lang="en-US" altLang="zh-CN" sz="32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“我现在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以您父母和您上司的名义</a:t>
            </a: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和您说话，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老板非常严肃地请您</a:t>
            </a: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立即清楚地予以说明。……今天清晨，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老板向我暗示</a:t>
            </a: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了您误工的某种可能的解释……”</a:t>
            </a:r>
            <a:endParaRPr lang="zh-CN" altLang="en-US" sz="32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105877" y="914400"/>
            <a:ext cx="66000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latin typeface="宋体" panose="02010600030101010101" pitchFamily="2" charset="-122"/>
                <a:ea typeface="宋体" panose="02010600030101010101" pitchFamily="2" charset="-122"/>
              </a:rPr>
              <a:t>“失语”的只有格里高尔吗？</a:t>
            </a:r>
            <a:endParaRPr lang="zh-CN" altLang="en-US" sz="32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活动二：房门</a:t>
            </a:r>
            <a:r>
              <a:rPr lang="en-US" altLang="zh-CN"/>
              <a:t>——</a:t>
            </a:r>
            <a:r>
              <a:rPr lang="zh-CN" altLang="en-US"/>
              <a:t>开与不开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钱钟书：</a:t>
            </a:r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有了门,我们可以出去；有了窗,我们可以不必出去。</a:t>
            </a:r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endParaRPr lang="en-US" altLang="zh-CN" sz="32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sym typeface="+mn-ea"/>
              </a:rPr>
              <a:t>格里高尔却根本就不想开门，而是庆幸自己在旅行中养成的谨慎习惯：即使在家里，夜间也要锁好所有的门。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sym typeface="+mn-ea"/>
              </a:rPr>
              <a:t>（第</a:t>
            </a:r>
            <a:r>
              <a:rPr lang="en-US" altLang="zh-CN" sz="3200" b="1">
                <a:latin typeface="楷体" panose="02010609060101010101" charset="-122"/>
                <a:ea typeface="楷体" panose="02010609060101010101" charset="-122"/>
                <a:sym typeface="+mn-ea"/>
              </a:rPr>
              <a:t>7</a:t>
            </a:r>
            <a:r>
              <a:rPr lang="zh-CN" altLang="en-US" sz="3200" b="1">
                <a:latin typeface="楷体" panose="02010609060101010101" charset="-122"/>
                <a:ea typeface="楷体" panose="02010609060101010101" charset="-122"/>
                <a:sym typeface="+mn-ea"/>
              </a:rPr>
              <a:t>节）</a:t>
            </a:r>
            <a:endParaRPr lang="en-US" altLang="zh-CN" sz="32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0" indent="0">
              <a:buNone/>
            </a:pP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在变成甲虫的这个早晨，格里高尔为什么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不想开门</a:t>
            </a:r>
            <a:r>
              <a:rPr lang="en-US" altLang="zh-CN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？</a:t>
            </a:r>
            <a:endParaRPr lang="zh-CN" altLang="en-US" sz="32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zh-CN" altLang="en-US" sz="32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格里高尔可以拒绝开门吗？</a:t>
            </a:r>
            <a:endParaRPr lang="en-US" altLang="zh-CN" sz="32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endParaRPr lang="en-US" altLang="zh-CN"/>
          </a:p>
          <a:p>
            <a:endParaRPr lang="en-US" altLang="zh-CN"/>
          </a:p>
          <a:p>
            <a:pPr marL="0" indent="0">
              <a:buNone/>
            </a:pP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53415" y="619125"/>
            <a:ext cx="10933430" cy="6050915"/>
          </a:xfrm>
        </p:spPr>
        <p:txBody>
          <a:bodyPr>
            <a:noAutofit/>
          </a:bodyPr>
          <a:lstStyle/>
          <a:p>
            <a:r>
              <a:rPr lang="zh-CN" altLang="en-US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闹钟</a:t>
            </a:r>
            <a:r>
              <a:rPr lang="zh-CN" altLang="en-US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恰好在六点三刻敲响了 ，这时有人轻轻地敲他靠近床头这边的房门。“格里高尔 ，”有人喊道 ，那是母亲的声音 ，</a:t>
            </a:r>
            <a:r>
              <a:rPr lang="en-US" altLang="zh-CN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六点三刻了，你不是要赶火车吗？”多温柔的声音！</a:t>
            </a:r>
            <a:r>
              <a:rPr lang="zh-CN" altLang="en-US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……</a:t>
            </a:r>
            <a:r>
              <a:rPr lang="zh-CN" altLang="en-US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因为</a:t>
            </a:r>
            <a:r>
              <a:rPr lang="zh-CN" altLang="en-US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母亲听了他的这句话就放下心来 ，拖着脚步走了</a:t>
            </a:r>
            <a:r>
              <a:rPr lang="zh-CN" altLang="en-US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。</a:t>
            </a:r>
            <a:endParaRPr lang="zh-CN" altLang="en-US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en-US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可是这简短的对话却引起了其他家人的注意，</a:t>
            </a:r>
            <a:r>
              <a:rPr lang="zh-CN" altLang="en-US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他们没想到格里高尔还在家里</a:t>
            </a:r>
            <a:r>
              <a:rPr lang="zh-CN" altLang="en-US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，于是在一扇门上很快听到了父亲的敲门声，敲得很轻 ，但用的是拳头 ：“格里高尔！格里高尔！”他喊道“你怎么了？”过了片刻 ，他又压低声音</a:t>
            </a:r>
            <a:r>
              <a:rPr lang="zh-CN" altLang="en-US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催</a:t>
            </a:r>
            <a:r>
              <a:rPr lang="zh-CN" altLang="en-US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了一遍：“格里高尔！格里高尔 ！”</a:t>
            </a:r>
            <a:endParaRPr lang="zh-CN" altLang="en-US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en-US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这时在另一扇侧门又听到妹妹的轻轻的</a:t>
            </a:r>
            <a:r>
              <a:rPr lang="zh-CN" altLang="en-US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抱怨</a:t>
            </a:r>
            <a:r>
              <a:rPr lang="zh-CN" altLang="en-US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声：“格里高尔？你不舒服？你需要点什么？”格里高尔朝两边回答 ：“我这就好。” ……</a:t>
            </a:r>
            <a:r>
              <a:rPr lang="zh-CN" altLang="en-US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父亲于是回到餐桌又吃他的早餐</a:t>
            </a:r>
            <a:r>
              <a:rPr lang="zh-CN" altLang="en-US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，可妹妹又轻轻地问道：“格里高尔，开门呀，我在</a:t>
            </a:r>
            <a:r>
              <a:rPr lang="zh-CN" altLang="en-US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求你</a:t>
            </a:r>
            <a:r>
              <a:rPr lang="zh-CN" altLang="en-US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呢 。”</a:t>
            </a:r>
            <a:endParaRPr lang="zh-CN" altLang="en-US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82905" y="311150"/>
            <a:ext cx="5292090" cy="57302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27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格里高尔的时间：</a:t>
            </a:r>
            <a:endParaRPr lang="zh-CN" altLang="en-US" sz="27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en-US" sz="27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成天都在奔波</a:t>
            </a:r>
            <a:endParaRPr lang="zh-CN" altLang="en-US" sz="27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en-US" sz="27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旅行的种种烦恼，为每次换车操心 ，饮食又差，又不规律，打交道的人不断变换，没有一个保持长久来往，从来建立不起真正的友情 </a:t>
            </a:r>
            <a:endParaRPr lang="zh-CN" altLang="en-US" sz="27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en-US" sz="27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闹钟定在四点</a:t>
            </a:r>
            <a:endParaRPr lang="zh-CN" altLang="en-US" sz="27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en-US" sz="27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要赶五点的火车</a:t>
            </a:r>
            <a:endParaRPr lang="zh-CN" altLang="en-US" sz="27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en-US" sz="27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下一趟火车七点钟开</a:t>
            </a:r>
            <a:endParaRPr lang="zh-CN" altLang="en-US" sz="27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en-US" sz="27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无论如何得在七点一刻完全离开床位</a:t>
            </a:r>
            <a:endParaRPr lang="zh-CN" altLang="en-US" sz="27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en-US" sz="27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说不定真还能赶上八点钟的火车呢</a:t>
            </a:r>
            <a:r>
              <a:rPr lang="en-US" altLang="zh-CN" sz="27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 </a:t>
            </a:r>
            <a:endParaRPr lang="zh-CN" altLang="en-US" sz="27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endParaRPr lang="zh-CN" altLang="en-US" sz="24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sz="half" idx="2"/>
          </p:nvPr>
        </p:nvSpPr>
        <p:spPr>
          <a:xfrm>
            <a:off x="5826125" y="134620"/>
            <a:ext cx="6365875" cy="7054850"/>
          </a:xfrm>
        </p:spPr>
        <p:txBody>
          <a:bodyPr>
            <a:normAutofit fontScale="97500"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母亲：</a:t>
            </a:r>
            <a:endParaRPr lang="zh-CN" altLang="en-US" sz="30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拖着脚步</a:t>
            </a:r>
            <a:endParaRPr lang="zh-CN" altLang="en-US" sz="30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她起床后还没来得及梳洗</a:t>
            </a:r>
            <a:endParaRPr lang="zh-CN" altLang="en-US" sz="30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顶着一头高高耸起的乱发</a:t>
            </a:r>
            <a:endParaRPr lang="zh-CN" altLang="en-US" sz="30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父亲：</a:t>
            </a:r>
            <a:endParaRPr lang="zh-CN" altLang="en-US" sz="30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回到餐桌又吃他的早餐</a:t>
            </a:r>
            <a:endParaRPr lang="zh-CN" altLang="en-US" sz="30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  <a:p>
            <a:pPr>
              <a:lnSpc>
                <a:spcPct val="100000"/>
              </a:lnSpc>
            </a:pP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桌子上摆着很多早餐餐具</a:t>
            </a:r>
            <a:endParaRPr lang="zh-CN" altLang="en-US" sz="30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早餐是一天中最重要的一顿饭</a:t>
            </a:r>
            <a:endParaRPr lang="zh-CN" altLang="en-US" sz="30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>
              <a:lnSpc>
                <a:spcPct val="100000"/>
              </a:lnSpc>
            </a:pPr>
            <a:r>
              <a:rPr lang="en-US" altLang="zh-CN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一边吃，一边翻阅报纸，要花好几个钟头</a:t>
            </a:r>
            <a:endParaRPr lang="zh-CN" altLang="en-US" sz="30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妹妹：</a:t>
            </a:r>
            <a:endParaRPr lang="zh-CN" altLang="en-US" sz="30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30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她也许现在才起床，衣服都还没有穿呢</a:t>
            </a:r>
            <a:endParaRPr lang="zh-CN" altLang="en-US" sz="30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43115" y="5110480"/>
            <a:ext cx="438340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语言、动作、神态描写</a:t>
            </a:r>
            <a:endParaRPr lang="zh-CN" altLang="en-US" sz="32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994535" y="6070600"/>
            <a:ext cx="28321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心理描写</a:t>
            </a:r>
            <a:endParaRPr lang="zh-CN" altLang="en-US" sz="3200" b="1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15010" y="862753"/>
            <a:ext cx="5181600" cy="4351338"/>
          </a:xfrm>
        </p:spPr>
        <p:txBody>
          <a:bodyPr/>
          <a:lstStyle/>
          <a:p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发现格里高尔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“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变形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”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之前：</a:t>
            </a:r>
            <a:endParaRPr lang="zh-CN" altLang="en-US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zh-CN" altLang="en-US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zh-CN" altLang="en-US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格里高尔，</a:t>
            </a:r>
            <a:r>
              <a:rPr lang="zh-CN" altLang="en-US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开门</a:t>
            </a:r>
            <a:r>
              <a:rPr lang="zh-CN" altLang="en-US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呀</a:t>
            </a:r>
            <a:r>
              <a:rPr lang="en-US" altLang="zh-CN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endParaRPr lang="zh-CN" altLang="en-US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0" indent="0">
              <a:buNone/>
            </a:pPr>
            <a:endParaRPr lang="en-US" altLang="zh-CN" sz="32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0" y="870373"/>
            <a:ext cx="5181600" cy="4351338"/>
          </a:xfrm>
        </p:spPr>
        <p:txBody>
          <a:bodyPr>
            <a:normAutofit/>
          </a:bodyPr>
          <a:lstStyle/>
          <a:p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发现格里高尔“变形”之后：</a:t>
            </a:r>
            <a:endParaRPr lang="zh-CN" altLang="en-US" b="1" dirty="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  <a:p>
            <a:endParaRPr lang="zh-CN" altLang="en-US" b="1" dirty="0"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r>
              <a:rPr lang="zh-CN" altLang="en-US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父亲顺手用手杖一钩，</a:t>
            </a:r>
            <a:r>
              <a:rPr lang="zh-CN" altLang="en-US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sym typeface="+mn-ea"/>
              </a:rPr>
              <a:t>关上了门</a:t>
            </a:r>
            <a:r>
              <a:rPr lang="zh-CN" altLang="en-US" b="1" dirty="0">
                <a:latin typeface="楷体" panose="02010609060101010101" charset="-122"/>
                <a:ea typeface="楷体" panose="02010609060101010101" charset="-122"/>
                <a:sym typeface="+mn-ea"/>
              </a:rPr>
              <a:t>。接着，家里终于寂静了下来。</a:t>
            </a:r>
            <a:endParaRPr lang="zh-CN" altLang="en-US" b="1" dirty="0">
              <a:latin typeface="楷体" panose="02010609060101010101" charset="-122"/>
              <a:ea typeface="楷体" panose="02010609060101010101" charset="-122"/>
            </a:endParaRPr>
          </a:p>
          <a:p>
            <a:endParaRPr lang="zh-CN" altLang="en-US" dirty="0"/>
          </a:p>
          <a:p>
            <a:endParaRPr lang="zh-CN" altLang="en-US" b="1" dirty="0"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715010" y="3105150"/>
            <a:ext cx="11229975" cy="275399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zh-CN" altLang="en-US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格里高尔的困境</a:t>
            </a:r>
            <a:endParaRPr lang="zh-CN" altLang="en-US" sz="3200" b="1" dirty="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门内：形体上的</a:t>
            </a:r>
            <a:r>
              <a:rPr lang="en-US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en-US" altLang="zh-CN" sz="3200" b="1" u="sng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 </a:t>
            </a:r>
            <a:r>
              <a:rPr lang="en-US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，精神上的</a:t>
            </a:r>
            <a:r>
              <a:rPr lang="en-US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en-US" altLang="zh-CN" sz="3200" b="1" u="sng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 </a:t>
            </a:r>
            <a:r>
              <a:rPr lang="en-US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，被社会</a:t>
            </a:r>
            <a:r>
              <a:rPr lang="zh-CN" altLang="en-US" sz="3200" b="1" u="sng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en-US" altLang="zh-CN" sz="3200" b="1" u="sng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 </a:t>
            </a: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。</a:t>
            </a:r>
            <a:endParaRPr lang="zh-CN" altLang="en-US" sz="32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门外：形体上的</a:t>
            </a:r>
            <a:r>
              <a:rPr lang="en-US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en-US" altLang="zh-CN" sz="3200" b="1" u="sng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 </a:t>
            </a:r>
            <a:r>
              <a:rPr lang="en-US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，精神上的</a:t>
            </a:r>
            <a:r>
              <a:rPr lang="en-US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“</a:t>
            </a:r>
            <a:r>
              <a:rPr lang="en-US" altLang="zh-CN" sz="3200" b="1" u="sng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 </a:t>
            </a:r>
            <a:r>
              <a:rPr lang="en-US" altLang="zh-CN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”</a:t>
            </a: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，与社</a:t>
            </a:r>
            <a:endParaRPr lang="zh-CN" altLang="en-US" sz="32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会</a:t>
            </a:r>
            <a:r>
              <a:rPr lang="zh-CN" altLang="en-US" sz="3200" b="1" u="sng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en-US" altLang="zh-CN" sz="3200" b="1" u="sng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 </a:t>
            </a: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。</a:t>
            </a:r>
            <a:endParaRPr lang="zh-CN" altLang="en-US" sz="32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749001" y="5777865"/>
            <a:ext cx="8517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那是一间可惜略微偏小、却是真正住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人</a:t>
            </a:r>
            <a:r>
              <a:rPr lang="zh-CN" altLang="en-US" sz="32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的房间</a:t>
            </a:r>
            <a:endParaRPr lang="zh-CN" altLang="en-US" sz="32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p="http://schemas.openxmlformats.org/presentationml/2006/main">
  <p:tag name="COMMONDATA" val="eyJoZGlkIjoiNTE5MTJkNGJiZTgzYjI4MDMzZmFjODYxNWRkMTcwOWMifQ==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1870</Words>
  <Application>WPS 演示</Application>
  <PresentationFormat>宽屏</PresentationFormat>
  <Paragraphs>136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3" baseType="lpstr">
      <vt:lpstr>Arial</vt:lpstr>
      <vt:lpstr>宋体</vt:lpstr>
      <vt:lpstr>Wingdings</vt:lpstr>
      <vt:lpstr>楷体</vt:lpstr>
      <vt:lpstr>微软雅黑</vt:lpstr>
      <vt:lpstr>Arial Unicode MS</vt:lpstr>
      <vt:lpstr>Calibri</vt:lpstr>
      <vt:lpstr>WPS</vt:lpstr>
      <vt:lpstr>解密《变形记》</vt:lpstr>
      <vt:lpstr>学习任务</vt:lpstr>
      <vt:lpstr>活动一：变形——怕是不怕</vt:lpstr>
      <vt:lpstr>PowerPoint 演示文稿</vt:lpstr>
      <vt:lpstr>PowerPoint 演示文稿</vt:lpstr>
      <vt:lpstr>活动二：房门——开与不开</vt:lpstr>
      <vt:lpstr>PowerPoint 演示文稿</vt:lpstr>
      <vt:lpstr>PowerPoint 演示文稿</vt:lpstr>
      <vt:lpstr>PowerPoint 演示文稿</vt:lpstr>
      <vt:lpstr>PowerPoint 演示文稿</vt:lpstr>
      <vt:lpstr>活动三：甲虫——画是不画</vt:lpstr>
      <vt:lpstr>PowerPoint 演示文稿</vt:lpstr>
      <vt:lpstr>PowerPoint 演示文稿</vt:lpstr>
      <vt:lpstr>PowerPoint 演示文稿</vt:lpstr>
      <vt:lpstr>作业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解密《变形记》</dc:title>
  <dc:creator/>
  <cp:lastModifiedBy>Administrator</cp:lastModifiedBy>
  <cp:revision>21</cp:revision>
  <dcterms:created xsi:type="dcterms:W3CDTF">2023-08-09T12:44:00Z</dcterms:created>
  <dcterms:modified xsi:type="dcterms:W3CDTF">2024-05-23T03:08:13Z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2052-12.1.0.16929</vt:lpwstr>
  </property>
</Properties>
</file>