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3"/>
    <p:sldId id="259" r:id="rId4"/>
    <p:sldId id="262" r:id="rId5"/>
    <p:sldId id="277" r:id="rId6"/>
    <p:sldId id="276" r:id="rId7"/>
    <p:sldId id="266" r:id="rId8"/>
    <p:sldId id="265" r:id="rId10"/>
    <p:sldId id="271" r:id="rId11"/>
    <p:sldId id="270" r:id="rId12"/>
    <p:sldId id="269" r:id="rId13"/>
    <p:sldId id="273" r:id="rId14"/>
    <p:sldId id="279" r:id="rId15"/>
    <p:sldId id="274" r:id="rId16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gs" Target="tags/tag12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jpeg"/><Relationship Id="rId2" Type="http://schemas.openxmlformats.org/officeDocument/2006/relationships/tags" Target="../tags/tag9.xml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jpeg"/><Relationship Id="rId2" Type="http://schemas.openxmlformats.org/officeDocument/2006/relationships/tags" Target="../tags/tag10.xml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jpeg"/><Relationship Id="rId2" Type="http://schemas.openxmlformats.org/officeDocument/2006/relationships/tags" Target="../tags/tag1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tags" Target="../tags/tag2.xml"/><Relationship Id="rId3" Type="http://schemas.openxmlformats.org/officeDocument/2006/relationships/image" Target="../media/image3.jpeg"/><Relationship Id="rId2" Type="http://schemas.openxmlformats.org/officeDocument/2006/relationships/tags" Target="../tags/tag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jpeg"/><Relationship Id="rId2" Type="http://schemas.openxmlformats.org/officeDocument/2006/relationships/tags" Target="../tags/tag3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jpeg"/><Relationship Id="rId2" Type="http://schemas.openxmlformats.org/officeDocument/2006/relationships/tags" Target="../tags/tag4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jpeg"/><Relationship Id="rId2" Type="http://schemas.openxmlformats.org/officeDocument/2006/relationships/tags" Target="../tags/tag5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jpeg"/><Relationship Id="rId2" Type="http://schemas.openxmlformats.org/officeDocument/2006/relationships/tags" Target="../tags/tag6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jpeg"/><Relationship Id="rId2" Type="http://schemas.openxmlformats.org/officeDocument/2006/relationships/tags" Target="../tags/tag7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 descr="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86285" cy="685863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6219190" y="3736340"/>
            <a:ext cx="225298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 b="1">
                <a:latin typeface="宋体" panose="02010600030101010101" pitchFamily="2" charset="-122"/>
                <a:ea typeface="宋体" panose="02010600030101010101" pitchFamily="2" charset="-122"/>
              </a:rPr>
              <a:t>施耐庵</a:t>
            </a:r>
            <a:endParaRPr lang="zh-CN" altLang="en-US" sz="4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 descr="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514840" y="3687445"/>
            <a:ext cx="2677160" cy="317055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894080" y="905510"/>
            <a:ext cx="10170795" cy="53790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林冲把枪和酒葫芦放在纸堆上，将那条絮被放开。先取下毡笠子，把身上雪都抖了，把上盖白布衫脱将下来，早有五分湿了，和毡笠放在供桌上。把被扯来，盖了半截下身。却把葫芦冷酒提来慢慢地吃，就将怀中牛肉下酒。</a:t>
            </a:r>
            <a:endParaRPr lang="en-US" altLang="zh-CN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把尖刀插了，将三个人头发结做一处，提入庙里来，都</a:t>
            </a:r>
            <a:r>
              <a:rPr lang="en-US" altLang="zh-CN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摆在山神面前供桌上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，再穿了白布衫，系了褡膊，把毡笠子带上，</a:t>
            </a:r>
            <a:r>
              <a:rPr lang="en-US" altLang="zh-CN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将葫芦里冷酒都吃尽了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  <a:r>
              <a:rPr lang="en-US" altLang="zh-CN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被与葫芦都丢了不要，提了枪，便出庙门投东去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</a:t>
            </a:r>
            <a:endParaRPr lang="en-US" altLang="zh-CN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indent="0">
              <a:buFont typeface="Arial" panose="020B0604020202020204" pitchFamily="34" charset="0"/>
              <a:buNone/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</a:rPr>
              <a:t>从进庙与出庙的对比中，你读出了一个怎样的林冲？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 descr="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384675" cy="2015490"/>
          </a:xfrm>
          <a:prstGeom prst="rect">
            <a:avLst/>
          </a:prstGeom>
        </p:spPr>
      </p:pic>
      <p:pic>
        <p:nvPicPr>
          <p:cNvPr id="6" name="图片 5" descr="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9514840" y="3687445"/>
            <a:ext cx="2677160" cy="31705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99465" y="1893570"/>
            <a:ext cx="10279380" cy="20764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对《水浒传》的读者来说，林冲的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狠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会让你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怕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吗？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结合课文，联系《林冲雪夜上梁山》《梁山泊林冲落草》《林冲水寨大并火》等章节，谈谈你的阅读感想。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607685" y="722630"/>
            <a:ext cx="55829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活动三：读者所</a:t>
            </a:r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怕</a:t>
            </a:r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endParaRPr lang="zh-CN" altLang="en-US" sz="36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 descr="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384675" cy="2015490"/>
          </a:xfrm>
          <a:prstGeom prst="rect">
            <a:avLst/>
          </a:prstGeom>
        </p:spPr>
      </p:pic>
      <p:pic>
        <p:nvPicPr>
          <p:cNvPr id="6" name="图片 5" descr="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9514840" y="3687445"/>
            <a:ext cx="2677160" cy="31705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155065" y="1633220"/>
            <a:ext cx="10015220" cy="152400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雪夜山神庙之前的林冲：对自己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狠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雪夜山神庙之后的林冲：对敌人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狠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endParaRPr lang="en-US" altLang="zh-CN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95020" y="4251960"/>
            <a:ext cx="851281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如果是你走进了人生的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雪夜山神庙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，你会做出和林冲一样的选择吗？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95020" y="3046730"/>
            <a:ext cx="103028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金圣叹：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“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这般人在世上，定做得事业来，然琢削元气也不少。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”</a:t>
            </a:r>
            <a:endParaRPr lang="en-US" altLang="zh-CN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 descr="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384675" cy="2015490"/>
          </a:xfrm>
          <a:prstGeom prst="rect">
            <a:avLst/>
          </a:prstGeom>
        </p:spPr>
      </p:pic>
      <p:pic>
        <p:nvPicPr>
          <p:cNvPr id="6" name="图片 5" descr="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9514840" y="3687445"/>
            <a:ext cx="2677160" cy="31705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912620" y="1492885"/>
            <a:ext cx="8180070" cy="387223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1.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山神庙外是漫天的风雪，山神庙内是冷酒冷牛肉冷棉絮。面对此情此景，林冲会想什么？请揣摩林冲的心理，描绘林冲在这个场景中的所见所感。（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200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字以上）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2.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金圣叹认为林冲令人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“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怕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”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，也有读者认为林冲令人悲、令人怜；有人认为林冲是梁山好汉中最接近普通人的一个，也有人认为林冲是被命运玩弄的英雄。你如何看待林冲的形象？请仿照金圣叹的点评，为林冲写一段评语。（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50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字左右）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93665" y="527685"/>
            <a:ext cx="45027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课后作业</a:t>
            </a:r>
            <a:endParaRPr lang="zh-CN" alt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 descr="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384675" cy="2015490"/>
          </a:xfrm>
          <a:prstGeom prst="rect">
            <a:avLst/>
          </a:prstGeom>
        </p:spPr>
      </p:pic>
      <p:pic>
        <p:nvPicPr>
          <p:cNvPr id="6" name="图片 5" descr="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9514840" y="3687445"/>
            <a:ext cx="2677160" cy="3170555"/>
          </a:xfrm>
          <a:prstGeom prst="rect">
            <a:avLst/>
          </a:prstGeom>
        </p:spPr>
      </p:pic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870585" y="1722120"/>
            <a:ext cx="10548620" cy="34131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</a:pPr>
            <a:r>
              <a:rPr lang="en-US" sz="3200" b="1" spc="150" dirty="0" err="1">
                <a:uFillTx/>
                <a:latin typeface="楷体" panose="02010609060101010101" charset="-122"/>
                <a:ea typeface="楷体" panose="02010609060101010101" charset="-122"/>
                <a:cs typeface="黑体" panose="02010609060101010101" charset="-122"/>
              </a:rPr>
              <a:t>    </a:t>
            </a:r>
            <a:r>
              <a:rPr sz="3200" b="1" spc="150" dirty="0" err="1">
                <a:uFillTx/>
                <a:latin typeface="楷体" panose="02010609060101010101" charset="-122"/>
                <a:ea typeface="楷体" panose="02010609060101010101" charset="-122"/>
                <a:cs typeface="黑体" panose="02010609060101010101" charset="-122"/>
              </a:rPr>
              <a:t>金圣叹：</a:t>
            </a:r>
            <a:r>
              <a:rPr sz="3200" b="0" spc="150" dirty="0">
                <a:uFillTx/>
                <a:latin typeface="楷体" panose="02010609060101010101" charset="-122"/>
                <a:ea typeface="楷体" panose="02010609060101010101" charset="-122"/>
                <a:cs typeface="黑体" panose="02010609060101010101" charset="-122"/>
              </a:rPr>
              <a:t>“</a:t>
            </a:r>
            <a:r>
              <a:rPr sz="3200" b="1" spc="150" dirty="0" err="1">
                <a:uFillTx/>
                <a:latin typeface="楷体" panose="02010609060101010101" charset="-122"/>
                <a:ea typeface="楷体" panose="02010609060101010101" charset="-122"/>
                <a:cs typeface="黑体" panose="02010609060101010101" charset="-122"/>
              </a:rPr>
              <a:t>林冲自然是上上人物，写得只是太狠。看他算得到，熬得住，把得牢，做得彻，</a:t>
            </a:r>
            <a:r>
              <a:rPr sz="3200" b="1" spc="150" dirty="0" err="1">
                <a:solidFill>
                  <a:srgbClr val="FF0000"/>
                </a:solidFill>
                <a:uFillTx/>
                <a:latin typeface="楷体" panose="02010609060101010101" charset="-122"/>
                <a:ea typeface="楷体" panose="02010609060101010101" charset="-122"/>
                <a:cs typeface="黑体" panose="02010609060101010101" charset="-122"/>
              </a:rPr>
              <a:t>都使人</a:t>
            </a:r>
            <a:r>
              <a:rPr lang="zh-CN" sz="3200" b="1" spc="150" dirty="0" err="1">
                <a:solidFill>
                  <a:srgbClr val="FF0000"/>
                </a:solidFill>
                <a:uFillTx/>
                <a:latin typeface="楷体" panose="02010609060101010101" charset="-122"/>
                <a:ea typeface="楷体" panose="02010609060101010101" charset="-122"/>
                <a:cs typeface="黑体" panose="02010609060101010101" charset="-122"/>
              </a:rPr>
              <a:t>怕</a:t>
            </a:r>
            <a:r>
              <a:rPr sz="3200" b="1" spc="150" dirty="0">
                <a:uFillTx/>
                <a:latin typeface="楷体" panose="02010609060101010101" charset="-122"/>
                <a:ea typeface="楷体" panose="02010609060101010101" charset="-122"/>
                <a:cs typeface="黑体" panose="02010609060101010101" charset="-122"/>
              </a:rPr>
              <a:t>。这般人在世上，定做得事业来，然琢削元气也不少。”</a:t>
            </a:r>
            <a:endParaRPr sz="3200" b="1" spc="150" dirty="0">
              <a:uFillTx/>
              <a:latin typeface="楷体" panose="02010609060101010101" charset="-122"/>
              <a:ea typeface="楷体" panose="02010609060101010101" charset="-122"/>
              <a:cs typeface="黑体" panose="02010609060101010101" charset="-122"/>
            </a:endParaRP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</a:pPr>
            <a:r>
              <a:rPr lang="en-US" altLang="zh-CN" sz="3200" b="1" spc="150" dirty="0">
                <a:uFillTx/>
                <a:latin typeface="楷体" panose="02010609060101010101" charset="-122"/>
                <a:ea typeface="楷体" panose="02010609060101010101" charset="-122"/>
                <a:cs typeface="黑体" panose="02010609060101010101" charset="-122"/>
              </a:rPr>
              <a:t>    </a:t>
            </a:r>
            <a:r>
              <a:rPr lang="zh-CN" altLang="en-US" sz="3200" b="1" spc="150" dirty="0">
                <a:uFillTx/>
                <a:latin typeface="楷体" panose="02010609060101010101" charset="-122"/>
                <a:ea typeface="楷体" panose="02010609060101010101" charset="-122"/>
                <a:cs typeface="黑体" panose="02010609060101010101" charset="-122"/>
              </a:rPr>
              <a:t>读完《林教头风雪山神庙》，你觉得林冲</a:t>
            </a:r>
            <a:r>
              <a:rPr lang="en-US" altLang="zh-CN" sz="3200" b="1" spc="150" dirty="0">
                <a:uFillTx/>
                <a:latin typeface="楷体" panose="02010609060101010101" charset="-122"/>
                <a:ea typeface="楷体" panose="02010609060101010101" charset="-122"/>
                <a:cs typeface="黑体" panose="02010609060101010101" charset="-122"/>
              </a:rPr>
              <a:t>“</a:t>
            </a:r>
            <a:r>
              <a:rPr lang="zh-CN" altLang="en-US" sz="3200" b="1" spc="150" dirty="0">
                <a:uFillTx/>
                <a:latin typeface="楷体" panose="02010609060101010101" charset="-122"/>
                <a:ea typeface="楷体" panose="02010609060101010101" charset="-122"/>
                <a:cs typeface="黑体" panose="02010609060101010101" charset="-122"/>
              </a:rPr>
              <a:t>使人怕</a:t>
            </a:r>
            <a:r>
              <a:rPr lang="en-US" altLang="zh-CN" sz="3200" b="1" spc="150" dirty="0">
                <a:uFillTx/>
                <a:latin typeface="楷体" panose="02010609060101010101" charset="-122"/>
                <a:ea typeface="楷体" panose="02010609060101010101" charset="-122"/>
                <a:cs typeface="黑体" panose="02010609060101010101" charset="-122"/>
              </a:rPr>
              <a:t>”</a:t>
            </a:r>
            <a:r>
              <a:rPr lang="zh-CN" altLang="en-US" sz="3200" b="1" spc="150" dirty="0">
                <a:uFillTx/>
                <a:latin typeface="楷体" panose="02010609060101010101" charset="-122"/>
                <a:ea typeface="楷体" panose="02010609060101010101" charset="-122"/>
                <a:cs typeface="黑体" panose="02010609060101010101" charset="-122"/>
              </a:rPr>
              <a:t>吗？试结合文本，就这个问题写一则文学短评。</a:t>
            </a:r>
            <a:endParaRPr lang="zh-CN" altLang="en-US" sz="3200" b="1" spc="150" dirty="0">
              <a:uFillTx/>
              <a:latin typeface="楷体" panose="02010609060101010101" charset="-122"/>
              <a:ea typeface="楷体" panose="02010609060101010101" charset="-122"/>
              <a:cs typeface="黑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61225" y="788670"/>
            <a:ext cx="44799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学习任务</a:t>
            </a:r>
            <a:endParaRPr lang="zh-CN" altLang="en-US" sz="36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 descr="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384675" cy="2015490"/>
          </a:xfrm>
          <a:prstGeom prst="rect">
            <a:avLst/>
          </a:prstGeom>
        </p:spPr>
      </p:pic>
      <p:pic>
        <p:nvPicPr>
          <p:cNvPr id="6" name="图片 5" descr="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9514840" y="3687445"/>
            <a:ext cx="2677160" cy="31705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067425" y="788670"/>
            <a:ext cx="52717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活动一：书中谁</a:t>
            </a:r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怕</a:t>
            </a:r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endParaRPr lang="zh-CN" altLang="en-US" sz="36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66875" y="2015490"/>
            <a:ext cx="898271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在《林教头风雪山神庙》中，你认为有谁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怕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林冲吗？结合文本说明理由。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591820" y="390525"/>
            <a:ext cx="11027410" cy="24872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（林冲）轻轻把石头掇开，挺着花枪，左手拽开庙门，大喝一声：“泼贼那里去？”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三个人都急要走时，惊得呆了，正走不动。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林冲举手，胳察的一枪，先搠倒差拨。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陆虞候叫声：“饶命！”吓的慌了手脚，走不动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。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那富安走不到十来步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，被林冲赶上，后心只一枪，又搠倒了。翻身回来，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陆虞候却才行得三四步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，林冲喝声道：“奸贼！你待那里去！”……陆虞候告道：“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不干小人事，太尉差遣，不敢不来。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”林冲骂道：“奸贼，我与你自幼相交，今日倒来害我，怎不干你事?且吃我一刀！”把陆谦上身衣服扯开，把尖刀向心窝里只一剜，七窍迸出血来，将心肝提在手里。回头看时，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差拨正爬将起来要走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。林冲按住喝道：“你这厮原来也恁的歹!且吃我一刀。”又早把头割下来，挑在枪上。</a:t>
            </a:r>
            <a:endParaRPr lang="zh-CN" altLang="en-US" sz="32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008380" y="5191125"/>
            <a:ext cx="10175875" cy="107696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林冲听到的九句对话分别是谁说的？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79120" y="181610"/>
            <a:ext cx="11104245" cy="48310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三人在庙檐下立地看火，数内一个道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：“这条计好么？”一个应道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：“端的亏管营、差拨两位用心!回到京师，禀过太尉，都保你二位做大官。这番张教头没的推故。”那人道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：“林冲今番直吃我们对付了，高衙内这病必然好了。”又一个道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4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：“张教头那厮，三回五次托人情去说：‘你的女婿没了。’张教头越不肯应承，因此衙内病患看看重了。太尉特使俺两个央浼二位干这件事，不想而今完备了。”又一个道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5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：“小人直爬入墙里去，四下草堆上，点了十来个火把，待走那里去？”那一个道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6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：“这早晚烧个八分过了。”又听得一个道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7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：“便逃得性命时，烧了大军草料场，也得个死罪。”又一个道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8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：“我们回城里去罢。”一个道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9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：“再看一看，拾得他一两块骨头回京，府里见太尉和衙内时，也道我们也能会干事。”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765415" y="626808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347595" y="5822950"/>
            <a:ext cx="86499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怕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林冲，为何之前敢杀林冲？</a:t>
            </a:r>
            <a:endParaRPr lang="zh-CN" altLang="en-US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725670" y="181610"/>
            <a:ext cx="16078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  <a:highlight>
                  <a:srgbClr val="FFFF00"/>
                </a:highlight>
                <a:latin typeface="楷体" panose="02010609060101010101" charset="-122"/>
                <a:ea typeface="楷体" panose="02010609060101010101" charset="-122"/>
              </a:rPr>
              <a:t>差拨</a:t>
            </a:r>
            <a:endParaRPr lang="zh-CN" altLang="en-US" sz="2800" b="1">
              <a:solidFill>
                <a:srgbClr val="FF0000"/>
              </a:solidFill>
              <a:highlight>
                <a:srgbClr val="FFFF00"/>
              </a:highligh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147300" y="205740"/>
            <a:ext cx="13671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  <a:highlight>
                  <a:srgbClr val="FFFF00"/>
                </a:highlight>
                <a:latin typeface="楷体" panose="02010609060101010101" charset="-122"/>
                <a:ea typeface="楷体" panose="02010609060101010101" charset="-122"/>
              </a:rPr>
              <a:t>富安</a:t>
            </a:r>
            <a:endParaRPr lang="zh-CN" altLang="en-US" sz="2800" b="1">
              <a:solidFill>
                <a:srgbClr val="FF0000"/>
              </a:solidFill>
              <a:highlight>
                <a:srgbClr val="FFFF00"/>
              </a:highligh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292090" y="996950"/>
            <a:ext cx="16078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  <a:highlight>
                  <a:srgbClr val="FFFF00"/>
                </a:highlight>
                <a:latin typeface="楷体" panose="02010609060101010101" charset="-122"/>
                <a:ea typeface="楷体" panose="02010609060101010101" charset="-122"/>
              </a:rPr>
              <a:t>差拨</a:t>
            </a:r>
            <a:endParaRPr lang="zh-CN" altLang="en-US" sz="2800" b="1">
              <a:solidFill>
                <a:srgbClr val="FF0000"/>
              </a:solidFill>
              <a:highlight>
                <a:srgbClr val="FFFF00"/>
              </a:highligh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622165" y="1438275"/>
            <a:ext cx="12750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  <a:highlight>
                  <a:srgbClr val="FFFF00"/>
                </a:highlight>
                <a:latin typeface="楷体" panose="02010609060101010101" charset="-122"/>
                <a:ea typeface="楷体" panose="02010609060101010101" charset="-122"/>
              </a:rPr>
              <a:t>陆谦</a:t>
            </a:r>
            <a:endParaRPr lang="zh-CN" altLang="en-US" sz="2800" b="1">
              <a:solidFill>
                <a:srgbClr val="FF0000"/>
              </a:solidFill>
              <a:highlight>
                <a:srgbClr val="FFFF00"/>
              </a:highligh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86365" y="2336165"/>
            <a:ext cx="16078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  <a:highlight>
                  <a:srgbClr val="FFFF00"/>
                </a:highlight>
                <a:latin typeface="楷体" panose="02010609060101010101" charset="-122"/>
                <a:ea typeface="楷体" panose="02010609060101010101" charset="-122"/>
              </a:rPr>
              <a:t>差拨</a:t>
            </a:r>
            <a:endParaRPr lang="zh-CN" altLang="en-US" sz="2800" b="1">
              <a:solidFill>
                <a:srgbClr val="FF0000"/>
              </a:solidFill>
              <a:highlight>
                <a:srgbClr val="FFFF00"/>
              </a:highligh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877060" y="3168015"/>
            <a:ext cx="12750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  <a:highlight>
                  <a:srgbClr val="FFFF00"/>
                </a:highlight>
                <a:latin typeface="楷体" panose="02010609060101010101" charset="-122"/>
                <a:ea typeface="楷体" panose="02010609060101010101" charset="-122"/>
              </a:rPr>
              <a:t>陆谦</a:t>
            </a:r>
            <a:endParaRPr lang="zh-CN" altLang="en-US" sz="2800" b="1">
              <a:solidFill>
                <a:srgbClr val="FF0000"/>
              </a:solidFill>
              <a:highlight>
                <a:srgbClr val="FFFF00"/>
              </a:highligh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795905" y="4023995"/>
            <a:ext cx="12750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  <a:highlight>
                  <a:srgbClr val="FFFF00"/>
                </a:highlight>
                <a:latin typeface="楷体" panose="02010609060101010101" charset="-122"/>
                <a:ea typeface="楷体" panose="02010609060101010101" charset="-122"/>
              </a:rPr>
              <a:t>陆谦</a:t>
            </a:r>
            <a:endParaRPr lang="zh-CN" altLang="en-US" sz="2800" b="1">
              <a:solidFill>
                <a:srgbClr val="FF0000"/>
              </a:solidFill>
              <a:highlight>
                <a:srgbClr val="FFFF00"/>
              </a:highligh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678545" y="3168015"/>
            <a:ext cx="16078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  <a:highlight>
                  <a:srgbClr val="FFFF00"/>
                </a:highlight>
                <a:latin typeface="楷体" panose="02010609060101010101" charset="-122"/>
                <a:ea typeface="楷体" panose="02010609060101010101" charset="-122"/>
              </a:rPr>
              <a:t>差拨</a:t>
            </a:r>
            <a:endParaRPr lang="zh-CN" altLang="en-US" sz="2800" b="1">
              <a:solidFill>
                <a:srgbClr val="FF0000"/>
              </a:solidFill>
              <a:highlight>
                <a:srgbClr val="FFFF00"/>
              </a:highligh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344535" y="3606800"/>
            <a:ext cx="13671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  <a:highlight>
                  <a:srgbClr val="FFFF00"/>
                </a:highlight>
                <a:latin typeface="楷体" panose="02010609060101010101" charset="-122"/>
                <a:ea typeface="楷体" panose="02010609060101010101" charset="-122"/>
              </a:rPr>
              <a:t>富安</a:t>
            </a:r>
            <a:endParaRPr lang="zh-CN" altLang="en-US" sz="2800" b="1">
              <a:solidFill>
                <a:srgbClr val="FF0000"/>
              </a:solidFill>
              <a:highlight>
                <a:srgbClr val="FFFF00"/>
              </a:highlight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/>
      <p:bldP spid="6" grpId="1"/>
      <p:bldP spid="7" grpId="0"/>
      <p:bldP spid="7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4" grpId="0"/>
      <p:bldP spid="14" grpId="1"/>
      <p:bldP spid="15" grpId="0"/>
      <p:bldP spid="15" grpId="1"/>
      <p:bldP spid="13" grpId="0"/>
      <p:bldP spid="1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 descr="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384675" cy="2015490"/>
          </a:xfrm>
          <a:prstGeom prst="rect">
            <a:avLst/>
          </a:prstGeom>
        </p:spPr>
      </p:pic>
      <p:pic>
        <p:nvPicPr>
          <p:cNvPr id="6" name="图片 5" descr="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9514840" y="3687445"/>
            <a:ext cx="2677160" cy="31705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602740" y="1722120"/>
            <a:ext cx="9131935" cy="238506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林冲大怒，离了李小二家。先去街上买把解腕尖刀，带在身上。前街后巷，一地里去寻。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李小二夫妻两个捏着两把汗。</a:t>
            </a:r>
            <a:endParaRPr lang="zh-CN" altLang="en-US" sz="32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55040" y="3766820"/>
            <a:ext cx="89255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李小二夫妻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怕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吗？他们在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怕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什么？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602740" y="4580890"/>
            <a:ext cx="838200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林教头是个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性急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的人，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摸不着便要杀人放火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。倘或叫的他来看了，正是前日说的甚么陆虞候，他肯便罢?做出事来，须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连累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了我和你。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 descr="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384675" cy="2015490"/>
          </a:xfrm>
          <a:prstGeom prst="rect">
            <a:avLst/>
          </a:prstGeom>
        </p:spPr>
      </p:pic>
      <p:pic>
        <p:nvPicPr>
          <p:cNvPr id="6" name="图片 5" descr="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9514840" y="3871595"/>
            <a:ext cx="2677160" cy="31705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067425" y="788670"/>
            <a:ext cx="52717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活动二：有何可</a:t>
            </a:r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怕</a:t>
            </a:r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endParaRPr lang="zh-CN" altLang="en-US" sz="36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71295" y="2015490"/>
            <a:ext cx="9074785" cy="10947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sz="3200" b="1" spc="150" dirty="0" err="1"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金圣叹认为，林冲的</a:t>
            </a:r>
            <a:r>
              <a:rPr lang="en-US" altLang="zh-CN" sz="3200" b="1" spc="150" dirty="0" err="1"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3200" b="1" spc="150" dirty="0" err="1"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可怕</a:t>
            </a:r>
            <a:r>
              <a:rPr lang="en-US" altLang="zh-CN" sz="3200" b="1" spc="150" dirty="0" err="1"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3200" b="1" spc="150" dirty="0" err="1"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之处在于他</a:t>
            </a:r>
            <a:r>
              <a:rPr lang="en-US" altLang="zh-CN" sz="3200" b="1" spc="150" dirty="0" err="1"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“</a:t>
            </a:r>
            <a:r>
              <a:rPr sz="3200" b="1" spc="150" dirty="0" err="1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算得到，熬得住，把得牢，做得彻</a:t>
            </a:r>
            <a:r>
              <a:rPr lang="en-US" sz="3200" b="1" spc="150" dirty="0" err="1"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3200" b="1" spc="150" dirty="0" err="1"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。请结合《林教头风雪山神庙》，说说看，你认为文中的林冲是否表现出了这些</a:t>
            </a:r>
            <a:r>
              <a:rPr lang="en-US" altLang="zh-CN" sz="3200" b="1" spc="150" dirty="0" err="1"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3200" b="1" spc="150" dirty="0" err="1"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可怕</a:t>
            </a:r>
            <a:r>
              <a:rPr lang="en-US" altLang="zh-CN" sz="3200" b="1" spc="150" dirty="0" err="1"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3200" b="1" spc="150" dirty="0" err="1"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之处？</a:t>
            </a:r>
            <a:endParaRPr lang="zh-CN" altLang="en-US" sz="3200" b="1" spc="150" dirty="0" err="1"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 descr="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384675" cy="2015490"/>
          </a:xfrm>
          <a:prstGeom prst="rect">
            <a:avLst/>
          </a:prstGeom>
        </p:spPr>
      </p:pic>
      <p:pic>
        <p:nvPicPr>
          <p:cNvPr id="6" name="图片 5" descr="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9514840" y="3687445"/>
            <a:ext cx="2677160" cy="317055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238250" y="1003300"/>
            <a:ext cx="9505315" cy="543623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林冲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指着脸上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道：“我因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恶了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高太尉，生事陷害，受了一场官司，刺配到这里。”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林冲道：“这屋如何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过得一冬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?待雪晴了，去城中唤个泥水匠来修理。”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看见一所古庙，林冲顶礼道：“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神明庇佑！改日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来烧纸钱。”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便去包裹里取些碎银子，把花枪挑了酒葫芦，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将火炭盖了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，取毡笠子戴上，拿了钥匙出来，把草厅门拽上。……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放下花枪、葫芦在雪里。</a:t>
            </a:r>
            <a:r>
              <a:rPr lang="en-US" altLang="zh-CN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恐怕火盆内有火炭延烧起来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，搬开破壁子，探半身入去摸时，</a:t>
            </a:r>
            <a:r>
              <a:rPr lang="en-US" altLang="zh-CN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火盆内火种都被雪水浸灭了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</a:t>
            </a:r>
            <a:endParaRPr lang="en-US" altLang="zh-CN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425065" y="5855970"/>
            <a:ext cx="92360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这样的林冲令人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怕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吗？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 descr="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384675" cy="2015490"/>
          </a:xfrm>
          <a:prstGeom prst="rect">
            <a:avLst/>
          </a:prstGeom>
        </p:spPr>
      </p:pic>
      <p:pic>
        <p:nvPicPr>
          <p:cNvPr id="6" name="图片 5" descr="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9514840" y="3687445"/>
            <a:ext cx="2677160" cy="317055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238250" y="1003300"/>
            <a:ext cx="9505315" cy="543623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林冲大怒，离了李小二家。先去街上</a:t>
            </a:r>
            <a:r>
              <a:rPr lang="en-US" altLang="zh-CN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买把解腕尖刀，带在身上。前街后巷，一地里去寻。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李小二夫妻两个捏着两把汗。当晚无事。次日天明起来，洗漱罢，</a:t>
            </a:r>
            <a:r>
              <a:rPr lang="en-US" altLang="zh-CN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带了刀，又去沧州城里城外，小街夹巷，团团寻了一日。牢城营里，都没动静。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林冲又来对李小二道：“今日又无事。”小二道：“恩人，只愿如此。只是自放仔细便了。”林冲自回天王堂，过了一夜，街上寻了三五日，</a:t>
            </a:r>
            <a:r>
              <a:rPr lang="en-US" altLang="zh-CN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不见消耗，林冲也自心下慢了。</a:t>
            </a:r>
            <a:endParaRPr lang="en-US" altLang="zh-CN" sz="28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70890" y="4869815"/>
            <a:ext cx="864997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如果在这三五日之间林冲找到了陆谦和富安，复仇会提前发生吗？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commondata" val="eyJoZGlkIjoiNTE5MTJkNGJiZTgzYjI4MDMzZmFjODYxNWRkMTcwOWMifQ==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2080</Words>
  <Application>WPS 演示</Application>
  <PresentationFormat>宽屏</PresentationFormat>
  <Paragraphs>81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Arial</vt:lpstr>
      <vt:lpstr>宋体</vt:lpstr>
      <vt:lpstr>Wingdings</vt:lpstr>
      <vt:lpstr>楷体</vt:lpstr>
      <vt:lpstr>黑体</vt:lpstr>
      <vt:lpstr>微软雅黑</vt:lpstr>
      <vt:lpstr>Arial Unicode MS</vt:lpstr>
      <vt:lpstr>Calibri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17</cp:revision>
  <dcterms:created xsi:type="dcterms:W3CDTF">2023-08-09T12:44:00Z</dcterms:created>
  <dcterms:modified xsi:type="dcterms:W3CDTF">2024-05-08T01:05:56Z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2052-12.1.0.16417</vt:lpwstr>
  </property>
</Properties>
</file>