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9"/>
  </p:notesMasterIdLst>
  <p:sldIdLst>
    <p:sldId id="256" r:id="rId3"/>
    <p:sldId id="259" r:id="rId4"/>
    <p:sldId id="262" r:id="rId5"/>
    <p:sldId id="277" r:id="rId6"/>
    <p:sldId id="276" r:id="rId7"/>
    <p:sldId id="266" r:id="rId8"/>
    <p:sldId id="265" r:id="rId10"/>
    <p:sldId id="271" r:id="rId11"/>
    <p:sldId id="270" r:id="rId12"/>
    <p:sldId id="269" r:id="rId13"/>
    <p:sldId id="273" r:id="rId14"/>
    <p:sldId id="279" r:id="rId15"/>
    <p:sldId id="274" r:id="rId16"/>
  </p:sldIdLst>
  <p:sldSz cx="12192000" cy="6858000"/>
  <p:notesSz cx="6858000" cy="9144000"/>
  <p:custDataLst>
    <p:tags r:id="rId20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notesMaster" Target="notesMasters/notesMaster1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0" Type="http://schemas.openxmlformats.org/officeDocument/2006/relationships/tags" Target="tags/tag12.xml"/><Relationship Id="rId2" Type="http://schemas.openxmlformats.org/officeDocument/2006/relationships/theme" Target="theme/theme1.xml"/><Relationship Id="rId19" Type="http://schemas.openxmlformats.org/officeDocument/2006/relationships/tableStyles" Target="tableStyles.xml"/><Relationship Id="rId18" Type="http://schemas.openxmlformats.org/officeDocument/2006/relationships/viewProps" Target="viewProps.xml"/><Relationship Id="rId17" Type="http://schemas.openxmlformats.org/officeDocument/2006/relationships/presProps" Target="presProps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>
            <a:spLocks noGrp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3.jpeg"/><Relationship Id="rId1" Type="http://schemas.openxmlformats.org/officeDocument/2006/relationships/tags" Target="../tags/tag8.xml"/></Relationships>
</file>

<file path=ppt/slides/_rels/slide11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7.xml"/><Relationship Id="rId3" Type="http://schemas.openxmlformats.org/officeDocument/2006/relationships/image" Target="../media/image3.jpeg"/><Relationship Id="rId2" Type="http://schemas.openxmlformats.org/officeDocument/2006/relationships/tags" Target="../tags/tag9.xml"/><Relationship Id="rId1" Type="http://schemas.openxmlformats.org/officeDocument/2006/relationships/image" Target="../media/image2.jpeg"/></Relationships>
</file>

<file path=ppt/slides/_rels/slide12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7.xml"/><Relationship Id="rId3" Type="http://schemas.openxmlformats.org/officeDocument/2006/relationships/image" Target="../media/image3.jpeg"/><Relationship Id="rId2" Type="http://schemas.openxmlformats.org/officeDocument/2006/relationships/tags" Target="../tags/tag10.xml"/><Relationship Id="rId1" Type="http://schemas.openxmlformats.org/officeDocument/2006/relationships/image" Target="../media/image2.jpeg"/></Relationships>
</file>

<file path=ppt/slides/_rels/slide13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7.xml"/><Relationship Id="rId3" Type="http://schemas.openxmlformats.org/officeDocument/2006/relationships/image" Target="../media/image3.jpeg"/><Relationship Id="rId2" Type="http://schemas.openxmlformats.org/officeDocument/2006/relationships/tags" Target="../tags/tag11.xml"/><Relationship Id="rId1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7.xml"/><Relationship Id="rId4" Type="http://schemas.openxmlformats.org/officeDocument/2006/relationships/tags" Target="../tags/tag2.xml"/><Relationship Id="rId3" Type="http://schemas.openxmlformats.org/officeDocument/2006/relationships/image" Target="../media/image3.jpeg"/><Relationship Id="rId2" Type="http://schemas.openxmlformats.org/officeDocument/2006/relationships/tags" Target="../tags/tag1.xml"/><Relationship Id="rId1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7.xml"/><Relationship Id="rId3" Type="http://schemas.openxmlformats.org/officeDocument/2006/relationships/image" Target="../media/image3.jpeg"/><Relationship Id="rId2" Type="http://schemas.openxmlformats.org/officeDocument/2006/relationships/tags" Target="../tags/tag3.xml"/><Relationship Id="rId1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1.xml"/><Relationship Id="rId4" Type="http://schemas.openxmlformats.org/officeDocument/2006/relationships/slideLayout" Target="../slideLayouts/slideLayout7.xml"/><Relationship Id="rId3" Type="http://schemas.openxmlformats.org/officeDocument/2006/relationships/image" Target="../media/image3.jpeg"/><Relationship Id="rId2" Type="http://schemas.openxmlformats.org/officeDocument/2006/relationships/tags" Target="../tags/tag4.xml"/><Relationship Id="rId1" Type="http://schemas.openxmlformats.org/officeDocument/2006/relationships/image" Target="../media/image2.jpeg"/></Relationships>
</file>

<file path=ppt/slides/_rels/slide7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7.xml"/><Relationship Id="rId3" Type="http://schemas.openxmlformats.org/officeDocument/2006/relationships/image" Target="../media/image3.jpeg"/><Relationship Id="rId2" Type="http://schemas.openxmlformats.org/officeDocument/2006/relationships/tags" Target="../tags/tag5.xml"/><Relationship Id="rId1" Type="http://schemas.openxmlformats.org/officeDocument/2006/relationships/image" Target="../media/image2.jpeg"/></Relationships>
</file>

<file path=ppt/slides/_rels/slide8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7.xml"/><Relationship Id="rId3" Type="http://schemas.openxmlformats.org/officeDocument/2006/relationships/image" Target="../media/image3.jpeg"/><Relationship Id="rId2" Type="http://schemas.openxmlformats.org/officeDocument/2006/relationships/tags" Target="../tags/tag6.xml"/><Relationship Id="rId1" Type="http://schemas.openxmlformats.org/officeDocument/2006/relationships/image" Target="../media/image2.jpeg"/></Relationships>
</file>

<file path=ppt/slides/_rels/slide9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7.xml"/><Relationship Id="rId3" Type="http://schemas.openxmlformats.org/officeDocument/2006/relationships/image" Target="../media/image3.jpeg"/><Relationship Id="rId2" Type="http://schemas.openxmlformats.org/officeDocument/2006/relationships/tags" Target="../tags/tag7.xml"/><Relationship Id="rId1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6" name="图片 5" descr="9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12186285" cy="6858635"/>
          </a:xfrm>
          <a:prstGeom prst="rect">
            <a:avLst/>
          </a:prstGeom>
        </p:spPr>
      </p:pic>
      <p:sp>
        <p:nvSpPr>
          <p:cNvPr id="7" name="文本框 6"/>
          <p:cNvSpPr txBox="1"/>
          <p:nvPr/>
        </p:nvSpPr>
        <p:spPr>
          <a:xfrm>
            <a:off x="6219190" y="3736340"/>
            <a:ext cx="2252980" cy="76835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4400" b="1">
                <a:latin typeface="宋体" panose="02010600030101010101" pitchFamily="2" charset="-122"/>
                <a:ea typeface="宋体" panose="02010600030101010101" pitchFamily="2" charset="-122"/>
              </a:rPr>
              <a:t>施耐庵</a:t>
            </a:r>
            <a:endParaRPr lang="zh-CN" altLang="en-US" sz="4400" b="1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6" name="图片 5" descr="6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9514840" y="3687445"/>
            <a:ext cx="2677160" cy="3170555"/>
          </a:xfrm>
          <a:prstGeom prst="rect">
            <a:avLst/>
          </a:prstGeom>
        </p:spPr>
      </p:pic>
      <p:sp>
        <p:nvSpPr>
          <p:cNvPr id="2" name="文本框 1"/>
          <p:cNvSpPr txBox="1"/>
          <p:nvPr/>
        </p:nvSpPr>
        <p:spPr>
          <a:xfrm>
            <a:off x="894080" y="905510"/>
            <a:ext cx="10170795" cy="5379085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altLang="zh-CN" sz="2800" b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林冲把枪和酒葫芦放在纸堆上，将那条絮被放开。先取下毡笠子，把身上雪都抖了，把上盖白布衫脱将下来，早有五分湿了，和毡笠放在供桌上。把被扯来，盖了半截下身。却把葫芦冷酒提来慢慢地吃，就将怀中牛肉下酒。</a:t>
            </a:r>
            <a:endParaRPr lang="en-US" altLang="zh-CN" sz="2800" b="1"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altLang="zh-CN" sz="2800" b="1"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altLang="zh-CN" sz="2800" b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把尖刀插了，将三个人头发结做一处，提入庙里来，都</a:t>
            </a:r>
            <a:r>
              <a:rPr lang="en-US" altLang="zh-CN" sz="2800" b="1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摆在山神面前供桌上</a:t>
            </a:r>
            <a:r>
              <a:rPr lang="en-US" altLang="zh-CN" sz="2800" b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，再穿了白布衫，系了褡膊，把毡笠子带上，</a:t>
            </a:r>
            <a:r>
              <a:rPr lang="en-US" altLang="zh-CN" sz="2800" b="1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将葫芦里冷酒都吃尽了</a:t>
            </a:r>
            <a:r>
              <a:rPr lang="zh-CN" altLang="en-US" sz="2800" b="1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，</a:t>
            </a:r>
            <a:r>
              <a:rPr lang="en-US" altLang="zh-CN" sz="2800" b="1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被与葫芦都丢了不要，提了枪，便出庙门投东去</a:t>
            </a:r>
            <a:r>
              <a:rPr lang="en-US" altLang="zh-CN" sz="2800" b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。</a:t>
            </a:r>
            <a:endParaRPr lang="en-US" altLang="zh-CN" sz="2800" b="1"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altLang="zh-CN" sz="2800" b="1"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  <a:p>
            <a:pPr indent="0">
              <a:buFont typeface="Arial" panose="020B0604020202020204" pitchFamily="34" charset="0"/>
              <a:buNone/>
            </a:pPr>
            <a:r>
              <a:rPr lang="zh-CN" altLang="en-US" sz="2800" b="1">
                <a:latin typeface="宋体" panose="02010600030101010101" pitchFamily="2" charset="-122"/>
                <a:ea typeface="宋体" panose="02010600030101010101" pitchFamily="2" charset="-122"/>
                <a:cs typeface="楷体" panose="02010609060101010101" charset="-122"/>
              </a:rPr>
              <a:t>从进庙与出庙的对比中，你读出了一个怎样的林冲？</a:t>
            </a:r>
            <a:endParaRPr lang="zh-CN" altLang="en-US" sz="2800" b="1">
              <a:latin typeface="宋体" panose="02010600030101010101" pitchFamily="2" charset="-122"/>
              <a:ea typeface="宋体" panose="02010600030101010101" pitchFamily="2" charset="-122"/>
              <a:cs typeface="楷体" panose="02010609060101010101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5" name="图片 4" descr="7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4384675" cy="2015490"/>
          </a:xfrm>
          <a:prstGeom prst="rect">
            <a:avLst/>
          </a:prstGeom>
        </p:spPr>
      </p:pic>
      <p:pic>
        <p:nvPicPr>
          <p:cNvPr id="6" name="图片 5" descr="6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9514840" y="3687445"/>
            <a:ext cx="2677160" cy="3170555"/>
          </a:xfrm>
          <a:prstGeom prst="rect">
            <a:avLst/>
          </a:prstGeom>
        </p:spPr>
      </p:pic>
      <p:sp>
        <p:nvSpPr>
          <p:cNvPr id="3" name="文本框 2"/>
          <p:cNvSpPr txBox="1"/>
          <p:nvPr/>
        </p:nvSpPr>
        <p:spPr>
          <a:xfrm>
            <a:off x="799465" y="1893570"/>
            <a:ext cx="10279380" cy="207645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lang="en-US" altLang="zh-CN" sz="3200" b="1" dirty="0">
                <a:latin typeface="宋体" panose="02010600030101010101" pitchFamily="2" charset="-122"/>
                <a:ea typeface="宋体" panose="02010600030101010101" pitchFamily="2" charset="-122"/>
              </a:rPr>
              <a:t>    </a:t>
            </a:r>
            <a:r>
              <a:rPr lang="zh-CN" altLang="en-US" sz="3200" b="1" dirty="0">
                <a:latin typeface="宋体" panose="02010600030101010101" pitchFamily="2" charset="-122"/>
                <a:ea typeface="宋体" panose="02010600030101010101" pitchFamily="2" charset="-122"/>
              </a:rPr>
              <a:t>对《水浒传》的读者来说，林冲的</a:t>
            </a:r>
            <a:r>
              <a:rPr lang="en-US" altLang="zh-CN" sz="3200" b="1" dirty="0">
                <a:latin typeface="宋体" panose="02010600030101010101" pitchFamily="2" charset="-122"/>
                <a:ea typeface="宋体" panose="02010600030101010101" pitchFamily="2" charset="-122"/>
              </a:rPr>
              <a:t>“</a:t>
            </a:r>
            <a:r>
              <a:rPr lang="zh-CN" altLang="en-US" sz="3200" b="1" dirty="0">
                <a:latin typeface="宋体" panose="02010600030101010101" pitchFamily="2" charset="-122"/>
                <a:ea typeface="宋体" panose="02010600030101010101" pitchFamily="2" charset="-122"/>
              </a:rPr>
              <a:t>狠</a:t>
            </a:r>
            <a:r>
              <a:rPr lang="en-US" altLang="zh-CN" sz="3200" b="1" dirty="0">
                <a:latin typeface="宋体" panose="02010600030101010101" pitchFamily="2" charset="-122"/>
                <a:ea typeface="宋体" panose="02010600030101010101" pitchFamily="2" charset="-122"/>
              </a:rPr>
              <a:t>”</a:t>
            </a:r>
            <a:r>
              <a:rPr lang="zh-CN" altLang="en-US" sz="3200" b="1" dirty="0">
                <a:latin typeface="宋体" panose="02010600030101010101" pitchFamily="2" charset="-122"/>
                <a:ea typeface="宋体" panose="02010600030101010101" pitchFamily="2" charset="-122"/>
              </a:rPr>
              <a:t>会让你</a:t>
            </a:r>
            <a:r>
              <a:rPr lang="en-US" altLang="zh-CN" sz="3200" b="1" dirty="0">
                <a:latin typeface="宋体" panose="02010600030101010101" pitchFamily="2" charset="-122"/>
                <a:ea typeface="宋体" panose="02010600030101010101" pitchFamily="2" charset="-122"/>
              </a:rPr>
              <a:t>“</a:t>
            </a:r>
            <a:r>
              <a:rPr lang="zh-CN" altLang="en-US" sz="3200" b="1" dirty="0">
                <a:latin typeface="宋体" panose="02010600030101010101" pitchFamily="2" charset="-122"/>
                <a:ea typeface="宋体" panose="02010600030101010101" pitchFamily="2" charset="-122"/>
              </a:rPr>
              <a:t>怕</a:t>
            </a:r>
            <a:r>
              <a:rPr lang="en-US" altLang="zh-CN" sz="3200" b="1" dirty="0">
                <a:latin typeface="宋体" panose="02010600030101010101" pitchFamily="2" charset="-122"/>
                <a:ea typeface="宋体" panose="02010600030101010101" pitchFamily="2" charset="-122"/>
              </a:rPr>
              <a:t>”</a:t>
            </a:r>
            <a:r>
              <a:rPr lang="zh-CN" altLang="en-US" sz="3200" b="1" dirty="0">
                <a:latin typeface="宋体" panose="02010600030101010101" pitchFamily="2" charset="-122"/>
                <a:ea typeface="宋体" panose="02010600030101010101" pitchFamily="2" charset="-122"/>
              </a:rPr>
              <a:t>吗？</a:t>
            </a:r>
            <a:r>
              <a:rPr lang="en-US" altLang="zh-CN" sz="3200" b="1" dirty="0">
                <a:latin typeface="宋体" panose="02010600030101010101" pitchFamily="2" charset="-122"/>
                <a:ea typeface="宋体" panose="02010600030101010101" pitchFamily="2" charset="-122"/>
              </a:rPr>
              <a:t> </a:t>
            </a:r>
            <a:r>
              <a:rPr lang="zh-CN" altLang="en-US" sz="3200" b="1" dirty="0">
                <a:latin typeface="宋体" panose="02010600030101010101" pitchFamily="2" charset="-122"/>
                <a:ea typeface="宋体" panose="02010600030101010101" pitchFamily="2" charset="-122"/>
              </a:rPr>
              <a:t>结合课文，联系《林冲雪夜上梁山》《梁山泊林冲落草》《林冲水寨大并火》等章节，谈谈你的阅读感想。</a:t>
            </a:r>
            <a:endParaRPr lang="zh-CN" altLang="en-US" sz="3200" b="1" dirty="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5607685" y="722630"/>
            <a:ext cx="558292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3600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活动三：读者所</a:t>
            </a:r>
            <a:r>
              <a:rPr lang="en-US" altLang="zh-CN" sz="3600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“</a:t>
            </a:r>
            <a:r>
              <a:rPr lang="zh-CN" altLang="en-US" sz="3600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怕</a:t>
            </a:r>
            <a:r>
              <a:rPr lang="en-US" altLang="zh-CN" sz="3600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”</a:t>
            </a:r>
            <a:endParaRPr lang="zh-CN" altLang="en-US" sz="3600" b="1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5" name="图片 4" descr="7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4384675" cy="2015490"/>
          </a:xfrm>
          <a:prstGeom prst="rect">
            <a:avLst/>
          </a:prstGeom>
        </p:spPr>
      </p:pic>
      <p:pic>
        <p:nvPicPr>
          <p:cNvPr id="6" name="图片 5" descr="6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9514840" y="3687445"/>
            <a:ext cx="2677160" cy="3170555"/>
          </a:xfrm>
          <a:prstGeom prst="rect">
            <a:avLst/>
          </a:prstGeom>
        </p:spPr>
      </p:pic>
      <p:sp>
        <p:nvSpPr>
          <p:cNvPr id="3" name="文本框 2"/>
          <p:cNvSpPr txBox="1"/>
          <p:nvPr/>
        </p:nvSpPr>
        <p:spPr>
          <a:xfrm>
            <a:off x="1155065" y="1633220"/>
            <a:ext cx="10015220" cy="152400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lang="en-US" altLang="zh-CN" sz="3200" b="1" dirty="0">
                <a:latin typeface="宋体" panose="02010600030101010101" pitchFamily="2" charset="-122"/>
                <a:ea typeface="宋体" panose="02010600030101010101" pitchFamily="2" charset="-122"/>
              </a:rPr>
              <a:t>   </a:t>
            </a:r>
            <a:r>
              <a:rPr lang="zh-CN" altLang="en-US" sz="3200" b="1" dirty="0">
                <a:latin typeface="宋体" panose="02010600030101010101" pitchFamily="2" charset="-122"/>
                <a:ea typeface="宋体" panose="02010600030101010101" pitchFamily="2" charset="-122"/>
              </a:rPr>
              <a:t>雪夜山神庙之前的林冲：对自己</a:t>
            </a:r>
            <a:r>
              <a:rPr lang="en-US" altLang="zh-CN" sz="3200" b="1" dirty="0">
                <a:latin typeface="宋体" panose="02010600030101010101" pitchFamily="2" charset="-122"/>
                <a:ea typeface="宋体" panose="02010600030101010101" pitchFamily="2" charset="-122"/>
              </a:rPr>
              <a:t>“</a:t>
            </a:r>
            <a:r>
              <a:rPr lang="zh-CN" altLang="en-US" sz="3200" b="1" dirty="0">
                <a:latin typeface="宋体" panose="02010600030101010101" pitchFamily="2" charset="-122"/>
                <a:ea typeface="宋体" panose="02010600030101010101" pitchFamily="2" charset="-122"/>
              </a:rPr>
              <a:t>狠</a:t>
            </a:r>
            <a:r>
              <a:rPr lang="en-US" altLang="zh-CN" sz="3200" b="1" dirty="0">
                <a:latin typeface="宋体" panose="02010600030101010101" pitchFamily="2" charset="-122"/>
                <a:ea typeface="宋体" panose="02010600030101010101" pitchFamily="2" charset="-122"/>
              </a:rPr>
              <a:t>”</a:t>
            </a:r>
            <a:endParaRPr lang="zh-CN" altLang="en-US" sz="3200" b="1" dirty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r>
              <a:rPr lang="en-US" altLang="zh-CN" sz="3200" b="1" dirty="0">
                <a:latin typeface="宋体" panose="02010600030101010101" pitchFamily="2" charset="-122"/>
                <a:ea typeface="宋体" panose="02010600030101010101" pitchFamily="2" charset="-122"/>
              </a:rPr>
              <a:t>   </a:t>
            </a:r>
            <a:r>
              <a:rPr lang="zh-CN" altLang="en-US" sz="3200" b="1" dirty="0">
                <a:latin typeface="宋体" panose="02010600030101010101" pitchFamily="2" charset="-122"/>
                <a:ea typeface="宋体" panose="02010600030101010101" pitchFamily="2" charset="-122"/>
              </a:rPr>
              <a:t>雪夜山神庙之后的林冲：对敌人</a:t>
            </a:r>
            <a:r>
              <a:rPr lang="en-US" altLang="zh-CN" sz="3200" b="1" dirty="0">
                <a:latin typeface="宋体" panose="02010600030101010101" pitchFamily="2" charset="-122"/>
                <a:ea typeface="宋体" panose="02010600030101010101" pitchFamily="2" charset="-122"/>
              </a:rPr>
              <a:t>“</a:t>
            </a:r>
            <a:r>
              <a:rPr lang="zh-CN" altLang="en-US" sz="3200" b="1" dirty="0">
                <a:latin typeface="宋体" panose="02010600030101010101" pitchFamily="2" charset="-122"/>
                <a:ea typeface="宋体" panose="02010600030101010101" pitchFamily="2" charset="-122"/>
              </a:rPr>
              <a:t>狠</a:t>
            </a:r>
            <a:r>
              <a:rPr lang="en-US" altLang="zh-CN" sz="3200" b="1" dirty="0">
                <a:latin typeface="宋体" panose="02010600030101010101" pitchFamily="2" charset="-122"/>
                <a:ea typeface="宋体" panose="02010600030101010101" pitchFamily="2" charset="-122"/>
              </a:rPr>
              <a:t>”</a:t>
            </a:r>
            <a:endParaRPr lang="en-US" altLang="zh-CN" sz="3200" b="1" dirty="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795020" y="4251960"/>
            <a:ext cx="8512810" cy="107632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3200" b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如果是你走进了人生的</a:t>
            </a:r>
            <a:r>
              <a:rPr lang="en-US" altLang="zh-CN" sz="3200" b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“</a:t>
            </a:r>
            <a:r>
              <a:rPr lang="zh-CN" altLang="en-US" sz="3200" b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雪夜山神庙</a:t>
            </a:r>
            <a:r>
              <a:rPr lang="en-US" altLang="zh-CN" sz="3200" b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”</a:t>
            </a:r>
            <a:r>
              <a:rPr lang="zh-CN" altLang="en-US" sz="3200" b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，你会做出和林冲一样的选择吗？</a:t>
            </a:r>
            <a:endParaRPr lang="zh-CN" altLang="en-US" sz="3200" b="1"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795020" y="3046730"/>
            <a:ext cx="10302875" cy="107632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3200" b="1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</a:rPr>
              <a:t>金圣叹：</a:t>
            </a:r>
            <a:r>
              <a:rPr lang="en-US" altLang="zh-CN" sz="3200" b="1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</a:rPr>
              <a:t>“</a:t>
            </a:r>
            <a:r>
              <a:rPr lang="zh-CN" altLang="en-US" sz="3200" b="1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</a:rPr>
              <a:t>这般人在世上，定做得事业来，然琢削元气也不少。</a:t>
            </a:r>
            <a:r>
              <a:rPr lang="en-US" altLang="zh-CN" sz="3200" b="1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</a:rPr>
              <a:t>”</a:t>
            </a:r>
            <a:endParaRPr lang="en-US" altLang="zh-CN" sz="3200" b="1">
              <a:solidFill>
                <a:srgbClr val="FF0000"/>
              </a:solidFill>
              <a:latin typeface="楷体" panose="02010609060101010101" charset="-122"/>
              <a:ea typeface="楷体" panose="02010609060101010101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  <p:bldP spid="2" grpId="0"/>
      <p:bldP spid="2" grpId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5" name="图片 4" descr="7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4384675" cy="2015490"/>
          </a:xfrm>
          <a:prstGeom prst="rect">
            <a:avLst/>
          </a:prstGeom>
        </p:spPr>
      </p:pic>
      <p:pic>
        <p:nvPicPr>
          <p:cNvPr id="6" name="图片 5" descr="6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9514840" y="3687445"/>
            <a:ext cx="2677160" cy="3170555"/>
          </a:xfrm>
          <a:prstGeom prst="rect">
            <a:avLst/>
          </a:prstGeom>
        </p:spPr>
      </p:pic>
      <p:sp>
        <p:nvSpPr>
          <p:cNvPr id="3" name="文本框 2"/>
          <p:cNvSpPr txBox="1"/>
          <p:nvPr/>
        </p:nvSpPr>
        <p:spPr>
          <a:xfrm>
            <a:off x="1912620" y="1492885"/>
            <a:ext cx="8180070" cy="387223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lang="en-US" altLang="zh-CN" sz="2800" b="1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   1.</a:t>
            </a:r>
            <a:r>
              <a:rPr lang="zh-CN" altLang="en-US" sz="2800" b="1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山神庙外是漫天的风雪，山神庙内是冷酒冷牛肉冷棉絮。面对此情此景，林冲会想什么？请揣摩林冲的心理，描绘林冲在这个场景中的所见所感。（</a:t>
            </a:r>
            <a:r>
              <a:rPr lang="en-US" altLang="zh-CN" sz="2800" b="1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200</a:t>
            </a:r>
            <a:r>
              <a:rPr lang="zh-CN" altLang="en-US" sz="2800" b="1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字以上）</a:t>
            </a:r>
            <a:endParaRPr lang="zh-CN" altLang="en-US" sz="2800" b="1" dirty="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r>
              <a:rPr lang="en-US" altLang="zh-CN" sz="2800" b="1" dirty="0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    2.</a:t>
            </a:r>
            <a:r>
              <a:rPr lang="zh-CN" altLang="en-US" sz="2800" b="1" dirty="0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金圣叹认为林冲令人</a:t>
            </a:r>
            <a:r>
              <a:rPr lang="en-US" altLang="zh-CN" sz="2800" b="1" dirty="0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“</a:t>
            </a:r>
            <a:r>
              <a:rPr lang="zh-CN" altLang="en-US" sz="2800" b="1" dirty="0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怕</a:t>
            </a:r>
            <a:r>
              <a:rPr lang="en-US" altLang="zh-CN" sz="2800" b="1" dirty="0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”</a:t>
            </a:r>
            <a:r>
              <a:rPr lang="zh-CN" altLang="en-US" sz="2800" b="1" dirty="0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，也有读者认为林冲令人悲、令人怜；有人认为林冲是梁山好汉中最接近普通人的一个，也有人认为林冲是被命运玩弄的英雄。你如何看待林冲的形象？请仿照金圣叹的点评，为林冲写一段评语。（</a:t>
            </a:r>
            <a:r>
              <a:rPr lang="en-US" altLang="zh-CN" sz="2800" b="1" dirty="0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50</a:t>
            </a:r>
            <a:r>
              <a:rPr lang="zh-CN" altLang="en-US" sz="2800" b="1" dirty="0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字左右）</a:t>
            </a:r>
            <a:endParaRPr lang="zh-CN" altLang="en-US" sz="2800" b="1" dirty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endParaRPr lang="zh-CN" altLang="en-US" sz="2800" b="1" dirty="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5193665" y="527685"/>
            <a:ext cx="450278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3200" b="1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课后作业</a:t>
            </a:r>
            <a:endParaRPr lang="zh-CN" altLang="en-US" sz="32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5" name="图片 4" descr="7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4384675" cy="2015490"/>
          </a:xfrm>
          <a:prstGeom prst="rect">
            <a:avLst/>
          </a:prstGeom>
        </p:spPr>
      </p:pic>
      <p:pic>
        <p:nvPicPr>
          <p:cNvPr id="6" name="图片 5" descr="6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9514840" y="3687445"/>
            <a:ext cx="2677160" cy="3170555"/>
          </a:xfrm>
          <a:prstGeom prst="rect">
            <a:avLst/>
          </a:prstGeom>
        </p:spPr>
      </p:pic>
      <p:sp>
        <p:nvSpPr>
          <p:cNvPr id="3" name="文本框 2"/>
          <p:cNvSpPr txBox="1"/>
          <p:nvPr>
            <p:custDataLst>
              <p:tags r:id="rId4"/>
            </p:custDataLst>
          </p:nvPr>
        </p:nvSpPr>
        <p:spPr>
          <a:xfrm>
            <a:off x="870585" y="1722120"/>
            <a:ext cx="10548620" cy="341312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noAutofit/>
          </a:bodyPr>
          <a:p>
            <a:pPr algn="l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 typeface="Arial" panose="020B0604020202020204" pitchFamily="34" charset="0"/>
            </a:pPr>
            <a:r>
              <a:rPr lang="en-US" sz="3200" b="1" spc="150" dirty="0" err="1">
                <a:uFillTx/>
                <a:latin typeface="楷体" panose="02010609060101010101" charset="-122"/>
                <a:ea typeface="楷体" panose="02010609060101010101" charset="-122"/>
                <a:cs typeface="黑体" panose="02010609060101010101" charset="-122"/>
              </a:rPr>
              <a:t>    </a:t>
            </a:r>
            <a:r>
              <a:rPr sz="3200" b="1" spc="150" dirty="0" err="1">
                <a:uFillTx/>
                <a:latin typeface="楷体" panose="02010609060101010101" charset="-122"/>
                <a:ea typeface="楷体" panose="02010609060101010101" charset="-122"/>
                <a:cs typeface="黑体" panose="02010609060101010101" charset="-122"/>
              </a:rPr>
              <a:t>金圣叹：</a:t>
            </a:r>
            <a:r>
              <a:rPr sz="3200" b="0" spc="150" dirty="0">
                <a:uFillTx/>
                <a:latin typeface="楷体" panose="02010609060101010101" charset="-122"/>
                <a:ea typeface="楷体" panose="02010609060101010101" charset="-122"/>
                <a:cs typeface="黑体" panose="02010609060101010101" charset="-122"/>
              </a:rPr>
              <a:t>“</a:t>
            </a:r>
            <a:r>
              <a:rPr sz="3200" b="1" spc="150" dirty="0" err="1">
                <a:uFillTx/>
                <a:latin typeface="楷体" panose="02010609060101010101" charset="-122"/>
                <a:ea typeface="楷体" panose="02010609060101010101" charset="-122"/>
                <a:cs typeface="黑体" panose="02010609060101010101" charset="-122"/>
              </a:rPr>
              <a:t>林冲自然是上上人物，写得只是太狠。看他算得到，熬得住，把得牢，做得彻，</a:t>
            </a:r>
            <a:r>
              <a:rPr sz="3200" b="1" spc="150" dirty="0" err="1">
                <a:solidFill>
                  <a:srgbClr val="FF0000"/>
                </a:solidFill>
                <a:uFillTx/>
                <a:latin typeface="楷体" panose="02010609060101010101" charset="-122"/>
                <a:ea typeface="楷体" panose="02010609060101010101" charset="-122"/>
                <a:cs typeface="黑体" panose="02010609060101010101" charset="-122"/>
              </a:rPr>
              <a:t>都使人</a:t>
            </a:r>
            <a:r>
              <a:rPr lang="zh-CN" sz="3200" b="1" spc="150" dirty="0" err="1">
                <a:solidFill>
                  <a:srgbClr val="FF0000"/>
                </a:solidFill>
                <a:uFillTx/>
                <a:latin typeface="楷体" panose="02010609060101010101" charset="-122"/>
                <a:ea typeface="楷体" panose="02010609060101010101" charset="-122"/>
                <a:cs typeface="黑体" panose="02010609060101010101" charset="-122"/>
              </a:rPr>
              <a:t>怕</a:t>
            </a:r>
            <a:r>
              <a:rPr sz="3200" b="1" spc="150" dirty="0">
                <a:uFillTx/>
                <a:latin typeface="楷体" panose="02010609060101010101" charset="-122"/>
                <a:ea typeface="楷体" panose="02010609060101010101" charset="-122"/>
                <a:cs typeface="黑体" panose="02010609060101010101" charset="-122"/>
              </a:rPr>
              <a:t>。这般人在世上，定做得事业来，然琢削元气也不少。”</a:t>
            </a:r>
            <a:endParaRPr sz="3200" b="1" spc="150" dirty="0">
              <a:uFillTx/>
              <a:latin typeface="楷体" panose="02010609060101010101" charset="-122"/>
              <a:ea typeface="楷体" panose="02010609060101010101" charset="-122"/>
              <a:cs typeface="黑体" panose="02010609060101010101" charset="-122"/>
            </a:endParaRPr>
          </a:p>
          <a:p>
            <a:pPr algn="l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 typeface="Arial" panose="020B0604020202020204" pitchFamily="34" charset="0"/>
            </a:pPr>
            <a:r>
              <a:rPr lang="en-US" altLang="zh-CN" sz="3200" b="1" spc="150" dirty="0">
                <a:uFillTx/>
                <a:latin typeface="楷体" panose="02010609060101010101" charset="-122"/>
                <a:ea typeface="楷体" panose="02010609060101010101" charset="-122"/>
                <a:cs typeface="黑体" panose="02010609060101010101" charset="-122"/>
              </a:rPr>
              <a:t>    </a:t>
            </a:r>
            <a:r>
              <a:rPr lang="zh-CN" altLang="en-US" sz="3200" b="1" spc="150" dirty="0">
                <a:uFillTx/>
                <a:latin typeface="楷体" panose="02010609060101010101" charset="-122"/>
                <a:ea typeface="楷体" panose="02010609060101010101" charset="-122"/>
                <a:cs typeface="黑体" panose="02010609060101010101" charset="-122"/>
              </a:rPr>
              <a:t>读完《林教头风雪山神庙》，你觉得林冲</a:t>
            </a:r>
            <a:r>
              <a:rPr lang="en-US" altLang="zh-CN" sz="3200" b="1" spc="150" dirty="0">
                <a:uFillTx/>
                <a:latin typeface="楷体" panose="02010609060101010101" charset="-122"/>
                <a:ea typeface="楷体" panose="02010609060101010101" charset="-122"/>
                <a:cs typeface="黑体" panose="02010609060101010101" charset="-122"/>
              </a:rPr>
              <a:t>“</a:t>
            </a:r>
            <a:r>
              <a:rPr lang="zh-CN" altLang="en-US" sz="3200" b="1" spc="150" dirty="0">
                <a:uFillTx/>
                <a:latin typeface="楷体" panose="02010609060101010101" charset="-122"/>
                <a:ea typeface="楷体" panose="02010609060101010101" charset="-122"/>
                <a:cs typeface="黑体" panose="02010609060101010101" charset="-122"/>
              </a:rPr>
              <a:t>使人怕</a:t>
            </a:r>
            <a:r>
              <a:rPr lang="en-US" altLang="zh-CN" sz="3200" b="1" spc="150" dirty="0">
                <a:uFillTx/>
                <a:latin typeface="楷体" panose="02010609060101010101" charset="-122"/>
                <a:ea typeface="楷体" panose="02010609060101010101" charset="-122"/>
                <a:cs typeface="黑体" panose="02010609060101010101" charset="-122"/>
              </a:rPr>
              <a:t>”</a:t>
            </a:r>
            <a:r>
              <a:rPr lang="zh-CN" altLang="en-US" sz="3200" b="1" spc="150" dirty="0">
                <a:uFillTx/>
                <a:latin typeface="楷体" panose="02010609060101010101" charset="-122"/>
                <a:ea typeface="楷体" panose="02010609060101010101" charset="-122"/>
                <a:cs typeface="黑体" panose="02010609060101010101" charset="-122"/>
              </a:rPr>
              <a:t>吗？试结合文本，就这个问题写一则文学短评。</a:t>
            </a:r>
            <a:endParaRPr lang="zh-CN" altLang="en-US" sz="3200" b="1" spc="150" dirty="0">
              <a:uFillTx/>
              <a:latin typeface="楷体" panose="02010609060101010101" charset="-122"/>
              <a:ea typeface="楷体" panose="02010609060101010101" charset="-122"/>
              <a:cs typeface="黑体" panose="02010609060101010101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7261225" y="788670"/>
            <a:ext cx="447992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3600" b="1">
                <a:latin typeface="宋体" panose="02010600030101010101" pitchFamily="2" charset="-122"/>
                <a:ea typeface="宋体" panose="02010600030101010101" pitchFamily="2" charset="-122"/>
              </a:rPr>
              <a:t>学习任务</a:t>
            </a:r>
            <a:endParaRPr lang="zh-CN" altLang="en-US" sz="3600" b="1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5" name="图片 4" descr="7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4384675" cy="2015490"/>
          </a:xfrm>
          <a:prstGeom prst="rect">
            <a:avLst/>
          </a:prstGeom>
        </p:spPr>
      </p:pic>
      <p:pic>
        <p:nvPicPr>
          <p:cNvPr id="6" name="图片 5" descr="6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9514840" y="3687445"/>
            <a:ext cx="2677160" cy="3170555"/>
          </a:xfrm>
          <a:prstGeom prst="rect">
            <a:avLst/>
          </a:prstGeom>
        </p:spPr>
      </p:pic>
      <p:sp>
        <p:nvSpPr>
          <p:cNvPr id="3" name="文本框 2"/>
          <p:cNvSpPr txBox="1"/>
          <p:nvPr/>
        </p:nvSpPr>
        <p:spPr>
          <a:xfrm>
            <a:off x="6067425" y="788670"/>
            <a:ext cx="527177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3600" b="1">
                <a:latin typeface="宋体" panose="02010600030101010101" pitchFamily="2" charset="-122"/>
                <a:ea typeface="宋体" panose="02010600030101010101" pitchFamily="2" charset="-122"/>
              </a:rPr>
              <a:t>活动一：书中谁</a:t>
            </a:r>
            <a:r>
              <a:rPr lang="en-US" altLang="zh-CN" sz="3600" b="1">
                <a:latin typeface="宋体" panose="02010600030101010101" pitchFamily="2" charset="-122"/>
                <a:ea typeface="宋体" panose="02010600030101010101" pitchFamily="2" charset="-122"/>
              </a:rPr>
              <a:t>“</a:t>
            </a:r>
            <a:r>
              <a:rPr lang="zh-CN" altLang="en-US" sz="3600" b="1">
                <a:latin typeface="宋体" panose="02010600030101010101" pitchFamily="2" charset="-122"/>
                <a:ea typeface="宋体" panose="02010600030101010101" pitchFamily="2" charset="-122"/>
              </a:rPr>
              <a:t>怕</a:t>
            </a:r>
            <a:r>
              <a:rPr lang="en-US" altLang="zh-CN" sz="3600" b="1">
                <a:latin typeface="宋体" panose="02010600030101010101" pitchFamily="2" charset="-122"/>
                <a:ea typeface="宋体" panose="02010600030101010101" pitchFamily="2" charset="-122"/>
              </a:rPr>
              <a:t>”</a:t>
            </a:r>
            <a:endParaRPr lang="zh-CN" altLang="en-US" sz="3600" b="1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1666875" y="2015490"/>
            <a:ext cx="8982710" cy="107632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3200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在《林教头风雪山神庙》中，你认为有谁</a:t>
            </a:r>
            <a:r>
              <a:rPr lang="en-US" altLang="zh-CN" sz="3200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“</a:t>
            </a:r>
            <a:r>
              <a:rPr lang="zh-CN" altLang="en-US" sz="3200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怕</a:t>
            </a:r>
            <a:r>
              <a:rPr lang="en-US" altLang="zh-CN" sz="3200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”</a:t>
            </a:r>
            <a:r>
              <a:rPr lang="zh-CN" altLang="en-US" sz="3200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林冲吗？结合文本说明理由。</a:t>
            </a:r>
            <a:endParaRPr lang="zh-CN" altLang="en-US" sz="3200" b="1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文本框 2"/>
          <p:cNvSpPr txBox="1"/>
          <p:nvPr/>
        </p:nvSpPr>
        <p:spPr>
          <a:xfrm>
            <a:off x="591820" y="390525"/>
            <a:ext cx="11027410" cy="248729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lang="zh-CN" altLang="en-US" sz="3200" b="1" dirty="0">
                <a:latin typeface="楷体" panose="02010609060101010101" charset="-122"/>
                <a:ea typeface="楷体" panose="02010609060101010101" charset="-122"/>
              </a:rPr>
              <a:t>（林冲）轻轻把石头掇开，挺着花枪，左手拽开庙门，大喝一声：“泼贼那里去？”</a:t>
            </a:r>
            <a:r>
              <a:rPr lang="zh-CN" altLang="en-US" sz="3200" b="1" dirty="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</a:rPr>
              <a:t>三个人都急要走时，惊得呆了，正走不动。</a:t>
            </a:r>
            <a:r>
              <a:rPr lang="zh-CN" altLang="en-US" sz="3200" b="1" dirty="0">
                <a:latin typeface="楷体" panose="02010609060101010101" charset="-122"/>
                <a:ea typeface="楷体" panose="02010609060101010101" charset="-122"/>
              </a:rPr>
              <a:t>林冲举手，胳察的一枪，先搠倒差拨。</a:t>
            </a:r>
            <a:r>
              <a:rPr lang="zh-CN" altLang="en-US" sz="3200" b="1" dirty="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</a:rPr>
              <a:t>陆虞候叫声：“饶命！”吓的慌了手脚，走不动</a:t>
            </a:r>
            <a:r>
              <a:rPr lang="zh-CN" altLang="en-US" sz="3200" b="1" dirty="0">
                <a:latin typeface="楷体" panose="02010609060101010101" charset="-122"/>
                <a:ea typeface="楷体" panose="02010609060101010101" charset="-122"/>
              </a:rPr>
              <a:t>。</a:t>
            </a:r>
            <a:r>
              <a:rPr lang="zh-CN" altLang="en-US" sz="3200" b="1" dirty="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</a:rPr>
              <a:t>那富安走不到十来步</a:t>
            </a:r>
            <a:r>
              <a:rPr lang="zh-CN" altLang="en-US" sz="3200" b="1" dirty="0">
                <a:latin typeface="楷体" panose="02010609060101010101" charset="-122"/>
                <a:ea typeface="楷体" panose="02010609060101010101" charset="-122"/>
              </a:rPr>
              <a:t>，被林冲赶上，后心只一枪，又搠倒了。翻身回来，</a:t>
            </a:r>
            <a:r>
              <a:rPr lang="zh-CN" altLang="en-US" sz="3200" b="1" dirty="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</a:rPr>
              <a:t>陆虞候却才行得三四步</a:t>
            </a:r>
            <a:r>
              <a:rPr lang="zh-CN" altLang="en-US" sz="3200" b="1" dirty="0">
                <a:latin typeface="楷体" panose="02010609060101010101" charset="-122"/>
                <a:ea typeface="楷体" panose="02010609060101010101" charset="-122"/>
              </a:rPr>
              <a:t>，林冲喝声道：“奸贼！你待那里去！”……陆虞候告道：“</a:t>
            </a:r>
            <a:r>
              <a:rPr lang="zh-CN" altLang="en-US" sz="3200" b="1" dirty="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</a:rPr>
              <a:t>不干小人事，太尉差遣，不敢不来。</a:t>
            </a:r>
            <a:r>
              <a:rPr lang="zh-CN" altLang="en-US" sz="3200" b="1" dirty="0">
                <a:latin typeface="楷体" panose="02010609060101010101" charset="-122"/>
                <a:ea typeface="楷体" panose="02010609060101010101" charset="-122"/>
              </a:rPr>
              <a:t>”林冲骂道：“奸贼，我与你自幼相交，今日倒来害我，怎不干你事?且吃我一刀！”把陆谦上身衣服扯开，把尖刀向心窝里只一剜，七窍迸出血来，将心肝提在手里。回头看时，</a:t>
            </a:r>
            <a:r>
              <a:rPr lang="zh-CN" altLang="en-US" sz="3200" b="1" dirty="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</a:rPr>
              <a:t>差拨正爬将起来要走</a:t>
            </a:r>
            <a:r>
              <a:rPr lang="zh-CN" altLang="en-US" sz="3200" b="1" dirty="0">
                <a:latin typeface="楷体" panose="02010609060101010101" charset="-122"/>
                <a:ea typeface="楷体" panose="02010609060101010101" charset="-122"/>
              </a:rPr>
              <a:t>。林冲按住喝道：“你这厮原来也恁的歹!且吃我一刀。”又早把头割下来，挑在枪上。</a:t>
            </a:r>
            <a:endParaRPr lang="zh-CN" altLang="en-US" sz="3200" b="1" dirty="0">
              <a:solidFill>
                <a:srgbClr val="FF0000"/>
              </a:solidFill>
              <a:latin typeface="楷体" panose="02010609060101010101" charset="-122"/>
              <a:ea typeface="楷体" panose="02010609060101010101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文本框 2"/>
          <p:cNvSpPr txBox="1"/>
          <p:nvPr/>
        </p:nvSpPr>
        <p:spPr>
          <a:xfrm>
            <a:off x="1008380" y="5191125"/>
            <a:ext cx="10175875" cy="107696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lang="en-US" altLang="zh-CN" sz="2800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   </a:t>
            </a:r>
            <a:r>
              <a:rPr lang="zh-CN" altLang="en-US" sz="2800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林冲听到的九句对话分别是谁说的？</a:t>
            </a:r>
            <a:endParaRPr lang="zh-CN" altLang="en-US" sz="2800" b="1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579120" y="181610"/>
            <a:ext cx="11104245" cy="48310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zh-CN" altLang="en-US" sz="2800" b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三人在庙檐下立地看火，数内一个道</a:t>
            </a:r>
            <a:r>
              <a:rPr lang="en-US" altLang="zh-CN" sz="2800" b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1</a:t>
            </a:r>
            <a:r>
              <a:rPr lang="zh-CN" altLang="en-US" sz="2800" b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：“这条计好么？”一个应道</a:t>
            </a:r>
            <a:r>
              <a:rPr lang="en-US" altLang="zh-CN" sz="2800" b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2</a:t>
            </a:r>
            <a:r>
              <a:rPr lang="zh-CN" altLang="en-US" sz="2800" b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：“端的亏管营、差拨两位用心!回到京师，禀过太尉，都保你二位做大官。这番张教头没的推故。”那人道</a:t>
            </a:r>
            <a:r>
              <a:rPr lang="en-US" altLang="zh-CN" sz="2800" b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3</a:t>
            </a:r>
            <a:r>
              <a:rPr lang="zh-CN" altLang="en-US" sz="2800" b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：“林冲今番直吃我们对付了，高衙内这病必然好了。”又一个道</a:t>
            </a:r>
            <a:r>
              <a:rPr lang="en-US" altLang="zh-CN" sz="2800" b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4</a:t>
            </a:r>
            <a:r>
              <a:rPr lang="zh-CN" altLang="en-US" sz="2800" b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：“张教头那厮，三回五次托人情去说：‘你的女婿没了。’张教头越不肯应承，因此衙内病患看看重了。太尉特使俺两个央浼二位干这件事，不想而今完备了。”又一个道</a:t>
            </a:r>
            <a:r>
              <a:rPr lang="en-US" altLang="zh-CN" sz="2800" b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5</a:t>
            </a:r>
            <a:r>
              <a:rPr lang="zh-CN" altLang="en-US" sz="2800" b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：“小人直爬入墙里去，四下草堆上，点了十来个火把，待走那里去？”那一个道</a:t>
            </a:r>
            <a:r>
              <a:rPr lang="en-US" altLang="zh-CN" sz="2800" b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6</a:t>
            </a:r>
            <a:r>
              <a:rPr lang="zh-CN" altLang="en-US" sz="2800" b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：“这早晚烧个八分过了。”又听得一个道</a:t>
            </a:r>
            <a:r>
              <a:rPr lang="en-US" altLang="zh-CN" sz="2800" b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7</a:t>
            </a:r>
            <a:r>
              <a:rPr lang="zh-CN" altLang="en-US" sz="2800" b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：“便逃得性命时，烧了大军草料场，也得个死罪。”又一个道</a:t>
            </a:r>
            <a:r>
              <a:rPr lang="en-US" altLang="zh-CN" sz="2800" b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8</a:t>
            </a:r>
            <a:r>
              <a:rPr lang="zh-CN" altLang="en-US" sz="2800" b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：“我们回城里去罢。”一个道</a:t>
            </a:r>
            <a:r>
              <a:rPr lang="en-US" altLang="zh-CN" sz="2800" b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9</a:t>
            </a:r>
            <a:r>
              <a:rPr lang="zh-CN" altLang="en-US" sz="2800" b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：“再看一看，拾得他一两块骨头回京，府里见太尉和衙内时，也道我们也能会干事。”</a:t>
            </a:r>
            <a:endParaRPr lang="zh-CN" altLang="en-US" sz="2800" b="1"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7765415" y="6268085"/>
            <a:ext cx="40640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endParaRPr lang="zh-CN" altLang="en-US"/>
          </a:p>
        </p:txBody>
      </p:sp>
      <p:sp>
        <p:nvSpPr>
          <p:cNvPr id="5" name="文本框 4"/>
          <p:cNvSpPr txBox="1"/>
          <p:nvPr/>
        </p:nvSpPr>
        <p:spPr>
          <a:xfrm>
            <a:off x="2347595" y="5822950"/>
            <a:ext cx="864997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3200" b="1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“</a:t>
            </a:r>
            <a:r>
              <a:rPr lang="zh-CN" altLang="en-US" sz="3200" b="1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怕</a:t>
            </a:r>
            <a:r>
              <a:rPr lang="en-US" altLang="zh-CN" sz="3200" b="1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”</a:t>
            </a:r>
            <a:r>
              <a:rPr lang="zh-CN" altLang="en-US" sz="3200" b="1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林冲，为何之前敢杀林冲？</a:t>
            </a:r>
            <a:endParaRPr lang="zh-CN" altLang="en-US" sz="3200" b="1">
              <a:solidFill>
                <a:srgbClr val="FF0000"/>
              </a:solidFill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4725670" y="181610"/>
            <a:ext cx="160782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800" b="1">
                <a:solidFill>
                  <a:srgbClr val="FF0000"/>
                </a:solidFill>
                <a:highlight>
                  <a:srgbClr val="FFFF00"/>
                </a:highlight>
                <a:latin typeface="楷体" panose="02010609060101010101" charset="-122"/>
                <a:ea typeface="楷体" panose="02010609060101010101" charset="-122"/>
              </a:rPr>
              <a:t>差拨</a:t>
            </a:r>
            <a:endParaRPr lang="zh-CN" altLang="en-US" sz="2800" b="1">
              <a:solidFill>
                <a:srgbClr val="FF0000"/>
              </a:solidFill>
              <a:highlight>
                <a:srgbClr val="FFFF00"/>
              </a:highlight>
              <a:latin typeface="楷体" panose="02010609060101010101" charset="-122"/>
              <a:ea typeface="楷体" panose="02010609060101010101" charset="-122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10147300" y="205740"/>
            <a:ext cx="136715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800" b="1">
                <a:solidFill>
                  <a:srgbClr val="FF0000"/>
                </a:solidFill>
                <a:highlight>
                  <a:srgbClr val="FFFF00"/>
                </a:highlight>
                <a:latin typeface="楷体" panose="02010609060101010101" charset="-122"/>
                <a:ea typeface="楷体" panose="02010609060101010101" charset="-122"/>
              </a:rPr>
              <a:t>富安</a:t>
            </a:r>
            <a:endParaRPr lang="zh-CN" altLang="en-US" sz="2800" b="1">
              <a:solidFill>
                <a:srgbClr val="FF0000"/>
              </a:solidFill>
              <a:highlight>
                <a:srgbClr val="FFFF00"/>
              </a:highlight>
              <a:latin typeface="楷体" panose="02010609060101010101" charset="-122"/>
              <a:ea typeface="楷体" panose="02010609060101010101" charset="-122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5292090" y="996950"/>
            <a:ext cx="160782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800" b="1">
                <a:solidFill>
                  <a:srgbClr val="FF0000"/>
                </a:solidFill>
                <a:highlight>
                  <a:srgbClr val="FFFF00"/>
                </a:highlight>
                <a:latin typeface="楷体" panose="02010609060101010101" charset="-122"/>
                <a:ea typeface="楷体" panose="02010609060101010101" charset="-122"/>
              </a:rPr>
              <a:t>差拨</a:t>
            </a:r>
            <a:endParaRPr lang="zh-CN" altLang="en-US" sz="2800" b="1">
              <a:solidFill>
                <a:srgbClr val="FF0000"/>
              </a:solidFill>
              <a:highlight>
                <a:srgbClr val="FFFF00"/>
              </a:highlight>
              <a:latin typeface="楷体" panose="02010609060101010101" charset="-122"/>
              <a:ea typeface="楷体" panose="02010609060101010101" charset="-122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4622165" y="1438275"/>
            <a:ext cx="127508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800" b="1">
                <a:solidFill>
                  <a:srgbClr val="FF0000"/>
                </a:solidFill>
                <a:highlight>
                  <a:srgbClr val="FFFF00"/>
                </a:highlight>
                <a:latin typeface="楷体" panose="02010609060101010101" charset="-122"/>
                <a:ea typeface="楷体" panose="02010609060101010101" charset="-122"/>
              </a:rPr>
              <a:t>陆谦</a:t>
            </a:r>
            <a:endParaRPr lang="zh-CN" altLang="en-US" sz="2800" b="1">
              <a:solidFill>
                <a:srgbClr val="FF0000"/>
              </a:solidFill>
              <a:highlight>
                <a:srgbClr val="FFFF00"/>
              </a:highlight>
              <a:latin typeface="楷体" panose="02010609060101010101" charset="-122"/>
              <a:ea typeface="楷体" panose="02010609060101010101" charset="-122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10286365" y="2336165"/>
            <a:ext cx="160782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800" b="1">
                <a:solidFill>
                  <a:srgbClr val="FF0000"/>
                </a:solidFill>
                <a:highlight>
                  <a:srgbClr val="FFFF00"/>
                </a:highlight>
                <a:latin typeface="楷体" panose="02010609060101010101" charset="-122"/>
                <a:ea typeface="楷体" panose="02010609060101010101" charset="-122"/>
              </a:rPr>
              <a:t>差拨</a:t>
            </a:r>
            <a:endParaRPr lang="zh-CN" altLang="en-US" sz="2800" b="1">
              <a:solidFill>
                <a:srgbClr val="FF0000"/>
              </a:solidFill>
              <a:highlight>
                <a:srgbClr val="FFFF00"/>
              </a:highlight>
              <a:latin typeface="楷体" panose="02010609060101010101" charset="-122"/>
              <a:ea typeface="楷体" panose="02010609060101010101" charset="-122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1877060" y="3168015"/>
            <a:ext cx="127508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800" b="1">
                <a:solidFill>
                  <a:srgbClr val="FF0000"/>
                </a:solidFill>
                <a:highlight>
                  <a:srgbClr val="FFFF00"/>
                </a:highlight>
                <a:latin typeface="楷体" panose="02010609060101010101" charset="-122"/>
                <a:ea typeface="楷体" panose="02010609060101010101" charset="-122"/>
              </a:rPr>
              <a:t>陆谦</a:t>
            </a:r>
            <a:endParaRPr lang="zh-CN" altLang="en-US" sz="2800" b="1">
              <a:solidFill>
                <a:srgbClr val="FF0000"/>
              </a:solidFill>
              <a:highlight>
                <a:srgbClr val="FFFF00"/>
              </a:highlight>
              <a:latin typeface="楷体" panose="02010609060101010101" charset="-122"/>
              <a:ea typeface="楷体" panose="02010609060101010101" charset="-122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2795905" y="4023995"/>
            <a:ext cx="127508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800" b="1">
                <a:solidFill>
                  <a:srgbClr val="FF0000"/>
                </a:solidFill>
                <a:highlight>
                  <a:srgbClr val="FFFF00"/>
                </a:highlight>
                <a:latin typeface="楷体" panose="02010609060101010101" charset="-122"/>
                <a:ea typeface="楷体" panose="02010609060101010101" charset="-122"/>
              </a:rPr>
              <a:t>陆谦</a:t>
            </a:r>
            <a:endParaRPr lang="zh-CN" altLang="en-US" sz="2800" b="1">
              <a:solidFill>
                <a:srgbClr val="FF0000"/>
              </a:solidFill>
              <a:highlight>
                <a:srgbClr val="FFFF00"/>
              </a:highlight>
              <a:latin typeface="楷体" panose="02010609060101010101" charset="-122"/>
              <a:ea typeface="楷体" panose="02010609060101010101" charset="-122"/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8678545" y="3168015"/>
            <a:ext cx="160782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800" b="1">
                <a:solidFill>
                  <a:srgbClr val="FF0000"/>
                </a:solidFill>
                <a:highlight>
                  <a:srgbClr val="FFFF00"/>
                </a:highlight>
                <a:latin typeface="楷体" panose="02010609060101010101" charset="-122"/>
                <a:ea typeface="楷体" panose="02010609060101010101" charset="-122"/>
              </a:rPr>
              <a:t>差拨</a:t>
            </a:r>
            <a:endParaRPr lang="zh-CN" altLang="en-US" sz="2800" b="1">
              <a:solidFill>
                <a:srgbClr val="FF0000"/>
              </a:solidFill>
              <a:highlight>
                <a:srgbClr val="FFFF00"/>
              </a:highlight>
              <a:latin typeface="楷体" panose="02010609060101010101" charset="-122"/>
              <a:ea typeface="楷体" panose="02010609060101010101" charset="-122"/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8344535" y="3606800"/>
            <a:ext cx="136715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800" b="1">
                <a:solidFill>
                  <a:srgbClr val="FF0000"/>
                </a:solidFill>
                <a:highlight>
                  <a:srgbClr val="FFFF00"/>
                </a:highlight>
                <a:latin typeface="楷体" panose="02010609060101010101" charset="-122"/>
                <a:ea typeface="楷体" panose="02010609060101010101" charset="-122"/>
              </a:rPr>
              <a:t>富安</a:t>
            </a:r>
            <a:endParaRPr lang="zh-CN" altLang="en-US" sz="2800" b="1">
              <a:solidFill>
                <a:srgbClr val="FF0000"/>
              </a:solidFill>
              <a:highlight>
                <a:srgbClr val="FFFF00"/>
              </a:highlight>
              <a:latin typeface="楷体" panose="02010609060101010101" charset="-122"/>
              <a:ea typeface="楷体" panose="02010609060101010101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" grpId="1"/>
      <p:bldP spid="6" grpId="0"/>
      <p:bldP spid="6" grpId="1"/>
      <p:bldP spid="7" grpId="0"/>
      <p:bldP spid="7" grpId="1"/>
      <p:bldP spid="9" grpId="0"/>
      <p:bldP spid="9" grpId="1"/>
      <p:bldP spid="10" grpId="0"/>
      <p:bldP spid="10" grpId="1"/>
      <p:bldP spid="11" grpId="0"/>
      <p:bldP spid="11" grpId="1"/>
      <p:bldP spid="12" grpId="0"/>
      <p:bldP spid="12" grpId="1"/>
      <p:bldP spid="14" grpId="0"/>
      <p:bldP spid="14" grpId="1"/>
      <p:bldP spid="15" grpId="0"/>
      <p:bldP spid="15" grpId="1"/>
      <p:bldP spid="13" grpId="0"/>
      <p:bldP spid="13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5" name="图片 4" descr="7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4384675" cy="2015490"/>
          </a:xfrm>
          <a:prstGeom prst="rect">
            <a:avLst/>
          </a:prstGeom>
        </p:spPr>
      </p:pic>
      <p:pic>
        <p:nvPicPr>
          <p:cNvPr id="6" name="图片 5" descr="6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9514840" y="3687445"/>
            <a:ext cx="2677160" cy="3170555"/>
          </a:xfrm>
          <a:prstGeom prst="rect">
            <a:avLst/>
          </a:prstGeom>
        </p:spPr>
      </p:pic>
      <p:sp>
        <p:nvSpPr>
          <p:cNvPr id="3" name="文本框 2"/>
          <p:cNvSpPr txBox="1"/>
          <p:nvPr/>
        </p:nvSpPr>
        <p:spPr>
          <a:xfrm>
            <a:off x="1602740" y="1722120"/>
            <a:ext cx="9131935" cy="238506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lang="zh-CN" altLang="en-US" sz="3200" b="1" dirty="0">
                <a:latin typeface="楷体" panose="02010609060101010101" charset="-122"/>
                <a:ea typeface="楷体" panose="02010609060101010101" charset="-122"/>
              </a:rPr>
              <a:t>林冲大怒，离了李小二家。先去街上买把解腕尖刀，带在身上。前街后巷，一地里去寻。</a:t>
            </a:r>
            <a:r>
              <a:rPr lang="zh-CN" altLang="en-US" sz="3200" b="1" dirty="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</a:rPr>
              <a:t>李小二夫妻两个捏着两把汗。</a:t>
            </a:r>
            <a:endParaRPr lang="zh-CN" altLang="en-US" sz="3200" b="1" dirty="0">
              <a:solidFill>
                <a:srgbClr val="FF0000"/>
              </a:solidFill>
              <a:latin typeface="楷体" panose="02010609060101010101" charset="-122"/>
              <a:ea typeface="楷体" panose="02010609060101010101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955040" y="3766820"/>
            <a:ext cx="892556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3200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李小二夫妻</a:t>
            </a:r>
            <a:r>
              <a:rPr lang="en-US" altLang="zh-CN" sz="3200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“</a:t>
            </a:r>
            <a:r>
              <a:rPr lang="zh-CN" altLang="en-US" sz="3200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怕</a:t>
            </a:r>
            <a:r>
              <a:rPr lang="en-US" altLang="zh-CN" sz="3200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”</a:t>
            </a:r>
            <a:r>
              <a:rPr lang="zh-CN" altLang="en-US" sz="3200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吗？他们在</a:t>
            </a:r>
            <a:r>
              <a:rPr lang="en-US" altLang="zh-CN" sz="3200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“</a:t>
            </a:r>
            <a:r>
              <a:rPr lang="zh-CN" altLang="en-US" sz="3200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怕</a:t>
            </a:r>
            <a:r>
              <a:rPr lang="en-US" altLang="zh-CN" sz="3200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”</a:t>
            </a:r>
            <a:r>
              <a:rPr lang="zh-CN" altLang="en-US" sz="3200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什么？</a:t>
            </a:r>
            <a:endParaRPr lang="zh-CN" altLang="en-US" sz="3200" b="1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1602740" y="4580890"/>
            <a:ext cx="8382000" cy="13836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zh-CN" altLang="en-US" sz="2800" b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林教头是个</a:t>
            </a:r>
            <a:r>
              <a:rPr lang="zh-CN" altLang="en-US" sz="2800" b="1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性急</a:t>
            </a:r>
            <a:r>
              <a:rPr lang="zh-CN" altLang="en-US" sz="2800" b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的人，</a:t>
            </a:r>
            <a:r>
              <a:rPr lang="zh-CN" altLang="en-US" sz="2800" b="1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摸不着便要杀人放火</a:t>
            </a:r>
            <a:r>
              <a:rPr lang="zh-CN" altLang="en-US" sz="2800" b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。倘或叫的他来看了，正是前日说的甚么陆虞候，他肯便罢?做出事来，须</a:t>
            </a:r>
            <a:r>
              <a:rPr lang="zh-CN" altLang="en-US" sz="2800" b="1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连累</a:t>
            </a:r>
            <a:r>
              <a:rPr lang="zh-CN" altLang="en-US" sz="2800" b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了我和你。</a:t>
            </a:r>
            <a:endParaRPr lang="zh-CN" altLang="en-US" sz="2800" b="1"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7" grpId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5" name="图片 4" descr="7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4384675" cy="2015490"/>
          </a:xfrm>
          <a:prstGeom prst="rect">
            <a:avLst/>
          </a:prstGeom>
        </p:spPr>
      </p:pic>
      <p:pic>
        <p:nvPicPr>
          <p:cNvPr id="6" name="图片 5" descr="6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9514840" y="3871595"/>
            <a:ext cx="2677160" cy="3170555"/>
          </a:xfrm>
          <a:prstGeom prst="rect">
            <a:avLst/>
          </a:prstGeom>
        </p:spPr>
      </p:pic>
      <p:sp>
        <p:nvSpPr>
          <p:cNvPr id="3" name="文本框 2"/>
          <p:cNvSpPr txBox="1"/>
          <p:nvPr/>
        </p:nvSpPr>
        <p:spPr>
          <a:xfrm>
            <a:off x="6067425" y="788670"/>
            <a:ext cx="527177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3600" b="1">
                <a:latin typeface="宋体" panose="02010600030101010101" pitchFamily="2" charset="-122"/>
                <a:ea typeface="宋体" panose="02010600030101010101" pitchFamily="2" charset="-122"/>
              </a:rPr>
              <a:t>活动二：有何可</a:t>
            </a:r>
            <a:r>
              <a:rPr lang="en-US" altLang="zh-CN" sz="3600" b="1">
                <a:latin typeface="宋体" panose="02010600030101010101" pitchFamily="2" charset="-122"/>
                <a:ea typeface="宋体" panose="02010600030101010101" pitchFamily="2" charset="-122"/>
              </a:rPr>
              <a:t>“</a:t>
            </a:r>
            <a:r>
              <a:rPr lang="zh-CN" altLang="en-US" sz="3600" b="1">
                <a:latin typeface="宋体" panose="02010600030101010101" pitchFamily="2" charset="-122"/>
                <a:ea typeface="宋体" panose="02010600030101010101" pitchFamily="2" charset="-122"/>
              </a:rPr>
              <a:t>怕</a:t>
            </a:r>
            <a:r>
              <a:rPr lang="en-US" altLang="zh-CN" sz="3600" b="1">
                <a:latin typeface="宋体" panose="02010600030101010101" pitchFamily="2" charset="-122"/>
                <a:ea typeface="宋体" panose="02010600030101010101" pitchFamily="2" charset="-122"/>
              </a:rPr>
              <a:t>”</a:t>
            </a:r>
            <a:endParaRPr lang="zh-CN" altLang="en-US" sz="3600" b="1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1471295" y="2015490"/>
            <a:ext cx="9074785" cy="109474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lang="zh-CN" sz="3200" b="1" spc="150" dirty="0" err="1">
                <a:uFillTx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金圣叹认为，林冲的</a:t>
            </a:r>
            <a:r>
              <a:rPr lang="en-US" altLang="zh-CN" sz="3200" b="1" spc="150" dirty="0" err="1">
                <a:uFillTx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“</a:t>
            </a:r>
            <a:r>
              <a:rPr lang="zh-CN" altLang="en-US" sz="3200" b="1" spc="150" dirty="0" err="1">
                <a:uFillTx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可怕</a:t>
            </a:r>
            <a:r>
              <a:rPr lang="en-US" altLang="zh-CN" sz="3200" b="1" spc="150" dirty="0" err="1">
                <a:uFillTx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”</a:t>
            </a:r>
            <a:r>
              <a:rPr lang="zh-CN" altLang="en-US" sz="3200" b="1" spc="150" dirty="0" err="1">
                <a:uFillTx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之处在于他</a:t>
            </a:r>
            <a:r>
              <a:rPr lang="en-US" altLang="zh-CN" sz="3200" b="1" spc="150" dirty="0" err="1">
                <a:uFillTx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“</a:t>
            </a:r>
            <a:r>
              <a:rPr sz="3200" b="1" spc="150" dirty="0" err="1">
                <a:solidFill>
                  <a:schemeClr val="tx1"/>
                </a:solidFill>
                <a:uFillTx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算得到，熬得住，把得牢，做得彻</a:t>
            </a:r>
            <a:r>
              <a:rPr lang="en-US" sz="3200" b="1" spc="150" dirty="0" err="1">
                <a:uFillTx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”</a:t>
            </a:r>
            <a:r>
              <a:rPr lang="zh-CN" altLang="en-US" sz="3200" b="1" spc="150" dirty="0" err="1">
                <a:uFillTx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。请结合《林教头风雪山神庙》，说说看，你认为文中的林冲是否表现出了这些</a:t>
            </a:r>
            <a:r>
              <a:rPr lang="en-US" altLang="zh-CN" sz="3200" b="1" spc="150" dirty="0" err="1">
                <a:uFillTx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“</a:t>
            </a:r>
            <a:r>
              <a:rPr lang="zh-CN" altLang="en-US" sz="3200" b="1" spc="150" dirty="0" err="1">
                <a:uFillTx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可怕</a:t>
            </a:r>
            <a:r>
              <a:rPr lang="en-US" altLang="zh-CN" sz="3200" b="1" spc="150" dirty="0" err="1">
                <a:uFillTx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”</a:t>
            </a:r>
            <a:r>
              <a:rPr lang="zh-CN" altLang="en-US" sz="3200" b="1" spc="150" dirty="0" err="1">
                <a:uFillTx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之处？</a:t>
            </a:r>
            <a:endParaRPr lang="zh-CN" altLang="en-US" sz="3200" b="1" spc="150" dirty="0" err="1">
              <a:uFillTx/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5" name="图片 4" descr="7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4384675" cy="2015490"/>
          </a:xfrm>
          <a:prstGeom prst="rect">
            <a:avLst/>
          </a:prstGeom>
        </p:spPr>
      </p:pic>
      <p:pic>
        <p:nvPicPr>
          <p:cNvPr id="6" name="图片 5" descr="6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9514840" y="3687445"/>
            <a:ext cx="2677160" cy="3170555"/>
          </a:xfrm>
          <a:prstGeom prst="rect">
            <a:avLst/>
          </a:prstGeom>
        </p:spPr>
      </p:pic>
      <p:sp>
        <p:nvSpPr>
          <p:cNvPr id="2" name="文本框 1"/>
          <p:cNvSpPr txBox="1"/>
          <p:nvPr/>
        </p:nvSpPr>
        <p:spPr>
          <a:xfrm>
            <a:off x="1238250" y="1003300"/>
            <a:ext cx="9505315" cy="5436235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p>
            <a:pPr marL="457200" indent="-457200">
              <a:buFont typeface="Arial" panose="020B0604020202020204" pitchFamily="34" charset="0"/>
              <a:buChar char="•"/>
            </a:pPr>
            <a:r>
              <a:rPr lang="zh-CN" altLang="en-US" sz="2800" b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林冲</a:t>
            </a:r>
            <a:r>
              <a:rPr lang="zh-CN" altLang="en-US" sz="2800" b="1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指着脸上</a:t>
            </a:r>
            <a:r>
              <a:rPr lang="zh-CN" altLang="en-US" sz="2800" b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道：“我因</a:t>
            </a:r>
            <a:r>
              <a:rPr lang="zh-CN" altLang="en-US" sz="2800" b="1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恶了</a:t>
            </a:r>
            <a:r>
              <a:rPr lang="zh-CN" altLang="en-US" sz="2800" b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高太尉，生事陷害，受了一场官司，刺配到这里。”</a:t>
            </a:r>
            <a:endParaRPr lang="zh-CN" altLang="en-US" sz="2800" b="1"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zh-CN" altLang="en-US" sz="2800" b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林冲道：“这屋如何</a:t>
            </a:r>
            <a:r>
              <a:rPr lang="zh-CN" altLang="en-US" sz="2800" b="1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过得一冬</a:t>
            </a:r>
            <a:r>
              <a:rPr lang="zh-CN" altLang="en-US" sz="2800" b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?待雪晴了，去城中唤个泥水匠来修理。”</a:t>
            </a:r>
            <a:endParaRPr lang="zh-CN" altLang="en-US" sz="2800" b="1"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zh-CN" altLang="en-US" sz="2800" b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看见一所古庙，林冲顶礼道：“</a:t>
            </a:r>
            <a:r>
              <a:rPr lang="zh-CN" altLang="en-US" sz="2800" b="1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神明庇佑！改日</a:t>
            </a:r>
            <a:r>
              <a:rPr lang="zh-CN" altLang="en-US" sz="2800" b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来烧纸钱。”</a:t>
            </a:r>
            <a:endParaRPr lang="zh-CN" altLang="en-US" sz="2800" b="1"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zh-CN" altLang="en-US" sz="2800" b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便去包裹里取些碎银子，把花枪挑了酒葫芦，</a:t>
            </a:r>
            <a:r>
              <a:rPr lang="zh-CN" altLang="en-US" sz="2800" b="1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将火炭盖了</a:t>
            </a:r>
            <a:r>
              <a:rPr lang="zh-CN" altLang="en-US" sz="2800" b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，取毡笠子戴上，拿了钥匙出来，把草厅门拽上。……</a:t>
            </a:r>
            <a:r>
              <a:rPr lang="en-US" altLang="zh-CN" sz="2800" b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放下花枪、葫芦在雪里。</a:t>
            </a:r>
            <a:r>
              <a:rPr lang="en-US" altLang="zh-CN" sz="2800" b="1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恐怕火盆内有火炭延烧起来</a:t>
            </a:r>
            <a:r>
              <a:rPr lang="en-US" altLang="zh-CN" sz="2800" b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，搬开破壁子，探半身入去摸时，</a:t>
            </a:r>
            <a:r>
              <a:rPr lang="en-US" altLang="zh-CN" sz="2800" b="1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火盆内火种都被雪水浸灭了</a:t>
            </a:r>
            <a:r>
              <a:rPr lang="en-US" altLang="zh-CN" sz="2800" b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。</a:t>
            </a:r>
            <a:endParaRPr lang="en-US" altLang="zh-CN" sz="2800" b="1"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2425065" y="5855970"/>
            <a:ext cx="923607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3200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这样的林冲令人</a:t>
            </a:r>
            <a:r>
              <a:rPr lang="en-US" altLang="zh-CN" sz="3200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“</a:t>
            </a:r>
            <a:r>
              <a:rPr lang="zh-CN" altLang="en-US" sz="3200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怕</a:t>
            </a:r>
            <a:r>
              <a:rPr lang="en-US" altLang="zh-CN" sz="3200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”</a:t>
            </a:r>
            <a:r>
              <a:rPr lang="zh-CN" altLang="en-US" sz="3200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吗？</a:t>
            </a:r>
            <a:endParaRPr lang="zh-CN" altLang="en-US" sz="3200" b="1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5" name="图片 4" descr="7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4384675" cy="2015490"/>
          </a:xfrm>
          <a:prstGeom prst="rect">
            <a:avLst/>
          </a:prstGeom>
        </p:spPr>
      </p:pic>
      <p:pic>
        <p:nvPicPr>
          <p:cNvPr id="6" name="图片 5" descr="6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9514840" y="3687445"/>
            <a:ext cx="2677160" cy="3170555"/>
          </a:xfrm>
          <a:prstGeom prst="rect">
            <a:avLst/>
          </a:prstGeom>
        </p:spPr>
      </p:pic>
      <p:sp>
        <p:nvSpPr>
          <p:cNvPr id="2" name="文本框 1"/>
          <p:cNvSpPr txBox="1"/>
          <p:nvPr/>
        </p:nvSpPr>
        <p:spPr>
          <a:xfrm>
            <a:off x="1238250" y="1003300"/>
            <a:ext cx="9505315" cy="5436235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altLang="zh-CN" sz="2800" b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林冲大怒，离了李小二家。先去街上</a:t>
            </a:r>
            <a:r>
              <a:rPr lang="en-US" altLang="zh-CN" sz="2800" b="1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买把解腕尖刀，带在身上。前街后巷，一地里去寻。</a:t>
            </a:r>
            <a:r>
              <a:rPr lang="en-US" altLang="zh-CN" sz="2800" b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李小二夫妻两个捏着两把汗。当晚无事。次日天明起来，洗漱罢，</a:t>
            </a:r>
            <a:r>
              <a:rPr lang="en-US" altLang="zh-CN" sz="2800" b="1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带了刀，又去沧州城里城外，小街夹巷，团团寻了一日。牢城营里，都没动静。</a:t>
            </a:r>
            <a:r>
              <a:rPr lang="en-US" altLang="zh-CN" sz="2800" b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林冲又来对李小二道：“今日又无事。”小二道：“恩人，只愿如此。只是自放仔细便了。”林冲自回天王堂，过了一夜，街上寻了三五日，</a:t>
            </a:r>
            <a:r>
              <a:rPr lang="en-US" altLang="zh-CN" sz="2800" b="1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不见消耗，林冲也自心下慢了。</a:t>
            </a:r>
            <a:endParaRPr lang="en-US" altLang="zh-CN" sz="2800" b="1">
              <a:solidFill>
                <a:srgbClr val="FF0000"/>
              </a:solidFill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770890" y="4869815"/>
            <a:ext cx="8649970" cy="95313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800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如果在这三五日之间林冲找到了陆谦和富安，复仇会提前发生吗？</a:t>
            </a:r>
            <a:endParaRPr lang="zh-CN" altLang="en-US" sz="2800" b="1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7" grpId="1"/>
    </p:bldLst>
  </p:timing>
</p:sld>
</file>

<file path=ppt/tags/tag1.xml><?xml version="1.0" encoding="utf-8"?>
<p:tagLst xmlns:p="http://schemas.openxmlformats.org/presentationml/2006/main">
  <p:tag name="KSO_WM_BEAUTIFY_FLAG" val=""/>
</p:tagLst>
</file>

<file path=ppt/tags/tag10.xml><?xml version="1.0" encoding="utf-8"?>
<p:tagLst xmlns:p="http://schemas.openxmlformats.org/presentationml/2006/main">
  <p:tag name="KSO_WM_BEAUTIFY_FLAG" val=""/>
</p:tagLst>
</file>

<file path=ppt/tags/tag11.xml><?xml version="1.0" encoding="utf-8"?>
<p:tagLst xmlns:p="http://schemas.openxmlformats.org/presentationml/2006/main">
  <p:tag name="KSO_WM_BEAUTIFY_FLAG" val=""/>
</p:tagLst>
</file>

<file path=ppt/tags/tag12.xml><?xml version="1.0" encoding="utf-8"?>
<p:tagLst xmlns:p="http://schemas.openxmlformats.org/presentationml/2006/main">
  <p:tag name="commondata" val="eyJoZGlkIjoiNTE5MTJkNGJiZTgzYjI4MDMzZmFjODYxNWRkMTcwOWMifQ=="/>
</p:tagLst>
</file>

<file path=ppt/tags/tag2.xml><?xml version="1.0" encoding="utf-8"?>
<p:tagLst xmlns:p="http://schemas.openxmlformats.org/presentationml/2006/main">
  <p:tag name="KSO_WM_BEAUTIFY_FLAG" val=""/>
</p:tagLst>
</file>

<file path=ppt/tags/tag3.xml><?xml version="1.0" encoding="utf-8"?>
<p:tagLst xmlns:p="http://schemas.openxmlformats.org/presentationml/2006/main">
  <p:tag name="KSO_WM_BEAUTIFY_FLAG" val=""/>
</p:tagLst>
</file>

<file path=ppt/tags/tag4.xml><?xml version="1.0" encoding="utf-8"?>
<p:tagLst xmlns:p="http://schemas.openxmlformats.org/presentationml/2006/main">
  <p:tag name="KSO_WM_BEAUTIFY_FLAG" val=""/>
</p:tagLst>
</file>

<file path=ppt/tags/tag5.xml><?xml version="1.0" encoding="utf-8"?>
<p:tagLst xmlns:p="http://schemas.openxmlformats.org/presentationml/2006/main">
  <p:tag name="KSO_WM_BEAUTIFY_FLAG" val=""/>
</p:tagLst>
</file>

<file path=ppt/tags/tag6.xml><?xml version="1.0" encoding="utf-8"?>
<p:tagLst xmlns:p="http://schemas.openxmlformats.org/presentationml/2006/main">
  <p:tag name="KSO_WM_BEAUTIFY_FLAG" val=""/>
</p:tagLst>
</file>

<file path=ppt/tags/tag7.xml><?xml version="1.0" encoding="utf-8"?>
<p:tagLst xmlns:p="http://schemas.openxmlformats.org/presentationml/2006/main">
  <p:tag name="KSO_WM_BEAUTIFY_FLAG" val=""/>
</p:tagLst>
</file>

<file path=ppt/tags/tag8.xml><?xml version="1.0" encoding="utf-8"?>
<p:tagLst xmlns:p="http://schemas.openxmlformats.org/presentationml/2006/main">
  <p:tag name="KSO_WM_BEAUTIFY_FLAG" val=""/>
</p:tagLst>
</file>

<file path=ppt/tags/tag9.xml><?xml version="1.0" encoding="utf-8"?>
<p:tagLst xmlns:p="http://schemas.openxmlformats.org/presentationml/2006/main">
  <p:tag name="KSO_WM_BEAUTIFY_FLAG" val=""/>
</p:tagLst>
</file>

<file path=ppt/theme/theme1.xml><?xml version="1.0" encoding="utf-8"?>
<a:theme xmlns:a="http://schemas.openxmlformats.org/drawingml/2006/main" name="WPS">
  <a:themeElements>
    <a:clrScheme name="WPS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874CB"/>
      </a:accent1>
      <a:accent2>
        <a:srgbClr val="EE822F"/>
      </a:accent2>
      <a:accent3>
        <a:srgbClr val="F2BA02"/>
      </a:accent3>
      <a:accent4>
        <a:srgbClr val="75BD42"/>
      </a:accent4>
      <a:accent5>
        <a:srgbClr val="30C0B4"/>
      </a:accent5>
      <a:accent6>
        <a:srgbClr val="E54C5E"/>
      </a:accent6>
      <a:hlink>
        <a:srgbClr val="0026E5"/>
      </a:hlink>
      <a:folHlink>
        <a:srgbClr val="7E1FAD"/>
      </a:folHlink>
    </a:clrScheme>
    <a:fontScheme name="WP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WPS">
      <a:fillStyleLst>
        <a:solidFill>
          <a:schemeClr val="phClr"/>
        </a:solidFill>
        <a:gradFill>
          <a:gsLst>
            <a:gs pos="0">
              <a:schemeClr val="phClr">
                <a:lumOff val="17500"/>
              </a:schemeClr>
            </a:gs>
            <a:gs pos="100000">
              <a:schemeClr val="phClr"/>
            </a:gs>
          </a:gsLst>
          <a:lin ang="2700000" scaled="0"/>
        </a:gradFill>
        <a:gradFill>
          <a:gsLst>
            <a:gs pos="0">
              <a:schemeClr val="phClr">
                <a:hueOff val="-2520000"/>
              </a:schemeClr>
            </a:gs>
            <a:gs pos="100000">
              <a:schemeClr val="phClr"/>
            </a:gs>
          </a:gsLst>
          <a:lin ang="27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gradFill>
            <a:gsLst>
              <a:gs pos="0">
                <a:schemeClr val="phClr">
                  <a:hueOff val="-4200000"/>
                </a:schemeClr>
              </a:gs>
              <a:gs pos="100000">
                <a:schemeClr val="phClr"/>
              </a:gs>
            </a:gsLst>
            <a:lin ang="2700000" scaled="1"/>
          </a:gradFill>
          <a:prstDash val="solid"/>
          <a:miter lim="800000"/>
        </a:ln>
      </a:lnStyleLst>
      <a:effectStyleLst>
        <a:effectStyle>
          <a:effectLst>
            <a:outerShdw blurRad="101600" dist="50800" dir="5400000" algn="ctr" rotWithShape="0">
              <a:schemeClr val="phClr">
                <a:alpha val="60000"/>
              </a:schemeClr>
            </a:outerShdw>
          </a:effectLst>
        </a:effectStyle>
        <a:effectStyle>
          <a:effectLst>
            <a:reflection stA="50000" endA="300" endPos="40000" dist="25400" dir="5400000" sy="-100000" algn="bl" rotWithShape="0"/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2080</Words>
  <Application>WPS 演示</Application>
  <PresentationFormat>宽屏</PresentationFormat>
  <Paragraphs>81</Paragraphs>
  <Slides>13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13</vt:i4>
      </vt:variant>
    </vt:vector>
  </HeadingPairs>
  <TitlesOfParts>
    <vt:vector size="22" baseType="lpstr">
      <vt:lpstr>Arial</vt:lpstr>
      <vt:lpstr>宋体</vt:lpstr>
      <vt:lpstr>Wingdings</vt:lpstr>
      <vt:lpstr>楷体</vt:lpstr>
      <vt:lpstr>黑体</vt:lpstr>
      <vt:lpstr>微软雅黑</vt:lpstr>
      <vt:lpstr>Arial Unicode MS</vt:lpstr>
      <vt:lpstr>Calibri</vt:lpstr>
      <vt:lpstr>WPS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Administrator</cp:lastModifiedBy>
  <cp:revision>17</cp:revision>
  <dcterms:created xsi:type="dcterms:W3CDTF">2023-08-09T12:44:00Z</dcterms:created>
  <dcterms:modified xsi:type="dcterms:W3CDTF">2024-05-08T01:05:56Z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3B0086CAF875411CACBDA13AB9801EF4_13</vt:lpwstr>
  </property>
  <property fmtid="{D5CDD505-2E9C-101B-9397-08002B2CF9AE}" pid="3" name="KSOProductBuildVer">
    <vt:lpwstr>2052-12.1.0.16417</vt:lpwstr>
  </property>
</Properties>
</file>