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48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72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9719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017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17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25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11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604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83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933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7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339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C3D5-F393-4918-BB5A-F559026B3B8C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9BBB-F0AD-4329-8B47-F7C1C58BB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33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40D261-D9D5-36C0-77E6-3C0F831472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/>
              <a:t>林教头风雪山神庙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23B12B2-BC27-6250-4FDA-E27D86CCD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769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C4F6B-9909-006A-7F6F-EBE4B659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/>
              <a:t>一、细读</a:t>
            </a:r>
            <a:r>
              <a:rPr lang="zh-CN" altLang="en-US" sz="3200" b="1"/>
              <a:t>文本，了解人物</a:t>
            </a:r>
            <a:endParaRPr lang="zh-CN" altLang="en-US" sz="32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1DB0B3-E0E9-0672-0235-CB2B85FE1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rgbClr val="231F20"/>
                </a:solidFill>
                <a:effectLst/>
                <a:latin typeface="+mj-ea"/>
                <a:ea typeface="+mj-ea"/>
              </a:rPr>
              <a:t>活动</a:t>
            </a:r>
            <a:r>
              <a:rPr lang="en-US" altLang="zh-CN" dirty="0">
                <a:solidFill>
                  <a:srgbClr val="231F20"/>
                </a:solidFill>
                <a:effectLst/>
                <a:latin typeface="+mj-ea"/>
                <a:ea typeface="+mj-ea"/>
              </a:rPr>
              <a:t>1</a:t>
            </a:r>
            <a:r>
              <a:rPr lang="zh-CN" altLang="en-US" dirty="0">
                <a:solidFill>
                  <a:srgbClr val="231F20"/>
                </a:solidFill>
                <a:effectLst/>
                <a:latin typeface="+mj-ea"/>
                <a:ea typeface="+mj-ea"/>
              </a:rPr>
              <a:t>：这篇小说有哪些故事情节呢？以林冲为主线梳理。</a:t>
            </a:r>
            <a:endParaRPr lang="en-US" altLang="zh-CN" dirty="0">
              <a:solidFill>
                <a:srgbClr val="231F20"/>
              </a:solidFill>
              <a:effectLst/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活动</a:t>
            </a:r>
            <a:r>
              <a:rPr lang="en-US" altLang="zh-CN" dirty="0">
                <a:solidFill>
                  <a:srgbClr val="231F20"/>
                </a:solidFill>
                <a:latin typeface="+mj-ea"/>
                <a:ea typeface="+mj-ea"/>
              </a:rPr>
              <a:t>2</a:t>
            </a:r>
            <a:r>
              <a:rPr lang="zh-CN" altLang="en-US">
                <a:solidFill>
                  <a:srgbClr val="231F20"/>
                </a:solidFill>
                <a:latin typeface="+mj-ea"/>
                <a:ea typeface="+mj-ea"/>
              </a:rPr>
              <a:t>：用四字词语概括林冲的为人，在文中找出依据。</a:t>
            </a:r>
            <a:endParaRPr lang="en-US" altLang="zh-CN" dirty="0">
              <a:solidFill>
                <a:srgbClr val="231F20"/>
              </a:solidFill>
              <a:effectLst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4950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4455BC-6790-51DA-05BD-3F8A193D4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rgbClr val="231F20"/>
                </a:solidFill>
                <a:effectLst/>
                <a:latin typeface="方正仿宋简体"/>
              </a:rPr>
              <a:t>二、发现异常，探究悖论</a:t>
            </a:r>
            <a:endParaRPr lang="zh-CN" altLang="en-US" sz="6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4C4A80-2298-AFFE-98AD-9862862B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活动</a:t>
            </a:r>
            <a:r>
              <a:rPr lang="en-US" altLang="zh-CN" dirty="0">
                <a:solidFill>
                  <a:srgbClr val="231F20"/>
                </a:solidFill>
                <a:latin typeface="+mj-ea"/>
                <a:ea typeface="+mj-ea"/>
              </a:rPr>
              <a:t>1</a:t>
            </a: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：依据情节，绘出林冲的情绪曲线图</a:t>
            </a:r>
            <a:endParaRPr lang="en-US" altLang="zh-CN" dirty="0">
              <a:solidFill>
                <a:srgbClr val="231F20"/>
              </a:solidFill>
              <a:latin typeface="+mj-ea"/>
              <a:ea typeface="+mj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活动</a:t>
            </a:r>
            <a:r>
              <a:rPr lang="en-US" altLang="zh-CN" dirty="0">
                <a:solidFill>
                  <a:srgbClr val="231F20"/>
                </a:solidFill>
                <a:latin typeface="+mj-ea"/>
                <a:ea typeface="+mj-ea"/>
              </a:rPr>
              <a:t>2</a:t>
            </a: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：观察曲线图，</a:t>
            </a:r>
            <a:r>
              <a:rPr lang="zh-CN" altLang="zh-CN" dirty="0"/>
              <a:t>你发现了什么非同寻常之处？是什么造成了这不寻常</a:t>
            </a:r>
            <a:r>
              <a:rPr lang="zh-CN" altLang="en-US" dirty="0"/>
              <a:t>？</a:t>
            </a:r>
            <a:endParaRPr lang="zh-CN" altLang="zh-CN" dirty="0"/>
          </a:p>
          <a:p>
            <a:pPr marL="0" indent="0">
              <a:lnSpc>
                <a:spcPct val="100000"/>
              </a:lnSpc>
              <a:buNone/>
            </a:pPr>
            <a:endParaRPr lang="zh-CN" altLang="en-US" dirty="0">
              <a:solidFill>
                <a:srgbClr val="231F2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561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3DDCB9-7B98-112B-694F-32E52F631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>
                <a:solidFill>
                  <a:srgbClr val="231F20"/>
                </a:solidFill>
                <a:latin typeface="方正仿宋简体"/>
              </a:rPr>
              <a:t>三、寻本溯源  关照现实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52A364-D442-BE83-EEF7-B88A0235C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>
                <a:solidFill>
                  <a:srgbClr val="231F20"/>
                </a:solidFill>
                <a:latin typeface="+mj-ea"/>
                <a:ea typeface="+mj-ea"/>
              </a:rPr>
              <a:t>假如林冲在山神庙没有听到陆虞候的奸计，他的命运会如何发展 呢？请你合理想象，续写林冲的命运，体现你的思考。</a:t>
            </a:r>
            <a:endParaRPr lang="en-US" altLang="zh-CN" dirty="0">
              <a:solidFill>
                <a:srgbClr val="231F20"/>
              </a:solidFill>
              <a:latin typeface="+mj-ea"/>
              <a:ea typeface="+mj-ea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zh-CN" dirty="0">
              <a:solidFill>
                <a:srgbClr val="231F20"/>
              </a:solidFill>
              <a:latin typeface="+mj-ea"/>
              <a:ea typeface="+mj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zh-CN" dirty="0"/>
              <a:t>哪怕巧合发生了变化，人物的</a:t>
            </a:r>
            <a:r>
              <a:rPr lang="zh-CN" altLang="en-US" dirty="0"/>
              <a:t>结局依然</a:t>
            </a:r>
            <a:r>
              <a:rPr lang="zh-CN" altLang="zh-CN" dirty="0"/>
              <a:t>难以改变</a:t>
            </a:r>
            <a:r>
              <a:rPr lang="zh-CN" altLang="en-US" dirty="0"/>
              <a:t>，这是为什么呢？</a:t>
            </a:r>
          </a:p>
        </p:txBody>
      </p:sp>
    </p:spTree>
    <p:extLst>
      <p:ext uri="{BB962C8B-B14F-4D97-AF65-F5344CB8AC3E}">
        <p14:creationId xmlns:p14="http://schemas.microsoft.com/office/powerpoint/2010/main" val="187926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57C3E1-3A6A-71D3-79CC-812A534FF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93" y="225153"/>
            <a:ext cx="11616097" cy="6501649"/>
          </a:xfrm>
        </p:spPr>
        <p:txBody>
          <a:bodyPr/>
          <a:lstStyle/>
          <a:p>
            <a:pPr marL="0" indent="0">
              <a:buNone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/>
              </a:rPr>
              <a:t>知人论世：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/>
            </a:endParaRPr>
          </a:p>
          <a:p>
            <a:pPr marL="0" indent="0">
              <a:buNone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Arial"/>
              </a:rPr>
              <a:t>  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施耐庵所处时代是元末明初，他自幼聪明好学，能诗擅文，才华出众，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事亲至孝，为人仗义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其在钱塘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charset="-122"/>
              </a:rPr>
              <a:t>做过几年官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，曾替穷人辩冤纠枉遭县官训斥，后因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不满官场黑暗，弃官回乡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。传说他曾参加过元朝末年的张士诚起义军，在张士诚起义失败后，逃回兴化，隐居著书。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Arial"/>
            </a:endParaRPr>
          </a:p>
          <a:p>
            <a:pPr marL="0" indent="0">
              <a:buNone/>
            </a:pPr>
            <a:endParaRPr lang="en-US" altLang="zh-CN" b="1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Arial"/>
            </a:endParaRPr>
          </a:p>
          <a:p>
            <a:pPr marL="0" indent="0">
              <a:buNone/>
            </a:pPr>
            <a:r>
              <a:rPr lang="en-US" altLang="zh-CN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  <a:cs typeface="Arial"/>
              </a:rPr>
              <a:t>  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</a:rPr>
              <a:t>《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水浒传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</a:rPr>
              <a:t>》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的故事发生在北宋末年。当时的社会黑暗，宋徽宗只知吃喝玩乐，终日不理朝政。蔡京、高俅、童贯等奸臣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把持朝政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，他们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与地方官吏勾结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狼狈为奸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贪污受贿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，横征暴敛，加上地主恶霸与豪强劣绅的无法无天，广大人民生活在水深火热之中，被迫团结起来进行武装反抗。</a:t>
            </a:r>
            <a:endParaRPr lang="en-US" altLang="zh-CN" sz="3200" b="1" dirty="0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9794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BF4B88-0A49-85EF-B75D-D26CA0BB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>
                <a:solidFill>
                  <a:srgbClr val="231F20"/>
                </a:solidFill>
                <a:latin typeface="方正仿宋简体"/>
              </a:rPr>
              <a:t>四、课堂总结 方法提炼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86441A-0741-FDA1-6893-C6933725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梳理小说情节，概括</a:t>
            </a:r>
            <a:r>
              <a:rPr lang="zh-CN" altLang="en-US"/>
              <a:t>人物形象和社会背景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探究人物与社会环境的关系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寻找悖论，探究原因，知人论世，进而探究作品的批判性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2360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C6789-3B38-7C14-EDDC-F73E99371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>
                <a:solidFill>
                  <a:srgbClr val="231F20"/>
                </a:solidFill>
                <a:latin typeface="方正仿宋简体"/>
              </a:rPr>
              <a:t>五、课堂延伸 用心实践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AE9EE3-226A-66F4-A93D-2E6FA7B14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dirty="0"/>
              <a:t>借助本节课的思考方式，阅读</a:t>
            </a:r>
            <a:r>
              <a:rPr lang="en-US" altLang="zh-CN" dirty="0"/>
              <a:t>《</a:t>
            </a:r>
            <a:r>
              <a:rPr lang="zh-CN" altLang="en-US" dirty="0"/>
              <a:t>装在套子里的人</a:t>
            </a:r>
            <a:r>
              <a:rPr lang="en-US" altLang="zh-CN" dirty="0"/>
              <a:t>》</a:t>
            </a:r>
            <a:r>
              <a:rPr lang="zh-CN" altLang="en-US" dirty="0"/>
              <a:t>，寻找其中的悖论并探究原因。小组合作形成学习成果，课上交流。</a:t>
            </a:r>
          </a:p>
        </p:txBody>
      </p:sp>
    </p:spTree>
    <p:extLst>
      <p:ext uri="{BB962C8B-B14F-4D97-AF65-F5344CB8AC3E}">
        <p14:creationId xmlns:p14="http://schemas.microsoft.com/office/powerpoint/2010/main" val="294790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211</TotalTime>
  <Words>391</Words>
  <Application>Microsoft Office PowerPoint</Application>
  <PresentationFormat>宽屏</PresentationFormat>
  <Paragraphs>21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方正仿宋简体</vt:lpstr>
      <vt:lpstr>楷体</vt:lpstr>
      <vt:lpstr>Arial</vt:lpstr>
      <vt:lpstr>Calibri</vt:lpstr>
      <vt:lpstr>Office 主题​​</vt:lpstr>
      <vt:lpstr>林教头风雪山神庙</vt:lpstr>
      <vt:lpstr>一、细读文本，了解人物</vt:lpstr>
      <vt:lpstr>二、发现异常，探究悖论</vt:lpstr>
      <vt:lpstr>三、寻本溯源  关照现实</vt:lpstr>
      <vt:lpstr>PowerPoint 演示文稿</vt:lpstr>
      <vt:lpstr>四、课堂总结 方法提炼</vt:lpstr>
      <vt:lpstr>五、课堂延伸 用心实践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林教头风雪山神庙</dc:title>
  <dc:creator>瑞卿 任</dc:creator>
  <cp:lastModifiedBy>瑞卿 任</cp:lastModifiedBy>
  <cp:revision>22</cp:revision>
  <dcterms:created xsi:type="dcterms:W3CDTF">2024-05-07T13:29:38Z</dcterms:created>
  <dcterms:modified xsi:type="dcterms:W3CDTF">2024-05-08T01:46:13Z</dcterms:modified>
</cp:coreProperties>
</file>