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61" r:id="rId4"/>
    <p:sldId id="259" r:id="rId5"/>
    <p:sldId id="258" r:id="rId6"/>
    <p:sldId id="262" r:id="rId7"/>
    <p:sldId id="263" r:id="rId8"/>
    <p:sldId id="268" r:id="rId9"/>
    <p:sldId id="266" r:id="rId10"/>
    <p:sldId id="264" r:id="rId11"/>
    <p:sldId id="269" r:id="rId12"/>
    <p:sldId id="270" r:id="rId13"/>
    <p:sldId id="271" r:id="rId14"/>
    <p:sldId id="272" r:id="rId15"/>
    <p:sldId id="276" r:id="rId16"/>
    <p:sldId id="265" r:id="rId17"/>
    <p:sldId id="273" r:id="rId18"/>
    <p:sldId id="275" r:id="rId20"/>
    <p:sldId id="274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6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2" Type="http://schemas.openxmlformats.org/officeDocument/2006/relationships/vmlDrawing" Target="../drawings/vmlDrawing1.v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146.xml"/><Relationship Id="rId3" Type="http://schemas.openxmlformats.org/officeDocument/2006/relationships/tags" Target="../tags/tag126.xml"/><Relationship Id="rId29" Type="http://schemas.openxmlformats.org/officeDocument/2006/relationships/tags" Target="../tags/tag145.xml"/><Relationship Id="rId28" Type="http://schemas.openxmlformats.org/officeDocument/2006/relationships/tags" Target="../tags/tag144.xml"/><Relationship Id="rId27" Type="http://schemas.openxmlformats.org/officeDocument/2006/relationships/tags" Target="../tags/tag143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image" Target="../media/image5.png"/><Relationship Id="rId23" Type="http://schemas.openxmlformats.org/officeDocument/2006/relationships/oleObject" Target="../embeddings/oleObject5.bin"/><Relationship Id="rId22" Type="http://schemas.openxmlformats.org/officeDocument/2006/relationships/tags" Target="../tags/tag140.xml"/><Relationship Id="rId21" Type="http://schemas.openxmlformats.org/officeDocument/2006/relationships/oleObject" Target="../embeddings/oleObject4.bin"/><Relationship Id="rId20" Type="http://schemas.openxmlformats.org/officeDocument/2006/relationships/tags" Target="../tags/tag139.xml"/><Relationship Id="rId2" Type="http://schemas.openxmlformats.org/officeDocument/2006/relationships/tags" Target="../tags/tag125.xml"/><Relationship Id="rId19" Type="http://schemas.openxmlformats.org/officeDocument/2006/relationships/oleObject" Target="../embeddings/oleObject3.bin"/><Relationship Id="rId18" Type="http://schemas.openxmlformats.org/officeDocument/2006/relationships/tags" Target="../tags/tag138.xml"/><Relationship Id="rId17" Type="http://schemas.openxmlformats.org/officeDocument/2006/relationships/oleObject" Target="../embeddings/oleObject2.bin"/><Relationship Id="rId16" Type="http://schemas.openxmlformats.org/officeDocument/2006/relationships/tags" Target="../tags/tag137.xml"/><Relationship Id="rId15" Type="http://schemas.openxmlformats.org/officeDocument/2006/relationships/image" Target="../media/image4.png"/><Relationship Id="rId14" Type="http://schemas.openxmlformats.org/officeDocument/2006/relationships/oleObject" Target="../embeddings/oleObject1.bin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image" Target="../media/image7.png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../media/image6.pn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54.xml"/><Relationship Id="rId1" Type="http://schemas.openxmlformats.org/officeDocument/2006/relationships/tags" Target="../tags/tag14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hyperlink" Target="http://baike.baidu.com/view/2578.htm" TargetMode="External"/><Relationship Id="rId6" Type="http://schemas.openxmlformats.org/officeDocument/2006/relationships/hyperlink" Target="http://baike.baidu.com/view/166065.htm" TargetMode="External"/><Relationship Id="rId5" Type="http://schemas.openxmlformats.org/officeDocument/2006/relationships/hyperlink" Target="http://baike.baidu.com/view/5223.htm" TargetMode="External"/><Relationship Id="rId4" Type="http://schemas.openxmlformats.org/officeDocument/2006/relationships/hyperlink" Target="http://baike.baidu.com/view/1076.htm" TargetMode="External"/><Relationship Id="rId3" Type="http://schemas.openxmlformats.org/officeDocument/2006/relationships/hyperlink" Target="http://baike.baidu.com/view/66893.htm" TargetMode="External"/><Relationship Id="rId2" Type="http://schemas.openxmlformats.org/officeDocument/2006/relationships/tags" Target="../tags/tag6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2769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6602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32770" descr="20038219590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9BB6E5"/>
              </a:clrFrom>
              <a:clrTo>
                <a:srgbClr val="9BB6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" y="0"/>
            <a:ext cx="785558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是什么让林冲的拳头往往停留在空中，并未真正落下？</a:t>
            </a:r>
            <a:b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p>
            <a:pPr marL="0" indent="0" algn="ctr">
              <a:buNone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能安稳地过日子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对朝廷心存幻想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对社会强权法则的认可和遵守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性格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林冲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武艺高强，扶危济困</a:t>
            </a:r>
            <a:endParaRPr lang="zh-CN" altLang="en-US" sz="3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正直善良，侠肝义胆</a:t>
            </a:r>
            <a:endParaRPr lang="zh-CN" altLang="en-US" sz="3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忍辱负重，随遇而安</a:t>
            </a:r>
            <a:endParaRPr lang="zh-CN" altLang="en-US" sz="3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忍无可忍，反抗杀敌</a:t>
            </a:r>
            <a:endParaRPr lang="zh-CN" altLang="en-US" sz="3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林冲有美满的家庭、体面的工作、不低的地位，最终也无路可走，那生活中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更底层的百姓，生活处境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又该如何？</a:t>
            </a:r>
            <a:b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4710" y="1490400"/>
            <a:ext cx="10969200" cy="4759200"/>
          </a:xfrm>
        </p:spPr>
        <p:txBody>
          <a:bodyPr/>
          <a:p>
            <a:pPr marL="0" indent="0" algn="ctr">
              <a:buNone/>
            </a:pPr>
            <a:r>
              <a:rPr lang="zh-CN" altLang="en-US" sz="40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困境</a:t>
            </a:r>
            <a:r>
              <a:rPr lang="en-US" altLang="zh-CN" sz="4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社会主因</a:t>
            </a:r>
            <a:endParaRPr lang="zh-CN" altLang="en-US" sz="40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4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</a:t>
            </a:r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北宋统治阶级阴险卑劣、狠毒凶残</a:t>
            </a:r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官逼民反</a:t>
            </a:r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乱自上起</a:t>
            </a:r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小结：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北宋末年，封建统治者昏聩淫逸，外族入侵，加之连年自然灾害，民不聊生，正如书中所写的：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赤日炎炎似火烧，野田禾稻半枯焦。农夫心内如汤煮，公子王孙把扇摇！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（《水浒传》第十六回）于是大大小小的农民起义接连爆发。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/>
          <p:nvPr>
            <p:custDataLst>
              <p:tags r:id="rId1"/>
            </p:custDataLst>
          </p:nvPr>
        </p:nvSpPr>
        <p:spPr>
          <a:xfrm>
            <a:off x="1911350" y="3452495"/>
            <a:ext cx="7827010" cy="1953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30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 anchor="t" anchorCtr="0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变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为话题，写一篇记叙文，通过人物言行举止的变化，反映某种社会生活现象。列一份作文结构提纲。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5858" name="Group 18"/>
          <p:cNvGrpSpPr/>
          <p:nvPr>
            <p:custDataLst>
              <p:tags r:id="rId2"/>
            </p:custDataLst>
          </p:nvPr>
        </p:nvGrpSpPr>
        <p:grpSpPr>
          <a:xfrm>
            <a:off x="3910307" y="460375"/>
            <a:ext cx="3989728" cy="765810"/>
            <a:chOff x="-45" y="0"/>
            <a:chExt cx="3039" cy="468"/>
          </a:xfrm>
          <a:solidFill>
            <a:schemeClr val="bg1"/>
          </a:solidFill>
        </p:grpSpPr>
        <p:grpSp>
          <p:nvGrpSpPr>
            <p:cNvPr id="29714" name="Group 19"/>
            <p:cNvGrpSpPr/>
            <p:nvPr>
              <p:custDataLst>
                <p:tags r:id="rId3"/>
              </p:custDataLst>
            </p:nvPr>
          </p:nvGrpSpPr>
          <p:grpSpPr>
            <a:xfrm>
              <a:off x="4" y="0"/>
              <a:ext cx="2990" cy="454"/>
              <a:chOff x="0" y="0"/>
              <a:chExt cx="2812" cy="454"/>
            </a:xfrm>
            <a:grpFill/>
          </p:grpSpPr>
          <p:sp>
            <p:nvSpPr>
              <p:cNvPr id="29715" name="AutoShape 20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0"/>
                <a:ext cx="2812" cy="454"/>
              </a:xfrm>
              <a:prstGeom prst="roundRect">
                <a:avLst>
                  <a:gd name="adj" fmla="val 16667"/>
                </a:avLst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16" name="AutoShape 21"/>
              <p:cNvSpPr/>
              <p:nvPr>
                <p:custDataLst>
                  <p:tags r:id="rId5"/>
                </p:custDataLst>
              </p:nvPr>
            </p:nvSpPr>
            <p:spPr>
              <a:xfrm>
                <a:off x="45" y="46"/>
                <a:ext cx="2721" cy="363"/>
              </a:xfrm>
              <a:prstGeom prst="roundRect">
                <a:avLst>
                  <a:gd name="adj" fmla="val 16667"/>
                </a:avLst>
              </a:prstGeom>
              <a:grpFill/>
              <a:ln w="349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17" name="Text Box 22"/>
            <p:cNvSpPr/>
            <p:nvPr>
              <p:custDataLst>
                <p:tags r:id="rId6"/>
              </p:custDataLst>
            </p:nvPr>
          </p:nvSpPr>
          <p:spPr>
            <a:xfrm>
              <a:off x="-45" y="36"/>
              <a:ext cx="2945" cy="432"/>
            </a:xfrm>
            <a:prstGeom prst="rect">
              <a:avLst/>
            </a:prstGeom>
            <a:grpFill/>
            <a:ln w="9525">
              <a:solidFill>
                <a:schemeClr val="bg1"/>
              </a:solidFill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【</a:t>
              </a:r>
              <a:r>
                <a:rPr lang="zh-CN" altLang="en-US" sz="4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作</a:t>
              </a:r>
              <a:r>
                <a:rPr lang="en-US" altLang="zh-CN" sz="4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  </a:t>
              </a:r>
              <a:r>
                <a:rPr lang="zh-CN" altLang="en-US" sz="4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业</a:t>
              </a:r>
              <a:r>
                <a:rPr lang="en-US" altLang="zh-CN" sz="4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】2</a:t>
              </a:r>
              <a:r>
                <a:rPr lang="zh-CN" altLang="en-US" sz="4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选</a:t>
              </a:r>
              <a:r>
                <a:rPr lang="en-US" altLang="zh-CN" sz="40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1</a:t>
              </a:r>
              <a:endParaRPr lang="en-US" altLang="zh-CN" sz="4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Rectangle 2"/>
          <p:cNvSpPr/>
          <p:nvPr>
            <p:custDataLst>
              <p:tags r:id="rId7"/>
            </p:custDataLst>
          </p:nvPr>
        </p:nvSpPr>
        <p:spPr>
          <a:xfrm>
            <a:off x="1916430" y="1499235"/>
            <a:ext cx="7827010" cy="1953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30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 anchor="t" anchorCtr="0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该出手时就出手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这句话为开头，写一段议论文主体段，阐述你对这句话的看法。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任务三：品细节，明</a:t>
            </a:r>
            <a:r>
              <a:rPr lang="zh-CN" altLang="en-US"/>
              <a:t>深意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6500" name="文本框 106499"/>
          <p:cNvSpPr txBox="1"/>
          <p:nvPr>
            <p:custDataLst>
              <p:tags r:id="rId1"/>
            </p:custDataLst>
          </p:nvPr>
        </p:nvSpPr>
        <p:spPr>
          <a:xfrm>
            <a:off x="2096453" y="2645728"/>
            <a:ext cx="8135937" cy="2676525"/>
          </a:xfrm>
          <a:prstGeom prst="rect">
            <a:avLst/>
          </a:prstGeom>
          <a:solidFill>
            <a:srgbClr val="C0C0C0">
              <a:alpha val="5500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  <a:sym typeface="+mn-ea"/>
              </a:rPr>
              <a:t>思考：</a:t>
            </a: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题目可否改为</a:t>
            </a:r>
            <a:endParaRPr lang="zh-CN" altLang="en-US" sz="3600" b="1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《</a:t>
            </a:r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林教头山神庙刃仇敌</a:t>
            </a: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》</a:t>
            </a:r>
            <a:endParaRPr lang="en-US" altLang="zh-CN" sz="4400" b="1">
              <a:solidFill>
                <a:schemeClr val="bg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          </a:t>
            </a:r>
            <a:endParaRPr lang="en-US" altLang="zh-CN" sz="4400" b="1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6625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419600" y="831850"/>
            <a:ext cx="7772400" cy="716280"/>
          </a:xfrm>
        </p:spPr>
        <p:txBody>
          <a:bodyPr lIns="92075" tIns="46037" rIns="92075" bIns="46037" anchor="ctr"/>
          <a:lstStyle/>
          <a:p>
            <a:r>
              <a:rPr lang="zh-CN" altLang="en-US" sz="3600" b="1" i="1">
                <a:solidFill>
                  <a:schemeClr val="tx1"/>
                </a:solidFill>
              </a:rPr>
              <a:t>   </a:t>
            </a:r>
            <a:r>
              <a:rPr lang="zh-CN" altLang="en-US" sz="3200" b="1" i="1">
                <a:solidFill>
                  <a:schemeClr val="accent1"/>
                </a:solidFill>
              </a:rPr>
              <a:t>内容           </a:t>
            </a:r>
            <a:r>
              <a:rPr lang="zh-CN" altLang="en-US" sz="3200" b="1" i="1">
                <a:solidFill>
                  <a:schemeClr val="accent2"/>
                </a:solidFill>
              </a:rPr>
              <a:t>写法</a:t>
            </a:r>
            <a:r>
              <a:rPr lang="zh-CN" altLang="en-US" sz="3200" b="1" i="1">
                <a:solidFill>
                  <a:schemeClr val="accent1"/>
                </a:solidFill>
              </a:rPr>
              <a:t>          </a:t>
            </a:r>
            <a:r>
              <a:rPr lang="zh-CN" altLang="en-US" sz="3200" b="1" i="1">
                <a:solidFill>
                  <a:srgbClr val="00FFFF"/>
                </a:solidFill>
              </a:rPr>
              <a:t>作用</a:t>
            </a:r>
            <a:endParaRPr lang="zh-CN" altLang="en-US" sz="3200" b="1" i="1">
              <a:solidFill>
                <a:srgbClr val="00FFFF"/>
              </a:solidFill>
            </a:endParaRPr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1663700"/>
            <a:ext cx="4913630" cy="1224280"/>
          </a:xfrm>
        </p:spPr>
        <p:txBody>
          <a:bodyPr lIns="92075" tIns="46037" rIns="92075" bIns="46037">
            <a:normAutofit lnSpcReduction="10000"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(1)正是严冬天气,彤云密布,朔风渐起, 却早纷纷扬扬卷下一天大雪来。</a:t>
            </a:r>
            <a:endParaRPr lang="zh-CN" altLang="en-US" sz="2400" b="1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/>
          </a:p>
        </p:txBody>
      </p:sp>
      <p:sp>
        <p:nvSpPr>
          <p:cNvPr id="26628" name="矩形 26627"/>
          <p:cNvSpPr/>
          <p:nvPr>
            <p:custDataLst>
              <p:tags r:id="rId3"/>
            </p:custDataLst>
          </p:nvPr>
        </p:nvSpPr>
        <p:spPr>
          <a:xfrm>
            <a:off x="1542733" y="2750503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)那雪正下得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29" name="矩形 26628"/>
          <p:cNvSpPr/>
          <p:nvPr>
            <p:custDataLst>
              <p:tags r:id="rId4"/>
            </p:custDataLst>
          </p:nvPr>
        </p:nvSpPr>
        <p:spPr>
          <a:xfrm>
            <a:off x="1543685" y="3392805"/>
            <a:ext cx="47478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)看那雪,到晚越下得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0" name="矩形 26629"/>
          <p:cNvSpPr/>
          <p:nvPr>
            <p:custDataLst>
              <p:tags r:id="rId5"/>
            </p:custDataLst>
          </p:nvPr>
        </p:nvSpPr>
        <p:spPr>
          <a:xfrm>
            <a:off x="6456363" y="1700213"/>
            <a:ext cx="762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1">
                <a:latin typeface="华文琥珀" panose="02010800040101010101" charset="-122"/>
                <a:ea typeface="华文琥珀" panose="02010800040101010101" charset="-122"/>
              </a:rPr>
              <a:t>正面描写</a:t>
            </a:r>
            <a:endParaRPr lang="zh-CN" altLang="en-US" sz="3200" b="1"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26631" name="矩形 26630"/>
          <p:cNvSpPr/>
          <p:nvPr>
            <p:custDataLst>
              <p:tags r:id="rId6"/>
            </p:custDataLst>
          </p:nvPr>
        </p:nvSpPr>
        <p:spPr>
          <a:xfrm>
            <a:off x="8305800" y="1844675"/>
            <a:ext cx="220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渲染气氛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2" name="矩形 26631"/>
          <p:cNvSpPr/>
          <p:nvPr>
            <p:custDataLst>
              <p:tags r:id="rId7"/>
            </p:custDataLst>
          </p:nvPr>
        </p:nvSpPr>
        <p:spPr>
          <a:xfrm>
            <a:off x="1543685" y="4022725"/>
            <a:ext cx="47472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)仰面看那草屋时,四下里崩坏了,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 hangingPunct="1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又被朔风吹撼,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动摇得很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3" name="矩形 26632"/>
          <p:cNvSpPr/>
          <p:nvPr>
            <p:custDataLst>
              <p:tags r:id="rId8"/>
            </p:custDataLst>
          </p:nvPr>
        </p:nvSpPr>
        <p:spPr>
          <a:xfrm>
            <a:off x="1543685" y="4852670"/>
            <a:ext cx="4464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(5)那两间草厅已被雪压倒了。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4" name="矩形 26633"/>
          <p:cNvSpPr/>
          <p:nvPr>
            <p:custDataLst>
              <p:tags r:id="rId9"/>
            </p:custDataLst>
          </p:nvPr>
        </p:nvSpPr>
        <p:spPr>
          <a:xfrm>
            <a:off x="1543050" y="5445125"/>
            <a:ext cx="45643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(6)火盆内火种都被雪水浸灭了。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5" name="矩形 26634"/>
          <p:cNvSpPr/>
          <p:nvPr>
            <p:custDataLst>
              <p:tags r:id="rId10"/>
            </p:custDataLst>
          </p:nvPr>
        </p:nvSpPr>
        <p:spPr>
          <a:xfrm>
            <a:off x="6456363" y="3962400"/>
            <a:ext cx="6096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1">
                <a:latin typeface="华文琥珀" panose="02010800040101010101" charset="-122"/>
                <a:ea typeface="华文琥珀" panose="02010800040101010101" charset="-122"/>
              </a:rPr>
              <a:t>侧面描写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6" name="矩形 26635"/>
          <p:cNvSpPr/>
          <p:nvPr>
            <p:custDataLst>
              <p:tags r:id="rId11"/>
            </p:custDataLst>
          </p:nvPr>
        </p:nvSpPr>
        <p:spPr>
          <a:xfrm>
            <a:off x="8305800" y="3068638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推动情节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7" name="矩形 26636"/>
          <p:cNvSpPr/>
          <p:nvPr>
            <p:custDataLst>
              <p:tags r:id="rId12"/>
            </p:custDataLst>
          </p:nvPr>
        </p:nvSpPr>
        <p:spPr>
          <a:xfrm>
            <a:off x="8305800" y="4581525"/>
            <a:ext cx="2089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烘托人物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8" name="矩形 26637"/>
          <p:cNvSpPr/>
          <p:nvPr>
            <p:custDataLst>
              <p:tags r:id="rId13"/>
            </p:custDataLst>
          </p:nvPr>
        </p:nvSpPr>
        <p:spPr>
          <a:xfrm>
            <a:off x="7356475" y="2489835"/>
            <a:ext cx="3207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（渲染了悲凉的气氛）</a:t>
            </a:r>
            <a:endParaRPr lang="zh-CN" altLang="en-US" sz="2400" b="1">
              <a:solidFill>
                <a:srgbClr val="CC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639" name="矩形 26638"/>
          <p:cNvSpPr/>
          <p:nvPr>
            <p:custDataLst>
              <p:tags r:id="rId14"/>
            </p:custDataLst>
          </p:nvPr>
        </p:nvSpPr>
        <p:spPr>
          <a:xfrm>
            <a:off x="7751445" y="3674428"/>
            <a:ext cx="30241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（推动情节发展，为下文做铺垫）</a:t>
            </a:r>
            <a:endParaRPr lang="zh-CN" altLang="en-US" sz="2400" b="1">
              <a:solidFill>
                <a:srgbClr val="CC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640" name="矩形 26639"/>
          <p:cNvSpPr/>
          <p:nvPr>
            <p:custDataLst>
              <p:tags r:id="rId15"/>
            </p:custDataLst>
          </p:nvPr>
        </p:nvSpPr>
        <p:spPr>
          <a:xfrm>
            <a:off x="7685405" y="5229225"/>
            <a:ext cx="32607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（烘托出林冲孤独，悲壮，坚忍的英雄形象）</a:t>
            </a:r>
            <a:endParaRPr lang="zh-CN" altLang="en-US" sz="2400" b="1">
              <a:solidFill>
                <a:srgbClr val="CC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627380" y="358775"/>
            <a:ext cx="1800225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>
                <a:solidFill>
                  <a:schemeClr val="accent5">
                    <a:lumMod val="75000"/>
                  </a:schemeClr>
                </a:solidFill>
                <a:sym typeface="+mn-ea"/>
              </a:rPr>
              <a:t>风</a:t>
            </a:r>
            <a:r>
              <a:rPr lang="en-US" altLang="zh-CN" sz="4000" b="1" i="1">
                <a:solidFill>
                  <a:schemeClr val="accent5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4000" b="1" i="1">
                <a:solidFill>
                  <a:schemeClr val="accent5">
                    <a:lumMod val="75000"/>
                  </a:schemeClr>
                </a:solidFill>
                <a:sym typeface="+mn-ea"/>
              </a:rPr>
              <a:t>雪</a:t>
            </a:r>
            <a:endParaRPr lang="zh-CN" altLang="en-US" sz="4000" b="1" i="1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7" grpId="0"/>
      <p:bldP spid="26638" grpId="0"/>
      <p:bldP spid="26639" grpId="0"/>
      <p:bldP spid="266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组合 113666"/>
          <p:cNvGrpSpPr/>
          <p:nvPr>
            <p:custDataLst>
              <p:tags r:id="rId1"/>
            </p:custDataLst>
          </p:nvPr>
        </p:nvGrpSpPr>
        <p:grpSpPr>
          <a:xfrm>
            <a:off x="2092326" y="1968500"/>
            <a:ext cx="8340724" cy="3165475"/>
            <a:chOff x="359" y="1258"/>
            <a:chExt cx="5254" cy="1994"/>
          </a:xfrm>
        </p:grpSpPr>
        <p:grpSp>
          <p:nvGrpSpPr>
            <p:cNvPr id="113668" name="组合 113667"/>
            <p:cNvGrpSpPr/>
            <p:nvPr>
              <p:custDataLst>
                <p:tags r:id="rId2"/>
              </p:custDataLst>
            </p:nvPr>
          </p:nvGrpSpPr>
          <p:grpSpPr>
            <a:xfrm>
              <a:off x="900" y="2208"/>
              <a:ext cx="3648" cy="192"/>
              <a:chOff x="912" y="2208"/>
              <a:chExt cx="3648" cy="192"/>
            </a:xfrm>
          </p:grpSpPr>
          <p:sp>
            <p:nvSpPr>
              <p:cNvPr id="113669" name="右箭头 113668"/>
              <p:cNvSpPr/>
              <p:nvPr>
                <p:custDataLst>
                  <p:tags r:id="rId3"/>
                </p:custDataLst>
              </p:nvPr>
            </p:nvSpPr>
            <p:spPr>
              <a:xfrm>
                <a:off x="912" y="2208"/>
                <a:ext cx="480" cy="192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70" name="右箭头 113669"/>
              <p:cNvSpPr/>
              <p:nvPr>
                <p:custDataLst>
                  <p:tags r:id="rId4"/>
                </p:custDataLst>
              </p:nvPr>
            </p:nvSpPr>
            <p:spPr>
              <a:xfrm>
                <a:off x="1776" y="2208"/>
                <a:ext cx="480" cy="192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71" name="右箭头 113670"/>
              <p:cNvSpPr/>
              <p:nvPr>
                <p:custDataLst>
                  <p:tags r:id="rId5"/>
                </p:custDataLst>
              </p:nvPr>
            </p:nvSpPr>
            <p:spPr>
              <a:xfrm>
                <a:off x="2592" y="2208"/>
                <a:ext cx="480" cy="192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72" name="右箭头 113671"/>
              <p:cNvSpPr/>
              <p:nvPr>
                <p:custDataLst>
                  <p:tags r:id="rId6"/>
                </p:custDataLst>
              </p:nvPr>
            </p:nvSpPr>
            <p:spPr>
              <a:xfrm>
                <a:off x="3408" y="2208"/>
                <a:ext cx="432" cy="192"/>
              </a:xfrm>
              <a:prstGeom prst="rightArrow">
                <a:avLst>
                  <a:gd name="adj1" fmla="val 50000"/>
                  <a:gd name="adj2" fmla="val 5625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73" name="右箭头 113672"/>
              <p:cNvSpPr/>
              <p:nvPr>
                <p:custDataLst>
                  <p:tags r:id="rId7"/>
                </p:custDataLst>
              </p:nvPr>
            </p:nvSpPr>
            <p:spPr>
              <a:xfrm>
                <a:off x="4176" y="2208"/>
                <a:ext cx="384" cy="1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3674" name="右箭头 113673"/>
            <p:cNvSpPr/>
            <p:nvPr>
              <p:custDataLst>
                <p:tags r:id="rId8"/>
              </p:custDataLst>
            </p:nvPr>
          </p:nvSpPr>
          <p:spPr>
            <a:xfrm>
              <a:off x="4896" y="2208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3675" name="组合 113674"/>
            <p:cNvGrpSpPr/>
            <p:nvPr>
              <p:custDataLst>
                <p:tags r:id="rId9"/>
              </p:custDataLst>
            </p:nvPr>
          </p:nvGrpSpPr>
          <p:grpSpPr>
            <a:xfrm>
              <a:off x="359" y="1258"/>
              <a:ext cx="5254" cy="1994"/>
              <a:chOff x="370" y="1248"/>
              <a:chExt cx="5254" cy="1994"/>
            </a:xfrm>
          </p:grpSpPr>
          <p:grpSp>
            <p:nvGrpSpPr>
              <p:cNvPr id="113676" name="组合 113675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70" y="1562"/>
                <a:ext cx="5254" cy="1536"/>
                <a:chOff x="362" y="1584"/>
                <a:chExt cx="5254" cy="1536"/>
              </a:xfrm>
            </p:grpSpPr>
            <p:sp>
              <p:nvSpPr>
                <p:cNvPr id="113677" name="文本框 113676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362" y="1647"/>
                  <a:ext cx="638" cy="13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5400" b="1">
                      <a:solidFill>
                        <a:srgbClr val="006600"/>
                      </a:solidFill>
                      <a:latin typeface="华文行楷" panose="02010800040101010101" pitchFamily="2" charset="-122"/>
                      <a:ea typeface="华文行楷" panose="02010800040101010101" pitchFamily="2" charset="-122"/>
                    </a:rPr>
                    <a:t>风  雪</a:t>
                  </a:r>
                  <a:endParaRPr lang="zh-CN" altLang="en-US" sz="5400" b="1">
                    <a:solidFill>
                      <a:srgbClr val="0066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endParaRPr>
                </a:p>
              </p:txBody>
            </p:sp>
            <p:sp>
              <p:nvSpPr>
                <p:cNvPr id="113678" name="文本框 113677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5191" y="1584"/>
                  <a:ext cx="425" cy="15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zh-CN" altLang="en-US" sz="3200" b="1">
                      <a:solidFill>
                        <a:srgbClr val="0066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sz="3200" b="1">
                      <a:solidFill>
                        <a:srgbClr val="006600"/>
                      </a:solidFill>
                      <a:latin typeface="华文新魏" panose="02010800040101010101" pitchFamily="2" charset="-122"/>
                      <a:ea typeface="华文新魏" panose="02010800040101010101" pitchFamily="2" charset="-122"/>
                    </a:rPr>
                    <a:t>隔门 偷听</a:t>
                  </a:r>
                  <a:r>
                    <a:rPr lang="zh-CN" altLang="en-US" sz="2800" b="1">
                      <a:solidFill>
                        <a:srgbClr val="0066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endParaRPr lang="zh-CN" altLang="en-US" sz="2800" b="1">
                    <a:solidFill>
                      <a:srgbClr val="0066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aphicFrame>
            <p:nvGraphicFramePr>
              <p:cNvPr id="113679" name="对象 113678"/>
              <p:cNvGraphicFramePr/>
              <p:nvPr>
                <p:custDataLst>
                  <p:tags r:id="rId13"/>
                </p:custDataLst>
              </p:nvPr>
            </p:nvGraphicFramePr>
            <p:xfrm>
              <a:off x="1440" y="1274"/>
              <a:ext cx="336" cy="1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" r:id="rId14" imgW="742950" imgH="2438400" progId="PBrush">
                      <p:embed/>
                    </p:oleObj>
                  </mc:Choice>
                  <mc:Fallback>
                    <p:oleObj name="" r:id="rId14" imgW="742950" imgH="2438400" progId="PBrush">
                      <p:embed/>
                      <p:pic>
                        <p:nvPicPr>
                          <p:cNvPr id="0" name="OLE substitute image" descr="image19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440" y="1274"/>
                            <a:ext cx="336" cy="196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680" name="对象 113679"/>
              <p:cNvGraphicFramePr/>
              <p:nvPr>
                <p:custDataLst>
                  <p:tags r:id="rId16"/>
                </p:custDataLst>
              </p:nvPr>
            </p:nvGraphicFramePr>
            <p:xfrm>
              <a:off x="2256" y="1274"/>
              <a:ext cx="336" cy="1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" r:id="rId17" imgW="742950" imgH="2438400" progId="PBrush">
                      <p:embed/>
                    </p:oleObj>
                  </mc:Choice>
                  <mc:Fallback>
                    <p:oleObj name="" r:id="rId17" imgW="742950" imgH="2438400" progId="PBrush">
                      <p:embed/>
                      <p:pic>
                        <p:nvPicPr>
                          <p:cNvPr id="0" name="图片 1038" descr="image19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2256" y="1274"/>
                            <a:ext cx="336" cy="196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681" name="对象 113680"/>
              <p:cNvGraphicFramePr/>
              <p:nvPr>
                <p:custDataLst>
                  <p:tags r:id="rId18"/>
                </p:custDataLst>
              </p:nvPr>
            </p:nvGraphicFramePr>
            <p:xfrm>
              <a:off x="3072" y="1274"/>
              <a:ext cx="324" cy="1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" r:id="rId19" imgW="742950" imgH="2438400" progId="PBrush">
                      <p:embed/>
                    </p:oleObj>
                  </mc:Choice>
                  <mc:Fallback>
                    <p:oleObj name="" r:id="rId19" imgW="742950" imgH="2438400" progId="PBrush">
                      <p:embed/>
                      <p:pic>
                        <p:nvPicPr>
                          <p:cNvPr id="0" name="图片 1039" descr="image19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072" y="1274"/>
                            <a:ext cx="324" cy="196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682" name="对象 113681"/>
              <p:cNvGraphicFramePr/>
              <p:nvPr>
                <p:custDataLst>
                  <p:tags r:id="rId20"/>
                </p:custDataLst>
              </p:nvPr>
            </p:nvGraphicFramePr>
            <p:xfrm>
              <a:off x="3840" y="1274"/>
              <a:ext cx="324" cy="1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" r:id="rId21" imgW="742950" imgH="2438400" progId="PBrush">
                      <p:embed/>
                    </p:oleObj>
                  </mc:Choice>
                  <mc:Fallback>
                    <p:oleObj name="" r:id="rId21" imgW="742950" imgH="2438400" progId="PBrush">
                      <p:embed/>
                      <p:pic>
                        <p:nvPicPr>
                          <p:cNvPr id="0" name="图片 1040" descr="image19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840" y="1274"/>
                            <a:ext cx="324" cy="196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683" name="对象 113682"/>
              <p:cNvGraphicFramePr/>
              <p:nvPr>
                <p:custDataLst>
                  <p:tags r:id="rId22"/>
                </p:custDataLst>
              </p:nvPr>
            </p:nvGraphicFramePr>
            <p:xfrm>
              <a:off x="4560" y="1248"/>
              <a:ext cx="324" cy="1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" r:id="rId23" imgW="742950" imgH="2438400" progId="PBrush">
                      <p:embed/>
                    </p:oleObj>
                  </mc:Choice>
                  <mc:Fallback>
                    <p:oleObj name="" r:id="rId23" imgW="742950" imgH="2438400" progId="PBrush">
                      <p:embed/>
                      <p:pic>
                        <p:nvPicPr>
                          <p:cNvPr id="0" name="图片 1041" descr="image20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4560" y="1248"/>
                            <a:ext cx="324" cy="196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3684" name="文本框 113683"/>
          <p:cNvSpPr txBox="1"/>
          <p:nvPr>
            <p:custDataLst>
              <p:tags r:id="rId25"/>
            </p:custDataLst>
          </p:nvPr>
        </p:nvSpPr>
        <p:spPr>
          <a:xfrm>
            <a:off x="4194810" y="2567305"/>
            <a:ext cx="1475105" cy="2514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3600" b="1">
                <a:solidFill>
                  <a:schemeClr val="accent2">
                    <a:lumMod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途 中 见 庙</a:t>
            </a:r>
            <a:endParaRPr lang="zh-CN" altLang="en-US" sz="3600" b="1">
              <a:solidFill>
                <a:schemeClr val="accent2">
                  <a:lumMod val="50000"/>
                </a:schemeClr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l" eaLnBrk="1" hangingPunct="1">
              <a:spcBef>
                <a:spcPct val="50000"/>
              </a:spcBef>
            </a:pP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85" name="文本框 113684"/>
          <p:cNvSpPr txBox="1"/>
          <p:nvPr>
            <p:custDataLst>
              <p:tags r:id="rId26"/>
            </p:custDataLst>
          </p:nvPr>
        </p:nvSpPr>
        <p:spPr>
          <a:xfrm>
            <a:off x="5445125" y="2567305"/>
            <a:ext cx="1567815" cy="3276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3600" b="1">
                <a:solidFill>
                  <a:schemeClr val="accent2">
                    <a:lumMod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压 倒  草厅</a:t>
            </a:r>
            <a:endParaRPr lang="zh-CN" altLang="en-US" sz="3600" b="1">
              <a:solidFill>
                <a:schemeClr val="accent2">
                  <a:lumMod val="50000"/>
                </a:schemeClr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endParaRPr lang="zh-CN" altLang="en-US" sz="3600" b="1">
              <a:solidFill>
                <a:schemeClr val="accent2">
                  <a:lumMod val="50000"/>
                </a:schemeClr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113686" name="文本框 113685"/>
          <p:cNvSpPr txBox="1"/>
          <p:nvPr>
            <p:custDataLst>
              <p:tags r:id="rId27"/>
            </p:custDataLst>
          </p:nvPr>
        </p:nvSpPr>
        <p:spPr>
          <a:xfrm>
            <a:off x="6744970" y="2567305"/>
            <a:ext cx="1475105" cy="3276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3600" b="1">
                <a:solidFill>
                  <a:schemeClr val="accent2">
                    <a:lumMod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投 宿  庙中</a:t>
            </a:r>
            <a:endParaRPr lang="zh-CN" altLang="en-US" sz="3600" b="1">
              <a:solidFill>
                <a:schemeClr val="accent2">
                  <a:lumMod val="50000"/>
                </a:schemeClr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l" eaLnBrk="1" hangingPunct="1">
              <a:spcBef>
                <a:spcPct val="50000"/>
              </a:spcBef>
            </a:pP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87" name="文本框 113686"/>
          <p:cNvSpPr txBox="1"/>
          <p:nvPr>
            <p:custDataLst>
              <p:tags r:id="rId28"/>
            </p:custDataLst>
          </p:nvPr>
        </p:nvSpPr>
        <p:spPr>
          <a:xfrm>
            <a:off x="8829358" y="2060575"/>
            <a:ext cx="675005" cy="3200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688" name="文本框 113687"/>
          <p:cNvSpPr txBox="1"/>
          <p:nvPr>
            <p:custDataLst>
              <p:tags r:id="rId29"/>
            </p:custDataLst>
          </p:nvPr>
        </p:nvSpPr>
        <p:spPr>
          <a:xfrm>
            <a:off x="8621078" y="2567305"/>
            <a:ext cx="736600" cy="2743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3600" b="1">
                <a:solidFill>
                  <a:schemeClr val="accent2">
                    <a:lumMod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大 石 倚门</a:t>
            </a:r>
            <a:endParaRPr lang="zh-CN" altLang="en-US" sz="3600" b="1">
              <a:solidFill>
                <a:schemeClr val="accent2">
                  <a:lumMod val="50000"/>
                </a:schemeClr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113689" name="文本框 113688"/>
          <p:cNvSpPr txBox="1"/>
          <p:nvPr>
            <p:custDataLst>
              <p:tags r:id="rId30"/>
            </p:custDataLst>
          </p:nvPr>
        </p:nvSpPr>
        <p:spPr>
          <a:xfrm>
            <a:off x="3661093" y="2466975"/>
            <a:ext cx="736600" cy="2895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accent2">
                    <a:lumMod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身 寒 沽 酒</a:t>
            </a:r>
            <a:endParaRPr lang="zh-CN" altLang="en-US" sz="3600" b="1">
              <a:solidFill>
                <a:schemeClr val="accent2">
                  <a:lumMod val="50000"/>
                </a:schemeClr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4" grpId="0"/>
      <p:bldP spid="113685" grpId="0"/>
      <p:bldP spid="113686" grpId="0"/>
      <p:bldP spid="113688" grpId="0"/>
      <p:bldP spid="1136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文本框 117761"/>
          <p:cNvSpPr txBox="1"/>
          <p:nvPr>
            <p:custDataLst>
              <p:tags r:id="rId1"/>
            </p:custDataLst>
          </p:nvPr>
        </p:nvSpPr>
        <p:spPr>
          <a:xfrm>
            <a:off x="4742180" y="1742440"/>
            <a:ext cx="1290320" cy="3311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小二妻店中隔墙有意偷听听不见</a:t>
            </a:r>
            <a:endParaRPr lang="zh-CN" altLang="en-US" sz="3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763" name="文本框 117762"/>
          <p:cNvSpPr txBox="1"/>
          <p:nvPr>
            <p:custDataLst>
              <p:tags r:id="rId2"/>
            </p:custDataLst>
          </p:nvPr>
        </p:nvSpPr>
        <p:spPr>
          <a:xfrm>
            <a:off x="6289040" y="1736725"/>
            <a:ext cx="1290320" cy="33845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林教头庙中隔门无意偷听听得真</a:t>
            </a:r>
            <a:endParaRPr lang="zh-CN" altLang="en-US" sz="3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51" name="文本框 18450"/>
          <p:cNvSpPr txBox="1"/>
          <p:nvPr>
            <p:custDataLst>
              <p:tags r:id="rId3"/>
            </p:custDataLst>
          </p:nvPr>
        </p:nvSpPr>
        <p:spPr>
          <a:xfrm>
            <a:off x="2496185" y="530225"/>
            <a:ext cx="2705735" cy="706755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两次偷听</a:t>
            </a:r>
            <a:endParaRPr lang="zh-CN" altLang="en-US" sz="4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3535" y="1628775"/>
            <a:ext cx="3462020" cy="4766945"/>
          </a:xfrm>
          <a:prstGeom prst="rect">
            <a:avLst/>
          </a:prstGeom>
        </p:spPr>
      </p:pic>
      <p:grpSp>
        <p:nvGrpSpPr>
          <p:cNvPr id="19461" name="Group 5"/>
          <p:cNvGrpSpPr/>
          <p:nvPr>
            <p:custDataLst>
              <p:tags r:id="rId6"/>
            </p:custDataLst>
          </p:nvPr>
        </p:nvGrpSpPr>
        <p:grpSpPr>
          <a:xfrm>
            <a:off x="783590" y="1628775"/>
            <a:ext cx="3500755" cy="4767580"/>
            <a:chOff x="0" y="0"/>
            <a:chExt cx="1519" cy="1888"/>
          </a:xfrm>
        </p:grpSpPr>
        <p:pic>
          <p:nvPicPr>
            <p:cNvPr id="13318" name="Pictur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lum bright="17999"/>
            </a:blip>
            <a:stretch>
              <a:fillRect/>
            </a:stretch>
          </p:blipFill>
          <p:spPr>
            <a:xfrm>
              <a:off x="0" y="45"/>
              <a:ext cx="1519" cy="18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9" name="Rectangle 7"/>
            <p:cNvSpPr/>
            <p:nvPr>
              <p:custDataLst>
                <p:tags r:id="rId9"/>
              </p:custDataLst>
            </p:nvPr>
          </p:nvSpPr>
          <p:spPr>
            <a:xfrm>
              <a:off x="22" y="0"/>
              <a:ext cx="1497" cy="1888"/>
            </a:xfrm>
            <a:prstGeom prst="rect">
              <a:avLst/>
            </a:prstGeom>
            <a:noFill/>
            <a:ln w="73025" cap="flat" cmpd="sng">
              <a:solidFill>
                <a:srgbClr val="B68F2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1862" name="矩形 121861"/>
          <p:cNvSpPr/>
          <p:nvPr>
            <p:custDataLst>
              <p:tags r:id="rId10"/>
            </p:custDataLst>
          </p:nvPr>
        </p:nvSpPr>
        <p:spPr>
          <a:xfrm>
            <a:off x="1017270" y="283845"/>
            <a:ext cx="1097280" cy="1198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algn="l" eaLnBrk="1" hangingPunct="1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赏析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细节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8" name="Group 18"/>
          <p:cNvGrpSpPr/>
          <p:nvPr>
            <p:custDataLst>
              <p:tags r:id="rId1"/>
            </p:custDataLst>
          </p:nvPr>
        </p:nvGrpSpPr>
        <p:grpSpPr>
          <a:xfrm>
            <a:off x="1916430" y="504190"/>
            <a:ext cx="2873692" cy="765810"/>
            <a:chOff x="0" y="0"/>
            <a:chExt cx="2304" cy="468"/>
          </a:xfrm>
        </p:grpSpPr>
        <p:grpSp>
          <p:nvGrpSpPr>
            <p:cNvPr id="29714" name="Group 19"/>
            <p:cNvGrpSpPr/>
            <p:nvPr>
              <p:custDataLst>
                <p:tags r:id="rId2"/>
              </p:custDataLst>
            </p:nvPr>
          </p:nvGrpSpPr>
          <p:grpSpPr>
            <a:xfrm>
              <a:off x="4" y="0"/>
              <a:ext cx="2300" cy="454"/>
              <a:chOff x="0" y="0"/>
              <a:chExt cx="2163" cy="454"/>
            </a:xfrm>
          </p:grpSpPr>
          <p:sp>
            <p:nvSpPr>
              <p:cNvPr id="29715" name="AutoShape 20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2163" cy="454"/>
              </a:xfrm>
              <a:prstGeom prst="roundRect">
                <a:avLst>
                  <a:gd name="adj" fmla="val 16667"/>
                </a:avLst>
              </a:prstGeom>
              <a:solidFill>
                <a:srgbClr val="B68F2C"/>
              </a:solidFill>
              <a:ln w="9525" cap="flat" cmpd="sng">
                <a:solidFill>
                  <a:srgbClr val="B68F2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16" name="AutoShape 21"/>
              <p:cNvSpPr/>
              <p:nvPr>
                <p:custDataLst>
                  <p:tags r:id="rId4"/>
                </p:custDataLst>
              </p:nvPr>
            </p:nvSpPr>
            <p:spPr>
              <a:xfrm>
                <a:off x="45" y="46"/>
                <a:ext cx="2036" cy="363"/>
              </a:xfrm>
              <a:prstGeom prst="roundRect">
                <a:avLst>
                  <a:gd name="adj" fmla="val 16667"/>
                </a:avLst>
              </a:prstGeom>
              <a:noFill/>
              <a:ln w="34925" cap="flat" cmpd="sng">
                <a:solidFill>
                  <a:srgbClr val="E6D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717" name="Text Box 22"/>
            <p:cNvSpPr/>
            <p:nvPr>
              <p:custDataLst>
                <p:tags r:id="rId5"/>
              </p:custDataLst>
            </p:nvPr>
          </p:nvSpPr>
          <p:spPr>
            <a:xfrm>
              <a:off x="0" y="36"/>
              <a:ext cx="2303" cy="432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sz="4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学以致用</a:t>
              </a:r>
              <a:endParaRPr lang="zh-CN"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Rectangle 2"/>
          <p:cNvSpPr/>
          <p:nvPr>
            <p:custDataLst>
              <p:tags r:id="rId6"/>
            </p:custDataLst>
          </p:nvPr>
        </p:nvSpPr>
        <p:spPr>
          <a:xfrm>
            <a:off x="2353945" y="1879600"/>
            <a:ext cx="7827010" cy="1332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3025" cap="flat" cmpd="sng">
            <a:solidFill>
              <a:srgbClr val="D6BD28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 anchor="t" anchorCtr="0">
            <a:spAutoFit/>
          </a:bodyPr>
          <a:lstStyle/>
          <a:p>
            <a:pPr fontAlgn="auto">
              <a:lnSpc>
                <a:spcPts val="4840"/>
              </a:lnSpc>
            </a:pPr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结合自己的生活体验，写一段有关环境或人物动作、心理的描写</a:t>
            </a:r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预习检测：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4190365" cy="475932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又亏了林冲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赍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发他盘缠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权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在营前开了个茶酒店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我因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恶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了高太尉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但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有衣服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只见那个人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出一两银子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不见消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林冲也自心下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慢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太尉特使俺两个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央浼</a:t>
            </a:r>
            <a:endParaRPr lang="zh-CN" altLang="en-US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4520" y="1489710"/>
            <a:ext cx="6829425" cy="5368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赍：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把东西送给别人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怀着：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志而没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权：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暂且，权且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2.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暂时代理官职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恶：冒犯、触犯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但：只要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将：拿，持（将心比心）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耗：消息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慢：轻忽，松懈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央浼：恳求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506980" y="210820"/>
            <a:ext cx="2722880" cy="598170"/>
          </a:xfrm>
          <a:solidFill>
            <a:schemeClr val="bg1"/>
          </a:solidFill>
        </p:spPr>
        <p:txBody>
          <a:bodyPr wrap="square" lIns="91440" tIns="45720" rIns="91440" bIns="45720" anchor="ctr" anchorCtr="0">
            <a:normAutofit fontScale="9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0" normalizeH="0" baseline="0" noProof="1">
                <a:solidFill>
                  <a:schemeClr val="accent5">
                    <a:lumMod val="2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作家</a:t>
            </a:r>
            <a:r>
              <a:rPr kumimoji="0" lang="en-US" altLang="zh-CN" sz="4400" b="1" i="0" u="none" strike="noStrike" kern="1200" cap="none" spc="0" normalizeH="0" baseline="0" noProof="1">
                <a:solidFill>
                  <a:schemeClr val="accent5">
                    <a:lumMod val="2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 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chemeClr val="accent5">
                    <a:lumMod val="2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作品</a:t>
            </a:r>
            <a:endParaRPr kumimoji="0" lang="zh-CN" altLang="en-US" sz="4400" b="1" i="0" u="none" strike="noStrike" kern="1200" cap="none" spc="0" normalizeH="0" baseline="0" noProof="1">
              <a:solidFill>
                <a:schemeClr val="accent5">
                  <a:lumMod val="25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671320" y="1257935"/>
            <a:ext cx="9131300" cy="5299075"/>
          </a:xfrm>
        </p:spPr>
        <p:txBody>
          <a:bodyPr wrap="square" lIns="91440" tIns="45720" rIns="91440" bIns="45720" anchor="t" anchorCtr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ts val="3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sz="3600" b="1" i="0" u="none" strike="noStrike" kern="1200" cap="none" spc="0" normalizeH="0" baseline="0" noProof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施耐庵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0" lang="en-US" altLang="zh-CN" sz="3200" b="1" i="0" u="sng" strike="noStrike" kern="1200" cap="none" spc="0" normalizeH="0" baseline="0" noProof="1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文学家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岁中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 action="ppaction://hlinkfile"/>
              </a:rPr>
              <a:t>进士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，后弃官归里，闭门著述，与拜他为师的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 action="ppaction://hlinkfile"/>
              </a:rPr>
              <a:t>罗贯中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一起搜集整理关于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 action="ppaction://hlinkfile"/>
              </a:rPr>
              <a:t>梁山泊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宋江等英雄人物的故事，最终写成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70C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 action="ppaction://hlinkfile"/>
              </a:rPr>
              <a:t>水浒传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。《水浒传》是我国文学史上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accent5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第一部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kumimoji="0" lang="en-US" altLang="zh-CN" sz="3200" b="1" i="0" u="sng" strike="noStrike" kern="1200" cap="none" spc="0" normalizeH="0" baseline="0" noProof="1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为题材的优秀长篇</a:t>
            </a:r>
            <a:r>
              <a:rPr kumimoji="0" lang="en-US" altLang="zh-CN" sz="3200" b="1" i="0" u="sng" strike="noStrike" kern="1200" cap="none" spc="0" normalizeH="0" baseline="0" noProof="1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小说。《水浒》故事性强，情节紧张生动，引人入胜，语言生动。《水浒传》和《</a:t>
            </a:r>
            <a:r>
              <a:rPr kumimoji="0" lang="en-US" altLang="zh-CN" sz="3200" b="1" i="0" u="sng" strike="noStrike" kern="1200" cap="none" spc="0" normalizeH="0" baseline="0" noProof="1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》《</a:t>
            </a:r>
            <a:r>
              <a:rPr kumimoji="0" lang="en-US" altLang="zh-CN" sz="3200" b="1" i="0" u="sng" strike="noStrike" kern="1200" cap="none" spc="0" normalizeH="0" baseline="0" noProof="1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0" lang="zh-CN" altLang="en-US" sz="3200" b="1" i="0" u="none" strike="noStrike" kern="120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914400" rtl="0" eaLnBrk="0" fontAlgn="base" latinLnBrk="0" hangingPunct="0">
              <a:lnSpc>
                <a:spcPts val="3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0" lang="en-US" altLang="zh-CN" sz="3200" b="1" i="0" u="sng" strike="noStrike" kern="1200" cap="none" spc="0" normalizeH="0" baseline="0" noProof="1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》并称为四大名著,代表了中国古典小说的最高成就。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025015" y="4604385"/>
            <a:ext cx="1377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红楼梦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6178868" y="4151630"/>
            <a:ext cx="13096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西游记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7686040" y="3167698"/>
            <a:ext cx="955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章回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2824163" y="3168015"/>
            <a:ext cx="1641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农民起义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3792538" y="1196975"/>
            <a:ext cx="16398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元末明初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8304848" y="4151630"/>
            <a:ext cx="16398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三国演义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91510" y="21089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预习检测：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/>
          <p:nvPr>
            <p:custDataLst>
              <p:tags r:id="rId1"/>
            </p:custDataLst>
          </p:nvPr>
        </p:nvSpPr>
        <p:spPr>
          <a:xfrm>
            <a:off x="1135380" y="639445"/>
            <a:ext cx="9324340" cy="29229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fontAlgn="base"/>
            <a:endParaRPr lang="en-US" altLang="zh-CN" sz="4000" b="1" strike="noStrike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base"/>
            <a:r>
              <a:rPr lang="en-US" altLang="zh-CN" sz="4800" b="1" strike="noStrike" noProof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4800" b="1" strike="noStrike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4800" b="1" strike="noStrike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古语云：</a:t>
            </a:r>
            <a:r>
              <a:rPr lang="en-US" altLang="zh-CN" sz="4800" b="1" strike="noStrike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4800" b="1" strike="noStrike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老不看《三国》，少不读《水浒》。</a:t>
            </a:r>
            <a:r>
              <a:rPr lang="en-US" altLang="zh-CN" sz="4800" b="1" strike="noStrike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endParaRPr lang="zh-CN" altLang="en-US" sz="4800" b="1" strike="noStrike" noProof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 fontAlgn="base"/>
            <a:r>
              <a:rPr lang="zh-CN" altLang="en-US" sz="4800" b="1" strike="noStrike" noProof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</a:t>
            </a:r>
            <a:r>
              <a:rPr lang="zh-CN" altLang="en-US" sz="4800" b="1" strike="noStrike" noProof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</a:t>
            </a:r>
            <a:r>
              <a:rPr lang="zh-CN" altLang="en-US" sz="3200" b="1" strike="noStrike" noProof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endParaRPr lang="zh-CN" altLang="en-US" sz="2800" b="1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8" name="Rectangle 3"/>
          <p:cNvSpPr/>
          <p:nvPr>
            <p:custDataLst>
              <p:tags r:id="rId2"/>
            </p:custDataLst>
          </p:nvPr>
        </p:nvSpPr>
        <p:spPr>
          <a:xfrm>
            <a:off x="5715000" y="3052763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endParaRPr lang="zh-CN" altLang="en-US">
              <a:solidFill>
                <a:srgbClr val="007A7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Text Box 3"/>
          <p:cNvSpPr/>
          <p:nvPr>
            <p:custDataLst>
              <p:tags r:id="rId3"/>
            </p:custDataLst>
          </p:nvPr>
        </p:nvSpPr>
        <p:spPr>
          <a:xfrm>
            <a:off x="2440305" y="4455160"/>
            <a:ext cx="75946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谈谈你对这句话的理解？</a:t>
            </a:r>
            <a:endParaRPr lang="zh-CN" altLang="en-US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任务一：理情节，知</a:t>
            </a:r>
            <a:r>
              <a:rPr lang="zh-CN" altLang="en-US"/>
              <a:t>特点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情节梳理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：通读全文，用</a:t>
            </a:r>
            <a:r>
              <a:rPr lang="en-US" altLang="zh-CN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某人做某事</a:t>
            </a:r>
            <a:r>
              <a:rPr lang="en-US" altLang="zh-CN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概括故事情节，在练习本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上绘制思维导图。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1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情节特点</a:t>
            </a:r>
            <a:r>
              <a:rPr lang="zh-CN" altLang="en-US" sz="3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：结合文本及</a:t>
            </a:r>
            <a:r>
              <a:rPr lang="zh-CN" altLang="en-US" sz="3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图片，说一说，</a:t>
            </a:r>
            <a:r>
              <a:rPr lang="zh-CN" altLang="en-US" sz="3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情节设计妙在何处？</a:t>
            </a:r>
            <a:endParaRPr lang="zh-CN" altLang="en-US" sz="31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5367655"/>
          </a:xfrm>
        </p:spPr>
        <p:txBody>
          <a:bodyPr>
            <a:normAutofit lnSpcReduction="10000"/>
          </a:bodyPr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" y="1377950"/>
            <a:ext cx="12113260" cy="5085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组合 54274"/>
          <p:cNvGrpSpPr/>
          <p:nvPr>
            <p:custDataLst>
              <p:tags r:id="rId1"/>
            </p:custDataLst>
          </p:nvPr>
        </p:nvGrpSpPr>
        <p:grpSpPr>
          <a:xfrm>
            <a:off x="1397314" y="2928577"/>
            <a:ext cx="3890240" cy="2978785"/>
            <a:chOff x="165" y="1831"/>
            <a:chExt cx="2102" cy="2122"/>
          </a:xfrm>
        </p:grpSpPr>
        <p:sp>
          <p:nvSpPr>
            <p:cNvPr id="54276" name="圆角矩形 54275"/>
            <p:cNvSpPr/>
            <p:nvPr>
              <p:custDataLst>
                <p:tags r:id="rId2"/>
              </p:custDataLst>
            </p:nvPr>
          </p:nvSpPr>
          <p:spPr>
            <a:xfrm>
              <a:off x="356" y="1831"/>
              <a:ext cx="1911" cy="212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277" name="文本框 54276"/>
            <p:cNvSpPr txBox="1"/>
            <p:nvPr>
              <p:custDataLst>
                <p:tags r:id="rId3"/>
              </p:custDataLst>
            </p:nvPr>
          </p:nvSpPr>
          <p:spPr>
            <a:xfrm>
              <a:off x="165" y="2076"/>
              <a:ext cx="2102" cy="18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明</a:t>
              </a:r>
              <a:r>
                <a:rPr lang="en-US" altLang="zh-CN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  <a:r>
                <a:rPr lang="zh-CN" altLang="en-US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主线：林冲</a:t>
              </a:r>
              <a:endPara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altLang="en-US" sz="3200" b="1">
                  <a:solidFill>
                    <a:srgbClr val="7030A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沧州遇旧</a:t>
              </a:r>
              <a:endParaRPr lang="zh-CN" altLang="en-US" sz="32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algn="ctr"/>
              <a:r>
                <a:rPr lang="zh-CN" altLang="en-US" sz="3200" b="1">
                  <a:solidFill>
                    <a:srgbClr val="7030A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买刀寻敌</a:t>
              </a:r>
              <a:endParaRPr lang="zh-CN" altLang="en-US" sz="32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algn="ctr"/>
              <a:r>
                <a:rPr lang="zh-CN" altLang="en-US" sz="3200" b="1">
                  <a:solidFill>
                    <a:srgbClr val="7030A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接管草场</a:t>
              </a:r>
              <a:endParaRPr lang="zh-CN" altLang="en-US" sz="32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algn="ctr"/>
              <a:r>
                <a:rPr lang="zh-CN" altLang="en-US" sz="3200" b="1">
                  <a:solidFill>
                    <a:srgbClr val="7030A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雪夜报仇</a:t>
              </a:r>
              <a:endParaRPr lang="zh-CN" altLang="en-US" sz="32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</p:grpSp>
      <p:sp>
        <p:nvSpPr>
          <p:cNvPr id="54278" name="矩形 54277"/>
          <p:cNvSpPr>
            <a:spLocks noChangeAspect="1" noTextEdit="1"/>
          </p:cNvSpPr>
          <p:nvPr>
            <p:custDataLst>
              <p:tags r:id="rId4"/>
            </p:custDataLst>
          </p:nvPr>
        </p:nvSpPr>
        <p:spPr>
          <a:xfrm>
            <a:off x="4591050" y="2995930"/>
            <a:ext cx="1065530" cy="145796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9" name="任意多边形 54278"/>
          <p:cNvSpPr/>
          <p:nvPr>
            <p:custDataLst>
              <p:tags r:id="rId5"/>
            </p:custDataLst>
          </p:nvPr>
        </p:nvSpPr>
        <p:spPr>
          <a:xfrm>
            <a:off x="4888230" y="3021965"/>
            <a:ext cx="971550" cy="1431925"/>
          </a:xfrm>
          <a:custGeom>
            <a:avLst/>
            <a:gdLst/>
            <a:ahLst/>
            <a:cxnLst/>
            <a:rect l="l" t="t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4280" name="矩形 54279"/>
          <p:cNvSpPr>
            <a:spLocks noChangeAspect="1" noTextEdit="1"/>
          </p:cNvSpPr>
          <p:nvPr>
            <p:custDataLst>
              <p:tags r:id="rId6"/>
            </p:custDataLst>
          </p:nvPr>
        </p:nvSpPr>
        <p:spPr>
          <a:xfrm flipH="1">
            <a:off x="6392863" y="2995613"/>
            <a:ext cx="909637" cy="1244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4291" name="组合 54290"/>
          <p:cNvGrpSpPr/>
          <p:nvPr>
            <p:custDataLst>
              <p:tags r:id="rId7"/>
            </p:custDataLst>
          </p:nvPr>
        </p:nvGrpSpPr>
        <p:grpSpPr>
          <a:xfrm>
            <a:off x="6743700" y="2995930"/>
            <a:ext cx="4026535" cy="3079115"/>
            <a:chOff x="3504" y="1950"/>
            <a:chExt cx="1440" cy="19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292" name="圆角矩形 54291"/>
            <p:cNvSpPr/>
            <p:nvPr>
              <p:custDataLst>
                <p:tags r:id="rId8"/>
              </p:custDataLst>
            </p:nvPr>
          </p:nvSpPr>
          <p:spPr>
            <a:xfrm>
              <a:off x="3504" y="1950"/>
              <a:ext cx="1440" cy="1963"/>
            </a:xfrm>
            <a:prstGeom prst="roundRect">
              <a:avLst>
                <a:gd name="adj" fmla="val 16667"/>
              </a:avLst>
            </a:prstGeom>
            <a:grpFill/>
            <a:ln w="3810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293" name="文本框 54292"/>
            <p:cNvSpPr txBox="1"/>
            <p:nvPr>
              <p:custDataLst>
                <p:tags r:id="rId9"/>
              </p:custDataLst>
            </p:nvPr>
          </p:nvSpPr>
          <p:spPr>
            <a:xfrm>
              <a:off x="3552" y="2112"/>
              <a:ext cx="1332" cy="158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lvl="1" algn="ctr">
                <a:buClrTx/>
                <a:buSzTx/>
                <a:buFontTx/>
              </a:pPr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暗——副线：陆虞候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lvl="1" algn="ctr">
                <a:buClrTx/>
                <a:buSzTx/>
                <a:buFontTx/>
              </a:pPr>
              <a:r>
                <a:rPr lang="zh-CN" altLang="en-US" sz="3200" b="1">
                  <a:solidFill>
                    <a:srgbClr val="0070C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奉命来沧</a:t>
              </a:r>
              <a:endParaRPr lang="zh-CN" altLang="en-US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marL="0" lvl="1" algn="ctr">
                <a:buClrTx/>
                <a:buSzTx/>
                <a:buFontTx/>
              </a:pPr>
              <a:r>
                <a:rPr lang="zh-CN" altLang="en-US" sz="3200" b="1">
                  <a:solidFill>
                    <a:srgbClr val="0070C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密谋陷害</a:t>
              </a:r>
              <a:endParaRPr lang="zh-CN" altLang="en-US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marL="0" lvl="1" algn="ctr">
                <a:buClrTx/>
                <a:buSzTx/>
                <a:buFontTx/>
              </a:pPr>
              <a:r>
                <a:rPr lang="zh-CN" altLang="en-US" sz="3200" b="1">
                  <a:solidFill>
                    <a:srgbClr val="0070C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草场阴谋</a:t>
              </a:r>
              <a:endParaRPr lang="zh-CN" altLang="en-US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marL="0" lvl="1" algn="ctr">
                <a:buClrTx/>
                <a:buSzTx/>
                <a:buFontTx/>
              </a:pPr>
              <a:r>
                <a:rPr lang="zh-CN" altLang="en-US" sz="3200" b="1">
                  <a:solidFill>
                    <a:srgbClr val="0070C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丧身枪下</a:t>
              </a:r>
              <a:endParaRPr lang="zh-CN" altLang="en-US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</p:grpSp>
      <p:sp>
        <p:nvSpPr>
          <p:cNvPr id="54294" name="任意多边形 54293"/>
          <p:cNvSpPr/>
          <p:nvPr>
            <p:custDataLst>
              <p:tags r:id="rId10"/>
            </p:custDataLst>
          </p:nvPr>
        </p:nvSpPr>
        <p:spPr>
          <a:xfrm flipH="1">
            <a:off x="6329363" y="3021648"/>
            <a:ext cx="903287" cy="1241425"/>
          </a:xfrm>
          <a:custGeom>
            <a:avLst/>
            <a:gdLst/>
            <a:ahLst/>
            <a:cxnLst/>
            <a:rect l="l" t="t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gamma/>
                  <a:tint val="31765"/>
                  <a:invGamma/>
                  <a:alpha val="100000"/>
                </a:schemeClr>
              </a:gs>
            </a:gsLst>
            <a:lin ang="0" scaled="1"/>
          </a:gra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95" name="文本框 54294"/>
          <p:cNvSpPr txBox="1"/>
          <p:nvPr>
            <p:custDataLst>
              <p:tags r:id="rId11"/>
            </p:custDataLst>
          </p:nvPr>
        </p:nvSpPr>
        <p:spPr>
          <a:xfrm>
            <a:off x="5074285" y="2058035"/>
            <a:ext cx="2983865" cy="8705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+mj-ea"/>
                <a:ea typeface="+mj-ea"/>
              </a:rPr>
              <a:t>双线交织</a:t>
            </a:r>
            <a:endParaRPr lang="zh-CN" altLang="en-US" sz="40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情节：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跌宕起伏、巧合与悬念、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伏笔与呼应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994410" y="1182370"/>
            <a:ext cx="10196195" cy="4522470"/>
          </a:xfrm>
        </p:spPr>
        <p:txBody>
          <a:bodyPr>
            <a:normAutofit lnSpcReduction="2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伏笔                            照应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（一）林冲解救李小二    </a:t>
            </a: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      李小二为林冲探秘</a:t>
            </a:r>
            <a:endParaRPr lang="zh-CN" altLang="en-US" sz="28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（二）陆谦等人酒店密谋  →      林冲替守草料场</a:t>
            </a:r>
            <a:endParaRPr lang="zh-CN" altLang="en-US" sz="2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↓         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↓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（人算不如天算）          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陆谦等人火烧草料场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↑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（三）风、雪紧   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→   林冲沽酒 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→ 途遇山神庙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→ 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草屋被压垮 →夜宿山神庙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（四）一块大石头 </a:t>
            </a:r>
            <a:r>
              <a:rPr lang="en-US" altLang="zh-CN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→  </a:t>
            </a:r>
            <a:r>
              <a:rPr lang="en-US" altLang="zh-CN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石头靠住了，再也推不开</a:t>
            </a:r>
            <a:endParaRPr lang="zh-CN" altLang="en-US" sz="28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lang="en-US" altLang="zh-CN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lang="zh-CN" altLang="en-US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↓</a:t>
            </a:r>
            <a:endParaRPr lang="zh-CN" altLang="en-US" sz="28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lang="zh-CN" altLang="en-US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三人对白  阴谋败露</a:t>
            </a:r>
            <a:endParaRPr lang="zh-CN" altLang="en-US" sz="32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endParaRPr lang="zh-CN" altLang="en-US" sz="32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7545" y="5958205"/>
            <a:ext cx="919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叙事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第三人称全知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文中人物有限视角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18815"/>
            <a:ext cx="10969200" cy="705600"/>
          </a:xfrm>
        </p:spPr>
        <p:txBody>
          <a:bodyPr/>
          <a:p>
            <a:r>
              <a:rPr lang="zh-CN" altLang="en-US"/>
              <a:t>任务二：析人物，探</a:t>
            </a:r>
            <a:r>
              <a:rPr lang="zh-CN" altLang="en-US"/>
              <a:t>主旨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824230"/>
            <a:ext cx="10968990" cy="526288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林冲</a:t>
            </a:r>
            <a:r>
              <a:rPr lang="zh-CN" altLang="en-US" sz="24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从八十万禁军教头，沦为罪囚，最后反上梁山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，中间经历了什么？结合阅读《水浒传》阅读积累，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精炼梳理林冲经历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）娘子被调戏几番受辱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）林冲护妻举重难下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）中毒计带刀误入白虎堂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）被诬受辱甘愿刺配沧州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）野猪林遇险仍坚持服刑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）沧州老实服刑盼早归家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7)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山神庙知真相怒起杀贼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由林冲经历可见，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他最大的一个特点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是什么？请你选择一个表达最精准的字？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576"/>
</p:tagLst>
</file>

<file path=ppt/tags/tag101.xml><?xml version="1.0" encoding="utf-8"?>
<p:tagLst xmlns:p="http://schemas.openxmlformats.org/presentationml/2006/main">
  <p:tag name="AS_UNIQUEID" val="577"/>
</p:tagLst>
</file>

<file path=ppt/tags/tag102.xml><?xml version="1.0" encoding="utf-8"?>
<p:tagLst xmlns:p="http://schemas.openxmlformats.org/presentationml/2006/main">
  <p:tag name="AS_UNIQUEID" val="578"/>
</p:tagLst>
</file>

<file path=ppt/tags/tag103.xml><?xml version="1.0" encoding="utf-8"?>
<p:tagLst xmlns:p="http://schemas.openxmlformats.org/presentationml/2006/main">
  <p:tag name="AS_UNIQUEID" val="579"/>
</p:tagLst>
</file>

<file path=ppt/tags/tag104.xml><?xml version="1.0" encoding="utf-8"?>
<p:tagLst xmlns:p="http://schemas.openxmlformats.org/presentationml/2006/main">
  <p:tag name="AS_UNIQUEID" val="493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AS_UNIQUEID" val="499"/>
</p:tagLst>
</file>

<file path=ppt/tags/tag107.xml><?xml version="1.0" encoding="utf-8"?>
<p:tagLst xmlns:p="http://schemas.openxmlformats.org/presentationml/2006/main">
  <p:tag name="AS_UNIQUEID" val="500"/>
</p:tagLst>
</file>

<file path=ppt/tags/tag108.xml><?xml version="1.0" encoding="utf-8"?>
<p:tagLst xmlns:p="http://schemas.openxmlformats.org/presentationml/2006/main">
  <p:tag name="AS_UNIQUEID" val="501"/>
</p:tagLst>
</file>

<file path=ppt/tags/tag109.xml><?xml version="1.0" encoding="utf-8"?>
<p:tagLst xmlns:p="http://schemas.openxmlformats.org/presentationml/2006/main">
  <p:tag name="AS_UNIQUEID" val="50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503"/>
</p:tagLst>
</file>

<file path=ppt/tags/tag111.xml><?xml version="1.0" encoding="utf-8"?>
<p:tagLst xmlns:p="http://schemas.openxmlformats.org/presentationml/2006/main">
  <p:tag name="AS_UNIQUEID" val="504"/>
</p:tagLst>
</file>

<file path=ppt/tags/tag112.xml><?xml version="1.0" encoding="utf-8"?>
<p:tagLst xmlns:p="http://schemas.openxmlformats.org/presentationml/2006/main">
  <p:tag name="AS_UNIQUEID" val="505"/>
</p:tagLst>
</file>

<file path=ppt/tags/tag113.xml><?xml version="1.0" encoding="utf-8"?>
<p:tagLst xmlns:p="http://schemas.openxmlformats.org/presentationml/2006/main">
  <p:tag name="AS_UNIQUEID" val="506"/>
</p:tagLst>
</file>

<file path=ppt/tags/tag114.xml><?xml version="1.0" encoding="utf-8"?>
<p:tagLst xmlns:p="http://schemas.openxmlformats.org/presentationml/2006/main">
  <p:tag name="AS_UNIQUEID" val="507"/>
</p:tagLst>
</file>

<file path=ppt/tags/tag115.xml><?xml version="1.0" encoding="utf-8"?>
<p:tagLst xmlns:p="http://schemas.openxmlformats.org/presentationml/2006/main">
  <p:tag name="AS_UNIQUEID" val="508"/>
</p:tagLst>
</file>

<file path=ppt/tags/tag116.xml><?xml version="1.0" encoding="utf-8"?>
<p:tagLst xmlns:p="http://schemas.openxmlformats.org/presentationml/2006/main">
  <p:tag name="AS_UNIQUEID" val="509"/>
</p:tagLst>
</file>

<file path=ppt/tags/tag117.xml><?xml version="1.0" encoding="utf-8"?>
<p:tagLst xmlns:p="http://schemas.openxmlformats.org/presentationml/2006/main">
  <p:tag name="AS_UNIQUEID" val="510"/>
</p:tagLst>
</file>

<file path=ppt/tags/tag118.xml><?xml version="1.0" encoding="utf-8"?>
<p:tagLst xmlns:p="http://schemas.openxmlformats.org/presentationml/2006/main">
  <p:tag name="AS_UNIQUEID" val="511"/>
</p:tagLst>
</file>

<file path=ppt/tags/tag119.xml><?xml version="1.0" encoding="utf-8"?>
<p:tagLst xmlns:p="http://schemas.openxmlformats.org/presentationml/2006/main">
  <p:tag name="AS_UNIQUEID" val="51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513"/>
</p:tagLst>
</file>

<file path=ppt/tags/tag121.xml><?xml version="1.0" encoding="utf-8"?>
<p:tagLst xmlns:p="http://schemas.openxmlformats.org/presentationml/2006/main">
  <p:tag name="AS_UNIQUEID" val="514"/>
</p:tagLst>
</file>

<file path=ppt/tags/tag122.xml><?xml version="1.0" encoding="utf-8"?>
<p:tagLst xmlns:p="http://schemas.openxmlformats.org/presentationml/2006/main">
  <p:tag name="AS_UNIQUEID" val="496"/>
</p:tagLst>
</file>

<file path=ppt/tags/tag123.xml><?xml version="1.0" encoding="utf-8"?>
<p:tagLst xmlns:p="http://schemas.openxmlformats.org/presentationml/2006/main">
  <p:tag name="AS_UNIQUEID" val="497"/>
</p:tagLst>
</file>

<file path=ppt/tags/tag124.xml><?xml version="1.0" encoding="utf-8"?>
<p:tagLst xmlns:p="http://schemas.openxmlformats.org/presentationml/2006/main">
  <p:tag name="AS_UNIQUEID" val="516"/>
</p:tagLst>
</file>

<file path=ppt/tags/tag125.xml><?xml version="1.0" encoding="utf-8"?>
<p:tagLst xmlns:p="http://schemas.openxmlformats.org/presentationml/2006/main">
  <p:tag name="AS_UNIQUEID" val="517"/>
</p:tagLst>
</file>

<file path=ppt/tags/tag126.xml><?xml version="1.0" encoding="utf-8"?>
<p:tagLst xmlns:p="http://schemas.openxmlformats.org/presentationml/2006/main">
  <p:tag name="AS_UNIQUEID" val="518"/>
</p:tagLst>
</file>

<file path=ppt/tags/tag127.xml><?xml version="1.0" encoding="utf-8"?>
<p:tagLst xmlns:p="http://schemas.openxmlformats.org/presentationml/2006/main">
  <p:tag name="AS_UNIQUEID" val="519"/>
</p:tagLst>
</file>

<file path=ppt/tags/tag128.xml><?xml version="1.0" encoding="utf-8"?>
<p:tagLst xmlns:p="http://schemas.openxmlformats.org/presentationml/2006/main">
  <p:tag name="AS_UNIQUEID" val="520"/>
</p:tagLst>
</file>

<file path=ppt/tags/tag129.xml><?xml version="1.0" encoding="utf-8"?>
<p:tagLst xmlns:p="http://schemas.openxmlformats.org/presentationml/2006/main">
  <p:tag name="AS_UNIQUEID" val="52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522"/>
</p:tagLst>
</file>

<file path=ppt/tags/tag131.xml><?xml version="1.0" encoding="utf-8"?>
<p:tagLst xmlns:p="http://schemas.openxmlformats.org/presentationml/2006/main">
  <p:tag name="AS_UNIQUEID" val="523"/>
</p:tagLst>
</file>

<file path=ppt/tags/tag132.xml><?xml version="1.0" encoding="utf-8"?>
<p:tagLst xmlns:p="http://schemas.openxmlformats.org/presentationml/2006/main">
  <p:tag name="AS_UNIQUEID" val="524"/>
</p:tagLst>
</file>

<file path=ppt/tags/tag133.xml><?xml version="1.0" encoding="utf-8"?>
<p:tagLst xmlns:p="http://schemas.openxmlformats.org/presentationml/2006/main">
  <p:tag name="AS_UNIQUEID" val="525"/>
</p:tagLst>
</file>

<file path=ppt/tags/tag134.xml><?xml version="1.0" encoding="utf-8"?>
<p:tagLst xmlns:p="http://schemas.openxmlformats.org/presentationml/2006/main">
  <p:tag name="AS_UNIQUEID" val="526"/>
</p:tagLst>
</file>

<file path=ppt/tags/tag135.xml><?xml version="1.0" encoding="utf-8"?>
<p:tagLst xmlns:p="http://schemas.openxmlformats.org/presentationml/2006/main">
  <p:tag name="AS_UNIQUEID" val="527"/>
</p:tagLst>
</file>

<file path=ppt/tags/tag136.xml><?xml version="1.0" encoding="utf-8"?>
<p:tagLst xmlns:p="http://schemas.openxmlformats.org/presentationml/2006/main">
  <p:tag name="AS_UNIQUEID" val="528"/>
</p:tagLst>
</file>

<file path=ppt/tags/tag137.xml><?xml version="1.0" encoding="utf-8"?>
<p:tagLst xmlns:p="http://schemas.openxmlformats.org/presentationml/2006/main">
  <p:tag name="AS_UNIQUEID" val="529"/>
</p:tagLst>
</file>

<file path=ppt/tags/tag138.xml><?xml version="1.0" encoding="utf-8"?>
<p:tagLst xmlns:p="http://schemas.openxmlformats.org/presentationml/2006/main">
  <p:tag name="AS_UNIQUEID" val="530"/>
</p:tagLst>
</file>

<file path=ppt/tags/tag139.xml><?xml version="1.0" encoding="utf-8"?>
<p:tagLst xmlns:p="http://schemas.openxmlformats.org/presentationml/2006/main">
  <p:tag name="AS_UNIQUEID" val="53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532"/>
</p:tagLst>
</file>

<file path=ppt/tags/tag141.xml><?xml version="1.0" encoding="utf-8"?>
<p:tagLst xmlns:p="http://schemas.openxmlformats.org/presentationml/2006/main">
  <p:tag name="AS_UNIQUEID" val="533"/>
</p:tagLst>
</file>

<file path=ppt/tags/tag142.xml><?xml version="1.0" encoding="utf-8"?>
<p:tagLst xmlns:p="http://schemas.openxmlformats.org/presentationml/2006/main">
  <p:tag name="AS_UNIQUEID" val="534"/>
</p:tagLst>
</file>

<file path=ppt/tags/tag143.xml><?xml version="1.0" encoding="utf-8"?>
<p:tagLst xmlns:p="http://schemas.openxmlformats.org/presentationml/2006/main">
  <p:tag name="AS_UNIQUEID" val="535"/>
</p:tagLst>
</file>

<file path=ppt/tags/tag144.xml><?xml version="1.0" encoding="utf-8"?>
<p:tagLst xmlns:p="http://schemas.openxmlformats.org/presentationml/2006/main">
  <p:tag name="AS_UNIQUEID" val="536"/>
</p:tagLst>
</file>

<file path=ppt/tags/tag145.xml><?xml version="1.0" encoding="utf-8"?>
<p:tagLst xmlns:p="http://schemas.openxmlformats.org/presentationml/2006/main">
  <p:tag name="AS_UNIQUEID" val="537"/>
</p:tagLst>
</file>

<file path=ppt/tags/tag146.xml><?xml version="1.0" encoding="utf-8"?>
<p:tagLst xmlns:p="http://schemas.openxmlformats.org/presentationml/2006/main">
  <p:tag name="AS_UNIQUEID" val="538"/>
</p:tagLst>
</file>

<file path=ppt/tags/tag147.xml><?xml version="1.0" encoding="utf-8"?>
<p:tagLst xmlns:p="http://schemas.openxmlformats.org/presentationml/2006/main">
  <p:tag name="AS_UNIQUEID" val="545"/>
</p:tagLst>
</file>

<file path=ppt/tags/tag148.xml><?xml version="1.0" encoding="utf-8"?>
<p:tagLst xmlns:p="http://schemas.openxmlformats.org/presentationml/2006/main">
  <p:tag name="AS_UNIQUEID" val="546"/>
</p:tagLst>
</file>

<file path=ppt/tags/tag149.xml><?xml version="1.0" encoding="utf-8"?>
<p:tagLst xmlns:p="http://schemas.openxmlformats.org/presentationml/2006/main">
  <p:tag name="AS_UNIQUEID" val="54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548"/>
</p:tagLst>
</file>

<file path=ppt/tags/tag151.xml><?xml version="1.0" encoding="utf-8"?>
<p:tagLst xmlns:p="http://schemas.openxmlformats.org/presentationml/2006/main">
  <p:tag name="AS_UNIQUEID" val="549"/>
</p:tagLst>
</file>

<file path=ppt/tags/tag152.xml><?xml version="1.0" encoding="utf-8"?>
<p:tagLst xmlns:p="http://schemas.openxmlformats.org/presentationml/2006/main">
  <p:tag name="AS_UNIQUEID" val="550"/>
</p:tagLst>
</file>

<file path=ppt/tags/tag153.xml><?xml version="1.0" encoding="utf-8"?>
<p:tagLst xmlns:p="http://schemas.openxmlformats.org/presentationml/2006/main">
  <p:tag name="AS_UNIQUEID" val="551"/>
</p:tagLst>
</file>

<file path=ppt/tags/tag154.xml><?xml version="1.0" encoding="utf-8"?>
<p:tagLst xmlns:p="http://schemas.openxmlformats.org/presentationml/2006/main">
  <p:tag name="AS_UNIQUEID" val="552"/>
</p:tagLst>
</file>

<file path=ppt/tags/tag155.xml><?xml version="1.0" encoding="utf-8"?>
<p:tagLst xmlns:p="http://schemas.openxmlformats.org/presentationml/2006/main">
  <p:tag name="AS_UNIQUEID" val="566"/>
</p:tagLst>
</file>

<file path=ppt/tags/tag156.xml><?xml version="1.0" encoding="utf-8"?>
<p:tagLst xmlns:p="http://schemas.openxmlformats.org/presentationml/2006/main">
  <p:tag name="AS_UNIQUEID" val="567"/>
</p:tagLst>
</file>

<file path=ppt/tags/tag157.xml><?xml version="1.0" encoding="utf-8"?>
<p:tagLst xmlns:p="http://schemas.openxmlformats.org/presentationml/2006/main">
  <p:tag name="AS_UNIQUEID" val="568"/>
</p:tagLst>
</file>

<file path=ppt/tags/tag158.xml><?xml version="1.0" encoding="utf-8"?>
<p:tagLst xmlns:p="http://schemas.openxmlformats.org/presentationml/2006/main">
  <p:tag name="AS_UNIQUEID" val="569"/>
</p:tagLst>
</file>

<file path=ppt/tags/tag159.xml><?xml version="1.0" encoding="utf-8"?>
<p:tagLst xmlns:p="http://schemas.openxmlformats.org/presentationml/2006/main">
  <p:tag name="AS_UNIQUEID" val="57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571"/>
</p:tagLst>
</file>

<file path=ppt/tags/tag161.xml><?xml version="1.0" encoding="utf-8"?>
<p:tagLst xmlns:p="http://schemas.openxmlformats.org/presentationml/2006/main">
  <p:tag name="commondata" val="eyJoZGlkIjoiZTFkMDdjZDgxOWRiMDBmNmY0NTRmOTUxZGQ3NmUwNWY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222"/>
</p:tagLst>
</file>

<file path=ppt/tags/tag64.xml><?xml version="1.0" encoding="utf-8"?>
<p:tagLst xmlns:p="http://schemas.openxmlformats.org/presentationml/2006/main">
  <p:tag name="AS_UNIQUEID" val="223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AS_UNIQUEID" val="232"/>
</p:tagLst>
</file>

<file path=ppt/tags/tag67.xml><?xml version="1.0" encoding="utf-8"?>
<p:tagLst xmlns:p="http://schemas.openxmlformats.org/presentationml/2006/main">
  <p:tag name="AS_UNIQUEID" val="233"/>
</p:tagLst>
</file>

<file path=ppt/tags/tag68.xml><?xml version="1.0" encoding="utf-8"?>
<p:tagLst xmlns:p="http://schemas.openxmlformats.org/presentationml/2006/main">
  <p:tag name="AS_UNIQUEID" val="234"/>
</p:tagLst>
</file>

<file path=ppt/tags/tag69.xml><?xml version="1.0" encoding="utf-8"?>
<p:tagLst xmlns:p="http://schemas.openxmlformats.org/presentationml/2006/main">
  <p:tag name="AS_UNIQUEID" val="23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36"/>
</p:tagLst>
</file>

<file path=ppt/tags/tag71.xml><?xml version="1.0" encoding="utf-8"?>
<p:tagLst xmlns:p="http://schemas.openxmlformats.org/presentationml/2006/main">
  <p:tag name="AS_UNIQUEID" val="237"/>
</p:tagLst>
</file>

<file path=ppt/tags/tag72.xml><?xml version="1.0" encoding="utf-8"?>
<p:tagLst xmlns:p="http://schemas.openxmlformats.org/presentationml/2006/main">
  <p:tag name="AS_UNIQUEID" val="238"/>
</p:tagLst>
</file>

<file path=ppt/tags/tag73.xml><?xml version="1.0" encoding="utf-8"?>
<p:tagLst xmlns:p="http://schemas.openxmlformats.org/presentationml/2006/main">
  <p:tag name="AS_UNIQUEID" val="239"/>
</p:tagLst>
</file>

<file path=ppt/tags/tag74.xml><?xml version="1.0" encoding="utf-8"?>
<p:tagLst xmlns:p="http://schemas.openxmlformats.org/presentationml/2006/main">
  <p:tag name="AS_UNIQUEID" val="226"/>
</p:tagLst>
</file>

<file path=ppt/tags/tag75.xml><?xml version="1.0" encoding="utf-8"?>
<p:tagLst xmlns:p="http://schemas.openxmlformats.org/presentationml/2006/main">
  <p:tag name="AS_UNIQUEID" val="227"/>
</p:tagLst>
</file>

<file path=ppt/tags/tag76.xml><?xml version="1.0" encoding="utf-8"?>
<p:tagLst xmlns:p="http://schemas.openxmlformats.org/presentationml/2006/main">
  <p:tag name="AS_UNIQUEID" val="230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AS_UNIQUEID" val="44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449"/>
</p:tagLst>
</file>

<file path=ppt/tags/tag81.xml><?xml version="1.0" encoding="utf-8"?>
<p:tagLst xmlns:p="http://schemas.openxmlformats.org/presentationml/2006/main">
  <p:tag name="AS_UNIQUEID" val="450"/>
</p:tagLst>
</file>

<file path=ppt/tags/tag82.xml><?xml version="1.0" encoding="utf-8"?>
<p:tagLst xmlns:p="http://schemas.openxmlformats.org/presentationml/2006/main">
  <p:tag name="AS_UNIQUEID" val="451"/>
</p:tagLst>
</file>

<file path=ppt/tags/tag83.xml><?xml version="1.0" encoding="utf-8"?>
<p:tagLst xmlns:p="http://schemas.openxmlformats.org/presentationml/2006/main">
  <p:tag name="AS_UNIQUEID" val="452"/>
</p:tagLst>
</file>

<file path=ppt/tags/tag84.xml><?xml version="1.0" encoding="utf-8"?>
<p:tagLst xmlns:p="http://schemas.openxmlformats.org/presentationml/2006/main">
  <p:tag name="AS_UNIQUEID" val="453"/>
</p:tagLst>
</file>

<file path=ppt/tags/tag85.xml><?xml version="1.0" encoding="utf-8"?>
<p:tagLst xmlns:p="http://schemas.openxmlformats.org/presentationml/2006/main">
  <p:tag name="AS_UNIQUEID" val="464"/>
</p:tagLst>
</file>

<file path=ppt/tags/tag86.xml><?xml version="1.0" encoding="utf-8"?>
<p:tagLst xmlns:p="http://schemas.openxmlformats.org/presentationml/2006/main">
  <p:tag name="AS_UNIQUEID" val="465"/>
</p:tagLst>
</file>

<file path=ppt/tags/tag87.xml><?xml version="1.0" encoding="utf-8"?>
<p:tagLst xmlns:p="http://schemas.openxmlformats.org/presentationml/2006/main">
  <p:tag name="AS_UNIQUEID" val="466"/>
</p:tagLst>
</file>

<file path=ppt/tags/tag88.xml><?xml version="1.0" encoding="utf-8"?>
<p:tagLst xmlns:p="http://schemas.openxmlformats.org/presentationml/2006/main">
  <p:tag name="AS_UNIQUEID" val="467"/>
</p:tagLst>
</file>

<file path=ppt/tags/tag89.xml><?xml version="1.0" encoding="utf-8"?>
<p:tagLst xmlns:p="http://schemas.openxmlformats.org/presentationml/2006/main">
  <p:tag name="AS_UNIQUEID" val="46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472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AS_UNIQUEID" val="573"/>
</p:tagLst>
</file>

<file path=ppt/tags/tag98.xml><?xml version="1.0" encoding="utf-8"?>
<p:tagLst xmlns:p="http://schemas.openxmlformats.org/presentationml/2006/main">
  <p:tag name="AS_UNIQUEID" val="574"/>
</p:tagLst>
</file>

<file path=ppt/tags/tag99.xml><?xml version="1.0" encoding="utf-8"?>
<p:tagLst xmlns:p="http://schemas.openxmlformats.org/presentationml/2006/main">
  <p:tag name="AS_UNIQUEID" val="57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宽屏</PresentationFormat>
  <Paragraphs>207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微软雅黑</vt:lpstr>
      <vt:lpstr>黑体</vt:lpstr>
      <vt:lpstr>Times New Roman</vt:lpstr>
      <vt:lpstr>Verdana</vt:lpstr>
      <vt:lpstr>华文中宋</vt:lpstr>
      <vt:lpstr>楷体</vt:lpstr>
      <vt:lpstr>仿宋_GB2312</vt:lpstr>
      <vt:lpstr>仿宋</vt:lpstr>
      <vt:lpstr>隶书</vt:lpstr>
      <vt:lpstr>华文琥珀</vt:lpstr>
      <vt:lpstr>华文新魏</vt:lpstr>
      <vt:lpstr>华文行楷</vt:lpstr>
      <vt:lpstr>华文隶书</vt:lpstr>
      <vt:lpstr>Arial Unicode MS</vt:lpstr>
      <vt:lpstr>Calibri</vt:lpstr>
      <vt:lpstr>WPS</vt:lpstr>
      <vt:lpstr>PBrush</vt:lpstr>
      <vt:lpstr>PBrush</vt:lpstr>
      <vt:lpstr>PBrush</vt:lpstr>
      <vt:lpstr>PBrush</vt:lpstr>
      <vt:lpstr>PBrush</vt:lpstr>
      <vt:lpstr>PowerPoint 演示文稿</vt:lpstr>
      <vt:lpstr>预习检测：</vt:lpstr>
      <vt:lpstr>预习检测：</vt:lpstr>
      <vt:lpstr>PowerPoint 演示文稿</vt:lpstr>
      <vt:lpstr>任务一：理情节，知特点</vt:lpstr>
      <vt:lpstr>2.情节特点：结合文本及图片，说一说，情节设计妙在何处？</vt:lpstr>
      <vt:lpstr>PowerPoint 演示文稿</vt:lpstr>
      <vt:lpstr>情节：跌宕起伏、巧合与悬念、伏笔与呼应</vt:lpstr>
      <vt:lpstr>任务二：析人物，探主旨</vt:lpstr>
      <vt:lpstr>3.是什么让林冲的拳头往往停留在空中，并未真正落下？ </vt:lpstr>
      <vt:lpstr>林冲</vt:lpstr>
      <vt:lpstr>4.林冲有美满的家庭、体面的工作、不低的地位，最终也无路可走，那生活中更底层的百姓，生活处境又该如何？ </vt:lpstr>
      <vt:lpstr>小结：</vt:lpstr>
      <vt:lpstr>PowerPoint 演示文稿</vt:lpstr>
      <vt:lpstr>任务三：品细节，明深意</vt:lpstr>
      <vt:lpstr>   内容           写法          作用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企业用户_226310686</cp:lastModifiedBy>
  <cp:revision>169</cp:revision>
  <dcterms:created xsi:type="dcterms:W3CDTF">2019-06-19T02:08:00Z</dcterms:created>
  <dcterms:modified xsi:type="dcterms:W3CDTF">2024-05-06T14:40:01Z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C3DECF2D4E8E4D60BE245E9F8AB6685D_11</vt:lpwstr>
  </property>
</Properties>
</file>