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9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jpeg"/><Relationship Id="rId8" Type="http://schemas.openxmlformats.org/officeDocument/2006/relationships/tags" Target="../tags/tag66.xml"/><Relationship Id="rId7" Type="http://schemas.openxmlformats.org/officeDocument/2006/relationships/image" Target="../media/image4.png"/><Relationship Id="rId6" Type="http://schemas.openxmlformats.org/officeDocument/2006/relationships/tags" Target="../tags/tag65.xml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openxmlformats.org/officeDocument/2006/relationships/tags" Target="../tags/tag64.xml"/><Relationship Id="rId2" Type="http://schemas.openxmlformats.org/officeDocument/2006/relationships/image" Target="../media/image1.png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67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1.xml"/><Relationship Id="rId4" Type="http://schemas.openxmlformats.org/officeDocument/2006/relationships/image" Target="../media/image6.png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7.xml"/><Relationship Id="rId7" Type="http://schemas.openxmlformats.org/officeDocument/2006/relationships/image" Target="../media/image8.png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image" Target="../media/image7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image" Target="../media/image7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85.xml"/><Relationship Id="rId4" Type="http://schemas.openxmlformats.org/officeDocument/2006/relationships/image" Target="../media/image7.png"/><Relationship Id="rId3" Type="http://schemas.openxmlformats.org/officeDocument/2006/relationships/tags" Target="../tags/tag84.xml"/><Relationship Id="rId2" Type="http://schemas.openxmlformats.org/officeDocument/2006/relationships/image" Target="../media/image9.png"/><Relationship Id="rId1" Type="http://schemas.openxmlformats.org/officeDocument/2006/relationships/tags" Target="../tags/tag83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89.xml"/><Relationship Id="rId5" Type="http://schemas.openxmlformats.org/officeDocument/2006/relationships/image" Target="../media/image10.png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image" Target="../media/image7.png"/><Relationship Id="rId1" Type="http://schemas.openxmlformats.org/officeDocument/2006/relationships/tags" Target="../tags/tag8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image" Target="../media/image5.jpeg"/><Relationship Id="rId6" Type="http://schemas.openxmlformats.org/officeDocument/2006/relationships/tags" Target="../tags/tag92.xml"/><Relationship Id="rId5" Type="http://schemas.openxmlformats.org/officeDocument/2006/relationships/image" Target="../media/image4.png"/><Relationship Id="rId4" Type="http://schemas.openxmlformats.org/officeDocument/2006/relationships/tags" Target="../tags/tag91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53644" y="1625496"/>
            <a:ext cx="9242337" cy="31214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574" y="-234900"/>
            <a:ext cx="3102467" cy="412204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965" y="3169285"/>
            <a:ext cx="9170035" cy="4124960"/>
          </a:xfrm>
          <a:prstGeom prst="rect">
            <a:avLst/>
          </a:prstGeom>
        </p:spPr>
      </p:pic>
      <p:pic>
        <p:nvPicPr>
          <p:cNvPr id="44" name="PA-图片 3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clrChange>
              <a:clrFrom>
                <a:srgbClr val="EDEBEE"/>
              </a:clrFrom>
              <a:clrTo>
                <a:srgbClr val="EDEB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" r="854" b="10348"/>
          <a:stretch>
            <a:fillRect/>
          </a:stretch>
        </p:blipFill>
        <p:spPr>
          <a:xfrm>
            <a:off x="0" y="318675"/>
            <a:ext cx="4939004" cy="6513572"/>
          </a:xfrm>
          <a:custGeom>
            <a:avLst/>
            <a:gdLst>
              <a:gd name="connsiteX0" fmla="*/ 0 w 4939004"/>
              <a:gd name="connsiteY0" fmla="*/ 0 h 6513572"/>
              <a:gd name="connsiteX1" fmla="*/ 4939004 w 4939004"/>
              <a:gd name="connsiteY1" fmla="*/ 0 h 6513572"/>
              <a:gd name="connsiteX2" fmla="*/ 4939004 w 4939004"/>
              <a:gd name="connsiteY2" fmla="*/ 498034 h 6513572"/>
              <a:gd name="connsiteX3" fmla="*/ 4624421 w 4939004"/>
              <a:gd name="connsiteY3" fmla="*/ 498034 h 6513572"/>
              <a:gd name="connsiteX4" fmla="*/ 4624421 w 4939004"/>
              <a:gd name="connsiteY4" fmla="*/ 2069186 h 6513572"/>
              <a:gd name="connsiteX5" fmla="*/ 4597717 w 4939004"/>
              <a:gd name="connsiteY5" fmla="*/ 2068216 h 6513572"/>
              <a:gd name="connsiteX6" fmla="*/ 3168967 w 4939004"/>
              <a:gd name="connsiteY6" fmla="*/ 3095383 h 6513572"/>
              <a:gd name="connsiteX7" fmla="*/ 4597717 w 4939004"/>
              <a:gd name="connsiteY7" fmla="*/ 4122550 h 6513572"/>
              <a:gd name="connsiteX8" fmla="*/ 4885660 w 4939004"/>
              <a:gd name="connsiteY8" fmla="*/ 4101682 h 6513572"/>
              <a:gd name="connsiteX9" fmla="*/ 4939004 w 4939004"/>
              <a:gd name="connsiteY9" fmla="*/ 4091821 h 6513572"/>
              <a:gd name="connsiteX10" fmla="*/ 4939004 w 4939004"/>
              <a:gd name="connsiteY10" fmla="*/ 6513572 h 6513572"/>
              <a:gd name="connsiteX11" fmla="*/ 0 w 4939004"/>
              <a:gd name="connsiteY11" fmla="*/ 6513572 h 651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39004" h="6513572">
                <a:moveTo>
                  <a:pt x="0" y="0"/>
                </a:moveTo>
                <a:lnTo>
                  <a:pt x="4939004" y="0"/>
                </a:lnTo>
                <a:lnTo>
                  <a:pt x="4939004" y="498034"/>
                </a:lnTo>
                <a:lnTo>
                  <a:pt x="4624421" y="498034"/>
                </a:lnTo>
                <a:lnTo>
                  <a:pt x="4624421" y="2069186"/>
                </a:lnTo>
                <a:lnTo>
                  <a:pt x="4597717" y="2068216"/>
                </a:lnTo>
                <a:cubicBezTo>
                  <a:pt x="3808640" y="2068216"/>
                  <a:pt x="3168967" y="2528094"/>
                  <a:pt x="3168967" y="3095383"/>
                </a:cubicBezTo>
                <a:cubicBezTo>
                  <a:pt x="3168967" y="3662672"/>
                  <a:pt x="3808640" y="4122550"/>
                  <a:pt x="4597717" y="4122550"/>
                </a:cubicBezTo>
                <a:cubicBezTo>
                  <a:pt x="4696352" y="4122550"/>
                  <a:pt x="4792652" y="4115365"/>
                  <a:pt x="4885660" y="4101682"/>
                </a:cubicBezTo>
                <a:lnTo>
                  <a:pt x="4939004" y="4091821"/>
                </a:lnTo>
                <a:lnTo>
                  <a:pt x="4939004" y="6513572"/>
                </a:lnTo>
                <a:lnTo>
                  <a:pt x="0" y="6513572"/>
                </a:lnTo>
                <a:close/>
              </a:path>
            </a:pathLst>
          </a:custGeom>
        </p:spPr>
      </p:pic>
    </p:spTree>
    <p:custDataLst>
      <p:tags r:id="rId10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4964430" y="645795"/>
            <a:ext cx="9728835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latin typeface="汉仪北魏写经W" panose="00020600040101010101" charset="-122"/>
                <a:ea typeface="汉仪北魏写经W" panose="00020600040101010101" charset="-122"/>
                <a:cs typeface="汉仪北魏写经W" panose="00020600040101010101" charset="-122"/>
              </a:rPr>
              <a:t> </a:t>
            </a:r>
            <a:r>
              <a:rPr lang="zh-CN" altLang="en-US" sz="4400" b="1">
                <a:solidFill>
                  <a:srgbClr val="FF0000"/>
                </a:solidFill>
                <a:latin typeface="汉仪北魏写经W" panose="00020600040101010101" charset="-122"/>
                <a:ea typeface="汉仪北魏写经W" panose="00020600040101010101" charset="-122"/>
                <a:cs typeface="汉仪北魏写经W" panose="00020600040101010101" charset="-122"/>
              </a:rPr>
              <a:t>林冲</a:t>
            </a:r>
            <a:endParaRPr lang="zh-CN" altLang="en-US" sz="4400" b="1">
              <a:solidFill>
                <a:srgbClr val="FF0000"/>
              </a:solidFill>
              <a:latin typeface="汉仪北魏写经W" panose="00020600040101010101" charset="-122"/>
              <a:ea typeface="汉仪北魏写经W" panose="00020600040101010101" charset="-122"/>
              <a:cs typeface="汉仪北魏写经W" panose="00020600040101010101" charset="-122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2169795" y="1518920"/>
            <a:ext cx="8771255" cy="381925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天理昭昭不可诬，莫将奸恶作良图。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若非风雪沽村酒，定被焚烧化朽枯。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自谓冥中施计毒，谁知暗里有神扶。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最怜万死逃生地，真是瑰奇伟丈夫。</a:t>
            </a:r>
            <a:r>
              <a:rPr lang="zh-CN" altLang="en-US" sz="31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sz="31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7346" name="Pictur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2863850"/>
            <a:ext cx="2941320" cy="39941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 fill="hold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132080" y="104140"/>
            <a:ext cx="3237865" cy="852805"/>
            <a:chOff x="842" y="61"/>
            <a:chExt cx="5099" cy="1343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842" y="61"/>
              <a:ext cx="866" cy="1343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1708" y="225"/>
              <a:ext cx="4233" cy="11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endParaRPr lang="zh-CN" altLang="en-US" sz="41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北魏写经W" panose="00020600040101010101" charset="-122"/>
                <a:ea typeface="汉仪北魏写经W" panose="00020600040101010101" charset="-122"/>
              </a:endParaRPr>
            </a:p>
          </p:txBody>
        </p:sp>
      </p:grpSp>
      <p:sp>
        <p:nvSpPr>
          <p:cNvPr id="57349" name="Rectangle 28"/>
          <p:cNvSpPr/>
          <p:nvPr>
            <p:custDataLst>
              <p:tags r:id="rId5"/>
            </p:custDataLst>
          </p:nvPr>
        </p:nvSpPr>
        <p:spPr>
          <a:xfrm>
            <a:off x="212090" y="1482725"/>
            <a:ext cx="9394190" cy="353758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便去包裹里取些碎银子，把花枪挑了酒葫芦，将火炭盖了，取毡笠子戴上，拿了钥匙，出来，把草厅门拽上；出到大门首，把两扇草场门反拽上锁了；带了钥匙，信步投东，雪地里踏着碎琼乱玉，迤逦背着北风而行。那雪正下得紧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960" y="313055"/>
            <a:ext cx="3696335" cy="48545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46150" y="313055"/>
            <a:ext cx="71399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分析环境描写的作用</a:t>
            </a:r>
            <a:endParaRPr lang="zh-CN" altLang="en-US" sz="4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132080" y="104140"/>
            <a:ext cx="3237865" cy="852805"/>
            <a:chOff x="842" y="61"/>
            <a:chExt cx="5099" cy="1343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842" y="61"/>
              <a:ext cx="866" cy="1343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1708" y="225"/>
              <a:ext cx="4233" cy="11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endParaRPr lang="zh-CN" altLang="en-US" sz="41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北魏写经W" panose="00020600040101010101" charset="-122"/>
                <a:ea typeface="汉仪北魏写经W" panose="00020600040101010101" charset="-122"/>
              </a:endParaRPr>
            </a:p>
          </p:txBody>
        </p:sp>
      </p:grp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940435" y="2021205"/>
            <a:ext cx="10550525" cy="1814830"/>
          </a:xfrm>
          <a:prstGeom prst="rect">
            <a:avLst/>
          </a:prstGeom>
          <a:ln w="6350" cap="flat" cmpd="sng" algn="ctr">
            <a:solidFill>
              <a:schemeClr val="accent3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indent="812800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40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思考：为什么说</a:t>
            </a:r>
            <a:r>
              <a:rPr lang="en-US" altLang="zh-CN" sz="40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sz="40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因这场大雪，救了林冲的性命</a:t>
            </a:r>
            <a:r>
              <a:rPr lang="en-US" altLang="zh-CN" sz="40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zh-CN" sz="40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3516"/>
          <a:stretch>
            <a:fillRect/>
          </a:stretch>
        </p:blipFill>
        <p:spPr>
          <a:xfrm flipH="1">
            <a:off x="10890250" y="635"/>
            <a:ext cx="1301750" cy="27031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2080" y="104140"/>
            <a:ext cx="549910" cy="8528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51205" y="1270000"/>
            <a:ext cx="98742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思考：促使林冲不再忍受，自愿反抗的事件是什么？</a:t>
            </a:r>
            <a:endParaRPr lang="zh-CN" altLang="en-US" sz="40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2325" y="3410585"/>
            <a:ext cx="91928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火烧草料场，烧掉的都有什么？</a:t>
            </a:r>
            <a:endParaRPr lang="zh-CN" altLang="en-US" sz="400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2080" y="104140"/>
            <a:ext cx="549910" cy="85280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0320" y="1412240"/>
            <a:ext cx="10869930" cy="17640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lang="en-US" altLang="zh-CN" sz="4000" b="1">
                <a:latin typeface="楷体" panose="02010609060101010101" charset="-122"/>
                <a:ea typeface="楷体" panose="02010609060101010101" charset="-122"/>
              </a:rPr>
              <a:t>再穿了白布衫，系了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搭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</a:rPr>
              <a:t>膊，把毡笠子带上，将葫芦里冷酒都吃尽了。被与葫芦都丢了不要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</a:rPr>
              <a:t>提了枪，便出庙门投东去。</a:t>
            </a:r>
            <a:endParaRPr lang="en-US" altLang="zh-CN" sz="40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919845" y="3632200"/>
            <a:ext cx="3272155" cy="30124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66140" y="323215"/>
            <a:ext cx="40786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小组讨论</a:t>
            </a:r>
            <a:endParaRPr lang="zh-CN" altLang="en-US" sz="4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574" y="-234900"/>
            <a:ext cx="3102467" cy="412204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965" y="3169285"/>
            <a:ext cx="9170035" cy="4124960"/>
          </a:xfrm>
          <a:prstGeom prst="rect">
            <a:avLst/>
          </a:prstGeom>
        </p:spPr>
      </p:pic>
      <p:pic>
        <p:nvPicPr>
          <p:cNvPr id="44" name="PA-图片 3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EDEBEE"/>
              </a:clrFrom>
              <a:clrTo>
                <a:srgbClr val="EDEB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" r="854" b="10348"/>
          <a:stretch>
            <a:fillRect/>
          </a:stretch>
        </p:blipFill>
        <p:spPr>
          <a:xfrm>
            <a:off x="0" y="318675"/>
            <a:ext cx="4939004" cy="6513572"/>
          </a:xfrm>
          <a:custGeom>
            <a:avLst/>
            <a:gdLst>
              <a:gd name="connsiteX0" fmla="*/ 0 w 4939004"/>
              <a:gd name="connsiteY0" fmla="*/ 0 h 6513572"/>
              <a:gd name="connsiteX1" fmla="*/ 4939004 w 4939004"/>
              <a:gd name="connsiteY1" fmla="*/ 0 h 6513572"/>
              <a:gd name="connsiteX2" fmla="*/ 4939004 w 4939004"/>
              <a:gd name="connsiteY2" fmla="*/ 498034 h 6513572"/>
              <a:gd name="connsiteX3" fmla="*/ 4624421 w 4939004"/>
              <a:gd name="connsiteY3" fmla="*/ 498034 h 6513572"/>
              <a:gd name="connsiteX4" fmla="*/ 4624421 w 4939004"/>
              <a:gd name="connsiteY4" fmla="*/ 2069186 h 6513572"/>
              <a:gd name="connsiteX5" fmla="*/ 4597717 w 4939004"/>
              <a:gd name="connsiteY5" fmla="*/ 2068216 h 6513572"/>
              <a:gd name="connsiteX6" fmla="*/ 3168967 w 4939004"/>
              <a:gd name="connsiteY6" fmla="*/ 3095383 h 6513572"/>
              <a:gd name="connsiteX7" fmla="*/ 4597717 w 4939004"/>
              <a:gd name="connsiteY7" fmla="*/ 4122550 h 6513572"/>
              <a:gd name="connsiteX8" fmla="*/ 4885660 w 4939004"/>
              <a:gd name="connsiteY8" fmla="*/ 4101682 h 6513572"/>
              <a:gd name="connsiteX9" fmla="*/ 4939004 w 4939004"/>
              <a:gd name="connsiteY9" fmla="*/ 4091821 h 6513572"/>
              <a:gd name="connsiteX10" fmla="*/ 4939004 w 4939004"/>
              <a:gd name="connsiteY10" fmla="*/ 6513572 h 6513572"/>
              <a:gd name="connsiteX11" fmla="*/ 0 w 4939004"/>
              <a:gd name="connsiteY11" fmla="*/ 6513572 h 651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39004" h="6513572">
                <a:moveTo>
                  <a:pt x="0" y="0"/>
                </a:moveTo>
                <a:lnTo>
                  <a:pt x="4939004" y="0"/>
                </a:lnTo>
                <a:lnTo>
                  <a:pt x="4939004" y="498034"/>
                </a:lnTo>
                <a:lnTo>
                  <a:pt x="4624421" y="498034"/>
                </a:lnTo>
                <a:lnTo>
                  <a:pt x="4624421" y="2069186"/>
                </a:lnTo>
                <a:lnTo>
                  <a:pt x="4597717" y="2068216"/>
                </a:lnTo>
                <a:cubicBezTo>
                  <a:pt x="3808640" y="2068216"/>
                  <a:pt x="3168967" y="2528094"/>
                  <a:pt x="3168967" y="3095383"/>
                </a:cubicBezTo>
                <a:cubicBezTo>
                  <a:pt x="3168967" y="3662672"/>
                  <a:pt x="3808640" y="4122550"/>
                  <a:pt x="4597717" y="4122550"/>
                </a:cubicBezTo>
                <a:cubicBezTo>
                  <a:pt x="4696352" y="4122550"/>
                  <a:pt x="4792652" y="4115365"/>
                  <a:pt x="4885660" y="4101682"/>
                </a:cubicBezTo>
                <a:lnTo>
                  <a:pt x="4939004" y="4091821"/>
                </a:lnTo>
                <a:lnTo>
                  <a:pt x="4939004" y="6513572"/>
                </a:lnTo>
                <a:lnTo>
                  <a:pt x="0" y="6513572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3978910" y="2241550"/>
            <a:ext cx="5447665" cy="1645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100">
                <a:latin typeface="汉仪程行简" panose="00020600040101010101" charset="-122"/>
                <a:ea typeface="汉仪程行简" panose="00020600040101010101" charset="-122"/>
                <a:sym typeface="腾祥伯当草书" panose="01010104010101010101" charset="-122"/>
              </a:rPr>
              <a:t>感谢观看</a:t>
            </a:r>
            <a:endParaRPr lang="zh-CN" altLang="en-US" sz="10100">
              <a:latin typeface="汉仪程行简" panose="00020600040101010101" charset="-122"/>
              <a:ea typeface="汉仪程行简" panose="00020600040101010101" charset="-122"/>
              <a:sym typeface="腾祥伯当草书" panose="01010104010101010101" charset="-122"/>
            </a:endParaRPr>
          </a:p>
        </p:txBody>
      </p:sp>
    </p:spTree>
    <p:custDataLst>
      <p:tags r:id="rId9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AS_UNIQUEID" val="3747"/>
  <p:tag name="KSO_WM_BEAUTIFY_FLAG" val=""/>
</p:tagLst>
</file>

<file path=ppt/tags/tag64.xml><?xml version="1.0" encoding="utf-8"?>
<p:tagLst xmlns:p="http://schemas.openxmlformats.org/presentationml/2006/main">
  <p:tag name="AS_UNIQUEID" val="3748"/>
  <p:tag name="KSO_WM_BEAUTIFY_FLAG" val=""/>
</p:tagLst>
</file>

<file path=ppt/tags/tag65.xml><?xml version="1.0" encoding="utf-8"?>
<p:tagLst xmlns:p="http://schemas.openxmlformats.org/presentationml/2006/main">
  <p:tag name="AS_UNIQUEID" val="3749"/>
  <p:tag name="KSO_WM_BEAUTIFY_FLAG" val=""/>
</p:tagLst>
</file>

<file path=ppt/tags/tag66.xml><?xml version="1.0" encoding="utf-8"?>
<p:tagLst xmlns:p="http://schemas.openxmlformats.org/presentationml/2006/main">
  <p:tag name="AS_UNIQUEID" val="3750"/>
  <p:tag name="KSO_WM_BEAUTIFY_FLAG" val=""/>
  <p:tag name="PA" val="v5.2.9"/>
  <p:tag name="RESOURCELIBID_ANIM" val="480"/>
</p:tagLst>
</file>

<file path=ppt/tags/tag67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8.xml><?xml version="1.0" encoding="utf-8"?>
<p:tagLst xmlns:p="http://schemas.openxmlformats.org/presentationml/2006/main">
  <p:tag name="AS_UNIQUEID" val="3752"/>
</p:tagLst>
</file>

<file path=ppt/tags/tag69.xml><?xml version="1.0" encoding="utf-8"?>
<p:tagLst xmlns:p="http://schemas.openxmlformats.org/presentationml/2006/main">
  <p:tag name="AS_UNIQUEID" val="3753"/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282"/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72.xml><?xml version="1.0" encoding="utf-8"?>
<p:tagLst xmlns:p="http://schemas.openxmlformats.org/presentationml/2006/main">
  <p:tag name="AS_UNIQUEID" val="3393"/>
</p:tagLst>
</file>

<file path=ppt/tags/tag73.xml><?xml version="1.0" encoding="utf-8"?>
<p:tagLst xmlns:p="http://schemas.openxmlformats.org/presentationml/2006/main">
  <p:tag name="AS_UNIQUEID" val="3394"/>
  <p:tag name="KSO_WM_BEAUTIFY_FLAG" val=""/>
</p:tagLst>
</file>

<file path=ppt/tags/tag74.xml><?xml version="1.0" encoding="utf-8"?>
<p:tagLst xmlns:p="http://schemas.openxmlformats.org/presentationml/2006/main">
  <p:tag name="AS_UNIQUEID" val="3395"/>
  <p:tag name="KSO_WM_BEAUTIFY_FLAG" val=""/>
</p:tagLst>
</file>

<file path=ppt/tags/tag75.xml><?xml version="1.0" encoding="utf-8"?>
<p:tagLst xmlns:p="http://schemas.openxmlformats.org/presentationml/2006/main">
  <p:tag name="AS_UNIQUEID" val="285"/>
  <p:tag name="KSO_WM_BEAUTIFY_FLAG" val=""/>
</p:tagLst>
</file>

<file path=ppt/tags/tag76.xml><?xml version="1.0" encoding="utf-8"?>
<p:tagLst xmlns:p="http://schemas.openxmlformats.org/presentationml/2006/main">
  <p:tag name="AS_UNIQUEID" val="3754"/>
</p:tagLst>
</file>

<file path=ppt/tags/tag77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78.xml><?xml version="1.0" encoding="utf-8"?>
<p:tagLst xmlns:p="http://schemas.openxmlformats.org/presentationml/2006/main">
  <p:tag name="AS_UNIQUEID" val="3393"/>
</p:tagLst>
</file>

<file path=ppt/tags/tag79.xml><?xml version="1.0" encoding="utf-8"?>
<p:tagLst xmlns:p="http://schemas.openxmlformats.org/presentationml/2006/main">
  <p:tag name="AS_UNIQUEID" val="3394"/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3395"/>
  <p:tag name="KSO_WM_BEAUTIFY_FLAG" val=""/>
</p:tagLst>
</file>

<file path=ppt/tags/tag81.xml><?xml version="1.0" encoding="utf-8"?>
<p:tagLst xmlns:p="http://schemas.openxmlformats.org/presentationml/2006/main">
  <p:tag name="AS_UNIQUEID" val="3659"/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83.xml><?xml version="1.0" encoding="utf-8"?>
<p:tagLst xmlns:p="http://schemas.openxmlformats.org/presentationml/2006/main">
  <p:tag name="AS_UNIQUEID" val="3865"/>
  <p:tag name="KSO_WM_BEAUTIFY_FLAG" val=""/>
</p:tagLst>
</file>

<file path=ppt/tags/tag84.xml><?xml version="1.0" encoding="utf-8"?>
<p:tagLst xmlns:p="http://schemas.openxmlformats.org/presentationml/2006/main">
  <p:tag name="AS_UNIQUEID" val="3394"/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86.xml><?xml version="1.0" encoding="utf-8"?>
<p:tagLst xmlns:p="http://schemas.openxmlformats.org/presentationml/2006/main">
  <p:tag name="AS_UNIQUEID" val="3394"/>
  <p:tag name="KSO_WM_BEAUTIFY_FLAG" val=""/>
</p:tagLst>
</file>

<file path=ppt/tags/tag87.xml><?xml version="1.0" encoding="utf-8"?>
<p:tagLst xmlns:p="http://schemas.openxmlformats.org/presentationml/2006/main">
  <p:tag name="AS_UNIQUEID" val="3866"/>
  <p:tag name="KSO_WM_BEAUTIFY_FLAG" val=""/>
</p:tagLst>
</file>

<file path=ppt/tags/tag88.xml><?xml version="1.0" encoding="utf-8"?>
<p:tagLst xmlns:p="http://schemas.openxmlformats.org/presentationml/2006/main">
  <p:tag name="AS_UNIQUEID" val="3879"/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3912"/>
  <p:tag name="KSO_WM_BEAUTIFY_FLAG" val=""/>
</p:tagLst>
</file>

<file path=ppt/tags/tag91.xml><?xml version="1.0" encoding="utf-8"?>
<p:tagLst xmlns:p="http://schemas.openxmlformats.org/presentationml/2006/main">
  <p:tag name="AS_UNIQUEID" val="3913"/>
  <p:tag name="KSO_WM_BEAUTIFY_FLAG" val=""/>
</p:tagLst>
</file>

<file path=ppt/tags/tag92.xml><?xml version="1.0" encoding="utf-8"?>
<p:tagLst xmlns:p="http://schemas.openxmlformats.org/presentationml/2006/main">
  <p:tag name="AS_UNIQUEID" val="3914"/>
  <p:tag name="KSO_WM_BEAUTIFY_FLAG" val=""/>
  <p:tag name="PA" val="v5.2.9"/>
  <p:tag name="RESOURCELIBID_ANIM" val="480"/>
</p:tagLst>
</file>

<file path=ppt/tags/tag93.xml><?xml version="1.0" encoding="utf-8"?>
<p:tagLst xmlns:p="http://schemas.openxmlformats.org/presentationml/2006/main">
  <p:tag name="AS_UNIQUEID" val="3915"/>
</p:tagLst>
</file>

<file path=ppt/tags/tag94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95.xml><?xml version="1.0" encoding="utf-8"?>
<p:tagLst xmlns:p="http://schemas.openxmlformats.org/presentationml/2006/main">
  <p:tag name="commondata" val="eyJoZGlkIjoiOWJhNzhjMzE5ZGJlYWQ5ZDc3ZTk5MDVhMTRiNTRlMDY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WPS 演示</Application>
  <PresentationFormat>宽屏</PresentationFormat>
  <Paragraphs>23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汉仪北魏写经W</vt:lpstr>
      <vt:lpstr>楷体</vt:lpstr>
      <vt:lpstr>华文楷体</vt:lpstr>
      <vt:lpstr>汉仪程行简</vt:lpstr>
      <vt:lpstr>腾祥伯当草书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小文子</cp:lastModifiedBy>
  <cp:revision>156</cp:revision>
  <dcterms:created xsi:type="dcterms:W3CDTF">2019-06-19T02:08:00Z</dcterms:created>
  <dcterms:modified xsi:type="dcterms:W3CDTF">2024-05-07T16:13:22Z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86A9783530E641C1A2C63202C4C5D6B5_11</vt:lpwstr>
  </property>
</Properties>
</file>