
<file path=[Content_Types].xml><?xml version="1.0" encoding="utf-8"?>
<Types xmlns="http://schemas.openxmlformats.org/package/2006/content-types">
  <Default Extension="vml" ContentType="application/vnd.openxmlformats-officedocument.vmlDrawing"/>
  <Default Extension="docx" ContentType="application/vnd.openxmlformats-officedocument.wordprocessingml.documen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340" r:id="rId5"/>
    <p:sldId id="341" r:id="rId6"/>
    <p:sldId id="342" r:id="rId7"/>
    <p:sldId id="346" r:id="rId8"/>
    <p:sldId id="347" r:id="rId9"/>
    <p:sldId id="348" r:id="rId10"/>
    <p:sldId id="343" r:id="rId11"/>
    <p:sldId id="350" r:id="rId12"/>
    <p:sldId id="349" r:id="rId13"/>
    <p:sldId id="264" r:id="rId14"/>
    <p:sldId id="352" r:id="rId15"/>
    <p:sldId id="353" r:id="rId16"/>
    <p:sldId id="335" r:id="rId17"/>
    <p:sldId id="354" r:id="rId18"/>
    <p:sldId id="355" r:id="rId19"/>
    <p:sldId id="356" r:id="rId20"/>
    <p:sldId id="361" r:id="rId21"/>
    <p:sldId id="362" r:id="rId22"/>
    <p:sldId id="303" r:id="rId23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1" userDrawn="1">
          <p15:clr>
            <a:srgbClr val="A4A3A4"/>
          </p15:clr>
        </p15:guide>
        <p15:guide id="2" pos="388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enovo" initials="l" lastIdx="4" clrIdx="0"/>
  <p:cmAuthor id="7" name="kingsoft" initials="k" lastIdx="1" clrIdx="0"/>
  <p:cmAuthor id="1" name="Ye0044" initials="Y" lastIdx="1" clrIdx="0"/>
  <p:cmAuthor id="8" name="姜伟光" initials="姜" lastIdx="1" clrIdx="0"/>
  <p:cmAuthor id="2" name="赵秀丽" initials="赵" lastIdx="1" clrIdx="0"/>
  <p:cmAuthor id="9" name="幸兴" initials="幸" lastIdx="1" clrIdx="8"/>
  <p:cmAuthor id="3" name="微软用户" initials="微" lastIdx="0" clrIdx="0"/>
  <p:cmAuthor id="4" name="作者" initials="作" lastIdx="0" clrIdx="1"/>
  <p:cmAuthor id="6" name="雨林木风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08F6"/>
    <a:srgbClr val="004F8A"/>
    <a:srgbClr val="3B4F8A"/>
    <a:srgbClr val="1F4E79"/>
    <a:srgbClr val="D9DADE"/>
    <a:srgbClr val="FFFFFF"/>
    <a:srgbClr val="DCDCDC"/>
    <a:srgbClr val="F0F0F0"/>
    <a:srgbClr val="E6E6E6"/>
    <a:srgbClr val="C8C8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1"/>
        <p:guide pos="388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36.xml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333706-BD48-46E2-B569-5EAB447BCA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>
              <a:cs typeface="等线" panose="02010600030101010101" charset="-122"/>
            </a:endParaRPr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11D3E8-0688-4E99-BF73-39D754BEEF40}" type="slidenum">
              <a:rPr lang="zh-CN" altLang="en-US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>
              <a:cs typeface="等线" panose="02010600030101010101" charset="-122"/>
            </a:endParaRPr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11D3E8-0688-4E99-BF73-39D754BEEF40}" type="slidenum">
              <a:rPr lang="zh-CN" altLang="en-US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7333706-BD48-46E2-B569-5EAB447BCAF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占位符 12"/>
          <p:cNvSpPr>
            <a:spLocks noGrp="1"/>
          </p:cNvSpPr>
          <p:nvPr>
            <p:ph type="body" sz="quarter" idx="10" hasCustomPrompt="1"/>
          </p:nvPr>
        </p:nvSpPr>
        <p:spPr>
          <a:xfrm>
            <a:off x="1043705" y="113772"/>
            <a:ext cx="6827615" cy="5457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zh-CN" altLang="en-US" sz="3035" b="1" kern="0" dirty="0">
                <a:solidFill>
                  <a:srgbClr val="004F8A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请输入标题</a:t>
            </a:r>
            <a:endParaRPr lang="zh-CN" alt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0" y="6502380"/>
            <a:ext cx="12192000" cy="355621"/>
          </a:xfrm>
          <a:prstGeom prst="rect">
            <a:avLst/>
          </a:prstGeom>
          <a:solidFill>
            <a:srgbClr val="004F8A"/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 sz="1705">
              <a:solidFill>
                <a:srgbClr val="01B3C5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71" y="113772"/>
            <a:ext cx="618347" cy="619531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975431" y="629601"/>
            <a:ext cx="7168796" cy="0"/>
          </a:xfrm>
          <a:prstGeom prst="line">
            <a:avLst/>
          </a:prstGeom>
          <a:ln w="12700">
            <a:solidFill>
              <a:srgbClr val="114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75"/>
          <a:stretch>
            <a:fillRect/>
          </a:stretch>
        </p:blipFill>
        <p:spPr>
          <a:xfrm>
            <a:off x="8144228" y="977300"/>
            <a:ext cx="4047773" cy="5281081"/>
          </a:xfrm>
          <a:prstGeom prst="rect">
            <a:avLst/>
          </a:prstGeom>
        </p:spPr>
      </p:pic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1ED4C2DD-6599-4CA9-9925-347D63A547A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3C9D6DE3-4F39-40DA-9785-C60339B14C3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0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3.xml"/><Relationship Id="rId18" Type="http://schemas.openxmlformats.org/officeDocument/2006/relationships/image" Target="../media/image3.png"/><Relationship Id="rId17" Type="http://schemas.openxmlformats.org/officeDocument/2006/relationships/tags" Target="../tags/tag2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4" name="组合 13"/>
          <p:cNvGrpSpPr/>
          <p:nvPr userDrawn="1"/>
        </p:nvGrpSpPr>
        <p:grpSpPr>
          <a:xfrm>
            <a:off x="284480" y="147955"/>
            <a:ext cx="765810" cy="752475"/>
            <a:chOff x="0" y="0"/>
            <a:chExt cx="3098800" cy="3098800"/>
          </a:xfrm>
        </p:grpSpPr>
        <p:sp>
          <p:nvSpPr>
            <p:cNvPr id="3115" name="公众号：陈西设计之家。微信搜索即可"/>
            <p:cNvSpPr/>
            <p:nvPr>
              <p:custDataLst>
                <p:tags r:id="rId16"/>
              </p:custDataLst>
            </p:nvPr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9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6" name="椭圆 15"/>
            <p:cNvSpPr/>
            <p:nvPr>
              <p:custDataLst>
                <p:tags r:id="rId17"/>
              </p:custDataLst>
            </p:nvPr>
          </p:nvSpPr>
          <p:spPr>
            <a:xfrm>
              <a:off x="109113" y="111068"/>
              <a:ext cx="2880575" cy="2876664"/>
            </a:xfrm>
            <a:prstGeom prst="ellipse">
              <a:avLst/>
            </a:prstGeom>
            <a:blipFill rotWithShape="1">
              <a:blip r:embed="rId18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cxnSp>
        <p:nvCxnSpPr>
          <p:cNvPr id="7" name="直接连接符 6"/>
          <p:cNvCxnSpPr/>
          <p:nvPr userDrawn="1"/>
        </p:nvCxnSpPr>
        <p:spPr>
          <a:xfrm>
            <a:off x="1023620" y="726440"/>
            <a:ext cx="7002145" cy="0"/>
          </a:xfrm>
          <a:prstGeom prst="line">
            <a:avLst/>
          </a:prstGeom>
          <a:ln w="2222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6470650"/>
            <a:ext cx="12212955" cy="3886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D9D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5"/>
          <p:cNvSpPr/>
          <p:nvPr userDrawn="1">
            <p:custDataLst>
              <p:tags r:id="rId19"/>
            </p:custDataLst>
          </p:nvPr>
        </p:nvSpPr>
        <p:spPr>
          <a:xfrm>
            <a:off x="7537450" y="1370330"/>
            <a:ext cx="4195445" cy="4117340"/>
          </a:xfrm>
          <a:prstGeom prst="ellipse">
            <a:avLst/>
          </a:prstGeom>
          <a:blipFill rotWithShape="1">
            <a:blip r:embed="rId18">
              <a:alphaModFix amt="8000"/>
            </a:blip>
            <a:stretch>
              <a:fillRect/>
            </a:stretch>
          </a:blipFill>
          <a:ln w="9525">
            <a:noFill/>
          </a:ln>
        </p:spPr>
        <p:txBody>
          <a:bodyPr anchor="ctr" anchorCtr="0"/>
          <a:p>
            <a:pPr algn="ctr"/>
            <a:endParaRPr lang="zh-CN" altLang="en-US" sz="1400" dirty="0">
              <a:solidFill>
                <a:srgbClr val="FFFFFF"/>
              </a:solidFill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file:///F:\&#35838;&#20214;\2023&#24180;\11&#26376;\&#24320;&#25991;\&#12298;&#20108;&#36718;&#24635;&#22797;&#20064;&#12299;&#21270;&#23398;%20150\RGQZ23-HX11.tif" TargetMode="External"/><Relationship Id="rId3" Type="http://schemas.openxmlformats.org/officeDocument/2006/relationships/image" Target="../media/image26.png"/><Relationship Id="rId2" Type="http://schemas.openxmlformats.org/officeDocument/2006/relationships/image" Target="file:///F:\&#35838;&#20214;\2023&#24180;\11&#26376;\&#24320;&#25991;\&#12298;&#20108;&#36718;&#24635;&#22797;&#20064;&#12299;&#21270;&#23398;%20150\RGQZ23-HX10.tif" TargetMode="External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7.emf"/><Relationship Id="rId1" Type="http://schemas.openxmlformats.org/officeDocument/2006/relationships/package" Target="../embeddings/Document4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file:///F:\&#35838;&#20214;\2023&#24180;\11&#26376;\&#24320;&#25991;\&#12298;&#20108;&#36718;&#24635;&#22797;&#20064;&#12299;&#21270;&#23398;%20150\23NTRMHX-13.TIF" TargetMode="Externa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emf"/><Relationship Id="rId1" Type="http://schemas.openxmlformats.org/officeDocument/2006/relationships/package" Target="../embeddings/Document5.doc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file:///F:\&#35838;&#20214;\2023&#24180;\11&#26376;\&#24320;&#25991;\&#12298;&#20108;&#36718;&#24635;&#22797;&#20064;&#12299;&#21270;&#23398;%20150\23TZHX14.TIF" TargetMode="External"/><Relationship Id="rId1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12.xml"/><Relationship Id="rId7" Type="http://schemas.openxmlformats.org/officeDocument/2006/relationships/image" Target="../media/image4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6" Type="http://schemas.openxmlformats.org/officeDocument/2006/relationships/notesSlide" Target="../notesSlides/notesSlide2.xml"/><Relationship Id="rId35" Type="http://schemas.openxmlformats.org/officeDocument/2006/relationships/slideLayout" Target="../slideLayouts/slideLayout1.xml"/><Relationship Id="rId34" Type="http://schemas.openxmlformats.org/officeDocument/2006/relationships/image" Target="../media/image13.png"/><Relationship Id="rId33" Type="http://schemas.openxmlformats.org/officeDocument/2006/relationships/tags" Target="../tags/tag29.xml"/><Relationship Id="rId32" Type="http://schemas.openxmlformats.org/officeDocument/2006/relationships/tags" Target="../tags/tag28.xml"/><Relationship Id="rId31" Type="http://schemas.openxmlformats.org/officeDocument/2006/relationships/image" Target="../media/image12.png"/><Relationship Id="rId30" Type="http://schemas.openxmlformats.org/officeDocument/2006/relationships/tags" Target="../tags/tag27.xml"/><Relationship Id="rId3" Type="http://schemas.openxmlformats.org/officeDocument/2006/relationships/tags" Target="../tags/tag8.xml"/><Relationship Id="rId29" Type="http://schemas.openxmlformats.org/officeDocument/2006/relationships/image" Target="../media/image11.png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image" Target="../media/image10.png"/><Relationship Id="rId25" Type="http://schemas.openxmlformats.org/officeDocument/2006/relationships/tags" Target="../tags/tag24.xml"/><Relationship Id="rId24" Type="http://schemas.openxmlformats.org/officeDocument/2006/relationships/image" Target="../media/image9.png"/><Relationship Id="rId23" Type="http://schemas.openxmlformats.org/officeDocument/2006/relationships/tags" Target="../tags/tag23.xml"/><Relationship Id="rId22" Type="http://schemas.openxmlformats.org/officeDocument/2006/relationships/image" Target="../media/image8.png"/><Relationship Id="rId21" Type="http://schemas.openxmlformats.org/officeDocument/2006/relationships/tags" Target="../tags/tag22.xml"/><Relationship Id="rId20" Type="http://schemas.openxmlformats.org/officeDocument/2006/relationships/image" Target="../media/image7.png"/><Relationship Id="rId2" Type="http://schemas.openxmlformats.org/officeDocument/2006/relationships/tags" Target="../tags/tag7.xml"/><Relationship Id="rId19" Type="http://schemas.openxmlformats.org/officeDocument/2006/relationships/tags" Target="../tags/tag21.xml"/><Relationship Id="rId18" Type="http://schemas.openxmlformats.org/officeDocument/2006/relationships/image" Target="../media/image6.png"/><Relationship Id="rId17" Type="http://schemas.openxmlformats.org/officeDocument/2006/relationships/tags" Target="../tags/tag20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tags" Target="../tags/tag16.xml"/><Relationship Id="rId12" Type="http://schemas.openxmlformats.org/officeDocument/2006/relationships/tags" Target="../tags/tag15.xml"/><Relationship Id="rId11" Type="http://schemas.openxmlformats.org/officeDocument/2006/relationships/tags" Target="../tags/tag14.xml"/><Relationship Id="rId10" Type="http://schemas.openxmlformats.org/officeDocument/2006/relationships/tags" Target="../tags/tag13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7.emf"/><Relationship Id="rId3" Type="http://schemas.openxmlformats.org/officeDocument/2006/relationships/package" Target="../embeddings/Document1.docx"/><Relationship Id="rId2" Type="http://schemas.openxmlformats.org/officeDocument/2006/relationships/image" Target="file:///F:\&#35838;&#20214;\2023&#24180;\11&#26376;\&#24320;&#25991;\&#12298;&#20108;&#36718;&#24635;&#22797;&#20064;&#12299;&#21270;&#23398;%20150\23ELHX395.TIF" TargetMode="Externa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file:///F:\&#35838;&#20214;\2023&#24180;\11&#26376;\&#24320;&#25991;\&#12298;&#20108;&#36718;&#24635;&#22797;&#20064;&#12299;&#21270;&#23398;%20150\23ELHX220.TIF" TargetMode="External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emf"/><Relationship Id="rId1" Type="http://schemas.openxmlformats.org/officeDocument/2006/relationships/package" Target="../embeddings/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file:///F:\&#35838;&#20214;\2023&#24180;\11&#26376;\&#24320;&#25991;\&#12298;&#20108;&#36718;&#24635;&#22797;&#20064;&#12299;&#21270;&#23398;%20150\23ELHX397.TIF" TargetMode="Externa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file:///F:\&#35838;&#20214;\2023&#24180;\11&#26376;\&#24320;&#25991;\&#12298;&#20108;&#36718;&#24635;&#22797;&#20064;&#12299;&#21270;&#23398;%20150\23ELHX225.TIF" TargetMode="External"/><Relationship Id="rId1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emf"/><Relationship Id="rId1" Type="http://schemas.openxmlformats.org/officeDocument/2006/relationships/package" Target="../embeddings/Document3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585595"/>
            <a:ext cx="12192000" cy="2594423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" y="189"/>
            <a:ext cx="12196131" cy="4334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73345" y="4657725"/>
            <a:ext cx="44625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3200" b="1" dirty="0">
                <a:solidFill>
                  <a:srgbClr val="004F8A"/>
                </a:solidFill>
                <a:latin typeface="华光粗黑_CNKI" panose="02000500000000000000" pitchFamily="2" charset="-122"/>
                <a:ea typeface="华光粗黑_CNKI" panose="02000500000000000000" pitchFamily="2" charset="-122"/>
              </a:rPr>
              <a:t>  高三化学备课组</a:t>
            </a:r>
            <a:r>
              <a:rPr lang="en-US" altLang="zh-CN" sz="3200" b="1" dirty="0">
                <a:solidFill>
                  <a:srgbClr val="004F8A"/>
                </a:solidFill>
                <a:latin typeface="华光粗黑_CNKI" panose="02000500000000000000" pitchFamily="2" charset="-122"/>
                <a:ea typeface="华光粗黑_CNKI" panose="02000500000000000000" pitchFamily="2" charset="-122"/>
              </a:rPr>
              <a:t>             </a:t>
            </a:r>
            <a:endParaRPr lang="zh-CN" altLang="en-US" sz="3200" b="1" dirty="0">
              <a:solidFill>
                <a:srgbClr val="004F8A"/>
              </a:solidFill>
              <a:latin typeface="华光粗黑_CNKI" panose="02000500000000000000" pitchFamily="2" charset="-122"/>
              <a:ea typeface="华光粗黑_CNKI" panose="020005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575207" y="2332031"/>
            <a:ext cx="6278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6000" kern="100" dirty="0">
                <a:solidFill>
                  <a:schemeClr val="bg1"/>
                </a:solidFill>
                <a:effectLst/>
                <a:latin typeface="Calibri" panose="020F0502020204030204" charset="0"/>
                <a:ea typeface="黑体" panose="02010609060101010101" charset="-122"/>
                <a:cs typeface="Times New Roman" panose="02020603050405020304" pitchFamily="18" charset="0"/>
              </a:rPr>
              <a:t>有机合成路线设计</a:t>
            </a:r>
            <a:endParaRPr lang="zh-CN" altLang="zh-CN" sz="6000" kern="100" dirty="0">
              <a:solidFill>
                <a:schemeClr val="bg1"/>
              </a:solidFill>
              <a:effectLst/>
              <a:latin typeface="Calibri" panose="020F050202020403020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114" name="组合 13"/>
          <p:cNvGrpSpPr/>
          <p:nvPr/>
        </p:nvGrpSpPr>
        <p:grpSpPr>
          <a:xfrm>
            <a:off x="517525" y="1751965"/>
            <a:ext cx="2270125" cy="2231390"/>
            <a:chOff x="0" y="0"/>
            <a:chExt cx="3098800" cy="3098800"/>
          </a:xfrm>
        </p:grpSpPr>
        <p:sp>
          <p:nvSpPr>
            <p:cNvPr id="3115" name="公众号：陈西设计之家。微信搜索即可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9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6" name="椭圆 15"/>
            <p:cNvSpPr/>
            <p:nvPr>
              <p:custDataLst>
                <p:tags r:id="rId2"/>
              </p:custDataLst>
            </p:nvPr>
          </p:nvSpPr>
          <p:spPr>
            <a:xfrm>
              <a:off x="109113" y="111068"/>
              <a:ext cx="2880575" cy="2876664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0" y="142875"/>
            <a:ext cx="8170545" cy="1077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1"/>
    </mc:Choice>
    <mc:Fallback>
      <p:transition spd="slow" advTm="71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935" y="2731770"/>
            <a:ext cx="10557510" cy="34397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0" y="1179830"/>
            <a:ext cx="10342880" cy="1342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三、建构模型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604520" y="1258570"/>
          <a:ext cx="11197590" cy="4340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95"/>
                <a:gridCol w="1264920"/>
                <a:gridCol w="857885"/>
                <a:gridCol w="2659380"/>
                <a:gridCol w="937260"/>
                <a:gridCol w="3600450"/>
              </a:tblGrid>
              <a:tr h="570230"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考试名称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</a:rPr>
                        <a:t>总长度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课内反应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信息反应</a:t>
                      </a:r>
                      <a:endParaRPr lang="zh-CN" altLang="en-US" sz="28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/>
                </a:tc>
                <a:tc hMerge="1">
                  <a:tcPr/>
                </a:tc>
              </a:tr>
              <a:tr h="1256665"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2023 高考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1)碳碳双键的加成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2)酯的水解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1)酚-O-烃化（卤代烃）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2)苄位的卤代（NBS）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3)胺-N-烃化（卤代烃）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</a:tr>
              <a:tr h="1256665"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2022 高考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</a:rPr>
                        <a:t>醇的氧化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1)醛与格氏试剂反应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2)羟醛缩合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3)酮与羟胺缩合成肟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</a:tr>
              <a:tr h="1256665"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2021 高考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ctr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1)苯环硝化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2)醇的氧化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 步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  <a:tc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1)硝基还原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2)伯胺重氮化-水解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2400" b="1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3)酚-O-烃化（卤代烃）</a:t>
                      </a:r>
                      <a:endParaRPr lang="zh-CN" altLang="en-US" sz="2400" b="1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980440" y="1473200"/>
            <a:ext cx="938530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>
                <a:lumMod val="50000"/>
                <a:alpha val="8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原料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80440" y="2374265"/>
            <a:ext cx="935990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>
                <a:lumMod val="50000"/>
                <a:alpha val="8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产物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右中括号 11"/>
          <p:cNvSpPr/>
          <p:nvPr/>
        </p:nvSpPr>
        <p:spPr>
          <a:xfrm>
            <a:off x="2080895" y="1753235"/>
            <a:ext cx="227330" cy="878205"/>
          </a:xfrm>
          <a:prstGeom prst="rightBracket">
            <a:avLst/>
          </a:prstGeom>
          <a:ln w="31750">
            <a:solidFill>
              <a:schemeClr val="dk1">
                <a:alpha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88235" y="1713865"/>
            <a:ext cx="995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切断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左中括号 15"/>
          <p:cNvSpPr/>
          <p:nvPr/>
        </p:nvSpPr>
        <p:spPr>
          <a:xfrm>
            <a:off x="3430905" y="1582420"/>
            <a:ext cx="220345" cy="1199515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702685" y="2506980"/>
            <a:ext cx="1990090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>
                <a:lumMod val="50000"/>
                <a:alpha val="8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官能团变化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98875" y="1371600"/>
            <a:ext cx="1990090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>
                <a:lumMod val="50000"/>
                <a:alpha val="8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碳骨架变化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右中括号 18"/>
          <p:cNvSpPr/>
          <p:nvPr/>
        </p:nvSpPr>
        <p:spPr>
          <a:xfrm>
            <a:off x="5728970" y="1582420"/>
            <a:ext cx="193040" cy="1233805"/>
          </a:xfrm>
          <a:prstGeom prst="righ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70600" y="2193290"/>
            <a:ext cx="1706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题目信息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3" name="直接箭头连接符 22"/>
          <p:cNvCxnSpPr/>
          <p:nvPr/>
        </p:nvCxnSpPr>
        <p:spPr>
          <a:xfrm>
            <a:off x="5982970" y="2162175"/>
            <a:ext cx="1813560" cy="1651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071870" y="1686560"/>
            <a:ext cx="1706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教材知识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8200390" y="1473200"/>
            <a:ext cx="2565400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考虑定位效应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225155" y="2359660"/>
            <a:ext cx="2565400" cy="52197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</a:rPr>
              <a:t>考虑基团保护</a:t>
            </a:r>
            <a:endParaRPr lang="zh-CN" altLang="en-US" sz="28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849870" y="1371600"/>
            <a:ext cx="3250565" cy="160401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ysDot"/>
          </a:ln>
        </p:spPr>
        <p:txBody>
          <a:bodyPr wrap="square" rtlCol="0">
            <a:noAutofit/>
          </a:bodyPr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 flipH="1">
            <a:off x="9471660" y="3071495"/>
            <a:ext cx="9525" cy="314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133715" y="3423920"/>
            <a:ext cx="2710815" cy="953135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>
                <a:lumMod val="50000"/>
                <a:alpha val="8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碳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骨架建构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官能团转化次序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>
            <a:off x="2390775" y="2209165"/>
            <a:ext cx="988695" cy="44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本框 32"/>
          <p:cNvSpPr txBox="1"/>
          <p:nvPr/>
        </p:nvSpPr>
        <p:spPr>
          <a:xfrm>
            <a:off x="8133715" y="4846320"/>
            <a:ext cx="2710180" cy="52197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8575" cmpd="sng">
            <a:solidFill>
              <a:schemeClr val="accent1">
                <a:lumMod val="50000"/>
                <a:alpha val="85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合成路线</a:t>
            </a:r>
            <a:endParaRPr lang="zh-CN" altLang="en-US" sz="2800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2" name="直接箭头连接符 1"/>
          <p:cNvCxnSpPr/>
          <p:nvPr>
            <p:custDataLst>
              <p:tags r:id="rId1"/>
            </p:custDataLst>
          </p:nvPr>
        </p:nvCxnSpPr>
        <p:spPr>
          <a:xfrm flipH="1">
            <a:off x="9481185" y="4437380"/>
            <a:ext cx="9525" cy="31432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1978025" y="1231265"/>
            <a:ext cx="3736975" cy="1883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5731510" y="1304925"/>
            <a:ext cx="2066290" cy="18834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>
            <p:custDataLst>
              <p:tags r:id="rId3"/>
            </p:custDataLst>
          </p:nvPr>
        </p:nvSpPr>
        <p:spPr>
          <a:xfrm>
            <a:off x="7830820" y="1231265"/>
            <a:ext cx="3429000" cy="4276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三、建构模型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240665" y="1915160"/>
            <a:ext cx="11209655" cy="2818765"/>
            <a:chOff x="-379" y="3016"/>
            <a:chExt cx="17653" cy="4439"/>
          </a:xfrm>
        </p:grpSpPr>
        <p:cxnSp>
          <p:nvCxnSpPr>
            <p:cNvPr id="4" name="直接箭头连接符 3"/>
            <p:cNvCxnSpPr/>
            <p:nvPr/>
          </p:nvCxnSpPr>
          <p:spPr>
            <a:xfrm>
              <a:off x="3017" y="3730"/>
              <a:ext cx="283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/>
            <p:cNvCxnSpPr/>
            <p:nvPr/>
          </p:nvCxnSpPr>
          <p:spPr>
            <a:xfrm>
              <a:off x="8941" y="3766"/>
              <a:ext cx="245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/>
            <p:cNvCxnSpPr/>
            <p:nvPr/>
          </p:nvCxnSpPr>
          <p:spPr>
            <a:xfrm>
              <a:off x="13996" y="3836"/>
              <a:ext cx="22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24"/>
            <p:cNvSpPr txBox="1">
              <a:spLocks noChangeArrowheads="1"/>
            </p:cNvSpPr>
            <p:nvPr/>
          </p:nvSpPr>
          <p:spPr bwMode="auto">
            <a:xfrm>
              <a:off x="12615" y="5079"/>
              <a:ext cx="3331" cy="12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2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浓</a:t>
              </a:r>
              <a:r>
                <a:rPr lang="en-US" altLang="zh-CN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</a:t>
              </a:r>
              <a:r>
                <a:rPr lang="en-US" altLang="zh-CN" sz="2200" b="1" baseline="-25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lang="en-US" altLang="zh-CN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SO</a:t>
              </a:r>
              <a:r>
                <a:rPr lang="en-US" altLang="zh-CN" sz="2200" b="1" baseline="-25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</a:t>
              </a:r>
              <a:r>
                <a:rPr lang="en-US" altLang="zh-CN" sz="22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l-GR" altLang="zh-CN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△</a:t>
              </a:r>
              <a:endPara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cxnSp>
          <p:nvCxnSpPr>
            <p:cNvPr id="57" name="直接箭头连接符 56"/>
            <p:cNvCxnSpPr/>
            <p:nvPr/>
          </p:nvCxnSpPr>
          <p:spPr>
            <a:xfrm flipH="1">
              <a:off x="8923" y="3942"/>
              <a:ext cx="2457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-379" y="3016"/>
              <a:ext cx="17653" cy="4439"/>
              <a:chOff x="-379" y="3016"/>
              <a:chExt cx="17653" cy="4439"/>
            </a:xfrm>
          </p:grpSpPr>
          <p:sp>
            <p:nvSpPr>
              <p:cNvPr id="27" name="TextBox 24"/>
              <p:cNvSpPr txBox="1">
                <a:spLocks noChangeArrowheads="1"/>
              </p:cNvSpPr>
              <p:nvPr/>
            </p:nvSpPr>
            <p:spPr bwMode="auto">
              <a:xfrm>
                <a:off x="2912" y="3051"/>
                <a:ext cx="4989" cy="6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000" b="1" dirty="0" err="1">
                    <a:latin typeface="宋体" panose="02010600030101010101" pitchFamily="2" charset="-122"/>
                    <a:cs typeface="宋体" panose="02010600030101010101" pitchFamily="2" charset="-122"/>
                  </a:rPr>
                  <a:t>NaOH</a:t>
                </a:r>
                <a:r>
                  <a:rPr lang="zh-CN" altLang="en-US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水溶液</a:t>
                </a:r>
                <a:r>
                  <a:rPr lang="en-US" altLang="zh-CN" sz="20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:r>
                  <a:rPr lang="en-US" altLang="zh-CN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endParaRPr lang="zh-CN" altLang="en-US" sz="20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24"/>
              <p:cNvSpPr txBox="1">
                <a:spLocks noChangeArrowheads="1"/>
              </p:cNvSpPr>
              <p:nvPr/>
            </p:nvSpPr>
            <p:spPr bwMode="auto">
              <a:xfrm>
                <a:off x="8989" y="3016"/>
                <a:ext cx="2798" cy="10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200" b="1" baseline="-25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/</a:t>
                </a: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</a:t>
                </a:r>
                <a:r>
                  <a:rPr lang="en-US" altLang="zh-CN" sz="2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,</a:t>
                </a: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b="1" baseline="-25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13918" y="3031"/>
                <a:ext cx="3331" cy="1937"/>
                <a:chOff x="8838131" y="2310518"/>
                <a:chExt cx="2115015" cy="1229685"/>
              </a:xfrm>
            </p:grpSpPr>
            <p:sp>
              <p:nvSpPr>
                <p:cNvPr id="40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9358291" y="2310518"/>
                  <a:ext cx="593027" cy="43088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CN" sz="2200" b="1" dirty="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</a:t>
                  </a:r>
                  <a:r>
                    <a:rPr lang="en-US" altLang="zh-CN" sz="2200" b="1" baseline="-25000" dirty="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2</a:t>
                  </a:r>
                  <a:endParaRPr lang="zh-CN" altLang="en-US" sz="2200" b="1" baseline="-25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1" name="TextBox 24"/>
                <p:cNvSpPr txBox="1">
                  <a:spLocks noChangeArrowheads="1"/>
                </p:cNvSpPr>
                <p:nvPr/>
              </p:nvSpPr>
              <p:spPr bwMode="auto">
                <a:xfrm>
                  <a:off x="8838131" y="2772041"/>
                  <a:ext cx="2115015" cy="76816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zh-CN" altLang="en-US" sz="2200" b="1" dirty="0">
                      <a:latin typeface="宋体" panose="02010600030101010101" pitchFamily="2" charset="-122"/>
                      <a:cs typeface="宋体" panose="02010600030101010101" pitchFamily="2" charset="-122"/>
                    </a:rPr>
                    <a:t>催化剂</a:t>
                  </a:r>
                  <a:r>
                    <a:rPr lang="en-US" altLang="zh-CN" sz="2200" b="1" dirty="0">
                      <a:latin typeface="宋体" panose="02010600030101010101" pitchFamily="2" charset="-122"/>
                      <a:cs typeface="宋体" panose="02010600030101010101" pitchFamily="2" charset="-122"/>
                    </a:rPr>
                    <a:t>,</a:t>
                  </a:r>
                  <a:r>
                    <a:rPr lang="el-GR" altLang="zh-CN" sz="2200" b="1" dirty="0"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zh-CN" sz="22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△</a:t>
                  </a:r>
                  <a:endPara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5" name="组合 4"/>
              <p:cNvGrpSpPr/>
              <p:nvPr/>
            </p:nvGrpSpPr>
            <p:grpSpPr>
              <a:xfrm>
                <a:off x="8018" y="4207"/>
                <a:ext cx="9256" cy="1805"/>
                <a:chOff x="5075750" y="3030098"/>
                <a:chExt cx="5877396" cy="1146136"/>
              </a:xfrm>
            </p:grpSpPr>
            <p:sp>
              <p:nvSpPr>
                <p:cNvPr id="29" name="右中括号 28"/>
                <p:cNvSpPr/>
                <p:nvPr/>
              </p:nvSpPr>
              <p:spPr>
                <a:xfrm rot="5400000">
                  <a:off x="7800604" y="305244"/>
                  <a:ext cx="427687" cy="5877396"/>
                </a:xfrm>
                <a:prstGeom prst="rightBracke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1" name="直接箭头连接符 30"/>
                <p:cNvCxnSpPr>
                  <a:stCxn id="29" idx="2"/>
                </p:cNvCxnSpPr>
                <p:nvPr/>
              </p:nvCxnSpPr>
              <p:spPr>
                <a:xfrm>
                  <a:off x="8014448" y="3457786"/>
                  <a:ext cx="0" cy="718448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6" name="TextBox 24"/>
              <p:cNvSpPr txBox="1">
                <a:spLocks noChangeArrowheads="1"/>
              </p:cNvSpPr>
              <p:nvPr/>
            </p:nvSpPr>
            <p:spPr bwMode="auto">
              <a:xfrm>
                <a:off x="8827" y="3849"/>
                <a:ext cx="3331" cy="12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H</a:t>
                </a:r>
                <a:r>
                  <a:rPr lang="en-US" altLang="zh-CN" sz="2200" b="1" baseline="-25000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2</a:t>
                </a:r>
                <a:r>
                  <a:rPr lang="en-US" altLang="zh-CN" sz="22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:r>
                  <a:rPr lang="zh-CN" altLang="en-US" sz="22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催化剂</a:t>
                </a:r>
                <a:r>
                  <a:rPr lang="en-US" altLang="zh-CN" sz="2200" b="1" dirty="0">
                    <a:latin typeface="宋体" panose="02010600030101010101" pitchFamily="2" charset="-122"/>
                    <a:cs typeface="宋体" panose="02010600030101010101" pitchFamily="2" charset="-122"/>
                  </a:rPr>
                  <a:t>,</a:t>
                </a: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59" name="直接箭头连接符 58"/>
              <p:cNvCxnSpPr/>
              <p:nvPr/>
            </p:nvCxnSpPr>
            <p:spPr>
              <a:xfrm flipV="1">
                <a:off x="5466" y="4253"/>
                <a:ext cx="1907" cy="242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接箭头连接符 64"/>
              <p:cNvCxnSpPr/>
              <p:nvPr/>
            </p:nvCxnSpPr>
            <p:spPr>
              <a:xfrm flipH="1">
                <a:off x="5670" y="4511"/>
                <a:ext cx="1854" cy="233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箭头连接符 73"/>
              <p:cNvCxnSpPr/>
              <p:nvPr/>
            </p:nvCxnSpPr>
            <p:spPr>
              <a:xfrm>
                <a:off x="1417" y="4511"/>
                <a:ext cx="1854" cy="233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箭头连接符 74"/>
              <p:cNvCxnSpPr/>
              <p:nvPr/>
            </p:nvCxnSpPr>
            <p:spPr>
              <a:xfrm flipH="1" flipV="1">
                <a:off x="1606" y="4271"/>
                <a:ext cx="1898" cy="2319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24"/>
              <p:cNvSpPr txBox="1">
                <a:spLocks noChangeArrowheads="1"/>
              </p:cNvSpPr>
              <p:nvPr/>
            </p:nvSpPr>
            <p:spPr bwMode="auto">
              <a:xfrm>
                <a:off x="6675" y="5548"/>
                <a:ext cx="2242" cy="17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00" b="1" dirty="0">
                    <a:latin typeface="宋体" panose="02010600030101010101" pitchFamily="2" charset="-122"/>
                    <a:cs typeface="Times New Roman" panose="02020603050405020304" pitchFamily="18" charset="0"/>
                  </a:rPr>
                  <a:t>浓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b="1" baseline="-25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SO</a:t>
                </a:r>
                <a:r>
                  <a:rPr lang="en-US" altLang="zh-CN" sz="2200" b="1" baseline="-25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4</a:t>
                </a:r>
                <a:endParaRPr lang="en-US" altLang="zh-CN" sz="2200" b="1" baseline="-25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170℃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TextBox 24"/>
              <p:cNvSpPr txBox="1">
                <a:spLocks noChangeArrowheads="1"/>
              </p:cNvSpPr>
              <p:nvPr/>
            </p:nvSpPr>
            <p:spPr bwMode="auto">
              <a:xfrm>
                <a:off x="4200" y="4459"/>
                <a:ext cx="2781" cy="2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</a:t>
                </a:r>
                <a:r>
                  <a:rPr lang="en-US" altLang="zh-CN" sz="2200" b="1" baseline="-25000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2</a:t>
                </a: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  <a:endParaRPr lang="en-US" altLang="zh-CN" sz="2200" b="1" baseline="-25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催化剂</a:t>
                </a:r>
                <a:r>
                  <a:rPr lang="el-GR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TextBox 24"/>
              <p:cNvSpPr txBox="1">
                <a:spLocks noChangeArrowheads="1"/>
              </p:cNvSpPr>
              <p:nvPr/>
            </p:nvSpPr>
            <p:spPr bwMode="auto">
              <a:xfrm>
                <a:off x="1935" y="4464"/>
                <a:ext cx="2781" cy="2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HX</a:t>
                </a:r>
                <a:endParaRPr lang="en-US" altLang="zh-CN" sz="2200" b="1" baseline="-25000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催化剂</a:t>
                </a:r>
                <a:r>
                  <a:rPr lang="el-GR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TextBox 24"/>
              <p:cNvSpPr txBox="1">
                <a:spLocks noChangeArrowheads="1"/>
              </p:cNvSpPr>
              <p:nvPr/>
            </p:nvSpPr>
            <p:spPr bwMode="auto">
              <a:xfrm>
                <a:off x="-379" y="5710"/>
                <a:ext cx="3356" cy="17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NaOH</a:t>
                </a:r>
                <a:r>
                  <a:rPr lang="zh-CN" alt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醇溶液</a:t>
                </a:r>
                <a:endPara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△</a:t>
                </a:r>
                <a:endParaRPr lang="zh-CN" alt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00" b="1" dirty="0"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38" name="直接箭头连接符 37"/>
            <p:cNvCxnSpPr/>
            <p:nvPr/>
          </p:nvCxnSpPr>
          <p:spPr>
            <a:xfrm flipH="1">
              <a:off x="2958" y="3933"/>
              <a:ext cx="2835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24"/>
            <p:cNvSpPr txBox="1">
              <a:spLocks noChangeArrowheads="1"/>
            </p:cNvSpPr>
            <p:nvPr/>
          </p:nvSpPr>
          <p:spPr bwMode="auto">
            <a:xfrm>
              <a:off x="3006" y="3813"/>
              <a:ext cx="2781" cy="12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HX</a:t>
              </a:r>
              <a:r>
                <a:rPr lang="el-GR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2400" b="1" dirty="0">
                  <a:latin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sz="2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△</a:t>
              </a:r>
              <a:endParaRPr lang="zh-CN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2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309886" y="1192403"/>
            <a:ext cx="4123011" cy="520700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p>
            <a:pPr marL="342900" indent="-342900" defTabSz="9144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zh-CN" altLang="en-US" sz="2800" b="1" dirty="0">
                <a:solidFill>
                  <a:srgbClr val="1F4E79"/>
                </a:solidFill>
                <a:latin typeface="+mn-ea"/>
                <a:ea typeface="+mn-ea"/>
              </a:rPr>
              <a:t>官能团的转化</a:t>
            </a:r>
            <a:endParaRPr lang="zh-CN" altLang="en-US" sz="2800" b="1" dirty="0">
              <a:solidFill>
                <a:srgbClr val="1F4E79"/>
              </a:solidFill>
              <a:latin typeface="+mn-ea"/>
              <a:ea typeface="+mn-ea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133073" y="2099474"/>
            <a:ext cx="2253752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 anchor="ctr">
            <a:spAutoFit/>
          </a:bodyPr>
          <a:p>
            <a:pPr defTabSz="685800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X</a:t>
            </a:r>
            <a:endParaRPr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1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0240645" y="2184400"/>
            <a:ext cx="2808605" cy="50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 anchor="ctr">
            <a:spAutoFit/>
          </a:bodyPr>
          <a:p>
            <a:pPr defTabSz="685800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COOH</a:t>
            </a:r>
            <a:endParaRPr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1" charset="-122"/>
              <a:cs typeface="Times New Roman" panose="02020603050405020304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438265" y="3827780"/>
            <a:ext cx="3048000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 anchor="ctr">
            <a:spAutoFit/>
          </a:bodyPr>
          <a:p>
            <a:pPr defTabSz="685800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COO</a:t>
            </a: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3</a:t>
            </a:r>
            <a:endParaRPr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1" charset="-122"/>
              <a:cs typeface="Times New Roman" panose="02020603050405020304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604260" y="2138045"/>
            <a:ext cx="2808605" cy="50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 anchor="ctr">
            <a:spAutoFit/>
          </a:bodyPr>
          <a:p>
            <a:pPr defTabSz="685800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OH</a:t>
            </a:r>
            <a:endParaRPr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1" charset="-122"/>
              <a:cs typeface="Times New Roman" panose="02020603050405020304" pitchFamily="18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89470" y="2108835"/>
            <a:ext cx="2808605" cy="500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 anchor="ctr">
            <a:spAutoFit/>
          </a:bodyPr>
          <a:p>
            <a:pPr defTabSz="685800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3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CHO</a:t>
            </a:r>
            <a:endParaRPr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1" charset="-122"/>
              <a:cs typeface="Times New Roman" panose="02020603050405020304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877695" y="4299585"/>
            <a:ext cx="2216785" cy="49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70" tIns="34289" rIns="68570" bIns="34289" anchor="ctr">
            <a:spAutoFit/>
          </a:bodyPr>
          <a:p>
            <a:pPr defTabSz="685800"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prstClr val="black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CH</a:t>
            </a:r>
            <a:r>
              <a:rPr lang="en-US" altLang="zh-CN" sz="2800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仿宋_GB2312" pitchFamily="1" charset="-122"/>
                <a:cs typeface="Times New Roman" panose="02020603050405020304" pitchFamily="18" charset="0"/>
              </a:rPr>
              <a:t>2</a:t>
            </a:r>
            <a:endParaRPr lang="en-US" altLang="zh-CN" sz="2800" b="1" baseline="-25000" dirty="0">
              <a:solidFill>
                <a:srgbClr val="FF0000"/>
              </a:solidFill>
              <a:latin typeface="Times New Roman" panose="02020603050405020304" pitchFamily="18" charset="0"/>
              <a:ea typeface="仿宋_GB2312" pitchFamily="1" charset="-122"/>
              <a:cs typeface="Times New Roman" panose="02020603050405020304" pitchFamily="18" charset="0"/>
            </a:endParaRPr>
          </a:p>
        </p:txBody>
      </p:sp>
      <p:sp>
        <p:nvSpPr>
          <p:cNvPr id="9" name="平行四边形 8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三、建构模型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四、素养测评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内容占位符 1"/>
          <p:cNvSpPr>
            <a:spLocks noGrp="1"/>
          </p:cNvSpPr>
          <p:nvPr/>
        </p:nvSpPr>
        <p:spPr>
          <a:xfrm>
            <a:off x="363229" y="913364"/>
            <a:ext cx="11449272" cy="624530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  <a:tabLst>
                <a:tab pos="5600700" algn="l"/>
              </a:tabLst>
            </a:pP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(2023</a:t>
            </a:r>
            <a:r>
              <a:rPr lang="zh-CN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南通如皋调研</a:t>
            </a: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化合物</a:t>
            </a: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的一种合成路线如下：</a:t>
            </a:r>
            <a:endParaRPr lang="zh-CN" altLang="zh-CN" sz="1050" b="1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6081" name="Picture 1" descr="F:\课件\2023年\11月\开文\《二轮总复习》化学 150\RGQZ23-HX10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5" y="1679677"/>
            <a:ext cx="11566227" cy="199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3" name="Picture 3" descr="F:\课件\2023年\11月\开文\《二轮总复习》化学 150\RGQZ23-HX11.tif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6" y="3814453"/>
            <a:ext cx="11687770" cy="229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四、素养测评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085" y="1457325"/>
          <a:ext cx="12058015" cy="394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" name="文档" r:id="rId1" imgW="11304905" imgH="3698875" progId="Word.Document.12">
                  <p:embed/>
                </p:oleObj>
              </mc:Choice>
              <mc:Fallback>
                <p:oleObj name="文档" r:id="rId1" imgW="11304905" imgH="3698875" progId="Word.Document.12">
                  <p:embed/>
                  <p:pic>
                    <p:nvPicPr>
                      <p:cNvPr id="0" name="图片 5018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085" y="1457325"/>
                        <a:ext cx="12058015" cy="3943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四、素养测评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/>
        </p:nvSpPr>
        <p:spPr>
          <a:xfrm>
            <a:off x="360689" y="740584"/>
            <a:ext cx="11449272" cy="1296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0" indent="631825" algn="just" rtl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>
                <a:tab pos="5384800" algn="l"/>
                <a:tab pos="9144000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1200">
              <a:spcAft>
                <a:spcPts val="0"/>
              </a:spcAft>
              <a:tabLst>
                <a:tab pos="5600700" algn="l"/>
              </a:tabLst>
            </a:pPr>
            <a:r>
              <a:rPr lang="en-US" altLang="zh-CN" kern="1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2.(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南通二模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化合物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是一种重要的药物中间体，其人工合成路线如下：</a:t>
            </a:r>
            <a:endParaRPr lang="zh-CN" altLang="zh-CN" sz="1050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6865" name="Picture 1" descr="F:\课件\2023年\11月\开文\《二轮总复习》化学 150\23NTRMHX-13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7" y="1917457"/>
            <a:ext cx="108966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四、素养测评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441325" y="1247111"/>
          <a:ext cx="11304588" cy="287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文档" r:id="rId1" imgW="11304905" imgH="2875915" progId="Word.Document.12">
                  <p:embed/>
                </p:oleObj>
              </mc:Choice>
              <mc:Fallback>
                <p:oleObj name="文档" r:id="rId1" imgW="11304905" imgH="2875915" progId="Word.Document.12">
                  <p:embed/>
                  <p:pic>
                    <p:nvPicPr>
                      <p:cNvPr id="0" name="图片 45060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325" y="1247111"/>
                        <a:ext cx="11304588" cy="287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四、素养测评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/>
        </p:nvSpPr>
        <p:spPr>
          <a:xfrm>
            <a:off x="360689" y="738408"/>
            <a:ext cx="11449272" cy="1296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0" indent="631825" algn="just" rtl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>
                <a:tab pos="5384800" algn="l"/>
                <a:tab pos="9144000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spcAft>
                <a:spcPts val="0"/>
              </a:spcAft>
              <a:tabLst>
                <a:tab pos="5600700" algn="l"/>
              </a:tabLst>
            </a:pPr>
            <a:r>
              <a:rPr lang="en-US" altLang="zh-CN" kern="10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3.(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泰州期末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化合物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是合成一种降血压药的中间体，其部分合成路线如下：</a:t>
            </a:r>
            <a:endParaRPr lang="zh-CN" altLang="zh-CN" sz="1050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3009" name="Picture 1" descr="F:\课件\2023年\11月\开文\《二轮总复习》化学 150\23TZHX14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95" y="2021670"/>
            <a:ext cx="11377264" cy="380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四、素养测评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5460"/>
            <a:ext cx="12073255" cy="2726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一、考情分析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TextBox 24"/>
          <p:cNvSpPr txBox="1">
            <a:spLocks noChangeArrowheads="1"/>
          </p:cNvSpPr>
          <p:nvPr/>
        </p:nvSpPr>
        <p:spPr bwMode="auto">
          <a:xfrm>
            <a:off x="1300931" y="764717"/>
            <a:ext cx="9793789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1F4E79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2019</a:t>
            </a:r>
            <a:r>
              <a:rPr lang="zh-CN" altLang="en-US" sz="2800" b="1" dirty="0">
                <a:solidFill>
                  <a:srgbClr val="1F4E79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2800" b="1" dirty="0">
                <a:solidFill>
                  <a:srgbClr val="1F4E79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</a:t>
            </a:r>
            <a:r>
              <a:rPr lang="zh-CN" altLang="en-US" sz="2800" b="1" dirty="0">
                <a:solidFill>
                  <a:srgbClr val="1F4E79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年五年“有机化学综合题”相关考点统计</a:t>
            </a:r>
            <a:endParaRPr lang="zh-CN" altLang="en-US" sz="2800" b="1" dirty="0">
              <a:solidFill>
                <a:srgbClr val="1F4E79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48588" y="1303020"/>
          <a:ext cx="11807190" cy="52349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00252"/>
                <a:gridCol w="1935478"/>
                <a:gridCol w="1967865"/>
                <a:gridCol w="1967865"/>
                <a:gridCol w="1967865"/>
                <a:gridCol w="1967865"/>
              </a:tblGrid>
              <a:tr h="384810">
                <a:tc rowSpan="2"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年</a:t>
                      </a:r>
                      <a:r>
                        <a:rPr lang="en-US" altLang="zh-CN" sz="2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</a:t>
                      </a:r>
                      <a:r>
                        <a:rPr lang="zh-CN" altLang="en-US" sz="20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份</a:t>
                      </a:r>
                      <a:endParaRPr lang="zh-CN" altLang="en-US" sz="20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894"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2019</a:t>
                      </a:r>
                      <a:endParaRPr lang="en-US" altLang="zh-CN" sz="2000" b="1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2020</a:t>
                      </a:r>
                      <a:endParaRPr lang="en-US" altLang="zh-CN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2021</a:t>
                      </a:r>
                      <a:endParaRPr lang="en-US" altLang="zh-CN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2022</a:t>
                      </a:r>
                      <a:endParaRPr lang="en-US" altLang="zh-CN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2023</a:t>
                      </a:r>
                      <a:endParaRPr lang="en-US" altLang="zh-CN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230">
                <a:tc>
                  <a:txBody>
                    <a:bodyPr/>
                    <a:lstStyle/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官能团名称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杂化等</a:t>
                      </a:r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酸性比较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产物化学式</a:t>
                      </a:r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8590"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0140"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b="1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zh-CN" altLang="en-US" sz="2000" b="1" baseline="-250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000" b="1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COCl </a:t>
                      </a:r>
                      <a:r>
                        <a:rPr lang="zh-CN" altLang="en-US" sz="2000" dirty="0">
                          <a:latin typeface="微软雅黑" panose="020B0503020204020204" charset="-122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 </a:t>
                      </a:r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95156"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7944"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805925" y="1529535"/>
            <a:ext cx="70093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考点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9226" y="2982415"/>
            <a:ext cx="16229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反应类型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37295" y="3826965"/>
            <a:ext cx="19810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推断结构简式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51595" y="5076645"/>
            <a:ext cx="19810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同分异构体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28735" y="6078675"/>
            <a:ext cx="198109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合成路线图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TextBox 3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73625" y="2276700"/>
            <a:ext cx="1622949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羟基  羧基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4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14075" y="2963365"/>
            <a:ext cx="16229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取代反应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9" name="TextBox 4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783566" y="6078675"/>
            <a:ext cx="70093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4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48086" y="6078675"/>
            <a:ext cx="70093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23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3795" y="3628185"/>
            <a:ext cx="1628776" cy="7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4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68246" y="4857525"/>
            <a:ext cx="1394460" cy="101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4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66260" y="2265680"/>
            <a:ext cx="1596390" cy="37528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羟基  醛基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9" name="TextBox 4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71780" y="2957015"/>
            <a:ext cx="1622949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取代反应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49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699361" y="6053275"/>
            <a:ext cx="70093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TextBox 4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407895" y="2950665"/>
            <a:ext cx="1622949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消去反应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9" name="TextBox 49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8721836" y="6046925"/>
            <a:ext cx="70093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3" name="TextBox 4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406875" y="2953840"/>
            <a:ext cx="1622949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取代反应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4" name="TextBox 4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677636" y="6031050"/>
            <a:ext cx="700930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步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" name="图片24" descr="菁优网：http://www.jyeoo.com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4471670" y="3756660"/>
            <a:ext cx="1308100" cy="621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" name="图片24" descr="菁优网：http://www.jyeoo.com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374515" y="4857750"/>
            <a:ext cx="1442085" cy="7835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8" name="图片 11" descr="菁优网：http://www.jyeoo.com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/>
          <a:stretch>
            <a:fillRect/>
          </a:stretch>
        </p:blipFill>
        <p:spPr>
          <a:xfrm>
            <a:off x="6108700" y="4857750"/>
            <a:ext cx="815340" cy="782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图片 68" descr="菁优网：http://www.jyeoo.com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407150" y="3719830"/>
            <a:ext cx="1292860" cy="7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图片 12" descr="菁优网：http://www.jyeoo.com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26"/>
          <a:stretch>
            <a:fillRect/>
          </a:stretch>
        </p:blipFill>
        <p:spPr>
          <a:xfrm>
            <a:off x="7118985" y="4857750"/>
            <a:ext cx="824230" cy="78359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163945" y="2244725"/>
            <a:ext cx="1898015" cy="44386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杂化碳原子数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72" name="图片 15" descr="菁优网：http://www.jyeoo.com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8341995" y="4823143"/>
            <a:ext cx="1290320" cy="81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图片 16" descr="菁优网：http://www.jyeoo.com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1"/>
          <a:stretch>
            <a:fillRect/>
          </a:stretch>
        </p:blipFill>
        <p:spPr>
          <a:xfrm>
            <a:off x="8213090" y="3719513"/>
            <a:ext cx="1581150" cy="657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TextBox 4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8406765" y="2247900"/>
            <a:ext cx="1450340" cy="37528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杂化类型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Box 4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0464910" y="2950665"/>
            <a:ext cx="1622949" cy="3987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取代反应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100039" name="图片 100039" descr="学科网(www.zxxk.com)--教育资源门户，提供试卷、教案、课件、论文、素材以及各类教学资源下载，还有大量而丰富的教学相关资讯！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235565" y="5019675"/>
            <a:ext cx="1584960" cy="535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" y="1585595"/>
            <a:ext cx="12192000" cy="2594423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1" y="189"/>
            <a:ext cx="12196131" cy="43348"/>
          </a:xfrm>
          <a:prstGeom prst="rect">
            <a:avLst/>
          </a:prstGeom>
          <a:solidFill>
            <a:srgbClr val="004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zh-CN" altLang="en-US" sz="2400" dirty="0">
              <a:solidFill>
                <a:sysClr val="windowText" lastClr="000000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02687" y="2404421"/>
            <a:ext cx="295275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600" kern="100" dirty="0">
                <a:solidFill>
                  <a:schemeClr val="bg1"/>
                </a:solidFill>
                <a:effectLst/>
                <a:latin typeface="Calibri" panose="020F0502020204030204" charset="0"/>
                <a:ea typeface="黑体" panose="02010609060101010101" charset="-122"/>
                <a:cs typeface="Times New Roman" panose="02020603050405020304" pitchFamily="18" charset="0"/>
              </a:rPr>
              <a:t>THANKS</a:t>
            </a:r>
            <a:endParaRPr lang="en-US" altLang="zh-CN" sz="6600" kern="100" dirty="0">
              <a:solidFill>
                <a:schemeClr val="bg1"/>
              </a:solidFill>
              <a:effectLst/>
              <a:latin typeface="Calibri" panose="020F0502020204030204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3114" name="组合 13"/>
          <p:cNvGrpSpPr/>
          <p:nvPr/>
        </p:nvGrpSpPr>
        <p:grpSpPr>
          <a:xfrm>
            <a:off x="517525" y="1751965"/>
            <a:ext cx="2270125" cy="2231390"/>
            <a:chOff x="0" y="0"/>
            <a:chExt cx="3098800" cy="3098800"/>
          </a:xfrm>
        </p:grpSpPr>
        <p:sp>
          <p:nvSpPr>
            <p:cNvPr id="3115" name="公众号：陈西设计之家。微信搜索即可"/>
            <p:cNvSpPr/>
            <p:nvPr>
              <p:custDataLst>
                <p:tags r:id="rId1"/>
              </p:custDataLst>
            </p:nvPr>
          </p:nvSpPr>
          <p:spPr>
            <a:xfrm>
              <a:off x="0" y="0"/>
              <a:ext cx="3098800" cy="3098800"/>
            </a:xfrm>
            <a:prstGeom prst="ellipse">
              <a:avLst/>
            </a:prstGeom>
            <a:gradFill rotWithShape="0">
              <a:gsLst>
                <a:gs pos="0">
                  <a:srgbClr val="F3F3F3">
                    <a:alpha val="100000"/>
                  </a:srgbClr>
                </a:gs>
                <a:gs pos="83000">
                  <a:srgbClr val="F3F3F3">
                    <a:alpha val="100000"/>
                  </a:srgbClr>
                </a:gs>
                <a:gs pos="100000">
                  <a:srgbClr val="D0CECE">
                    <a:alpha val="100000"/>
                  </a:srgbClr>
                </a:gs>
              </a:gsLst>
              <a:lin ang="2700000" scaled="1"/>
              <a:tileRect/>
            </a:gradFill>
            <a:ln w="9525">
              <a:noFill/>
            </a:ln>
            <a:effectLst>
              <a:outerShdw dist="279401" dir="8100000" algn="ctr" rotWithShape="0">
                <a:srgbClr val="000000">
                  <a:alpha val="17999"/>
                </a:srgbClr>
              </a:outerShdw>
            </a:effectLst>
          </p:spPr>
          <p:txBody>
            <a:bodyPr anchor="ctr" anchorCtr="0"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  <p:sp>
          <p:nvSpPr>
            <p:cNvPr id="3116" name="椭圆 15"/>
            <p:cNvSpPr/>
            <p:nvPr>
              <p:custDataLst>
                <p:tags r:id="rId2"/>
              </p:custDataLst>
            </p:nvPr>
          </p:nvSpPr>
          <p:spPr>
            <a:xfrm>
              <a:off x="109113" y="111068"/>
              <a:ext cx="2880575" cy="2876664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  <a:ln w="9525">
              <a:noFill/>
            </a:ln>
          </p:spPr>
          <p:txBody>
            <a:bodyPr anchor="ctr" anchorCtr="0"/>
            <a:p>
              <a:pPr algn="ctr"/>
              <a:endParaRPr lang="zh-CN" altLang="en-US" sz="1400" dirty="0">
                <a:solidFill>
                  <a:srgbClr val="FFFFFF"/>
                </a:solidFill>
                <a:latin typeface="Calibri" panose="020F0502020204030204" charset="0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0" y="142875"/>
            <a:ext cx="8170545" cy="1077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61"/>
    </mc:Choice>
    <mc:Fallback>
      <p:transition spd="slow" advTm="716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0" y="1243330"/>
            <a:ext cx="10572750" cy="2133600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579129" y="797913"/>
            <a:ext cx="11449272" cy="1227772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0"/>
              </a:spcAft>
              <a:buNone/>
              <a:tabLst>
                <a:tab pos="5600700" algn="l"/>
              </a:tabLst>
            </a:pP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(2023</a:t>
            </a:r>
            <a:r>
              <a:rPr lang="zh-CN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江苏卷</a:t>
            </a: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化合物</a:t>
            </a:r>
            <a:r>
              <a:rPr lang="en-US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</a:t>
            </a:r>
            <a:r>
              <a:rPr lang="zh-CN" altLang="zh-CN" b="1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是鞘氨醇激酶抑制剂，其合成路线如下：</a:t>
            </a:r>
            <a:endParaRPr lang="zh-CN" altLang="zh-CN" sz="1050" b="1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325" y="3366135"/>
            <a:ext cx="11065510" cy="2212975"/>
          </a:xfrm>
          <a:prstGeom prst="rect">
            <a:avLst/>
          </a:prstGeom>
        </p:spPr>
      </p:pic>
      <p:sp>
        <p:nvSpPr>
          <p:cNvPr id="5" name="内容占位符 2"/>
          <p:cNvSpPr txBox="1"/>
          <p:nvPr/>
        </p:nvSpPr>
        <p:spPr bwMode="auto">
          <a:xfrm>
            <a:off x="180984" y="5547375"/>
            <a:ext cx="7749154" cy="69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0" indent="631825" algn="just" rtl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>
                <a:tab pos="5384800" algn="l"/>
                <a:tab pos="9144000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spcAft>
                <a:spcPts val="0"/>
              </a:spcAft>
              <a:tabLst>
                <a:tab pos="5600700" algn="l"/>
              </a:tabLst>
            </a:pP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G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的分子式为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C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H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8</a:t>
            </a:r>
            <a:r>
              <a:rPr lang="en-US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Br</a:t>
            </a:r>
            <a:r>
              <a:rPr lang="en-US" altLang="zh-CN" kern="100" baseline="-250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zh-CN" kern="100">
                <a:solidFill>
                  <a:srgbClr val="0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</a:t>
            </a:r>
            <a:endParaRPr lang="zh-CN" altLang="zh-CN" sz="1050" kern="100">
              <a:effectLst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21" name="Picture 1" descr="F:\课件\2023年\11月\开文\《二轮总复习》化学 150\23ELHX395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" y="3820778"/>
            <a:ext cx="11261261" cy="153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41325" y="810954"/>
          <a:ext cx="11304588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文档" r:id="rId3" imgW="11304905" imgH="2746375" progId="Word.Document.12">
                  <p:embed/>
                </p:oleObj>
              </mc:Choice>
              <mc:Fallback>
                <p:oleObj name="文档" r:id="rId3" imgW="11304905" imgH="2746375" progId="Word.Document.12">
                  <p:embed/>
                  <p:pic>
                    <p:nvPicPr>
                      <p:cNvPr id="0" name="图片 51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325" y="810954"/>
                        <a:ext cx="11304588" cy="274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360689" y="1020765"/>
            <a:ext cx="11449272" cy="1296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0" indent="631825" algn="just" rtl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>
                <a:tab pos="5384800" algn="l"/>
                <a:tab pos="9144000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spcAft>
                <a:spcPts val="0"/>
              </a:spcAft>
              <a:tabLst>
                <a:tab pos="56007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(2022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江苏卷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化合物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可用于药用多肽的结构修饰，其人工合成路线如下：</a:t>
            </a:r>
            <a:endParaRPr lang="zh-CN" altLang="zh-CN" sz="1050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145" name="Picture 1" descr="F:\课件\2023年\11月\开文\《二轮总复习》化学 150\23ELHX220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38" y="2386009"/>
            <a:ext cx="11593288" cy="313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52120" y="746423"/>
          <a:ext cx="11304588" cy="597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文档" r:id="rId1" imgW="11304905" imgH="5977255" progId="Word.Document.12">
                  <p:embed/>
                </p:oleObj>
              </mc:Choice>
              <mc:Fallback>
                <p:oleObj name="文档" r:id="rId1" imgW="11304905" imgH="5977255" progId="Word.Document.12">
                  <p:embed/>
                  <p:pic>
                    <p:nvPicPr>
                      <p:cNvPr id="0" name="图片 819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52120" y="746423"/>
                        <a:ext cx="11304588" cy="597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169" name="Picture 1" descr="F:\课件\2023年\11月\开文\《二轮总复习》化学 150\23ELHX397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96" y="2886584"/>
            <a:ext cx="11759579" cy="162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/>
        </p:nvSpPr>
        <p:spPr>
          <a:xfrm>
            <a:off x="360689" y="604825"/>
            <a:ext cx="11449272" cy="12966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lvl1pPr marL="0" indent="631825" algn="just" rtl="0" fontAlgn="base" hangingPunct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FontTx/>
              <a:buNone/>
              <a:tabLst>
                <a:tab pos="5384800" algn="l"/>
                <a:tab pos="9144000" algn="l"/>
              </a:tabLst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n-cs"/>
              </a:defRPr>
            </a:lvl1pPr>
            <a:lvl2pPr marL="4572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2pPr>
            <a:lvl3pPr marL="9144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3pPr>
            <a:lvl4pPr marL="13716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4pPr>
            <a:lvl5pPr marL="1828800" indent="0" algn="l" rtl="0" fontAlgn="base">
              <a:spcBef>
                <a:spcPct val="20000"/>
              </a:spcBef>
              <a:spcAft>
                <a:spcPct val="0"/>
              </a:spcAft>
              <a:buFontTx/>
              <a:buNone/>
              <a:defRPr sz="2800" b="1" kern="1200">
                <a:solidFill>
                  <a:schemeClr val="tx1"/>
                </a:solidFill>
                <a:latin typeface="黑体" panose="02010609060101010101" charset="-122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713740">
              <a:spcAft>
                <a:spcPts val="0"/>
              </a:spcAft>
              <a:tabLst>
                <a:tab pos="5600700" algn="l"/>
              </a:tabLst>
            </a:pP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(2021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江苏卷</a:t>
            </a:r>
            <a:r>
              <a:rPr lang="en-US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)F</a:t>
            </a:r>
            <a:r>
              <a:rPr lang="zh-CN" altLang="zh-CN" kern="1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是一种天然产物，具有抗肿瘤等活性，其人工合成路线如图：</a:t>
            </a:r>
            <a:endParaRPr lang="zh-CN" altLang="zh-CN" sz="1050" kern="10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217" name="Picture 1" descr="F:\课件\2023年\11月\开文\《二轮总复习》化学 150\23ELHX225.TIF"/>
          <p:cNvPicPr>
            <a:picLocks noChangeAspect="1" noChangeArrowheads="1"/>
          </p:cNvPicPr>
          <p:nvPr/>
        </p:nvPicPr>
        <p:blipFill>
          <a:blip r:embed="rId1" r:link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11" y="1974416"/>
            <a:ext cx="11106150" cy="451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平行四边形 26"/>
          <p:cNvSpPr/>
          <p:nvPr/>
        </p:nvSpPr>
        <p:spPr>
          <a:xfrm>
            <a:off x="1189990" y="163195"/>
            <a:ext cx="4050030" cy="484505"/>
          </a:xfrm>
          <a:prstGeom prst="parallelogram">
            <a:avLst>
              <a:gd name="adj" fmla="val 44667"/>
            </a:avLst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二、真题演练</a:t>
            </a:r>
            <a:endParaRPr lang="zh-CN" altLang="en-US" sz="32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41325" y="775127"/>
          <a:ext cx="11304588" cy="274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文档" r:id="rId1" imgW="11304905" imgH="2746375" progId="Word.Document.12">
                  <p:embed/>
                </p:oleObj>
              </mc:Choice>
              <mc:Fallback>
                <p:oleObj name="文档" r:id="rId1" imgW="11304905" imgH="2746375" progId="Word.Document.12">
                  <p:embed/>
                  <p:pic>
                    <p:nvPicPr>
                      <p:cNvPr id="0" name="图片 1024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41325" y="775127"/>
                        <a:ext cx="11304588" cy="2744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TABLE_ENDDRAG_ORIGIN_RECT" val="881*395"/>
  <p:tag name="TABLE_ENDDRAG_RECT" val="58*96*881*395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N2YzNjBkOTgyNWQ1YTMxYzM3MzMwNWFiODNmOWIzYWMifQ=="/>
  <p:tag name="KSO_WPP_MARK_KEY" val="2f8fad85-150e-4b50-82ee-5bf2c3da28fb"/>
  <p:tag name="commondata" val="eyJoZGlkIjoiM2NjYjYyNDZjODJiYmJmNmM0MjJmYTU1MmJjMjAxZGY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TABLE_BEAUTIFY" val="smartTable{21ac0772-2f8e-4865-b310-d1625c47cace}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WPS 演示</Application>
  <PresentationFormat>宽屏</PresentationFormat>
  <Paragraphs>260</Paragraphs>
  <Slides>20</Slides>
  <Notes>4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5</vt:i4>
      </vt:variant>
      <vt:variant>
        <vt:lpstr>幻灯片标题</vt:lpstr>
      </vt:variant>
      <vt:variant>
        <vt:i4>20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微软雅黑</vt:lpstr>
      <vt:lpstr>Calibri</vt:lpstr>
      <vt:lpstr>华光粗黑_CNKI</vt:lpstr>
      <vt:lpstr>黑体</vt:lpstr>
      <vt:lpstr>Times New Roman</vt:lpstr>
      <vt:lpstr>等线</vt:lpstr>
      <vt:lpstr>Arial Unicode MS</vt:lpstr>
      <vt:lpstr>仿宋_GB2312</vt:lpstr>
      <vt:lpstr>仿宋</vt:lpstr>
      <vt:lpstr>Calibri Light</vt:lpstr>
      <vt:lpstr>2_Office 主题</vt:lpstr>
      <vt:lpstr>Word.Document.12</vt:lpstr>
      <vt:lpstr>Word.Document.12</vt:lpstr>
      <vt:lpstr>Word.Document.12</vt:lpstr>
      <vt:lpstr>Word.Document.12</vt:lpstr>
      <vt:lpstr>Word.Document.12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馥郁芬芳</cp:lastModifiedBy>
  <cp:revision>188</cp:revision>
  <dcterms:created xsi:type="dcterms:W3CDTF">2019-06-19T02:08:00Z</dcterms:created>
  <dcterms:modified xsi:type="dcterms:W3CDTF">2024-04-24T07:23:10Z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9EECF21645D74617A5F23DFBF60417C2_11</vt:lpwstr>
  </property>
</Properties>
</file>