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3"/>
  </p:notesMasterIdLst>
  <p:handoutMasterIdLst>
    <p:handoutMasterId r:id="rId24"/>
  </p:handoutMasterIdLst>
  <p:sldIdLst>
    <p:sldId id="307" r:id="rId4"/>
    <p:sldId id="600" r:id="rId5"/>
    <p:sldId id="908" r:id="rId6"/>
    <p:sldId id="887" r:id="rId7"/>
    <p:sldId id="824" r:id="rId8"/>
    <p:sldId id="823" r:id="rId9"/>
    <p:sldId id="849" r:id="rId10"/>
    <p:sldId id="883" r:id="rId11"/>
    <p:sldId id="888" r:id="rId12"/>
    <p:sldId id="886" r:id="rId13"/>
    <p:sldId id="858" r:id="rId14"/>
    <p:sldId id="857" r:id="rId15"/>
    <p:sldId id="851" r:id="rId16"/>
    <p:sldId id="902" r:id="rId17"/>
    <p:sldId id="779" r:id="rId18"/>
    <p:sldId id="859" r:id="rId19"/>
    <p:sldId id="876" r:id="rId20"/>
    <p:sldId id="903" r:id="rId21"/>
    <p:sldId id="909" r:id="rId22"/>
  </p:sldIdLst>
  <p:sldSz cx="12192000" cy="6858000"/>
  <p:notesSz cx="9144000" cy="6858000"/>
  <p:custDataLst>
    <p:tags r:id="rId2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3" userDrawn="1">
          <p15:clr>
            <a:srgbClr val="A4A3A4"/>
          </p15:clr>
        </p15:guide>
        <p15:guide id="2" pos="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798" y="-102"/>
      </p:cViewPr>
      <p:guideLst>
        <p:guide orient="horz" pos="2163"/>
        <p:guide pos="382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6320" cy="7632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gs" Target="tags/tag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6082" name="页眉占位符 4608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sz="1200" strike="noStrike" noProof="1"/>
          </a:p>
        </p:txBody>
      </p:sp>
      <p:sp>
        <p:nvSpPr>
          <p:cNvPr id="46083" name="日期占位符 4608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fontAlgn="base"/>
            <a:endParaRPr lang="zh-CN" altLang="en-US" sz="1200" strike="noStrike" noProof="1"/>
          </a:p>
        </p:txBody>
      </p:sp>
      <p:sp>
        <p:nvSpPr>
          <p:cNvPr id="46084" name="页脚占位符 4608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fontAlgn="base"/>
            <a:endParaRPr lang="zh-CN" sz="1200" strike="noStrike" noProof="1"/>
          </a:p>
        </p:txBody>
      </p:sp>
      <p:sp>
        <p:nvSpPr>
          <p:cNvPr id="46085" name="灯片编号占位符 4608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fontAlgn="base"/>
            <a:fld id="{9A0DB2DC-4C9A-4742-B13C-FB6460FD3503}" type="slidenum">
              <a:rPr lang="zh-CN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页眉占位符 512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zh-CN" sz="1200" strike="noStrike" noProof="1"/>
          </a:p>
        </p:txBody>
      </p:sp>
      <p:sp>
        <p:nvSpPr>
          <p:cNvPr id="5123" name="日期占位符 512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fontAlgn="base"/>
            <a:endParaRPr lang="zh-CN" altLang="en-US" sz="1200" strike="noStrike" noProof="1"/>
          </a:p>
        </p:txBody>
      </p:sp>
      <p:sp>
        <p:nvSpPr>
          <p:cNvPr id="5124" name="幻灯片图像占位符 5123"/>
          <p:cNvSpPr>
            <a:spLocks noRot="1" noTextEdit="1"/>
          </p:cNvSpPr>
          <p:nvPr>
            <p:ph type="sldImg" idx="6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25" name="文本占位符 5124"/>
          <p:cNvSpPr>
            <a:spLocks noGrp="1"/>
          </p:cNvSpPr>
          <p:nvPr>
            <p:ph type="body" sz="quarter" idx="7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126" name="页脚占位符 512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fontAlgn="base"/>
            <a:endParaRPr lang="zh-CN" sz="1200" strike="noStrike" noProof="1"/>
          </a:p>
        </p:txBody>
      </p:sp>
      <p:sp>
        <p:nvSpPr>
          <p:cNvPr id="5127" name="灯片编号占位符 512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fontAlgn="base"/>
            <a:fld id="{9A0DB2DC-4C9A-4742-B13C-FB6460FD3503}" type="slidenum">
              <a:rPr lang="zh-CN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z="1200" strike="noStrike" noProof="1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z="1200" strike="noStrike" noProof="1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77300" y="609600"/>
            <a:ext cx="2755900" cy="57150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107937" cy="57150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z="1200" strike="noStrike" noProof="1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ctr" fontAlgn="base"/>
            <a:fld id="{9A0DB2DC-4C9A-4742-B13C-FB6460FD3503}" type="slidenum">
              <a:rPr lang="zh-CN" sz="10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z="1000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ctr" fontAlgn="base"/>
            <a:fld id="{9A0DB2DC-4C9A-4742-B13C-FB6460FD3503}" type="slidenum">
              <a:rPr lang="zh-CN" sz="10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z="1000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ctr" fontAlgn="base"/>
            <a:fld id="{9A0DB2DC-4C9A-4742-B13C-FB6460FD3503}" type="slidenum">
              <a:rPr lang="zh-CN" sz="10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z="1000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5401564" cy="4648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1636" y="1676400"/>
            <a:ext cx="5401564" cy="4648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ctr" fontAlgn="base"/>
            <a:fld id="{9A0DB2DC-4C9A-4742-B13C-FB6460FD3503}" type="slidenum">
              <a:rPr lang="zh-CN" sz="10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z="1000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ctr" fontAlgn="base"/>
            <a:fld id="{9A0DB2DC-4C9A-4742-B13C-FB6460FD3503}" type="slidenum">
              <a:rPr lang="zh-CN" sz="10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z="1000" strike="noStrike" noProof="1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ctr" fontAlgn="base"/>
            <a:fld id="{9A0DB2DC-4C9A-4742-B13C-FB6460FD3503}" type="slidenum">
              <a:rPr lang="zh-CN" sz="10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z="1000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ctr" fontAlgn="base"/>
            <a:fld id="{9A0DB2DC-4C9A-4742-B13C-FB6460FD3503}" type="slidenum">
              <a:rPr lang="zh-CN" sz="10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z="1000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ctr" fontAlgn="base"/>
            <a:fld id="{9A0DB2DC-4C9A-4742-B13C-FB6460FD3503}" type="slidenum">
              <a:rPr lang="zh-CN" sz="10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z="1000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z="1200" strike="noStrike" noProof="1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ctr" fontAlgn="base"/>
            <a:fld id="{9A0DB2DC-4C9A-4742-B13C-FB6460FD3503}" type="slidenum">
              <a:rPr lang="zh-CN" sz="10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z="1000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ctr" fontAlgn="base"/>
            <a:fld id="{9A0DB2DC-4C9A-4742-B13C-FB6460FD3503}" type="slidenum">
              <a:rPr lang="zh-CN" sz="10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z="1000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77300" y="609600"/>
            <a:ext cx="2755900" cy="57150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107937" cy="57150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ctr" fontAlgn="base"/>
            <a:fld id="{9A0DB2DC-4C9A-4742-B13C-FB6460FD3503}" type="slidenum">
              <a:rPr lang="zh-CN" sz="10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z="1000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ctr" fontAlgn="base"/>
            <a:fld id="{9A0DB2DC-4C9A-4742-B13C-FB6460FD3503}" type="slidenum">
              <a:rPr lang="zh-CN" sz="10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z="1000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ctr" fontAlgn="base"/>
            <a:fld id="{9A0DB2DC-4C9A-4742-B13C-FB6460FD3503}" type="slidenum">
              <a:rPr lang="zh-CN" sz="10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z="1000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z="1200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5401564" cy="4648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1636" y="1676400"/>
            <a:ext cx="5401564" cy="46482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z="1200" strike="noStrike" noProof="1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z="1200" strike="noStrike" noProof="1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z="1200" strike="noStrike" noProof="1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z="1200" strike="noStrike" noProof="1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z="1200" strike="noStrike" noProof="1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z="1200" strike="noStrike" noProof="1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file:///D:\qq&#25991;&#20214;\712321467\Image\C2C\Image2\%7b75232B38-A165-1FB7-499C-2E1C792CACB5%7d.png" TargetMode="External"/><Relationship Id="rId16" Type="http://schemas.openxmlformats.org/officeDocument/2006/relationships/image" Target="../media/image5.png"/><Relationship Id="rId15" Type="http://schemas.openxmlformats.org/officeDocument/2006/relationships/image" Target="../media/image4.jpeg"/><Relationship Id="rId14" Type="http://schemas.openxmlformats.org/officeDocument/2006/relationships/image" Target="../media/image3.jpeg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8" Type="http://schemas.openxmlformats.org/officeDocument/2006/relationships/theme" Target="../theme/theme2.xml"/><Relationship Id="rId17" Type="http://schemas.openxmlformats.org/officeDocument/2006/relationships/image" Target="file:///D:\qq&#25991;&#20214;\712321467\Image\C2C\Image2\%7b75232B38-A165-1FB7-499C-2E1C792CACB5%7d.png" TargetMode="External"/><Relationship Id="rId16" Type="http://schemas.openxmlformats.org/officeDocument/2006/relationships/image" Target="../media/image5.png"/><Relationship Id="rId15" Type="http://schemas.openxmlformats.org/officeDocument/2006/relationships/image" Target="../media/image7.jpeg"/><Relationship Id="rId14" Type="http://schemas.openxmlformats.org/officeDocument/2006/relationships/image" Target="../media/image6.jpeg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" name="Rectangle 39"/>
          <p:cNvSpPr>
            <a:spLocks noChangeArrowheads="1"/>
          </p:cNvSpPr>
          <p:nvPr/>
        </p:nvSpPr>
        <p:spPr bwMode="ltGray">
          <a:xfrm>
            <a:off x="0" y="4437063"/>
            <a:ext cx="12192000" cy="1728788"/>
          </a:xfrm>
          <a:prstGeom prst="rect">
            <a:avLst/>
          </a:prstGeom>
          <a:solidFill>
            <a:srgbClr val="008000"/>
          </a:solidFill>
          <a:ln w="9525">
            <a:solidFill>
              <a:srgbClr val="008080"/>
            </a:solidFill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Oval 40" descr="图片6"/>
          <p:cNvSpPr>
            <a:spLocks noChangeArrowheads="1"/>
          </p:cNvSpPr>
          <p:nvPr/>
        </p:nvSpPr>
        <p:spPr bwMode="gray">
          <a:xfrm>
            <a:off x="1295400" y="1628775"/>
            <a:ext cx="4705350" cy="3671888"/>
          </a:xfrm>
          <a:prstGeom prst="ellipse">
            <a:avLst/>
          </a:prstGeom>
          <a:blipFill dpi="0" rotWithShape="1">
            <a:blip r:embed="rId12"/>
            <a:stretch>
              <a:fillRect/>
            </a:stretch>
          </a:blipFill>
          <a:ln w="38100">
            <a:solidFill>
              <a:schemeClr val="bg1"/>
            </a:solidFill>
            <a:round/>
          </a:ln>
          <a:effectLst>
            <a:outerShdw dist="89803" dir="2700000" algn="ctr" rotWithShape="0">
              <a:srgbClr val="000000">
                <a:alpha val="18999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Oval 43"/>
          <p:cNvSpPr>
            <a:spLocks noChangeArrowheads="1"/>
          </p:cNvSpPr>
          <p:nvPr/>
        </p:nvSpPr>
        <p:spPr bwMode="gray">
          <a:xfrm>
            <a:off x="5614988" y="2636838"/>
            <a:ext cx="1631950" cy="1223963"/>
          </a:xfrm>
          <a:prstGeom prst="ellipse">
            <a:avLst/>
          </a:prstGeom>
          <a:solidFill>
            <a:srgbClr val="1BABE5">
              <a:alpha val="10001"/>
            </a:srgbClr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Oval 44"/>
          <p:cNvSpPr>
            <a:spLocks noChangeArrowheads="1"/>
          </p:cNvSpPr>
          <p:nvPr/>
        </p:nvSpPr>
        <p:spPr bwMode="gray">
          <a:xfrm>
            <a:off x="5141913" y="3500438"/>
            <a:ext cx="2109788" cy="1582738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bg1"/>
            </a:solidFill>
            <a:rou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Oval 51" descr="图片4"/>
          <p:cNvSpPr>
            <a:spLocks noChangeArrowheads="1"/>
          </p:cNvSpPr>
          <p:nvPr/>
        </p:nvSpPr>
        <p:spPr bwMode="gray">
          <a:xfrm>
            <a:off x="5175250" y="3521075"/>
            <a:ext cx="2044700" cy="1543050"/>
          </a:xfrm>
          <a:prstGeom prst="ellipse">
            <a:avLst/>
          </a:prstGeom>
          <a:blipFill dpi="0" rotWithShape="1">
            <a:blip r:embed="rId13"/>
            <a:stretch>
              <a:fillRect/>
            </a:stretch>
          </a:blipFill>
          <a:ln w="9525">
            <a:noFill/>
            <a:rou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Oval 41" descr="图片7"/>
          <p:cNvSpPr>
            <a:spLocks noChangeArrowheads="1"/>
          </p:cNvSpPr>
          <p:nvPr/>
        </p:nvSpPr>
        <p:spPr bwMode="gray">
          <a:xfrm>
            <a:off x="431800" y="1268413"/>
            <a:ext cx="1917700" cy="1511300"/>
          </a:xfrm>
          <a:prstGeom prst="ellipse">
            <a:avLst/>
          </a:prstGeom>
          <a:blipFill dpi="0" rotWithShape="1">
            <a:blip r:embed="rId14"/>
            <a:stretch>
              <a:fillRect/>
            </a:stretch>
          </a:blipFill>
          <a:ln w="38100">
            <a:solidFill>
              <a:schemeClr val="bg1"/>
            </a:solidFill>
            <a:round/>
          </a:ln>
          <a:effectLst>
            <a:outerShdw dist="89803" dir="2700000" algn="ctr" rotWithShape="0">
              <a:srgbClr val="000000">
                <a:alpha val="18999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Oval 11" descr="图片3"/>
          <p:cNvSpPr>
            <a:spLocks noChangeArrowheads="1"/>
          </p:cNvSpPr>
          <p:nvPr/>
        </p:nvSpPr>
        <p:spPr bwMode="auto">
          <a:xfrm>
            <a:off x="1677988" y="404813"/>
            <a:ext cx="1247775" cy="935038"/>
          </a:xfrm>
          <a:prstGeom prst="ellipse">
            <a:avLst/>
          </a:prstGeom>
          <a:blipFill dpi="0" rotWithShape="1">
            <a:blip r:embed="rId15"/>
            <a:stretch>
              <a:fillRect/>
            </a:stretch>
          </a:blipFill>
          <a:ln w="38100">
            <a:solidFill>
              <a:schemeClr val="bg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3" name="Rectangle 3"/>
          <p:cNvSpPr>
            <a:spLocks noGrp="1"/>
          </p:cNvSpPr>
          <p:nvPr>
            <p:ph type="body"/>
          </p:nvPr>
        </p:nvSpPr>
        <p:spPr>
          <a:xfrm>
            <a:off x="609600" y="1676400"/>
            <a:ext cx="11023600" cy="4648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3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34" name="Rectangle 2"/>
          <p:cNvSpPr>
            <a:spLocks noGrp="1"/>
          </p:cNvSpPr>
          <p:nvPr>
            <p:ph type="title" idx="5"/>
          </p:nvPr>
        </p:nvSpPr>
        <p:spPr>
          <a:xfrm>
            <a:off x="2743200" y="609600"/>
            <a:ext cx="8026400" cy="4873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3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775200" y="6400800"/>
            <a:ext cx="2946400" cy="2444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2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08000" y="6400800"/>
            <a:ext cx="2844800" cy="24447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 fontAlgn="base"/>
            <a:fld id="{9A0DB2DC-4C9A-4742-B13C-FB6460FD3503}" type="slidenum">
              <a:rPr lang="zh-CN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z="1200" strike="noStrike" noProof="1"/>
          </a:p>
        </p:txBody>
      </p:sp>
      <p:pic>
        <p:nvPicPr>
          <p:cNvPr id="1035" name="图片 1073743875" descr="学科网 zxxk.com"/>
          <p:cNvPicPr>
            <a:picLocks noChangeAspect="1"/>
          </p:cNvPicPr>
          <p:nvPr/>
        </p:nvPicPr>
        <p:blipFill>
          <a:blip r:embed="rId16" r:link="rId1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9" name="Oval 105"/>
          <p:cNvSpPr>
            <a:spLocks noChangeArrowheads="1"/>
          </p:cNvSpPr>
          <p:nvPr/>
        </p:nvSpPr>
        <p:spPr bwMode="gray">
          <a:xfrm>
            <a:off x="239713" y="0"/>
            <a:ext cx="9070975" cy="6858000"/>
          </a:xfrm>
          <a:prstGeom prst="ellipse">
            <a:avLst/>
          </a:prstGeom>
          <a:gradFill rotWithShape="1">
            <a:gsLst>
              <a:gs pos="0">
                <a:schemeClr val="bg2">
                  <a:alpha val="44000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30" name="Rectangle 106"/>
          <p:cNvSpPr>
            <a:spLocks noChangeArrowheads="1"/>
          </p:cNvSpPr>
          <p:nvPr/>
        </p:nvSpPr>
        <p:spPr bwMode="gray">
          <a:xfrm>
            <a:off x="0" y="549275"/>
            <a:ext cx="12192000" cy="6477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31" name="Oval 107"/>
          <p:cNvSpPr>
            <a:spLocks noChangeArrowheads="1"/>
          </p:cNvSpPr>
          <p:nvPr/>
        </p:nvSpPr>
        <p:spPr bwMode="gray">
          <a:xfrm>
            <a:off x="1487488" y="58738"/>
            <a:ext cx="1154113" cy="89217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  <a:rou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Rectangle 3"/>
          <p:cNvSpPr>
            <a:spLocks noGrp="1"/>
          </p:cNvSpPr>
          <p:nvPr>
            <p:ph type="body"/>
          </p:nvPr>
        </p:nvSpPr>
        <p:spPr>
          <a:xfrm>
            <a:off x="609600" y="1676400"/>
            <a:ext cx="11023600" cy="4648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3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588000" y="6534150"/>
            <a:ext cx="1117600" cy="2619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algn="ctr" fontAlgn="base"/>
            <a:fld id="{9A0DB2DC-4C9A-4742-B13C-FB6460FD3503}" type="slidenum">
              <a:rPr lang="zh-CN" sz="100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z="1000" strike="noStrike" noProof="1"/>
          </a:p>
        </p:txBody>
      </p:sp>
      <p:sp>
        <p:nvSpPr>
          <p:cNvPr id="2055" name="Rectangle 2"/>
          <p:cNvSpPr>
            <a:spLocks noGrp="1"/>
          </p:cNvSpPr>
          <p:nvPr>
            <p:ph type="title" idx="5"/>
          </p:nvPr>
        </p:nvSpPr>
        <p:spPr>
          <a:xfrm>
            <a:off x="2743200" y="609600"/>
            <a:ext cx="8026400" cy="4873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08000" y="6534150"/>
            <a:ext cx="2540000" cy="2619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0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35" name="Oval 111" descr="图片6"/>
          <p:cNvSpPr>
            <a:spLocks noChangeArrowheads="1"/>
          </p:cNvSpPr>
          <p:nvPr/>
        </p:nvSpPr>
        <p:spPr bwMode="gray">
          <a:xfrm>
            <a:off x="1511300" y="76200"/>
            <a:ext cx="1104900" cy="857250"/>
          </a:xfrm>
          <a:prstGeom prst="ellipse">
            <a:avLst/>
          </a:prstGeom>
          <a:blipFill dpi="0" rotWithShape="1">
            <a:blip r:embed="rId14"/>
            <a:stretch>
              <a:fillRect/>
            </a:stretch>
          </a:blipFill>
          <a:ln w="9525">
            <a:noFill/>
            <a:rou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33" name="Oval 109"/>
          <p:cNvSpPr>
            <a:spLocks noChangeArrowheads="1"/>
          </p:cNvSpPr>
          <p:nvPr/>
        </p:nvSpPr>
        <p:spPr bwMode="gray">
          <a:xfrm>
            <a:off x="239713" y="333375"/>
            <a:ext cx="1536700" cy="1223963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bg1"/>
            </a:solidFill>
            <a:round/>
          </a:ln>
          <a:effectLst>
            <a:outerShdw dist="89803" dir="2700000" algn="ctr" rotWithShape="0">
              <a:srgbClr val="000000">
                <a:alpha val="19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34" name="Oval 110" descr="图片4"/>
          <p:cNvSpPr>
            <a:spLocks noChangeArrowheads="1"/>
          </p:cNvSpPr>
          <p:nvPr/>
        </p:nvSpPr>
        <p:spPr bwMode="gray">
          <a:xfrm>
            <a:off x="254000" y="352425"/>
            <a:ext cx="1504950" cy="1185863"/>
          </a:xfrm>
          <a:prstGeom prst="ellipse">
            <a:avLst/>
          </a:prstGeom>
          <a:blipFill dpi="0" rotWithShape="1">
            <a:blip r:embed="rId15"/>
            <a:stretch>
              <a:fillRect/>
            </a:stretch>
          </a:blipFill>
          <a:ln w="9525">
            <a:noFill/>
            <a:rou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56" name="图片 1073743875" descr="学科网 zxxk.com"/>
          <p:cNvPicPr>
            <a:picLocks noChangeAspect="1"/>
          </p:cNvPicPr>
          <p:nvPr/>
        </p:nvPicPr>
        <p:blipFill>
          <a:blip r:embed="rId16" r:link="rId1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image" Target="../media/image15.png"/><Relationship Id="rId2" Type="http://schemas.openxmlformats.org/officeDocument/2006/relationships/image" Target="NULL" TargetMode="Externa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image" Target="../media/image20.png"/><Relationship Id="rId2" Type="http://schemas.openxmlformats.org/officeDocument/2006/relationships/image" Target="NULL" TargetMode="Externa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image" Target="NULL" TargetMode="Externa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image" Target="../media/image26.png"/><Relationship Id="rId2" Type="http://schemas.openxmlformats.org/officeDocument/2006/relationships/image" Target="NULL" TargetMode="External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103495" y="1216025"/>
            <a:ext cx="6537960" cy="20262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7200" b="1" spc="-500">
                <a:solidFill>
                  <a:srgbClr val="008000"/>
                </a:solidFill>
                <a:effectLst>
                  <a:reflection blurRad="6350" stA="60000" endA="900" endPos="60000" dist="60007" dir="5400000" sy="-100000" algn="bl" rotWithShape="0"/>
                </a:effectLst>
                <a:uFillTx/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7200" b="1" spc="-500">
                <a:solidFill>
                  <a:srgbClr val="008000"/>
                </a:solidFill>
                <a:effectLst>
                  <a:reflection blurRad="6350" stA="60000" endA="900" endPos="60000" dist="60007" dir="5400000" sy="-100000" algn="bl" rotWithShape="0"/>
                </a:effectLst>
                <a:uFillTx/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7200" b="1" spc="-500">
                <a:solidFill>
                  <a:srgbClr val="008000"/>
                </a:solidFill>
                <a:effectLst>
                  <a:reflection blurRad="6350" stA="60000" endA="900" endPos="60000" dist="60007" dir="5400000" sy="-100000" algn="bl" rotWithShape="0"/>
                </a:effectLst>
                <a:uFillTx/>
                <a:latin typeface="楷体" panose="02010609060101010101" charset="-122"/>
                <a:ea typeface="楷体" panose="02010609060101010101" charset="-122"/>
              </a:rPr>
              <a:t>有机专项</a:t>
            </a:r>
            <a:endParaRPr lang="en-US" altLang="zh-CN" sz="7200" b="1" spc="-500">
              <a:solidFill>
                <a:srgbClr val="008000"/>
              </a:solidFill>
              <a:effectLst>
                <a:reflection blurRad="6350" stA="60000" endA="900" endPos="60000" dist="60007" dir="5400000" sy="-100000" algn="bl" rotWithShape="0"/>
              </a:effectLst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43510" y="528320"/>
            <a:ext cx="119907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>
                <a:solidFill>
                  <a:schemeClr val="bg1"/>
                </a:solidFill>
              </a:rPr>
              <a:t>变式训练</a:t>
            </a:r>
            <a:r>
              <a:rPr lang="en-US" altLang="zh-CN" sz="4000">
                <a:solidFill>
                  <a:schemeClr val="bg1"/>
                </a:solidFill>
              </a:rPr>
              <a:t>5</a:t>
            </a:r>
            <a:endParaRPr lang="en-US" altLang="zh-CN" sz="4000">
              <a:solidFill>
                <a:schemeClr val="bg1"/>
              </a:solidFill>
            </a:endParaRPr>
          </a:p>
        </p:txBody>
      </p:sp>
      <p:pic>
        <p:nvPicPr>
          <p:cNvPr id="2" name="图片 15"/>
          <p:cNvPicPr>
            <a:picLocks noChangeAspect="1"/>
          </p:cNvPicPr>
          <p:nvPr/>
        </p:nvPicPr>
        <p:blipFill>
          <a:blip r:embed="rId1"/>
          <a:srcRect l="32301" t="42959" b="14502"/>
          <a:stretch>
            <a:fillRect/>
          </a:stretch>
        </p:blipFill>
        <p:spPr>
          <a:xfrm>
            <a:off x="1593215" y="2055495"/>
            <a:ext cx="9193530" cy="248221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982345" y="4573905"/>
            <a:ext cx="93840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18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sz="3200">
                <a:ea typeface="宋体" panose="02010600030101010101" pitchFamily="2" charset="-122"/>
              </a:rPr>
              <a:t>化合物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sz="3200">
                <a:ea typeface="宋体" panose="02010600030101010101" pitchFamily="2" charset="-122"/>
              </a:rPr>
              <a:t>转化成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  <a:r>
              <a:rPr lang="zh-CN" sz="3200">
                <a:ea typeface="宋体" panose="02010600030101010101" pitchFamily="2" charset="-122"/>
              </a:rPr>
              <a:t>时还生成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EtOH</a:t>
            </a:r>
            <a:r>
              <a:rPr lang="zh-CN" sz="3200">
                <a:ea typeface="宋体" panose="02010600030101010101" pitchFamily="2" charset="-122"/>
              </a:rPr>
              <a:t>，则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sz="3200">
                <a:ea typeface="宋体" panose="02010600030101010101" pitchFamily="2" charset="-122"/>
              </a:rPr>
              <a:t>的结构简式为。</a:t>
            </a:r>
            <a:endParaRPr lang="zh-CN" altLang="en-US" sz="3200">
              <a:ea typeface="宋体" panose="02010600030101010101" pitchFamily="2" charset="-122"/>
            </a:endParaRPr>
          </a:p>
        </p:txBody>
      </p:sp>
      <p:pic>
        <p:nvPicPr>
          <p:cNvPr id="10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625" y="5260975"/>
            <a:ext cx="3173095" cy="13265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3348355" y="2284730"/>
            <a:ext cx="494030" cy="3365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rgbClr val="FF0000"/>
                </a:solidFill>
              </a:rPr>
              <a:t>1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77590" y="2589530"/>
            <a:ext cx="494030" cy="3365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rgbClr val="FF0000"/>
                </a:solidFill>
              </a:rPr>
              <a:t>2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06190" y="2252980"/>
            <a:ext cx="494030" cy="3365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rgbClr val="FF0000"/>
                </a:solidFill>
              </a:rPr>
              <a:t>3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11625" y="2513330"/>
            <a:ext cx="494030" cy="3365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rgbClr val="FF0000"/>
                </a:solidFill>
              </a:rPr>
              <a:t>4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83115" y="2360930"/>
            <a:ext cx="494030" cy="3365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rgbClr val="FF0000"/>
                </a:solidFill>
              </a:rPr>
              <a:t>1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987915" y="2589530"/>
            <a:ext cx="494030" cy="3346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rgbClr val="FF0000"/>
                </a:solidFill>
              </a:rPr>
              <a:t>2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911715" y="2894965"/>
            <a:ext cx="494030" cy="3365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rgbClr val="FF0000"/>
                </a:solidFill>
              </a:rPr>
              <a:t>3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606915" y="2971165"/>
            <a:ext cx="494030" cy="3365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rgbClr val="FF0000"/>
                </a:solidFill>
              </a:rPr>
              <a:t>4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5164455" y="2378710"/>
            <a:ext cx="778510" cy="592455"/>
          </a:xfrm>
          <a:custGeom>
            <a:avLst/>
            <a:gdLst>
              <a:gd name="connisteX0" fmla="*/ 596900 w 1069975"/>
              <a:gd name="connsiteY0" fmla="*/ 0 h 895350"/>
              <a:gd name="connisteX1" fmla="*/ 483870 w 1069975"/>
              <a:gd name="connsiteY1" fmla="*/ 0 h 895350"/>
              <a:gd name="connisteX2" fmla="*/ 391160 w 1069975"/>
              <a:gd name="connsiteY2" fmla="*/ 20955 h 895350"/>
              <a:gd name="connisteX3" fmla="*/ 298450 w 1069975"/>
              <a:gd name="connsiteY3" fmla="*/ 61595 h 895350"/>
              <a:gd name="connisteX4" fmla="*/ 215900 w 1069975"/>
              <a:gd name="connsiteY4" fmla="*/ 113030 h 895350"/>
              <a:gd name="connisteX5" fmla="*/ 144145 w 1069975"/>
              <a:gd name="connsiteY5" fmla="*/ 164465 h 895350"/>
              <a:gd name="connisteX6" fmla="*/ 71755 w 1069975"/>
              <a:gd name="connsiteY6" fmla="*/ 247015 h 895350"/>
              <a:gd name="connisteX7" fmla="*/ 31115 w 1069975"/>
              <a:gd name="connsiteY7" fmla="*/ 318770 h 895350"/>
              <a:gd name="connisteX8" fmla="*/ 0 w 1069975"/>
              <a:gd name="connsiteY8" fmla="*/ 391160 h 895350"/>
              <a:gd name="connisteX9" fmla="*/ 0 w 1069975"/>
              <a:gd name="connsiteY9" fmla="*/ 462915 h 895350"/>
              <a:gd name="connisteX10" fmla="*/ 0 w 1069975"/>
              <a:gd name="connsiteY10" fmla="*/ 535305 h 895350"/>
              <a:gd name="connisteX11" fmla="*/ 0 w 1069975"/>
              <a:gd name="connsiteY11" fmla="*/ 617220 h 895350"/>
              <a:gd name="connisteX12" fmla="*/ 0 w 1069975"/>
              <a:gd name="connsiteY12" fmla="*/ 689610 h 895350"/>
              <a:gd name="connisteX13" fmla="*/ 31115 w 1069975"/>
              <a:gd name="connsiteY13" fmla="*/ 761365 h 895350"/>
              <a:gd name="connisteX14" fmla="*/ 113030 w 1069975"/>
              <a:gd name="connsiteY14" fmla="*/ 812800 h 895350"/>
              <a:gd name="connisteX15" fmla="*/ 185420 w 1069975"/>
              <a:gd name="connsiteY15" fmla="*/ 843915 h 895350"/>
              <a:gd name="connisteX16" fmla="*/ 257175 w 1069975"/>
              <a:gd name="connsiteY16" fmla="*/ 864235 h 895350"/>
              <a:gd name="connisteX17" fmla="*/ 339725 w 1069975"/>
              <a:gd name="connsiteY17" fmla="*/ 885190 h 895350"/>
              <a:gd name="connisteX18" fmla="*/ 421640 w 1069975"/>
              <a:gd name="connsiteY18" fmla="*/ 895350 h 895350"/>
              <a:gd name="connisteX19" fmla="*/ 494030 w 1069975"/>
              <a:gd name="connsiteY19" fmla="*/ 895350 h 895350"/>
              <a:gd name="connisteX20" fmla="*/ 586740 w 1069975"/>
              <a:gd name="connsiteY20" fmla="*/ 885190 h 895350"/>
              <a:gd name="connisteX21" fmla="*/ 668655 w 1069975"/>
              <a:gd name="connsiteY21" fmla="*/ 854075 h 895350"/>
              <a:gd name="connisteX22" fmla="*/ 741045 w 1069975"/>
              <a:gd name="connsiteY22" fmla="*/ 812800 h 895350"/>
              <a:gd name="connisteX23" fmla="*/ 812800 w 1069975"/>
              <a:gd name="connsiteY23" fmla="*/ 771525 h 895350"/>
              <a:gd name="connisteX24" fmla="*/ 884555 w 1069975"/>
              <a:gd name="connsiteY24" fmla="*/ 709930 h 895350"/>
              <a:gd name="connisteX25" fmla="*/ 956945 w 1069975"/>
              <a:gd name="connsiteY25" fmla="*/ 617220 h 895350"/>
              <a:gd name="connisteX26" fmla="*/ 1008380 w 1069975"/>
              <a:gd name="connsiteY26" fmla="*/ 525145 h 895350"/>
              <a:gd name="connisteX27" fmla="*/ 1049655 w 1069975"/>
              <a:gd name="connsiteY27" fmla="*/ 432435 h 895350"/>
              <a:gd name="connisteX28" fmla="*/ 1069975 w 1069975"/>
              <a:gd name="connsiteY28" fmla="*/ 349885 h 895350"/>
              <a:gd name="connisteX29" fmla="*/ 1069975 w 1069975"/>
              <a:gd name="connsiteY29" fmla="*/ 278130 h 895350"/>
              <a:gd name="connisteX30" fmla="*/ 998220 w 1069975"/>
              <a:gd name="connsiteY30" fmla="*/ 205740 h 895350"/>
              <a:gd name="connisteX31" fmla="*/ 925830 w 1069975"/>
              <a:gd name="connsiteY31" fmla="*/ 175260 h 895350"/>
              <a:gd name="connisteX32" fmla="*/ 854075 w 1069975"/>
              <a:gd name="connsiteY32" fmla="*/ 144145 h 895350"/>
              <a:gd name="connisteX33" fmla="*/ 761365 w 1069975"/>
              <a:gd name="connsiteY33" fmla="*/ 82550 h 895350"/>
              <a:gd name="connisteX34" fmla="*/ 678815 w 1069975"/>
              <a:gd name="connsiteY34" fmla="*/ 20955 h 895350"/>
              <a:gd name="connisteX35" fmla="*/ 596900 w 1069975"/>
              <a:gd name="connsiteY35" fmla="*/ 10160 h 895350"/>
              <a:gd name="connisteX36" fmla="*/ 596900 w 1069975"/>
              <a:gd name="connsiteY36" fmla="*/ 0 h 8953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</a:cxnLst>
            <a:rect l="l" t="t" r="r" b="b"/>
            <a:pathLst>
              <a:path w="1069975" h="895350">
                <a:moveTo>
                  <a:pt x="596900" y="0"/>
                </a:moveTo>
                <a:lnTo>
                  <a:pt x="483870" y="0"/>
                </a:lnTo>
                <a:lnTo>
                  <a:pt x="391160" y="20955"/>
                </a:lnTo>
                <a:lnTo>
                  <a:pt x="298450" y="61595"/>
                </a:lnTo>
                <a:lnTo>
                  <a:pt x="215900" y="113030"/>
                </a:lnTo>
                <a:lnTo>
                  <a:pt x="144145" y="164465"/>
                </a:lnTo>
                <a:lnTo>
                  <a:pt x="71755" y="247015"/>
                </a:lnTo>
                <a:lnTo>
                  <a:pt x="31115" y="318770"/>
                </a:lnTo>
                <a:lnTo>
                  <a:pt x="0" y="391160"/>
                </a:lnTo>
                <a:lnTo>
                  <a:pt x="0" y="462915"/>
                </a:lnTo>
                <a:lnTo>
                  <a:pt x="0" y="535305"/>
                </a:lnTo>
                <a:lnTo>
                  <a:pt x="0" y="617220"/>
                </a:lnTo>
                <a:lnTo>
                  <a:pt x="0" y="689610"/>
                </a:lnTo>
                <a:lnTo>
                  <a:pt x="31115" y="761365"/>
                </a:lnTo>
                <a:lnTo>
                  <a:pt x="113030" y="812800"/>
                </a:lnTo>
                <a:lnTo>
                  <a:pt x="185420" y="843915"/>
                </a:lnTo>
                <a:lnTo>
                  <a:pt x="257175" y="864235"/>
                </a:lnTo>
                <a:lnTo>
                  <a:pt x="339725" y="885190"/>
                </a:lnTo>
                <a:lnTo>
                  <a:pt x="421640" y="895350"/>
                </a:lnTo>
                <a:lnTo>
                  <a:pt x="494030" y="895350"/>
                </a:lnTo>
                <a:lnTo>
                  <a:pt x="586740" y="885190"/>
                </a:lnTo>
                <a:lnTo>
                  <a:pt x="668655" y="854075"/>
                </a:lnTo>
                <a:lnTo>
                  <a:pt x="741045" y="812800"/>
                </a:lnTo>
                <a:lnTo>
                  <a:pt x="812800" y="771525"/>
                </a:lnTo>
                <a:lnTo>
                  <a:pt x="884555" y="709930"/>
                </a:lnTo>
                <a:lnTo>
                  <a:pt x="956945" y="617220"/>
                </a:lnTo>
                <a:lnTo>
                  <a:pt x="1008380" y="525145"/>
                </a:lnTo>
                <a:lnTo>
                  <a:pt x="1049655" y="432435"/>
                </a:lnTo>
                <a:lnTo>
                  <a:pt x="1069975" y="349885"/>
                </a:lnTo>
                <a:lnTo>
                  <a:pt x="1069975" y="278130"/>
                </a:lnTo>
                <a:lnTo>
                  <a:pt x="998220" y="205740"/>
                </a:lnTo>
                <a:lnTo>
                  <a:pt x="925830" y="175260"/>
                </a:lnTo>
                <a:lnTo>
                  <a:pt x="854075" y="144145"/>
                </a:lnTo>
                <a:lnTo>
                  <a:pt x="761365" y="82550"/>
                </a:lnTo>
                <a:lnTo>
                  <a:pt x="678815" y="20955"/>
                </a:lnTo>
                <a:lnTo>
                  <a:pt x="596900" y="10160"/>
                </a:lnTo>
                <a:lnTo>
                  <a:pt x="596900" y="0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10064750" y="2944495"/>
            <a:ext cx="647700" cy="545465"/>
          </a:xfrm>
          <a:custGeom>
            <a:avLst/>
            <a:gdLst>
              <a:gd name="connisteX0" fmla="*/ 390525 w 647700"/>
              <a:gd name="connsiteY0" fmla="*/ 0 h 545465"/>
              <a:gd name="connisteX1" fmla="*/ 318770 w 647700"/>
              <a:gd name="connsiteY1" fmla="*/ 0 h 545465"/>
              <a:gd name="connisteX2" fmla="*/ 247015 w 647700"/>
              <a:gd name="connsiteY2" fmla="*/ 10795 h 545465"/>
              <a:gd name="connisteX3" fmla="*/ 174625 w 647700"/>
              <a:gd name="connsiteY3" fmla="*/ 41275 h 545465"/>
              <a:gd name="connisteX4" fmla="*/ 92075 w 647700"/>
              <a:gd name="connsiteY4" fmla="*/ 113665 h 545465"/>
              <a:gd name="connisteX5" fmla="*/ 61595 w 647700"/>
              <a:gd name="connsiteY5" fmla="*/ 185420 h 545465"/>
              <a:gd name="connisteX6" fmla="*/ 30480 w 647700"/>
              <a:gd name="connsiteY6" fmla="*/ 257175 h 545465"/>
              <a:gd name="connisteX7" fmla="*/ 10160 w 647700"/>
              <a:gd name="connsiteY7" fmla="*/ 329565 h 545465"/>
              <a:gd name="connisteX8" fmla="*/ 0 w 647700"/>
              <a:gd name="connsiteY8" fmla="*/ 401320 h 545465"/>
              <a:gd name="connisteX9" fmla="*/ 40640 w 647700"/>
              <a:gd name="connsiteY9" fmla="*/ 473710 h 545465"/>
              <a:gd name="connisteX10" fmla="*/ 113030 w 647700"/>
              <a:gd name="connsiteY10" fmla="*/ 525145 h 545465"/>
              <a:gd name="connisteX11" fmla="*/ 184785 w 647700"/>
              <a:gd name="connsiteY11" fmla="*/ 545465 h 545465"/>
              <a:gd name="connisteX12" fmla="*/ 257175 w 647700"/>
              <a:gd name="connsiteY12" fmla="*/ 545465 h 545465"/>
              <a:gd name="connisteX13" fmla="*/ 339090 w 647700"/>
              <a:gd name="connsiteY13" fmla="*/ 545465 h 545465"/>
              <a:gd name="connisteX14" fmla="*/ 411480 w 647700"/>
              <a:gd name="connsiteY14" fmla="*/ 525145 h 545465"/>
              <a:gd name="connisteX15" fmla="*/ 493395 w 647700"/>
              <a:gd name="connsiteY15" fmla="*/ 504190 h 545465"/>
              <a:gd name="connisteX16" fmla="*/ 565785 w 647700"/>
              <a:gd name="connsiteY16" fmla="*/ 452755 h 545465"/>
              <a:gd name="connisteX17" fmla="*/ 617220 w 647700"/>
              <a:gd name="connsiteY17" fmla="*/ 381000 h 545465"/>
              <a:gd name="connisteX18" fmla="*/ 647700 w 647700"/>
              <a:gd name="connsiteY18" fmla="*/ 308610 h 545465"/>
              <a:gd name="connisteX19" fmla="*/ 617220 w 647700"/>
              <a:gd name="connsiteY19" fmla="*/ 236855 h 545465"/>
              <a:gd name="connisteX20" fmla="*/ 565785 w 647700"/>
              <a:gd name="connsiteY20" fmla="*/ 165100 h 545465"/>
              <a:gd name="connisteX21" fmla="*/ 493395 w 647700"/>
              <a:gd name="connsiteY21" fmla="*/ 92710 h 545465"/>
              <a:gd name="connisteX22" fmla="*/ 431800 w 647700"/>
              <a:gd name="connsiteY22" fmla="*/ 20955 h 545465"/>
              <a:gd name="connisteX23" fmla="*/ 360045 w 647700"/>
              <a:gd name="connsiteY23" fmla="*/ 10795 h 545465"/>
              <a:gd name="connisteX24" fmla="*/ 390525 w 647700"/>
              <a:gd name="connsiteY24" fmla="*/ 0 h 54546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</a:cxnLst>
            <a:rect l="l" t="t" r="r" b="b"/>
            <a:pathLst>
              <a:path w="647700" h="545465">
                <a:moveTo>
                  <a:pt x="390525" y="0"/>
                </a:moveTo>
                <a:lnTo>
                  <a:pt x="318770" y="0"/>
                </a:lnTo>
                <a:lnTo>
                  <a:pt x="247015" y="10795"/>
                </a:lnTo>
                <a:lnTo>
                  <a:pt x="174625" y="41275"/>
                </a:lnTo>
                <a:lnTo>
                  <a:pt x="92075" y="113665"/>
                </a:lnTo>
                <a:lnTo>
                  <a:pt x="61595" y="185420"/>
                </a:lnTo>
                <a:lnTo>
                  <a:pt x="30480" y="257175"/>
                </a:lnTo>
                <a:lnTo>
                  <a:pt x="10160" y="329565"/>
                </a:lnTo>
                <a:lnTo>
                  <a:pt x="0" y="401320"/>
                </a:lnTo>
                <a:lnTo>
                  <a:pt x="40640" y="473710"/>
                </a:lnTo>
                <a:lnTo>
                  <a:pt x="113030" y="525145"/>
                </a:lnTo>
                <a:lnTo>
                  <a:pt x="184785" y="545465"/>
                </a:lnTo>
                <a:lnTo>
                  <a:pt x="257175" y="545465"/>
                </a:lnTo>
                <a:lnTo>
                  <a:pt x="339090" y="545465"/>
                </a:lnTo>
                <a:lnTo>
                  <a:pt x="411480" y="525145"/>
                </a:lnTo>
                <a:lnTo>
                  <a:pt x="493395" y="504190"/>
                </a:lnTo>
                <a:lnTo>
                  <a:pt x="565785" y="452755"/>
                </a:lnTo>
                <a:lnTo>
                  <a:pt x="617220" y="381000"/>
                </a:lnTo>
                <a:lnTo>
                  <a:pt x="647700" y="308610"/>
                </a:lnTo>
                <a:lnTo>
                  <a:pt x="617220" y="236855"/>
                </a:lnTo>
                <a:lnTo>
                  <a:pt x="565785" y="165100"/>
                </a:lnTo>
                <a:lnTo>
                  <a:pt x="493395" y="92710"/>
                </a:lnTo>
                <a:lnTo>
                  <a:pt x="431800" y="20955"/>
                </a:lnTo>
                <a:lnTo>
                  <a:pt x="360045" y="10795"/>
                </a:lnTo>
                <a:lnTo>
                  <a:pt x="390525" y="0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-2147482620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2127250" y="1673860"/>
            <a:ext cx="8229600" cy="2990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" name="文本框 102"/>
          <p:cNvSpPr txBox="1"/>
          <p:nvPr/>
        </p:nvSpPr>
        <p:spPr>
          <a:xfrm>
            <a:off x="1593215" y="5566410"/>
            <a:ext cx="94303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zh-CN" sz="3600" b="1">
                <a:ea typeface="宋体" panose="02010600030101010101" pitchFamily="2" charset="-122"/>
              </a:rPr>
              <a:t>的分子式为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sz="36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sz="36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sz="36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sz="3600" b="1">
                <a:ea typeface="宋体" panose="02010600030101010101" pitchFamily="2" charset="-122"/>
              </a:rPr>
              <a:t>，其结构简式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________</a:t>
            </a:r>
            <a:r>
              <a:rPr lang="zh-CN" sz="3600" b="1">
                <a:ea typeface="宋体" panose="02010600030101010101" pitchFamily="2" charset="-122"/>
              </a:rPr>
              <a:t>。</a:t>
            </a:r>
            <a:endParaRPr lang="zh-CN" altLang="en-US" sz="3600" b="1">
              <a:ea typeface="宋体" panose="02010600030101010101" pitchFamily="2" charset="-122"/>
            </a:endParaRPr>
          </a:p>
        </p:txBody>
      </p:sp>
      <p:pic>
        <p:nvPicPr>
          <p:cNvPr id="4" name="图片 17"/>
          <p:cNvPicPr>
            <a:picLocks noChangeAspect="1"/>
          </p:cNvPicPr>
          <p:nvPr/>
        </p:nvPicPr>
        <p:blipFill>
          <a:blip r:embed="rId3"/>
          <a:srcRect l="7619" t="740" r="73222" b="87370"/>
          <a:stretch>
            <a:fillRect/>
          </a:stretch>
        </p:blipFill>
        <p:spPr>
          <a:xfrm>
            <a:off x="8919845" y="5642610"/>
            <a:ext cx="1908175" cy="3054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圆角矩形 2"/>
          <p:cNvSpPr/>
          <p:nvPr/>
        </p:nvSpPr>
        <p:spPr>
          <a:xfrm>
            <a:off x="6019800" y="2145665"/>
            <a:ext cx="1068705" cy="7664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47015" y="528955"/>
            <a:ext cx="119907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000">
                <a:solidFill>
                  <a:schemeClr val="bg1"/>
                </a:solidFill>
              </a:rPr>
              <a:t>切割法突破结构简式书写难点</a:t>
            </a:r>
            <a:endParaRPr lang="zh-CN" sz="4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2345" y="1521460"/>
            <a:ext cx="10583545" cy="237363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文本框 102"/>
          <p:cNvSpPr txBox="1"/>
          <p:nvPr/>
        </p:nvSpPr>
        <p:spPr>
          <a:xfrm>
            <a:off x="906145" y="5337175"/>
            <a:ext cx="109670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sz="3200">
                <a:latin typeface="宋体" panose="02010600030101010101" pitchFamily="2" charset="-122"/>
                <a:cs typeface="宋体" panose="02010600030101010101" pitchFamily="2" charset="-122"/>
              </a:rPr>
              <a:t>化合物</a:t>
            </a:r>
            <a:r>
              <a:rPr lang="en-US" sz="3200">
                <a:latin typeface="宋体" panose="02010600030101010101" pitchFamily="2" charset="-122"/>
                <a:cs typeface="宋体" panose="02010600030101010101" pitchFamily="2" charset="-122"/>
              </a:rPr>
              <a:t>X</a:t>
            </a:r>
            <a:r>
              <a:rPr lang="zh-CN" sz="3200">
                <a:latin typeface="宋体" panose="02010600030101010101" pitchFamily="2" charset="-122"/>
                <a:cs typeface="宋体" panose="02010600030101010101" pitchFamily="2" charset="-122"/>
              </a:rPr>
              <a:t>的化学式为</a:t>
            </a:r>
            <a:r>
              <a:rPr lang="en-US" sz="3200">
                <a:latin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en-US" sz="3200" baseline="-25000">
                <a:latin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lang="en-US" sz="3200">
                <a:latin typeface="宋体" panose="02010600030101010101" pitchFamily="2" charset="-122"/>
                <a:cs typeface="宋体" panose="02010600030101010101" pitchFamily="2" charset="-122"/>
              </a:rPr>
              <a:t>H</a:t>
            </a:r>
            <a:r>
              <a:rPr lang="en-US" sz="3200" baseline="-25000">
                <a:latin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en-US" sz="3200">
                <a:latin typeface="宋体" panose="02010600030101010101" pitchFamily="2" charset="-122"/>
                <a:cs typeface="宋体" panose="02010600030101010101" pitchFamily="2" charset="-122"/>
              </a:rPr>
              <a:t>OCl</a:t>
            </a:r>
            <a:r>
              <a:rPr lang="zh-CN" sz="3200">
                <a:latin typeface="宋体" panose="02010600030101010101" pitchFamily="2" charset="-122"/>
                <a:cs typeface="宋体" panose="02010600030101010101" pitchFamily="2" charset="-122"/>
              </a:rPr>
              <a:t>，其结构简式是</a:t>
            </a:r>
            <a:r>
              <a:rPr lang="en-US" sz="3200">
                <a:latin typeface="宋体" panose="02010600030101010101" pitchFamily="2" charset="-122"/>
                <a:cs typeface="宋体" panose="02010600030101010101" pitchFamily="2" charset="-122"/>
              </a:rPr>
              <a:t>________</a:t>
            </a:r>
            <a:r>
              <a:rPr lang="zh-CN" sz="320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2" name="图片 27"/>
          <p:cNvPicPr>
            <a:picLocks noChangeAspect="1"/>
          </p:cNvPicPr>
          <p:nvPr/>
        </p:nvPicPr>
        <p:blipFill>
          <a:blip r:embed="rId2"/>
          <a:srcRect l="7146" r="80848" b="78772"/>
          <a:stretch>
            <a:fillRect/>
          </a:stretch>
        </p:blipFill>
        <p:spPr>
          <a:xfrm>
            <a:off x="8843645" y="4116070"/>
            <a:ext cx="1799590" cy="14820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圆角矩形 3"/>
          <p:cNvSpPr/>
          <p:nvPr/>
        </p:nvSpPr>
        <p:spPr>
          <a:xfrm>
            <a:off x="8752840" y="1766570"/>
            <a:ext cx="2533015" cy="1772285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9424035" y="2065655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任意多边形 8"/>
          <p:cNvSpPr/>
          <p:nvPr/>
        </p:nvSpPr>
        <p:spPr>
          <a:xfrm>
            <a:off x="5740400" y="1730375"/>
            <a:ext cx="1430655" cy="988060"/>
          </a:xfrm>
          <a:custGeom>
            <a:avLst/>
            <a:gdLst>
              <a:gd name="connisteX0" fmla="*/ 0 w 1430655"/>
              <a:gd name="connsiteY0" fmla="*/ 175260 h 988060"/>
              <a:gd name="connisteX1" fmla="*/ 62230 w 1430655"/>
              <a:gd name="connsiteY1" fmla="*/ 267970 h 988060"/>
              <a:gd name="connisteX2" fmla="*/ 92710 w 1430655"/>
              <a:gd name="connsiteY2" fmla="*/ 339725 h 988060"/>
              <a:gd name="connisteX3" fmla="*/ 133985 w 1430655"/>
              <a:gd name="connsiteY3" fmla="*/ 412115 h 988060"/>
              <a:gd name="connisteX4" fmla="*/ 165100 w 1430655"/>
              <a:gd name="connsiteY4" fmla="*/ 483870 h 988060"/>
              <a:gd name="connisteX5" fmla="*/ 195580 w 1430655"/>
              <a:gd name="connsiteY5" fmla="*/ 555625 h 988060"/>
              <a:gd name="connisteX6" fmla="*/ 267970 w 1430655"/>
              <a:gd name="connsiteY6" fmla="*/ 617855 h 988060"/>
              <a:gd name="connisteX7" fmla="*/ 339725 w 1430655"/>
              <a:gd name="connsiteY7" fmla="*/ 689610 h 988060"/>
              <a:gd name="connisteX8" fmla="*/ 411480 w 1430655"/>
              <a:gd name="connsiteY8" fmla="*/ 730885 h 988060"/>
              <a:gd name="connisteX9" fmla="*/ 483870 w 1430655"/>
              <a:gd name="connsiteY9" fmla="*/ 782320 h 988060"/>
              <a:gd name="connisteX10" fmla="*/ 555625 w 1430655"/>
              <a:gd name="connsiteY10" fmla="*/ 812800 h 988060"/>
              <a:gd name="connisteX11" fmla="*/ 628015 w 1430655"/>
              <a:gd name="connsiteY11" fmla="*/ 833755 h 988060"/>
              <a:gd name="connisteX12" fmla="*/ 699770 w 1430655"/>
              <a:gd name="connsiteY12" fmla="*/ 864235 h 988060"/>
              <a:gd name="connisteX13" fmla="*/ 772160 w 1430655"/>
              <a:gd name="connsiteY13" fmla="*/ 864235 h 988060"/>
              <a:gd name="connisteX14" fmla="*/ 843915 w 1430655"/>
              <a:gd name="connsiteY14" fmla="*/ 895350 h 988060"/>
              <a:gd name="connisteX15" fmla="*/ 915670 w 1430655"/>
              <a:gd name="connsiteY15" fmla="*/ 926465 h 988060"/>
              <a:gd name="connisteX16" fmla="*/ 988060 w 1430655"/>
              <a:gd name="connsiteY16" fmla="*/ 946785 h 988060"/>
              <a:gd name="connisteX17" fmla="*/ 1059815 w 1430655"/>
              <a:gd name="connsiteY17" fmla="*/ 977900 h 988060"/>
              <a:gd name="connisteX18" fmla="*/ 1132205 w 1430655"/>
              <a:gd name="connsiteY18" fmla="*/ 988060 h 988060"/>
              <a:gd name="connisteX19" fmla="*/ 1203960 w 1430655"/>
              <a:gd name="connsiteY19" fmla="*/ 988060 h 988060"/>
              <a:gd name="connisteX20" fmla="*/ 1286510 w 1430655"/>
              <a:gd name="connsiteY20" fmla="*/ 988060 h 988060"/>
              <a:gd name="connisteX21" fmla="*/ 1358265 w 1430655"/>
              <a:gd name="connsiteY21" fmla="*/ 988060 h 988060"/>
              <a:gd name="connisteX22" fmla="*/ 1430655 w 1430655"/>
              <a:gd name="connsiteY22" fmla="*/ 946785 h 988060"/>
              <a:gd name="connisteX23" fmla="*/ 1419860 w 1430655"/>
              <a:gd name="connsiteY23" fmla="*/ 875030 h 988060"/>
              <a:gd name="connisteX24" fmla="*/ 1399540 w 1430655"/>
              <a:gd name="connsiteY24" fmla="*/ 802640 h 988060"/>
              <a:gd name="connisteX25" fmla="*/ 1399540 w 1430655"/>
              <a:gd name="connsiteY25" fmla="*/ 730885 h 988060"/>
              <a:gd name="connisteX26" fmla="*/ 1399540 w 1430655"/>
              <a:gd name="connsiteY26" fmla="*/ 658495 h 988060"/>
              <a:gd name="connisteX27" fmla="*/ 1399540 w 1430655"/>
              <a:gd name="connsiteY27" fmla="*/ 586740 h 988060"/>
              <a:gd name="connisteX28" fmla="*/ 1399540 w 1430655"/>
              <a:gd name="connsiteY28" fmla="*/ 514985 h 988060"/>
              <a:gd name="connisteX29" fmla="*/ 1399540 w 1430655"/>
              <a:gd name="connsiteY29" fmla="*/ 442595 h 988060"/>
              <a:gd name="connisteX30" fmla="*/ 1389380 w 1430655"/>
              <a:gd name="connsiteY30" fmla="*/ 349885 h 988060"/>
              <a:gd name="connisteX31" fmla="*/ 1358265 w 1430655"/>
              <a:gd name="connsiteY31" fmla="*/ 278130 h 988060"/>
              <a:gd name="connisteX32" fmla="*/ 1286510 w 1430655"/>
              <a:gd name="connsiteY32" fmla="*/ 226695 h 988060"/>
              <a:gd name="connisteX33" fmla="*/ 1214120 w 1430655"/>
              <a:gd name="connsiteY33" fmla="*/ 195580 h 988060"/>
              <a:gd name="connisteX34" fmla="*/ 1132205 w 1430655"/>
              <a:gd name="connsiteY34" fmla="*/ 154305 h 988060"/>
              <a:gd name="connisteX35" fmla="*/ 1059815 w 1430655"/>
              <a:gd name="connsiteY35" fmla="*/ 123825 h 988060"/>
              <a:gd name="connisteX36" fmla="*/ 977900 w 1430655"/>
              <a:gd name="connsiteY36" fmla="*/ 92710 h 988060"/>
              <a:gd name="connisteX37" fmla="*/ 885190 w 1430655"/>
              <a:gd name="connsiteY37" fmla="*/ 62230 h 988060"/>
              <a:gd name="connisteX38" fmla="*/ 812800 w 1430655"/>
              <a:gd name="connsiteY38" fmla="*/ 51435 h 988060"/>
              <a:gd name="connisteX39" fmla="*/ 741045 w 1430655"/>
              <a:gd name="connsiteY39" fmla="*/ 20955 h 988060"/>
              <a:gd name="connisteX40" fmla="*/ 658495 w 1430655"/>
              <a:gd name="connsiteY40" fmla="*/ 0 h 988060"/>
              <a:gd name="connisteX41" fmla="*/ 576580 w 1430655"/>
              <a:gd name="connsiteY41" fmla="*/ 0 h 988060"/>
              <a:gd name="connisteX42" fmla="*/ 504190 w 1430655"/>
              <a:gd name="connsiteY42" fmla="*/ 0 h 988060"/>
              <a:gd name="connisteX43" fmla="*/ 432435 w 1430655"/>
              <a:gd name="connsiteY43" fmla="*/ 0 h 988060"/>
              <a:gd name="connisteX44" fmla="*/ 360045 w 1430655"/>
              <a:gd name="connsiteY44" fmla="*/ 0 h 988060"/>
              <a:gd name="connisteX45" fmla="*/ 288290 w 1430655"/>
              <a:gd name="connsiteY45" fmla="*/ 0 h 988060"/>
              <a:gd name="connisteX46" fmla="*/ 216535 w 1430655"/>
              <a:gd name="connsiteY46" fmla="*/ 0 h 988060"/>
              <a:gd name="connisteX47" fmla="*/ 144145 w 1430655"/>
              <a:gd name="connsiteY47" fmla="*/ 0 h 988060"/>
              <a:gd name="connisteX48" fmla="*/ 72390 w 1430655"/>
              <a:gd name="connsiteY48" fmla="*/ 51435 h 988060"/>
              <a:gd name="connisteX49" fmla="*/ 31115 w 1430655"/>
              <a:gd name="connsiteY49" fmla="*/ 123825 h 988060"/>
              <a:gd name="connisteX50" fmla="*/ 0 w 1430655"/>
              <a:gd name="connsiteY50" fmla="*/ 175260 h 9880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</a:cxnLst>
            <a:rect l="l" t="t" r="r" b="b"/>
            <a:pathLst>
              <a:path w="1430655" h="988060">
                <a:moveTo>
                  <a:pt x="0" y="175260"/>
                </a:moveTo>
                <a:lnTo>
                  <a:pt x="62230" y="267970"/>
                </a:lnTo>
                <a:lnTo>
                  <a:pt x="92710" y="339725"/>
                </a:lnTo>
                <a:lnTo>
                  <a:pt x="133985" y="412115"/>
                </a:lnTo>
                <a:lnTo>
                  <a:pt x="165100" y="483870"/>
                </a:lnTo>
                <a:lnTo>
                  <a:pt x="195580" y="555625"/>
                </a:lnTo>
                <a:lnTo>
                  <a:pt x="267970" y="617855"/>
                </a:lnTo>
                <a:lnTo>
                  <a:pt x="339725" y="689610"/>
                </a:lnTo>
                <a:lnTo>
                  <a:pt x="411480" y="730885"/>
                </a:lnTo>
                <a:lnTo>
                  <a:pt x="483870" y="782320"/>
                </a:lnTo>
                <a:lnTo>
                  <a:pt x="555625" y="812800"/>
                </a:lnTo>
                <a:lnTo>
                  <a:pt x="628015" y="833755"/>
                </a:lnTo>
                <a:lnTo>
                  <a:pt x="699770" y="864235"/>
                </a:lnTo>
                <a:lnTo>
                  <a:pt x="772160" y="864235"/>
                </a:lnTo>
                <a:lnTo>
                  <a:pt x="843915" y="895350"/>
                </a:lnTo>
                <a:lnTo>
                  <a:pt x="915670" y="926465"/>
                </a:lnTo>
                <a:lnTo>
                  <a:pt x="988060" y="946785"/>
                </a:lnTo>
                <a:lnTo>
                  <a:pt x="1059815" y="977900"/>
                </a:lnTo>
                <a:lnTo>
                  <a:pt x="1132205" y="988060"/>
                </a:lnTo>
                <a:lnTo>
                  <a:pt x="1203960" y="988060"/>
                </a:lnTo>
                <a:lnTo>
                  <a:pt x="1286510" y="988060"/>
                </a:lnTo>
                <a:lnTo>
                  <a:pt x="1358265" y="988060"/>
                </a:lnTo>
                <a:lnTo>
                  <a:pt x="1430655" y="946785"/>
                </a:lnTo>
                <a:lnTo>
                  <a:pt x="1419860" y="875030"/>
                </a:lnTo>
                <a:lnTo>
                  <a:pt x="1399540" y="802640"/>
                </a:lnTo>
                <a:lnTo>
                  <a:pt x="1399540" y="730885"/>
                </a:lnTo>
                <a:lnTo>
                  <a:pt x="1399540" y="658495"/>
                </a:lnTo>
                <a:lnTo>
                  <a:pt x="1399540" y="586740"/>
                </a:lnTo>
                <a:lnTo>
                  <a:pt x="1399540" y="514985"/>
                </a:lnTo>
                <a:lnTo>
                  <a:pt x="1399540" y="442595"/>
                </a:lnTo>
                <a:lnTo>
                  <a:pt x="1389380" y="349885"/>
                </a:lnTo>
                <a:lnTo>
                  <a:pt x="1358265" y="278130"/>
                </a:lnTo>
                <a:lnTo>
                  <a:pt x="1286510" y="226695"/>
                </a:lnTo>
                <a:lnTo>
                  <a:pt x="1214120" y="195580"/>
                </a:lnTo>
                <a:lnTo>
                  <a:pt x="1132205" y="154305"/>
                </a:lnTo>
                <a:lnTo>
                  <a:pt x="1059815" y="123825"/>
                </a:lnTo>
                <a:lnTo>
                  <a:pt x="977900" y="92710"/>
                </a:lnTo>
                <a:lnTo>
                  <a:pt x="885190" y="62230"/>
                </a:lnTo>
                <a:lnTo>
                  <a:pt x="812800" y="51435"/>
                </a:lnTo>
                <a:lnTo>
                  <a:pt x="741045" y="20955"/>
                </a:lnTo>
                <a:lnTo>
                  <a:pt x="658495" y="0"/>
                </a:lnTo>
                <a:lnTo>
                  <a:pt x="576580" y="0"/>
                </a:lnTo>
                <a:lnTo>
                  <a:pt x="504190" y="0"/>
                </a:lnTo>
                <a:lnTo>
                  <a:pt x="432435" y="0"/>
                </a:lnTo>
                <a:lnTo>
                  <a:pt x="360045" y="0"/>
                </a:lnTo>
                <a:lnTo>
                  <a:pt x="288290" y="0"/>
                </a:lnTo>
                <a:lnTo>
                  <a:pt x="216535" y="0"/>
                </a:lnTo>
                <a:lnTo>
                  <a:pt x="144145" y="0"/>
                </a:lnTo>
                <a:lnTo>
                  <a:pt x="72390" y="51435"/>
                </a:lnTo>
                <a:lnTo>
                  <a:pt x="31115" y="123825"/>
                </a:lnTo>
                <a:lnTo>
                  <a:pt x="0" y="175260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95275" y="1444625"/>
            <a:ext cx="119907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000">
                <a:solidFill>
                  <a:schemeClr val="bg1"/>
                </a:solidFill>
                <a:sym typeface="+mn-ea"/>
              </a:rPr>
              <a:t>标号</a:t>
            </a:r>
            <a:r>
              <a:rPr lang="zh-CN" sz="4000">
                <a:solidFill>
                  <a:schemeClr val="bg1"/>
                </a:solidFill>
              </a:rPr>
              <a:t>切割法突破物质判断难点</a:t>
            </a:r>
            <a:endParaRPr lang="zh-CN" sz="400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3510" y="528320"/>
            <a:ext cx="119907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>
                <a:solidFill>
                  <a:schemeClr val="bg1"/>
                </a:solidFill>
              </a:rPr>
              <a:t>变式训练</a:t>
            </a:r>
            <a:r>
              <a:rPr lang="en-US" altLang="zh-CN" sz="4000">
                <a:solidFill>
                  <a:schemeClr val="bg1"/>
                </a:solidFill>
              </a:rPr>
              <a:t>6</a:t>
            </a:r>
            <a:endParaRPr lang="en-US" altLang="zh-CN" sz="4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-2147482620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215900" y="1520825"/>
            <a:ext cx="11562715" cy="30886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524510" y="5718810"/>
            <a:ext cx="111480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18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  <a:r>
              <a:rPr lang="zh-CN" sz="3200">
                <a:ea typeface="宋体" panose="02010600030101010101" pitchFamily="2" charset="-122"/>
              </a:rPr>
              <a:t>的分子式为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sz="32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14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sz="32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NClO</a:t>
            </a:r>
            <a:r>
              <a:rPr lang="zh-CN" sz="3200">
                <a:ea typeface="宋体" panose="02010600030101010101" pitchFamily="2" charset="-122"/>
              </a:rPr>
              <a:t>，其结构简式为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________________</a:t>
            </a:r>
            <a:endParaRPr lang="en-US" altLang="en-US" sz="3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" name="图片 17"/>
          <p:cNvPicPr>
            <a:picLocks noChangeAspect="1"/>
          </p:cNvPicPr>
          <p:nvPr/>
        </p:nvPicPr>
        <p:blipFill>
          <a:blip r:embed="rId3"/>
          <a:srcRect l="5633" t="30116" r="79702" b="46691"/>
          <a:stretch>
            <a:fillRect/>
          </a:stretch>
        </p:blipFill>
        <p:spPr>
          <a:xfrm>
            <a:off x="8308975" y="4703445"/>
            <a:ext cx="2341245" cy="15989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任意多边形 4"/>
          <p:cNvSpPr/>
          <p:nvPr/>
        </p:nvSpPr>
        <p:spPr>
          <a:xfrm>
            <a:off x="9558020" y="2594610"/>
            <a:ext cx="2561590" cy="1368425"/>
          </a:xfrm>
          <a:custGeom>
            <a:avLst/>
            <a:gdLst>
              <a:gd name="connisteX0" fmla="*/ 1388745 w 2561590"/>
              <a:gd name="connsiteY0" fmla="*/ 20955 h 1368425"/>
              <a:gd name="connisteX1" fmla="*/ 1296035 w 2561590"/>
              <a:gd name="connsiteY1" fmla="*/ 20955 h 1368425"/>
              <a:gd name="connisteX2" fmla="*/ 1213485 w 2561590"/>
              <a:gd name="connsiteY2" fmla="*/ 10795 h 1368425"/>
              <a:gd name="connisteX3" fmla="*/ 1131570 w 2561590"/>
              <a:gd name="connsiteY3" fmla="*/ 10795 h 1368425"/>
              <a:gd name="connisteX4" fmla="*/ 1059180 w 2561590"/>
              <a:gd name="connsiteY4" fmla="*/ 10795 h 1368425"/>
              <a:gd name="connisteX5" fmla="*/ 987425 w 2561590"/>
              <a:gd name="connsiteY5" fmla="*/ 10795 h 1368425"/>
              <a:gd name="connisteX6" fmla="*/ 904875 w 2561590"/>
              <a:gd name="connsiteY6" fmla="*/ 10795 h 1368425"/>
              <a:gd name="connisteX7" fmla="*/ 833120 w 2561590"/>
              <a:gd name="connsiteY7" fmla="*/ 10795 h 1368425"/>
              <a:gd name="connisteX8" fmla="*/ 740410 w 2561590"/>
              <a:gd name="connsiteY8" fmla="*/ 10795 h 1368425"/>
              <a:gd name="connisteX9" fmla="*/ 657860 w 2561590"/>
              <a:gd name="connsiteY9" fmla="*/ 20955 h 1368425"/>
              <a:gd name="connisteX10" fmla="*/ 575945 w 2561590"/>
              <a:gd name="connsiteY10" fmla="*/ 41275 h 1368425"/>
              <a:gd name="connisteX11" fmla="*/ 483235 w 2561590"/>
              <a:gd name="connsiteY11" fmla="*/ 51435 h 1368425"/>
              <a:gd name="connisteX12" fmla="*/ 411480 w 2561590"/>
              <a:gd name="connsiteY12" fmla="*/ 62230 h 1368425"/>
              <a:gd name="connisteX13" fmla="*/ 339090 w 2561590"/>
              <a:gd name="connsiteY13" fmla="*/ 72390 h 1368425"/>
              <a:gd name="connisteX14" fmla="*/ 267335 w 2561590"/>
              <a:gd name="connsiteY14" fmla="*/ 82550 h 1368425"/>
              <a:gd name="connisteX15" fmla="*/ 194945 w 2561590"/>
              <a:gd name="connsiteY15" fmla="*/ 92710 h 1368425"/>
              <a:gd name="connisteX16" fmla="*/ 123190 w 2561590"/>
              <a:gd name="connsiteY16" fmla="*/ 133985 h 1368425"/>
              <a:gd name="connisteX17" fmla="*/ 71755 w 2561590"/>
              <a:gd name="connsiteY17" fmla="*/ 206375 h 1368425"/>
              <a:gd name="connisteX18" fmla="*/ 30480 w 2561590"/>
              <a:gd name="connsiteY18" fmla="*/ 278130 h 1368425"/>
              <a:gd name="connisteX19" fmla="*/ 10160 w 2561590"/>
              <a:gd name="connsiteY19" fmla="*/ 349885 h 1368425"/>
              <a:gd name="connisteX20" fmla="*/ 0 w 2561590"/>
              <a:gd name="connsiteY20" fmla="*/ 422275 h 1368425"/>
              <a:gd name="connisteX21" fmla="*/ 0 w 2561590"/>
              <a:gd name="connsiteY21" fmla="*/ 494030 h 1368425"/>
              <a:gd name="connisteX22" fmla="*/ 0 w 2561590"/>
              <a:gd name="connsiteY22" fmla="*/ 566420 h 1368425"/>
              <a:gd name="connisteX23" fmla="*/ 0 w 2561590"/>
              <a:gd name="connsiteY23" fmla="*/ 638175 h 1368425"/>
              <a:gd name="connisteX24" fmla="*/ 0 w 2561590"/>
              <a:gd name="connsiteY24" fmla="*/ 720725 h 1368425"/>
              <a:gd name="connisteX25" fmla="*/ 0 w 2561590"/>
              <a:gd name="connsiteY25" fmla="*/ 792480 h 1368425"/>
              <a:gd name="connisteX26" fmla="*/ 61595 w 2561590"/>
              <a:gd name="connsiteY26" fmla="*/ 864235 h 1368425"/>
              <a:gd name="connisteX27" fmla="*/ 133350 w 2561590"/>
              <a:gd name="connsiteY27" fmla="*/ 885190 h 1368425"/>
              <a:gd name="connisteX28" fmla="*/ 205740 w 2561590"/>
              <a:gd name="connsiteY28" fmla="*/ 905510 h 1368425"/>
              <a:gd name="connisteX29" fmla="*/ 277495 w 2561590"/>
              <a:gd name="connsiteY29" fmla="*/ 926465 h 1368425"/>
              <a:gd name="connisteX30" fmla="*/ 349250 w 2561590"/>
              <a:gd name="connsiteY30" fmla="*/ 936625 h 1368425"/>
              <a:gd name="connisteX31" fmla="*/ 421640 w 2561590"/>
              <a:gd name="connsiteY31" fmla="*/ 956945 h 1368425"/>
              <a:gd name="connisteX32" fmla="*/ 493395 w 2561590"/>
              <a:gd name="connsiteY32" fmla="*/ 967105 h 1368425"/>
              <a:gd name="connisteX33" fmla="*/ 565785 w 2561590"/>
              <a:gd name="connsiteY33" fmla="*/ 977900 h 1368425"/>
              <a:gd name="connisteX34" fmla="*/ 637540 w 2561590"/>
              <a:gd name="connsiteY34" fmla="*/ 998220 h 1368425"/>
              <a:gd name="connisteX35" fmla="*/ 709295 w 2561590"/>
              <a:gd name="connsiteY35" fmla="*/ 1008380 h 1368425"/>
              <a:gd name="connisteX36" fmla="*/ 781685 w 2561590"/>
              <a:gd name="connsiteY36" fmla="*/ 1008380 h 1368425"/>
              <a:gd name="connisteX37" fmla="*/ 853440 w 2561590"/>
              <a:gd name="connsiteY37" fmla="*/ 1029335 h 1368425"/>
              <a:gd name="connisteX38" fmla="*/ 915670 w 2561590"/>
              <a:gd name="connsiteY38" fmla="*/ 1101090 h 1368425"/>
              <a:gd name="connisteX39" fmla="*/ 977265 w 2561590"/>
              <a:gd name="connsiteY39" fmla="*/ 1173480 h 1368425"/>
              <a:gd name="connisteX40" fmla="*/ 1049020 w 2561590"/>
              <a:gd name="connsiteY40" fmla="*/ 1224915 h 1368425"/>
              <a:gd name="connisteX41" fmla="*/ 1121410 w 2561590"/>
              <a:gd name="connsiteY41" fmla="*/ 1265555 h 1368425"/>
              <a:gd name="connisteX42" fmla="*/ 1193165 w 2561590"/>
              <a:gd name="connsiteY42" fmla="*/ 1286510 h 1368425"/>
              <a:gd name="connisteX43" fmla="*/ 1264920 w 2561590"/>
              <a:gd name="connsiteY43" fmla="*/ 1316990 h 1368425"/>
              <a:gd name="connisteX44" fmla="*/ 1347470 w 2561590"/>
              <a:gd name="connsiteY44" fmla="*/ 1348105 h 1368425"/>
              <a:gd name="connisteX45" fmla="*/ 1430020 w 2561590"/>
              <a:gd name="connsiteY45" fmla="*/ 1358265 h 1368425"/>
              <a:gd name="connisteX46" fmla="*/ 1501775 w 2561590"/>
              <a:gd name="connsiteY46" fmla="*/ 1368425 h 1368425"/>
              <a:gd name="connisteX47" fmla="*/ 1574165 w 2561590"/>
              <a:gd name="connsiteY47" fmla="*/ 1368425 h 1368425"/>
              <a:gd name="connisteX48" fmla="*/ 1656080 w 2561590"/>
              <a:gd name="connsiteY48" fmla="*/ 1368425 h 1368425"/>
              <a:gd name="connisteX49" fmla="*/ 1728470 w 2561590"/>
              <a:gd name="connsiteY49" fmla="*/ 1368425 h 1368425"/>
              <a:gd name="connisteX50" fmla="*/ 1800225 w 2561590"/>
              <a:gd name="connsiteY50" fmla="*/ 1368425 h 1368425"/>
              <a:gd name="connisteX51" fmla="*/ 1871980 w 2561590"/>
              <a:gd name="connsiteY51" fmla="*/ 1368425 h 1368425"/>
              <a:gd name="connisteX52" fmla="*/ 1964690 w 2561590"/>
              <a:gd name="connsiteY52" fmla="*/ 1368425 h 1368425"/>
              <a:gd name="connisteX53" fmla="*/ 2037080 w 2561590"/>
              <a:gd name="connsiteY53" fmla="*/ 1368425 h 1368425"/>
              <a:gd name="connisteX54" fmla="*/ 2108835 w 2561590"/>
              <a:gd name="connsiteY54" fmla="*/ 1368425 h 1368425"/>
              <a:gd name="connisteX55" fmla="*/ 2191385 w 2561590"/>
              <a:gd name="connsiteY55" fmla="*/ 1358265 h 1368425"/>
              <a:gd name="connisteX56" fmla="*/ 2273300 w 2561590"/>
              <a:gd name="connsiteY56" fmla="*/ 1337945 h 1368425"/>
              <a:gd name="connisteX57" fmla="*/ 2345690 w 2561590"/>
              <a:gd name="connsiteY57" fmla="*/ 1306830 h 1368425"/>
              <a:gd name="connisteX58" fmla="*/ 2417445 w 2561590"/>
              <a:gd name="connsiteY58" fmla="*/ 1265555 h 1368425"/>
              <a:gd name="connisteX59" fmla="*/ 2489835 w 2561590"/>
              <a:gd name="connsiteY59" fmla="*/ 1224915 h 1368425"/>
              <a:gd name="connisteX60" fmla="*/ 2541270 w 2561590"/>
              <a:gd name="connsiteY60" fmla="*/ 1152525 h 1368425"/>
              <a:gd name="connisteX61" fmla="*/ 2561590 w 2561590"/>
              <a:gd name="connsiteY61" fmla="*/ 1080770 h 1368425"/>
              <a:gd name="connisteX62" fmla="*/ 2561590 w 2561590"/>
              <a:gd name="connsiteY62" fmla="*/ 1008380 h 1368425"/>
              <a:gd name="connisteX63" fmla="*/ 2561590 w 2561590"/>
              <a:gd name="connsiteY63" fmla="*/ 936625 h 1368425"/>
              <a:gd name="connisteX64" fmla="*/ 2551430 w 2561590"/>
              <a:gd name="connsiteY64" fmla="*/ 864235 h 1368425"/>
              <a:gd name="connisteX65" fmla="*/ 2541270 w 2561590"/>
              <a:gd name="connsiteY65" fmla="*/ 792480 h 1368425"/>
              <a:gd name="connisteX66" fmla="*/ 2530475 w 2561590"/>
              <a:gd name="connsiteY66" fmla="*/ 720725 h 1368425"/>
              <a:gd name="connisteX67" fmla="*/ 2520315 w 2561590"/>
              <a:gd name="connsiteY67" fmla="*/ 648335 h 1368425"/>
              <a:gd name="connisteX68" fmla="*/ 2499995 w 2561590"/>
              <a:gd name="connsiteY68" fmla="*/ 576580 h 1368425"/>
              <a:gd name="connisteX69" fmla="*/ 2458720 w 2561590"/>
              <a:gd name="connsiteY69" fmla="*/ 494030 h 1368425"/>
              <a:gd name="connisteX70" fmla="*/ 2397125 w 2561590"/>
              <a:gd name="connsiteY70" fmla="*/ 422275 h 1368425"/>
              <a:gd name="connisteX71" fmla="*/ 2324735 w 2561590"/>
              <a:gd name="connsiteY71" fmla="*/ 370840 h 1368425"/>
              <a:gd name="connisteX72" fmla="*/ 2252980 w 2561590"/>
              <a:gd name="connsiteY72" fmla="*/ 339725 h 1368425"/>
              <a:gd name="connisteX73" fmla="*/ 2180590 w 2561590"/>
              <a:gd name="connsiteY73" fmla="*/ 309245 h 1368425"/>
              <a:gd name="connisteX74" fmla="*/ 2108835 w 2561590"/>
              <a:gd name="connsiteY74" fmla="*/ 288290 h 1368425"/>
              <a:gd name="connisteX75" fmla="*/ 2037080 w 2561590"/>
              <a:gd name="connsiteY75" fmla="*/ 267970 h 1368425"/>
              <a:gd name="connisteX76" fmla="*/ 1964690 w 2561590"/>
              <a:gd name="connsiteY76" fmla="*/ 247015 h 1368425"/>
              <a:gd name="connisteX77" fmla="*/ 1892935 w 2561590"/>
              <a:gd name="connsiteY77" fmla="*/ 226695 h 1368425"/>
              <a:gd name="connisteX78" fmla="*/ 1820545 w 2561590"/>
              <a:gd name="connsiteY78" fmla="*/ 206375 h 1368425"/>
              <a:gd name="connisteX79" fmla="*/ 1748790 w 2561590"/>
              <a:gd name="connsiteY79" fmla="*/ 185420 h 1368425"/>
              <a:gd name="connisteX80" fmla="*/ 1677035 w 2561590"/>
              <a:gd name="connsiteY80" fmla="*/ 154305 h 1368425"/>
              <a:gd name="connisteX81" fmla="*/ 1604645 w 2561590"/>
              <a:gd name="connsiteY81" fmla="*/ 102870 h 1368425"/>
              <a:gd name="connisteX82" fmla="*/ 1532890 w 2561590"/>
              <a:gd name="connsiteY82" fmla="*/ 51435 h 1368425"/>
              <a:gd name="connisteX83" fmla="*/ 1460500 w 2561590"/>
              <a:gd name="connsiteY83" fmla="*/ 10795 h 1368425"/>
              <a:gd name="connisteX84" fmla="*/ 1388745 w 2561590"/>
              <a:gd name="connsiteY84" fmla="*/ 0 h 1368425"/>
              <a:gd name="connisteX85" fmla="*/ 1388745 w 2561590"/>
              <a:gd name="connsiteY85" fmla="*/ 20955 h 136842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</a:cxnLst>
            <a:rect l="l" t="t" r="r" b="b"/>
            <a:pathLst>
              <a:path w="2561590" h="1368425">
                <a:moveTo>
                  <a:pt x="1388745" y="20955"/>
                </a:moveTo>
                <a:lnTo>
                  <a:pt x="1296035" y="20955"/>
                </a:lnTo>
                <a:lnTo>
                  <a:pt x="1213485" y="10795"/>
                </a:lnTo>
                <a:lnTo>
                  <a:pt x="1131570" y="10795"/>
                </a:lnTo>
                <a:lnTo>
                  <a:pt x="1059180" y="10795"/>
                </a:lnTo>
                <a:lnTo>
                  <a:pt x="987425" y="10795"/>
                </a:lnTo>
                <a:lnTo>
                  <a:pt x="904875" y="10795"/>
                </a:lnTo>
                <a:lnTo>
                  <a:pt x="833120" y="10795"/>
                </a:lnTo>
                <a:lnTo>
                  <a:pt x="740410" y="10795"/>
                </a:lnTo>
                <a:lnTo>
                  <a:pt x="657860" y="20955"/>
                </a:lnTo>
                <a:lnTo>
                  <a:pt x="575945" y="41275"/>
                </a:lnTo>
                <a:lnTo>
                  <a:pt x="483235" y="51435"/>
                </a:lnTo>
                <a:lnTo>
                  <a:pt x="411480" y="62230"/>
                </a:lnTo>
                <a:lnTo>
                  <a:pt x="339090" y="72390"/>
                </a:lnTo>
                <a:lnTo>
                  <a:pt x="267335" y="82550"/>
                </a:lnTo>
                <a:lnTo>
                  <a:pt x="194945" y="92710"/>
                </a:lnTo>
                <a:lnTo>
                  <a:pt x="123190" y="133985"/>
                </a:lnTo>
                <a:lnTo>
                  <a:pt x="71755" y="206375"/>
                </a:lnTo>
                <a:lnTo>
                  <a:pt x="30480" y="278130"/>
                </a:lnTo>
                <a:lnTo>
                  <a:pt x="10160" y="349885"/>
                </a:lnTo>
                <a:lnTo>
                  <a:pt x="0" y="422275"/>
                </a:lnTo>
                <a:lnTo>
                  <a:pt x="0" y="494030"/>
                </a:lnTo>
                <a:lnTo>
                  <a:pt x="0" y="566420"/>
                </a:lnTo>
                <a:lnTo>
                  <a:pt x="0" y="638175"/>
                </a:lnTo>
                <a:lnTo>
                  <a:pt x="0" y="720725"/>
                </a:lnTo>
                <a:lnTo>
                  <a:pt x="0" y="792480"/>
                </a:lnTo>
                <a:lnTo>
                  <a:pt x="61595" y="864235"/>
                </a:lnTo>
                <a:lnTo>
                  <a:pt x="133350" y="885190"/>
                </a:lnTo>
                <a:lnTo>
                  <a:pt x="205740" y="905510"/>
                </a:lnTo>
                <a:lnTo>
                  <a:pt x="277495" y="926465"/>
                </a:lnTo>
                <a:lnTo>
                  <a:pt x="349250" y="936625"/>
                </a:lnTo>
                <a:lnTo>
                  <a:pt x="421640" y="956945"/>
                </a:lnTo>
                <a:lnTo>
                  <a:pt x="493395" y="967105"/>
                </a:lnTo>
                <a:lnTo>
                  <a:pt x="565785" y="977900"/>
                </a:lnTo>
                <a:lnTo>
                  <a:pt x="637540" y="998220"/>
                </a:lnTo>
                <a:lnTo>
                  <a:pt x="709295" y="1008380"/>
                </a:lnTo>
                <a:lnTo>
                  <a:pt x="781685" y="1008380"/>
                </a:lnTo>
                <a:lnTo>
                  <a:pt x="853440" y="1029335"/>
                </a:lnTo>
                <a:lnTo>
                  <a:pt x="915670" y="1101090"/>
                </a:lnTo>
                <a:lnTo>
                  <a:pt x="977265" y="1173480"/>
                </a:lnTo>
                <a:lnTo>
                  <a:pt x="1049020" y="1224915"/>
                </a:lnTo>
                <a:lnTo>
                  <a:pt x="1121410" y="1265555"/>
                </a:lnTo>
                <a:lnTo>
                  <a:pt x="1193165" y="1286510"/>
                </a:lnTo>
                <a:lnTo>
                  <a:pt x="1264920" y="1316990"/>
                </a:lnTo>
                <a:lnTo>
                  <a:pt x="1347470" y="1348105"/>
                </a:lnTo>
                <a:lnTo>
                  <a:pt x="1430020" y="1358265"/>
                </a:lnTo>
                <a:lnTo>
                  <a:pt x="1501775" y="1368425"/>
                </a:lnTo>
                <a:lnTo>
                  <a:pt x="1574165" y="1368425"/>
                </a:lnTo>
                <a:lnTo>
                  <a:pt x="1656080" y="1368425"/>
                </a:lnTo>
                <a:lnTo>
                  <a:pt x="1728470" y="1368425"/>
                </a:lnTo>
                <a:lnTo>
                  <a:pt x="1800225" y="1368425"/>
                </a:lnTo>
                <a:lnTo>
                  <a:pt x="1871980" y="1368425"/>
                </a:lnTo>
                <a:lnTo>
                  <a:pt x="1964690" y="1368425"/>
                </a:lnTo>
                <a:lnTo>
                  <a:pt x="2037080" y="1368425"/>
                </a:lnTo>
                <a:lnTo>
                  <a:pt x="2108835" y="1368425"/>
                </a:lnTo>
                <a:lnTo>
                  <a:pt x="2191385" y="1358265"/>
                </a:lnTo>
                <a:lnTo>
                  <a:pt x="2273300" y="1337945"/>
                </a:lnTo>
                <a:lnTo>
                  <a:pt x="2345690" y="1306830"/>
                </a:lnTo>
                <a:lnTo>
                  <a:pt x="2417445" y="1265555"/>
                </a:lnTo>
                <a:lnTo>
                  <a:pt x="2489835" y="1224915"/>
                </a:lnTo>
                <a:lnTo>
                  <a:pt x="2541270" y="1152525"/>
                </a:lnTo>
                <a:lnTo>
                  <a:pt x="2561590" y="1080770"/>
                </a:lnTo>
                <a:lnTo>
                  <a:pt x="2561590" y="1008380"/>
                </a:lnTo>
                <a:lnTo>
                  <a:pt x="2561590" y="936625"/>
                </a:lnTo>
                <a:lnTo>
                  <a:pt x="2551430" y="864235"/>
                </a:lnTo>
                <a:lnTo>
                  <a:pt x="2541270" y="792480"/>
                </a:lnTo>
                <a:lnTo>
                  <a:pt x="2530475" y="720725"/>
                </a:lnTo>
                <a:lnTo>
                  <a:pt x="2520315" y="648335"/>
                </a:lnTo>
                <a:lnTo>
                  <a:pt x="2499995" y="576580"/>
                </a:lnTo>
                <a:lnTo>
                  <a:pt x="2458720" y="494030"/>
                </a:lnTo>
                <a:lnTo>
                  <a:pt x="2397125" y="422275"/>
                </a:lnTo>
                <a:lnTo>
                  <a:pt x="2324735" y="370840"/>
                </a:lnTo>
                <a:lnTo>
                  <a:pt x="2252980" y="339725"/>
                </a:lnTo>
                <a:lnTo>
                  <a:pt x="2180590" y="309245"/>
                </a:lnTo>
                <a:lnTo>
                  <a:pt x="2108835" y="288290"/>
                </a:lnTo>
                <a:lnTo>
                  <a:pt x="2037080" y="267970"/>
                </a:lnTo>
                <a:lnTo>
                  <a:pt x="1964690" y="247015"/>
                </a:lnTo>
                <a:lnTo>
                  <a:pt x="1892935" y="226695"/>
                </a:lnTo>
                <a:lnTo>
                  <a:pt x="1820545" y="206375"/>
                </a:lnTo>
                <a:lnTo>
                  <a:pt x="1748790" y="185420"/>
                </a:lnTo>
                <a:lnTo>
                  <a:pt x="1677035" y="154305"/>
                </a:lnTo>
                <a:lnTo>
                  <a:pt x="1604645" y="102870"/>
                </a:lnTo>
                <a:lnTo>
                  <a:pt x="1532890" y="51435"/>
                </a:lnTo>
                <a:lnTo>
                  <a:pt x="1460500" y="10795"/>
                </a:lnTo>
                <a:lnTo>
                  <a:pt x="1388745" y="0"/>
                </a:lnTo>
                <a:lnTo>
                  <a:pt x="1388745" y="20955"/>
                </a:lnTo>
                <a:close/>
              </a:path>
            </a:pathLst>
          </a:cu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95275" y="452755"/>
            <a:ext cx="119907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>
                <a:solidFill>
                  <a:schemeClr val="bg1"/>
                </a:solidFill>
              </a:rPr>
              <a:t>变式训练</a:t>
            </a:r>
            <a:r>
              <a:rPr lang="en-US" altLang="zh-CN" sz="4000">
                <a:solidFill>
                  <a:schemeClr val="bg1"/>
                </a:solidFill>
              </a:rPr>
              <a:t>7</a:t>
            </a:r>
            <a:endParaRPr lang="en-US" altLang="zh-CN" sz="4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4918" r="17584"/>
          <a:stretch>
            <a:fillRect/>
          </a:stretch>
        </p:blipFill>
        <p:spPr>
          <a:xfrm>
            <a:off x="829945" y="1902460"/>
            <a:ext cx="9006205" cy="17551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95275" y="528320"/>
            <a:ext cx="119907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>
                <a:solidFill>
                  <a:schemeClr val="bg1"/>
                </a:solidFill>
              </a:rPr>
              <a:t>变式训练</a:t>
            </a:r>
            <a:r>
              <a:rPr lang="en-US" altLang="zh-CN" sz="4000">
                <a:solidFill>
                  <a:schemeClr val="bg1"/>
                </a:solidFill>
              </a:rPr>
              <a:t>8</a:t>
            </a:r>
            <a:endParaRPr lang="en-US" altLang="zh-CN" sz="4000">
              <a:solidFill>
                <a:schemeClr val="bg1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29945" y="4115435"/>
            <a:ext cx="1040384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en-US" sz="18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 B</a:t>
            </a:r>
            <a:r>
              <a:rPr lang="en-US" sz="3200">
                <a:latin typeface="宋体" panose="02010600030101010101" pitchFamily="2" charset="-122"/>
              </a:rPr>
              <a:t>→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sz="3200">
                <a:ea typeface="宋体" panose="02010600030101010101" pitchFamily="2" charset="-122"/>
              </a:rPr>
              <a:t>的转化过程中生成了极少量分子式为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sz="32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sz="32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sz="32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sz="32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sz="3200">
                <a:ea typeface="宋体" panose="02010600030101010101" pitchFamily="2" charset="-122"/>
              </a:rPr>
              <a:t>的</a:t>
            </a:r>
            <a:endParaRPr lang="zh-CN" sz="3200">
              <a:ea typeface="宋体" panose="02010600030101010101" pitchFamily="2" charset="-122"/>
            </a:endParaRPr>
          </a:p>
          <a:p>
            <a:pPr indent="266700"/>
            <a:endParaRPr lang="zh-CN" sz="3200">
              <a:ea typeface="宋体" panose="02010600030101010101" pitchFamily="2" charset="-122"/>
            </a:endParaRPr>
          </a:p>
          <a:p>
            <a:pPr indent="266700"/>
            <a:r>
              <a:rPr lang="zh-CN" sz="3200">
                <a:ea typeface="宋体" panose="02010600030101010101" pitchFamily="2" charset="-122"/>
              </a:rPr>
              <a:t>副产物，该副产物的结构简式为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________</a:t>
            </a:r>
            <a:r>
              <a:rPr lang="zh-CN" sz="3200">
                <a:ea typeface="宋体" panose="02010600030101010101" pitchFamily="2" charset="-122"/>
              </a:rPr>
              <a:t>。</a:t>
            </a:r>
            <a:endParaRPr lang="zh-CN" altLang="en-US" sz="3200">
              <a:ea typeface="宋体" panose="02010600030101010101" pitchFamily="2" charset="-122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4224655" y="2153920"/>
            <a:ext cx="862965" cy="659130"/>
          </a:xfrm>
          <a:custGeom>
            <a:avLst/>
            <a:gdLst>
              <a:gd name="connisteX0" fmla="*/ 58420 w 862965"/>
              <a:gd name="connsiteY0" fmla="*/ 213360 h 659130"/>
              <a:gd name="connisteX1" fmla="*/ 38735 w 862965"/>
              <a:gd name="connsiteY1" fmla="*/ 281305 h 659130"/>
              <a:gd name="connisteX2" fmla="*/ 19685 w 862965"/>
              <a:gd name="connsiteY2" fmla="*/ 349250 h 659130"/>
              <a:gd name="connisteX3" fmla="*/ 9525 w 862965"/>
              <a:gd name="connsiteY3" fmla="*/ 416560 h 659130"/>
              <a:gd name="connisteX4" fmla="*/ 0 w 862965"/>
              <a:gd name="connsiteY4" fmla="*/ 484505 h 659130"/>
              <a:gd name="connisteX5" fmla="*/ 0 w 862965"/>
              <a:gd name="connsiteY5" fmla="*/ 561975 h 659130"/>
              <a:gd name="connisteX6" fmla="*/ 67945 w 862965"/>
              <a:gd name="connsiteY6" fmla="*/ 620395 h 659130"/>
              <a:gd name="connisteX7" fmla="*/ 135890 w 862965"/>
              <a:gd name="connsiteY7" fmla="*/ 629920 h 659130"/>
              <a:gd name="connisteX8" fmla="*/ 213360 w 862965"/>
              <a:gd name="connsiteY8" fmla="*/ 639445 h 659130"/>
              <a:gd name="connisteX9" fmla="*/ 281305 w 862965"/>
              <a:gd name="connsiteY9" fmla="*/ 639445 h 659130"/>
              <a:gd name="connisteX10" fmla="*/ 358775 w 862965"/>
              <a:gd name="connsiteY10" fmla="*/ 639445 h 659130"/>
              <a:gd name="connisteX11" fmla="*/ 426720 w 862965"/>
              <a:gd name="connsiteY11" fmla="*/ 639445 h 659130"/>
              <a:gd name="connisteX12" fmla="*/ 494665 w 862965"/>
              <a:gd name="connsiteY12" fmla="*/ 639445 h 659130"/>
              <a:gd name="connisteX13" fmla="*/ 561975 w 862965"/>
              <a:gd name="connsiteY13" fmla="*/ 659130 h 659130"/>
              <a:gd name="connisteX14" fmla="*/ 629920 w 862965"/>
              <a:gd name="connsiteY14" fmla="*/ 659130 h 659130"/>
              <a:gd name="connisteX15" fmla="*/ 717550 w 862965"/>
              <a:gd name="connsiteY15" fmla="*/ 610870 h 659130"/>
              <a:gd name="connisteX16" fmla="*/ 814070 w 862965"/>
              <a:gd name="connsiteY16" fmla="*/ 561975 h 659130"/>
              <a:gd name="connisteX17" fmla="*/ 862965 w 862965"/>
              <a:gd name="connsiteY17" fmla="*/ 494665 h 659130"/>
              <a:gd name="connisteX18" fmla="*/ 795020 w 862965"/>
              <a:gd name="connsiteY18" fmla="*/ 436245 h 659130"/>
              <a:gd name="connisteX19" fmla="*/ 765810 w 862965"/>
              <a:gd name="connsiteY19" fmla="*/ 368300 h 659130"/>
              <a:gd name="connisteX20" fmla="*/ 736600 w 862965"/>
              <a:gd name="connsiteY20" fmla="*/ 300355 h 659130"/>
              <a:gd name="connisteX21" fmla="*/ 717550 w 862965"/>
              <a:gd name="connsiteY21" fmla="*/ 232410 h 659130"/>
              <a:gd name="connisteX22" fmla="*/ 668655 w 862965"/>
              <a:gd name="connsiteY22" fmla="*/ 154940 h 659130"/>
              <a:gd name="connisteX23" fmla="*/ 639445 w 862965"/>
              <a:gd name="connsiteY23" fmla="*/ 77470 h 659130"/>
              <a:gd name="connisteX24" fmla="*/ 561975 w 862965"/>
              <a:gd name="connsiteY24" fmla="*/ 29210 h 659130"/>
              <a:gd name="connisteX25" fmla="*/ 474980 w 862965"/>
              <a:gd name="connsiteY25" fmla="*/ 9525 h 659130"/>
              <a:gd name="connisteX26" fmla="*/ 407035 w 862965"/>
              <a:gd name="connsiteY26" fmla="*/ 0 h 659130"/>
              <a:gd name="connisteX27" fmla="*/ 290830 w 862965"/>
              <a:gd name="connsiteY27" fmla="*/ 29210 h 659130"/>
              <a:gd name="connisteX28" fmla="*/ 193675 w 862965"/>
              <a:gd name="connsiteY28" fmla="*/ 38735 h 659130"/>
              <a:gd name="connisteX29" fmla="*/ 116205 w 862965"/>
              <a:gd name="connsiteY29" fmla="*/ 67945 h 659130"/>
              <a:gd name="connisteX30" fmla="*/ 38735 w 862965"/>
              <a:gd name="connsiteY30" fmla="*/ 135890 h 659130"/>
              <a:gd name="connisteX31" fmla="*/ 58420 w 862965"/>
              <a:gd name="connsiteY31" fmla="*/ 213360 h 65913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</a:cxnLst>
            <a:rect l="l" t="t" r="r" b="b"/>
            <a:pathLst>
              <a:path w="862965" h="659130">
                <a:moveTo>
                  <a:pt x="58420" y="213360"/>
                </a:moveTo>
                <a:lnTo>
                  <a:pt x="38735" y="281305"/>
                </a:lnTo>
                <a:lnTo>
                  <a:pt x="19685" y="349250"/>
                </a:lnTo>
                <a:lnTo>
                  <a:pt x="9525" y="416560"/>
                </a:lnTo>
                <a:lnTo>
                  <a:pt x="0" y="484505"/>
                </a:lnTo>
                <a:lnTo>
                  <a:pt x="0" y="561975"/>
                </a:lnTo>
                <a:lnTo>
                  <a:pt x="67945" y="620395"/>
                </a:lnTo>
                <a:lnTo>
                  <a:pt x="135890" y="629920"/>
                </a:lnTo>
                <a:lnTo>
                  <a:pt x="213360" y="639445"/>
                </a:lnTo>
                <a:lnTo>
                  <a:pt x="281305" y="639445"/>
                </a:lnTo>
                <a:lnTo>
                  <a:pt x="358775" y="639445"/>
                </a:lnTo>
                <a:lnTo>
                  <a:pt x="426720" y="639445"/>
                </a:lnTo>
                <a:lnTo>
                  <a:pt x="494665" y="639445"/>
                </a:lnTo>
                <a:lnTo>
                  <a:pt x="561975" y="659130"/>
                </a:lnTo>
                <a:lnTo>
                  <a:pt x="629920" y="659130"/>
                </a:lnTo>
                <a:lnTo>
                  <a:pt x="717550" y="610870"/>
                </a:lnTo>
                <a:lnTo>
                  <a:pt x="814070" y="561975"/>
                </a:lnTo>
                <a:lnTo>
                  <a:pt x="862965" y="494665"/>
                </a:lnTo>
                <a:lnTo>
                  <a:pt x="795020" y="436245"/>
                </a:lnTo>
                <a:lnTo>
                  <a:pt x="765810" y="368300"/>
                </a:lnTo>
                <a:lnTo>
                  <a:pt x="736600" y="300355"/>
                </a:lnTo>
                <a:lnTo>
                  <a:pt x="717550" y="232410"/>
                </a:lnTo>
                <a:lnTo>
                  <a:pt x="668655" y="154940"/>
                </a:lnTo>
                <a:lnTo>
                  <a:pt x="639445" y="77470"/>
                </a:lnTo>
                <a:lnTo>
                  <a:pt x="561975" y="29210"/>
                </a:lnTo>
                <a:lnTo>
                  <a:pt x="474980" y="9525"/>
                </a:lnTo>
                <a:lnTo>
                  <a:pt x="407035" y="0"/>
                </a:lnTo>
                <a:lnTo>
                  <a:pt x="290830" y="29210"/>
                </a:lnTo>
                <a:lnTo>
                  <a:pt x="193675" y="38735"/>
                </a:lnTo>
                <a:lnTo>
                  <a:pt x="116205" y="67945"/>
                </a:lnTo>
                <a:lnTo>
                  <a:pt x="38735" y="135890"/>
                </a:lnTo>
                <a:lnTo>
                  <a:pt x="58420" y="213360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4646295" y="1826260"/>
            <a:ext cx="3258820" cy="431800"/>
          </a:xfrm>
          <a:custGeom>
            <a:avLst/>
            <a:gdLst>
              <a:gd name="connisteX0" fmla="*/ 0 w 3334385"/>
              <a:gd name="connsiteY0" fmla="*/ 407035 h 620395"/>
              <a:gd name="connisteX1" fmla="*/ 106680 w 3334385"/>
              <a:gd name="connsiteY1" fmla="*/ 339090 h 620395"/>
              <a:gd name="connisteX2" fmla="*/ 184150 w 3334385"/>
              <a:gd name="connsiteY2" fmla="*/ 309880 h 620395"/>
              <a:gd name="connisteX3" fmla="*/ 262255 w 3334385"/>
              <a:gd name="connsiteY3" fmla="*/ 271145 h 620395"/>
              <a:gd name="connisteX4" fmla="*/ 349250 w 3334385"/>
              <a:gd name="connsiteY4" fmla="*/ 232410 h 620395"/>
              <a:gd name="connisteX5" fmla="*/ 455930 w 3334385"/>
              <a:gd name="connsiteY5" fmla="*/ 174625 h 620395"/>
              <a:gd name="connisteX6" fmla="*/ 533400 w 3334385"/>
              <a:gd name="connsiteY6" fmla="*/ 145415 h 620395"/>
              <a:gd name="connisteX7" fmla="*/ 640080 w 3334385"/>
              <a:gd name="connsiteY7" fmla="*/ 126365 h 620395"/>
              <a:gd name="connisteX8" fmla="*/ 708025 w 3334385"/>
              <a:gd name="connsiteY8" fmla="*/ 106680 h 620395"/>
              <a:gd name="connisteX9" fmla="*/ 833755 w 3334385"/>
              <a:gd name="connsiteY9" fmla="*/ 86995 h 620395"/>
              <a:gd name="connisteX10" fmla="*/ 901700 w 3334385"/>
              <a:gd name="connsiteY10" fmla="*/ 67945 h 620395"/>
              <a:gd name="connisteX11" fmla="*/ 988695 w 3334385"/>
              <a:gd name="connsiteY11" fmla="*/ 58420 h 620395"/>
              <a:gd name="connisteX12" fmla="*/ 1056640 w 3334385"/>
              <a:gd name="connsiteY12" fmla="*/ 48260 h 620395"/>
              <a:gd name="connisteX13" fmla="*/ 1143635 w 3334385"/>
              <a:gd name="connsiteY13" fmla="*/ 38735 h 620395"/>
              <a:gd name="connisteX14" fmla="*/ 1240790 w 3334385"/>
              <a:gd name="connsiteY14" fmla="*/ 19685 h 620395"/>
              <a:gd name="connisteX15" fmla="*/ 1337945 w 3334385"/>
              <a:gd name="connsiteY15" fmla="*/ 19685 h 620395"/>
              <a:gd name="connisteX16" fmla="*/ 1405890 w 3334385"/>
              <a:gd name="connsiteY16" fmla="*/ 9525 h 620395"/>
              <a:gd name="connisteX17" fmla="*/ 1473200 w 3334385"/>
              <a:gd name="connsiteY17" fmla="*/ 9525 h 620395"/>
              <a:gd name="connisteX18" fmla="*/ 1550670 w 3334385"/>
              <a:gd name="connsiteY18" fmla="*/ 9525 h 620395"/>
              <a:gd name="connisteX19" fmla="*/ 1618615 w 3334385"/>
              <a:gd name="connsiteY19" fmla="*/ 0 h 620395"/>
              <a:gd name="connisteX20" fmla="*/ 1706245 w 3334385"/>
              <a:gd name="connsiteY20" fmla="*/ 0 h 620395"/>
              <a:gd name="connisteX21" fmla="*/ 1802765 w 3334385"/>
              <a:gd name="connsiteY21" fmla="*/ 0 h 620395"/>
              <a:gd name="connisteX22" fmla="*/ 1880235 w 3334385"/>
              <a:gd name="connsiteY22" fmla="*/ 0 h 620395"/>
              <a:gd name="connisteX23" fmla="*/ 1977390 w 3334385"/>
              <a:gd name="connsiteY23" fmla="*/ 0 h 620395"/>
              <a:gd name="connisteX24" fmla="*/ 2054860 w 3334385"/>
              <a:gd name="connsiteY24" fmla="*/ 29210 h 620395"/>
              <a:gd name="connisteX25" fmla="*/ 2141855 w 3334385"/>
              <a:gd name="connsiteY25" fmla="*/ 38735 h 620395"/>
              <a:gd name="connisteX26" fmla="*/ 2239010 w 3334385"/>
              <a:gd name="connsiteY26" fmla="*/ 48260 h 620395"/>
              <a:gd name="connisteX27" fmla="*/ 2326005 w 3334385"/>
              <a:gd name="connsiteY27" fmla="*/ 67945 h 620395"/>
              <a:gd name="connisteX28" fmla="*/ 2423160 w 3334385"/>
              <a:gd name="connsiteY28" fmla="*/ 86995 h 620395"/>
              <a:gd name="connisteX29" fmla="*/ 2500630 w 3334385"/>
              <a:gd name="connsiteY29" fmla="*/ 126365 h 620395"/>
              <a:gd name="connisteX30" fmla="*/ 2597785 w 3334385"/>
              <a:gd name="connsiteY30" fmla="*/ 135890 h 620395"/>
              <a:gd name="connisteX31" fmla="*/ 2665730 w 3334385"/>
              <a:gd name="connsiteY31" fmla="*/ 174625 h 620395"/>
              <a:gd name="connisteX32" fmla="*/ 2752725 w 3334385"/>
              <a:gd name="connsiteY32" fmla="*/ 213360 h 620395"/>
              <a:gd name="connisteX33" fmla="*/ 2859405 w 3334385"/>
              <a:gd name="connsiteY33" fmla="*/ 242570 h 620395"/>
              <a:gd name="connisteX34" fmla="*/ 2946400 w 3334385"/>
              <a:gd name="connsiteY34" fmla="*/ 290830 h 620395"/>
              <a:gd name="connisteX35" fmla="*/ 3023870 w 3334385"/>
              <a:gd name="connsiteY35" fmla="*/ 358775 h 620395"/>
              <a:gd name="connisteX36" fmla="*/ 3091815 w 3334385"/>
              <a:gd name="connsiteY36" fmla="*/ 426720 h 620395"/>
              <a:gd name="connisteX37" fmla="*/ 3169285 w 3334385"/>
              <a:gd name="connsiteY37" fmla="*/ 484505 h 620395"/>
              <a:gd name="connisteX38" fmla="*/ 3237230 w 3334385"/>
              <a:gd name="connsiteY38" fmla="*/ 523240 h 620395"/>
              <a:gd name="connisteX39" fmla="*/ 3305175 w 3334385"/>
              <a:gd name="connsiteY39" fmla="*/ 572135 h 620395"/>
              <a:gd name="connisteX40" fmla="*/ 3334385 w 3334385"/>
              <a:gd name="connsiteY40" fmla="*/ 620395 h 620395"/>
              <a:gd name="connisteX41" fmla="*/ 3285490 w 3334385"/>
              <a:gd name="connsiteY41" fmla="*/ 542925 h 620395"/>
              <a:gd name="connisteX42" fmla="*/ 3285490 w 3334385"/>
              <a:gd name="connsiteY42" fmla="*/ 542925 h 620395"/>
              <a:gd name="connisteX43" fmla="*/ 2966085 w 3334385"/>
              <a:gd name="connsiteY43" fmla="*/ 309880 h 620395"/>
              <a:gd name="connisteX44" fmla="*/ 2966085 w 3334385"/>
              <a:gd name="connsiteY44" fmla="*/ 339090 h 62039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</a:cxnLst>
            <a:rect l="l" t="t" r="r" b="b"/>
            <a:pathLst>
              <a:path w="3334385" h="620395">
                <a:moveTo>
                  <a:pt x="0" y="407035"/>
                </a:moveTo>
                <a:lnTo>
                  <a:pt x="106680" y="339090"/>
                </a:lnTo>
                <a:lnTo>
                  <a:pt x="184150" y="309880"/>
                </a:lnTo>
                <a:lnTo>
                  <a:pt x="262255" y="271145"/>
                </a:lnTo>
                <a:lnTo>
                  <a:pt x="349250" y="232410"/>
                </a:lnTo>
                <a:lnTo>
                  <a:pt x="455930" y="174625"/>
                </a:lnTo>
                <a:lnTo>
                  <a:pt x="533400" y="145415"/>
                </a:lnTo>
                <a:lnTo>
                  <a:pt x="640080" y="126365"/>
                </a:lnTo>
                <a:lnTo>
                  <a:pt x="708025" y="106680"/>
                </a:lnTo>
                <a:lnTo>
                  <a:pt x="833755" y="86995"/>
                </a:lnTo>
                <a:lnTo>
                  <a:pt x="901700" y="67945"/>
                </a:lnTo>
                <a:lnTo>
                  <a:pt x="988695" y="58420"/>
                </a:lnTo>
                <a:lnTo>
                  <a:pt x="1056640" y="48260"/>
                </a:lnTo>
                <a:lnTo>
                  <a:pt x="1143635" y="38735"/>
                </a:lnTo>
                <a:lnTo>
                  <a:pt x="1240790" y="19685"/>
                </a:lnTo>
                <a:lnTo>
                  <a:pt x="1337945" y="19685"/>
                </a:lnTo>
                <a:lnTo>
                  <a:pt x="1405890" y="9525"/>
                </a:lnTo>
                <a:lnTo>
                  <a:pt x="1473200" y="9525"/>
                </a:lnTo>
                <a:lnTo>
                  <a:pt x="1550670" y="9525"/>
                </a:lnTo>
                <a:lnTo>
                  <a:pt x="1618615" y="0"/>
                </a:lnTo>
                <a:lnTo>
                  <a:pt x="1706245" y="0"/>
                </a:lnTo>
                <a:lnTo>
                  <a:pt x="1802765" y="0"/>
                </a:lnTo>
                <a:lnTo>
                  <a:pt x="1880235" y="0"/>
                </a:lnTo>
                <a:lnTo>
                  <a:pt x="1977390" y="0"/>
                </a:lnTo>
                <a:lnTo>
                  <a:pt x="2054860" y="29210"/>
                </a:lnTo>
                <a:lnTo>
                  <a:pt x="2141855" y="38735"/>
                </a:lnTo>
                <a:lnTo>
                  <a:pt x="2239010" y="48260"/>
                </a:lnTo>
                <a:lnTo>
                  <a:pt x="2326005" y="67945"/>
                </a:lnTo>
                <a:lnTo>
                  <a:pt x="2423160" y="86995"/>
                </a:lnTo>
                <a:lnTo>
                  <a:pt x="2500630" y="126365"/>
                </a:lnTo>
                <a:lnTo>
                  <a:pt x="2597785" y="135890"/>
                </a:lnTo>
                <a:lnTo>
                  <a:pt x="2665730" y="174625"/>
                </a:lnTo>
                <a:lnTo>
                  <a:pt x="2752725" y="213360"/>
                </a:lnTo>
                <a:lnTo>
                  <a:pt x="2859405" y="242570"/>
                </a:lnTo>
                <a:lnTo>
                  <a:pt x="2946400" y="290830"/>
                </a:lnTo>
                <a:lnTo>
                  <a:pt x="3023870" y="358775"/>
                </a:lnTo>
                <a:lnTo>
                  <a:pt x="3091815" y="426720"/>
                </a:lnTo>
                <a:lnTo>
                  <a:pt x="3169285" y="484505"/>
                </a:lnTo>
                <a:lnTo>
                  <a:pt x="3237230" y="523240"/>
                </a:lnTo>
                <a:lnTo>
                  <a:pt x="3305175" y="572135"/>
                </a:lnTo>
                <a:lnTo>
                  <a:pt x="3334385" y="620395"/>
                </a:lnTo>
                <a:lnTo>
                  <a:pt x="3285490" y="542925"/>
                </a:lnTo>
                <a:lnTo>
                  <a:pt x="2966085" y="309880"/>
                </a:lnTo>
                <a:lnTo>
                  <a:pt x="2966085" y="339090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7723505" y="2347595"/>
            <a:ext cx="591185" cy="465455"/>
          </a:xfrm>
          <a:custGeom>
            <a:avLst/>
            <a:gdLst>
              <a:gd name="connisteX0" fmla="*/ 542925 w 591185"/>
              <a:gd name="connsiteY0" fmla="*/ 116840 h 465455"/>
              <a:gd name="connisteX1" fmla="*/ 494030 w 591185"/>
              <a:gd name="connsiteY1" fmla="*/ 48895 h 465455"/>
              <a:gd name="connisteX2" fmla="*/ 426085 w 591185"/>
              <a:gd name="connsiteY2" fmla="*/ 38735 h 465455"/>
              <a:gd name="connisteX3" fmla="*/ 358775 w 591185"/>
              <a:gd name="connsiteY3" fmla="*/ 29210 h 465455"/>
              <a:gd name="connisteX4" fmla="*/ 290830 w 591185"/>
              <a:gd name="connsiteY4" fmla="*/ 29210 h 465455"/>
              <a:gd name="connisteX5" fmla="*/ 222885 w 591185"/>
              <a:gd name="connsiteY5" fmla="*/ 38735 h 465455"/>
              <a:gd name="connisteX6" fmla="*/ 145415 w 591185"/>
              <a:gd name="connsiteY6" fmla="*/ 48895 h 465455"/>
              <a:gd name="connisteX7" fmla="*/ 77470 w 591185"/>
              <a:gd name="connsiteY7" fmla="*/ 97155 h 465455"/>
              <a:gd name="connisteX8" fmla="*/ 19050 w 591185"/>
              <a:gd name="connsiteY8" fmla="*/ 174625 h 465455"/>
              <a:gd name="connisteX9" fmla="*/ 0 w 591185"/>
              <a:gd name="connsiteY9" fmla="*/ 252095 h 465455"/>
              <a:gd name="connisteX10" fmla="*/ 0 w 591185"/>
              <a:gd name="connsiteY10" fmla="*/ 320040 h 465455"/>
              <a:gd name="connisteX11" fmla="*/ 9525 w 591185"/>
              <a:gd name="connsiteY11" fmla="*/ 387985 h 465455"/>
              <a:gd name="connisteX12" fmla="*/ 77470 w 591185"/>
              <a:gd name="connsiteY12" fmla="*/ 445770 h 465455"/>
              <a:gd name="connisteX13" fmla="*/ 145415 w 591185"/>
              <a:gd name="connsiteY13" fmla="*/ 465455 h 465455"/>
              <a:gd name="connisteX14" fmla="*/ 213360 w 591185"/>
              <a:gd name="connsiteY14" fmla="*/ 465455 h 465455"/>
              <a:gd name="connisteX15" fmla="*/ 300355 w 591185"/>
              <a:gd name="connsiteY15" fmla="*/ 465455 h 465455"/>
              <a:gd name="connisteX16" fmla="*/ 377825 w 591185"/>
              <a:gd name="connsiteY16" fmla="*/ 465455 h 465455"/>
              <a:gd name="connisteX17" fmla="*/ 445770 w 591185"/>
              <a:gd name="connsiteY17" fmla="*/ 417195 h 465455"/>
              <a:gd name="connisteX18" fmla="*/ 513715 w 591185"/>
              <a:gd name="connsiteY18" fmla="*/ 387985 h 465455"/>
              <a:gd name="connisteX19" fmla="*/ 581660 w 591185"/>
              <a:gd name="connsiteY19" fmla="*/ 329565 h 465455"/>
              <a:gd name="connisteX20" fmla="*/ 591185 w 591185"/>
              <a:gd name="connsiteY20" fmla="*/ 261620 h 465455"/>
              <a:gd name="connisteX21" fmla="*/ 591185 w 591185"/>
              <a:gd name="connsiteY21" fmla="*/ 194310 h 465455"/>
              <a:gd name="connisteX22" fmla="*/ 581660 w 591185"/>
              <a:gd name="connsiteY22" fmla="*/ 126365 h 465455"/>
              <a:gd name="connisteX23" fmla="*/ 552450 w 591185"/>
              <a:gd name="connsiteY23" fmla="*/ 58420 h 465455"/>
              <a:gd name="connisteX24" fmla="*/ 542925 w 591185"/>
              <a:gd name="connsiteY24" fmla="*/ 0 h 465455"/>
              <a:gd name="connisteX25" fmla="*/ 542925 w 591185"/>
              <a:gd name="connsiteY25" fmla="*/ 0 h 465455"/>
              <a:gd name="connisteX26" fmla="*/ 542925 w 591185"/>
              <a:gd name="connsiteY26" fmla="*/ 0 h 465455"/>
              <a:gd name="connisteX27" fmla="*/ 561975 w 591185"/>
              <a:gd name="connsiteY27" fmla="*/ 67945 h 465455"/>
              <a:gd name="connisteX28" fmla="*/ 561975 w 591185"/>
              <a:gd name="connsiteY28" fmla="*/ 58420 h 465455"/>
              <a:gd name="connisteX29" fmla="*/ 561975 w 591185"/>
              <a:gd name="connsiteY29" fmla="*/ 67945 h 465455"/>
              <a:gd name="connisteX30" fmla="*/ 561975 w 591185"/>
              <a:gd name="connsiteY30" fmla="*/ 58420 h 4654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</a:cxnLst>
            <a:rect l="l" t="t" r="r" b="b"/>
            <a:pathLst>
              <a:path w="591185" h="465455">
                <a:moveTo>
                  <a:pt x="542925" y="116840"/>
                </a:moveTo>
                <a:lnTo>
                  <a:pt x="494030" y="48895"/>
                </a:lnTo>
                <a:lnTo>
                  <a:pt x="426085" y="38735"/>
                </a:lnTo>
                <a:lnTo>
                  <a:pt x="358775" y="29210"/>
                </a:lnTo>
                <a:lnTo>
                  <a:pt x="290830" y="29210"/>
                </a:lnTo>
                <a:lnTo>
                  <a:pt x="222885" y="38735"/>
                </a:lnTo>
                <a:lnTo>
                  <a:pt x="145415" y="48895"/>
                </a:lnTo>
                <a:lnTo>
                  <a:pt x="77470" y="97155"/>
                </a:lnTo>
                <a:lnTo>
                  <a:pt x="19050" y="174625"/>
                </a:lnTo>
                <a:lnTo>
                  <a:pt x="0" y="252095"/>
                </a:lnTo>
                <a:lnTo>
                  <a:pt x="0" y="320040"/>
                </a:lnTo>
                <a:lnTo>
                  <a:pt x="9525" y="387985"/>
                </a:lnTo>
                <a:lnTo>
                  <a:pt x="77470" y="445770"/>
                </a:lnTo>
                <a:lnTo>
                  <a:pt x="145415" y="465455"/>
                </a:lnTo>
                <a:lnTo>
                  <a:pt x="213360" y="465455"/>
                </a:lnTo>
                <a:lnTo>
                  <a:pt x="300355" y="465455"/>
                </a:lnTo>
                <a:lnTo>
                  <a:pt x="377825" y="465455"/>
                </a:lnTo>
                <a:lnTo>
                  <a:pt x="445770" y="417195"/>
                </a:lnTo>
                <a:lnTo>
                  <a:pt x="513715" y="387985"/>
                </a:lnTo>
                <a:lnTo>
                  <a:pt x="581660" y="329565"/>
                </a:lnTo>
                <a:lnTo>
                  <a:pt x="591185" y="261620"/>
                </a:lnTo>
                <a:lnTo>
                  <a:pt x="591185" y="194310"/>
                </a:lnTo>
                <a:lnTo>
                  <a:pt x="581660" y="126365"/>
                </a:lnTo>
                <a:lnTo>
                  <a:pt x="552450" y="58420"/>
                </a:lnTo>
                <a:lnTo>
                  <a:pt x="542925" y="0"/>
                </a:lnTo>
                <a:lnTo>
                  <a:pt x="561975" y="67945"/>
                </a:lnTo>
                <a:lnTo>
                  <a:pt x="561975" y="58420"/>
                </a:lnTo>
                <a:lnTo>
                  <a:pt x="561975" y="67945"/>
                </a:lnTo>
                <a:lnTo>
                  <a:pt x="561975" y="58420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-2147482608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7088505" y="4573270"/>
            <a:ext cx="1754505" cy="9880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38400"/>
            <a:ext cx="12268200" cy="25908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620" y="2895600"/>
            <a:ext cx="1218438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8000">
                <a:solidFill>
                  <a:schemeClr val="bg1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汉仪尚巍手书简" panose="00020600040101010101" charset="-122"/>
                <a:ea typeface="汉仪尚巍手书简" panose="00020600040101010101" charset="-122"/>
                <a:cs typeface="汉仪尚巍手书简" panose="00020600040101010101" charset="-122"/>
                <a:sym typeface="+mn-ea"/>
              </a:rPr>
              <a:t>综合演练</a:t>
            </a:r>
            <a:r>
              <a:rPr lang="en-US" altLang="zh-CN" sz="8000">
                <a:solidFill>
                  <a:schemeClr val="bg1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汉仪尚巍手书简" panose="00020600040101010101" charset="-122"/>
                <a:ea typeface="汉仪尚巍手书简" panose="00020600040101010101" charset="-122"/>
                <a:cs typeface="汉仪尚巍手书简" panose="00020600040101010101" charset="-122"/>
                <a:sym typeface="+mn-ea"/>
              </a:rPr>
              <a:t> </a:t>
            </a:r>
            <a:endParaRPr lang="zh-CN" altLang="zh-CN" sz="8000">
              <a:solidFill>
                <a:schemeClr val="bg1"/>
              </a:solidFill>
              <a:effectLst>
                <a:reflection blurRad="6350" stA="55000" endA="50" endPos="85000" dist="29997" dir="5400000" sy="-100000" algn="bl" rotWithShape="0"/>
              </a:effectLst>
              <a:latin typeface="汉仪尚巍手书简" panose="00020600040101010101" charset="-122"/>
              <a:ea typeface="汉仪尚巍手书简" panose="00020600040101010101" charset="-122"/>
              <a:cs typeface="汉仪尚巍手书简" panose="00020600040101010101" charset="-122"/>
            </a:endParaRPr>
          </a:p>
          <a:p>
            <a:pPr algn="ctr"/>
            <a:endParaRPr lang="zh-CN" altLang="zh-CN" sz="8000">
              <a:solidFill>
                <a:schemeClr val="bg1"/>
              </a:solidFill>
              <a:effectLst>
                <a:reflection blurRad="6350" stA="55000" endA="50" endPos="85000" dist="29997" dir="5400000" sy="-100000" algn="bl" rotWithShape="0"/>
              </a:effectLst>
              <a:latin typeface="汉仪尚巍手书简" panose="00020600040101010101" charset="-122"/>
              <a:ea typeface="汉仪尚巍手书简" panose="00020600040101010101" charset="-122"/>
              <a:cs typeface="汉仪尚巍手书简" panose="0002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200" y="533400"/>
            <a:ext cx="119907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000">
                <a:solidFill>
                  <a:schemeClr val="bg1"/>
                </a:solidFill>
              </a:rPr>
              <a:t>试卷评讲</a:t>
            </a:r>
            <a:r>
              <a:rPr lang="en-US" altLang="zh-CN" sz="4000">
                <a:solidFill>
                  <a:schemeClr val="bg1"/>
                </a:solidFill>
              </a:rPr>
              <a:t>·</a:t>
            </a:r>
            <a:r>
              <a:rPr lang="zh-CN" altLang="en-US" sz="4000">
                <a:solidFill>
                  <a:schemeClr val="bg1"/>
                </a:solidFill>
              </a:rPr>
              <a:t>有机专项</a:t>
            </a:r>
            <a:endParaRPr lang="zh-CN" altLang="en-US" sz="4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00025" descr="学科网(www.zxxk.com)--教育资源门户，提供试卷、教案、课件、论文、素材以及各类教学资源下载，还有大量而丰富的教学相关资讯！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6145" y="1368425"/>
            <a:ext cx="9963150" cy="53486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500755" y="605155"/>
            <a:ext cx="31381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2023</a:t>
            </a:r>
            <a:r>
              <a:rPr lang="zh-CN" altLang="en-US" sz="320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江苏</a:t>
            </a:r>
            <a:r>
              <a:rPr lang="en-US" altLang="zh-CN" sz="320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15</a:t>
            </a:r>
            <a:r>
              <a:rPr lang="zh-CN" altLang="en-US" sz="320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改编</a:t>
            </a:r>
            <a:endParaRPr lang="zh-CN" altLang="en-US" sz="3200" baseline="-25000">
              <a:solidFill>
                <a:schemeClr val="bg1"/>
              </a:solidFill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-21474826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510" y="1826260"/>
            <a:ext cx="11334115" cy="38487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-2147482618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676910" y="1521460"/>
            <a:ext cx="9798685" cy="30010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676910" y="5413375"/>
            <a:ext cx="89115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en-US" sz="180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sz="3200">
                <a:ea typeface="宋体" panose="02010600030101010101" pitchFamily="2" charset="-122"/>
              </a:rPr>
              <a:t>的分子式是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sz="32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sz="32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14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sz="32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sz="3200">
                <a:ea typeface="宋体" panose="02010600030101010101" pitchFamily="2" charset="-122"/>
              </a:rPr>
              <a:t>，其结构简式为</a:t>
            </a:r>
            <a:r>
              <a:rPr lang="en-US" sz="3200" u="sng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▲   </a:t>
            </a:r>
            <a:r>
              <a:rPr lang="zh-CN" sz="3200">
                <a:ea typeface="宋体" panose="02010600030101010101" pitchFamily="2" charset="-122"/>
              </a:rPr>
              <a:t>。</a:t>
            </a:r>
            <a:endParaRPr lang="zh-CN" altLang="en-US" sz="3200">
              <a:ea typeface="宋体" panose="02010600030101010101" pitchFamily="2" charset="-122"/>
            </a:endParaRPr>
          </a:p>
        </p:txBody>
      </p:sp>
      <p:pic>
        <p:nvPicPr>
          <p:cNvPr id="8" name="图片 23"/>
          <p:cNvPicPr>
            <a:picLocks noChangeAspect="1"/>
          </p:cNvPicPr>
          <p:nvPr/>
        </p:nvPicPr>
        <p:blipFill>
          <a:blip r:embed="rId3"/>
          <a:srcRect l="5001" r="78997" b="84035"/>
          <a:stretch>
            <a:fillRect/>
          </a:stretch>
        </p:blipFill>
        <p:spPr>
          <a:xfrm>
            <a:off x="9225280" y="5108575"/>
            <a:ext cx="2023110" cy="9531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任意多边形 3"/>
          <p:cNvSpPr/>
          <p:nvPr/>
        </p:nvSpPr>
        <p:spPr>
          <a:xfrm>
            <a:off x="6059805" y="2800985"/>
            <a:ext cx="1985645" cy="1871980"/>
          </a:xfrm>
          <a:custGeom>
            <a:avLst/>
            <a:gdLst>
              <a:gd name="connisteX0" fmla="*/ 504190 w 1985645"/>
              <a:gd name="connsiteY0" fmla="*/ 123190 h 1871980"/>
              <a:gd name="connisteX1" fmla="*/ 493395 w 1985645"/>
              <a:gd name="connsiteY1" fmla="*/ 194945 h 1871980"/>
              <a:gd name="connisteX2" fmla="*/ 473075 w 1985645"/>
              <a:gd name="connsiteY2" fmla="*/ 267335 h 1871980"/>
              <a:gd name="connisteX3" fmla="*/ 462915 w 1985645"/>
              <a:gd name="connsiteY3" fmla="*/ 339090 h 1871980"/>
              <a:gd name="connisteX4" fmla="*/ 452755 w 1985645"/>
              <a:gd name="connsiteY4" fmla="*/ 411480 h 1871980"/>
              <a:gd name="connisteX5" fmla="*/ 452755 w 1985645"/>
              <a:gd name="connsiteY5" fmla="*/ 483235 h 1871980"/>
              <a:gd name="connisteX6" fmla="*/ 452755 w 1985645"/>
              <a:gd name="connsiteY6" fmla="*/ 554990 h 1871980"/>
              <a:gd name="connisteX7" fmla="*/ 483235 w 1985645"/>
              <a:gd name="connsiteY7" fmla="*/ 627380 h 1871980"/>
              <a:gd name="connisteX8" fmla="*/ 493395 w 1985645"/>
              <a:gd name="connsiteY8" fmla="*/ 699135 h 1871980"/>
              <a:gd name="connisteX9" fmla="*/ 441960 w 1985645"/>
              <a:gd name="connsiteY9" fmla="*/ 771525 h 1871980"/>
              <a:gd name="connisteX10" fmla="*/ 370205 w 1985645"/>
              <a:gd name="connsiteY10" fmla="*/ 833120 h 1871980"/>
              <a:gd name="connisteX11" fmla="*/ 298450 w 1985645"/>
              <a:gd name="connsiteY11" fmla="*/ 894715 h 1871980"/>
              <a:gd name="connisteX12" fmla="*/ 226060 w 1985645"/>
              <a:gd name="connsiteY12" fmla="*/ 956310 h 1871980"/>
              <a:gd name="connisteX13" fmla="*/ 154305 w 1985645"/>
              <a:gd name="connsiteY13" fmla="*/ 1007745 h 1871980"/>
              <a:gd name="connisteX14" fmla="*/ 92075 w 1985645"/>
              <a:gd name="connsiteY14" fmla="*/ 1080135 h 1871980"/>
              <a:gd name="connisteX15" fmla="*/ 61595 w 1985645"/>
              <a:gd name="connsiteY15" fmla="*/ 1151890 h 1871980"/>
              <a:gd name="connisteX16" fmla="*/ 20320 w 1985645"/>
              <a:gd name="connsiteY16" fmla="*/ 1224280 h 1871980"/>
              <a:gd name="connisteX17" fmla="*/ 0 w 1985645"/>
              <a:gd name="connsiteY17" fmla="*/ 1296035 h 1871980"/>
              <a:gd name="connisteX18" fmla="*/ 10160 w 1985645"/>
              <a:gd name="connsiteY18" fmla="*/ 1367790 h 1871980"/>
              <a:gd name="connisteX19" fmla="*/ 81915 w 1985645"/>
              <a:gd name="connsiteY19" fmla="*/ 1440180 h 1871980"/>
              <a:gd name="connisteX20" fmla="*/ 143510 w 1985645"/>
              <a:gd name="connsiteY20" fmla="*/ 1511935 h 1871980"/>
              <a:gd name="connisteX21" fmla="*/ 215900 w 1985645"/>
              <a:gd name="connsiteY21" fmla="*/ 1563370 h 1871980"/>
              <a:gd name="connisteX22" fmla="*/ 298450 w 1985645"/>
              <a:gd name="connsiteY22" fmla="*/ 1625600 h 1871980"/>
              <a:gd name="connisteX23" fmla="*/ 380365 w 1985645"/>
              <a:gd name="connsiteY23" fmla="*/ 1656080 h 1871980"/>
              <a:gd name="connisteX24" fmla="*/ 462915 w 1985645"/>
              <a:gd name="connsiteY24" fmla="*/ 1697355 h 1871980"/>
              <a:gd name="connisteX25" fmla="*/ 534670 w 1985645"/>
              <a:gd name="connsiteY25" fmla="*/ 1728470 h 1871980"/>
              <a:gd name="connisteX26" fmla="*/ 607060 w 1985645"/>
              <a:gd name="connsiteY26" fmla="*/ 1748790 h 1871980"/>
              <a:gd name="connisteX27" fmla="*/ 678815 w 1985645"/>
              <a:gd name="connsiteY27" fmla="*/ 1748790 h 1871980"/>
              <a:gd name="connisteX28" fmla="*/ 750570 w 1985645"/>
              <a:gd name="connsiteY28" fmla="*/ 1769110 h 1871980"/>
              <a:gd name="connisteX29" fmla="*/ 833120 w 1985645"/>
              <a:gd name="connsiteY29" fmla="*/ 1779905 h 1871980"/>
              <a:gd name="connisteX30" fmla="*/ 915670 w 1985645"/>
              <a:gd name="connsiteY30" fmla="*/ 1790065 h 1871980"/>
              <a:gd name="connisteX31" fmla="*/ 987425 w 1985645"/>
              <a:gd name="connsiteY31" fmla="*/ 1810385 h 1871980"/>
              <a:gd name="connisteX32" fmla="*/ 1069975 w 1985645"/>
              <a:gd name="connsiteY32" fmla="*/ 1820545 h 1871980"/>
              <a:gd name="connisteX33" fmla="*/ 1141730 w 1985645"/>
              <a:gd name="connsiteY33" fmla="*/ 1841500 h 1871980"/>
              <a:gd name="connisteX34" fmla="*/ 1224280 w 1985645"/>
              <a:gd name="connsiteY34" fmla="*/ 1851660 h 1871980"/>
              <a:gd name="connisteX35" fmla="*/ 1296035 w 1985645"/>
              <a:gd name="connsiteY35" fmla="*/ 1861820 h 1871980"/>
              <a:gd name="connisteX36" fmla="*/ 1378585 w 1985645"/>
              <a:gd name="connsiteY36" fmla="*/ 1871980 h 1871980"/>
              <a:gd name="connisteX37" fmla="*/ 1450340 w 1985645"/>
              <a:gd name="connsiteY37" fmla="*/ 1871980 h 1871980"/>
              <a:gd name="connisteX38" fmla="*/ 1522730 w 1985645"/>
              <a:gd name="connsiteY38" fmla="*/ 1871980 h 1871980"/>
              <a:gd name="connisteX39" fmla="*/ 1604645 w 1985645"/>
              <a:gd name="connsiteY39" fmla="*/ 1871980 h 1871980"/>
              <a:gd name="connisteX40" fmla="*/ 1677035 w 1985645"/>
              <a:gd name="connsiteY40" fmla="*/ 1871980 h 1871980"/>
              <a:gd name="connisteX41" fmla="*/ 1758950 w 1985645"/>
              <a:gd name="connsiteY41" fmla="*/ 1831340 h 1871980"/>
              <a:gd name="connisteX42" fmla="*/ 1831340 w 1985645"/>
              <a:gd name="connsiteY42" fmla="*/ 1779905 h 1871980"/>
              <a:gd name="connisteX43" fmla="*/ 1903095 w 1985645"/>
              <a:gd name="connsiteY43" fmla="*/ 1728470 h 1871980"/>
              <a:gd name="connisteX44" fmla="*/ 1944370 w 1985645"/>
              <a:gd name="connsiteY44" fmla="*/ 1656080 h 1871980"/>
              <a:gd name="connisteX45" fmla="*/ 1975485 w 1985645"/>
              <a:gd name="connsiteY45" fmla="*/ 1584325 h 1871980"/>
              <a:gd name="connisteX46" fmla="*/ 1985645 w 1985645"/>
              <a:gd name="connsiteY46" fmla="*/ 1511935 h 1871980"/>
              <a:gd name="connisteX47" fmla="*/ 1985645 w 1985645"/>
              <a:gd name="connsiteY47" fmla="*/ 1440180 h 1871980"/>
              <a:gd name="connisteX48" fmla="*/ 1985645 w 1985645"/>
              <a:gd name="connsiteY48" fmla="*/ 1367790 h 1871980"/>
              <a:gd name="connisteX49" fmla="*/ 1944370 w 1985645"/>
              <a:gd name="connsiteY49" fmla="*/ 1296035 h 1871980"/>
              <a:gd name="connisteX50" fmla="*/ 1892935 w 1985645"/>
              <a:gd name="connsiteY50" fmla="*/ 1224280 h 1871980"/>
              <a:gd name="connisteX51" fmla="*/ 1821180 w 1985645"/>
              <a:gd name="connsiteY51" fmla="*/ 1172845 h 1871980"/>
              <a:gd name="connisteX52" fmla="*/ 1748790 w 1985645"/>
              <a:gd name="connsiteY52" fmla="*/ 1131570 h 1871980"/>
              <a:gd name="connisteX53" fmla="*/ 1677035 w 1985645"/>
              <a:gd name="connsiteY53" fmla="*/ 1110615 h 1871980"/>
              <a:gd name="connisteX54" fmla="*/ 1604645 w 1985645"/>
              <a:gd name="connsiteY54" fmla="*/ 1110615 h 1871980"/>
              <a:gd name="connisteX55" fmla="*/ 1532890 w 1985645"/>
              <a:gd name="connsiteY55" fmla="*/ 1110615 h 1871980"/>
              <a:gd name="connisteX56" fmla="*/ 1460500 w 1985645"/>
              <a:gd name="connsiteY56" fmla="*/ 1110615 h 1871980"/>
              <a:gd name="connisteX57" fmla="*/ 1388745 w 1985645"/>
              <a:gd name="connsiteY57" fmla="*/ 1110615 h 1871980"/>
              <a:gd name="connisteX58" fmla="*/ 1316990 w 1985645"/>
              <a:gd name="connsiteY58" fmla="*/ 1100455 h 1871980"/>
              <a:gd name="connisteX59" fmla="*/ 1244600 w 1985645"/>
              <a:gd name="connsiteY59" fmla="*/ 1080135 h 1871980"/>
              <a:gd name="connisteX60" fmla="*/ 1172845 w 1985645"/>
              <a:gd name="connsiteY60" fmla="*/ 1069975 h 1871980"/>
              <a:gd name="connisteX61" fmla="*/ 1100455 w 1985645"/>
              <a:gd name="connsiteY61" fmla="*/ 1038860 h 1871980"/>
              <a:gd name="connisteX62" fmla="*/ 1028700 w 1985645"/>
              <a:gd name="connsiteY62" fmla="*/ 1028700 h 1871980"/>
              <a:gd name="connisteX63" fmla="*/ 956310 w 1985645"/>
              <a:gd name="connsiteY63" fmla="*/ 977265 h 1871980"/>
              <a:gd name="connisteX64" fmla="*/ 884555 w 1985645"/>
              <a:gd name="connsiteY64" fmla="*/ 904875 h 1871980"/>
              <a:gd name="connisteX65" fmla="*/ 853440 w 1985645"/>
              <a:gd name="connsiteY65" fmla="*/ 833120 h 1871980"/>
              <a:gd name="connisteX66" fmla="*/ 843280 w 1985645"/>
              <a:gd name="connsiteY66" fmla="*/ 761365 h 1871980"/>
              <a:gd name="connisteX67" fmla="*/ 843280 w 1985645"/>
              <a:gd name="connsiteY67" fmla="*/ 688975 h 1871980"/>
              <a:gd name="connisteX68" fmla="*/ 853440 w 1985645"/>
              <a:gd name="connsiteY68" fmla="*/ 617220 h 1871980"/>
              <a:gd name="connisteX69" fmla="*/ 874395 w 1985645"/>
              <a:gd name="connsiteY69" fmla="*/ 544830 h 1871980"/>
              <a:gd name="connisteX70" fmla="*/ 915670 w 1985645"/>
              <a:gd name="connsiteY70" fmla="*/ 473075 h 1871980"/>
              <a:gd name="connisteX71" fmla="*/ 935990 w 1985645"/>
              <a:gd name="connsiteY71" fmla="*/ 400685 h 1871980"/>
              <a:gd name="connisteX72" fmla="*/ 946150 w 1985645"/>
              <a:gd name="connsiteY72" fmla="*/ 328930 h 1871980"/>
              <a:gd name="connisteX73" fmla="*/ 946150 w 1985645"/>
              <a:gd name="connsiteY73" fmla="*/ 257175 h 1871980"/>
              <a:gd name="connisteX74" fmla="*/ 925830 w 1985645"/>
              <a:gd name="connsiteY74" fmla="*/ 184785 h 1871980"/>
              <a:gd name="connisteX75" fmla="*/ 853440 w 1985645"/>
              <a:gd name="connsiteY75" fmla="*/ 123190 h 1871980"/>
              <a:gd name="connisteX76" fmla="*/ 781685 w 1985645"/>
              <a:gd name="connsiteY76" fmla="*/ 71755 h 1871980"/>
              <a:gd name="connisteX77" fmla="*/ 709930 w 1985645"/>
              <a:gd name="connsiteY77" fmla="*/ 30480 h 1871980"/>
              <a:gd name="connisteX78" fmla="*/ 637540 w 1985645"/>
              <a:gd name="connsiteY78" fmla="*/ 20320 h 1871980"/>
              <a:gd name="connisteX79" fmla="*/ 565785 w 1985645"/>
              <a:gd name="connsiteY79" fmla="*/ 0 h 1871980"/>
              <a:gd name="connisteX80" fmla="*/ 493395 w 1985645"/>
              <a:gd name="connsiteY80" fmla="*/ 20320 h 1871980"/>
              <a:gd name="connisteX81" fmla="*/ 483235 w 1985645"/>
              <a:gd name="connsiteY81" fmla="*/ 92075 h 1871980"/>
              <a:gd name="connisteX82" fmla="*/ 483235 w 1985645"/>
              <a:gd name="connsiteY82" fmla="*/ 164465 h 1871980"/>
              <a:gd name="connisteX83" fmla="*/ 483235 w 1985645"/>
              <a:gd name="connsiteY83" fmla="*/ 236220 h 1871980"/>
              <a:gd name="connisteX84" fmla="*/ 473075 w 1985645"/>
              <a:gd name="connsiteY84" fmla="*/ 226060 h 1871980"/>
              <a:gd name="connisteX85" fmla="*/ 473075 w 1985645"/>
              <a:gd name="connsiteY85" fmla="*/ 267335 h 187198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</a:cxnLst>
            <a:rect l="l" t="t" r="r" b="b"/>
            <a:pathLst>
              <a:path w="1985645" h="1871980">
                <a:moveTo>
                  <a:pt x="504190" y="123190"/>
                </a:moveTo>
                <a:lnTo>
                  <a:pt x="493395" y="194945"/>
                </a:lnTo>
                <a:lnTo>
                  <a:pt x="473075" y="267335"/>
                </a:lnTo>
                <a:lnTo>
                  <a:pt x="462915" y="339090"/>
                </a:lnTo>
                <a:lnTo>
                  <a:pt x="452755" y="411480"/>
                </a:lnTo>
                <a:lnTo>
                  <a:pt x="452755" y="483235"/>
                </a:lnTo>
                <a:lnTo>
                  <a:pt x="452755" y="554990"/>
                </a:lnTo>
                <a:lnTo>
                  <a:pt x="483235" y="627380"/>
                </a:lnTo>
                <a:lnTo>
                  <a:pt x="493395" y="699135"/>
                </a:lnTo>
                <a:lnTo>
                  <a:pt x="441960" y="771525"/>
                </a:lnTo>
                <a:lnTo>
                  <a:pt x="370205" y="833120"/>
                </a:lnTo>
                <a:lnTo>
                  <a:pt x="298450" y="894715"/>
                </a:lnTo>
                <a:lnTo>
                  <a:pt x="226060" y="956310"/>
                </a:lnTo>
                <a:lnTo>
                  <a:pt x="154305" y="1007745"/>
                </a:lnTo>
                <a:lnTo>
                  <a:pt x="92075" y="1080135"/>
                </a:lnTo>
                <a:lnTo>
                  <a:pt x="61595" y="1151890"/>
                </a:lnTo>
                <a:lnTo>
                  <a:pt x="20320" y="1224280"/>
                </a:lnTo>
                <a:lnTo>
                  <a:pt x="0" y="1296035"/>
                </a:lnTo>
                <a:lnTo>
                  <a:pt x="10160" y="1367790"/>
                </a:lnTo>
                <a:lnTo>
                  <a:pt x="81915" y="1440180"/>
                </a:lnTo>
                <a:lnTo>
                  <a:pt x="143510" y="1511935"/>
                </a:lnTo>
                <a:lnTo>
                  <a:pt x="215900" y="1563370"/>
                </a:lnTo>
                <a:lnTo>
                  <a:pt x="298450" y="1625600"/>
                </a:lnTo>
                <a:lnTo>
                  <a:pt x="380365" y="1656080"/>
                </a:lnTo>
                <a:lnTo>
                  <a:pt x="462915" y="1697355"/>
                </a:lnTo>
                <a:lnTo>
                  <a:pt x="534670" y="1728470"/>
                </a:lnTo>
                <a:lnTo>
                  <a:pt x="607060" y="1748790"/>
                </a:lnTo>
                <a:lnTo>
                  <a:pt x="678815" y="1748790"/>
                </a:lnTo>
                <a:lnTo>
                  <a:pt x="750570" y="1769110"/>
                </a:lnTo>
                <a:lnTo>
                  <a:pt x="833120" y="1779905"/>
                </a:lnTo>
                <a:lnTo>
                  <a:pt x="915670" y="1790065"/>
                </a:lnTo>
                <a:lnTo>
                  <a:pt x="987425" y="1810385"/>
                </a:lnTo>
                <a:lnTo>
                  <a:pt x="1069975" y="1820545"/>
                </a:lnTo>
                <a:lnTo>
                  <a:pt x="1141730" y="1841500"/>
                </a:lnTo>
                <a:lnTo>
                  <a:pt x="1224280" y="1851660"/>
                </a:lnTo>
                <a:lnTo>
                  <a:pt x="1296035" y="1861820"/>
                </a:lnTo>
                <a:lnTo>
                  <a:pt x="1378585" y="1871980"/>
                </a:lnTo>
                <a:lnTo>
                  <a:pt x="1450340" y="1871980"/>
                </a:lnTo>
                <a:lnTo>
                  <a:pt x="1522730" y="1871980"/>
                </a:lnTo>
                <a:lnTo>
                  <a:pt x="1604645" y="1871980"/>
                </a:lnTo>
                <a:lnTo>
                  <a:pt x="1677035" y="1871980"/>
                </a:lnTo>
                <a:lnTo>
                  <a:pt x="1758950" y="1831340"/>
                </a:lnTo>
                <a:lnTo>
                  <a:pt x="1831340" y="1779905"/>
                </a:lnTo>
                <a:lnTo>
                  <a:pt x="1903095" y="1728470"/>
                </a:lnTo>
                <a:lnTo>
                  <a:pt x="1944370" y="1656080"/>
                </a:lnTo>
                <a:lnTo>
                  <a:pt x="1975485" y="1584325"/>
                </a:lnTo>
                <a:lnTo>
                  <a:pt x="1985645" y="1511935"/>
                </a:lnTo>
                <a:lnTo>
                  <a:pt x="1985645" y="1440180"/>
                </a:lnTo>
                <a:lnTo>
                  <a:pt x="1985645" y="1367790"/>
                </a:lnTo>
                <a:lnTo>
                  <a:pt x="1944370" y="1296035"/>
                </a:lnTo>
                <a:lnTo>
                  <a:pt x="1892935" y="1224280"/>
                </a:lnTo>
                <a:lnTo>
                  <a:pt x="1821180" y="1172845"/>
                </a:lnTo>
                <a:lnTo>
                  <a:pt x="1748790" y="1131570"/>
                </a:lnTo>
                <a:lnTo>
                  <a:pt x="1677035" y="1110615"/>
                </a:lnTo>
                <a:lnTo>
                  <a:pt x="1604645" y="1110615"/>
                </a:lnTo>
                <a:lnTo>
                  <a:pt x="1532890" y="1110615"/>
                </a:lnTo>
                <a:lnTo>
                  <a:pt x="1460500" y="1110615"/>
                </a:lnTo>
                <a:lnTo>
                  <a:pt x="1388745" y="1110615"/>
                </a:lnTo>
                <a:lnTo>
                  <a:pt x="1316990" y="1100455"/>
                </a:lnTo>
                <a:lnTo>
                  <a:pt x="1244600" y="1080135"/>
                </a:lnTo>
                <a:lnTo>
                  <a:pt x="1172845" y="1069975"/>
                </a:lnTo>
                <a:lnTo>
                  <a:pt x="1100455" y="1038860"/>
                </a:lnTo>
                <a:lnTo>
                  <a:pt x="1028700" y="1028700"/>
                </a:lnTo>
                <a:lnTo>
                  <a:pt x="956310" y="977265"/>
                </a:lnTo>
                <a:lnTo>
                  <a:pt x="884555" y="904875"/>
                </a:lnTo>
                <a:lnTo>
                  <a:pt x="853440" y="833120"/>
                </a:lnTo>
                <a:lnTo>
                  <a:pt x="843280" y="761365"/>
                </a:lnTo>
                <a:lnTo>
                  <a:pt x="843280" y="688975"/>
                </a:lnTo>
                <a:lnTo>
                  <a:pt x="853440" y="617220"/>
                </a:lnTo>
                <a:lnTo>
                  <a:pt x="874395" y="544830"/>
                </a:lnTo>
                <a:lnTo>
                  <a:pt x="915670" y="473075"/>
                </a:lnTo>
                <a:lnTo>
                  <a:pt x="935990" y="400685"/>
                </a:lnTo>
                <a:lnTo>
                  <a:pt x="946150" y="328930"/>
                </a:lnTo>
                <a:lnTo>
                  <a:pt x="946150" y="257175"/>
                </a:lnTo>
                <a:lnTo>
                  <a:pt x="925830" y="184785"/>
                </a:lnTo>
                <a:lnTo>
                  <a:pt x="853440" y="123190"/>
                </a:lnTo>
                <a:lnTo>
                  <a:pt x="781685" y="71755"/>
                </a:lnTo>
                <a:lnTo>
                  <a:pt x="709930" y="30480"/>
                </a:lnTo>
                <a:lnTo>
                  <a:pt x="637540" y="20320"/>
                </a:lnTo>
                <a:lnTo>
                  <a:pt x="565785" y="0"/>
                </a:lnTo>
                <a:lnTo>
                  <a:pt x="493395" y="20320"/>
                </a:lnTo>
                <a:lnTo>
                  <a:pt x="483235" y="92075"/>
                </a:lnTo>
                <a:lnTo>
                  <a:pt x="483235" y="164465"/>
                </a:lnTo>
                <a:lnTo>
                  <a:pt x="483235" y="236220"/>
                </a:lnTo>
                <a:lnTo>
                  <a:pt x="473075" y="226060"/>
                </a:lnTo>
                <a:lnTo>
                  <a:pt x="473075" y="267335"/>
                </a:ln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95275" y="452755"/>
            <a:ext cx="119907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>
                <a:solidFill>
                  <a:schemeClr val="bg1"/>
                </a:solidFill>
              </a:rPr>
              <a:t>变式训练</a:t>
            </a:r>
            <a:r>
              <a:rPr lang="en-US" altLang="zh-CN" sz="4000">
                <a:solidFill>
                  <a:schemeClr val="bg1"/>
                </a:solidFill>
              </a:rPr>
              <a:t>8</a:t>
            </a:r>
            <a:endParaRPr lang="en-US" altLang="zh-CN" sz="4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66675" y="-5080"/>
          <a:ext cx="12060555" cy="6767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450"/>
                <a:gridCol w="901065"/>
                <a:gridCol w="929640"/>
                <a:gridCol w="1047115"/>
                <a:gridCol w="814070"/>
                <a:gridCol w="7943215"/>
              </a:tblGrid>
              <a:tr h="57912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 </a:t>
                      </a:r>
                      <a:r>
                        <a:rPr lang="zh-CN" altLang="en-US" sz="2400"/>
                        <a:t>时间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题号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题型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分值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考查点及考查方式</a:t>
                      </a:r>
                      <a:endParaRPr lang="zh-CN" altLang="en-US" sz="2400"/>
                    </a:p>
                  </a:txBody>
                  <a:tcPr anchor="ctr" anchorCtr="0"/>
                </a:tc>
              </a:tr>
              <a:tr h="822960">
                <a:tc rowSpan="6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江</a:t>
                      </a:r>
                      <a:endParaRPr lang="zh-CN" altLang="en-US" sz="2400"/>
                    </a:p>
                    <a:p>
                      <a:pPr algn="ctr">
                        <a:buNone/>
                      </a:pPr>
                      <a:r>
                        <a:rPr lang="zh-CN" altLang="en-US" sz="2400"/>
                        <a:t>苏</a:t>
                      </a:r>
                      <a:endParaRPr lang="zh-CN" altLang="en-US" sz="2400"/>
                    </a:p>
                    <a:p>
                      <a:pPr algn="ctr">
                        <a:buNone/>
                      </a:pPr>
                      <a:r>
                        <a:rPr lang="zh-CN" altLang="en-US" sz="2400"/>
                        <a:t>卷</a:t>
                      </a:r>
                      <a:endParaRPr lang="zh-CN" altLang="en-US" sz="2400"/>
                    </a:p>
                  </a:txBody>
                  <a:tcPr anchor="ctr" anchorCtr="0"/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2021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10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选择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3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以微型药物合成为载体，考查碳氧</a:t>
                      </a:r>
                      <a:r>
                        <a:rPr lang="en-US" altLang="zh-CN" sz="2400"/>
                        <a:t>π</a:t>
                      </a:r>
                      <a:r>
                        <a:rPr lang="zh-CN" altLang="en-US" sz="2400"/>
                        <a:t>键、</a:t>
                      </a:r>
                      <a:r>
                        <a:rPr lang="zh-CN" altLang="en-US" sz="2400">
                          <a:solidFill>
                            <a:srgbClr val="FF0000"/>
                          </a:solidFill>
                        </a:rPr>
                        <a:t>手性碳原子</a:t>
                      </a:r>
                      <a:r>
                        <a:rPr lang="zh-CN" altLang="en-US" sz="2400"/>
                        <a:t>、有机物溶解度及</a:t>
                      </a:r>
                      <a:r>
                        <a:rPr lang="zh-CN" altLang="en-US" sz="2400">
                          <a:solidFill>
                            <a:srgbClr val="FFFF00"/>
                          </a:solidFill>
                        </a:rPr>
                        <a:t>官能团的性质</a:t>
                      </a:r>
                      <a:r>
                        <a:rPr lang="zh-CN" altLang="en-US" sz="2400"/>
                        <a:t>。</a:t>
                      </a:r>
                      <a:endParaRPr lang="zh-CN" altLang="en-US" sz="2400"/>
                    </a:p>
                  </a:txBody>
                  <a:tcPr anchor="ctr" anchorCtr="0"/>
                </a:tc>
              </a:tr>
              <a:tr h="118872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16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有机化学综合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15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以合成肿瘤药物为情景，考查碳原子杂化类型、</a:t>
                      </a:r>
                      <a:r>
                        <a:rPr lang="zh-CN" altLang="en-US" sz="2400">
                          <a:solidFill>
                            <a:srgbClr val="00B0F0"/>
                          </a:solidFill>
                        </a:rPr>
                        <a:t>限定同分异构体的书写</a:t>
                      </a:r>
                      <a:r>
                        <a:rPr lang="zh-CN" altLang="en-US" sz="2400"/>
                        <a:t>、两步反应中</a:t>
                      </a:r>
                      <a:r>
                        <a:rPr lang="zh-CN" altLang="en-US" sz="2400">
                          <a:solidFill>
                            <a:srgbClr val="7030A0"/>
                          </a:solidFill>
                        </a:rPr>
                        <a:t>反应类型</a:t>
                      </a:r>
                      <a:r>
                        <a:rPr lang="zh-CN" altLang="en-US" sz="2400"/>
                        <a:t>、副产物</a:t>
                      </a:r>
                      <a:r>
                        <a:rPr lang="zh-CN" altLang="en-US" sz="2400">
                          <a:solidFill>
                            <a:srgbClr val="00B050"/>
                          </a:solidFill>
                        </a:rPr>
                        <a:t>结构简式</a:t>
                      </a:r>
                      <a:r>
                        <a:rPr lang="zh-CN" altLang="en-US" sz="2400"/>
                        <a:t>、</a:t>
                      </a:r>
                      <a:r>
                        <a:rPr lang="zh-CN" altLang="en-US" sz="2400">
                          <a:solidFill>
                            <a:srgbClr val="FFC000"/>
                          </a:solidFill>
                        </a:rPr>
                        <a:t>合成路线</a:t>
                      </a:r>
                      <a:endParaRPr lang="zh-CN" altLang="en-US" sz="2400">
                        <a:solidFill>
                          <a:srgbClr val="FFC000"/>
                        </a:solidFill>
                      </a:endParaRPr>
                    </a:p>
                  </a:txBody>
                  <a:tcPr anchor="ctr" anchorCtr="0"/>
                </a:tc>
              </a:tr>
              <a:tr h="1188720">
                <a:tc vMerge="1">
                  <a:tcPr/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2022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9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选择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3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以反应机理为载体，考查顺反异构体、</a:t>
                      </a:r>
                      <a:r>
                        <a:rPr lang="zh-CN" altLang="en-US" sz="2400">
                          <a:solidFill>
                            <a:srgbClr val="FF0000"/>
                          </a:solidFill>
                        </a:rPr>
                        <a:t>手性碳原子</a:t>
                      </a:r>
                      <a:r>
                        <a:rPr lang="zh-CN" altLang="en-US" sz="2400"/>
                        <a:t>、</a:t>
                      </a:r>
                      <a:r>
                        <a:rPr lang="zh-CN" altLang="en-US" sz="2400">
                          <a:solidFill>
                            <a:srgbClr val="FFFF00"/>
                          </a:solidFill>
                        </a:rPr>
                        <a:t>官能团的性质</a:t>
                      </a:r>
                      <a:r>
                        <a:rPr lang="zh-CN" altLang="en-US" sz="2400"/>
                        <a:t>及反应过程中的副产物</a:t>
                      </a:r>
                      <a:endParaRPr lang="zh-CN" altLang="en-US" sz="2400"/>
                    </a:p>
                  </a:txBody>
                  <a:tcPr anchor="ctr" anchorCtr="0"/>
                </a:tc>
              </a:tr>
              <a:tr h="109855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15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有机化学综合</a:t>
                      </a:r>
                      <a:endParaRPr lang="zh-CN" altLang="en-US" sz="20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15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以药物合成为情景，考查碳原子杂化方式、反应类型、</a:t>
                      </a:r>
                      <a:r>
                        <a:rPr lang="zh-CN" altLang="en-US" sz="2000">
                          <a:solidFill>
                            <a:srgbClr val="00B0F0"/>
                          </a:solidFill>
                        </a:rPr>
                        <a:t>限定同分异构体书写</a:t>
                      </a:r>
                      <a:r>
                        <a:rPr lang="zh-CN" altLang="en-US" sz="2000"/>
                        <a:t>、根据分子式书写</a:t>
                      </a:r>
                      <a:r>
                        <a:rPr lang="zh-CN" altLang="en-US" sz="2000">
                          <a:solidFill>
                            <a:srgbClr val="00B050"/>
                          </a:solidFill>
                        </a:rPr>
                        <a:t>结构简式</a:t>
                      </a:r>
                      <a:r>
                        <a:rPr lang="en-US" altLang="zh-CN" sz="2000"/>
                        <a:t> </a:t>
                      </a:r>
                      <a:r>
                        <a:rPr lang="zh-CN" altLang="en-US" sz="2000"/>
                        <a:t>、依托格式试剂设计</a:t>
                      </a:r>
                      <a:r>
                        <a:rPr lang="zh-CN" altLang="en-US" sz="2000">
                          <a:solidFill>
                            <a:srgbClr val="FFC000"/>
                          </a:solidFill>
                        </a:rPr>
                        <a:t>合成路线</a:t>
                      </a:r>
                      <a:endParaRPr lang="zh-CN" altLang="en-US" sz="2000">
                        <a:solidFill>
                          <a:srgbClr val="FFC000"/>
                        </a:solidFill>
                      </a:endParaRPr>
                    </a:p>
                  </a:txBody>
                  <a:tcPr anchor="ctr" anchorCtr="0"/>
                </a:tc>
              </a:tr>
              <a:tr h="579120">
                <a:tc vMerge="1">
                  <a:tcPr/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2023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9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/>
                        <a:t>选择</a:t>
                      </a:r>
                      <a:endParaRPr lang="zh-CN" altLang="en-US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3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>
                          <a:sym typeface="+mn-ea"/>
                        </a:rPr>
                        <a:t>以微型药物合成为载体，考查</a:t>
                      </a:r>
                      <a:r>
                        <a:rPr lang="zh-CN" altLang="en-US" sz="2400">
                          <a:solidFill>
                            <a:srgbClr val="FFFF00"/>
                          </a:solidFill>
                          <a:sym typeface="+mn-ea"/>
                        </a:rPr>
                        <a:t>官能团的性质</a:t>
                      </a:r>
                      <a:r>
                        <a:rPr lang="zh-CN" altLang="en-US" sz="2400">
                          <a:sym typeface="+mn-ea"/>
                        </a:rPr>
                        <a:t>、官能团的识别、</a:t>
                      </a:r>
                      <a:r>
                        <a:rPr lang="zh-CN" altLang="en-US" sz="2400">
                          <a:solidFill>
                            <a:srgbClr val="7030A0"/>
                          </a:solidFill>
                          <a:sym typeface="+mn-ea"/>
                        </a:rPr>
                        <a:t>反应类型</a:t>
                      </a:r>
                      <a:r>
                        <a:rPr lang="zh-CN" altLang="en-US" sz="2400">
                          <a:sym typeface="+mn-ea"/>
                        </a:rPr>
                        <a:t>、物质的检验和鉴别</a:t>
                      </a:r>
                      <a:endParaRPr lang="zh-CN" altLang="en-US" sz="2400">
                        <a:sym typeface="+mn-ea"/>
                      </a:endParaRPr>
                    </a:p>
                  </a:txBody>
                  <a:tcPr anchor="ctr" anchorCtr="0"/>
                </a:tc>
              </a:tr>
              <a:tr h="106680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15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有机化学综合</a:t>
                      </a:r>
                      <a:endParaRPr lang="zh-CN" altLang="en-US" sz="20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/>
                        <a:t>15</a:t>
                      </a:r>
                      <a:endParaRPr lang="en-US" altLang="zh-CN" sz="24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/>
                        <a:t>以合成酶抑制剂为情景，考查有机物酸性强弱、根据分子式写</a:t>
                      </a:r>
                      <a:r>
                        <a:rPr lang="zh-CN" altLang="en-US" sz="2000">
                          <a:solidFill>
                            <a:srgbClr val="00B050"/>
                          </a:solidFill>
                        </a:rPr>
                        <a:t>结构简式</a:t>
                      </a:r>
                      <a:r>
                        <a:rPr lang="zh-CN" altLang="en-US" sz="2000"/>
                        <a:t>、产物判断、</a:t>
                      </a:r>
                      <a:r>
                        <a:rPr lang="zh-CN" altLang="en-US" sz="2000">
                          <a:solidFill>
                            <a:srgbClr val="00B0F0"/>
                          </a:solidFill>
                        </a:rPr>
                        <a:t>限定同分异构体书写</a:t>
                      </a:r>
                      <a:r>
                        <a:rPr lang="zh-CN" altLang="en-US" sz="2000"/>
                        <a:t>、</a:t>
                      </a:r>
                      <a:r>
                        <a:rPr lang="zh-CN" altLang="en-US" sz="2000">
                          <a:solidFill>
                            <a:srgbClr val="7030A0"/>
                          </a:solidFill>
                        </a:rPr>
                        <a:t>反应类型</a:t>
                      </a:r>
                      <a:r>
                        <a:rPr lang="zh-CN" altLang="en-US" sz="2000"/>
                        <a:t>、</a:t>
                      </a:r>
                      <a:r>
                        <a:rPr lang="zh-CN" altLang="en-US" sz="2000">
                          <a:solidFill>
                            <a:srgbClr val="FFC000"/>
                          </a:solidFill>
                        </a:rPr>
                        <a:t>合成路线</a:t>
                      </a:r>
                      <a:r>
                        <a:rPr lang="zh-CN" altLang="en-US" sz="2000"/>
                        <a:t>设计</a:t>
                      </a:r>
                      <a:endParaRPr lang="zh-CN" altLang="en-US" sz="2000"/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38400"/>
            <a:ext cx="12268200" cy="25908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620" y="2895600"/>
            <a:ext cx="1218438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8000">
                <a:solidFill>
                  <a:schemeClr val="bg1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汉仪尚巍手书简" panose="00020600040101010101" charset="-122"/>
                <a:ea typeface="汉仪尚巍手书简" panose="00020600040101010101" charset="-122"/>
                <a:cs typeface="汉仪尚巍手书简" panose="00020600040101010101" charset="-122"/>
                <a:sym typeface="+mn-ea"/>
              </a:rPr>
              <a:t>高考考什么？</a:t>
            </a:r>
            <a:r>
              <a:rPr lang="en-US" altLang="zh-CN" sz="8000">
                <a:solidFill>
                  <a:schemeClr val="bg1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汉仪尚巍手书简" panose="00020600040101010101" charset="-122"/>
                <a:ea typeface="汉仪尚巍手书简" panose="00020600040101010101" charset="-122"/>
                <a:cs typeface="汉仪尚巍手书简" panose="00020600040101010101" charset="-122"/>
                <a:sym typeface="+mn-ea"/>
              </a:rPr>
              <a:t> </a:t>
            </a:r>
            <a:endParaRPr lang="zh-CN" altLang="zh-CN" sz="8000">
              <a:solidFill>
                <a:schemeClr val="bg1"/>
              </a:solidFill>
              <a:effectLst>
                <a:reflection blurRad="6350" stA="55000" endA="50" endPos="85000" dist="29997" dir="5400000" sy="-100000" algn="bl" rotWithShape="0"/>
              </a:effectLst>
              <a:latin typeface="汉仪尚巍手书简" panose="00020600040101010101" charset="-122"/>
              <a:ea typeface="汉仪尚巍手书简" panose="00020600040101010101" charset="-122"/>
              <a:cs typeface="汉仪尚巍手书简" panose="00020600040101010101" charset="-122"/>
            </a:endParaRPr>
          </a:p>
          <a:p>
            <a:pPr algn="ctr"/>
            <a:endParaRPr lang="zh-CN" altLang="zh-CN" sz="8000">
              <a:solidFill>
                <a:schemeClr val="bg1"/>
              </a:solidFill>
              <a:effectLst>
                <a:reflection blurRad="6350" stA="55000" endA="50" endPos="85000" dist="29997" dir="5400000" sy="-100000" algn="bl" rotWithShape="0"/>
              </a:effectLst>
              <a:latin typeface="汉仪尚巍手书简" panose="00020600040101010101" charset="-122"/>
              <a:ea typeface="汉仪尚巍手书简" panose="00020600040101010101" charset="-122"/>
              <a:cs typeface="汉仪尚巍手书简" panose="00020600040101010101" charset="-122"/>
            </a:endParaRPr>
          </a:p>
        </p:txBody>
      </p:sp>
    </p:spTree>
  </p:cSld>
  <p:clrMapOvr>
    <a:masterClrMapping/>
  </p:clrMapOvr>
  <p:transition spd="slow"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矩形 21"/>
          <p:cNvSpPr/>
          <p:nvPr/>
        </p:nvSpPr>
        <p:spPr>
          <a:xfrm>
            <a:off x="295910" y="2818130"/>
            <a:ext cx="2976880" cy="223202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流程图: 终止 1"/>
          <p:cNvSpPr/>
          <p:nvPr/>
        </p:nvSpPr>
        <p:spPr>
          <a:xfrm>
            <a:off x="295910" y="2437130"/>
            <a:ext cx="3059430" cy="534035"/>
          </a:xfrm>
          <a:prstGeom prst="flowChartTerminator">
            <a:avLst/>
          </a:prstGeom>
          <a:solidFill>
            <a:srgbClr val="C0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95910" y="2449195"/>
            <a:ext cx="32181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</a:rPr>
              <a:t>化学</a:t>
            </a:r>
            <a:r>
              <a:rPr lang="zh-CN" altLang="en-US" sz="2400">
                <a:solidFill>
                  <a:schemeClr val="bg1"/>
                </a:solidFill>
              </a:rPr>
              <a:t>用语与基本概念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1345" y="3047365"/>
            <a:ext cx="2555875" cy="18954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/>
              <a:t>官能团的名称</a:t>
            </a:r>
            <a:endParaRPr lang="zh-CN" altLang="en-US" sz="2400"/>
          </a:p>
          <a:p>
            <a:r>
              <a:rPr lang="zh-CN" altLang="en-US" sz="2400"/>
              <a:t>分子式、键线式</a:t>
            </a:r>
            <a:endParaRPr lang="zh-CN" altLang="en-US" sz="2400"/>
          </a:p>
          <a:p>
            <a:r>
              <a:rPr lang="zh-CN" altLang="en-US" sz="2400"/>
              <a:t>结构简式</a:t>
            </a:r>
            <a:endParaRPr lang="zh-CN" altLang="en-US" sz="2400"/>
          </a:p>
          <a:p>
            <a:r>
              <a:rPr lang="zh-CN" altLang="en-US" sz="2400"/>
              <a:t>手性碳原子</a:t>
            </a:r>
            <a:endParaRPr lang="zh-CN" altLang="en-US" sz="2400"/>
          </a:p>
          <a:p>
            <a:r>
              <a:rPr lang="zh-CN" altLang="en-US" sz="2400"/>
              <a:t>顺反异构等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4493260" y="3047365"/>
            <a:ext cx="2555875" cy="18954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/>
              <a:t>官能团的性质</a:t>
            </a:r>
            <a:endParaRPr lang="zh-CN" altLang="en-US" sz="2400"/>
          </a:p>
          <a:p>
            <a:r>
              <a:rPr lang="zh-CN" altLang="en-US" sz="2400"/>
              <a:t>溶解度大小比较</a:t>
            </a:r>
            <a:endParaRPr lang="zh-CN" altLang="en-US" sz="2400"/>
          </a:p>
          <a:p>
            <a:r>
              <a:rPr lang="zh-CN" altLang="en-US" sz="2400"/>
              <a:t>物质检验</a:t>
            </a:r>
            <a:endParaRPr lang="zh-CN" altLang="en-US" sz="2400"/>
          </a:p>
          <a:p>
            <a:r>
              <a:rPr lang="zh-CN" altLang="en-US" sz="2400"/>
              <a:t>反应类型</a:t>
            </a:r>
            <a:endParaRPr lang="zh-CN" altLang="en-US" sz="2400"/>
          </a:p>
          <a:p>
            <a:r>
              <a:rPr lang="zh-CN" altLang="en-US" sz="2400"/>
              <a:t>副产物判断等</a:t>
            </a:r>
            <a:endParaRPr lang="zh-CN" altLang="en-US" sz="2400"/>
          </a:p>
        </p:txBody>
      </p:sp>
      <p:sp>
        <p:nvSpPr>
          <p:cNvPr id="6" name="矩形 5"/>
          <p:cNvSpPr/>
          <p:nvPr/>
        </p:nvSpPr>
        <p:spPr>
          <a:xfrm>
            <a:off x="4155440" y="2818130"/>
            <a:ext cx="3396615" cy="2232025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流程图: 终止 7"/>
          <p:cNvSpPr/>
          <p:nvPr/>
        </p:nvSpPr>
        <p:spPr>
          <a:xfrm>
            <a:off x="4111625" y="2513330"/>
            <a:ext cx="3543300" cy="534035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111625" y="2513330"/>
            <a:ext cx="35877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</a:rPr>
              <a:t>有机物之间的转化和应用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5910" y="533400"/>
            <a:ext cx="119907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>
                <a:solidFill>
                  <a:schemeClr val="bg1"/>
                </a:solidFill>
              </a:rPr>
              <a:t>有机必备知识侧重考察三个方面</a:t>
            </a:r>
            <a:endParaRPr lang="zh-CN" altLang="en-US" sz="400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37220" y="2815590"/>
            <a:ext cx="3396615" cy="2232025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流程图: 终止 12"/>
          <p:cNvSpPr/>
          <p:nvPr/>
        </p:nvSpPr>
        <p:spPr>
          <a:xfrm>
            <a:off x="8352790" y="2449195"/>
            <a:ext cx="3210560" cy="534035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9144000" y="2449195"/>
            <a:ext cx="20466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bg1"/>
                </a:solidFill>
              </a:rPr>
              <a:t>   </a:t>
            </a:r>
            <a:r>
              <a:rPr lang="zh-CN" altLang="en-US" sz="2400" b="1">
                <a:solidFill>
                  <a:schemeClr val="bg1"/>
                </a:solidFill>
              </a:rPr>
              <a:t>物质结构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670925" y="3123565"/>
            <a:ext cx="2686050" cy="18954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/>
              <a:t>原子共面</a:t>
            </a:r>
            <a:endParaRPr lang="zh-CN" altLang="en-US" sz="2400"/>
          </a:p>
          <a:p>
            <a:r>
              <a:rPr lang="zh-CN" altLang="en-US" sz="2400"/>
              <a:t>杂化方式</a:t>
            </a:r>
            <a:endParaRPr lang="zh-CN" altLang="en-US" sz="2400"/>
          </a:p>
          <a:p>
            <a:r>
              <a:rPr lang="zh-CN" altLang="en-US" sz="2400"/>
              <a:t>碳原子的成键方式</a:t>
            </a:r>
            <a:endParaRPr lang="zh-CN" altLang="en-US" sz="2400"/>
          </a:p>
          <a:p>
            <a:r>
              <a:rPr lang="zh-CN" altLang="en-US" sz="2400"/>
              <a:t>空间相对位置等</a:t>
            </a:r>
            <a:endParaRPr lang="zh-CN" altLang="en-US" sz="240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" name="文本框 100"/>
          <p:cNvSpPr txBox="1"/>
          <p:nvPr/>
        </p:nvSpPr>
        <p:spPr>
          <a:xfrm>
            <a:off x="159385" y="1750060"/>
            <a:ext cx="11900535" cy="1568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r>
              <a:rPr lang="zh-CN" sz="3200">
                <a:ea typeface="宋体" panose="02010600030101010101" pitchFamily="2" charset="-122"/>
              </a:rPr>
              <a:t>（</a:t>
            </a:r>
            <a:r>
              <a:rPr lang="en-US" altLang="zh-CN" sz="3200">
                <a:ea typeface="宋体" panose="02010600030101010101" pitchFamily="2" charset="-122"/>
              </a:rPr>
              <a:t>1</a:t>
            </a:r>
            <a:r>
              <a:rPr lang="zh-CN" altLang="en-US" sz="3200">
                <a:ea typeface="宋体" panose="02010600030101010101" pitchFamily="2" charset="-122"/>
              </a:rPr>
              <a:t>）</a:t>
            </a:r>
            <a:r>
              <a:rPr lang="zh-CN" sz="3200">
                <a:ea typeface="宋体" panose="02010600030101010101" pitchFamily="2" charset="-122"/>
              </a:rPr>
              <a:t>向蔗糖溶液中加入稀硫酸，水浴加热几分钟，再向其中加入新制的银氨溶液，并水浴加热，没有出现砖红色沉淀，则说明蔗糖未水解。</a:t>
            </a:r>
            <a:endParaRPr lang="zh-CN" altLang="en-US" sz="3200"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3510" y="528320"/>
            <a:ext cx="119907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>
                <a:solidFill>
                  <a:schemeClr val="bg1"/>
                </a:solidFill>
              </a:rPr>
              <a:t>变式训练</a:t>
            </a:r>
            <a:r>
              <a:rPr lang="en-US" altLang="zh-CN" sz="4000">
                <a:solidFill>
                  <a:schemeClr val="bg1"/>
                </a:solidFill>
              </a:rPr>
              <a:t>1——</a:t>
            </a:r>
            <a:r>
              <a:rPr lang="zh-CN" altLang="en-US" sz="4000">
                <a:solidFill>
                  <a:schemeClr val="bg1"/>
                </a:solidFill>
              </a:rPr>
              <a:t>判断正误</a:t>
            </a:r>
            <a:endParaRPr lang="zh-CN" altLang="en-US" sz="400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9385" y="3658235"/>
            <a:ext cx="11875135" cy="1076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r>
              <a:rPr 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zh-CN" sz="3200">
                <a:latin typeface="Times New Roman" panose="02020603050405020304" pitchFamily="18" charset="0"/>
                <a:ea typeface="宋体" panose="02010600030101010101" pitchFamily="2" charset="-122"/>
              </a:rPr>
              <a:t>将溴乙烷、乙醇和烧碱的混合物加热，产生的气体经水洗后，再通入酸性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KMnO</a:t>
            </a:r>
            <a:r>
              <a:rPr lang="en-US" sz="32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sz="3200">
                <a:ea typeface="宋体" panose="02010600030101010101" pitchFamily="2" charset="-122"/>
              </a:rPr>
              <a:t>溶液中，溶液褪色，</a:t>
            </a:r>
            <a:r>
              <a:rPr lang="zh-CN" altLang="en-US" sz="3200">
                <a:ea typeface="宋体" panose="02010600030101010101" pitchFamily="2" charset="-122"/>
              </a:rPr>
              <a:t>溴乙烷发生了消去反应。</a:t>
            </a:r>
            <a:endParaRPr lang="zh-CN" altLang="en-US" sz="3200"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9385" y="4955540"/>
            <a:ext cx="11916410" cy="15684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r>
              <a:rPr lang="zh-CN" sz="320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3200"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320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sz="3200">
                <a:latin typeface="宋体" panose="02010600030101010101" pitchFamily="2" charset="-122"/>
                <a:cs typeface="宋体" panose="02010600030101010101" pitchFamily="2" charset="-122"/>
              </a:rPr>
              <a:t>取某有机物与</a:t>
            </a:r>
            <a:r>
              <a:rPr lang="en-US" sz="3200">
                <a:latin typeface="宋体" panose="02010600030101010101" pitchFamily="2" charset="-122"/>
                <a:cs typeface="宋体" panose="02010600030101010101" pitchFamily="2" charset="-122"/>
              </a:rPr>
              <a:t>KOH</a:t>
            </a:r>
            <a:r>
              <a:rPr lang="zh-CN" sz="3200">
                <a:latin typeface="宋体" panose="02010600030101010101" pitchFamily="2" charset="-122"/>
                <a:cs typeface="宋体" panose="02010600030101010101" pitchFamily="2" charset="-122"/>
              </a:rPr>
              <a:t>溶液混合加热充分反应，冷却后取上层清液，加入硝酸酸化，再加入硝酸银溶液，观察是否有白色沉淀生成，从而验证该有机物中是否还有氯元素。</a:t>
            </a:r>
            <a:endParaRPr lang="zh-CN" altLang="en-US"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417060" y="1673225"/>
            <a:ext cx="1548130" cy="69532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119755" y="3582035"/>
            <a:ext cx="1236345" cy="75374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059180" y="5391785"/>
            <a:ext cx="2666365" cy="69532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43510" y="528320"/>
            <a:ext cx="119907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>
                <a:solidFill>
                  <a:schemeClr val="bg1"/>
                </a:solidFill>
              </a:rPr>
              <a:t>变式训练</a:t>
            </a:r>
            <a:r>
              <a:rPr lang="en-US" altLang="zh-CN" sz="4000">
                <a:solidFill>
                  <a:schemeClr val="bg1"/>
                </a:solidFill>
              </a:rPr>
              <a:t>1——</a:t>
            </a:r>
            <a:r>
              <a:rPr lang="zh-CN" altLang="en-US" sz="4000">
                <a:solidFill>
                  <a:schemeClr val="bg1"/>
                </a:solidFill>
              </a:rPr>
              <a:t>判断正误（实验部分）</a:t>
            </a:r>
            <a:endParaRPr lang="zh-CN" altLang="en-US" sz="400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5275" y="2131695"/>
            <a:ext cx="11891010" cy="1076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r>
              <a:rPr lang="zh-CN" sz="3200">
                <a:ea typeface="宋体" panose="02010600030101010101" pitchFamily="2" charset="-122"/>
              </a:rPr>
              <a:t>（</a:t>
            </a:r>
            <a:r>
              <a:rPr lang="en-US" altLang="zh-CN" sz="3200">
                <a:ea typeface="宋体" panose="02010600030101010101" pitchFamily="2" charset="-122"/>
              </a:rPr>
              <a:t>4</a:t>
            </a:r>
            <a:r>
              <a:rPr lang="zh-CN" altLang="en-US" sz="3200">
                <a:ea typeface="宋体" panose="02010600030101010101" pitchFamily="2" charset="-122"/>
              </a:rPr>
              <a:t>）</a:t>
            </a:r>
            <a:r>
              <a:rPr lang="zh-CN" sz="3200">
                <a:ea typeface="宋体" panose="02010600030101010101" pitchFamily="2" charset="-122"/>
              </a:rPr>
              <a:t>将盐酸与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NaHCO</a:t>
            </a:r>
            <a:r>
              <a:rPr lang="en-US" sz="32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sz="3200">
                <a:ea typeface="宋体" panose="02010600030101010101" pitchFamily="2" charset="-122"/>
              </a:rPr>
              <a:t>混合产生的气体直接通入苯酚钠溶液，验证碳酸酸性大于苯酚。</a:t>
            </a:r>
            <a:endParaRPr lang="zh-CN" altLang="en-US" sz="3200"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61290" y="3582035"/>
            <a:ext cx="11972925" cy="1076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r>
              <a:rPr lang="zh-CN" sz="320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3200">
                <a:latin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sz="3200">
                <a:latin typeface="宋体" panose="02010600030101010101" pitchFamily="2" charset="-122"/>
                <a:cs typeface="宋体" panose="02010600030101010101" pitchFamily="2" charset="-122"/>
              </a:rPr>
              <a:t>）将少量的溴水加入苯酚中没有看到白色沉淀则说明两者不反应。</a:t>
            </a:r>
            <a:endParaRPr lang="zh-CN" altLang="en-US" sz="32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669415" y="2120900"/>
            <a:ext cx="1084580" cy="57531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1517015" y="3581400"/>
            <a:ext cx="1245870" cy="55626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43510" y="528320"/>
            <a:ext cx="119907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>
                <a:solidFill>
                  <a:schemeClr val="bg1"/>
                </a:solidFill>
              </a:rPr>
              <a:t>变式训练</a:t>
            </a:r>
            <a:r>
              <a:rPr lang="en-US" altLang="zh-CN" sz="4000">
                <a:solidFill>
                  <a:schemeClr val="bg1"/>
                </a:solidFill>
              </a:rPr>
              <a:t>2——</a:t>
            </a:r>
            <a:r>
              <a:rPr lang="zh-CN" altLang="en-US" sz="4000">
                <a:solidFill>
                  <a:schemeClr val="bg1"/>
                </a:solidFill>
              </a:rPr>
              <a:t>选择题</a:t>
            </a:r>
            <a:endParaRPr lang="zh-CN" altLang="en-US" sz="4000">
              <a:solidFill>
                <a:schemeClr val="bg1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91515" y="1597025"/>
            <a:ext cx="1080897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sz="3200">
                <a:ea typeface="宋体" panose="02010600030101010101" pitchFamily="2" charset="-122"/>
              </a:rPr>
              <a:t>从茶叶中提取的茶多酚具有抗氧化、降压降脂、抗炎抑菌、抗血凝、增强免疫机能等功能，在茶多酚总量中，儿茶素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sz="3200">
                <a:ea typeface="宋体" panose="02010600030101010101" pitchFamily="2" charset="-122"/>
              </a:rPr>
              <a:t>结构如图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sz="3200">
                <a:ea typeface="宋体" panose="02010600030101010101" pitchFamily="2" charset="-122"/>
              </a:rPr>
              <a:t>占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50%</a:t>
            </a:r>
            <a:r>
              <a:rPr lang="zh-CN" sz="3200">
                <a:ea typeface="宋体" panose="02010600030101010101" pitchFamily="2" charset="-122"/>
              </a:rPr>
              <a:t>～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70%</a:t>
            </a:r>
            <a:r>
              <a:rPr lang="zh-CN" sz="3200">
                <a:ea typeface="宋体" panose="02010600030101010101" pitchFamily="2" charset="-122"/>
              </a:rPr>
              <a:t>。</a:t>
            </a:r>
            <a:endParaRPr lang="zh-CN" altLang="en-US" sz="3200"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7470140" y="2971165"/>
            <a:ext cx="3901440" cy="24155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1135380" y="3123565"/>
            <a:ext cx="8721725" cy="28301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endParaRPr lang="zh-CN" sz="1800">
              <a:ea typeface="宋体" panose="02010600030101010101" pitchFamily="2" charset="-122"/>
            </a:endParaRPr>
          </a:p>
          <a:p>
            <a:pPr indent="266700"/>
            <a:r>
              <a:rPr lang="zh-CN" sz="3200">
                <a:ea typeface="宋体" panose="02010600030101010101" pitchFamily="2" charset="-122"/>
              </a:rPr>
              <a:t>下列说法不正确的是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sz="3200">
                <a:ea typeface="宋体" panose="02010600030101010101" pitchFamily="2" charset="-122"/>
              </a:rPr>
              <a:t>　　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)A. </a:t>
            </a:r>
            <a:r>
              <a:rPr lang="zh-CN" sz="3200">
                <a:ea typeface="宋体" panose="02010600030101010101" pitchFamily="2" charset="-122"/>
              </a:rPr>
              <a:t>儿茶素易溶于热水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B. </a:t>
            </a:r>
            <a:r>
              <a:rPr lang="zh-CN" sz="3200">
                <a:ea typeface="宋体" panose="02010600030101010101" pitchFamily="2" charset="-122"/>
              </a:rPr>
              <a:t>儿茶素分子中有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sz="3200">
                <a:ea typeface="宋体" panose="02010600030101010101" pitchFamily="2" charset="-122"/>
              </a:rPr>
              <a:t>个手性碳原子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C. </a:t>
            </a:r>
            <a:r>
              <a:rPr lang="zh-CN" sz="3200">
                <a:ea typeface="宋体" panose="02010600030101010101" pitchFamily="2" charset="-122"/>
              </a:rPr>
              <a:t>儿茶素中的酚羟基易被氧化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D. 1 mol</a:t>
            </a:r>
            <a:r>
              <a:rPr lang="zh-CN" sz="3200">
                <a:ea typeface="宋体" panose="02010600030101010101" pitchFamily="2" charset="-122"/>
              </a:rPr>
              <a:t>儿茶素与足量浓溴水反应消耗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</a:rPr>
              <a:t>6 mol Br</a:t>
            </a:r>
            <a:r>
              <a:rPr lang="en-US" sz="32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en-US" sz="3200" baseline="-250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43510" y="528320"/>
            <a:ext cx="119907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>
                <a:solidFill>
                  <a:schemeClr val="bg1"/>
                </a:solidFill>
              </a:rPr>
              <a:t>变式训练</a:t>
            </a:r>
            <a:r>
              <a:rPr lang="en-US" altLang="zh-CN" sz="4000">
                <a:solidFill>
                  <a:schemeClr val="bg1"/>
                </a:solidFill>
              </a:rPr>
              <a:t>3——</a:t>
            </a:r>
            <a:r>
              <a:rPr lang="zh-CN" altLang="en-US" sz="4000">
                <a:solidFill>
                  <a:schemeClr val="bg1"/>
                </a:solidFill>
              </a:rPr>
              <a:t>选择题</a:t>
            </a:r>
            <a:endParaRPr lang="zh-CN" altLang="en-US" sz="4000">
              <a:solidFill>
                <a:schemeClr val="bg1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82345" y="1520825"/>
            <a:ext cx="1091057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sz="3600">
                <a:latin typeface="宋体" panose="02010600030101010101" pitchFamily="2" charset="-122"/>
                <a:cs typeface="宋体" panose="02010600030101010101" pitchFamily="2" charset="-122"/>
              </a:rPr>
              <a:t>化学品</a:t>
            </a:r>
            <a:r>
              <a:rPr lang="en-US" sz="3600">
                <a:latin typeface="宋体" panose="02010600030101010101" pitchFamily="2" charset="-122"/>
                <a:cs typeface="宋体" panose="02010600030101010101" pitchFamily="2" charset="-122"/>
              </a:rPr>
              <a:t>Y</a:t>
            </a:r>
            <a:r>
              <a:rPr lang="zh-CN" sz="3600">
                <a:latin typeface="宋体" panose="02010600030101010101" pitchFamily="2" charset="-122"/>
                <a:cs typeface="宋体" panose="02010600030101010101" pitchFamily="2" charset="-122"/>
              </a:rPr>
              <a:t>可由</a:t>
            </a:r>
            <a:r>
              <a:rPr lang="en-US" sz="3600">
                <a:latin typeface="宋体" panose="02010600030101010101" pitchFamily="2" charset="-122"/>
                <a:cs typeface="宋体" panose="02010600030101010101" pitchFamily="2" charset="-122"/>
              </a:rPr>
              <a:t>X</a:t>
            </a:r>
            <a:r>
              <a:rPr lang="zh-CN" sz="3600">
                <a:latin typeface="宋体" panose="02010600030101010101" pitchFamily="2" charset="-122"/>
                <a:cs typeface="宋体" panose="02010600030101010101" pitchFamily="2" charset="-122"/>
              </a:rPr>
              <a:t>通过加成、消去两步反应制得。下列说法不正确的是</a:t>
            </a:r>
            <a:r>
              <a:rPr lang="en-US" sz="3600">
                <a:latin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sz="3600">
                <a:latin typeface="宋体" panose="02010600030101010101" pitchFamily="2" charset="-122"/>
                <a:cs typeface="宋体" panose="02010600030101010101" pitchFamily="2" charset="-122"/>
              </a:rPr>
              <a:t>　　</a:t>
            </a:r>
            <a:r>
              <a:rPr lang="en-US" sz="3600">
                <a:latin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en-US" altLang="en-US" sz="3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rcRect l="27235" r="26253"/>
          <a:stretch>
            <a:fillRect/>
          </a:stretch>
        </p:blipFill>
        <p:spPr>
          <a:xfrm>
            <a:off x="7393305" y="3123565"/>
            <a:ext cx="4671060" cy="22929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906145" y="2589530"/>
            <a:ext cx="6859905" cy="3692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endParaRPr lang="en-US" sz="1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sz="3600">
                <a:latin typeface="Times New Roman" panose="02020603050405020304" pitchFamily="18" charset="0"/>
                <a:ea typeface="宋体" panose="02010600030101010101" pitchFamily="2" charset="-122"/>
              </a:rPr>
              <a:t>A. X</a:t>
            </a:r>
            <a:r>
              <a:rPr lang="zh-CN" sz="3600">
                <a:ea typeface="宋体" panose="02010600030101010101" pitchFamily="2" charset="-122"/>
              </a:rPr>
              <a:t>能使溴水褪色，说明</a:t>
            </a:r>
            <a:r>
              <a:rPr lang="en-US" sz="3600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zh-CN" sz="3600">
                <a:ea typeface="宋体" panose="02010600030101010101" pitchFamily="2" charset="-122"/>
              </a:rPr>
              <a:t>中含碳碳双键</a:t>
            </a:r>
            <a:r>
              <a:rPr lang="en-US" sz="3600">
                <a:latin typeface="Times New Roman" panose="02020603050405020304" pitchFamily="18" charset="0"/>
                <a:ea typeface="宋体" panose="02010600030101010101" pitchFamily="2" charset="-122"/>
              </a:rPr>
              <a:t>B. X</a:t>
            </a:r>
            <a:r>
              <a:rPr lang="en-US" sz="3600">
                <a:latin typeface="宋体" panose="02010600030101010101" pitchFamily="2" charset="-122"/>
              </a:rPr>
              <a:t>→</a:t>
            </a:r>
            <a:r>
              <a:rPr lang="en-US" sz="3600"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zh-CN" sz="3600">
                <a:ea typeface="宋体" panose="02010600030101010101" pitchFamily="2" charset="-122"/>
              </a:rPr>
              <a:t>有副产物生成</a:t>
            </a:r>
            <a:r>
              <a:rPr lang="en-US" sz="3600">
                <a:latin typeface="Times New Roman" panose="02020603050405020304" pitchFamily="18" charset="0"/>
                <a:ea typeface="宋体" panose="02010600030101010101" pitchFamily="2" charset="-122"/>
              </a:rPr>
              <a:t>C.  X</a:t>
            </a:r>
            <a:r>
              <a:rPr lang="zh-CN" sz="3600">
                <a:ea typeface="宋体" panose="02010600030101010101" pitchFamily="2" charset="-122"/>
              </a:rPr>
              <a:t>、</a:t>
            </a:r>
            <a:r>
              <a:rPr lang="en-US" sz="3600"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zh-CN" sz="3600">
                <a:ea typeface="宋体" panose="02010600030101010101" pitchFamily="2" charset="-122"/>
              </a:rPr>
              <a:t>都存在顺反异构体</a:t>
            </a:r>
            <a:r>
              <a:rPr lang="en-US" sz="3600">
                <a:latin typeface="Times New Roman" panose="02020603050405020304" pitchFamily="18" charset="0"/>
                <a:ea typeface="宋体" panose="02010600030101010101" pitchFamily="2" charset="-122"/>
              </a:rPr>
              <a:t>D.  Y</a:t>
            </a:r>
            <a:r>
              <a:rPr lang="zh-CN" sz="3600">
                <a:ea typeface="宋体" panose="02010600030101010101" pitchFamily="2" charset="-122"/>
              </a:rPr>
              <a:t>与足量</a:t>
            </a:r>
            <a:r>
              <a:rPr lang="en-US" sz="360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sz="36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sz="3600">
                <a:ea typeface="宋体" panose="02010600030101010101" pitchFamily="2" charset="-122"/>
              </a:rPr>
              <a:t>加成后的产物分子中只有一个手性碳原子</a:t>
            </a:r>
            <a:endParaRPr lang="zh-CN" altLang="en-US" sz="360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9945" y="1597660"/>
            <a:ext cx="10655935" cy="43700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72110" y="605155"/>
            <a:ext cx="119907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000">
                <a:solidFill>
                  <a:schemeClr val="bg1"/>
                </a:solidFill>
                <a:sym typeface="+mn-ea"/>
              </a:rPr>
              <a:t>标号</a:t>
            </a:r>
            <a:r>
              <a:rPr lang="zh-CN" sz="4000">
                <a:solidFill>
                  <a:schemeClr val="bg1"/>
                </a:solidFill>
              </a:rPr>
              <a:t>法突破结构简式书写难点</a:t>
            </a:r>
            <a:endParaRPr lang="zh-CN" sz="400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80375" y="2207895"/>
            <a:ext cx="301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1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08975" y="2055495"/>
            <a:ext cx="626110" cy="4318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rgbClr val="FF0000"/>
                </a:solidFill>
              </a:rPr>
              <a:t>2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614410" y="1826260"/>
            <a:ext cx="301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3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690610" y="2360930"/>
            <a:ext cx="459105" cy="3663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rgbClr val="FF0000"/>
                </a:solidFill>
              </a:rPr>
              <a:t>4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996045" y="1903095"/>
            <a:ext cx="494030" cy="3365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rgbClr val="FF0000"/>
                </a:solidFill>
              </a:rPr>
              <a:t>5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148445" y="2284730"/>
            <a:ext cx="5499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6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90520" y="4268470"/>
            <a:ext cx="569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1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814320" y="3963670"/>
            <a:ext cx="626110" cy="4318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rgbClr val="FF0000"/>
                </a:solidFill>
              </a:rPr>
              <a:t>2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348355" y="3886835"/>
            <a:ext cx="626110" cy="4318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rgbClr val="FF0000"/>
                </a:solidFill>
              </a:rPr>
              <a:t>4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042920" y="3658235"/>
            <a:ext cx="626110" cy="4318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rgbClr val="FF0000"/>
                </a:solidFill>
              </a:rPr>
              <a:t>3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577590" y="3658235"/>
            <a:ext cx="494030" cy="3365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rgbClr val="FF0000"/>
                </a:solidFill>
              </a:rPr>
              <a:t>5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882390" y="3886835"/>
            <a:ext cx="494030" cy="3365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rgbClr val="FF0000"/>
                </a:solidFill>
              </a:rPr>
              <a:t>6</a:t>
            </a:r>
            <a:endParaRPr lang="en-US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8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-2147482617"/>
          <p:cNvPicPr>
            <a:picLocks noChangeAspect="1"/>
          </p:cNvPicPr>
          <p:nvPr/>
        </p:nvPicPr>
        <p:blipFill>
          <a:blip r:embed="rId1"/>
          <a:srcRect l="36666" t="43372" r="38328" b="7453"/>
          <a:stretch>
            <a:fillRect/>
          </a:stretch>
        </p:blipFill>
        <p:spPr>
          <a:xfrm>
            <a:off x="687070" y="1673860"/>
            <a:ext cx="3313430" cy="20440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43510" y="528320"/>
            <a:ext cx="119907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>
                <a:solidFill>
                  <a:schemeClr val="bg1"/>
                </a:solidFill>
              </a:rPr>
              <a:t>变式训练</a:t>
            </a:r>
            <a:r>
              <a:rPr lang="en-US" altLang="zh-CN" sz="4000">
                <a:solidFill>
                  <a:schemeClr val="bg1"/>
                </a:solidFill>
              </a:rPr>
              <a:t>4</a:t>
            </a:r>
            <a:endParaRPr lang="en-US" altLang="zh-CN" sz="4000">
              <a:solidFill>
                <a:schemeClr val="bg1"/>
              </a:solidFill>
            </a:endParaRPr>
          </a:p>
        </p:txBody>
      </p:sp>
      <p:pic>
        <p:nvPicPr>
          <p:cNvPr id="4" name="图片 -2147482617"/>
          <p:cNvPicPr>
            <a:picLocks noChangeAspect="1"/>
          </p:cNvPicPr>
          <p:nvPr/>
        </p:nvPicPr>
        <p:blipFill>
          <a:blip r:embed="rId1"/>
          <a:srcRect l="71947" t="48606" b="8138"/>
          <a:stretch>
            <a:fillRect/>
          </a:stretch>
        </p:blipFill>
        <p:spPr>
          <a:xfrm>
            <a:off x="7451725" y="2131695"/>
            <a:ext cx="3670935" cy="17938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直接箭头连接符 4"/>
          <p:cNvCxnSpPr/>
          <p:nvPr/>
        </p:nvCxnSpPr>
        <p:spPr>
          <a:xfrm>
            <a:off x="4084320" y="2738755"/>
            <a:ext cx="1324610" cy="3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492750" y="2420620"/>
            <a:ext cx="467360" cy="645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en-US" altLang="zh-CN" sz="3600">
                <a:latin typeface="宋体" panose="02010600030101010101" pitchFamily="2" charset="-122"/>
              </a:rPr>
              <a:t>B</a:t>
            </a:r>
            <a:endParaRPr lang="en-US" altLang="zh-CN" sz="3600">
              <a:latin typeface="宋体" panose="02010600030101010101" pitchFamily="2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5988685" y="2742565"/>
            <a:ext cx="1324610" cy="3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3" name="文本框 102"/>
          <p:cNvSpPr txBox="1"/>
          <p:nvPr/>
        </p:nvSpPr>
        <p:spPr>
          <a:xfrm>
            <a:off x="1211580" y="4421505"/>
            <a:ext cx="94303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sz="3600" b="1">
                <a:ea typeface="宋体" panose="02010600030101010101" pitchFamily="2" charset="-122"/>
              </a:rPr>
              <a:t>的分子式为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sz="36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9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sz="36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14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r>
              <a:rPr lang="en-US" sz="3600" b="1" baseline="-2500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sz="3600" b="1">
                <a:ea typeface="宋体" panose="02010600030101010101" pitchFamily="2" charset="-122"/>
              </a:rPr>
              <a:t>，其结构简式</a:t>
            </a:r>
            <a:r>
              <a:rPr 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________</a:t>
            </a:r>
            <a:r>
              <a:rPr lang="zh-CN" sz="3600" b="1">
                <a:ea typeface="宋体" panose="02010600030101010101" pitchFamily="2" charset="-122"/>
              </a:rPr>
              <a:t>。</a:t>
            </a:r>
            <a:endParaRPr lang="zh-CN" altLang="en-US" sz="3600" b="1">
              <a:ea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4510" y="3124200"/>
            <a:ext cx="494030" cy="3365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rgbClr val="FF0000"/>
                </a:solidFill>
              </a:rPr>
              <a:t>5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06145" y="2818765"/>
            <a:ext cx="494030" cy="3365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rgbClr val="FF0000"/>
                </a:solidFill>
              </a:rPr>
              <a:t>4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87780" y="3065780"/>
            <a:ext cx="494030" cy="3365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rgbClr val="FF0000"/>
                </a:solidFill>
              </a:rPr>
              <a:t>3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33220" y="2572385"/>
            <a:ext cx="494030" cy="3365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rgbClr val="FF0000"/>
                </a:solidFill>
              </a:rPr>
              <a:t>2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27250" y="2818765"/>
            <a:ext cx="494030" cy="3365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rgbClr val="FF0000"/>
                </a:solidFill>
              </a:rPr>
              <a:t>1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272780" y="3097530"/>
            <a:ext cx="494030" cy="3365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rgbClr val="FF0000"/>
                </a:solidFill>
              </a:rPr>
              <a:t>5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080375" y="2729230"/>
            <a:ext cx="494030" cy="3365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rgbClr val="FF0000"/>
                </a:solidFill>
              </a:rPr>
              <a:t>4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308975" y="2360930"/>
            <a:ext cx="494030" cy="3365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rgbClr val="FF0000"/>
                </a:solidFill>
              </a:rPr>
              <a:t>3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766810" y="2392680"/>
            <a:ext cx="494030" cy="3365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rgbClr val="FF0000"/>
                </a:solidFill>
              </a:rPr>
              <a:t>2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919845" y="2729230"/>
            <a:ext cx="494030" cy="3365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rgbClr val="FF0000"/>
                </a:solidFill>
              </a:rPr>
              <a:t>1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127250" y="3155315"/>
            <a:ext cx="494030" cy="3365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rgbClr val="FF0000"/>
                </a:solidFill>
              </a:rPr>
              <a:t>6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766810" y="3065780"/>
            <a:ext cx="494030" cy="3365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rgbClr val="FF0000"/>
                </a:solidFill>
              </a:rPr>
              <a:t>6</a:t>
            </a:r>
            <a:endParaRPr lang="en-US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tags/tag1.xml><?xml version="1.0" encoding="utf-8"?>
<p:tagLst xmlns:p="http://schemas.openxmlformats.org/presentationml/2006/main">
  <p:tag name="TABLE_ENDDRAG_ORIGIN_RECT" val="949*535"/>
  <p:tag name="TABLE_ENDDRAG_RECT" val="5*5*949*535"/>
</p:tagLst>
</file>

<file path=ppt/tags/tag2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YTVkYzc5ZmU4NDJiNjVkNDEyZDdjNmEzYmI2YWIzOTYifQ=="/>
  <p:tag name="KSO_WPP_MARK_KEY" val="ff5bcf21-3264-47b7-a661-9da100cd5dd7"/>
  <p:tag name="commondata" val="eyJoZGlkIjoiM2NjYjYyNDZjODJiYmJmNmM0MjJmYTU1MmJjMjAxZGYifQ=="/>
</p:tagLst>
</file>

<file path=ppt/theme/theme1.xml><?xml version="1.0" encoding="utf-8"?>
<a:theme xmlns:a="http://schemas.openxmlformats.org/drawingml/2006/main" name="1_213TGp_natural_light_v2">
  <a:themeElements>
    <a:clrScheme name="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CC2"/>
      </a:accent6>
      <a:hlink>
        <a:srgbClr val="E2D700"/>
      </a:hlink>
      <a:folHlink>
        <a:srgbClr val="85DFD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142288"/>
        </a:dk2>
        <a:lt2>
          <a:srgbClr val="C0C0C0"/>
        </a:lt2>
        <a:accent1>
          <a:srgbClr val="39998E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AECAC6"/>
        </a:accent5>
        <a:accent6>
          <a:srgbClr val="11B5D5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5E9CD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6CBE9"/>
        </a:accent5>
        <a:accent6>
          <a:srgbClr val="83AC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98C13D"/>
        </a:accent1>
        <a:accent2>
          <a:srgbClr val="40BAD2"/>
        </a:accent2>
        <a:accent3>
          <a:srgbClr val="FFFFFF"/>
        </a:accent3>
        <a:accent4>
          <a:srgbClr val="000000"/>
        </a:accent4>
        <a:accent5>
          <a:srgbClr val="CADCAF"/>
        </a:accent5>
        <a:accent6>
          <a:srgbClr val="39A6BC"/>
        </a:accent6>
        <a:hlink>
          <a:srgbClr val="715EE6"/>
        </a:hlink>
        <a:folHlink>
          <a:srgbClr val="238DD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213TGp_natural_light_v2">
  <a:themeElements>
    <a:clrScheme name="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CC2"/>
      </a:accent6>
      <a:hlink>
        <a:srgbClr val="E2D700"/>
      </a:hlink>
      <a:folHlink>
        <a:srgbClr val="85DFD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142288"/>
        </a:dk2>
        <a:lt2>
          <a:srgbClr val="C0C0C0"/>
        </a:lt2>
        <a:accent1>
          <a:srgbClr val="39998E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AECAC6"/>
        </a:accent5>
        <a:accent6>
          <a:srgbClr val="11B5D5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5E9CD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6CBE9"/>
        </a:accent5>
        <a:accent6>
          <a:srgbClr val="83AC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98C13D"/>
        </a:accent1>
        <a:accent2>
          <a:srgbClr val="40BAD2"/>
        </a:accent2>
        <a:accent3>
          <a:srgbClr val="FFFFFF"/>
        </a:accent3>
        <a:accent4>
          <a:srgbClr val="000000"/>
        </a:accent4>
        <a:accent5>
          <a:srgbClr val="CADCAF"/>
        </a:accent5>
        <a:accent6>
          <a:srgbClr val="39A6BC"/>
        </a:accent6>
        <a:hlink>
          <a:srgbClr val="715EE6"/>
        </a:hlink>
        <a:folHlink>
          <a:srgbClr val="238DD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Cambria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Cambria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1468</Words>
  <Application>WPS 演示</Application>
  <PresentationFormat/>
  <Paragraphs>264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宋体</vt:lpstr>
      <vt:lpstr>Wingdings</vt:lpstr>
      <vt:lpstr>楷体</vt:lpstr>
      <vt:lpstr>汉仪尚巍手书简</vt:lpstr>
      <vt:lpstr>Times New Roman</vt:lpstr>
      <vt:lpstr>微软雅黑</vt:lpstr>
      <vt:lpstr>Arial Unicode MS</vt:lpstr>
      <vt:lpstr>1_213TGp_natural_light_v2</vt:lpstr>
      <vt:lpstr>2_213TGp_natural_light_v2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馥郁芬芳</cp:lastModifiedBy>
  <cp:revision>61</cp:revision>
  <cp:lastPrinted>2024-03-26T22:14:00Z</cp:lastPrinted>
  <dcterms:created xsi:type="dcterms:W3CDTF">2024-03-26T22:14:00Z</dcterms:created>
  <dcterms:modified xsi:type="dcterms:W3CDTF">2024-06-04T07:44:23Z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09DF6B7266934B03A2C8FBADF866E779_12</vt:lpwstr>
  </property>
  <property fmtid="{D5CDD505-2E9C-101B-9397-08002B2CF9AE}" pid="7" name="KSOProductBuildVer">
    <vt:lpwstr>2052-12.1.0.16929</vt:lpwstr>
  </property>
</Properties>
</file>