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8" r:id="rId4"/>
    <p:sldId id="488" r:id="rId5"/>
    <p:sldId id="489" r:id="rId6"/>
    <p:sldId id="490" r:id="rId7"/>
    <p:sldId id="491" r:id="rId8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  <p:cmAuthor id="0" name="Mia Vida Villanueva" initials="MVV" lastIdx="0" clrIdx="0"/>
  <p:cmAuthor id="7" name="1206988966@qq.com" initials="1" lastIdx="0" clrIdx="2"/>
  <p:cmAuthor id="8" name="姜伟光" initials="姜" lastIdx="0" clrIdx="0"/>
  <p:cmAuthor id="9" name="dongyu" initials="d" lastIdx="0" clrIdx="8"/>
  <p:cmAuthor id="3" name="lenovo" initials="l" lastIdx="0" clrIdx="2"/>
  <p:cmAuthor id="4" name="Administrator" initials="A" lastIdx="0" clrIdx="3"/>
  <p:cmAuthor id="5" name="宋洁然" initials="宋" lastIdx="0" clrIdx="1"/>
  <p:cmAuthor id="6" name="ming qiu" initials="m" lastIdx="0" clrIdx="1"/>
  <p:cmAuthor id="10" name="yuuu" initials="y" lastIdx="0" clrIdx="9"/>
  <p:cmAuthor id="12" name="user" initials="" lastIdx="0" clrIdx="0"/>
  <p:cmAuthor id="13" name="杜B格小生" initials="" lastIdx="0" clrIdx="0"/>
  <p:cmAuthor id="14" name="222" initials="" lastIdx="0" clrIdx="0"/>
  <p:cmAuthor id="15" name="Vivian Liu" initials="" lastIdx="0" clrIdx="1"/>
  <p:cmAuthor id="16" name="刘浩" initials="" lastIdx="0" clrIdx="0"/>
  <p:cmAuthor id="17" name="孙宇婷" initials="" lastIdx="0" clrIdx="21"/>
  <p:cmAuthor id="18" name="未知用户1" initials="未知用户1" lastIdx="0" clrIdx="0"/>
  <p:cmAuthor id="19" name="Windows 用户" initials="" lastIdx="0" clrIdx="0"/>
  <p:cmAuthor id="20" name="ASUS" initials="" lastIdx="0" clrIdx="0"/>
  <p:cmAuthor id="21" name="li marry" initials="" lastIdx="0" clrIdx="0"/>
  <p:cmAuthor id="22" name="微软中国" initials="微" lastIdx="0" clrIdx="0"/>
  <p:cmAuthor id="23" name="xj" initials="" lastIdx="0" clrIdx="23"/>
  <p:cmAuthor id="24" name="古" initials="" lastIdx="0" clrIdx="24"/>
  <p:cmAuthor id="25" name="李彦利" initials="" lastIdx="0" clrIdx="25"/>
  <p:cmAuthor id="26" name="刘刘" initials="" lastIdx="0" clrIdx="20"/>
  <p:cmAuthor id="11" name="admin" initials="a" lastIdx="0" clrIdx="0"/>
  <p:cmAuthor id="76" name="叶 思冰" initials="叶" lastIdx="0" clrIdx="25"/>
  <p:cmAuthor id="77" name="雨昕" initials="雨" lastIdx="0" clrIdx="26"/>
  <p:cmAuthor id="29" name="86151" initials="8" lastIdx="0" clrIdx="28"/>
  <p:cmAuthor id="30" name="yisimin" initials="y" lastIdx="0" clrIdx="29"/>
  <p:cmAuthor id="38" name="NFB" initials="N" lastIdx="0" clrIdx="14"/>
  <p:cmAuthor id="28" name="nijingen" initials="n" lastIdx="0" clrIdx="27"/>
  <p:cmAuthor id="27" name="张 林娜" initials="张" lastIdx="0" clrIdx="0"/>
  <p:cmAuthor id="2000" name="孔艳萍" initials="authorId_621919196" lastIdx="0" clrIdx="0"/>
  <p:cmAuthor id="2001" name="柏亚 苏" initials="柏苏" lastIdx="1" clrIdx="28"/>
  <p:cmAuthor id="31" name="李 智" initials="李" lastIdx="0" clrIdx="25"/>
  <p:cmAuthor id="33" name="86138" initials="8" lastIdx="0" clrIdx="33"/>
  <p:cmAuthor id="49837069" name="DELL" initials="D" lastIdx="0" clrIdx="25"/>
  <p:cmAuthor id="34" name="a'su's" initials="a" lastIdx="0" clrIdx="33"/>
  <p:cmAuthor id="36" name="陈芳" initials="A" lastIdx="0" clrIdx="35"/>
  <p:cmAuthor id="32" name="陈庆" initials="陈" lastIdx="0" clrIdx="31"/>
  <p:cmAuthor id="41" name="EXX008" initials="E" lastIdx="0" clrIdx="4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A1B7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72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0" hasCustomPrompt="1"/>
          </p:nvPr>
        </p:nvSpPr>
        <p:spPr>
          <a:xfrm>
            <a:off x="1043706" y="113772"/>
            <a:ext cx="6827614" cy="5457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zh-CN" altLang="en-US" sz="303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</a:lstStyle>
          <a:p>
            <a:pPr lvl="0"/>
            <a:r>
              <a:rPr lang="zh-CN" altLang="en-US" dirty="0"/>
              <a:t>请输入标题</a:t>
            </a:r>
            <a:endParaRPr lang="zh-CN" altLang="en-US" dirty="0"/>
          </a:p>
        </p:txBody>
      </p:sp>
      <p:sp>
        <p:nvSpPr>
          <p:cNvPr id="23" name="Rectangle 5"/>
          <p:cNvSpPr>
            <a:spLocks noChangeArrowheads="1"/>
          </p:cNvSpPr>
          <p:nvPr userDrawn="1"/>
        </p:nvSpPr>
        <p:spPr bwMode="auto">
          <a:xfrm>
            <a:off x="0" y="6502379"/>
            <a:ext cx="12192000" cy="355621"/>
          </a:xfrm>
          <a:prstGeom prst="rect">
            <a:avLst/>
          </a:prstGeom>
          <a:solidFill>
            <a:srgbClr val="004F8A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 sz="1705">
              <a:solidFill>
                <a:srgbClr val="01B3C5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71" y="113772"/>
            <a:ext cx="618346" cy="619530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>
            <a:off x="975431" y="629602"/>
            <a:ext cx="7168796" cy="0"/>
          </a:xfrm>
          <a:prstGeom prst="line">
            <a:avLst/>
          </a:prstGeom>
          <a:ln w="12700">
            <a:solidFill>
              <a:srgbClr val="114C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75"/>
          <a:stretch>
            <a:fillRect/>
          </a:stretch>
        </p:blipFill>
        <p:spPr>
          <a:xfrm>
            <a:off x="8144227" y="977300"/>
            <a:ext cx="4047773" cy="52810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270" y="635"/>
            <a:ext cx="12190730" cy="6857365"/>
          </a:xfrm>
          <a:prstGeom prst="rect">
            <a:avLst/>
          </a:prstGeom>
          <a:solidFill>
            <a:srgbClr val="4A1B80"/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p>
            <a:r>
              <a:rPr lang="zh-CN" altLang="zh-CN">
                <a:solidFill>
                  <a:schemeClr val="bg1"/>
                </a:solidFill>
              </a:rPr>
              <a:t>高三政治最后10天复习思考</a:t>
            </a:r>
            <a:endParaRPr lang="zh-CN" altLang="zh-CN">
              <a:solidFill>
                <a:schemeClr val="bg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270" y="635"/>
            <a:ext cx="12190730" cy="6857365"/>
          </a:xfrm>
          <a:prstGeom prst="rect">
            <a:avLst/>
          </a:prstGeom>
          <a:solidFill>
            <a:srgbClr val="4A1B80"/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0" y="243205"/>
            <a:ext cx="12191365" cy="18046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ctr">
              <a:lnSpc>
                <a:spcPct val="150000"/>
              </a:lnSpc>
            </a:pPr>
            <a:r>
              <a:rPr lang="en-US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．背、背、背：</a:t>
            </a:r>
            <a:r>
              <a:rPr 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核心知识！</a:t>
            </a:r>
            <a:endParaRPr lang="zh-CN" sz="3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>
              <a:lnSpc>
                <a:spcPct val="150000"/>
              </a:lnSpc>
            </a:pPr>
            <a:r>
              <a:rPr 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再矫</a:t>
            </a:r>
            <a:r>
              <a:rPr lang="en-US" alt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方向</a:t>
            </a:r>
            <a:r>
              <a:rPr lang="en-US" alt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，不被</a:t>
            </a:r>
            <a:r>
              <a:rPr lang="en-US" alt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altLang="en-US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题目</a:t>
            </a:r>
            <a:r>
              <a:rPr lang="en-US" alt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altLang="en-US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带偏！</a:t>
            </a:r>
            <a:endParaRPr lang="zh-CN" altLang="en-US" sz="3600" b="1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0" y="2144395"/>
            <a:ext cx="12191365" cy="18046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ctr">
              <a:lnSpc>
                <a:spcPct val="150000"/>
              </a:lnSpc>
            </a:pPr>
            <a:r>
              <a:rPr lang="en-US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．做、做、做：高考</a:t>
            </a:r>
            <a:r>
              <a:rPr 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真题！</a:t>
            </a:r>
            <a:endParaRPr lang="zh-CN" sz="3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>
              <a:lnSpc>
                <a:spcPct val="150000"/>
              </a:lnSpc>
            </a:pPr>
            <a:r>
              <a:rPr 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再塑</a:t>
            </a:r>
            <a:r>
              <a:rPr lang="en-US" alt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题感</a:t>
            </a:r>
            <a:r>
              <a:rPr lang="en-US" alt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，个别指导学生按江苏高考的要求思维</a:t>
            </a:r>
            <a:r>
              <a:rPr lang="zh-CN" altLang="en-US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！</a:t>
            </a:r>
            <a:endParaRPr lang="zh-CN" altLang="en-US" sz="3600" b="1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70" y="4157345"/>
            <a:ext cx="12191365" cy="18046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ctr">
              <a:lnSpc>
                <a:spcPct val="150000"/>
              </a:lnSpc>
            </a:pPr>
            <a:r>
              <a:rPr lang="en-US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．研、研、研：现实</a:t>
            </a:r>
            <a:r>
              <a:rPr 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问题！</a:t>
            </a:r>
            <a:endParaRPr lang="zh-CN" sz="3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>
              <a:lnSpc>
                <a:spcPct val="150000"/>
              </a:lnSpc>
            </a:pPr>
            <a:r>
              <a:rPr lang="zh-CN" altLang="en-US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梳理未考</a:t>
            </a:r>
            <a:r>
              <a:rPr lang="en-US" alt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altLang="en-US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真问题</a:t>
            </a:r>
            <a:r>
              <a:rPr lang="en-US" altLang="zh-CN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altLang="en-US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，重回教材建构</a:t>
            </a:r>
            <a:r>
              <a:rPr lang="zh-CN" altLang="en-US" sz="36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知识！</a:t>
            </a:r>
            <a:endParaRPr lang="zh-CN" altLang="en-US" sz="3600" b="1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270" y="635"/>
            <a:ext cx="12190730" cy="6857365"/>
          </a:xfrm>
          <a:prstGeom prst="rect">
            <a:avLst/>
          </a:prstGeom>
          <a:solidFill>
            <a:srgbClr val="4A1B80"/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946150" y="453390"/>
            <a:ext cx="8721725" cy="57531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sz="28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【</a:t>
            </a:r>
            <a:r>
              <a:rPr lang="zh-CN" altLang="en-US" sz="28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任务再分解</a:t>
            </a:r>
            <a:r>
              <a:rPr lang="zh-CN" sz="28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】</a:t>
            </a:r>
            <a:endParaRPr lang="zh-CN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</a:t>
            </a:r>
            <a:r>
              <a:rPr lang="en-US" altLang="zh-CN" sz="20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</a:t>
            </a:r>
            <a:r>
              <a:rPr lang="zh-CN" altLang="en-US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明天起还有多少节课？</a:t>
            </a:r>
            <a:endParaRPr lang="en-US" altLang="zh-CN" sz="2800" b="1" dirty="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要完成哪些复习任务？</a:t>
            </a:r>
            <a:endParaRPr lang="en-US" altLang="zh-CN" sz="2800" b="1" dirty="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有哪些专项训练要做？</a:t>
            </a:r>
            <a:endParaRPr lang="en-US" altLang="zh-CN" sz="2800" b="1" dirty="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有哪些学生需要重点指导？</a:t>
            </a:r>
            <a:endParaRPr lang="en-US" altLang="zh-CN" sz="2800" b="1" dirty="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准备印哪些东西给学生？</a:t>
            </a:r>
            <a:endParaRPr lang="en-US" altLang="zh-CN" sz="2800" b="1" dirty="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最后一节课上什么？怎么上？</a:t>
            </a:r>
            <a:endParaRPr lang="en-US" altLang="zh-CN" sz="2800" b="1" dirty="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倒数第二节课上什么？怎么上？</a:t>
            </a:r>
            <a:endParaRPr lang="en-US" altLang="zh-CN" sz="2800" b="1" dirty="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倒数第三节课上什么？怎么上？</a:t>
            </a:r>
            <a:endParaRPr lang="en-US" altLang="zh-CN" sz="2800" b="1" dirty="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  ……</a:t>
            </a:r>
            <a:endParaRPr lang="en-US" altLang="zh-CN" sz="28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r>
              <a:rPr lang="en-US" altLang="zh-CN" sz="20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0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</a:t>
            </a:r>
            <a:endParaRPr lang="en-US" altLang="zh-CN" sz="20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endParaRPr lang="en-US" altLang="zh-CN" sz="20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r>
              <a:rPr lang="en-US" altLang="zh-CN" sz="20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0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</a:t>
            </a:r>
            <a:endParaRPr lang="en-US" altLang="zh-CN" sz="20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endParaRPr lang="en-US" altLang="zh-CN" sz="20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270" y="635"/>
            <a:ext cx="12190730" cy="6857365"/>
          </a:xfrm>
          <a:prstGeom prst="rect">
            <a:avLst/>
          </a:prstGeom>
          <a:solidFill>
            <a:srgbClr val="4A1B80"/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34365" y="485775"/>
            <a:ext cx="10500995" cy="51873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sz="28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【</a:t>
            </a:r>
            <a:r>
              <a:rPr lang="zh-CN" altLang="en-US" sz="28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内容再聚焦</a:t>
            </a:r>
            <a:r>
              <a:rPr lang="zh-CN" sz="28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】</a:t>
            </a:r>
            <a:endParaRPr lang="zh-CN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</a:t>
            </a:r>
            <a:r>
              <a:rPr lang="en-US" altLang="zh-CN" sz="24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聚焦基本观点、核心概念</a:t>
            </a:r>
            <a:endParaRPr lang="en-US" altLang="zh-CN" sz="28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形成网状发散的综合性结构</a:t>
            </a:r>
            <a:endParaRPr lang="en-US" altLang="zh-CN" sz="2800" b="1" dirty="0" smtClean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聚焦精准审题、答题规范</a:t>
            </a:r>
            <a:endParaRPr lang="en-US" altLang="zh-CN" sz="28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明确标靶，规范化要求答案的呈现形式和内容</a:t>
            </a:r>
            <a:endParaRPr lang="en-US" altLang="zh-CN" sz="2800" b="1" dirty="0" smtClean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聚焦典型错误、归因矫正</a:t>
            </a:r>
            <a:endParaRPr lang="en-US" altLang="zh-CN" sz="28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知识的情境化理解与应用</a:t>
            </a:r>
            <a:endParaRPr lang="en-US" altLang="zh-CN" sz="2800" b="1" dirty="0" smtClean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b="1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           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错题归类（错误类型）与变式训练矫正</a:t>
            </a:r>
            <a:endParaRPr lang="en-US" altLang="zh-CN" sz="2800" b="1" dirty="0" smtClean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endParaRPr lang="en-US" altLang="zh-CN" sz="24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40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</a:t>
            </a:r>
            <a:endParaRPr lang="en-US" altLang="zh-CN" sz="24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endParaRPr lang="en-US" altLang="zh-CN" sz="2400" b="1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270" y="635"/>
            <a:ext cx="12190730" cy="6857365"/>
          </a:xfrm>
          <a:prstGeom prst="rect">
            <a:avLst/>
          </a:prstGeom>
          <a:solidFill>
            <a:srgbClr val="4A1B80"/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09600" y="772138"/>
            <a:ext cx="1141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2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【</a:t>
            </a:r>
            <a:r>
              <a:rPr lang="zh-CN" altLang="en-US" sz="32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策略再优化</a:t>
            </a:r>
            <a:r>
              <a:rPr lang="zh-CN" sz="3200" b="1" dirty="0" smtClean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华文新魏" panose="02010800040101010101" pitchFamily="2" charset="-122"/>
              </a:rPr>
              <a:t>】</a:t>
            </a:r>
            <a:r>
              <a:rPr lang="en-US" altLang="zh-CN" sz="24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   </a:t>
            </a:r>
            <a:endParaRPr lang="en-US" altLang="zh-CN" sz="2400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  </a:t>
            </a:r>
            <a:r>
              <a:rPr lang="zh-CN" altLang="en-US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加强集体研究</a:t>
            </a:r>
            <a:endParaRPr lang="en-US" altLang="zh-CN" sz="2800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</a:t>
            </a:r>
            <a:r>
              <a:rPr lang="zh-CN" altLang="en-US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优化课堂教学</a:t>
            </a:r>
            <a:endParaRPr lang="en-US" altLang="zh-CN" sz="2800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</a:t>
            </a:r>
            <a:r>
              <a:rPr lang="zh-CN" altLang="en-US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提振学生信心</a:t>
            </a:r>
            <a:endParaRPr lang="en-US" altLang="zh-CN" sz="2800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</a:t>
            </a:r>
            <a:r>
              <a:rPr lang="zh-CN" altLang="en-US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掌握应试技巧</a:t>
            </a:r>
            <a:endParaRPr lang="en-US" altLang="zh-CN" sz="2800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</a:t>
            </a:r>
            <a:r>
              <a:rPr lang="zh-CN" altLang="en-US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个别针对辅导</a:t>
            </a:r>
            <a:endParaRPr lang="en-US" altLang="zh-CN" sz="2800" dirty="0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</a:t>
            </a:r>
            <a:r>
              <a:rPr lang="zh-CN" altLang="en-US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梳理法律逻辑</a:t>
            </a:r>
            <a:r>
              <a:rPr lang="en-US" altLang="zh-CN" sz="280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</a:t>
            </a:r>
            <a:r>
              <a:rPr lang="en-US" altLang="zh-CN" sz="2800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</a:t>
            </a:r>
            <a:endParaRPr lang="en-US" altLang="zh-CN" sz="2800" dirty="0" smtClean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r>
              <a:rPr lang="en-US" altLang="zh-CN" sz="24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400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        </a:t>
            </a:r>
            <a:endParaRPr lang="en-US" altLang="zh-CN" sz="2400" dirty="0" smtClean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endParaRPr lang="en-US" altLang="zh-CN" sz="2400" dirty="0" smtClean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r>
              <a:rPr lang="en-US" altLang="zh-CN" sz="24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</a:t>
            </a:r>
            <a:r>
              <a:rPr lang="en-US" altLang="zh-CN" sz="2400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华文新魏" panose="02010800040101010101" pitchFamily="2" charset="-122"/>
              </a:rPr>
              <a:t>       </a:t>
            </a:r>
            <a:endParaRPr lang="en-US" altLang="zh-CN" sz="2400" dirty="0" smtClean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  <a:p>
            <a:endParaRPr lang="en-US" altLang="zh-CN" sz="24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270" y="635"/>
            <a:ext cx="12190730" cy="6857365"/>
          </a:xfrm>
          <a:prstGeom prst="rect">
            <a:avLst/>
          </a:prstGeom>
          <a:solidFill>
            <a:srgbClr val="4A1B80"/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503170" y="1151890"/>
            <a:ext cx="7827010" cy="3890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1500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精心尽心，</a:t>
            </a:r>
            <a:endParaRPr lang="zh-CN" altLang="en-US" sz="115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r>
              <a:rPr lang="zh-CN" altLang="en-US" sz="11500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静待花开！</a:t>
            </a:r>
            <a:endParaRPr lang="zh-CN" altLang="en-US" sz="3200" dirty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endParaRPr lang="zh-CN" altLang="en-US" sz="3200" dirty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r>
              <a:rPr lang="en-US" altLang="zh-CN" sz="3200" dirty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       </a:t>
            </a:r>
            <a:endParaRPr lang="en-US" altLang="zh-CN" sz="3200" dirty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commondata" val="eyJoZGlkIjoiNDc2OWNjOTM4YTlhMWVkOTM5ODVkODkzZGRkNDZmMWU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732</Words>
  <Application>WPS 演示</Application>
  <PresentationFormat>宽屏</PresentationFormat>
  <Paragraphs>56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Wingdings</vt:lpstr>
      <vt:lpstr>微软雅黑</vt:lpstr>
      <vt:lpstr>楷体</vt:lpstr>
      <vt:lpstr>Arial Unicode MS</vt:lpstr>
      <vt:lpstr>Calibri</vt:lpstr>
      <vt:lpstr>华文中宋</vt:lpstr>
      <vt:lpstr>黑体</vt:lpstr>
      <vt:lpstr>华文新魏</vt:lpstr>
      <vt:lpstr>华文细黑</vt:lpstr>
      <vt:lpstr>WPS</vt:lpstr>
      <vt:lpstr>南京市二模考试质量分析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风一样的女子sky</cp:lastModifiedBy>
  <cp:revision>194</cp:revision>
  <dcterms:created xsi:type="dcterms:W3CDTF">2019-06-19T02:08:00Z</dcterms:created>
  <dcterms:modified xsi:type="dcterms:W3CDTF">2024-06-04T03:01:02Z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8B73CEE2DE5446A984ECE2BD3A9A219B_13</vt:lpwstr>
  </property>
</Properties>
</file>