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wav" ContentType="audio/x-wav"/>
  <Default Extension="png" ContentType="image/png"/>
  <Default Extension="wmf" ContentType="image/x-wmf"/>
  <Default Extension="emf" ContentType="image/x-emf"/>
  <Default Extension="tiff" ContentType="image/tif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811" r:id="rId3"/>
    <p:sldId id="976" r:id="rId5"/>
    <p:sldId id="982" r:id="rId6"/>
    <p:sldId id="977" r:id="rId7"/>
    <p:sldId id="978" r:id="rId8"/>
    <p:sldId id="979" r:id="rId9"/>
    <p:sldId id="983" r:id="rId10"/>
    <p:sldId id="984" r:id="rId11"/>
    <p:sldId id="985" r:id="rId12"/>
    <p:sldId id="986" r:id="rId13"/>
    <p:sldId id="987" r:id="rId14"/>
    <p:sldId id="988" r:id="rId15"/>
    <p:sldId id="989" r:id="rId16"/>
    <p:sldId id="994" r:id="rId17"/>
    <p:sldId id="1002" r:id="rId18"/>
    <p:sldId id="1003" r:id="rId19"/>
    <p:sldId id="1004" r:id="rId20"/>
    <p:sldId id="1005" r:id="rId21"/>
    <p:sldId id="1006" r:id="rId22"/>
    <p:sldId id="1007" r:id="rId23"/>
    <p:sldId id="1008" r:id="rId24"/>
    <p:sldId id="1009" r:id="rId25"/>
    <p:sldId id="1010"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9" userDrawn="1">
          <p15:clr>
            <a:srgbClr val="A4A3A4"/>
          </p15:clr>
        </p15:guide>
        <p15:guide id="2" pos="38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戴" initials="戴" lastIdx="1" clrIdx="0"/>
  <p:cmAuthor id="2" name="kingsoft" initials="k" lastIdx="1" clrIdx="0"/>
  <p:cmAuthor id="3" name="lenovo" initials="l" lastIdx="1" clrIdx="0"/>
  <p:cmAuthor id="4" name="微软用户" initials="微" lastIdx="1" clrIdx="0"/>
  <p:cmAuthor id="5" name="作者" initials="作" lastIdx="0" clrIdx="1"/>
  <p:cmAuthor id="6" name="123" initials="1" lastIdx="2" clrIdx="0"/>
  <p:cmAuthor id="7" name="admin" initials="a" lastIdx="7" clrIdx="0"/>
  <p:cmAuthor id="8" name="mzh" initials="m" lastIdx="2" clrIdx="0"/>
  <p:cmAuthor id="9" name="金格科技" initials="金" lastIdx="1" clrIdx="0"/>
  <p:cmAuthor id="10" name="雨林木风" initials="雨" lastIdx="10" clrIdx="0"/>
  <p:cmAuthor id="11" name="meflyup" initials="m" lastIdx="24" clrIdx="0"/>
  <p:cmAuthor id="12" name="Administrator" initials="A" lastIdx="1" clrIdx="0"/>
  <p:cmAuthor id="13" name="郑必强" initials="郑"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08F6"/>
    <a:srgbClr val="F509CB"/>
    <a:srgbClr val="004F8A"/>
    <a:srgbClr val="3B4F8A"/>
    <a:srgbClr val="1F4E79"/>
    <a:srgbClr val="D9DADE"/>
    <a:srgbClr val="FFFFFF"/>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p:scale>
          <a:sx n="93" d="100"/>
          <a:sy n="93" d="100"/>
        </p:scale>
        <p:origin x="1338" y="558"/>
      </p:cViewPr>
      <p:guideLst>
        <p:guide orient="horz" pos="2179"/>
        <p:guide pos="386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46.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幻灯片图像占位符 1"/>
          <p:cNvSpPr>
            <a:spLocks noGrp="1" noRot="1" noChangeAspect="1" noTextEdit="1"/>
          </p:cNvSpPr>
          <p:nvPr>
            <p:ph type="sldImg"/>
          </p:nvPr>
        </p:nvSpPr>
        <p:spPr/>
      </p:sp>
      <p:sp>
        <p:nvSpPr>
          <p:cNvPr id="5123" name="备注占位符 2"/>
          <p:cNvSpPr>
            <a:spLocks noGrp="1"/>
          </p:cNvSpPr>
          <p:nvPr>
            <p:ph type="body" idx="1"/>
          </p:nvPr>
        </p:nvSpPr>
        <p:spPr>
          <a:xfrm>
            <a:off x="685800" y="4400550"/>
            <a:ext cx="5486400" cy="3600450"/>
          </a:xfrm>
          <a:prstGeom prst="rect">
            <a:avLst/>
          </a:prstGeom>
          <a:noFill/>
          <a:ln w="9525">
            <a:noFill/>
          </a:ln>
        </p:spPr>
        <p:txBody>
          <a:bodyPr/>
          <a:p>
            <a:pPr lvl="0"/>
            <a:endParaRPr lang="zh-CN" altLang="en-US" dirty="0"/>
          </a:p>
        </p:txBody>
      </p:sp>
      <p:sp>
        <p:nvSpPr>
          <p:cNvPr id="5124" name="灯片编号占位符 3"/>
          <p:cNvSpPr txBox="1">
            <a:spLocks noGrp="1"/>
          </p:cNvSpPr>
          <p:nvPr>
            <p:ph type="sldNum" sz="quarter"/>
          </p:nvPr>
        </p:nvSpPr>
        <p:spPr>
          <a:xfrm>
            <a:off x="3883025" y="8685213"/>
            <a:ext cx="2973388" cy="457200"/>
          </a:xfrm>
          <a:prstGeom prst="rect">
            <a:avLst/>
          </a:prstGeom>
          <a:noFill/>
          <a:ln w="9525">
            <a:noFill/>
          </a:ln>
        </p:spPr>
        <p:txBody>
          <a:bodyPr anchor="b" anchorCtr="0"/>
          <a:p>
            <a:pPr lvl="0" algn="r" eaLnBrk="1" hangingPunct="1"/>
            <a:fld id="{9A0DB2DC-4C9A-4742-B13C-FB6460FD3503}" type="slidenum">
              <a:rPr lang="zh-CN" altLang="en-US"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5125"/>
          </a:xfrm>
        </p:spPr>
        <p:txBody>
          <a:bodyPr/>
          <a:lstStyle/>
          <a:p>
            <a:fld id="{1ED4C2DD-6599-4CA9-9925-347D63A547AD}"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p:spPr>
        <p:txBody>
          <a:bodyPr/>
          <a:lstStyle/>
          <a:p>
            <a:fld id="{3C9D6DE3-4F39-40DA-9785-C60339B14C34}"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5_空白">
    <p:spTree>
      <p:nvGrpSpPr>
        <p:cNvPr id="1" name=""/>
        <p:cNvGrpSpPr/>
        <p:nvPr/>
      </p:nvGrpSpPr>
      <p:grpSpPr>
        <a:xfrm>
          <a:off x="0" y="0"/>
          <a:ext cx="0" cy="0"/>
          <a:chOff x="0" y="0"/>
          <a:chExt cx="0" cy="0"/>
        </a:xfrm>
      </p:grpSpPr>
      <p:sp>
        <p:nvSpPr>
          <p:cNvPr id="23" name="Rectangle 5"/>
          <p:cNvSpPr>
            <a:spLocks noChangeArrowheads="1"/>
          </p:cNvSpPr>
          <p:nvPr/>
        </p:nvSpPr>
        <p:spPr bwMode="auto">
          <a:xfrm>
            <a:off x="0" y="6502380"/>
            <a:ext cx="12192000" cy="355621"/>
          </a:xfrm>
          <a:prstGeom prst="rect">
            <a:avLst/>
          </a:prstGeom>
          <a:solidFill>
            <a:srgbClr val="004F8A"/>
          </a:solidFill>
          <a:ln>
            <a:noFill/>
          </a:ln>
          <a:effectLst/>
        </p:spPr>
        <p:txBody>
          <a:bodyPr wrap="none" anchor="ctr"/>
          <a:lstStyle/>
          <a:p>
            <a:endParaRPr lang="zh-CN" altLang="en-US" sz="1705">
              <a:solidFill>
                <a:srgbClr val="01B3C5"/>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971" y="113772"/>
            <a:ext cx="618347" cy="619531"/>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r="23275"/>
          <a:stretch>
            <a:fillRect/>
          </a:stretch>
        </p:blipFill>
        <p:spPr>
          <a:xfrm>
            <a:off x="8144228" y="977300"/>
            <a:ext cx="4047773" cy="5281081"/>
          </a:xfrm>
          <a:prstGeom prst="rect">
            <a:avLst/>
          </a:prstGeom>
        </p:spPr>
      </p:pic>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3_空白">
    <p:spTree>
      <p:nvGrpSpPr>
        <p:cNvPr id="1" name=""/>
        <p:cNvGrpSpPr/>
        <p:nvPr/>
      </p:nvGrpSpPr>
      <p:grpSpPr>
        <a:xfrm>
          <a:off x="0" y="0"/>
          <a:ext cx="0" cy="0"/>
          <a:chOff x="0" y="0"/>
          <a:chExt cx="0" cy="0"/>
        </a:xfrm>
      </p:grpSpPr>
      <p:sp>
        <p:nvSpPr>
          <p:cNvPr id="23" name="Rectangle 5"/>
          <p:cNvSpPr>
            <a:spLocks noChangeArrowheads="1"/>
          </p:cNvSpPr>
          <p:nvPr/>
        </p:nvSpPr>
        <p:spPr bwMode="auto">
          <a:xfrm>
            <a:off x="0" y="6502380"/>
            <a:ext cx="12192000" cy="355621"/>
          </a:xfrm>
          <a:prstGeom prst="rect">
            <a:avLst/>
          </a:prstGeom>
          <a:solidFill>
            <a:srgbClr val="004F8A"/>
          </a:solidFill>
          <a:ln>
            <a:noFill/>
          </a:ln>
          <a:effectLst/>
        </p:spPr>
        <p:txBody>
          <a:bodyPr wrap="none" anchor="ctr"/>
          <a:lstStyle/>
          <a:p>
            <a:endParaRPr lang="zh-CN" altLang="en-US" sz="1705">
              <a:solidFill>
                <a:srgbClr val="01B3C5"/>
              </a:solidFill>
            </a:endParaRP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r="23275"/>
          <a:stretch>
            <a:fillRect/>
          </a:stretch>
        </p:blipFill>
        <p:spPr>
          <a:xfrm>
            <a:off x="8144228" y="977300"/>
            <a:ext cx="4047773" cy="5281081"/>
          </a:xfrm>
          <a:prstGeom prst="rect">
            <a:avLst/>
          </a:prstGeom>
        </p:spPr>
      </p:pic>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4_空白">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r="23275"/>
          <a:stretch>
            <a:fillRect/>
          </a:stretch>
        </p:blipFill>
        <p:spPr>
          <a:xfrm>
            <a:off x="8144228" y="977300"/>
            <a:ext cx="4047773" cy="5281081"/>
          </a:xfrm>
          <a:prstGeom prst="rect">
            <a:avLst/>
          </a:prstGeom>
        </p:spPr>
      </p:pic>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空白">
    <p:spTree>
      <p:nvGrpSpPr>
        <p:cNvPr id="1" name=""/>
        <p:cNvGrpSpPr/>
        <p:nvPr/>
      </p:nvGrpSpPr>
      <p:grpSpPr>
        <a:xfrm>
          <a:off x="0" y="0"/>
          <a:ext cx="0" cy="0"/>
          <a:chOff x="0" y="0"/>
          <a:chExt cx="0" cy="0"/>
        </a:xfrm>
      </p:grpSpPr>
      <p:sp>
        <p:nvSpPr>
          <p:cNvPr id="13" name="文本占位符 12"/>
          <p:cNvSpPr>
            <a:spLocks noGrp="1"/>
          </p:cNvSpPr>
          <p:nvPr>
            <p:ph type="body" sz="quarter" idx="10" hasCustomPrompt="1"/>
          </p:nvPr>
        </p:nvSpPr>
        <p:spPr>
          <a:xfrm>
            <a:off x="1043705" y="113772"/>
            <a:ext cx="6827615" cy="545707"/>
          </a:xfrm>
          <a:prstGeom prst="rect">
            <a:avLst/>
          </a:prstGeom>
        </p:spPr>
        <p:txBody>
          <a:bodyPr/>
          <a:lstStyle>
            <a:lvl1pPr marL="0" indent="0">
              <a:buNone/>
              <a:defRPr lang="zh-CN" altLang="en-US" sz="3035" b="1" kern="0" dirty="0">
                <a:solidFill>
                  <a:srgbClr val="004F8A"/>
                </a:solidFill>
                <a:latin typeface="微软雅黑" panose="020B0503020204020204" charset="-122"/>
                <a:ea typeface="微软雅黑" panose="020B0503020204020204" charset="-122"/>
                <a:cs typeface="+mn-cs"/>
              </a:defRPr>
            </a:lvl1pPr>
          </a:lstStyle>
          <a:p>
            <a:pPr lvl="0"/>
            <a:r>
              <a:rPr lang="zh-CN" altLang="en-US" dirty="0"/>
              <a:t>请输入标题</a:t>
            </a:r>
            <a:endParaRPr lang="zh-CN" altLang="en-US" dirty="0"/>
          </a:p>
        </p:txBody>
      </p:sp>
      <p:sp>
        <p:nvSpPr>
          <p:cNvPr id="23" name="Rectangle 5"/>
          <p:cNvSpPr>
            <a:spLocks noChangeArrowheads="1"/>
          </p:cNvSpPr>
          <p:nvPr/>
        </p:nvSpPr>
        <p:spPr bwMode="auto">
          <a:xfrm>
            <a:off x="0" y="6502380"/>
            <a:ext cx="12192000" cy="355621"/>
          </a:xfrm>
          <a:prstGeom prst="rect">
            <a:avLst/>
          </a:prstGeom>
          <a:solidFill>
            <a:srgbClr val="004F8A"/>
          </a:solidFill>
          <a:ln>
            <a:noFill/>
          </a:ln>
          <a:effectLst/>
        </p:spPr>
        <p:txBody>
          <a:bodyPr wrap="none" anchor="ctr"/>
          <a:lstStyle/>
          <a:p>
            <a:endParaRPr lang="zh-CN" altLang="en-US" sz="1705">
              <a:solidFill>
                <a:srgbClr val="01B3C5"/>
              </a:solidFill>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971" y="113772"/>
            <a:ext cx="618347" cy="619531"/>
          </a:xfrm>
          <a:prstGeom prst="rect">
            <a:avLst/>
          </a:prstGeom>
        </p:spPr>
      </p:pic>
      <p:cxnSp>
        <p:nvCxnSpPr>
          <p:cNvPr id="4" name="直接连接符 3"/>
          <p:cNvCxnSpPr/>
          <p:nvPr/>
        </p:nvCxnSpPr>
        <p:spPr>
          <a:xfrm>
            <a:off x="975431" y="629601"/>
            <a:ext cx="7168796" cy="0"/>
          </a:xfrm>
          <a:prstGeom prst="line">
            <a:avLst/>
          </a:prstGeom>
          <a:ln w="12700">
            <a:solidFill>
              <a:srgbClr val="114C83"/>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r="23275"/>
          <a:stretch>
            <a:fillRect/>
          </a:stretch>
        </p:blipFill>
        <p:spPr>
          <a:xfrm>
            <a:off x="8144228" y="977300"/>
            <a:ext cx="4047773" cy="5281081"/>
          </a:xfrm>
          <a:prstGeom prst="rect">
            <a:avLst/>
          </a:prstGeom>
        </p:spPr>
      </p:pic>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4038600" y="6356351"/>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4038600" y="6356351"/>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038600" y="6356351"/>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4038600" y="6356351"/>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1"/>
            <a:ext cx="2743200" cy="365125"/>
          </a:xfrm>
        </p:spPr>
        <p:txBody>
          <a:bodyPr/>
          <a:lstStyle/>
          <a:p>
            <a:fld id="{1ED4C2DD-6599-4CA9-9925-347D63A547AD}" type="datetimeFigureOut">
              <a:rPr lang="zh-CN" altLang="en-US" smtClean="0"/>
            </a:fld>
            <a:endParaRPr lang="zh-CN" altLang="en-US"/>
          </a:p>
        </p:txBody>
      </p:sp>
      <p:sp>
        <p:nvSpPr>
          <p:cNvPr id="6" name="页脚占位符 5"/>
          <p:cNvSpPr>
            <a:spLocks noGrp="1"/>
          </p:cNvSpPr>
          <p:nvPr>
            <p:ph type="ftr" sz="quarter" idx="11"/>
          </p:nvPr>
        </p:nvSpPr>
        <p:spPr>
          <a:xfrm>
            <a:off x="4038600" y="6356351"/>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p:spPr>
        <p:txBody>
          <a:bodyPr/>
          <a:lstStyle/>
          <a:p>
            <a:fld id="{3C9D6DE3-4F39-40DA-9785-C60339B14C34}"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1"/>
            <a:ext cx="2743200" cy="365125"/>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4038600" y="6356351"/>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1"/>
            <a:ext cx="2743200" cy="365125"/>
          </a:xfrm>
        </p:spPr>
        <p:txBody>
          <a:bodyPr/>
          <a:lstStyle/>
          <a:p>
            <a:fld id="{FABC47A4-756D-490B-A52F-7D9E2C9FC05F}"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3.xml"/><Relationship Id="rId2" Type="http://schemas.openxmlformats.org/officeDocument/2006/relationships/slideLayout" Target="../slideLayouts/slideLayout2.xml"/><Relationship Id="rId19" Type="http://schemas.openxmlformats.org/officeDocument/2006/relationships/image" Target="../media/image3.png"/><Relationship Id="rId18" Type="http://schemas.openxmlformats.org/officeDocument/2006/relationships/tags" Target="../tags/tag2.xml"/><Relationship Id="rId17" Type="http://schemas.openxmlformats.org/officeDocument/2006/relationships/tags" Target="../tags/tag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114" name="组合 13"/>
          <p:cNvGrpSpPr/>
          <p:nvPr userDrawn="1"/>
        </p:nvGrpSpPr>
        <p:grpSpPr>
          <a:xfrm>
            <a:off x="284480" y="147955"/>
            <a:ext cx="765810" cy="752475"/>
            <a:chOff x="0" y="0"/>
            <a:chExt cx="3098800" cy="3098800"/>
          </a:xfrm>
        </p:grpSpPr>
        <p:sp>
          <p:nvSpPr>
            <p:cNvPr id="3115" name="公众号：陈西设计之家。微信搜索即可"/>
            <p:cNvSpPr/>
            <p:nvPr>
              <p:custDataLst>
                <p:tags r:id="rId17"/>
              </p:custDataLst>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9"/>
                </a:srgbClr>
              </a:outerShdw>
            </a:effectLst>
          </p:spPr>
          <p:txBody>
            <a:bodyPr anchor="ctr" anchorCtr="0"/>
            <a:lstStyle/>
            <a:p>
              <a:pPr algn="ctr"/>
              <a:endParaRPr lang="zh-CN" altLang="en-US" sz="1400" dirty="0">
                <a:solidFill>
                  <a:srgbClr val="FFFFFF"/>
                </a:solidFill>
                <a:latin typeface="Calibri" panose="020F0502020204030204" charset="0"/>
              </a:endParaRPr>
            </a:p>
          </p:txBody>
        </p:sp>
        <p:sp>
          <p:nvSpPr>
            <p:cNvPr id="3116" name="椭圆 15"/>
            <p:cNvSpPr/>
            <p:nvPr>
              <p:custDataLst>
                <p:tags r:id="rId18"/>
              </p:custDataLst>
            </p:nvPr>
          </p:nvSpPr>
          <p:spPr>
            <a:xfrm>
              <a:off x="109113" y="111068"/>
              <a:ext cx="2880575" cy="2876664"/>
            </a:xfrm>
            <a:prstGeom prst="ellipse">
              <a:avLst/>
            </a:prstGeom>
            <a:blipFill rotWithShape="1">
              <a:blip r:embed="rId19"/>
              <a:stretch>
                <a:fillRect/>
              </a:stretch>
            </a:blipFill>
            <a:ln w="9525">
              <a:noFill/>
            </a:ln>
          </p:spPr>
          <p:txBody>
            <a:bodyPr anchor="ctr" anchorCtr="0"/>
            <a:lstStyle/>
            <a:p>
              <a:pPr algn="ctr"/>
              <a:endParaRPr lang="zh-CN" altLang="en-US" sz="1400" dirty="0">
                <a:solidFill>
                  <a:srgbClr val="FFFFFF"/>
                </a:solidFill>
                <a:latin typeface="Calibri" panose="020F0502020204030204" charset="0"/>
              </a:endParaRPr>
            </a:p>
          </p:txBody>
        </p:sp>
      </p:grpSp>
      <p:cxnSp>
        <p:nvCxnSpPr>
          <p:cNvPr id="7" name="直接连接符 6"/>
          <p:cNvCxnSpPr/>
          <p:nvPr userDrawn="1"/>
        </p:nvCxnSpPr>
        <p:spPr>
          <a:xfrm>
            <a:off x="1023620" y="726440"/>
            <a:ext cx="7002145" cy="0"/>
          </a:xfrm>
          <a:prstGeom prst="line">
            <a:avLst/>
          </a:prstGeom>
          <a:ln w="22225" cmpd="sng">
            <a:solidFill>
              <a:schemeClr val="accent1">
                <a:shade val="50000"/>
              </a:schemeClr>
            </a:solidFill>
            <a:prstDash val="solid"/>
          </a:ln>
        </p:spPr>
        <p:style>
          <a:lnRef idx="3">
            <a:schemeClr val="accent5"/>
          </a:lnRef>
          <a:fillRef idx="0">
            <a:schemeClr val="accent5"/>
          </a:fillRef>
          <a:effectRef idx="2">
            <a:schemeClr val="accent5"/>
          </a:effectRef>
          <a:fontRef idx="minor">
            <a:schemeClr val="tx1"/>
          </a:fontRef>
        </p:style>
      </p:cxnSp>
      <p:sp>
        <p:nvSpPr>
          <p:cNvPr id="8" name="矩形 7"/>
          <p:cNvSpPr/>
          <p:nvPr userDrawn="1"/>
        </p:nvSpPr>
        <p:spPr>
          <a:xfrm>
            <a:off x="0" y="6470650"/>
            <a:ext cx="12212955" cy="388620"/>
          </a:xfrm>
          <a:prstGeom prst="rect">
            <a:avLst/>
          </a:prstGeom>
          <a:solidFill>
            <a:schemeClr val="accent1">
              <a:lumMod val="50000"/>
            </a:schemeClr>
          </a:solidFill>
          <a:ln>
            <a:solidFill>
              <a:srgbClr val="D9DA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5"/>
          <p:cNvSpPr/>
          <p:nvPr userDrawn="1">
            <p:custDataLst>
              <p:tags r:id="rId20"/>
            </p:custDataLst>
          </p:nvPr>
        </p:nvSpPr>
        <p:spPr>
          <a:xfrm>
            <a:off x="7537450" y="1370330"/>
            <a:ext cx="4195445" cy="4117340"/>
          </a:xfrm>
          <a:prstGeom prst="ellipse">
            <a:avLst/>
          </a:prstGeom>
          <a:blipFill rotWithShape="1">
            <a:blip r:embed="rId19">
              <a:alphaModFix amt="8000"/>
            </a:blip>
            <a:stretch>
              <a:fillRect/>
            </a:stretch>
          </a:blipFill>
          <a:ln w="9525">
            <a:noFill/>
          </a:ln>
        </p:spPr>
        <p:txBody>
          <a:bodyPr anchor="ctr" anchorCtr="0"/>
          <a:lstStyle/>
          <a:p>
            <a:pPr algn="ctr"/>
            <a:endParaRPr lang="zh-CN" altLang="en-US" sz="1400" dirty="0">
              <a:solidFill>
                <a:srgbClr val="FFFFFF"/>
              </a:solidFill>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16.xml"/><Relationship Id="rId4" Type="http://schemas.openxmlformats.org/officeDocument/2006/relationships/image" Target="../media/image21.emf"/><Relationship Id="rId3" Type="http://schemas.openxmlformats.org/officeDocument/2006/relationships/package" Target="../embeddings/Document1.docx"/><Relationship Id="rId2" Type="http://schemas.openxmlformats.org/officeDocument/2006/relationships/image" Target="../media/image2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7.xml"/><Relationship Id="rId4" Type="http://schemas.openxmlformats.org/officeDocument/2006/relationships/image" Target="../media/image11.wmf"/><Relationship Id="rId3" Type="http://schemas.openxmlformats.org/officeDocument/2006/relationships/oleObject" Target="../embeddings/oleObject10.bin"/><Relationship Id="rId2" Type="http://schemas.openxmlformats.org/officeDocument/2006/relationships/image" Target="../media/image22.wmf"/><Relationship Id="rId1"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16.xml"/><Relationship Id="rId5" Type="http://schemas.openxmlformats.org/officeDocument/2006/relationships/tags" Target="../tags/tag36.xml"/><Relationship Id="rId4" Type="http://schemas.openxmlformats.org/officeDocument/2006/relationships/image" Target="../media/image20.png"/><Relationship Id="rId3" Type="http://schemas.openxmlformats.org/officeDocument/2006/relationships/image" Target="../media/image24.emf"/><Relationship Id="rId2" Type="http://schemas.openxmlformats.org/officeDocument/2006/relationships/package" Target="../embeddings/Document2.docx"/><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7.xml"/><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tags" Target="../tags/tag38.xml"/><Relationship Id="rId4" Type="http://schemas.openxmlformats.org/officeDocument/2006/relationships/image" Target="../media/image26.tiff"/><Relationship Id="rId3" Type="http://schemas.openxmlformats.org/officeDocument/2006/relationships/slide" Target="slide3.xml"/><Relationship Id="rId2" Type="http://schemas.openxmlformats.org/officeDocument/2006/relationships/image" Target="../media/image25.pn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9.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7" Type="http://schemas.openxmlformats.org/officeDocument/2006/relationships/vmlDrawing" Target="../drawings/vmlDrawing8.vml"/><Relationship Id="rId6" Type="http://schemas.openxmlformats.org/officeDocument/2006/relationships/slideLayout" Target="../slideLayouts/slideLayout16.xml"/><Relationship Id="rId5" Type="http://schemas.openxmlformats.org/officeDocument/2006/relationships/tags" Target="../tags/tag40.xml"/><Relationship Id="rId4" Type="http://schemas.openxmlformats.org/officeDocument/2006/relationships/image" Target="../media/image28.emf"/><Relationship Id="rId3" Type="http://schemas.openxmlformats.org/officeDocument/2006/relationships/package" Target="../embeddings/Document3.docx"/><Relationship Id="rId2" Type="http://schemas.openxmlformats.org/officeDocument/2006/relationships/image" Target="../media/image27.pn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1.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7" Type="http://schemas.openxmlformats.org/officeDocument/2006/relationships/vmlDrawing" Target="../drawings/vmlDrawing9.vml"/><Relationship Id="rId6" Type="http://schemas.openxmlformats.org/officeDocument/2006/relationships/slideLayout" Target="../slideLayouts/slideLayout16.xml"/><Relationship Id="rId5" Type="http://schemas.openxmlformats.org/officeDocument/2006/relationships/tags" Target="../tags/tag42.xml"/><Relationship Id="rId4" Type="http://schemas.openxmlformats.org/officeDocument/2006/relationships/image" Target="../media/image29.emf"/><Relationship Id="rId3" Type="http://schemas.openxmlformats.org/officeDocument/2006/relationships/package" Target="../embeddings/Document4.docx"/><Relationship Id="rId2" Type="http://schemas.openxmlformats.org/officeDocument/2006/relationships/image" Target="../media/image27.png"/><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16.xml"/><Relationship Id="rId4" Type="http://schemas.openxmlformats.org/officeDocument/2006/relationships/tags" Target="../tags/tag43.xml"/><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package" Target="../embeddings/Document5.docx"/></Relationships>
</file>

<file path=ppt/slides/_rels/slide22.xml.rels><?xml version="1.0" encoding="UTF-8" standalone="yes"?>
<Relationships xmlns="http://schemas.openxmlformats.org/package/2006/relationships"><Relationship Id="rId7" Type="http://schemas.openxmlformats.org/officeDocument/2006/relationships/vmlDrawing" Target="../drawings/vmlDrawing11.vml"/><Relationship Id="rId6" Type="http://schemas.openxmlformats.org/officeDocument/2006/relationships/slideLayout" Target="../slideLayouts/slideLayout16.xml"/><Relationship Id="rId5" Type="http://schemas.openxmlformats.org/officeDocument/2006/relationships/tags" Target="../tags/tag44.xml"/><Relationship Id="rId4" Type="http://schemas.openxmlformats.org/officeDocument/2006/relationships/image" Target="../media/image32.emf"/><Relationship Id="rId3" Type="http://schemas.openxmlformats.org/officeDocument/2006/relationships/package" Target="../embeddings/Document6.docx"/><Relationship Id="rId2" Type="http://schemas.openxmlformats.org/officeDocument/2006/relationships/image" Target="../media/image31.png"/><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9" Type="http://schemas.openxmlformats.org/officeDocument/2006/relationships/vmlDrawing" Target="../drawings/vmlDrawing12.vml"/><Relationship Id="rId8" Type="http://schemas.openxmlformats.org/officeDocument/2006/relationships/slideLayout" Target="../slideLayouts/slideLayout16.xml"/><Relationship Id="rId7" Type="http://schemas.openxmlformats.org/officeDocument/2006/relationships/tags" Target="../tags/tag45.xml"/><Relationship Id="rId6" Type="http://schemas.openxmlformats.org/officeDocument/2006/relationships/image" Target="../media/image26.tiff"/><Relationship Id="rId5" Type="http://schemas.openxmlformats.org/officeDocument/2006/relationships/slide" Target="slide3.xml"/><Relationship Id="rId4" Type="http://schemas.openxmlformats.org/officeDocument/2006/relationships/image" Target="../media/image33.emf"/><Relationship Id="rId3" Type="http://schemas.openxmlformats.org/officeDocument/2006/relationships/package" Target="../embeddings/Document7.docx"/><Relationship Id="rId2" Type="http://schemas.openxmlformats.org/officeDocument/2006/relationships/image" Target="../media/image31.png"/><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9.xml"/><Relationship Id="rId5" Type="http://schemas.openxmlformats.org/officeDocument/2006/relationships/image" Target="../media/image9.png"/><Relationship Id="rId4" Type="http://schemas.openxmlformats.org/officeDocument/2006/relationships/tags" Target="../tags/tag8.xml"/><Relationship Id="rId3" Type="http://schemas.openxmlformats.org/officeDocument/2006/relationships/image" Target="../media/image8.png"/><Relationship Id="rId2" Type="http://schemas.openxmlformats.org/officeDocument/2006/relationships/tags" Target="../tags/tag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 Id="rId3" Type="http://schemas.openxmlformats.org/officeDocument/2006/relationships/oleObject" Target="../embeddings/oleObject2.bin"/><Relationship Id="rId2" Type="http://schemas.openxmlformats.org/officeDocument/2006/relationships/image" Target="../media/image10.wmf"/><Relationship Id="rId10" Type="http://schemas.openxmlformats.org/officeDocument/2006/relationships/vmlDrawing" Target="../drawings/vmlDrawing1.vml"/><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 Id="rId3" Type="http://schemas.openxmlformats.org/officeDocument/2006/relationships/oleObject" Target="../embeddings/oleObject5.bin"/><Relationship Id="rId2" Type="http://schemas.openxmlformats.org/officeDocument/2006/relationships/image" Target="../media/image13.wmf"/><Relationship Id="rId10" Type="http://schemas.openxmlformats.org/officeDocument/2006/relationships/vmlDrawing" Target="../drawings/vmlDrawing2.vml"/><Relationship Id="rId1"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tags" Target="../tags/tag14.xml"/><Relationship Id="rId2" Type="http://schemas.openxmlformats.org/officeDocument/2006/relationships/image" Target="../media/image11.wmf"/><Relationship Id="rId1"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image" Target="../media/image17.wmf"/><Relationship Id="rId4" Type="http://schemas.openxmlformats.org/officeDocument/2006/relationships/oleObject" Target="../embeddings/oleObject8.bin"/><Relationship Id="rId3" Type="http://schemas.openxmlformats.org/officeDocument/2006/relationships/tags" Target="../tags/tag16.xml"/><Relationship Id="rId25" Type="http://schemas.openxmlformats.org/officeDocument/2006/relationships/vmlDrawing" Target="../drawings/vmlDrawing4.vml"/><Relationship Id="rId24" Type="http://schemas.openxmlformats.org/officeDocument/2006/relationships/slideLayout" Target="../slideLayouts/slideLayout7.xml"/><Relationship Id="rId23" Type="http://schemas.openxmlformats.org/officeDocument/2006/relationships/tags" Target="../tags/tag34.xml"/><Relationship Id="rId22" Type="http://schemas.openxmlformats.org/officeDocument/2006/relationships/tags" Target="../tags/tag33.xml"/><Relationship Id="rId21" Type="http://schemas.openxmlformats.org/officeDocument/2006/relationships/tags" Target="../tags/tag32.xml"/><Relationship Id="rId20" Type="http://schemas.openxmlformats.org/officeDocument/2006/relationships/tags" Target="../tags/tag31.xml"/><Relationship Id="rId2" Type="http://schemas.openxmlformats.org/officeDocument/2006/relationships/tags" Target="../tags/tag15.xml"/><Relationship Id="rId19" Type="http://schemas.openxmlformats.org/officeDocument/2006/relationships/tags" Target="../tags/tag30.xml"/><Relationship Id="rId18" Type="http://schemas.openxmlformats.org/officeDocument/2006/relationships/tags" Target="../tags/tag29.xml"/><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图片 28" descr="花边1"/>
          <p:cNvPicPr>
            <a:picLocks noChangeAspect="1"/>
          </p:cNvPicPr>
          <p:nvPr>
            <p:custDataLst>
              <p:tags r:id="rId1"/>
            </p:custDataLst>
          </p:nvPr>
        </p:nvPicPr>
        <p:blipFill>
          <a:blip r:embed="rId2"/>
          <a:stretch>
            <a:fillRect/>
          </a:stretch>
        </p:blipFill>
        <p:spPr>
          <a:xfrm>
            <a:off x="-168275" y="-201612"/>
            <a:ext cx="12519025" cy="7269162"/>
          </a:xfrm>
          <a:prstGeom prst="rect">
            <a:avLst/>
          </a:prstGeom>
          <a:noFill/>
          <a:ln w="9525">
            <a:noFill/>
          </a:ln>
        </p:spPr>
      </p:pic>
      <p:grpSp>
        <p:nvGrpSpPr>
          <p:cNvPr id="4099" name="组合 110"/>
          <p:cNvGrpSpPr/>
          <p:nvPr/>
        </p:nvGrpSpPr>
        <p:grpSpPr>
          <a:xfrm>
            <a:off x="8904288" y="4075113"/>
            <a:ext cx="3446462" cy="3070225"/>
            <a:chOff x="0" y="0"/>
            <a:chExt cx="8963334" cy="8963334"/>
          </a:xfrm>
        </p:grpSpPr>
        <p:sp>
          <p:nvSpPr>
            <p:cNvPr id="4153" name="椭圆 109"/>
            <p:cNvSpPr/>
            <p:nvPr/>
          </p:nvSpPr>
          <p:spPr>
            <a:xfrm>
              <a:off x="0" y="0"/>
              <a:ext cx="8963334" cy="8963334"/>
            </a:xfrm>
            <a:prstGeom prst="ellipse">
              <a:avLst/>
            </a:prstGeom>
            <a:noFill/>
            <a:ln w="19050" cap="flat" cmpd="sng">
              <a:solidFill>
                <a:srgbClr val="BFBFBF">
                  <a:alpha val="9019"/>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4" name="椭圆 108"/>
            <p:cNvSpPr/>
            <p:nvPr/>
          </p:nvSpPr>
          <p:spPr>
            <a:xfrm>
              <a:off x="255977" y="254902"/>
              <a:ext cx="8451379" cy="8453527"/>
            </a:xfrm>
            <a:prstGeom prst="ellipse">
              <a:avLst/>
            </a:prstGeom>
            <a:noFill/>
            <a:ln w="19050" cap="flat" cmpd="sng">
              <a:solidFill>
                <a:srgbClr val="BFBFBF">
                  <a:alpha val="18039"/>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5" name="椭圆 107"/>
            <p:cNvSpPr/>
            <p:nvPr/>
          </p:nvSpPr>
          <p:spPr>
            <a:xfrm>
              <a:off x="507825" y="509807"/>
              <a:ext cx="7947685" cy="7943720"/>
            </a:xfrm>
            <a:prstGeom prst="ellipse">
              <a:avLst/>
            </a:prstGeom>
            <a:noFill/>
            <a:ln w="19050" cap="flat" cmpd="sng">
              <a:solidFill>
                <a:srgbClr val="BFBFBF">
                  <a:alpha val="29019"/>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6" name="椭圆 106"/>
            <p:cNvSpPr/>
            <p:nvPr/>
          </p:nvSpPr>
          <p:spPr>
            <a:xfrm>
              <a:off x="763802" y="760076"/>
              <a:ext cx="7435730" cy="7443182"/>
            </a:xfrm>
            <a:prstGeom prst="ellipse">
              <a:avLst/>
            </a:prstGeom>
            <a:noFill/>
            <a:ln w="19050" cap="flat" cmpd="sng">
              <a:solidFill>
                <a:srgbClr val="BFBFBF">
                  <a:alpha val="38039"/>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7" name="椭圆 105"/>
            <p:cNvSpPr/>
            <p:nvPr/>
          </p:nvSpPr>
          <p:spPr>
            <a:xfrm>
              <a:off x="1015652" y="1014978"/>
              <a:ext cx="6932030" cy="6933375"/>
            </a:xfrm>
            <a:prstGeom prst="ellipse">
              <a:avLst/>
            </a:prstGeom>
            <a:noFill/>
            <a:ln w="19050" cap="flat" cmpd="sng">
              <a:solidFill>
                <a:srgbClr val="BFBFBF">
                  <a:alpha val="50195"/>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8" name="椭圆 104"/>
            <p:cNvSpPr/>
            <p:nvPr/>
          </p:nvSpPr>
          <p:spPr>
            <a:xfrm>
              <a:off x="1271629" y="1269883"/>
              <a:ext cx="6420075" cy="6423568"/>
            </a:xfrm>
            <a:prstGeom prst="ellipse">
              <a:avLst/>
            </a:prstGeom>
            <a:noFill/>
            <a:ln w="19050" cap="flat" cmpd="sng">
              <a:solidFill>
                <a:srgbClr val="BFBFBF">
                  <a:alpha val="58038"/>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9" name="椭圆 103"/>
            <p:cNvSpPr/>
            <p:nvPr/>
          </p:nvSpPr>
          <p:spPr>
            <a:xfrm>
              <a:off x="1523477" y="1524785"/>
              <a:ext cx="5916381" cy="5913761"/>
            </a:xfrm>
            <a:prstGeom prst="ellipse">
              <a:avLst/>
            </a:prstGeom>
            <a:noFill/>
            <a:ln w="19050" cap="flat" cmpd="sng">
              <a:solidFill>
                <a:srgbClr val="BFBFBF">
                  <a:alpha val="69019"/>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60" name="椭圆 102"/>
            <p:cNvSpPr/>
            <p:nvPr/>
          </p:nvSpPr>
          <p:spPr>
            <a:xfrm>
              <a:off x="1779454" y="1779690"/>
              <a:ext cx="5404426" cy="5403954"/>
            </a:xfrm>
            <a:prstGeom prst="ellipse">
              <a:avLst/>
            </a:prstGeom>
            <a:noFill/>
            <a:ln w="19050" cap="flat" cmpd="sng">
              <a:solidFill>
                <a:srgbClr val="BFBFBF">
                  <a:alpha val="78038"/>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61" name="椭圆 101"/>
            <p:cNvSpPr/>
            <p:nvPr/>
          </p:nvSpPr>
          <p:spPr>
            <a:xfrm>
              <a:off x="2031304" y="2029959"/>
              <a:ext cx="4900726" cy="4903416"/>
            </a:xfrm>
            <a:prstGeom prst="ellipse">
              <a:avLst/>
            </a:prstGeom>
            <a:noFill/>
            <a:ln w="19050" cap="flat" cmpd="sng">
              <a:solidFill>
                <a:srgbClr val="BFBFBF">
                  <a:alpha val="89018"/>
                </a:srgbClr>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62" name="椭圆 8"/>
            <p:cNvSpPr/>
            <p:nvPr/>
          </p:nvSpPr>
          <p:spPr>
            <a:xfrm>
              <a:off x="2287281" y="2284861"/>
              <a:ext cx="4388771" cy="4393609"/>
            </a:xfrm>
            <a:prstGeom prst="ellipse">
              <a:avLst/>
            </a:prstGeom>
            <a:noFill/>
            <a:ln w="19050" cap="flat" cmpd="sng">
              <a:solidFill>
                <a:srgbClr val="BFBFBF"/>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grpSp>
      <p:grpSp>
        <p:nvGrpSpPr>
          <p:cNvPr id="4100" name="组合 7"/>
          <p:cNvGrpSpPr/>
          <p:nvPr/>
        </p:nvGrpSpPr>
        <p:grpSpPr>
          <a:xfrm>
            <a:off x="-265112" y="-869950"/>
            <a:ext cx="12722225" cy="8597900"/>
            <a:chOff x="0" y="0"/>
            <a:chExt cx="25031700" cy="16916400"/>
          </a:xfrm>
        </p:grpSpPr>
        <p:grpSp>
          <p:nvGrpSpPr>
            <p:cNvPr id="4147" name="组合 3"/>
            <p:cNvGrpSpPr/>
            <p:nvPr/>
          </p:nvGrpSpPr>
          <p:grpSpPr>
            <a:xfrm>
              <a:off x="0" y="0"/>
              <a:ext cx="419100" cy="16916400"/>
              <a:chOff x="0" y="0"/>
              <a:chExt cx="419100" cy="16916400"/>
            </a:xfrm>
          </p:grpSpPr>
          <p:sp>
            <p:nvSpPr>
              <p:cNvPr id="4151" name="椭圆 1"/>
              <p:cNvSpPr/>
              <p:nvPr/>
            </p:nvSpPr>
            <p:spPr>
              <a:xfrm>
                <a:off x="0" y="0"/>
                <a:ext cx="418549" cy="418537"/>
              </a:xfrm>
              <a:prstGeom prst="ellipse">
                <a:avLst/>
              </a:prstGeom>
              <a:solidFill>
                <a:srgbClr val="E6E6E6"/>
              </a:solidFill>
              <a:ln w="12700" cap="flat" cmpd="sng">
                <a:solidFill>
                  <a:srgbClr val="00B0F0"/>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2" name="椭圆 2"/>
              <p:cNvSpPr/>
              <p:nvPr/>
            </p:nvSpPr>
            <p:spPr>
              <a:xfrm>
                <a:off x="0" y="16497863"/>
                <a:ext cx="418549" cy="418537"/>
              </a:xfrm>
              <a:prstGeom prst="ellipse">
                <a:avLst/>
              </a:prstGeom>
              <a:solidFill>
                <a:srgbClr val="E6E6E6"/>
              </a:solidFill>
              <a:ln w="12700" cap="flat" cmpd="sng">
                <a:solidFill>
                  <a:srgbClr val="00B0F0"/>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grpSp>
        <p:grpSp>
          <p:nvGrpSpPr>
            <p:cNvPr id="4148" name="组合 4"/>
            <p:cNvGrpSpPr/>
            <p:nvPr/>
          </p:nvGrpSpPr>
          <p:grpSpPr>
            <a:xfrm>
              <a:off x="24612600" y="0"/>
              <a:ext cx="419100" cy="16916400"/>
              <a:chOff x="0" y="0"/>
              <a:chExt cx="419100" cy="16916400"/>
            </a:xfrm>
          </p:grpSpPr>
          <p:sp>
            <p:nvSpPr>
              <p:cNvPr id="4149" name="椭圆 5"/>
              <p:cNvSpPr/>
              <p:nvPr/>
            </p:nvSpPr>
            <p:spPr>
              <a:xfrm>
                <a:off x="551" y="0"/>
                <a:ext cx="418549" cy="418537"/>
              </a:xfrm>
              <a:prstGeom prst="ellipse">
                <a:avLst/>
              </a:prstGeom>
              <a:solidFill>
                <a:srgbClr val="E6E6E6"/>
              </a:solidFill>
              <a:ln w="12700" cap="flat" cmpd="sng">
                <a:solidFill>
                  <a:srgbClr val="00B0F0"/>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sp>
            <p:nvSpPr>
              <p:cNvPr id="4150" name="椭圆 6"/>
              <p:cNvSpPr/>
              <p:nvPr/>
            </p:nvSpPr>
            <p:spPr>
              <a:xfrm>
                <a:off x="551" y="16497863"/>
                <a:ext cx="418549" cy="418537"/>
              </a:xfrm>
              <a:prstGeom prst="ellipse">
                <a:avLst/>
              </a:prstGeom>
              <a:solidFill>
                <a:srgbClr val="E6E6E6"/>
              </a:solidFill>
              <a:ln w="12700" cap="flat" cmpd="sng">
                <a:solidFill>
                  <a:srgbClr val="00B0F0"/>
                </a:solidFill>
                <a:prstDash val="solid"/>
                <a:headEnd type="none" w="med" len="med"/>
                <a:tailEnd type="none" w="med" len="med"/>
              </a:ln>
            </p:spPr>
            <p:txBody>
              <a:bodyPr anchor="ctr" anchorCtr="0"/>
              <a:p>
                <a:pPr algn="ctr"/>
                <a:endParaRPr lang="zh-CN" altLang="en-US" dirty="0">
                  <a:solidFill>
                    <a:srgbClr val="FFFFFF"/>
                  </a:solidFill>
                  <a:latin typeface="Calibri" panose="020F0502020204030204" charset="0"/>
                </a:endParaRPr>
              </a:p>
            </p:txBody>
          </p:sp>
        </p:grpSp>
      </p:grpSp>
      <p:grpSp>
        <p:nvGrpSpPr>
          <p:cNvPr id="4101" name="组合 9"/>
          <p:cNvGrpSpPr/>
          <p:nvPr/>
        </p:nvGrpSpPr>
        <p:grpSpPr>
          <a:xfrm>
            <a:off x="9744075" y="4778375"/>
            <a:ext cx="1779588" cy="1630363"/>
            <a:chOff x="0" y="0"/>
            <a:chExt cx="2811715" cy="2794145"/>
          </a:xfrm>
        </p:grpSpPr>
        <p:sp>
          <p:nvSpPr>
            <p:cNvPr id="4145" name="椭圆 10"/>
            <p:cNvSpPr/>
            <p:nvPr/>
          </p:nvSpPr>
          <p:spPr>
            <a:xfrm>
              <a:off x="0" y="26086"/>
              <a:ext cx="2811715" cy="2744872"/>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4146" name="椭圆 11"/>
            <p:cNvSpPr/>
            <p:nvPr/>
          </p:nvSpPr>
          <p:spPr>
            <a:xfrm>
              <a:off x="36996" y="0"/>
              <a:ext cx="2743008" cy="2794145"/>
            </a:xfrm>
            <a:prstGeom prst="ellipse">
              <a:avLst/>
            </a:prstGeom>
            <a:blipFill rotWithShape="1">
              <a:blip r:embed="rId3"/>
              <a:stretch>
                <a:fillRect/>
              </a:stretch>
            </a:blipFill>
            <a:ln w="9525">
              <a:noFill/>
            </a:ln>
          </p:spPr>
          <p:txBody>
            <a:bodyPr anchor="ctr" anchorCtr="0"/>
            <a:p>
              <a:pPr algn="ctr"/>
              <a:endParaRPr lang="zh-CN" altLang="en-US" dirty="0">
                <a:solidFill>
                  <a:srgbClr val="FFFFFF"/>
                </a:solidFill>
                <a:latin typeface="Calibri" panose="020F0502020204030204" charset="0"/>
              </a:endParaRPr>
            </a:p>
          </p:txBody>
        </p:sp>
      </p:grpSp>
      <p:grpSp>
        <p:nvGrpSpPr>
          <p:cNvPr id="4102" name="组合 16"/>
          <p:cNvGrpSpPr/>
          <p:nvPr/>
        </p:nvGrpSpPr>
        <p:grpSpPr>
          <a:xfrm>
            <a:off x="217488" y="742950"/>
            <a:ext cx="371475" cy="369888"/>
            <a:chOff x="0" y="0"/>
            <a:chExt cx="3098800" cy="3098800"/>
          </a:xfrm>
        </p:grpSpPr>
        <p:sp>
          <p:nvSpPr>
            <p:cNvPr id="4143" name="椭圆 17"/>
            <p:cNvSpPr/>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3098" name="椭圆 18"/>
            <p:cNvSpPr>
              <a:spLocks noChangeArrowheads="1"/>
            </p:cNvSpPr>
            <p:nvPr/>
          </p:nvSpPr>
          <p:spPr bwMode="auto">
            <a:xfrm>
              <a:off x="105942" y="106396"/>
              <a:ext cx="2886916" cy="2886007"/>
            </a:xfrm>
            <a:prstGeom prst="ellipse">
              <a:avLst/>
            </a:prstGeom>
            <a:gradFill rotWithShape="1">
              <a:gsLst>
                <a:gs pos="0">
                  <a:srgbClr val="D0CECE"/>
                </a:gs>
                <a:gs pos="48000">
                  <a:srgbClr val="F3F3F3"/>
                </a:gs>
                <a:gs pos="96001">
                  <a:srgbClr val="FFFFFF"/>
                </a:gs>
                <a:gs pos="100000">
                  <a:schemeClr val="bg1"/>
                </a:gs>
              </a:gsLst>
              <a:lin ang="2700000" scaled="1"/>
            </a:grad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itchFamily="2" charset="-122"/>
                <a:cs typeface="+mn-cs"/>
              </a:endParaRPr>
            </a:p>
          </p:txBody>
        </p:sp>
      </p:grpSp>
      <p:grpSp>
        <p:nvGrpSpPr>
          <p:cNvPr id="4103" name="组合 19"/>
          <p:cNvGrpSpPr/>
          <p:nvPr/>
        </p:nvGrpSpPr>
        <p:grpSpPr>
          <a:xfrm>
            <a:off x="508000" y="5694363"/>
            <a:ext cx="841375" cy="841375"/>
            <a:chOff x="0" y="0"/>
            <a:chExt cx="3098800" cy="3098800"/>
          </a:xfrm>
        </p:grpSpPr>
        <p:sp>
          <p:nvSpPr>
            <p:cNvPr id="4141" name="椭圆 20"/>
            <p:cNvSpPr/>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3101" name="椭圆 21"/>
            <p:cNvSpPr>
              <a:spLocks noChangeArrowheads="1"/>
            </p:cNvSpPr>
            <p:nvPr/>
          </p:nvSpPr>
          <p:spPr bwMode="auto">
            <a:xfrm>
              <a:off x="111091" y="111087"/>
              <a:ext cx="2876622" cy="2876622"/>
            </a:xfrm>
            <a:prstGeom prst="ellipse">
              <a:avLst/>
            </a:prstGeom>
            <a:gradFill rotWithShape="1">
              <a:gsLst>
                <a:gs pos="0">
                  <a:srgbClr val="D0CECE"/>
                </a:gs>
                <a:gs pos="48000">
                  <a:srgbClr val="F3F3F3"/>
                </a:gs>
                <a:gs pos="96001">
                  <a:srgbClr val="FFFFFF"/>
                </a:gs>
                <a:gs pos="100000">
                  <a:schemeClr val="bg1"/>
                </a:gs>
              </a:gsLst>
              <a:lin ang="2700000" scaled="1"/>
            </a:grad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itchFamily="2" charset="-122"/>
                <a:cs typeface="+mn-cs"/>
              </a:endParaRPr>
            </a:p>
          </p:txBody>
        </p:sp>
      </p:grpSp>
      <p:grpSp>
        <p:nvGrpSpPr>
          <p:cNvPr id="4104" name="组合 22"/>
          <p:cNvGrpSpPr/>
          <p:nvPr/>
        </p:nvGrpSpPr>
        <p:grpSpPr>
          <a:xfrm>
            <a:off x="1928813" y="5459413"/>
            <a:ext cx="682625" cy="681037"/>
            <a:chOff x="0" y="0"/>
            <a:chExt cx="3098800" cy="3098800"/>
          </a:xfrm>
        </p:grpSpPr>
        <p:sp>
          <p:nvSpPr>
            <p:cNvPr id="4139" name="椭圆 23"/>
            <p:cNvSpPr/>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4140" name="椭圆 24"/>
            <p:cNvSpPr/>
            <p:nvPr/>
          </p:nvSpPr>
          <p:spPr>
            <a:xfrm>
              <a:off x="108095" y="108347"/>
              <a:ext cx="2882605" cy="2882105"/>
            </a:xfrm>
            <a:prstGeom prst="ellipse">
              <a:avLst/>
            </a:prstGeom>
            <a:gradFill rotWithShape="1">
              <a:gsLst>
                <a:gs pos="0">
                  <a:srgbClr val="C00000"/>
                </a:gs>
                <a:gs pos="100000">
                  <a:srgbClr val="EE0000"/>
                </a:gs>
              </a:gsLst>
              <a:lin ang="5400000" scaled="1"/>
              <a:tileRect/>
            </a:gradFill>
            <a:ln w="9525">
              <a:noFill/>
            </a:ln>
          </p:spPr>
          <p:txBody>
            <a:bodyPr anchor="ctr" anchorCtr="0"/>
            <a:p>
              <a:pPr algn="ctr"/>
              <a:endParaRPr lang="zh-CN" altLang="en-US" dirty="0">
                <a:solidFill>
                  <a:srgbClr val="FFFFFF"/>
                </a:solidFill>
                <a:latin typeface="Calibri" panose="020F0502020204030204" charset="0"/>
              </a:endParaRPr>
            </a:p>
          </p:txBody>
        </p:sp>
      </p:grpSp>
      <p:grpSp>
        <p:nvGrpSpPr>
          <p:cNvPr id="4105" name="组合 25"/>
          <p:cNvGrpSpPr/>
          <p:nvPr/>
        </p:nvGrpSpPr>
        <p:grpSpPr>
          <a:xfrm>
            <a:off x="860425" y="4841875"/>
            <a:ext cx="446088" cy="447675"/>
            <a:chOff x="0" y="0"/>
            <a:chExt cx="3098800" cy="3098800"/>
          </a:xfrm>
        </p:grpSpPr>
        <p:sp>
          <p:nvSpPr>
            <p:cNvPr id="4137" name="公众号：陈西设计之家。微信搜索即可"/>
            <p:cNvSpPr/>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4138" name="椭圆 27"/>
            <p:cNvSpPr/>
            <p:nvPr/>
          </p:nvSpPr>
          <p:spPr>
            <a:xfrm>
              <a:off x="110277" y="109887"/>
              <a:ext cx="2878245" cy="2879027"/>
            </a:xfrm>
            <a:prstGeom prst="ellipse">
              <a:avLst/>
            </a:prstGeom>
            <a:gradFill rotWithShape="1">
              <a:gsLst>
                <a:gs pos="0">
                  <a:srgbClr val="C00000"/>
                </a:gs>
                <a:gs pos="100000">
                  <a:srgbClr val="EE0000"/>
                </a:gs>
              </a:gsLst>
              <a:lin ang="5400000" scaled="1"/>
              <a:tileRect/>
            </a:gradFill>
            <a:ln w="9525">
              <a:noFill/>
            </a:ln>
          </p:spPr>
          <p:txBody>
            <a:bodyPr anchor="ctr" anchorCtr="0"/>
            <a:p>
              <a:pPr algn="ctr"/>
              <a:endParaRPr lang="zh-CN" altLang="en-US" dirty="0">
                <a:solidFill>
                  <a:srgbClr val="FFFFFF"/>
                </a:solidFill>
                <a:latin typeface="Calibri" panose="020F0502020204030204" charset="0"/>
              </a:endParaRPr>
            </a:p>
          </p:txBody>
        </p:sp>
      </p:grpSp>
      <p:grpSp>
        <p:nvGrpSpPr>
          <p:cNvPr id="4106" name="组合 31"/>
          <p:cNvGrpSpPr/>
          <p:nvPr/>
        </p:nvGrpSpPr>
        <p:grpSpPr>
          <a:xfrm>
            <a:off x="10895013" y="539750"/>
            <a:ext cx="352425" cy="187325"/>
            <a:chOff x="0" y="0"/>
            <a:chExt cx="3098800" cy="3098800"/>
          </a:xfrm>
        </p:grpSpPr>
        <p:sp>
          <p:nvSpPr>
            <p:cNvPr id="4135" name="椭圆 32"/>
            <p:cNvSpPr/>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3110" name="椭圆 33"/>
            <p:cNvSpPr>
              <a:spLocks noChangeArrowheads="1"/>
            </p:cNvSpPr>
            <p:nvPr/>
          </p:nvSpPr>
          <p:spPr bwMode="auto">
            <a:xfrm>
              <a:off x="111668" y="105044"/>
              <a:ext cx="2875463" cy="2888712"/>
            </a:xfrm>
            <a:prstGeom prst="ellipse">
              <a:avLst/>
            </a:prstGeom>
            <a:gradFill rotWithShape="1">
              <a:gsLst>
                <a:gs pos="0">
                  <a:srgbClr val="D0CECE"/>
                </a:gs>
                <a:gs pos="48000">
                  <a:srgbClr val="F3F3F3"/>
                </a:gs>
                <a:gs pos="96001">
                  <a:srgbClr val="FFFFFF"/>
                </a:gs>
                <a:gs pos="100000">
                  <a:schemeClr val="bg1"/>
                </a:gs>
              </a:gsLst>
              <a:lin ang="2700000" scaled="1"/>
            </a:grad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itchFamily="2" charset="-122"/>
                <a:cs typeface="+mn-cs"/>
              </a:endParaRPr>
            </a:p>
          </p:txBody>
        </p:sp>
      </p:grpSp>
      <p:sp>
        <p:nvSpPr>
          <p:cNvPr id="4107" name="Freeform 5"/>
          <p:cNvSpPr>
            <a:spLocks noEditPoints="1"/>
          </p:cNvSpPr>
          <p:nvPr/>
        </p:nvSpPr>
        <p:spPr>
          <a:xfrm>
            <a:off x="11609388" y="565150"/>
            <a:ext cx="311150" cy="242888"/>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Lst>
            <a:pathLst>
              <a:path w="68" h="53">
                <a:moveTo>
                  <a:pt x="68" y="7"/>
                </a:moveTo>
                <a:cubicBezTo>
                  <a:pt x="68" y="8"/>
                  <a:pt x="67" y="9"/>
                  <a:pt x="65" y="9"/>
                </a:cubicBezTo>
                <a:cubicBezTo>
                  <a:pt x="2" y="9"/>
                  <a:pt x="2" y="9"/>
                  <a:pt x="2" y="9"/>
                </a:cubicBezTo>
                <a:cubicBezTo>
                  <a:pt x="1" y="9"/>
                  <a:pt x="0" y="8"/>
                  <a:pt x="0" y="7"/>
                </a:cubicBezTo>
                <a:cubicBezTo>
                  <a:pt x="0" y="2"/>
                  <a:pt x="0" y="2"/>
                  <a:pt x="0" y="2"/>
                </a:cubicBezTo>
                <a:cubicBezTo>
                  <a:pt x="0" y="1"/>
                  <a:pt x="1" y="0"/>
                  <a:pt x="2" y="0"/>
                </a:cubicBezTo>
                <a:cubicBezTo>
                  <a:pt x="65" y="0"/>
                  <a:pt x="65" y="0"/>
                  <a:pt x="65" y="0"/>
                </a:cubicBezTo>
                <a:cubicBezTo>
                  <a:pt x="67" y="0"/>
                  <a:pt x="68" y="1"/>
                  <a:pt x="68" y="2"/>
                </a:cubicBezTo>
                <a:lnTo>
                  <a:pt x="68" y="7"/>
                </a:lnTo>
                <a:close/>
                <a:moveTo>
                  <a:pt x="68" y="21"/>
                </a:moveTo>
                <a:cubicBezTo>
                  <a:pt x="68" y="23"/>
                  <a:pt x="67" y="24"/>
                  <a:pt x="65" y="24"/>
                </a:cubicBezTo>
                <a:cubicBezTo>
                  <a:pt x="2" y="24"/>
                  <a:pt x="2" y="24"/>
                  <a:pt x="2" y="24"/>
                </a:cubicBezTo>
                <a:cubicBezTo>
                  <a:pt x="1" y="24"/>
                  <a:pt x="0" y="23"/>
                  <a:pt x="0" y="21"/>
                </a:cubicBezTo>
                <a:cubicBezTo>
                  <a:pt x="0" y="17"/>
                  <a:pt x="0" y="17"/>
                  <a:pt x="0" y="17"/>
                </a:cubicBezTo>
                <a:cubicBezTo>
                  <a:pt x="0" y="15"/>
                  <a:pt x="1" y="14"/>
                  <a:pt x="2" y="14"/>
                </a:cubicBezTo>
                <a:cubicBezTo>
                  <a:pt x="65" y="14"/>
                  <a:pt x="65" y="14"/>
                  <a:pt x="65" y="14"/>
                </a:cubicBezTo>
                <a:cubicBezTo>
                  <a:pt x="67" y="14"/>
                  <a:pt x="68" y="15"/>
                  <a:pt x="68" y="17"/>
                </a:cubicBezTo>
                <a:lnTo>
                  <a:pt x="68" y="21"/>
                </a:lnTo>
                <a:close/>
                <a:moveTo>
                  <a:pt x="68" y="36"/>
                </a:moveTo>
                <a:cubicBezTo>
                  <a:pt x="68" y="37"/>
                  <a:pt x="67" y="38"/>
                  <a:pt x="65" y="38"/>
                </a:cubicBezTo>
                <a:cubicBezTo>
                  <a:pt x="2" y="38"/>
                  <a:pt x="2" y="38"/>
                  <a:pt x="2" y="38"/>
                </a:cubicBezTo>
                <a:cubicBezTo>
                  <a:pt x="1" y="38"/>
                  <a:pt x="0" y="37"/>
                  <a:pt x="0" y="36"/>
                </a:cubicBezTo>
                <a:cubicBezTo>
                  <a:pt x="0" y="31"/>
                  <a:pt x="0" y="31"/>
                  <a:pt x="0" y="31"/>
                </a:cubicBezTo>
                <a:cubicBezTo>
                  <a:pt x="0" y="30"/>
                  <a:pt x="1" y="29"/>
                  <a:pt x="2" y="29"/>
                </a:cubicBezTo>
                <a:cubicBezTo>
                  <a:pt x="65" y="29"/>
                  <a:pt x="65" y="29"/>
                  <a:pt x="65" y="29"/>
                </a:cubicBezTo>
                <a:cubicBezTo>
                  <a:pt x="67" y="29"/>
                  <a:pt x="68" y="30"/>
                  <a:pt x="68" y="31"/>
                </a:cubicBezTo>
                <a:lnTo>
                  <a:pt x="68" y="36"/>
                </a:lnTo>
                <a:close/>
                <a:moveTo>
                  <a:pt x="68" y="51"/>
                </a:moveTo>
                <a:cubicBezTo>
                  <a:pt x="68" y="52"/>
                  <a:pt x="67" y="53"/>
                  <a:pt x="65" y="53"/>
                </a:cubicBezTo>
                <a:cubicBezTo>
                  <a:pt x="2" y="53"/>
                  <a:pt x="2" y="53"/>
                  <a:pt x="2" y="53"/>
                </a:cubicBezTo>
                <a:cubicBezTo>
                  <a:pt x="1" y="53"/>
                  <a:pt x="0" y="52"/>
                  <a:pt x="0" y="51"/>
                </a:cubicBezTo>
                <a:cubicBezTo>
                  <a:pt x="0" y="46"/>
                  <a:pt x="0" y="46"/>
                  <a:pt x="0" y="46"/>
                </a:cubicBezTo>
                <a:cubicBezTo>
                  <a:pt x="0" y="44"/>
                  <a:pt x="1" y="43"/>
                  <a:pt x="2" y="43"/>
                </a:cubicBezTo>
                <a:cubicBezTo>
                  <a:pt x="65" y="43"/>
                  <a:pt x="65" y="43"/>
                  <a:pt x="65" y="43"/>
                </a:cubicBezTo>
                <a:cubicBezTo>
                  <a:pt x="67" y="43"/>
                  <a:pt x="68" y="44"/>
                  <a:pt x="68" y="46"/>
                </a:cubicBezTo>
                <a:lnTo>
                  <a:pt x="68" y="51"/>
                </a:lnTo>
                <a:close/>
              </a:path>
            </a:pathLst>
          </a:custGeom>
          <a:gradFill rotWithShape="1">
            <a:gsLst>
              <a:gs pos="0">
                <a:srgbClr val="C00000">
                  <a:alpha val="100000"/>
                </a:srgbClr>
              </a:gs>
              <a:gs pos="100000">
                <a:srgbClr val="EE0000">
                  <a:alpha val="100000"/>
                </a:srgbClr>
              </a:gs>
            </a:gsLst>
            <a:lin ang="5400000" scaled="1"/>
            <a:tileRect/>
          </a:gradFill>
          <a:ln w="9525">
            <a:noFill/>
          </a:ln>
        </p:spPr>
        <p:txBody>
          <a:bodyPr/>
          <a:p>
            <a:endParaRPr lang="zh-CN" altLang="en-US"/>
          </a:p>
        </p:txBody>
      </p:sp>
      <p:sp>
        <p:nvSpPr>
          <p:cNvPr id="4108" name="Freeform 7"/>
          <p:cNvSpPr>
            <a:spLocks noEditPoints="1"/>
          </p:cNvSpPr>
          <p:nvPr/>
        </p:nvSpPr>
        <p:spPr>
          <a:xfrm flipH="1">
            <a:off x="11588750" y="6194425"/>
            <a:ext cx="314325" cy="3222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7" h="38">
                <a:moveTo>
                  <a:pt x="22" y="36"/>
                </a:moveTo>
                <a:cubicBezTo>
                  <a:pt x="20" y="38"/>
                  <a:pt x="20" y="38"/>
                  <a:pt x="20" y="38"/>
                </a:cubicBezTo>
                <a:cubicBezTo>
                  <a:pt x="20" y="38"/>
                  <a:pt x="20" y="38"/>
                  <a:pt x="19" y="38"/>
                </a:cubicBezTo>
                <a:cubicBezTo>
                  <a:pt x="19" y="38"/>
                  <a:pt x="19" y="38"/>
                  <a:pt x="19" y="38"/>
                </a:cubicBezTo>
                <a:cubicBezTo>
                  <a:pt x="1" y="20"/>
                  <a:pt x="1" y="20"/>
                  <a:pt x="1" y="20"/>
                </a:cubicBezTo>
                <a:cubicBezTo>
                  <a:pt x="1" y="20"/>
                  <a:pt x="0" y="19"/>
                  <a:pt x="0" y="19"/>
                </a:cubicBezTo>
                <a:cubicBezTo>
                  <a:pt x="0" y="19"/>
                  <a:pt x="1" y="18"/>
                  <a:pt x="1" y="18"/>
                </a:cubicBezTo>
                <a:cubicBezTo>
                  <a:pt x="19" y="1"/>
                  <a:pt x="19" y="1"/>
                  <a:pt x="19" y="1"/>
                </a:cubicBezTo>
                <a:cubicBezTo>
                  <a:pt x="19" y="0"/>
                  <a:pt x="19" y="0"/>
                  <a:pt x="19" y="0"/>
                </a:cubicBezTo>
                <a:cubicBezTo>
                  <a:pt x="20" y="0"/>
                  <a:pt x="20" y="0"/>
                  <a:pt x="20" y="1"/>
                </a:cubicBezTo>
                <a:cubicBezTo>
                  <a:pt x="22" y="2"/>
                  <a:pt x="22" y="2"/>
                  <a:pt x="22" y="2"/>
                </a:cubicBezTo>
                <a:cubicBezTo>
                  <a:pt x="22" y="3"/>
                  <a:pt x="23" y="3"/>
                  <a:pt x="23" y="3"/>
                </a:cubicBezTo>
                <a:cubicBezTo>
                  <a:pt x="23" y="4"/>
                  <a:pt x="22" y="4"/>
                  <a:pt x="22" y="4"/>
                </a:cubicBezTo>
                <a:cubicBezTo>
                  <a:pt x="7" y="19"/>
                  <a:pt x="7" y="19"/>
                  <a:pt x="7" y="19"/>
                </a:cubicBezTo>
                <a:cubicBezTo>
                  <a:pt x="22" y="34"/>
                  <a:pt x="22" y="34"/>
                  <a:pt x="22" y="34"/>
                </a:cubicBezTo>
                <a:cubicBezTo>
                  <a:pt x="22" y="34"/>
                  <a:pt x="23" y="35"/>
                  <a:pt x="23" y="35"/>
                </a:cubicBezTo>
                <a:cubicBezTo>
                  <a:pt x="23" y="35"/>
                  <a:pt x="22" y="36"/>
                  <a:pt x="22" y="36"/>
                </a:cubicBezTo>
                <a:close/>
                <a:moveTo>
                  <a:pt x="37" y="36"/>
                </a:moveTo>
                <a:cubicBezTo>
                  <a:pt x="35" y="38"/>
                  <a:pt x="35" y="38"/>
                  <a:pt x="35" y="38"/>
                </a:cubicBezTo>
                <a:cubicBezTo>
                  <a:pt x="35" y="38"/>
                  <a:pt x="34" y="38"/>
                  <a:pt x="34" y="38"/>
                </a:cubicBezTo>
                <a:cubicBezTo>
                  <a:pt x="34" y="38"/>
                  <a:pt x="33" y="38"/>
                  <a:pt x="33" y="38"/>
                </a:cubicBezTo>
                <a:cubicBezTo>
                  <a:pt x="15" y="20"/>
                  <a:pt x="15" y="20"/>
                  <a:pt x="15" y="20"/>
                </a:cubicBezTo>
                <a:cubicBezTo>
                  <a:pt x="15" y="20"/>
                  <a:pt x="15" y="19"/>
                  <a:pt x="15" y="19"/>
                </a:cubicBezTo>
                <a:cubicBezTo>
                  <a:pt x="15" y="19"/>
                  <a:pt x="15" y="18"/>
                  <a:pt x="15" y="18"/>
                </a:cubicBezTo>
                <a:cubicBezTo>
                  <a:pt x="33" y="1"/>
                  <a:pt x="33" y="1"/>
                  <a:pt x="33" y="1"/>
                </a:cubicBezTo>
                <a:cubicBezTo>
                  <a:pt x="33" y="0"/>
                  <a:pt x="34" y="0"/>
                  <a:pt x="34" y="0"/>
                </a:cubicBezTo>
                <a:cubicBezTo>
                  <a:pt x="34" y="0"/>
                  <a:pt x="35" y="0"/>
                  <a:pt x="35" y="1"/>
                </a:cubicBezTo>
                <a:cubicBezTo>
                  <a:pt x="37" y="2"/>
                  <a:pt x="37" y="2"/>
                  <a:pt x="37" y="2"/>
                </a:cubicBezTo>
                <a:cubicBezTo>
                  <a:pt x="37" y="3"/>
                  <a:pt x="37" y="3"/>
                  <a:pt x="37" y="3"/>
                </a:cubicBezTo>
                <a:cubicBezTo>
                  <a:pt x="37" y="4"/>
                  <a:pt x="37" y="4"/>
                  <a:pt x="37" y="4"/>
                </a:cubicBezTo>
                <a:cubicBezTo>
                  <a:pt x="22" y="19"/>
                  <a:pt x="22" y="19"/>
                  <a:pt x="22" y="19"/>
                </a:cubicBezTo>
                <a:cubicBezTo>
                  <a:pt x="37" y="34"/>
                  <a:pt x="37" y="34"/>
                  <a:pt x="37" y="34"/>
                </a:cubicBezTo>
                <a:cubicBezTo>
                  <a:pt x="37" y="34"/>
                  <a:pt x="37" y="35"/>
                  <a:pt x="37" y="35"/>
                </a:cubicBezTo>
                <a:cubicBezTo>
                  <a:pt x="37" y="35"/>
                  <a:pt x="37" y="36"/>
                  <a:pt x="37" y="36"/>
                </a:cubicBezTo>
                <a:close/>
              </a:path>
            </a:pathLst>
          </a:custGeom>
          <a:gradFill rotWithShape="1">
            <a:gsLst>
              <a:gs pos="0">
                <a:srgbClr val="C00000">
                  <a:alpha val="100000"/>
                </a:srgbClr>
              </a:gs>
              <a:gs pos="100000">
                <a:srgbClr val="EE0000">
                  <a:alpha val="100000"/>
                </a:srgbClr>
              </a:gs>
            </a:gsLst>
            <a:lin ang="5400000" scaled="1"/>
            <a:tileRect/>
          </a:gradFill>
          <a:ln w="9525">
            <a:noFill/>
          </a:ln>
        </p:spPr>
        <p:txBody>
          <a:bodyPr/>
          <a:p>
            <a:endParaRPr lang="zh-CN" altLang="en-US"/>
          </a:p>
        </p:txBody>
      </p:sp>
      <p:sp>
        <p:nvSpPr>
          <p:cNvPr id="4109" name="文本框 49"/>
          <p:cNvSpPr txBox="1"/>
          <p:nvPr/>
        </p:nvSpPr>
        <p:spPr>
          <a:xfrm>
            <a:off x="1349375" y="107950"/>
            <a:ext cx="2373313" cy="457200"/>
          </a:xfrm>
          <a:prstGeom prst="rect">
            <a:avLst/>
          </a:prstGeom>
          <a:blipFill rotWithShape="1">
            <a:blip r:embed="rId4"/>
            <a:stretch>
              <a:fillRect/>
            </a:stretch>
          </a:blipFill>
          <a:ln w="9525">
            <a:noFill/>
          </a:ln>
        </p:spPr>
        <p:txBody>
          <a:bodyPr>
            <a:spAutoFit/>
          </a:bodyPr>
          <a:p>
            <a:pPr algn="ctr"/>
            <a:endParaRPr lang="en-US" altLang="zh-CN" sz="2400" b="1" i="1" dirty="0">
              <a:solidFill>
                <a:srgbClr val="7F7F7F"/>
              </a:solidFill>
              <a:latin typeface="Arial" panose="020B0604020202090204" pitchFamily="34" charset="0"/>
            </a:endParaRPr>
          </a:p>
        </p:txBody>
      </p:sp>
      <p:grpSp>
        <p:nvGrpSpPr>
          <p:cNvPr id="4111" name="组合 60"/>
          <p:cNvGrpSpPr/>
          <p:nvPr/>
        </p:nvGrpSpPr>
        <p:grpSpPr>
          <a:xfrm>
            <a:off x="6080125" y="5119688"/>
            <a:ext cx="5060950" cy="44450"/>
            <a:chOff x="0" y="0"/>
            <a:chExt cx="5370941" cy="38501"/>
          </a:xfrm>
        </p:grpSpPr>
        <p:pic>
          <p:nvPicPr>
            <p:cNvPr id="4131" name="直接连接符 34"/>
            <p:cNvPicPr/>
            <p:nvPr/>
          </p:nvPicPr>
          <p:blipFill>
            <a:blip r:embed="rId5"/>
            <a:stretch>
              <a:fillRect/>
            </a:stretch>
          </p:blipFill>
          <p:spPr>
            <a:xfrm flipV="1">
              <a:off x="-6095" y="-8919"/>
              <a:ext cx="5385235" cy="55441"/>
            </a:xfrm>
            <a:prstGeom prst="rect">
              <a:avLst/>
            </a:prstGeom>
            <a:noFill/>
            <a:ln w="9525">
              <a:noFill/>
            </a:ln>
          </p:spPr>
        </p:pic>
        <p:cxnSp>
          <p:nvCxnSpPr>
            <p:cNvPr id="4132" name="直接连接符 58"/>
            <p:cNvCxnSpPr/>
            <p:nvPr/>
          </p:nvCxnSpPr>
          <p:spPr>
            <a:xfrm>
              <a:off x="0" y="0"/>
              <a:ext cx="744353" cy="0"/>
            </a:xfrm>
            <a:prstGeom prst="line">
              <a:avLst/>
            </a:prstGeom>
            <a:ln w="57150" cap="flat" cmpd="sng">
              <a:solidFill>
                <a:srgbClr val="FF6600"/>
              </a:solidFill>
              <a:prstDash val="solid"/>
              <a:headEnd type="none" w="med" len="med"/>
              <a:tailEnd type="none" w="med" len="med"/>
            </a:ln>
          </p:spPr>
        </p:cxnSp>
      </p:grpSp>
      <p:grpSp>
        <p:nvGrpSpPr>
          <p:cNvPr id="4112" name="组合 61"/>
          <p:cNvGrpSpPr/>
          <p:nvPr/>
        </p:nvGrpSpPr>
        <p:grpSpPr>
          <a:xfrm>
            <a:off x="8150225" y="5641975"/>
            <a:ext cx="841375" cy="841375"/>
            <a:chOff x="0" y="0"/>
            <a:chExt cx="3098800" cy="3098800"/>
          </a:xfrm>
        </p:grpSpPr>
        <p:sp>
          <p:nvSpPr>
            <p:cNvPr id="4129" name="椭圆 62"/>
            <p:cNvSpPr/>
            <p:nvPr/>
          </p:nvSpPr>
          <p:spPr>
            <a:xfrm>
              <a:off x="0" y="0"/>
              <a:ext cx="3098800" cy="3098800"/>
            </a:xfrm>
            <a:prstGeom prst="ellipse">
              <a:avLst/>
            </a:prstGeom>
            <a:gradFill rotWithShape="0">
              <a:gsLst>
                <a:gs pos="0">
                  <a:srgbClr val="F3F3F3">
                    <a:alpha val="100000"/>
                  </a:srgbClr>
                </a:gs>
                <a:gs pos="83000">
                  <a:srgbClr val="F3F3F3">
                    <a:alpha val="100000"/>
                  </a:srgbClr>
                </a:gs>
                <a:gs pos="100000">
                  <a:srgbClr val="D0CECE">
                    <a:alpha val="100000"/>
                  </a:srgbClr>
                </a:gs>
              </a:gsLst>
              <a:lin ang="2700000" scaled="1"/>
              <a:tileRect/>
            </a:gradFill>
            <a:ln w="9525">
              <a:noFill/>
            </a:ln>
            <a:effectLst>
              <a:outerShdw dist="279401" dir="8100000" algn="ctr" rotWithShape="0">
                <a:srgbClr val="000000">
                  <a:alpha val="17998"/>
                </a:srgbClr>
              </a:outerShdw>
            </a:effectLst>
          </p:spPr>
          <p:txBody>
            <a:bodyPr anchor="ctr" anchorCtr="0"/>
            <a:p>
              <a:pPr algn="ctr"/>
              <a:endParaRPr lang="zh-CN" altLang="en-US" dirty="0">
                <a:solidFill>
                  <a:srgbClr val="FFFFFF"/>
                </a:solidFill>
                <a:latin typeface="Calibri" panose="020F0502020204030204" charset="0"/>
              </a:endParaRPr>
            </a:p>
          </p:txBody>
        </p:sp>
        <p:sp>
          <p:nvSpPr>
            <p:cNvPr id="3122" name="椭圆 63"/>
            <p:cNvSpPr>
              <a:spLocks noChangeArrowheads="1"/>
            </p:cNvSpPr>
            <p:nvPr/>
          </p:nvSpPr>
          <p:spPr bwMode="auto">
            <a:xfrm>
              <a:off x="111091" y="111091"/>
              <a:ext cx="2876622" cy="2876622"/>
            </a:xfrm>
            <a:prstGeom prst="ellipse">
              <a:avLst/>
            </a:prstGeom>
            <a:gradFill rotWithShape="1">
              <a:gsLst>
                <a:gs pos="0">
                  <a:srgbClr val="D0CECE"/>
                </a:gs>
                <a:gs pos="48000">
                  <a:srgbClr val="F3F3F3"/>
                </a:gs>
                <a:gs pos="96001">
                  <a:srgbClr val="FFFFFF"/>
                </a:gs>
                <a:gs pos="100000">
                  <a:schemeClr val="bg1"/>
                </a:gs>
              </a:gsLst>
              <a:lin ang="2700000" scaled="1"/>
            </a:grad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charset="0"/>
                <a:ea typeface="宋体" pitchFamily="2" charset="-122"/>
                <a:cs typeface="+mn-cs"/>
              </a:endParaRPr>
            </a:p>
          </p:txBody>
        </p:sp>
      </p:grpSp>
      <p:sp>
        <p:nvSpPr>
          <p:cNvPr id="4114" name="矩形 97"/>
          <p:cNvSpPr>
            <a:spLocks noChangeAspect="1"/>
          </p:cNvSpPr>
          <p:nvPr/>
        </p:nvSpPr>
        <p:spPr>
          <a:xfrm>
            <a:off x="2167255" y="2078355"/>
            <a:ext cx="8629015" cy="1010285"/>
          </a:xfrm>
          <a:prstGeom prst="rect">
            <a:avLst/>
          </a:prstGeom>
          <a:solidFill>
            <a:srgbClr val="FFFF66"/>
          </a:solidFill>
          <a:ln w="9525">
            <a:noFill/>
          </a:ln>
        </p:spPr>
        <p:txBody>
          <a:bodyPr lIns="90170" tIns="46990" rIns="90170" bIns="46990" anchor="ctr" anchorCtr="0"/>
          <a:p>
            <a:pPr algn="ctr" eaLnBrk="1" hangingPunct="1"/>
            <a:r>
              <a:rPr lang="en-US" altLang="zh-CN" sz="4800" dirty="0">
                <a:solidFill>
                  <a:schemeClr val="hlink"/>
                </a:solidFill>
                <a:latin typeface="微软雅黑" panose="020B0503020204020204" charset="-122"/>
                <a:ea typeface="黑体" panose="02010609060101010101" charset="-122"/>
                <a:sym typeface="微软雅黑" panose="020B0503020204020204" charset="-122"/>
              </a:rPr>
              <a:t>10.3  </a:t>
            </a:r>
            <a:r>
              <a:rPr lang="zh-CN" altLang="en-US" sz="4800" dirty="0">
                <a:solidFill>
                  <a:schemeClr val="hlink"/>
                </a:solidFill>
                <a:latin typeface="微软雅黑" panose="020B0503020204020204" charset="-122"/>
                <a:ea typeface="黑体" panose="02010609060101010101" charset="-122"/>
                <a:sym typeface="微软雅黑" panose="020B0503020204020204" charset="-122"/>
              </a:rPr>
              <a:t>电势差与电场强度的</a:t>
            </a:r>
            <a:r>
              <a:rPr lang="zh-CN" altLang="en-US" sz="4800" dirty="0">
                <a:solidFill>
                  <a:schemeClr val="hlink"/>
                </a:solidFill>
                <a:latin typeface="微软雅黑" panose="020B0503020204020204" charset="-122"/>
                <a:ea typeface="黑体" panose="02010609060101010101" charset="-122"/>
                <a:sym typeface="微软雅黑" panose="020B0503020204020204" charset="-122"/>
              </a:rPr>
              <a:t>关系       </a:t>
            </a:r>
            <a:r>
              <a:rPr lang="zh-CN" altLang="en-US" sz="4200" b="1" dirty="0">
                <a:solidFill>
                  <a:schemeClr val="hlink"/>
                </a:solidFill>
                <a:latin typeface="微软雅黑" panose="020B0503020204020204" charset="-122"/>
                <a:ea typeface="黑体" panose="02010609060101010101" charset="-122"/>
                <a:sym typeface="微软雅黑" panose="020B0503020204020204" charset="-122"/>
              </a:rPr>
              <a:t>  </a:t>
            </a:r>
            <a:endParaRPr lang="zh-CN" altLang="en-US" sz="4200" b="1" dirty="0">
              <a:latin typeface="Arial" panose="020B0604020202090204" pitchFamily="34" charset="0"/>
            </a:endParaRPr>
          </a:p>
        </p:txBody>
      </p:sp>
      <p:grpSp>
        <p:nvGrpSpPr>
          <p:cNvPr id="4116" name="组合 677"/>
          <p:cNvGrpSpPr/>
          <p:nvPr/>
        </p:nvGrpSpPr>
        <p:grpSpPr>
          <a:xfrm>
            <a:off x="4051300" y="3432175"/>
            <a:ext cx="625475" cy="623888"/>
            <a:chOff x="0" y="0"/>
            <a:chExt cx="4000500" cy="4000500"/>
          </a:xfrm>
        </p:grpSpPr>
        <p:sp>
          <p:nvSpPr>
            <p:cNvPr id="4125" name="同心圆 678"/>
            <p:cNvSpPr/>
            <p:nvPr/>
          </p:nvSpPr>
          <p:spPr>
            <a:xfrm>
              <a:off x="0" y="0"/>
              <a:ext cx="4000500" cy="4000500"/>
            </a:xfrm>
            <a:custGeom>
              <a:avLst/>
              <a:gdLst/>
              <a:ahLst/>
              <a:cxnLst>
                <a:cxn ang="0">
                  <a:pos x="0"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alpha val="100000"/>
                  </a:srgbClr>
                </a:gs>
                <a:gs pos="54999">
                  <a:srgbClr val="F2F2F2">
                    <a:alpha val="100000"/>
                  </a:srgbClr>
                </a:gs>
                <a:gs pos="100000">
                  <a:srgbClr val="A5A5A5">
                    <a:alpha val="100000"/>
                  </a:srgbClr>
                </a:gs>
              </a:gsLst>
              <a:lin ang="18900000" scaled="1"/>
              <a:tileRect/>
            </a:gradFill>
            <a:ln w="9525">
              <a:noFill/>
            </a:ln>
          </p:spPr>
          <p:txBody>
            <a:bodyPr/>
            <a:p>
              <a:endParaRPr lang="zh-CN" altLang="en-US"/>
            </a:p>
          </p:txBody>
        </p:sp>
        <p:sp>
          <p:nvSpPr>
            <p:cNvPr id="4126" name="椭圆 679"/>
            <p:cNvSpPr/>
            <p:nvPr/>
          </p:nvSpPr>
          <p:spPr>
            <a:xfrm>
              <a:off x="87313" y="87313"/>
              <a:ext cx="3825874" cy="3825874"/>
            </a:xfrm>
            <a:prstGeom prst="ellipse">
              <a:avLst/>
            </a:prstGeom>
            <a:gradFill rotWithShape="1">
              <a:gsLst>
                <a:gs pos="0">
                  <a:srgbClr val="FFFFFF">
                    <a:alpha val="100000"/>
                  </a:srgbClr>
                </a:gs>
                <a:gs pos="50999">
                  <a:srgbClr val="F2F2F2">
                    <a:alpha val="100000"/>
                  </a:srgbClr>
                </a:gs>
                <a:gs pos="100000">
                  <a:srgbClr val="BFBFBF">
                    <a:alpha val="100000"/>
                  </a:srgbClr>
                </a:gs>
              </a:gsLst>
              <a:lin ang="18900000" scaled="1"/>
              <a:tileRect/>
            </a:gradFill>
            <a:ln w="9525">
              <a:noFill/>
            </a:ln>
          </p:spPr>
          <p:txBody>
            <a:bodyPr anchor="ctr" anchorCtr="0"/>
            <a:p>
              <a:pPr eaLnBrk="1" hangingPunct="1"/>
              <a:endParaRPr lang="zh-CN" altLang="zh-CN" dirty="0">
                <a:solidFill>
                  <a:srgbClr val="FFFFFF"/>
                </a:solidFill>
                <a:latin typeface="宋体" pitchFamily="2" charset="-122"/>
                <a:sym typeface="宋体" pitchFamily="2" charset="-122"/>
              </a:endParaRPr>
            </a:p>
          </p:txBody>
        </p:sp>
      </p:grpSp>
      <p:grpSp>
        <p:nvGrpSpPr>
          <p:cNvPr id="4118" name="组合 683"/>
          <p:cNvGrpSpPr/>
          <p:nvPr/>
        </p:nvGrpSpPr>
        <p:grpSpPr>
          <a:xfrm>
            <a:off x="1657350" y="1401763"/>
            <a:ext cx="287338" cy="287337"/>
            <a:chOff x="0" y="0"/>
            <a:chExt cx="4000500" cy="4000500"/>
          </a:xfrm>
        </p:grpSpPr>
        <p:sp>
          <p:nvSpPr>
            <p:cNvPr id="4123" name="同心圆 684"/>
            <p:cNvSpPr/>
            <p:nvPr/>
          </p:nvSpPr>
          <p:spPr>
            <a:xfrm>
              <a:off x="0" y="0"/>
              <a:ext cx="4000500" cy="4000500"/>
            </a:xfrm>
            <a:custGeom>
              <a:avLst/>
              <a:gdLst/>
              <a:ahLst/>
              <a:cxnLst>
                <a:cxn ang="0">
                  <a:pos x="0"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alpha val="100000"/>
                  </a:srgbClr>
                </a:gs>
                <a:gs pos="54999">
                  <a:srgbClr val="F2F2F2">
                    <a:alpha val="100000"/>
                  </a:srgbClr>
                </a:gs>
                <a:gs pos="100000">
                  <a:srgbClr val="A5A5A5">
                    <a:alpha val="100000"/>
                  </a:srgbClr>
                </a:gs>
              </a:gsLst>
              <a:lin ang="18900000" scaled="1"/>
              <a:tileRect/>
            </a:gradFill>
            <a:ln w="9525">
              <a:noFill/>
            </a:ln>
          </p:spPr>
          <p:txBody>
            <a:bodyPr/>
            <a:p>
              <a:endParaRPr lang="zh-CN" altLang="en-US"/>
            </a:p>
          </p:txBody>
        </p:sp>
        <p:sp>
          <p:nvSpPr>
            <p:cNvPr id="4124" name="椭圆 685"/>
            <p:cNvSpPr/>
            <p:nvPr/>
          </p:nvSpPr>
          <p:spPr>
            <a:xfrm>
              <a:off x="174625" y="174625"/>
              <a:ext cx="3651250" cy="3651250"/>
            </a:xfrm>
            <a:prstGeom prst="ellipse">
              <a:avLst/>
            </a:prstGeom>
            <a:gradFill rotWithShape="1">
              <a:gsLst>
                <a:gs pos="0">
                  <a:srgbClr val="FFFFFF">
                    <a:alpha val="100000"/>
                  </a:srgbClr>
                </a:gs>
                <a:gs pos="50999">
                  <a:srgbClr val="F2F2F2">
                    <a:alpha val="100000"/>
                  </a:srgbClr>
                </a:gs>
                <a:gs pos="100000">
                  <a:srgbClr val="BFBFBF">
                    <a:alpha val="100000"/>
                  </a:srgbClr>
                </a:gs>
              </a:gsLst>
              <a:lin ang="18900000" scaled="1"/>
              <a:tileRect/>
            </a:gradFill>
            <a:ln w="9525">
              <a:noFill/>
            </a:ln>
          </p:spPr>
          <p:txBody>
            <a:bodyPr anchor="ctr" anchorCtr="0"/>
            <a:p>
              <a:pPr eaLnBrk="1" hangingPunct="1"/>
              <a:endParaRPr lang="zh-CN" altLang="zh-CN" dirty="0">
                <a:solidFill>
                  <a:srgbClr val="FFFFFF"/>
                </a:solidFill>
                <a:latin typeface="宋体" pitchFamily="2" charset="-122"/>
                <a:sym typeface="宋体" pitchFamily="2" charset="-122"/>
              </a:endParaRPr>
            </a:p>
          </p:txBody>
        </p:sp>
      </p:grpSp>
      <p:grpSp>
        <p:nvGrpSpPr>
          <p:cNvPr id="4119" name="组合 615"/>
          <p:cNvGrpSpPr/>
          <p:nvPr/>
        </p:nvGrpSpPr>
        <p:grpSpPr>
          <a:xfrm>
            <a:off x="9988550" y="3427413"/>
            <a:ext cx="439738" cy="439737"/>
            <a:chOff x="0" y="0"/>
            <a:chExt cx="4000500" cy="4000500"/>
          </a:xfrm>
        </p:grpSpPr>
        <p:sp>
          <p:nvSpPr>
            <p:cNvPr id="4121" name="同心圆 616"/>
            <p:cNvSpPr/>
            <p:nvPr/>
          </p:nvSpPr>
          <p:spPr>
            <a:xfrm>
              <a:off x="0" y="0"/>
              <a:ext cx="4000500" cy="4000500"/>
            </a:xfrm>
            <a:custGeom>
              <a:avLst/>
              <a:gdLst/>
              <a:ahLst/>
              <a:cxnLst>
                <a:cxn ang="0">
                  <a:pos x="0"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3" y="10800"/>
                  </a:moveTo>
                  <a:cubicBezTo>
                    <a:pt x="1053" y="16183"/>
                    <a:pt x="5417" y="20547"/>
                    <a:pt x="10800" y="20547"/>
                  </a:cubicBezTo>
                  <a:cubicBezTo>
                    <a:pt x="16183" y="20547"/>
                    <a:pt x="20547" y="16183"/>
                    <a:pt x="20547" y="10800"/>
                  </a:cubicBezTo>
                  <a:cubicBezTo>
                    <a:pt x="20547" y="5417"/>
                    <a:pt x="16183" y="1053"/>
                    <a:pt x="10800" y="1053"/>
                  </a:cubicBezTo>
                  <a:cubicBezTo>
                    <a:pt x="5417" y="1053"/>
                    <a:pt x="1053" y="5417"/>
                    <a:pt x="1053" y="10800"/>
                  </a:cubicBezTo>
                  <a:close/>
                </a:path>
              </a:pathLst>
            </a:custGeom>
            <a:gradFill rotWithShape="1">
              <a:gsLst>
                <a:gs pos="0">
                  <a:srgbClr val="FFFFFF">
                    <a:alpha val="100000"/>
                  </a:srgbClr>
                </a:gs>
                <a:gs pos="54999">
                  <a:srgbClr val="F2F2F2">
                    <a:alpha val="100000"/>
                  </a:srgbClr>
                </a:gs>
                <a:gs pos="100000">
                  <a:srgbClr val="A5A5A5">
                    <a:alpha val="100000"/>
                  </a:srgbClr>
                </a:gs>
              </a:gsLst>
              <a:lin ang="18900000" scaled="1"/>
              <a:tileRect/>
            </a:gradFill>
            <a:ln w="9525">
              <a:noFill/>
            </a:ln>
          </p:spPr>
          <p:txBody>
            <a:bodyPr/>
            <a:p>
              <a:endParaRPr lang="zh-CN" altLang="en-US"/>
            </a:p>
          </p:txBody>
        </p:sp>
        <p:sp>
          <p:nvSpPr>
            <p:cNvPr id="4122" name="椭圆 617"/>
            <p:cNvSpPr/>
            <p:nvPr/>
          </p:nvSpPr>
          <p:spPr>
            <a:xfrm>
              <a:off x="87313" y="87313"/>
              <a:ext cx="3825874" cy="3825874"/>
            </a:xfrm>
            <a:prstGeom prst="ellipse">
              <a:avLst/>
            </a:prstGeom>
            <a:gradFill rotWithShape="1">
              <a:gsLst>
                <a:gs pos="0">
                  <a:srgbClr val="FFFFFF">
                    <a:alpha val="100000"/>
                  </a:srgbClr>
                </a:gs>
                <a:gs pos="50999">
                  <a:srgbClr val="F2F2F2">
                    <a:alpha val="100000"/>
                  </a:srgbClr>
                </a:gs>
                <a:gs pos="100000">
                  <a:srgbClr val="BFBFBF">
                    <a:alpha val="100000"/>
                  </a:srgbClr>
                </a:gs>
              </a:gsLst>
              <a:lin ang="18900000" scaled="1"/>
              <a:tileRect/>
            </a:gradFill>
            <a:ln w="9525">
              <a:noFill/>
            </a:ln>
          </p:spPr>
          <p:txBody>
            <a:bodyPr anchor="ctr" anchorCtr="0"/>
            <a:p>
              <a:pPr eaLnBrk="1" hangingPunct="1"/>
              <a:endParaRPr lang="zh-CN" altLang="zh-CN" dirty="0">
                <a:solidFill>
                  <a:srgbClr val="FFFFFF"/>
                </a:solidFill>
                <a:latin typeface="宋体" pitchFamily="2" charset="-122"/>
                <a:sym typeface="宋体" pitchFamily="2" charset="-122"/>
              </a:endParaRPr>
            </a:p>
          </p:txBody>
        </p:sp>
      </p:grpSp>
      <p:sp>
        <p:nvSpPr>
          <p:cNvPr id="4120" name="直接连接符 623"/>
          <p:cNvSpPr/>
          <p:nvPr/>
        </p:nvSpPr>
        <p:spPr>
          <a:xfrm>
            <a:off x="3403600" y="3380105"/>
            <a:ext cx="7393305" cy="15875"/>
          </a:xfrm>
          <a:prstGeom prst="line">
            <a:avLst/>
          </a:prstGeom>
          <a:ln w="12700" cap="flat" cmpd="sng">
            <a:solidFill>
              <a:srgbClr val="FF9933"/>
            </a:solidFill>
            <a:prstDash val="solid"/>
            <a:headEnd type="none" w="med" len="med"/>
            <a:tailEnd type="none" w="med" len="med"/>
          </a:ln>
        </p:spPr>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4"/>
          <p:cNvSpPr txBox="1"/>
          <p:nvPr/>
        </p:nvSpPr>
        <p:spPr>
          <a:xfrm>
            <a:off x="1919288" y="5589588"/>
            <a:ext cx="8137525" cy="953135"/>
          </a:xfrm>
          <a:prstGeom prst="rect">
            <a:avLst/>
          </a:prstGeom>
          <a:noFill/>
          <a:ln>
            <a:solidFill>
              <a:srgbClr val="C00000"/>
            </a:solidFill>
            <a:round/>
          </a:ln>
        </p:spPr>
        <p:txBody>
          <a:bodyPr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spcBef>
                <a:spcPct val="20000"/>
              </a:spcBef>
              <a:buClr>
                <a:schemeClr val="hlink"/>
              </a:buClr>
              <a:buSzPct val="70000"/>
              <a:buFont typeface="Wingdings" panose="05000000000000000000" pitchFamily="2" charset="2"/>
            </a:pPr>
            <a:r>
              <a:rPr lang="zh-CN" altLang="en-US" sz="2800" b="1">
                <a:solidFill>
                  <a:srgbClr val="000000"/>
                </a:solidFill>
                <a:latin typeface="华文新魏" pitchFamily="2" charset="-122"/>
                <a:ea typeface="黑体" panose="02010609060101010101" charset="-122"/>
              </a:rPr>
              <a:t>结论：</a:t>
            </a:r>
            <a:r>
              <a:rPr lang="zh-CN" altLang="en-US" sz="2800" b="1">
                <a:solidFill>
                  <a:srgbClr val="FF0000"/>
                </a:solidFill>
                <a:latin typeface="华文新魏" pitchFamily="2" charset="-122"/>
                <a:ea typeface="黑体" panose="02010609060101010101" charset="-122"/>
              </a:rPr>
              <a:t>在匀强电场中，两条平行且相等的线段两端点间的电势差相等。</a:t>
            </a:r>
            <a:endParaRPr lang="zh-CN" altLang="en-US" sz="2800" b="1">
              <a:solidFill>
                <a:srgbClr val="FF0000"/>
              </a:solidFill>
              <a:latin typeface="华文新魏" pitchFamily="2" charset="-122"/>
              <a:ea typeface="黑体" panose="02010609060101010101" charset="-122"/>
            </a:endParaRPr>
          </a:p>
        </p:txBody>
      </p:sp>
      <p:grpSp>
        <p:nvGrpSpPr>
          <p:cNvPr id="25602" name="Group 10"/>
          <p:cNvGrpSpPr/>
          <p:nvPr/>
        </p:nvGrpSpPr>
        <p:grpSpPr>
          <a:xfrm>
            <a:off x="3865563" y="2327275"/>
            <a:ext cx="4217987" cy="1639888"/>
            <a:chOff x="3609" y="1719"/>
            <a:chExt cx="1767" cy="1033"/>
          </a:xfrm>
        </p:grpSpPr>
        <p:grpSp>
          <p:nvGrpSpPr>
            <p:cNvPr id="25603" name="Group 11"/>
            <p:cNvGrpSpPr/>
            <p:nvPr/>
          </p:nvGrpSpPr>
          <p:grpSpPr>
            <a:xfrm>
              <a:off x="3609" y="1719"/>
              <a:ext cx="1595" cy="1033"/>
              <a:chOff x="3609" y="1719"/>
              <a:chExt cx="1595" cy="1033"/>
            </a:xfrm>
          </p:grpSpPr>
          <p:cxnSp>
            <p:nvCxnSpPr>
              <p:cNvPr id="25604" name="Line 12"/>
              <p:cNvCxnSpPr/>
              <p:nvPr/>
            </p:nvCxnSpPr>
            <p:spPr>
              <a:xfrm>
                <a:off x="3614" y="1719"/>
                <a:ext cx="1584" cy="0"/>
              </a:xfrm>
              <a:prstGeom prst="line">
                <a:avLst/>
              </a:prstGeom>
              <a:noFill/>
              <a:ln w="38100">
                <a:solidFill>
                  <a:schemeClr val="tx1"/>
                </a:solidFill>
                <a:round/>
                <a:tailEnd type="triangle"/>
              </a:ln>
            </p:spPr>
          </p:cxnSp>
          <p:cxnSp>
            <p:nvCxnSpPr>
              <p:cNvPr id="25605" name="Line 13"/>
              <p:cNvCxnSpPr/>
              <p:nvPr/>
            </p:nvCxnSpPr>
            <p:spPr>
              <a:xfrm>
                <a:off x="3620" y="2752"/>
                <a:ext cx="1584" cy="0"/>
              </a:xfrm>
              <a:prstGeom prst="line">
                <a:avLst/>
              </a:prstGeom>
              <a:noFill/>
              <a:ln w="38100">
                <a:solidFill>
                  <a:schemeClr val="tx1"/>
                </a:solidFill>
                <a:round/>
                <a:tailEnd type="triangle"/>
              </a:ln>
            </p:spPr>
          </p:cxnSp>
          <p:cxnSp>
            <p:nvCxnSpPr>
              <p:cNvPr id="25606" name="Line 14"/>
              <p:cNvCxnSpPr/>
              <p:nvPr/>
            </p:nvCxnSpPr>
            <p:spPr>
              <a:xfrm>
                <a:off x="3609" y="2403"/>
                <a:ext cx="1584" cy="0"/>
              </a:xfrm>
              <a:prstGeom prst="line">
                <a:avLst/>
              </a:prstGeom>
              <a:noFill/>
              <a:ln w="38100">
                <a:solidFill>
                  <a:schemeClr val="tx1"/>
                </a:solidFill>
                <a:round/>
                <a:tailEnd type="triangle"/>
              </a:ln>
            </p:spPr>
          </p:cxnSp>
          <p:cxnSp>
            <p:nvCxnSpPr>
              <p:cNvPr id="25607" name="Line 15"/>
              <p:cNvCxnSpPr/>
              <p:nvPr/>
            </p:nvCxnSpPr>
            <p:spPr>
              <a:xfrm>
                <a:off x="3615" y="2063"/>
                <a:ext cx="1584" cy="0"/>
              </a:xfrm>
              <a:prstGeom prst="line">
                <a:avLst/>
              </a:prstGeom>
              <a:noFill/>
              <a:ln w="38100">
                <a:solidFill>
                  <a:schemeClr val="tx1"/>
                </a:solidFill>
                <a:round/>
                <a:tailEnd type="triangle"/>
              </a:ln>
            </p:spPr>
          </p:cxnSp>
        </p:grpSp>
        <p:sp>
          <p:nvSpPr>
            <p:cNvPr id="25608" name="Text Box 16"/>
            <p:cNvSpPr txBox="1"/>
            <p:nvPr/>
          </p:nvSpPr>
          <p:spPr>
            <a:xfrm>
              <a:off x="5040" y="2064"/>
              <a:ext cx="336" cy="290"/>
            </a:xfrm>
            <a:prstGeom prst="rect">
              <a:avLst/>
            </a:prstGeom>
            <a:noFill/>
            <a:ln>
              <a:noFill/>
              <a:miter lim="800000"/>
            </a:ln>
          </p:spPr>
          <p:txBody>
            <a:bodyPr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spcBef>
                  <a:spcPct val="50000"/>
                </a:spcBef>
              </a:pPr>
              <a:r>
                <a:rPr lang="en-US" altLang="zh-CN" sz="2400" b="1">
                  <a:latin typeface="Times New Roman" panose="02020503050405090304" pitchFamily="2" charset="0"/>
                </a:rPr>
                <a:t>E</a:t>
              </a:r>
              <a:endParaRPr lang="en-US" altLang="zh-CN" sz="2400" b="1">
                <a:latin typeface="Times New Roman" panose="02020503050405090304" pitchFamily="2" charset="0"/>
              </a:endParaRPr>
            </a:p>
          </p:txBody>
        </p:sp>
      </p:grpSp>
      <p:cxnSp>
        <p:nvCxnSpPr>
          <p:cNvPr id="25609" name="Line 21"/>
          <p:cNvCxnSpPr/>
          <p:nvPr/>
        </p:nvCxnSpPr>
        <p:spPr>
          <a:xfrm flipV="1">
            <a:off x="3406775" y="1836738"/>
            <a:ext cx="2209800" cy="2667000"/>
          </a:xfrm>
          <a:prstGeom prst="line">
            <a:avLst/>
          </a:prstGeom>
          <a:noFill/>
          <a:ln w="38100">
            <a:solidFill>
              <a:srgbClr val="EC4ED9"/>
            </a:solidFill>
            <a:round/>
          </a:ln>
        </p:spPr>
      </p:cxnSp>
      <p:cxnSp>
        <p:nvCxnSpPr>
          <p:cNvPr id="25610" name="Line 22"/>
          <p:cNvCxnSpPr/>
          <p:nvPr/>
        </p:nvCxnSpPr>
        <p:spPr>
          <a:xfrm flipV="1">
            <a:off x="5219700" y="1908175"/>
            <a:ext cx="2209800" cy="2667000"/>
          </a:xfrm>
          <a:prstGeom prst="line">
            <a:avLst/>
          </a:prstGeom>
          <a:noFill/>
          <a:ln w="38100">
            <a:solidFill>
              <a:srgbClr val="EC4ED9"/>
            </a:solidFill>
            <a:round/>
          </a:ln>
        </p:spPr>
      </p:cxnSp>
      <p:cxnSp>
        <p:nvCxnSpPr>
          <p:cNvPr id="25611" name="Line 23"/>
          <p:cNvCxnSpPr/>
          <p:nvPr/>
        </p:nvCxnSpPr>
        <p:spPr>
          <a:xfrm flipH="1">
            <a:off x="4892675" y="2713038"/>
            <a:ext cx="0" cy="914400"/>
          </a:xfrm>
          <a:prstGeom prst="line">
            <a:avLst/>
          </a:prstGeom>
          <a:noFill/>
          <a:ln w="28575">
            <a:solidFill>
              <a:srgbClr val="0000FF"/>
            </a:solidFill>
            <a:prstDash val="dash"/>
            <a:round/>
          </a:ln>
        </p:spPr>
      </p:cxnSp>
      <p:cxnSp>
        <p:nvCxnSpPr>
          <p:cNvPr id="25612" name="Line 24"/>
          <p:cNvCxnSpPr/>
          <p:nvPr/>
        </p:nvCxnSpPr>
        <p:spPr>
          <a:xfrm flipH="1">
            <a:off x="7097713" y="2416175"/>
            <a:ext cx="0" cy="914400"/>
          </a:xfrm>
          <a:prstGeom prst="line">
            <a:avLst/>
          </a:prstGeom>
          <a:noFill/>
          <a:ln w="28575">
            <a:solidFill>
              <a:srgbClr val="0000FF"/>
            </a:solidFill>
            <a:prstDash val="dash"/>
            <a:round/>
          </a:ln>
        </p:spPr>
      </p:cxnSp>
      <p:cxnSp>
        <p:nvCxnSpPr>
          <p:cNvPr id="25613" name="Line 25"/>
          <p:cNvCxnSpPr/>
          <p:nvPr/>
        </p:nvCxnSpPr>
        <p:spPr>
          <a:xfrm flipH="1">
            <a:off x="4130675" y="3627438"/>
            <a:ext cx="762000" cy="0"/>
          </a:xfrm>
          <a:prstGeom prst="line">
            <a:avLst/>
          </a:prstGeom>
          <a:noFill/>
          <a:ln w="28575">
            <a:solidFill>
              <a:srgbClr val="0000FF"/>
            </a:solidFill>
            <a:prstDash val="dash"/>
            <a:round/>
          </a:ln>
        </p:spPr>
      </p:cxnSp>
      <p:cxnSp>
        <p:nvCxnSpPr>
          <p:cNvPr id="25614" name="Line 26"/>
          <p:cNvCxnSpPr/>
          <p:nvPr/>
        </p:nvCxnSpPr>
        <p:spPr>
          <a:xfrm flipH="1">
            <a:off x="6335713" y="3241675"/>
            <a:ext cx="762000" cy="0"/>
          </a:xfrm>
          <a:prstGeom prst="line">
            <a:avLst/>
          </a:prstGeom>
          <a:noFill/>
          <a:ln w="28575">
            <a:solidFill>
              <a:srgbClr val="0000FF"/>
            </a:solidFill>
            <a:prstDash val="dash"/>
            <a:round/>
          </a:ln>
        </p:spPr>
      </p:cxnSp>
      <p:sp>
        <p:nvSpPr>
          <p:cNvPr id="25615" name="Text Box 33"/>
          <p:cNvSpPr txBox="1"/>
          <p:nvPr/>
        </p:nvSpPr>
        <p:spPr>
          <a:xfrm>
            <a:off x="3629025" y="3330575"/>
            <a:ext cx="685800" cy="521970"/>
          </a:xfrm>
          <a:prstGeom prst="rect">
            <a:avLst/>
          </a:prstGeom>
          <a:noFill/>
          <a:ln>
            <a:noFill/>
            <a:miter lim="800000"/>
          </a:ln>
        </p:spPr>
        <p:txBody>
          <a:bodyPr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spcBef>
                <a:spcPct val="50000"/>
              </a:spcBef>
            </a:pPr>
            <a:r>
              <a:rPr lang="en-US" altLang="zh-CN" sz="2800">
                <a:solidFill>
                  <a:srgbClr val="0000FF"/>
                </a:solidFill>
              </a:rPr>
              <a:t>A</a:t>
            </a:r>
            <a:endParaRPr lang="en-US" altLang="zh-CN" sz="2800">
              <a:solidFill>
                <a:srgbClr val="0000FF"/>
              </a:solidFill>
            </a:endParaRPr>
          </a:p>
        </p:txBody>
      </p:sp>
      <p:sp>
        <p:nvSpPr>
          <p:cNvPr id="25616" name="Text Box 34"/>
          <p:cNvSpPr txBox="1"/>
          <p:nvPr/>
        </p:nvSpPr>
        <p:spPr>
          <a:xfrm>
            <a:off x="6180138" y="3368675"/>
            <a:ext cx="685800" cy="521970"/>
          </a:xfrm>
          <a:prstGeom prst="rect">
            <a:avLst/>
          </a:prstGeom>
          <a:noFill/>
          <a:ln>
            <a:noFill/>
            <a:miter lim="800000"/>
          </a:ln>
        </p:spPr>
        <p:txBody>
          <a:bodyPr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spcBef>
                <a:spcPct val="50000"/>
              </a:spcBef>
            </a:pPr>
            <a:r>
              <a:rPr lang="en-US" altLang="zh-CN" sz="2800">
                <a:solidFill>
                  <a:srgbClr val="0000FF"/>
                </a:solidFill>
              </a:rPr>
              <a:t>A’</a:t>
            </a:r>
            <a:endParaRPr lang="en-US" altLang="zh-CN" sz="2800">
              <a:solidFill>
                <a:srgbClr val="0000FF"/>
              </a:solidFill>
            </a:endParaRPr>
          </a:p>
        </p:txBody>
      </p:sp>
      <p:sp>
        <p:nvSpPr>
          <p:cNvPr id="25617" name="Text Box 35"/>
          <p:cNvSpPr txBox="1"/>
          <p:nvPr/>
        </p:nvSpPr>
        <p:spPr>
          <a:xfrm>
            <a:off x="4394200" y="2066925"/>
            <a:ext cx="685800" cy="521970"/>
          </a:xfrm>
          <a:prstGeom prst="rect">
            <a:avLst/>
          </a:prstGeom>
          <a:noFill/>
          <a:ln>
            <a:noFill/>
            <a:miter lim="800000"/>
          </a:ln>
        </p:spPr>
        <p:txBody>
          <a:bodyPr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spcBef>
                <a:spcPct val="50000"/>
              </a:spcBef>
            </a:pPr>
            <a:r>
              <a:rPr lang="zh-CN" altLang="en-US" sz="2800" b="1">
                <a:solidFill>
                  <a:srgbClr val="0000FF"/>
                </a:solidFill>
              </a:rPr>
              <a:t>Ｂ</a:t>
            </a:r>
            <a:endParaRPr lang="zh-CN" altLang="en-US" sz="2800" b="1">
              <a:solidFill>
                <a:srgbClr val="0000FF"/>
              </a:solidFill>
            </a:endParaRPr>
          </a:p>
        </p:txBody>
      </p:sp>
      <p:sp>
        <p:nvSpPr>
          <p:cNvPr id="25618" name="Text Box 36"/>
          <p:cNvSpPr txBox="1"/>
          <p:nvPr/>
        </p:nvSpPr>
        <p:spPr>
          <a:xfrm>
            <a:off x="6594475" y="1908175"/>
            <a:ext cx="685800" cy="52197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spcBef>
                <a:spcPct val="50000"/>
              </a:spcBef>
            </a:pPr>
            <a:r>
              <a:rPr lang="zh-CN" altLang="en-US" sz="2800">
                <a:solidFill>
                  <a:srgbClr val="0000FF"/>
                </a:solidFill>
              </a:rPr>
              <a:t>Ｂ’</a:t>
            </a:r>
            <a:endParaRPr lang="zh-CN" altLang="en-US" sz="2800">
              <a:solidFill>
                <a:srgbClr val="0000FF"/>
              </a:solidFill>
            </a:endParaRPr>
          </a:p>
        </p:txBody>
      </p:sp>
      <p:sp>
        <p:nvSpPr>
          <p:cNvPr id="25619" name="文本框 24598"/>
          <p:cNvSpPr/>
          <p:nvPr/>
        </p:nvSpPr>
        <p:spPr>
          <a:xfrm>
            <a:off x="959485" y="274955"/>
            <a:ext cx="10241280" cy="1272540"/>
          </a:xfrm>
          <a:prstGeom prst="rect">
            <a:avLst/>
          </a:prstGeom>
          <a:noFill/>
          <a:ln>
            <a:noFill/>
            <a:miter lim="800000"/>
          </a:ln>
        </p:spPr>
        <p:txBody>
          <a:bodyPr vert="horz" wrap="square" lIns="91440" tIns="45720" rIns="91440" bIns="45720" rtlCol="0"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lgn="l">
              <a:lnSpc>
                <a:spcPct val="120000"/>
              </a:lnSpc>
            </a:pPr>
            <a:r>
              <a:rPr lang="zh-CN" sz="3200">
                <a:solidFill>
                  <a:schemeClr val="tx2"/>
                </a:solidFill>
                <a:sym typeface="+mn-ea"/>
              </a:rPr>
              <a:t>例</a:t>
            </a:r>
            <a:r>
              <a:rPr lang="zh-CN" sz="3200">
                <a:solidFill>
                  <a:schemeClr val="tx2"/>
                </a:solidFill>
                <a:sym typeface="+mn-ea"/>
              </a:rPr>
              <a:t>3</a:t>
            </a:r>
            <a:r>
              <a:rPr altLang="zh-CN" sz="3200">
                <a:solidFill>
                  <a:schemeClr val="tx2"/>
                </a:solidFill>
                <a:sym typeface="+mn-ea"/>
              </a:rPr>
              <a:t>.</a:t>
            </a:r>
            <a:r>
              <a:rPr lang="zh-CN" sz="3200">
                <a:solidFill>
                  <a:schemeClr val="tx2"/>
                </a:solidFill>
                <a:sym typeface="+mn-ea"/>
              </a:rPr>
              <a:t>如图所示，匀强电场中，</a:t>
            </a:r>
            <a:r>
              <a:rPr lang="zh-CN" sz="3200">
                <a:solidFill>
                  <a:schemeClr val="tx2"/>
                </a:solidFill>
                <a:sym typeface="+mn-ea"/>
              </a:rPr>
              <a:t>AB</a:t>
            </a:r>
            <a:r>
              <a:rPr lang="zh-CN" sz="3200">
                <a:solidFill>
                  <a:schemeClr val="tx2"/>
                </a:solidFill>
                <a:sym typeface="+mn-ea"/>
              </a:rPr>
              <a:t>与</a:t>
            </a:r>
            <a:r>
              <a:rPr lang="zh-CN" sz="3200">
                <a:solidFill>
                  <a:schemeClr val="tx2"/>
                </a:solidFill>
                <a:sym typeface="+mn-ea"/>
              </a:rPr>
              <a:t>A</a:t>
            </a:r>
            <a:r>
              <a:rPr lang="zh-CN" sz="3200">
                <a:solidFill>
                  <a:schemeClr val="tx2"/>
                </a:solidFill>
                <a:sym typeface="+mn-ea"/>
              </a:rPr>
              <a:t>'</a:t>
            </a:r>
            <a:r>
              <a:rPr lang="zh-CN" sz="3200">
                <a:solidFill>
                  <a:schemeClr val="tx2"/>
                </a:solidFill>
                <a:sym typeface="+mn-ea"/>
              </a:rPr>
              <a:t>B</a:t>
            </a:r>
            <a:r>
              <a:rPr lang="zh-CN" sz="3200">
                <a:solidFill>
                  <a:schemeClr val="tx2"/>
                </a:solidFill>
                <a:sym typeface="+mn-ea"/>
              </a:rPr>
              <a:t>'</a:t>
            </a:r>
            <a:r>
              <a:rPr lang="zh-CN" sz="3200">
                <a:solidFill>
                  <a:schemeClr val="tx2"/>
                </a:solidFill>
                <a:sym typeface="+mn-ea"/>
              </a:rPr>
              <a:t>平行且相等，</a:t>
            </a:r>
            <a:r>
              <a:rPr lang="zh-CN" sz="3200">
                <a:solidFill>
                  <a:schemeClr val="tx2"/>
                </a:solidFill>
                <a:sym typeface="+mn-ea"/>
              </a:rPr>
              <a:t>AB</a:t>
            </a:r>
            <a:r>
              <a:rPr lang="zh-CN" sz="3200">
                <a:solidFill>
                  <a:schemeClr val="tx2"/>
                </a:solidFill>
                <a:sym typeface="+mn-ea"/>
              </a:rPr>
              <a:t>与</a:t>
            </a:r>
            <a:r>
              <a:rPr lang="zh-CN" sz="3200">
                <a:solidFill>
                  <a:schemeClr val="tx2"/>
                </a:solidFill>
                <a:sym typeface="+mn-ea"/>
              </a:rPr>
              <a:t>A</a:t>
            </a:r>
            <a:r>
              <a:rPr lang="zh-CN" sz="3200">
                <a:solidFill>
                  <a:schemeClr val="tx2"/>
                </a:solidFill>
                <a:sym typeface="+mn-ea"/>
              </a:rPr>
              <a:t>'</a:t>
            </a:r>
            <a:r>
              <a:rPr lang="zh-CN" sz="3200">
                <a:solidFill>
                  <a:schemeClr val="tx2"/>
                </a:solidFill>
                <a:sym typeface="+mn-ea"/>
              </a:rPr>
              <a:t>B</a:t>
            </a:r>
            <a:r>
              <a:rPr lang="zh-CN" sz="3200">
                <a:solidFill>
                  <a:schemeClr val="tx2"/>
                </a:solidFill>
                <a:sym typeface="+mn-ea"/>
              </a:rPr>
              <a:t>'</a:t>
            </a:r>
            <a:r>
              <a:rPr lang="zh-CN" sz="3200">
                <a:solidFill>
                  <a:schemeClr val="tx2"/>
                </a:solidFill>
                <a:sym typeface="+mn-ea"/>
              </a:rPr>
              <a:t>之间电势差是否相等？可以得到什么结论？</a:t>
            </a:r>
            <a:endParaRPr lang="zh-CN" sz="3200">
              <a:solidFill>
                <a:schemeClr val="tx2"/>
              </a:solidFill>
              <a:sym typeface="+mn-ea"/>
            </a:endParaRPr>
          </a:p>
        </p:txBody>
      </p:sp>
      <p:cxnSp>
        <p:nvCxnSpPr>
          <p:cNvPr id="25620" name="直接连接符 14362"/>
          <p:cNvCxnSpPr/>
          <p:nvPr/>
        </p:nvCxnSpPr>
        <p:spPr>
          <a:xfrm flipH="1" flipV="1">
            <a:off x="4892675" y="2066925"/>
            <a:ext cx="0" cy="2808288"/>
          </a:xfrm>
          <a:prstGeom prst="line">
            <a:avLst/>
          </a:prstGeom>
          <a:noFill/>
          <a:ln w="38100">
            <a:solidFill>
              <a:schemeClr val="hlink"/>
            </a:solidFill>
            <a:prstDash val="sysDot"/>
            <a:round/>
          </a:ln>
        </p:spPr>
      </p:cxnSp>
      <p:cxnSp>
        <p:nvCxnSpPr>
          <p:cNvPr id="25621" name="直接连接符 14364"/>
          <p:cNvCxnSpPr/>
          <p:nvPr/>
        </p:nvCxnSpPr>
        <p:spPr>
          <a:xfrm flipH="1" flipV="1">
            <a:off x="7097713" y="1824038"/>
            <a:ext cx="0" cy="2808287"/>
          </a:xfrm>
          <a:prstGeom prst="line">
            <a:avLst/>
          </a:prstGeom>
          <a:noFill/>
          <a:ln w="38100">
            <a:solidFill>
              <a:schemeClr val="hlink"/>
            </a:solidFill>
            <a:prstDash val="sysDot"/>
            <a:round/>
          </a:ln>
        </p:spPr>
      </p:cxnSp>
      <p:sp>
        <p:nvSpPr>
          <p:cNvPr id="25622" name="文本框 1"/>
          <p:cNvSpPr txBox="1"/>
          <p:nvPr/>
        </p:nvSpPr>
        <p:spPr>
          <a:xfrm>
            <a:off x="6180138" y="3044825"/>
            <a:ext cx="411480" cy="368300"/>
          </a:xfrm>
          <a:prstGeom prst="rect">
            <a:avLst/>
          </a:prstGeom>
          <a:noFill/>
          <a:ln>
            <a:noFill/>
            <a:miter lim="800000"/>
          </a:ln>
        </p:spPr>
        <p:txBody>
          <a:bodyPr wrap="non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a:t>●</a:t>
            </a:r>
            <a:endParaRPr lang="zh-CN" altLang="en-US"/>
          </a:p>
        </p:txBody>
      </p:sp>
      <p:sp>
        <p:nvSpPr>
          <p:cNvPr id="25623" name="文本框 2"/>
          <p:cNvSpPr txBox="1"/>
          <p:nvPr/>
        </p:nvSpPr>
        <p:spPr>
          <a:xfrm>
            <a:off x="6865938" y="2143125"/>
            <a:ext cx="411480" cy="368300"/>
          </a:xfrm>
          <a:prstGeom prst="rect">
            <a:avLst/>
          </a:prstGeom>
          <a:noFill/>
          <a:ln>
            <a:noFill/>
            <a:miter lim="800000"/>
          </a:ln>
        </p:spPr>
        <p:txBody>
          <a:bodyPr wrap="non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a:t>●</a:t>
            </a:r>
            <a:endParaRPr lang="zh-CN" altLang="en-US"/>
          </a:p>
        </p:txBody>
      </p:sp>
      <p:sp>
        <p:nvSpPr>
          <p:cNvPr id="25624" name="文本框 3"/>
          <p:cNvSpPr txBox="1"/>
          <p:nvPr/>
        </p:nvSpPr>
        <p:spPr>
          <a:xfrm>
            <a:off x="4668838" y="2587625"/>
            <a:ext cx="411480" cy="368300"/>
          </a:xfrm>
          <a:prstGeom prst="rect">
            <a:avLst/>
          </a:prstGeom>
          <a:noFill/>
          <a:ln>
            <a:noFill/>
            <a:miter lim="800000"/>
          </a:ln>
        </p:spPr>
        <p:txBody>
          <a:bodyPr wrap="non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a:t>●</a:t>
            </a:r>
            <a:endParaRPr lang="zh-CN" altLang="en-US"/>
          </a:p>
        </p:txBody>
      </p:sp>
      <p:sp>
        <p:nvSpPr>
          <p:cNvPr id="25625" name="文本框 4"/>
          <p:cNvSpPr txBox="1"/>
          <p:nvPr/>
        </p:nvSpPr>
        <p:spPr>
          <a:xfrm>
            <a:off x="3903663" y="3443288"/>
            <a:ext cx="411480" cy="368300"/>
          </a:xfrm>
          <a:prstGeom prst="rect">
            <a:avLst/>
          </a:prstGeom>
          <a:noFill/>
          <a:ln>
            <a:noFill/>
            <a:miter lim="800000"/>
          </a:ln>
        </p:spPr>
        <p:txBody>
          <a:bodyPr wrap="non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a:t>●</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 calcmode="lin" valueType="num">
                                      <p:cBhvr additive="base">
                                        <p:cTn id="7" dur="500" fill="hold"/>
                                        <p:tgtEl>
                                          <p:spTgt spid="256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文本框 1"/>
          <p:cNvSpPr txBox="1"/>
          <p:nvPr/>
        </p:nvSpPr>
        <p:spPr>
          <a:xfrm>
            <a:off x="615315" y="700405"/>
            <a:ext cx="10912475" cy="1076325"/>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sz="3200">
                <a:solidFill>
                  <a:schemeClr val="tx2"/>
                </a:solidFill>
              </a:rPr>
              <a:t>例</a:t>
            </a:r>
            <a:r>
              <a:rPr lang="zh-CN" sz="3200">
                <a:solidFill>
                  <a:schemeClr val="tx2"/>
                </a:solidFill>
              </a:rPr>
              <a:t>4</a:t>
            </a:r>
            <a:r>
              <a:rPr altLang="zh-CN" sz="3200">
                <a:solidFill>
                  <a:schemeClr val="tx2"/>
                </a:solidFill>
              </a:rPr>
              <a:t>.</a:t>
            </a:r>
            <a:r>
              <a:rPr lang="zh-CN" altLang="en-US" sz="3200">
                <a:solidFill>
                  <a:schemeClr val="tx2"/>
                </a:solidFill>
              </a:rPr>
              <a:t>如图所示为一非匀强电场，某一电场线上有</a:t>
            </a:r>
            <a:r>
              <a:rPr lang="zh-CN" sz="3200">
                <a:solidFill>
                  <a:schemeClr val="tx2"/>
                </a:solidFill>
              </a:rPr>
              <a:t>A</a:t>
            </a:r>
            <a:r>
              <a:rPr lang="zh-CN" altLang="en-US" sz="3200">
                <a:solidFill>
                  <a:schemeClr val="tx2"/>
                </a:solidFill>
              </a:rPr>
              <a:t>，</a:t>
            </a:r>
            <a:r>
              <a:rPr lang="zh-CN" sz="3200">
                <a:solidFill>
                  <a:schemeClr val="tx2"/>
                </a:solidFill>
              </a:rPr>
              <a:t>B</a:t>
            </a:r>
            <a:r>
              <a:rPr lang="zh-CN" altLang="en-US" sz="3200">
                <a:solidFill>
                  <a:schemeClr val="tx2"/>
                </a:solidFill>
              </a:rPr>
              <a:t>，</a:t>
            </a:r>
            <a:r>
              <a:rPr lang="zh-CN" sz="3200">
                <a:solidFill>
                  <a:schemeClr val="tx2"/>
                </a:solidFill>
              </a:rPr>
              <a:t>C</a:t>
            </a:r>
            <a:r>
              <a:rPr lang="zh-CN" altLang="en-US" sz="3200">
                <a:solidFill>
                  <a:schemeClr val="tx2"/>
                </a:solidFill>
              </a:rPr>
              <a:t>三点且</a:t>
            </a:r>
            <a:r>
              <a:rPr lang="zh-CN" sz="3200">
                <a:solidFill>
                  <a:schemeClr val="tx2"/>
                </a:solidFill>
              </a:rPr>
              <a:t>AB=BC,</a:t>
            </a:r>
            <a:r>
              <a:rPr lang="zh-CN" altLang="en-US" sz="3200">
                <a:solidFill>
                  <a:schemeClr val="tx2"/>
                </a:solidFill>
              </a:rPr>
              <a:t>试比较</a:t>
            </a:r>
            <a:r>
              <a:rPr lang="zh-CN" sz="3200">
                <a:solidFill>
                  <a:schemeClr val="tx2"/>
                </a:solidFill>
              </a:rPr>
              <a:t>U</a:t>
            </a:r>
            <a:r>
              <a:rPr lang="zh-CN" sz="3200" baseline="-25000">
                <a:solidFill>
                  <a:schemeClr val="tx2"/>
                </a:solidFill>
              </a:rPr>
              <a:t>AB</a:t>
            </a:r>
            <a:r>
              <a:rPr lang="zh-CN" altLang="en-US" sz="3200">
                <a:solidFill>
                  <a:schemeClr val="tx2"/>
                </a:solidFill>
              </a:rPr>
              <a:t>与</a:t>
            </a:r>
            <a:r>
              <a:rPr lang="zh-CN" sz="3200">
                <a:solidFill>
                  <a:schemeClr val="tx2"/>
                </a:solidFill>
              </a:rPr>
              <a:t>U</a:t>
            </a:r>
            <a:r>
              <a:rPr lang="zh-CN" sz="3200" baseline="-25000">
                <a:solidFill>
                  <a:schemeClr val="tx2"/>
                </a:solidFill>
              </a:rPr>
              <a:t>BC</a:t>
            </a:r>
            <a:r>
              <a:rPr lang="zh-CN" altLang="en-US" sz="3200">
                <a:solidFill>
                  <a:schemeClr val="tx2"/>
                </a:solidFill>
              </a:rPr>
              <a:t>的大小。可以得到什么结论？</a:t>
            </a:r>
            <a:endParaRPr lang="zh-CN" altLang="en-US" sz="3200">
              <a:solidFill>
                <a:schemeClr val="tx2"/>
              </a:solidFill>
            </a:endParaRPr>
          </a:p>
        </p:txBody>
      </p:sp>
      <p:pic>
        <p:nvPicPr>
          <p:cNvPr id="26626" name="图片 2"/>
          <p:cNvPicPr>
            <a:picLocks noChangeAspect="1"/>
          </p:cNvPicPr>
          <p:nvPr/>
        </p:nvPicPr>
        <p:blipFill>
          <a:blip r:embed="rId1"/>
          <a:stretch>
            <a:fillRect/>
          </a:stretch>
        </p:blipFill>
        <p:spPr>
          <a:xfrm>
            <a:off x="3905250" y="2117725"/>
            <a:ext cx="4044950" cy="1963738"/>
          </a:xfrm>
          <a:prstGeom prst="rect">
            <a:avLst/>
          </a:prstGeom>
          <a:noFill/>
          <a:ln>
            <a:noFill/>
            <a:miter lim="800000"/>
            <a:headEnd/>
            <a:tailEnd/>
          </a:ln>
        </p:spPr>
      </p:pic>
      <p:sp>
        <p:nvSpPr>
          <p:cNvPr id="26627" name="文本框 3"/>
          <p:cNvSpPr txBox="1"/>
          <p:nvPr/>
        </p:nvSpPr>
        <p:spPr>
          <a:xfrm>
            <a:off x="5449888" y="4292600"/>
            <a:ext cx="393700" cy="36830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a:sym typeface="Symbol" charset="0"/>
              </a:rPr>
              <a:t>  </a:t>
            </a:r>
            <a:r>
              <a:rPr lang="en-US" altLang="zh-CN" sz="100"/>
              <a:t> </a:t>
            </a:r>
            <a:endParaRPr lang="en-US" altLang="zh-CN" sz="100"/>
          </a:p>
        </p:txBody>
      </p:sp>
      <p:sp>
        <p:nvSpPr>
          <p:cNvPr id="26628" name="文本框 4"/>
          <p:cNvSpPr txBox="1"/>
          <p:nvPr/>
        </p:nvSpPr>
        <p:spPr>
          <a:xfrm>
            <a:off x="2068513" y="5026025"/>
            <a:ext cx="7718425" cy="953135"/>
          </a:xfrm>
          <a:prstGeom prst="rect">
            <a:avLst/>
          </a:prstGeom>
          <a:noFill/>
          <a:ln>
            <a:solidFill>
              <a:srgbClr val="C00000"/>
            </a:solidFill>
            <a:round/>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sz="2800">
                <a:latin typeface="黑体" panose="02010609060101010101" charset="-122"/>
                <a:ea typeface="黑体" panose="02010609060101010101" charset="-122"/>
              </a:rPr>
              <a:t>结论：</a:t>
            </a:r>
            <a:r>
              <a:rPr lang="zh-CN" altLang="en-US" sz="2800">
                <a:solidFill>
                  <a:schemeClr val="tx2"/>
                </a:solidFill>
                <a:latin typeface="黑体" panose="02010609060101010101" charset="-122"/>
                <a:ea typeface="黑体" panose="02010609060101010101" charset="-122"/>
              </a:rPr>
              <a:t>公式</a:t>
            </a:r>
            <a:r>
              <a:rPr lang="en-US" altLang="zh-CN" sz="2800">
                <a:solidFill>
                  <a:schemeClr val="tx2"/>
                </a:solidFill>
                <a:latin typeface="黑体" panose="02010609060101010101" charset="-122"/>
                <a:ea typeface="黑体" panose="02010609060101010101" charset="-122"/>
              </a:rPr>
              <a:t>U=Ed</a:t>
            </a:r>
            <a:r>
              <a:rPr lang="zh-CN" altLang="en-US" sz="2800">
                <a:solidFill>
                  <a:schemeClr val="tx2"/>
                </a:solidFill>
                <a:latin typeface="黑体" panose="02010609060101010101" charset="-122"/>
                <a:ea typeface="黑体" panose="02010609060101010101" charset="-122"/>
              </a:rPr>
              <a:t>虽然只适用于匀强电场，但在非匀强电场中，也可以用此式做定性判断。</a:t>
            </a:r>
            <a:endParaRPr lang="zh-CN" altLang="en-US" sz="2800">
              <a:solidFill>
                <a:schemeClr val="tx2"/>
              </a:solidFill>
              <a:latin typeface="黑体" panose="02010609060101010101" charset="-122"/>
              <a:ea typeface="黑体" panose="02010609060101010101" charset="-122"/>
            </a:endParaRPr>
          </a:p>
        </p:txBody>
      </p:sp>
      <p:sp>
        <p:nvSpPr>
          <p:cNvPr id="10243" name="Text Box 70"/>
          <p:cNvSpPr txBox="1"/>
          <p:nvPr>
            <p:custDataLst>
              <p:tags r:id="rId2"/>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三、定性分析非匀强</a:t>
            </a:r>
            <a:r>
              <a:rPr lang="zh-CN" altLang="en-US" sz="3200">
                <a:solidFill>
                  <a:schemeClr val="accent1">
                    <a:lumMod val="50000"/>
                  </a:schemeClr>
                </a:solidFill>
                <a:sym typeface="+mn-ea"/>
              </a:rPr>
              <a:t>电场</a:t>
            </a:r>
            <a:endParaRPr lang="zh-CN" altLang="en-US" sz="3200">
              <a:solidFill>
                <a:schemeClr val="accent1">
                  <a:lumMod val="50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19220" y="177782"/>
            <a:ext cx="11392522" cy="3322955"/>
          </a:xfrm>
          <a:prstGeom prst="rect">
            <a:avLst/>
          </a:prstGeom>
        </p:spPr>
        <p:txBody>
          <a:bodyPr wrap="square">
            <a:spAutoFit/>
          </a:bodyPr>
          <a:lstStyle/>
          <a:p>
            <a:pPr algn="just">
              <a:lnSpc>
                <a:spcPct val="150000"/>
              </a:lnSpc>
              <a:spcAft>
                <a:spcPts val="0"/>
              </a:spcAft>
              <a:tabLst>
                <a:tab pos="2250440" algn="l"/>
              </a:tabLst>
            </a:pPr>
            <a:r>
              <a:rPr lang="zh-CN" altLang="en-US" sz="2800" kern="100" dirty="0" smtClean="0">
                <a:latin typeface="Times New Roman" panose="02020503050405090304" pitchFamily="2" charset="0"/>
                <a:ea typeface="楷体_GB2312" pitchFamily="1" charset="-122"/>
                <a:cs typeface="Courier New" panose="02070409020205090404" pitchFamily="49" charset="0"/>
              </a:rPr>
              <a:t>变式训练</a:t>
            </a:r>
            <a:r>
              <a:rPr lang="en-US" altLang="zh-CN" sz="2800" kern="100" dirty="0" smtClean="0">
                <a:latin typeface="Times New Roman" panose="02020503050405090304" pitchFamily="2" charset="0"/>
                <a:ea typeface="楷体_GB2312" pitchFamily="1" charset="-122"/>
                <a:cs typeface="Courier New" panose="02070409020205090404" pitchFamily="49" charset="0"/>
              </a:rPr>
              <a:t>.</a:t>
            </a:r>
            <a:r>
              <a:rPr lang="zh-CN" altLang="en-US" sz="2800" kern="100" dirty="0" smtClean="0">
                <a:latin typeface="Times New Roman" panose="02020503050405090304" pitchFamily="2" charset="0"/>
                <a:ea typeface="楷体_GB2312" pitchFamily="1" charset="-122"/>
                <a:cs typeface="Courier New" panose="02070409020205090404" pitchFamily="49" charset="0"/>
              </a:rPr>
              <a:t>（步步高</a:t>
            </a:r>
            <a:r>
              <a:rPr lang="en-US" altLang="zh-CN" sz="2800" kern="100" dirty="0" smtClean="0">
                <a:latin typeface="Times New Roman" panose="02020503050405090304" pitchFamily="2" charset="0"/>
                <a:ea typeface="楷体_GB2312" pitchFamily="1" charset="-122"/>
                <a:cs typeface="Courier New" panose="02070409020205090404" pitchFamily="49" charset="0"/>
              </a:rPr>
              <a:t>P29</a:t>
            </a:r>
            <a:r>
              <a:rPr lang="zh-CN" altLang="en-US" sz="2800" kern="100" dirty="0" smtClean="0">
                <a:latin typeface="Times New Roman" panose="02020503050405090304" pitchFamily="2" charset="0"/>
                <a:ea typeface="楷体_GB2312" pitchFamily="1" charset="-122"/>
                <a:cs typeface="Courier New" panose="02070409020205090404" pitchFamily="49" charset="0"/>
              </a:rPr>
              <a:t>例</a:t>
            </a:r>
            <a:r>
              <a:rPr lang="en-US" altLang="zh-CN" sz="2800" kern="100" dirty="0" smtClean="0">
                <a:latin typeface="Times New Roman" panose="02020503050405090304" pitchFamily="2" charset="0"/>
                <a:ea typeface="楷体_GB2312" pitchFamily="1" charset="-122"/>
                <a:cs typeface="Courier New" panose="02070409020205090404" pitchFamily="49" charset="0"/>
              </a:rPr>
              <a:t>4</a:t>
            </a:r>
            <a:r>
              <a:rPr lang="zh-CN" altLang="en-US" sz="2800" kern="100" dirty="0" smtClean="0">
                <a:latin typeface="Times New Roman" panose="02020503050405090304" pitchFamily="2" charset="0"/>
                <a:ea typeface="楷体_GB2312" pitchFamily="1" charset="-122"/>
                <a:cs typeface="Courier New" panose="02070409020205090404" pitchFamily="49" charset="0"/>
              </a:rPr>
              <a:t>）</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如图所示，实线表示电场线，虚线表示等势线，</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b</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两点的电势分别为</a:t>
            </a:r>
            <a:r>
              <a:rPr lang="en-US" altLang="zh-CN" sz="2800" i="1" kern="100" dirty="0" err="1">
                <a:latin typeface="Times New Roman" panose="02020503050405090304" pitchFamily="2" charset="0"/>
                <a:ea typeface="方正中等线简体" panose="03000509000000000000" pitchFamily="65" charset="-122"/>
                <a:cs typeface="Courier New" panose="02070409020205090404" pitchFamily="49" charset="0"/>
              </a:rPr>
              <a:t>φ</a:t>
            </a:r>
            <a:r>
              <a:rPr lang="en-US" altLang="zh-CN" sz="2800" i="1" kern="100" baseline="-25000" dirty="0" err="1">
                <a:latin typeface="Times New Roman" panose="02020503050405090304" pitchFamily="2" charset="0"/>
                <a:ea typeface="方正中等线简体" panose="03000509000000000000" pitchFamily="65" charset="-122"/>
                <a:cs typeface="Courier New" panose="02070409020205090404" pitchFamily="49" charset="0"/>
              </a:rPr>
              <a:t>a</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20 V</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dirty="0" err="1">
                <a:latin typeface="Times New Roman" panose="02020503050405090304" pitchFamily="2" charset="0"/>
                <a:ea typeface="方正中等线简体" panose="03000509000000000000" pitchFamily="65" charset="-122"/>
                <a:cs typeface="Courier New" panose="02070409020205090404" pitchFamily="49" charset="0"/>
              </a:rPr>
              <a:t>φ</a:t>
            </a:r>
            <a:r>
              <a:rPr lang="en-US" altLang="zh-CN" sz="2800" i="1" kern="100" baseline="-25000" dirty="0" err="1">
                <a:latin typeface="Times New Roman" panose="02020503050405090304" pitchFamily="2" charset="0"/>
                <a:ea typeface="方正中等线简体" panose="03000509000000000000" pitchFamily="65" charset="-122"/>
                <a:cs typeface="Courier New" panose="02070409020205090404" pitchFamily="49" charset="0"/>
              </a:rPr>
              <a:t>b</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50 V</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，则</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b</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连线的中点</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c</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的电势</a:t>
            </a:r>
            <a:r>
              <a:rPr lang="en-US" altLang="zh-CN" sz="2800" i="1" kern="100" dirty="0" err="1">
                <a:latin typeface="Times New Roman" panose="02020503050405090304" pitchFamily="2" charset="0"/>
                <a:ea typeface="方正中等线简体" panose="03000509000000000000" pitchFamily="65" charset="-122"/>
                <a:cs typeface="Courier New" panose="02070409020205090404" pitchFamily="49" charset="0"/>
              </a:rPr>
              <a:t>φ</a:t>
            </a:r>
            <a:r>
              <a:rPr lang="en-US" altLang="zh-CN" sz="2800" i="1" kern="100" baseline="-25000" dirty="0" err="1">
                <a:latin typeface="Times New Roman" panose="02020503050405090304" pitchFamily="2" charset="0"/>
                <a:ea typeface="方正中等线简体" panose="03000509000000000000" pitchFamily="65" charset="-122"/>
                <a:cs typeface="Courier New" panose="02070409020205090404" pitchFamily="49" charset="0"/>
              </a:rPr>
              <a:t>c</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应为</a:t>
            </a:r>
            <a:endParaRPr lang="zh-CN" altLang="zh-CN" sz="1050" kern="100" dirty="0">
              <a:latin typeface="宋体" pitchFamily="2" charset="-122"/>
              <a:ea typeface="宋体" pitchFamily="2" charset="-122"/>
              <a:cs typeface="Courier New" panose="02070409020205090404" pitchFamily="49" charset="0"/>
            </a:endParaRPr>
          </a:p>
          <a:p>
            <a:pPr algn="just">
              <a:lnSpc>
                <a:spcPct val="150000"/>
              </a:lnSpc>
              <a:spcAft>
                <a:spcPts val="0"/>
              </a:spcAft>
              <a:tabLst>
                <a:tab pos="2250440" algn="l"/>
              </a:tabLst>
            </a:pPr>
            <a:r>
              <a:rPr lang="en-US" altLang="zh-CN" sz="2800" kern="100" dirty="0" err="1">
                <a:latin typeface="Times New Roman" panose="02020503050405090304" pitchFamily="2" charset="0"/>
                <a:ea typeface="方正中等线简体" panose="03000509000000000000" pitchFamily="65" charset="-122"/>
                <a:cs typeface="Courier New" panose="02070409020205090404" pitchFamily="49" charset="0"/>
              </a:rPr>
              <a:t>A.</a:t>
            </a:r>
            <a:r>
              <a:rPr lang="en-US" altLang="zh-CN" sz="2800" i="1" kern="100" dirty="0" err="1">
                <a:latin typeface="Times New Roman" panose="02020503050405090304" pitchFamily="2" charset="0"/>
                <a:ea typeface="方正中等线简体" panose="03000509000000000000" pitchFamily="65" charset="-122"/>
                <a:cs typeface="Courier New" panose="02070409020205090404" pitchFamily="49" charset="0"/>
              </a:rPr>
              <a:t>φ</a:t>
            </a:r>
            <a:r>
              <a:rPr lang="en-US" altLang="zh-CN" sz="2800" i="1" kern="100" baseline="-25000" dirty="0" err="1">
                <a:latin typeface="Times New Roman" panose="02020503050405090304" pitchFamily="2" charset="0"/>
                <a:ea typeface="方正中等线简体" panose="03000509000000000000" pitchFamily="65" charset="-122"/>
                <a:cs typeface="Courier New" panose="02070409020205090404" pitchFamily="49" charset="0"/>
              </a:rPr>
              <a:t>c</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35 V  	</a:t>
            </a:r>
            <a:r>
              <a:rPr lang="en-US" altLang="zh-CN" sz="2800" kern="100" dirty="0" smtClean="0">
                <a:latin typeface="Times New Roman" panose="02020503050405090304" pitchFamily="2" charset="0"/>
                <a:ea typeface="方正中等线简体" panose="03000509000000000000" pitchFamily="65" charset="-122"/>
                <a:cs typeface="Courier New" panose="02070409020205090404" pitchFamily="49" charset="0"/>
              </a:rPr>
              <a:t>	     </a:t>
            </a:r>
            <a:r>
              <a:rPr lang="en-US" altLang="zh-CN" sz="2800" kern="100" dirty="0" err="1" smtClean="0">
                <a:latin typeface="Times New Roman" panose="02020503050405090304" pitchFamily="2" charset="0"/>
                <a:ea typeface="方正中等线简体" panose="03000509000000000000" pitchFamily="65" charset="-122"/>
                <a:cs typeface="Courier New" panose="02070409020205090404" pitchFamily="49" charset="0"/>
              </a:rPr>
              <a:t>B.</a:t>
            </a:r>
            <a:r>
              <a:rPr lang="en-US" altLang="zh-CN" sz="2800" i="1" kern="100" dirty="0" err="1" smtClean="0">
                <a:latin typeface="Times New Roman" panose="02020503050405090304" pitchFamily="2" charset="0"/>
                <a:ea typeface="方正中等线简体" panose="03000509000000000000" pitchFamily="65" charset="-122"/>
                <a:cs typeface="Courier New" panose="02070409020205090404" pitchFamily="49" charset="0"/>
              </a:rPr>
              <a:t>φ</a:t>
            </a:r>
            <a:r>
              <a:rPr lang="en-US" altLang="zh-CN" sz="2800" i="1" kern="100" baseline="-25000" dirty="0" err="1" smtClean="0">
                <a:latin typeface="Times New Roman" panose="02020503050405090304" pitchFamily="2" charset="0"/>
                <a:ea typeface="方正中等线简体" panose="03000509000000000000" pitchFamily="65" charset="-122"/>
                <a:cs typeface="Courier New" panose="02070409020205090404" pitchFamily="49" charset="0"/>
              </a:rPr>
              <a:t>c</a:t>
            </a:r>
            <a:r>
              <a:rPr lang="en-US" altLang="zh-CN" sz="2800" kern="100" dirty="0" smtClean="0">
                <a:latin typeface="Times New Roman" panose="02020503050405090304" pitchFamily="2" charset="0"/>
                <a:ea typeface="方正中等线简体" panose="03000509000000000000" pitchFamily="65" charset="-122"/>
                <a:cs typeface="Courier New" panose="02070409020205090404" pitchFamily="49" charset="0"/>
              </a:rPr>
              <a:t>&gt;35 </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V</a:t>
            </a:r>
            <a:endParaRPr lang="zh-CN" altLang="zh-CN" sz="1050" kern="100" dirty="0">
              <a:latin typeface="宋体" pitchFamily="2" charset="-122"/>
              <a:ea typeface="宋体" pitchFamily="2" charset="-122"/>
              <a:cs typeface="Courier New" panose="02070409020205090404" pitchFamily="49" charset="0"/>
            </a:endParaRPr>
          </a:p>
          <a:p>
            <a:pPr algn="just">
              <a:lnSpc>
                <a:spcPct val="150000"/>
              </a:lnSpc>
              <a:spcAft>
                <a:spcPts val="0"/>
              </a:spcAft>
              <a:tabLst>
                <a:tab pos="2250440" algn="l"/>
              </a:tabLst>
            </a:pPr>
            <a:r>
              <a:rPr lang="en-US" altLang="zh-CN" sz="2800" kern="100" dirty="0" err="1">
                <a:latin typeface="Times New Roman" panose="02020503050405090304" pitchFamily="2" charset="0"/>
                <a:ea typeface="方正中等线简体" panose="03000509000000000000" pitchFamily="65" charset="-122"/>
                <a:cs typeface="Courier New" panose="02070409020205090404" pitchFamily="49" charset="0"/>
              </a:rPr>
              <a:t>C.</a:t>
            </a:r>
            <a:r>
              <a:rPr lang="en-US" altLang="zh-CN" sz="2800" i="1" kern="100" dirty="0" err="1">
                <a:latin typeface="Times New Roman" panose="02020503050405090304" pitchFamily="2" charset="0"/>
                <a:ea typeface="方正中等线简体" panose="03000509000000000000" pitchFamily="65" charset="-122"/>
                <a:cs typeface="Courier New" panose="02070409020205090404" pitchFamily="49" charset="0"/>
              </a:rPr>
              <a:t>φ</a:t>
            </a:r>
            <a:r>
              <a:rPr lang="en-US" altLang="zh-CN" sz="2800" i="1" kern="100" baseline="-25000" dirty="0" err="1">
                <a:latin typeface="Times New Roman" panose="02020503050405090304" pitchFamily="2" charset="0"/>
                <a:ea typeface="方正中等线简体" panose="03000509000000000000" pitchFamily="65" charset="-122"/>
                <a:cs typeface="Courier New" panose="02070409020205090404" pitchFamily="49" charset="0"/>
              </a:rPr>
              <a:t>c</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&lt;35 V  	</a:t>
            </a:r>
            <a:r>
              <a:rPr lang="en-US" altLang="zh-CN" sz="2800" kern="100" dirty="0" smtClean="0">
                <a:latin typeface="Times New Roman" panose="02020503050405090304" pitchFamily="2" charset="0"/>
                <a:ea typeface="方正中等线简体" panose="03000509000000000000" pitchFamily="65" charset="-122"/>
                <a:cs typeface="Courier New" panose="02070409020205090404" pitchFamily="49" charset="0"/>
              </a:rPr>
              <a:t>	     D</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无法判断</a:t>
            </a:r>
            <a:r>
              <a:rPr lang="en-US" altLang="zh-CN" sz="2800" i="1" kern="100" dirty="0" err="1">
                <a:latin typeface="Times New Roman" panose="02020503050405090304" pitchFamily="2" charset="0"/>
                <a:ea typeface="方正中等线简体" panose="03000509000000000000" pitchFamily="65" charset="-122"/>
                <a:cs typeface="Courier New" panose="02070409020205090404" pitchFamily="49" charset="0"/>
              </a:rPr>
              <a:t>φ</a:t>
            </a:r>
            <a:r>
              <a:rPr lang="en-US" altLang="zh-CN" sz="2800" i="1" kern="100" baseline="-25000" dirty="0" err="1">
                <a:latin typeface="Times New Roman" panose="02020503050405090304" pitchFamily="2" charset="0"/>
                <a:ea typeface="方正中等线简体" panose="03000509000000000000" pitchFamily="65" charset="-122"/>
                <a:cs typeface="Courier New" panose="02070409020205090404" pitchFamily="49" charset="0"/>
              </a:rPr>
              <a:t>c</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的高低</a:t>
            </a:r>
            <a:endParaRPr lang="zh-CN" altLang="zh-CN" sz="1050" kern="100" dirty="0">
              <a:effectLst/>
              <a:latin typeface="宋体" pitchFamily="2" charset="-122"/>
              <a:ea typeface="宋体" pitchFamily="2" charset="-122"/>
              <a:cs typeface="Courier New" panose="02070409020205090404" pitchFamily="49" charset="0"/>
            </a:endParaRPr>
          </a:p>
        </p:txBody>
      </p:sp>
      <p:pic>
        <p:nvPicPr>
          <p:cNvPr id="9" name="Picture 2" descr="a11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5370" y="1694206"/>
            <a:ext cx="2724090" cy="168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4"/>
          <p:cNvSpPr txBox="1"/>
          <p:nvPr/>
        </p:nvSpPr>
        <p:spPr>
          <a:xfrm>
            <a:off x="3305291" y="2268844"/>
            <a:ext cx="737866" cy="78359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11" name="组合 10"/>
          <p:cNvGrpSpPr/>
          <p:nvPr/>
        </p:nvGrpSpPr>
        <p:grpSpPr>
          <a:xfrm>
            <a:off x="472200" y="3664189"/>
            <a:ext cx="11247917" cy="2633413"/>
            <a:chOff x="471000" y="934424"/>
            <a:chExt cx="11250000" cy="2633901"/>
          </a:xfrm>
        </p:grpSpPr>
        <p:sp>
          <p:nvSpPr>
            <p:cNvPr id="12" name="圆角矩形 11"/>
            <p:cNvSpPr/>
            <p:nvPr/>
          </p:nvSpPr>
          <p:spPr>
            <a:xfrm>
              <a:off x="471000" y="1094414"/>
              <a:ext cx="11250000" cy="2473911"/>
            </a:xfrm>
            <a:prstGeom prst="roundRect">
              <a:avLst>
                <a:gd name="adj" fmla="val 436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b="0" i="0" u="none" strike="noStrike" kern="1200" cap="none" spc="0" normalizeH="0" baseline="0" noProof="0">
                <a:ln>
                  <a:noFill/>
                </a:ln>
                <a:solidFill>
                  <a:prstClr val="white"/>
                </a:solidFill>
                <a:effectLst/>
                <a:uLnTx/>
                <a:uFillTx/>
                <a:latin typeface="Arial" panose="020B0604020202090204"/>
                <a:ea typeface="微软雅黑"/>
                <a:cs typeface="+mn-cs"/>
              </a:endParaRPr>
            </a:p>
          </p:txBody>
        </p:sp>
        <p:pic>
          <p:nvPicPr>
            <p:cNvPr id="13" name="图片 12"/>
            <p:cNvPicPr>
              <a:picLocks noChangeAspect="1"/>
            </p:cNvPicPr>
            <p:nvPr/>
          </p:nvPicPr>
          <p:blipFill>
            <a:blip r:embed="rId2"/>
            <a:stretch>
              <a:fillRect/>
            </a:stretch>
          </p:blipFill>
          <p:spPr>
            <a:xfrm>
              <a:off x="850294" y="934424"/>
              <a:ext cx="695238" cy="314286"/>
            </a:xfrm>
            <a:prstGeom prst="rect">
              <a:avLst/>
            </a:prstGeom>
          </p:spPr>
        </p:pic>
        <p:sp>
          <p:nvSpPr>
            <p:cNvPr id="14" name="文本框 13"/>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3" tIns="45711" rIns="91423" bIns="45711"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7" name="矩形 6"/>
          <p:cNvSpPr/>
          <p:nvPr/>
        </p:nvSpPr>
        <p:spPr>
          <a:xfrm>
            <a:off x="624564" y="3999020"/>
            <a:ext cx="10899733" cy="2030095"/>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503050405090304" pitchFamily="2" charset="0"/>
                <a:ea typeface="楷体_GB2312" pitchFamily="1" charset="-122"/>
                <a:cs typeface="Times New Roman" panose="02020503050405090304" pitchFamily="2" charset="0"/>
              </a:rPr>
              <a:t>由题图知，</a:t>
            </a:r>
            <a:r>
              <a:rPr lang="en-US" altLang="zh-CN" sz="2800" i="1" kern="100" dirty="0">
                <a:latin typeface="Times New Roman" panose="02020503050405090304" pitchFamily="2" charset="0"/>
                <a:ea typeface="楷体_GB2312" pitchFamily="1" charset="-122"/>
                <a:cs typeface="Courier New" panose="02070409020205090404" pitchFamily="49" charset="0"/>
              </a:rPr>
              <a:t>ac</a:t>
            </a:r>
            <a:r>
              <a:rPr lang="zh-CN" altLang="zh-CN" sz="2800" kern="100" dirty="0">
                <a:latin typeface="Times New Roman" panose="02020503050405090304" pitchFamily="2" charset="0"/>
                <a:ea typeface="楷体_GB2312" pitchFamily="1" charset="-122"/>
                <a:cs typeface="Times New Roman" panose="02020503050405090304" pitchFamily="2" charset="0"/>
              </a:rPr>
              <a:t>段电场线比</a:t>
            </a:r>
            <a:r>
              <a:rPr lang="en-US" altLang="zh-CN" sz="2800" i="1" kern="100" dirty="0" err="1">
                <a:latin typeface="Times New Roman" panose="02020503050405090304" pitchFamily="2" charset="0"/>
                <a:ea typeface="楷体_GB2312" pitchFamily="1" charset="-122"/>
                <a:cs typeface="Courier New" panose="02070409020205090404" pitchFamily="49" charset="0"/>
              </a:rPr>
              <a:t>bc</a:t>
            </a:r>
            <a:r>
              <a:rPr lang="zh-CN" altLang="zh-CN" sz="2800" kern="100" dirty="0">
                <a:latin typeface="Times New Roman" panose="02020503050405090304" pitchFamily="2" charset="0"/>
                <a:ea typeface="楷体_GB2312" pitchFamily="1" charset="-122"/>
                <a:cs typeface="Times New Roman" panose="02020503050405090304" pitchFamily="2" charset="0"/>
              </a:rPr>
              <a:t>段电场线密，则</a:t>
            </a:r>
            <a:r>
              <a:rPr lang="en-US" altLang="zh-CN" sz="2800" i="1" kern="100" dirty="0">
                <a:latin typeface="Times New Roman" panose="02020503050405090304" pitchFamily="2" charset="0"/>
                <a:ea typeface="楷体_GB2312" pitchFamily="1" charset="-122"/>
                <a:cs typeface="Courier New" panose="02070409020205090404" pitchFamily="49" charset="0"/>
              </a:rPr>
              <a:t>ac</a:t>
            </a:r>
            <a:r>
              <a:rPr lang="zh-CN" altLang="zh-CN" sz="2800" kern="100" dirty="0">
                <a:latin typeface="Times New Roman" panose="02020503050405090304" pitchFamily="2" charset="0"/>
                <a:ea typeface="楷体_GB2312" pitchFamily="1" charset="-122"/>
                <a:cs typeface="Times New Roman" panose="02020503050405090304" pitchFamily="2" charset="0"/>
              </a:rPr>
              <a:t>段电场强度较大，根据公式</a:t>
            </a:r>
            <a:r>
              <a:rPr lang="en-US" altLang="zh-CN" sz="2800" i="1" kern="100" dirty="0">
                <a:latin typeface="Times New Roman" panose="02020503050405090304" pitchFamily="2" charset="0"/>
                <a:ea typeface="楷体_GB2312" pitchFamily="1" charset="-122"/>
                <a:cs typeface="Courier New" panose="02070409020205090404" pitchFamily="49" charset="0"/>
              </a:rPr>
              <a:t>U</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a:latin typeface="Times New Roman" panose="02020503050405090304" pitchFamily="2" charset="0"/>
                <a:ea typeface="楷体_GB2312" pitchFamily="1" charset="-122"/>
                <a:cs typeface="Courier New" panose="02070409020205090404" pitchFamily="49" charset="0"/>
              </a:rPr>
              <a:t>Ed</a:t>
            </a:r>
            <a:r>
              <a:rPr lang="zh-CN" altLang="zh-CN" sz="2800" kern="100" dirty="0">
                <a:latin typeface="Times New Roman" panose="02020503050405090304" pitchFamily="2" charset="0"/>
                <a:ea typeface="楷体_GB2312" pitchFamily="1" charset="-122"/>
                <a:cs typeface="Times New Roman" panose="02020503050405090304" pitchFamily="2" charset="0"/>
              </a:rPr>
              <a:t>可知，</a:t>
            </a:r>
            <a:r>
              <a:rPr lang="en-US" altLang="zh-CN" sz="2800" i="1" kern="100" dirty="0">
                <a:latin typeface="Times New Roman" panose="02020503050405090304" pitchFamily="2" charset="0"/>
                <a:ea typeface="楷体_GB2312" pitchFamily="1" charset="-122"/>
                <a:cs typeface="Courier New" panose="02070409020205090404" pitchFamily="49" charset="0"/>
              </a:rPr>
              <a:t>c</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a:latin typeface="Times New Roman" panose="02020503050405090304" pitchFamily="2" charset="0"/>
                <a:ea typeface="楷体_GB2312" pitchFamily="1" charset="-122"/>
                <a:cs typeface="Courier New" panose="02070409020205090404" pitchFamily="49" charset="0"/>
              </a:rPr>
              <a:t>a</a:t>
            </a:r>
            <a:r>
              <a:rPr lang="zh-CN" altLang="zh-CN" sz="2800" kern="100" dirty="0">
                <a:latin typeface="Times New Roman" panose="02020503050405090304" pitchFamily="2" charset="0"/>
                <a:ea typeface="楷体_GB2312" pitchFamily="1" charset="-122"/>
                <a:cs typeface="Times New Roman" panose="02020503050405090304" pitchFamily="2" charset="0"/>
              </a:rPr>
              <a:t>间电势差</a:t>
            </a:r>
            <a:r>
              <a:rPr lang="en-US" altLang="zh-CN" sz="2800" i="1" kern="100" dirty="0" err="1">
                <a:latin typeface="Times New Roman" panose="02020503050405090304" pitchFamily="2" charset="0"/>
                <a:ea typeface="楷体_GB2312" pitchFamily="1" charset="-122"/>
                <a:cs typeface="Courier New" panose="02070409020205090404" pitchFamily="49" charset="0"/>
              </a:rPr>
              <a:t>U</a:t>
            </a:r>
            <a:r>
              <a:rPr lang="en-US" altLang="zh-CN" sz="2800" i="1" kern="100" baseline="-25000" dirty="0" err="1">
                <a:latin typeface="Times New Roman" panose="02020503050405090304" pitchFamily="2" charset="0"/>
                <a:ea typeface="楷体_GB2312" pitchFamily="1" charset="-122"/>
                <a:cs typeface="Courier New" panose="02070409020205090404" pitchFamily="49" charset="0"/>
              </a:rPr>
              <a:t>ca</a:t>
            </a:r>
            <a:r>
              <a:rPr lang="zh-CN" altLang="zh-CN" sz="2800" kern="100" dirty="0">
                <a:latin typeface="Times New Roman" panose="02020503050405090304" pitchFamily="2" charset="0"/>
                <a:ea typeface="楷体_GB2312" pitchFamily="1" charset="-122"/>
                <a:cs typeface="Times New Roman" panose="02020503050405090304" pitchFamily="2" charset="0"/>
              </a:rPr>
              <a:t>大于</a:t>
            </a:r>
            <a:r>
              <a:rPr lang="en-US" altLang="zh-CN" sz="2800" i="1" kern="100" dirty="0">
                <a:latin typeface="Times New Roman" panose="02020503050405090304" pitchFamily="2" charset="0"/>
                <a:ea typeface="楷体_GB2312" pitchFamily="1" charset="-122"/>
                <a:cs typeface="Courier New" panose="02070409020205090404" pitchFamily="49" charset="0"/>
              </a:rPr>
              <a:t>b</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a:latin typeface="Times New Roman" panose="02020503050405090304" pitchFamily="2" charset="0"/>
                <a:ea typeface="楷体_GB2312" pitchFamily="1" charset="-122"/>
                <a:cs typeface="Courier New" panose="02070409020205090404" pitchFamily="49" charset="0"/>
              </a:rPr>
              <a:t>c</a:t>
            </a:r>
            <a:r>
              <a:rPr lang="zh-CN" altLang="zh-CN" sz="2800" kern="100" dirty="0">
                <a:latin typeface="Times New Roman" panose="02020503050405090304" pitchFamily="2" charset="0"/>
                <a:ea typeface="楷体_GB2312" pitchFamily="1" charset="-122"/>
                <a:cs typeface="Times New Roman" panose="02020503050405090304" pitchFamily="2" charset="0"/>
              </a:rPr>
              <a:t>间电势差</a:t>
            </a:r>
            <a:r>
              <a:rPr lang="en-US" altLang="zh-CN" sz="2800" i="1" kern="100" dirty="0" err="1">
                <a:latin typeface="Times New Roman" panose="02020503050405090304" pitchFamily="2" charset="0"/>
                <a:ea typeface="楷体_GB2312" pitchFamily="1" charset="-122"/>
                <a:cs typeface="Courier New" panose="02070409020205090404" pitchFamily="49" charset="0"/>
              </a:rPr>
              <a:t>U</a:t>
            </a:r>
            <a:r>
              <a:rPr lang="en-US" altLang="zh-CN" sz="2800" i="1" kern="100" baseline="-25000" dirty="0" err="1">
                <a:latin typeface="Times New Roman" panose="02020503050405090304" pitchFamily="2" charset="0"/>
                <a:ea typeface="楷体_GB2312" pitchFamily="1" charset="-122"/>
                <a:cs typeface="Courier New" panose="02070409020205090404" pitchFamily="49" charset="0"/>
              </a:rPr>
              <a:t>bc</a:t>
            </a:r>
            <a:r>
              <a:rPr lang="zh-CN" altLang="zh-CN" sz="2800" kern="100" dirty="0">
                <a:latin typeface="Times New Roman" panose="02020503050405090304" pitchFamily="2" charset="0"/>
                <a:ea typeface="楷体_GB2312" pitchFamily="1" charset="-122"/>
                <a:cs typeface="Times New Roman" panose="02020503050405090304" pitchFamily="2" charset="0"/>
              </a:rPr>
              <a:t>，即</a:t>
            </a:r>
            <a:r>
              <a:rPr lang="en-US" altLang="zh-CN" sz="2800" i="1" kern="100" dirty="0" err="1">
                <a:latin typeface="Times New Roman" panose="02020503050405090304" pitchFamily="2" charset="0"/>
                <a:ea typeface="楷体_GB2312" pitchFamily="1" charset="-122"/>
                <a:cs typeface="Courier New" panose="02070409020205090404" pitchFamily="49" charset="0"/>
              </a:rPr>
              <a:t>φ</a:t>
            </a:r>
            <a:r>
              <a:rPr lang="en-US" altLang="zh-CN" sz="2800" i="1" kern="100" baseline="-25000" dirty="0" err="1">
                <a:latin typeface="Times New Roman" panose="02020503050405090304" pitchFamily="2" charset="0"/>
                <a:ea typeface="楷体_GB2312" pitchFamily="1" charset="-122"/>
                <a:cs typeface="Courier New" panose="02070409020205090404" pitchFamily="49" charset="0"/>
              </a:rPr>
              <a:t>c</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err="1">
                <a:latin typeface="Times New Roman" panose="02020503050405090304" pitchFamily="2" charset="0"/>
                <a:ea typeface="楷体_GB2312" pitchFamily="1" charset="-122"/>
                <a:cs typeface="Courier New" panose="02070409020205090404" pitchFamily="49" charset="0"/>
              </a:rPr>
              <a:t>φ</a:t>
            </a:r>
            <a:r>
              <a:rPr lang="en-US" altLang="zh-CN" sz="2800" i="1" kern="100" baseline="-25000" dirty="0" err="1">
                <a:latin typeface="Times New Roman" panose="02020503050405090304" pitchFamily="2" charset="0"/>
                <a:ea typeface="楷体_GB2312" pitchFamily="1" charset="-122"/>
                <a:cs typeface="Courier New" panose="02070409020205090404" pitchFamily="49" charset="0"/>
              </a:rPr>
              <a:t>a</a:t>
            </a:r>
            <a:r>
              <a:rPr lang="en-US" altLang="zh-CN" sz="2800" kern="100" dirty="0">
                <a:latin typeface="Times New Roman" panose="02020503050405090304" pitchFamily="2" charset="0"/>
                <a:ea typeface="楷体_GB2312" pitchFamily="1" charset="-122"/>
                <a:cs typeface="Courier New" panose="02070409020205090404" pitchFamily="49" charset="0"/>
              </a:rPr>
              <a:t>&gt;</a:t>
            </a:r>
            <a:r>
              <a:rPr lang="en-US" altLang="zh-CN" sz="2800" i="1" kern="100" dirty="0" err="1">
                <a:latin typeface="Times New Roman" panose="02020503050405090304" pitchFamily="2" charset="0"/>
                <a:ea typeface="楷体_GB2312" pitchFamily="1" charset="-122"/>
                <a:cs typeface="Courier New" panose="02070409020205090404" pitchFamily="49" charset="0"/>
              </a:rPr>
              <a:t>φ</a:t>
            </a:r>
            <a:r>
              <a:rPr lang="en-US" altLang="zh-CN" sz="2800" i="1" kern="100" baseline="-25000" dirty="0" err="1">
                <a:latin typeface="Times New Roman" panose="02020503050405090304" pitchFamily="2" charset="0"/>
                <a:ea typeface="楷体_GB2312" pitchFamily="1" charset="-122"/>
                <a:cs typeface="Courier New" panose="02070409020205090404" pitchFamily="49" charset="0"/>
              </a:rPr>
              <a:t>b</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err="1">
                <a:latin typeface="Times New Roman" panose="02020503050405090304" pitchFamily="2" charset="0"/>
                <a:ea typeface="楷体_GB2312" pitchFamily="1" charset="-122"/>
                <a:cs typeface="Courier New" panose="02070409020205090404" pitchFamily="49" charset="0"/>
              </a:rPr>
              <a:t>φ</a:t>
            </a:r>
            <a:r>
              <a:rPr lang="en-US" altLang="zh-CN" sz="2800" i="1" kern="100" baseline="-25000" dirty="0" err="1">
                <a:latin typeface="Times New Roman" panose="02020503050405090304" pitchFamily="2" charset="0"/>
                <a:ea typeface="楷体_GB2312" pitchFamily="1" charset="-122"/>
                <a:cs typeface="Courier New" panose="02070409020205090404" pitchFamily="49" charset="0"/>
              </a:rPr>
              <a:t>c</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err="1">
                <a:latin typeface="Times New Roman" panose="02020503050405090304" pitchFamily="2" charset="0"/>
                <a:ea typeface="楷体_GB2312" pitchFamily="1" charset="-122"/>
                <a:cs typeface="Courier New" panose="02070409020205090404" pitchFamily="49" charset="0"/>
              </a:rPr>
              <a:t>φ</a:t>
            </a:r>
            <a:r>
              <a:rPr lang="en-US" altLang="zh-CN" sz="2800" i="1" kern="100" baseline="-25000" dirty="0" err="1">
                <a:latin typeface="Times New Roman" panose="02020503050405090304" pitchFamily="2" charset="0"/>
                <a:ea typeface="楷体_GB2312" pitchFamily="1" charset="-122"/>
                <a:cs typeface="Courier New" panose="02070409020205090404" pitchFamily="49" charset="0"/>
              </a:rPr>
              <a:t>c</a:t>
            </a:r>
            <a:r>
              <a:rPr lang="en-US" altLang="zh-CN" sz="2800" kern="100" dirty="0" smtClean="0">
                <a:latin typeface="Times New Roman" panose="02020503050405090304" pitchFamily="2" charset="0"/>
                <a:ea typeface="楷体_GB2312" pitchFamily="1" charset="-122"/>
                <a:cs typeface="Courier New" panose="02070409020205090404" pitchFamily="49" charset="0"/>
              </a:rPr>
              <a:t>&gt;             </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35 V</a:t>
            </a:r>
            <a:r>
              <a:rPr lang="zh-CN" altLang="zh-CN" sz="2800" kern="100" dirty="0">
                <a:latin typeface="Times New Roman" panose="02020503050405090304" pitchFamily="2" charset="0"/>
                <a:ea typeface="楷体_GB2312" pitchFamily="1" charset="-122"/>
                <a:cs typeface="Times New Roman" panose="02020503050405090304" pitchFamily="2" charset="0"/>
              </a:rPr>
              <a:t>，故选</a:t>
            </a:r>
            <a:r>
              <a:rPr lang="en-US" altLang="zh-CN" sz="2800" kern="100" dirty="0">
                <a:latin typeface="Times New Roman" panose="02020503050405090304" pitchFamily="2" charset="0"/>
                <a:ea typeface="楷体_GB2312" pitchFamily="1" charset="-122"/>
                <a:cs typeface="Courier New" panose="02070409020205090404" pitchFamily="49" charset="0"/>
              </a:rPr>
              <a:t>B</a:t>
            </a:r>
            <a:r>
              <a:rPr lang="zh-CN" altLang="zh-CN" sz="2800" kern="100" dirty="0">
                <a:latin typeface="Times New Roman" panose="02020503050405090304" pitchFamily="2" charset="0"/>
                <a:ea typeface="楷体_GB2312" pitchFamily="1" charset="-122"/>
                <a:cs typeface="Times New Roman" panose="02020503050405090304" pitchFamily="2" charset="0"/>
              </a:rPr>
              <a:t>。</a:t>
            </a:r>
            <a:endParaRPr lang="zh-CN" altLang="zh-CN" sz="1050" kern="100" dirty="0">
              <a:effectLst/>
              <a:latin typeface="宋体" pitchFamily="2" charset="-122"/>
              <a:ea typeface="宋体" pitchFamily="2" charset="-122"/>
              <a:cs typeface="Courier New" panose="02070409020205090404" pitchFamily="49" charset="0"/>
            </a:endParaRPr>
          </a:p>
        </p:txBody>
      </p:sp>
      <p:graphicFrame>
        <p:nvGraphicFramePr>
          <p:cNvPr id="8" name="对象 7"/>
          <p:cNvGraphicFramePr>
            <a:graphicFrameLocks noChangeAspect="1"/>
          </p:cNvGraphicFramePr>
          <p:nvPr/>
        </p:nvGraphicFramePr>
        <p:xfrm>
          <a:off x="3113625" y="5182937"/>
          <a:ext cx="1739578" cy="1249132"/>
        </p:xfrm>
        <a:graphic>
          <a:graphicData uri="http://schemas.openxmlformats.org/presentationml/2006/ole">
            <mc:AlternateContent xmlns:mc="http://schemas.openxmlformats.org/markup-compatibility/2006">
              <mc:Choice xmlns:v="urn:schemas-microsoft-com:vml" Requires="v">
                <p:oleObj spid="_x0000_s539656" name="文档" r:id="rId3" imgW="1740535" imgH="1249680" progId="Word.Document.12">
                  <p:embed/>
                </p:oleObj>
              </mc:Choice>
              <mc:Fallback>
                <p:oleObj name="文档" r:id="rId3" imgW="1740535" imgH="1249680" progId="Word.Document.12">
                  <p:embed/>
                  <p:pic>
                    <p:nvPicPr>
                      <p:cNvPr id="0" name="图片 539655"/>
                      <p:cNvPicPr/>
                      <p:nvPr/>
                    </p:nvPicPr>
                    <p:blipFill>
                      <a:blip r:embed="rId4"/>
                      <a:stretch>
                        <a:fillRect/>
                      </a:stretch>
                    </p:blipFill>
                    <p:spPr>
                      <a:xfrm>
                        <a:off x="3113625" y="5182937"/>
                        <a:ext cx="1739578" cy="124913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1"/>
          <p:cNvSpPr txBox="1"/>
          <p:nvPr/>
        </p:nvSpPr>
        <p:spPr>
          <a:xfrm>
            <a:off x="4575175" y="76200"/>
            <a:ext cx="2166938" cy="583565"/>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sz="3200">
                <a:latin typeface="黑体" panose="02010609060101010101" charset="-122"/>
                <a:ea typeface="黑体" panose="02010609060101010101" charset="-122"/>
              </a:rPr>
              <a:t>内容小节</a:t>
            </a:r>
            <a:endParaRPr lang="zh-CN" altLang="en-US" sz="3200">
              <a:latin typeface="黑体" panose="02010609060101010101" charset="-122"/>
              <a:ea typeface="黑体" panose="02010609060101010101" charset="-122"/>
            </a:endParaRPr>
          </a:p>
        </p:txBody>
      </p:sp>
      <p:sp>
        <p:nvSpPr>
          <p:cNvPr id="27651" name="文本框 2"/>
          <p:cNvSpPr txBox="1"/>
          <p:nvPr/>
        </p:nvSpPr>
        <p:spPr>
          <a:xfrm>
            <a:off x="2330450" y="658813"/>
            <a:ext cx="5667375" cy="52197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2800" b="1">
                <a:solidFill>
                  <a:srgbClr val="3000BC"/>
                </a:solidFill>
                <a:latin typeface="黑体" panose="02010609060101010101" charset="-122"/>
                <a:ea typeface="黑体" panose="02010609060101010101" charset="-122"/>
              </a:rPr>
              <a:t>1.</a:t>
            </a:r>
            <a:r>
              <a:rPr lang="zh-CN" altLang="en-US" sz="2800" b="1">
                <a:solidFill>
                  <a:srgbClr val="3000BC"/>
                </a:solidFill>
                <a:latin typeface="黑体" panose="02010609060101010101" charset="-122"/>
                <a:ea typeface="黑体" panose="02010609060101010101" charset="-122"/>
              </a:rPr>
              <a:t>电势差与电场强度的关系：</a:t>
            </a:r>
            <a:endParaRPr lang="zh-CN" altLang="en-US" sz="2800" b="1">
              <a:solidFill>
                <a:srgbClr val="3000BC"/>
              </a:solidFill>
              <a:latin typeface="黑体" panose="02010609060101010101" charset="-122"/>
              <a:ea typeface="黑体" panose="02010609060101010101" charset="-122"/>
            </a:endParaRPr>
          </a:p>
        </p:txBody>
      </p:sp>
      <p:graphicFrame>
        <p:nvGraphicFramePr>
          <p:cNvPr id="27652" name="对象 15362"/>
          <p:cNvGraphicFramePr>
            <a:graphicFrameLocks noChangeAspect="1"/>
          </p:cNvGraphicFramePr>
          <p:nvPr/>
        </p:nvGraphicFramePr>
        <p:xfrm>
          <a:off x="6477000" y="1181100"/>
          <a:ext cx="1604963" cy="1112838"/>
        </p:xfrm>
        <a:graphic>
          <a:graphicData uri="http://schemas.openxmlformats.org/presentationml/2006/ole">
            <mc:AlternateContent xmlns:mc="http://schemas.openxmlformats.org/markup-compatibility/2006">
              <mc:Choice xmlns:v="urn:schemas-microsoft-com:vml" Requires="v">
                <p:oleObj spid="_x0000_s1046" name="" r:id="rId1" imgW="575310" imgH="396240" progId="">
                  <p:embed/>
                </p:oleObj>
              </mc:Choice>
              <mc:Fallback>
                <p:oleObj name="" r:id="rId1" imgW="575310" imgH="396240" progId="">
                  <p:embed/>
                  <p:pic>
                    <p:nvPicPr>
                      <p:cNvPr id="0" name="OLE substitute image"/>
                      <p:cNvPicPr/>
                      <p:nvPr/>
                    </p:nvPicPr>
                    <p:blipFill>
                      <a:blip r:embed="rId2"/>
                      <a:stretch>
                        <a:fillRect/>
                      </a:stretch>
                    </p:blipFill>
                    <p:spPr>
                      <a:xfrm>
                        <a:off x="6477000" y="1181100"/>
                        <a:ext cx="1604963" cy="1112838"/>
                      </a:xfrm>
                      <a:prstGeom prst="rect">
                        <a:avLst/>
                      </a:prstGeom>
                      <a:noFill/>
                      <a:ln w="38100">
                        <a:solidFill>
                          <a:srgbClr val="FF0000"/>
                        </a:solidFill>
                        <a:miter lim="800000"/>
                        <a:headEnd/>
                        <a:tailEnd/>
                      </a:ln>
                    </p:spPr>
                  </p:pic>
                </p:oleObj>
              </mc:Fallback>
            </mc:AlternateContent>
          </a:graphicData>
        </a:graphic>
      </p:graphicFrame>
      <p:graphicFrame>
        <p:nvGraphicFramePr>
          <p:cNvPr id="27653" name="对象 12319"/>
          <p:cNvGraphicFramePr>
            <a:graphicFrameLocks noChangeAspect="1"/>
          </p:cNvGraphicFramePr>
          <p:nvPr/>
        </p:nvGraphicFramePr>
        <p:xfrm>
          <a:off x="2881313" y="1373188"/>
          <a:ext cx="1951037" cy="677862"/>
        </p:xfrm>
        <a:graphic>
          <a:graphicData uri="http://schemas.openxmlformats.org/presentationml/2006/ole">
            <mc:AlternateContent xmlns:mc="http://schemas.openxmlformats.org/markup-compatibility/2006">
              <mc:Choice xmlns:v="urn:schemas-microsoft-com:vml" Requires="v">
                <p:oleObj spid="_x0000_s1047" name="" r:id="rId3" imgW="634365" imgH="215900" progId="Equation.3">
                  <p:embed/>
                </p:oleObj>
              </mc:Choice>
              <mc:Fallback>
                <p:oleObj name="" r:id="rId3" imgW="634365" imgH="215900" progId="Equation.3">
                  <p:embed/>
                  <p:pic>
                    <p:nvPicPr>
                      <p:cNvPr id="0" name="OLE substitute image"/>
                      <p:cNvPicPr/>
                      <p:nvPr/>
                    </p:nvPicPr>
                    <p:blipFill>
                      <a:blip r:embed="rId4"/>
                      <a:stretch>
                        <a:fillRect/>
                      </a:stretch>
                    </p:blipFill>
                    <p:spPr>
                      <a:xfrm>
                        <a:off x="2881313" y="1373188"/>
                        <a:ext cx="1951037" cy="677862"/>
                      </a:xfrm>
                      <a:prstGeom prst="rect">
                        <a:avLst/>
                      </a:prstGeom>
                      <a:noFill/>
                      <a:ln w="28575">
                        <a:solidFill>
                          <a:srgbClr val="FF0000"/>
                        </a:solidFill>
                        <a:miter lim="800000"/>
                        <a:headEnd/>
                        <a:tailEnd/>
                      </a:ln>
                    </p:spPr>
                  </p:pic>
                </p:oleObj>
              </mc:Fallback>
            </mc:AlternateContent>
          </a:graphicData>
        </a:graphic>
      </p:graphicFrame>
      <p:sp>
        <p:nvSpPr>
          <p:cNvPr id="27655" name="文本框 4"/>
          <p:cNvSpPr txBox="1"/>
          <p:nvPr/>
        </p:nvSpPr>
        <p:spPr>
          <a:xfrm>
            <a:off x="2429510" y="2992755"/>
            <a:ext cx="8285163" cy="1753235"/>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2800" b="1">
                <a:solidFill>
                  <a:srgbClr val="3000BC"/>
                </a:solidFill>
              </a:rPr>
              <a:t>2.</a:t>
            </a:r>
            <a:r>
              <a:rPr lang="zh-CN" altLang="en-US" sz="2800" b="1">
                <a:solidFill>
                  <a:srgbClr val="3000BC"/>
                </a:solidFill>
              </a:rPr>
              <a:t>匀强电场中的两个重要结论</a:t>
            </a:r>
            <a:endParaRPr lang="zh-CN" altLang="en-US" sz="2800" b="1">
              <a:solidFill>
                <a:srgbClr val="3000BC"/>
              </a:solidFill>
            </a:endParaRPr>
          </a:p>
          <a:p>
            <a:pPr lvl="0"/>
            <a:r>
              <a:rPr lang="zh-CN" altLang="en-US" sz="2400"/>
              <a:t>（</a:t>
            </a:r>
            <a:r>
              <a:rPr lang="en-US" altLang="zh-CN" sz="2400"/>
              <a:t>1</a:t>
            </a:r>
            <a:r>
              <a:rPr lang="zh-CN" altLang="en-US" sz="2400"/>
              <a:t>）</a:t>
            </a:r>
            <a:r>
              <a:rPr lang="zh-CN" altLang="en-US" sz="2400" b="1">
                <a:solidFill>
                  <a:srgbClr val="FF0000"/>
                </a:solidFill>
                <a:ea typeface="黑体" panose="02010609060101010101" charset="-122"/>
              </a:rPr>
              <a:t>在匀强电场中，</a:t>
            </a:r>
            <a:r>
              <a:rPr lang="zh-CN" altLang="en-US" sz="2400" b="1">
                <a:solidFill>
                  <a:srgbClr val="A50021"/>
                </a:solidFill>
                <a:ea typeface="黑体" panose="02010609060101010101" charset="-122"/>
              </a:rPr>
              <a:t>沿任意一条直线电势降落都是均匀的</a:t>
            </a:r>
            <a:r>
              <a:rPr lang="zh-CN" altLang="en-US" sz="2400">
                <a:solidFill>
                  <a:srgbClr val="FF0000"/>
                </a:solidFill>
              </a:rPr>
              <a:t> 。</a:t>
            </a:r>
            <a:endParaRPr lang="zh-CN" altLang="en-US" sz="2400">
              <a:solidFill>
                <a:srgbClr val="FF0000"/>
              </a:solidFill>
            </a:endParaRPr>
          </a:p>
          <a:p>
            <a:pPr lvl="0"/>
            <a:r>
              <a:rPr lang="zh-CN" altLang="en-US" sz="2400"/>
              <a:t>（</a:t>
            </a:r>
            <a:r>
              <a:rPr lang="en-US" altLang="zh-CN" sz="2400"/>
              <a:t>2</a:t>
            </a:r>
            <a:r>
              <a:rPr lang="zh-CN" altLang="en-US" sz="2400"/>
              <a:t>）</a:t>
            </a:r>
            <a:r>
              <a:rPr lang="zh-CN" altLang="en-US" sz="2400" b="1">
                <a:solidFill>
                  <a:srgbClr val="FF0000"/>
                </a:solidFill>
                <a:latin typeface="华文新魏" pitchFamily="2" charset="-122"/>
                <a:ea typeface="黑体" panose="02010609060101010101" charset="-122"/>
              </a:rPr>
              <a:t>在匀强电场中，两条平行且相等的</a:t>
            </a:r>
            <a:r>
              <a:rPr lang="zh-CN" altLang="en-US" sz="2400" b="1">
                <a:solidFill>
                  <a:srgbClr val="FF0000"/>
                </a:solidFill>
                <a:latin typeface="华文新魏" pitchFamily="2" charset="-122"/>
                <a:ea typeface="黑体" panose="02010609060101010101" charset="-122"/>
                <a:sym typeface="宋体" pitchFamily="2" charset="-122"/>
              </a:rPr>
              <a:t>线段两端点</a:t>
            </a:r>
            <a:r>
              <a:rPr lang="zh-CN" altLang="en-US" sz="2800" b="1">
                <a:solidFill>
                  <a:srgbClr val="FF0000"/>
                </a:solidFill>
                <a:latin typeface="华文新魏" pitchFamily="2" charset="-122"/>
                <a:ea typeface="黑体" panose="02010609060101010101" charset="-122"/>
              </a:rPr>
              <a:t>间的电势差相等。</a:t>
            </a:r>
            <a:endParaRPr lang="zh-CN" altLang="en-US" sz="28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19220" y="594235"/>
            <a:ext cx="9653715" cy="1383665"/>
          </a:xfrm>
          <a:prstGeom prst="rect">
            <a:avLst/>
          </a:prstGeom>
        </p:spPr>
        <p:txBody>
          <a:bodyPr wrap="square">
            <a:spAutoFit/>
          </a:bodyPr>
          <a:lstStyle/>
          <a:p>
            <a:pPr>
              <a:lnSpc>
                <a:spcPct val="150000"/>
              </a:lnSpc>
              <a:spcAft>
                <a:spcPts val="0"/>
              </a:spcAft>
              <a:tabLst>
                <a:tab pos="2250440" algn="l"/>
              </a:tabLst>
            </a:pPr>
            <a:r>
              <a:rPr lang="en-US" altLang="zh-CN" sz="2800" kern="100" dirty="0" smtClean="0">
                <a:latin typeface="Times New Roman" panose="02020503050405090304" pitchFamily="2" charset="0"/>
                <a:ea typeface="方正中等线简体" panose="03000509000000000000" pitchFamily="65" charset="-122"/>
                <a:cs typeface="Times New Roman" panose="02020503050405090304" pitchFamily="2" charset="0"/>
              </a:rPr>
              <a:t>     </a:t>
            </a:r>
            <a:r>
              <a:rPr lang="zh-CN" altLang="zh-CN" sz="2800" kern="100" dirty="0" smtClean="0">
                <a:latin typeface="Times New Roman" panose="02020503050405090304" pitchFamily="2" charset="0"/>
                <a:ea typeface="方正中等线简体" panose="03000509000000000000" pitchFamily="65" charset="-122"/>
                <a:cs typeface="Times New Roman" panose="02020503050405090304" pitchFamily="2" charset="0"/>
              </a:rPr>
              <a:t>如</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图所示，匀强电场电场强度大小</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E</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100 V/m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B</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两点相距</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10 cm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B</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连线与电场线夹角为</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60°</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，则</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U</a:t>
            </a:r>
            <a:r>
              <a:rPr lang="en-US" altLang="zh-CN" sz="2800" i="1" kern="100" baseline="-25000" dirty="0">
                <a:latin typeface="Times New Roman" panose="02020503050405090304" pitchFamily="2" charset="0"/>
                <a:ea typeface="方正中等线简体" panose="03000509000000000000" pitchFamily="65" charset="-122"/>
                <a:cs typeface="Courier New" panose="02070409020205090404" pitchFamily="49" charset="0"/>
              </a:rPr>
              <a:t>BA</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为</a:t>
            </a:r>
            <a:endParaRPr lang="zh-CN" altLang="zh-CN" sz="1050" kern="100" dirty="0">
              <a:effectLst/>
              <a:latin typeface="宋体" pitchFamily="2" charset="-122"/>
              <a:ea typeface="宋体" pitchFamily="2" charset="-122"/>
              <a:cs typeface="Courier New" panose="02070409020205090404" pitchFamily="49" charset="0"/>
            </a:endParaRPr>
          </a:p>
        </p:txBody>
      </p:sp>
      <p:grpSp>
        <p:nvGrpSpPr>
          <p:cNvPr id="3" name="组合 2"/>
          <p:cNvGrpSpPr/>
          <p:nvPr/>
        </p:nvGrpSpPr>
        <p:grpSpPr>
          <a:xfrm>
            <a:off x="2081" y="790105"/>
            <a:ext cx="756672" cy="442559"/>
            <a:chOff x="1360316" y="541777"/>
            <a:chExt cx="756812" cy="442641"/>
          </a:xfrm>
        </p:grpSpPr>
        <p:sp>
          <p:nvSpPr>
            <p:cNvPr id="4" name="右箭头 3"/>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1404009" y="578049"/>
              <a:ext cx="555728" cy="368368"/>
            </a:xfrm>
            <a:prstGeom prst="rect">
              <a:avLst/>
            </a:prstGeom>
          </p:spPr>
          <p:txBody>
            <a:bodyPr wrap="none">
              <a:spAutoFit/>
            </a:bodyPr>
            <a:lstStyle/>
            <a:p>
              <a:r>
                <a:rPr lang="zh-CN" altLang="zh-CN" b="1" kern="100" dirty="0" smtClean="0">
                  <a:solidFill>
                    <a:schemeClr val="bg1"/>
                  </a:solidFill>
                  <a:latin typeface="Times New Roman" panose="02020503050405090304" pitchFamily="2" charset="0"/>
                  <a:ea typeface="微软雅黑" panose="020B0503020204020204" charset="-122"/>
                  <a:cs typeface="Times New Roman" panose="02020503050405090304" pitchFamily="2" charset="0"/>
                </a:rPr>
                <a:t>例</a:t>
              </a:r>
              <a:r>
                <a:rPr lang="en-US" altLang="zh-CN" b="1" kern="100" dirty="0" smtClean="0">
                  <a:solidFill>
                    <a:schemeClr val="bg1"/>
                  </a:solidFill>
                  <a:latin typeface="微软雅黑" panose="020B0503020204020204" charset="-122"/>
                  <a:ea typeface="微软雅黑" panose="020B0503020204020204" charset="-122"/>
                  <a:cs typeface="Courier New" panose="02070409020205090404" pitchFamily="49" charset="0"/>
                </a:rPr>
                <a:t>1</a:t>
              </a:r>
              <a:endParaRPr lang="zh-CN" altLang="en-US" sz="1600" dirty="0">
                <a:solidFill>
                  <a:schemeClr val="bg1"/>
                </a:solidFill>
              </a:endParaRPr>
            </a:p>
          </p:txBody>
        </p:sp>
      </p:grpSp>
      <p:pic>
        <p:nvPicPr>
          <p:cNvPr id="531458" name="Picture 2" descr="a11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24635" y="822937"/>
            <a:ext cx="1721573" cy="226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nvGraphicFramePr>
        <p:xfrm>
          <a:off x="374678" y="2149548"/>
          <a:ext cx="5339361" cy="1639584"/>
        </p:xfrm>
        <a:graphic>
          <a:graphicData uri="http://schemas.openxmlformats.org/presentationml/2006/ole">
            <mc:AlternateContent xmlns:mc="http://schemas.openxmlformats.org/markup-compatibility/2006">
              <mc:Choice xmlns:v="urn:schemas-microsoft-com:vml" Requires="v">
                <p:oleObj spid="_x0000_s531465" name="文档" r:id="rId2" imgW="5340350" imgH="1641475" progId="Word.Document.12">
                  <p:embed/>
                </p:oleObj>
              </mc:Choice>
              <mc:Fallback>
                <p:oleObj name="文档" r:id="rId2" imgW="5340350" imgH="1641475" progId="Word.Document.12">
                  <p:embed/>
                  <p:pic>
                    <p:nvPicPr>
                      <p:cNvPr id="0" name="图片 531464"/>
                      <p:cNvPicPr/>
                      <p:nvPr/>
                    </p:nvPicPr>
                    <p:blipFill>
                      <a:blip r:embed="rId3"/>
                      <a:stretch>
                        <a:fillRect/>
                      </a:stretch>
                    </p:blipFill>
                    <p:spPr>
                      <a:xfrm>
                        <a:off x="374678" y="2149548"/>
                        <a:ext cx="5339361" cy="1639584"/>
                      </a:xfrm>
                      <a:prstGeom prst="rect">
                        <a:avLst/>
                      </a:prstGeom>
                    </p:spPr>
                  </p:pic>
                </p:oleObj>
              </mc:Fallback>
            </mc:AlternateContent>
          </a:graphicData>
        </a:graphic>
      </p:graphicFrame>
      <p:sp>
        <p:nvSpPr>
          <p:cNvPr id="10" name="TextBox 14"/>
          <p:cNvSpPr txBox="1"/>
          <p:nvPr/>
        </p:nvSpPr>
        <p:spPr>
          <a:xfrm>
            <a:off x="130124" y="2659932"/>
            <a:ext cx="737866" cy="78359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11" name="组合 10"/>
          <p:cNvGrpSpPr/>
          <p:nvPr/>
        </p:nvGrpSpPr>
        <p:grpSpPr>
          <a:xfrm>
            <a:off x="472200" y="3535444"/>
            <a:ext cx="11247917" cy="2538471"/>
            <a:chOff x="471000" y="934424"/>
            <a:chExt cx="11250000" cy="2538941"/>
          </a:xfrm>
        </p:grpSpPr>
        <p:sp>
          <p:nvSpPr>
            <p:cNvPr id="12" name="圆角矩形 11"/>
            <p:cNvSpPr/>
            <p:nvPr/>
          </p:nvSpPr>
          <p:spPr>
            <a:xfrm>
              <a:off x="471000" y="1094413"/>
              <a:ext cx="11250000" cy="2378952"/>
            </a:xfrm>
            <a:prstGeom prst="roundRect">
              <a:avLst>
                <a:gd name="adj" fmla="val 346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b="0" i="0" u="none" strike="noStrike" kern="1200" cap="none" spc="0" normalizeH="0" baseline="0" noProof="0">
                <a:ln>
                  <a:noFill/>
                </a:ln>
                <a:solidFill>
                  <a:prstClr val="white"/>
                </a:solidFill>
                <a:effectLst/>
                <a:uLnTx/>
                <a:uFillTx/>
                <a:latin typeface="Arial" panose="020B0604020202090204"/>
                <a:ea typeface="微软雅黑"/>
                <a:cs typeface="+mn-cs"/>
              </a:endParaRPr>
            </a:p>
          </p:txBody>
        </p:sp>
        <p:pic>
          <p:nvPicPr>
            <p:cNvPr id="13" name="图片 12"/>
            <p:cNvPicPr>
              <a:picLocks noChangeAspect="1"/>
            </p:cNvPicPr>
            <p:nvPr/>
          </p:nvPicPr>
          <p:blipFill>
            <a:blip r:embed="rId4"/>
            <a:stretch>
              <a:fillRect/>
            </a:stretch>
          </p:blipFill>
          <p:spPr>
            <a:xfrm>
              <a:off x="850294" y="934424"/>
              <a:ext cx="695238" cy="314286"/>
            </a:xfrm>
            <a:prstGeom prst="rect">
              <a:avLst/>
            </a:prstGeom>
          </p:spPr>
        </p:pic>
        <p:sp>
          <p:nvSpPr>
            <p:cNvPr id="14" name="文本框 13"/>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3" tIns="45711" rIns="91423" bIns="45711"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5" name="矩形 14"/>
          <p:cNvSpPr/>
          <p:nvPr/>
        </p:nvSpPr>
        <p:spPr>
          <a:xfrm>
            <a:off x="653133" y="3893945"/>
            <a:ext cx="10791815" cy="2030095"/>
          </a:xfrm>
          <a:prstGeom prst="rect">
            <a:avLst/>
          </a:prstGeom>
        </p:spPr>
        <p:txBody>
          <a:bodyPr>
            <a:spAutoFit/>
          </a:bodyPr>
          <a:lstStyle/>
          <a:p>
            <a:pPr algn="just">
              <a:lnSpc>
                <a:spcPct val="150000"/>
              </a:lnSpc>
              <a:spcAft>
                <a:spcPts val="0"/>
              </a:spcAft>
              <a:tabLst>
                <a:tab pos="2250440" algn="l"/>
              </a:tabLst>
            </a:pPr>
            <a:r>
              <a:rPr lang="zh-CN" altLang="zh-CN" sz="2800" kern="100">
                <a:latin typeface="Times New Roman" panose="02020503050405090304" pitchFamily="2" charset="0"/>
                <a:ea typeface="楷体_GB2312" pitchFamily="1" charset="-122"/>
                <a:cs typeface="Times New Roman" panose="02020503050405090304" pitchFamily="2" charset="0"/>
              </a:rPr>
              <a:t>根据沿电场方向电势降低可知</a:t>
            </a:r>
            <a:r>
              <a:rPr lang="en-US" altLang="zh-CN" sz="2800" i="1" kern="100" dirty="0">
                <a:latin typeface="Times New Roman" panose="02020503050405090304" pitchFamily="2" charset="0"/>
                <a:ea typeface="楷体_GB2312" pitchFamily="1" charset="-122"/>
                <a:cs typeface="Courier New" panose="02070409020205090404" pitchFamily="49" charset="0"/>
              </a:rPr>
              <a:t>B</a:t>
            </a:r>
            <a:r>
              <a:rPr lang="zh-CN" altLang="zh-CN" sz="2800" kern="100" dirty="0">
                <a:latin typeface="Times New Roman" panose="02020503050405090304" pitchFamily="2" charset="0"/>
                <a:ea typeface="楷体_GB2312" pitchFamily="1" charset="-122"/>
                <a:cs typeface="Times New Roman" panose="02020503050405090304" pitchFamily="2" charset="0"/>
              </a:rPr>
              <a:t>点电势低于</a:t>
            </a:r>
            <a:r>
              <a:rPr lang="en-US" altLang="zh-CN" sz="2800" i="1" kern="100" dirty="0">
                <a:latin typeface="Times New Roman" panose="02020503050405090304" pitchFamily="2" charset="0"/>
                <a:ea typeface="楷体_GB2312" pitchFamily="1" charset="-122"/>
                <a:cs typeface="Courier New" panose="02070409020205090404" pitchFamily="49" charset="0"/>
              </a:rPr>
              <a:t>A</a:t>
            </a:r>
            <a:r>
              <a:rPr lang="zh-CN" altLang="zh-CN" sz="2800" kern="100" dirty="0">
                <a:latin typeface="Times New Roman" panose="02020503050405090304" pitchFamily="2" charset="0"/>
                <a:ea typeface="楷体_GB2312" pitchFamily="1" charset="-122"/>
                <a:cs typeface="Times New Roman" panose="02020503050405090304" pitchFamily="2" charset="0"/>
              </a:rPr>
              <a:t>点电势，则</a:t>
            </a:r>
            <a:r>
              <a:rPr lang="en-US" altLang="zh-CN" sz="2800" i="1" kern="100" dirty="0">
                <a:latin typeface="Times New Roman" panose="02020503050405090304" pitchFamily="2" charset="0"/>
                <a:ea typeface="楷体_GB2312" pitchFamily="1" charset="-122"/>
                <a:cs typeface="Courier New" panose="02070409020205090404" pitchFamily="49" charset="0"/>
              </a:rPr>
              <a:t>U</a:t>
            </a:r>
            <a:r>
              <a:rPr lang="en-US" altLang="zh-CN" sz="2800" i="1" kern="100" baseline="-25000" dirty="0">
                <a:latin typeface="Times New Roman" panose="02020503050405090304" pitchFamily="2" charset="0"/>
                <a:ea typeface="楷体_GB2312" pitchFamily="1" charset="-122"/>
                <a:cs typeface="Courier New" panose="02070409020205090404" pitchFamily="49" charset="0"/>
              </a:rPr>
              <a:t>BA</a:t>
            </a:r>
            <a:r>
              <a:rPr lang="zh-CN" altLang="zh-CN" sz="2800" kern="100" dirty="0">
                <a:latin typeface="Times New Roman" panose="02020503050405090304" pitchFamily="2" charset="0"/>
                <a:ea typeface="楷体_GB2312" pitchFamily="1" charset="-122"/>
                <a:cs typeface="Times New Roman" panose="02020503050405090304" pitchFamily="2" charset="0"/>
              </a:rPr>
              <a:t>为负值，根据匀强电场中电势差与电场强度的关系可得</a:t>
            </a:r>
            <a:r>
              <a:rPr lang="en-US" altLang="zh-CN" sz="2800" i="1" kern="100" dirty="0">
                <a:latin typeface="Times New Roman" panose="02020503050405090304" pitchFamily="2" charset="0"/>
                <a:ea typeface="楷体_GB2312" pitchFamily="1" charset="-122"/>
                <a:cs typeface="Courier New" panose="02070409020205090404" pitchFamily="49" charset="0"/>
              </a:rPr>
              <a:t>U</a:t>
            </a:r>
            <a:r>
              <a:rPr lang="en-US" altLang="zh-CN" sz="2800" i="1" kern="100" baseline="-25000" dirty="0">
                <a:latin typeface="Times New Roman" panose="02020503050405090304" pitchFamily="2" charset="0"/>
                <a:ea typeface="楷体_GB2312" pitchFamily="1" charset="-122"/>
                <a:cs typeface="Courier New" panose="02070409020205090404" pitchFamily="49" charset="0"/>
              </a:rPr>
              <a:t>BA</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err="1">
                <a:latin typeface="Times New Roman" panose="02020503050405090304" pitchFamily="2" charset="0"/>
                <a:ea typeface="楷体_GB2312" pitchFamily="1" charset="-122"/>
                <a:cs typeface="Courier New" panose="02070409020205090404" pitchFamily="49" charset="0"/>
              </a:rPr>
              <a:t>Ed</a:t>
            </a:r>
            <a:r>
              <a:rPr lang="en-US" altLang="zh-CN" sz="2800" i="1" kern="100" baseline="-25000" dirty="0" err="1">
                <a:latin typeface="Times New Roman" panose="02020503050405090304" pitchFamily="2" charset="0"/>
                <a:ea typeface="楷体_GB2312" pitchFamily="1" charset="-122"/>
                <a:cs typeface="Courier New" panose="02070409020205090404" pitchFamily="49" charset="0"/>
              </a:rPr>
              <a:t>AB</a:t>
            </a:r>
            <a:r>
              <a:rPr lang="en-US" altLang="zh-CN" sz="2800" kern="100" dirty="0" err="1">
                <a:latin typeface="Times New Roman" panose="02020503050405090304" pitchFamily="2" charset="0"/>
                <a:ea typeface="楷体_GB2312" pitchFamily="1" charset="-122"/>
                <a:cs typeface="Courier New" panose="02070409020205090404" pitchFamily="49" charset="0"/>
              </a:rPr>
              <a:t>cos</a:t>
            </a:r>
            <a:r>
              <a:rPr lang="en-US" altLang="zh-CN" sz="2800" kern="100" dirty="0">
                <a:latin typeface="Times New Roman" panose="02020503050405090304" pitchFamily="2" charset="0"/>
                <a:ea typeface="楷体_GB2312" pitchFamily="1" charset="-122"/>
                <a:cs typeface="Courier New" panose="02070409020205090404" pitchFamily="49" charset="0"/>
              </a:rPr>
              <a:t> 60°</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5 V</a:t>
            </a:r>
            <a:r>
              <a:rPr lang="zh-CN" altLang="zh-CN" sz="2800" kern="100" dirty="0">
                <a:latin typeface="Times New Roman" panose="02020503050405090304" pitchFamily="2" charset="0"/>
                <a:ea typeface="楷体_GB2312" pitchFamily="1" charset="-122"/>
                <a:cs typeface="Times New Roman" panose="02020503050405090304" pitchFamily="2" charset="0"/>
              </a:rPr>
              <a:t>，故选</a:t>
            </a:r>
            <a:r>
              <a:rPr lang="en-US" altLang="zh-CN" sz="2800" kern="100" dirty="0">
                <a:latin typeface="Times New Roman" panose="02020503050405090304" pitchFamily="2" charset="0"/>
                <a:ea typeface="楷体_GB2312" pitchFamily="1" charset="-122"/>
                <a:cs typeface="Courier New" panose="02070409020205090404" pitchFamily="49" charset="0"/>
              </a:rPr>
              <a:t>C</a:t>
            </a:r>
            <a:r>
              <a:rPr lang="zh-CN" altLang="zh-CN" sz="2800" kern="100" dirty="0">
                <a:latin typeface="Times New Roman" panose="02020503050405090304" pitchFamily="2" charset="0"/>
                <a:ea typeface="楷体_GB2312" pitchFamily="1" charset="-122"/>
                <a:cs typeface="Times New Roman" panose="02020503050405090304" pitchFamily="2" charset="0"/>
              </a:rPr>
              <a:t>。</a:t>
            </a:r>
            <a:endParaRPr lang="zh-CN" altLang="zh-CN" sz="1050" kern="100" dirty="0">
              <a:effectLst/>
              <a:latin typeface="宋体" pitchFamily="2" charset="-122"/>
              <a:ea typeface="宋体" pitchFamily="2" charset="-122"/>
              <a:cs typeface="Courier New" panose="02070409020205090404" pitchFamily="49" charset="0"/>
            </a:endParaRPr>
          </a:p>
        </p:txBody>
      </p:sp>
      <p:sp>
        <p:nvSpPr>
          <p:cNvPr id="10243" name="Text Box 70"/>
          <p:cNvSpPr txBox="1"/>
          <p:nvPr>
            <p:custDataLst>
              <p:tags r:id="rId5"/>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巩固训练——步步高</a:t>
            </a:r>
            <a:r>
              <a:rPr lang="en-US" altLang="zh-CN" sz="3200">
                <a:solidFill>
                  <a:schemeClr val="accent1">
                    <a:lumMod val="50000"/>
                  </a:schemeClr>
                </a:solidFill>
                <a:sym typeface="+mn-ea"/>
              </a:rPr>
              <a:t>P29</a:t>
            </a:r>
            <a:endParaRPr lang="en-US" altLang="zh-CN" sz="32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19220" y="837351"/>
            <a:ext cx="11320528" cy="3969385"/>
          </a:xfrm>
          <a:prstGeom prst="rect">
            <a:avLst/>
          </a:prstGeom>
        </p:spPr>
        <p:txBody>
          <a:bodyPr wrap="square">
            <a:spAutoFit/>
          </a:bodyPr>
          <a:lstStyle/>
          <a:p>
            <a:pPr algn="just">
              <a:lnSpc>
                <a:spcPct val="150000"/>
              </a:lnSpc>
              <a:spcAft>
                <a:spcPts val="0"/>
              </a:spcAft>
              <a:tabLst>
                <a:tab pos="2250440" algn="l"/>
              </a:tabLst>
            </a:pPr>
            <a:r>
              <a:rPr lang="en-US" altLang="zh-CN" sz="2800" kern="100" dirty="0" smtClean="0">
                <a:latin typeface="Times New Roman" panose="02020503050405090304" pitchFamily="2" charset="0"/>
                <a:ea typeface="楷体_GB2312" pitchFamily="1" charset="-122"/>
                <a:cs typeface="Courier New" panose="02070409020205090404" pitchFamily="49" charset="0"/>
              </a:rPr>
              <a:t>    </a:t>
            </a:r>
            <a:r>
              <a:rPr lang="en-US" altLang="zh-CN" sz="2800" kern="100" spc="-100" dirty="0" smtClean="0">
                <a:latin typeface="Times New Roman" panose="02020503050405090304" pitchFamily="2" charset="0"/>
                <a:ea typeface="楷体_GB2312" pitchFamily="1" charset="-122"/>
                <a:cs typeface="Courier New" panose="02070409020205090404" pitchFamily="49" charset="0"/>
              </a:rPr>
              <a:t> (</a:t>
            </a:r>
            <a:r>
              <a:rPr lang="en-US" altLang="zh-CN" sz="2800" kern="100" spc="-100" dirty="0">
                <a:latin typeface="Times New Roman" panose="02020503050405090304" pitchFamily="2" charset="0"/>
                <a:ea typeface="楷体_GB2312" pitchFamily="1" charset="-122"/>
                <a:cs typeface="Courier New" panose="02070409020205090404" pitchFamily="49" charset="0"/>
              </a:rPr>
              <a:t>2022·</a:t>
            </a:r>
            <a:r>
              <a:rPr lang="zh-CN" altLang="zh-CN" sz="2800" kern="100" spc="-100" dirty="0">
                <a:latin typeface="Times New Roman" panose="02020503050405090304" pitchFamily="2" charset="0"/>
                <a:ea typeface="楷体_GB2312" pitchFamily="1" charset="-122"/>
                <a:cs typeface="Times New Roman" panose="02020503050405090304" pitchFamily="2" charset="0"/>
              </a:rPr>
              <a:t>镇江市高一期末</a:t>
            </a:r>
            <a:r>
              <a:rPr lang="en-US" altLang="zh-CN" sz="2800" kern="100" spc="-100" dirty="0">
                <a:latin typeface="Times New Roman" panose="02020503050405090304" pitchFamily="2" charset="0"/>
                <a:ea typeface="楷体_GB2312" pitchFamily="1" charset="-122"/>
                <a:cs typeface="Courier New" panose="02070409020205090404" pitchFamily="49" charset="0"/>
              </a:rPr>
              <a:t>)</a:t>
            </a:r>
            <a:r>
              <a:rPr lang="zh-CN" altLang="zh-CN" sz="2800" kern="100" spc="-100" dirty="0">
                <a:latin typeface="Times New Roman" panose="02020503050405090304" pitchFamily="2" charset="0"/>
                <a:ea typeface="方正中等线简体" panose="03000509000000000000" pitchFamily="65" charset="-122"/>
                <a:cs typeface="Times New Roman" panose="02020503050405090304" pitchFamily="2" charset="0"/>
              </a:rPr>
              <a:t>如图所示，</a:t>
            </a:r>
            <a:r>
              <a:rPr lang="en-US" altLang="zh-CN" sz="2800" i="1" kern="100" spc="-100" dirty="0">
                <a:latin typeface="Times New Roman" panose="02020503050405090304" pitchFamily="2" charset="0"/>
                <a:ea typeface="方正中等线简体" panose="03000509000000000000" pitchFamily="65" charset="-122"/>
                <a:cs typeface="Courier New" panose="02070409020205090404" pitchFamily="49" charset="0"/>
              </a:rPr>
              <a:t>O</a:t>
            </a:r>
            <a:r>
              <a:rPr lang="zh-CN" altLang="zh-CN" sz="2800" kern="100" spc="-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spc="-100" dirty="0">
                <a:latin typeface="Times New Roman" panose="02020503050405090304" pitchFamily="2" charset="0"/>
                <a:ea typeface="方正中等线简体" panose="03000509000000000000" pitchFamily="65" charset="-122"/>
                <a:cs typeface="Courier New" panose="02070409020205090404" pitchFamily="49" charset="0"/>
              </a:rPr>
              <a:t>M</a:t>
            </a:r>
            <a:r>
              <a:rPr lang="zh-CN" altLang="zh-CN" sz="2800" kern="100" spc="-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spc="-100" dirty="0">
                <a:latin typeface="Times New Roman" panose="02020503050405090304" pitchFamily="2" charset="0"/>
                <a:ea typeface="方正中等线简体" panose="03000509000000000000" pitchFamily="65" charset="-122"/>
                <a:cs typeface="Courier New" panose="02070409020205090404" pitchFamily="49" charset="0"/>
              </a:rPr>
              <a:t>N</a:t>
            </a:r>
            <a:r>
              <a:rPr lang="zh-CN" altLang="zh-CN" sz="2800" kern="100" spc="-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spc="-100" dirty="0">
                <a:latin typeface="Times New Roman" panose="02020503050405090304" pitchFamily="2" charset="0"/>
                <a:ea typeface="方正中等线简体" panose="03000509000000000000" pitchFamily="65" charset="-122"/>
                <a:cs typeface="Courier New" panose="02070409020205090404" pitchFamily="49" charset="0"/>
              </a:rPr>
              <a:t>P</a:t>
            </a:r>
            <a:r>
              <a:rPr lang="zh-CN" altLang="zh-CN" sz="2800" kern="100" spc="-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spc="-100" dirty="0">
                <a:latin typeface="Times New Roman" panose="02020503050405090304" pitchFamily="2" charset="0"/>
                <a:ea typeface="方正中等线简体" panose="03000509000000000000" pitchFamily="65" charset="-122"/>
                <a:cs typeface="Courier New" panose="02070409020205090404" pitchFamily="49" charset="0"/>
              </a:rPr>
              <a:t>Q</a:t>
            </a:r>
            <a:r>
              <a:rPr lang="zh-CN" altLang="zh-CN" sz="2800" kern="100" spc="-100" dirty="0">
                <a:latin typeface="Times New Roman" panose="02020503050405090304" pitchFamily="2" charset="0"/>
                <a:ea typeface="方正中等线简体" panose="03000509000000000000" pitchFamily="65" charset="-122"/>
                <a:cs typeface="Times New Roman" panose="02020503050405090304" pitchFamily="2" charset="0"/>
              </a:rPr>
              <a:t>是电场中的五个点，</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OM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和</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MN</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长度相同。下列说法正确的是</a:t>
            </a:r>
            <a:endParaRPr lang="zh-CN" altLang="zh-CN" sz="1050" kern="100" dirty="0">
              <a:latin typeface="宋体" pitchFamily="2" charset="-122"/>
              <a:ea typeface="宋体" pitchFamily="2" charset="-122"/>
              <a:cs typeface="Courier New" panose="02070409020205090404" pitchFamily="49" charset="0"/>
            </a:endParaRPr>
          </a:p>
          <a:p>
            <a:pPr algn="just">
              <a:lnSpc>
                <a:spcPct val="150000"/>
              </a:lnSpc>
              <a:spcAft>
                <a:spcPts val="0"/>
              </a:spcAft>
              <a:tabLst>
                <a:tab pos="2250440" algn="l"/>
              </a:tabLst>
            </a:pP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A.</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点的电场强度比</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N</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点的电场强度大</a:t>
            </a:r>
            <a:endParaRPr lang="zh-CN" altLang="zh-CN" sz="1050" kern="100" dirty="0">
              <a:latin typeface="宋体" pitchFamily="2" charset="-122"/>
              <a:ea typeface="宋体" pitchFamily="2" charset="-122"/>
              <a:cs typeface="Courier New" panose="02070409020205090404" pitchFamily="49" charset="0"/>
            </a:endParaRPr>
          </a:p>
          <a:p>
            <a:pPr algn="just">
              <a:lnSpc>
                <a:spcPct val="150000"/>
              </a:lnSpc>
              <a:spcAft>
                <a:spcPts val="0"/>
              </a:spcAft>
              <a:tabLst>
                <a:tab pos="2250440" algn="l"/>
              </a:tabLst>
            </a:pP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B.</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点的电势比</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N</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点的电势高</a:t>
            </a:r>
            <a:endParaRPr lang="zh-CN" altLang="zh-CN" sz="1050" kern="100" dirty="0">
              <a:latin typeface="宋体" pitchFamily="2" charset="-122"/>
              <a:ea typeface="宋体" pitchFamily="2" charset="-122"/>
              <a:cs typeface="Courier New" panose="02070409020205090404" pitchFamily="49" charset="0"/>
            </a:endParaRPr>
          </a:p>
          <a:p>
            <a:pPr algn="just">
              <a:lnSpc>
                <a:spcPct val="150000"/>
              </a:lnSpc>
              <a:spcAft>
                <a:spcPts val="0"/>
              </a:spcAft>
              <a:tabLst>
                <a:tab pos="2250440" algn="l"/>
              </a:tabLst>
            </a:pP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C.</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O</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两点间的电势差等于</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N</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两点间的电势差</a:t>
            </a:r>
            <a:endParaRPr lang="zh-CN" altLang="zh-CN" sz="1050" kern="100" dirty="0">
              <a:latin typeface="宋体" pitchFamily="2" charset="-122"/>
              <a:ea typeface="宋体" pitchFamily="2" charset="-122"/>
              <a:cs typeface="Courier New" panose="02070409020205090404" pitchFamily="49" charset="0"/>
            </a:endParaRPr>
          </a:p>
          <a:p>
            <a:pPr algn="just">
              <a:lnSpc>
                <a:spcPct val="150000"/>
              </a:lnSpc>
              <a:spcAft>
                <a:spcPts val="0"/>
              </a:spcAft>
              <a:tabLst>
                <a:tab pos="2250440" algn="l"/>
              </a:tabLst>
            </a:pP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D.</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负电荷仅在静电力的作用下可以沿电场线从</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Q</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运动到</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P</a:t>
            </a:r>
            <a:endParaRPr lang="zh-CN" altLang="zh-CN" sz="1050" kern="100" dirty="0">
              <a:effectLst/>
              <a:latin typeface="宋体" pitchFamily="2" charset="-122"/>
              <a:ea typeface="宋体" pitchFamily="2" charset="-122"/>
              <a:cs typeface="Courier New" panose="02070409020205090404" pitchFamily="49" charset="0"/>
            </a:endParaRPr>
          </a:p>
        </p:txBody>
      </p:sp>
      <p:grpSp>
        <p:nvGrpSpPr>
          <p:cNvPr id="3" name="组合 2"/>
          <p:cNvGrpSpPr/>
          <p:nvPr/>
        </p:nvGrpSpPr>
        <p:grpSpPr>
          <a:xfrm>
            <a:off x="2081" y="1042744"/>
            <a:ext cx="756672" cy="442559"/>
            <a:chOff x="1360316" y="541777"/>
            <a:chExt cx="756812" cy="442641"/>
          </a:xfrm>
        </p:grpSpPr>
        <p:sp>
          <p:nvSpPr>
            <p:cNvPr id="4" name="右箭头 3"/>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1404009" y="578049"/>
              <a:ext cx="555728" cy="368368"/>
            </a:xfrm>
            <a:prstGeom prst="rect">
              <a:avLst/>
            </a:prstGeom>
          </p:spPr>
          <p:txBody>
            <a:bodyPr wrap="none">
              <a:spAutoFit/>
            </a:bodyPr>
            <a:lstStyle/>
            <a:p>
              <a:r>
                <a:rPr lang="zh-CN" altLang="zh-CN" b="1" kern="100" smtClean="0">
                  <a:solidFill>
                    <a:schemeClr val="bg1"/>
                  </a:solidFill>
                  <a:latin typeface="Times New Roman" panose="02020503050405090304" pitchFamily="2" charset="0"/>
                  <a:ea typeface="微软雅黑" panose="020B0503020204020204" charset="-122"/>
                  <a:cs typeface="Times New Roman" panose="02020503050405090304" pitchFamily="2" charset="0"/>
                </a:rPr>
                <a:t>例</a:t>
              </a:r>
              <a:r>
                <a:rPr lang="en-US" altLang="zh-CN" b="1" kern="100" dirty="0" smtClean="0">
                  <a:solidFill>
                    <a:schemeClr val="bg1"/>
                  </a:solidFill>
                  <a:latin typeface="微软雅黑" panose="020B0503020204020204" charset="-122"/>
                  <a:ea typeface="微软雅黑" panose="020B0503020204020204" charset="-122"/>
                  <a:cs typeface="Courier New" panose="02070409020205090404" pitchFamily="49" charset="0"/>
                </a:rPr>
                <a:t>5</a:t>
              </a:r>
              <a:endParaRPr lang="zh-CN" altLang="en-US" sz="1600" dirty="0">
                <a:solidFill>
                  <a:schemeClr val="bg1"/>
                </a:solidFill>
              </a:endParaRPr>
            </a:p>
          </p:txBody>
        </p:sp>
      </p:grpSp>
      <p:sp>
        <p:nvSpPr>
          <p:cNvPr id="6" name="TextBox 14"/>
          <p:cNvSpPr txBox="1"/>
          <p:nvPr/>
        </p:nvSpPr>
        <p:spPr>
          <a:xfrm>
            <a:off x="146106" y="2812619"/>
            <a:ext cx="737866" cy="78359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8" name="Picture 2" descr="去年A20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3320" y="1820045"/>
            <a:ext cx="2767887" cy="2084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70"/>
          <p:cNvSpPr txBox="1"/>
          <p:nvPr>
            <p:custDataLst>
              <p:tags r:id="rId2"/>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巩固训练</a:t>
            </a:r>
            <a:r>
              <a:rPr lang="zh-CN" altLang="en-US" sz="3200">
                <a:solidFill>
                  <a:schemeClr val="accent1">
                    <a:lumMod val="50000"/>
                  </a:schemeClr>
                </a:solidFill>
                <a:sym typeface="+mn-ea"/>
              </a:rPr>
              <a:t>——步步高</a:t>
            </a:r>
            <a:r>
              <a:rPr lang="en-US" altLang="zh-CN" sz="3200">
                <a:solidFill>
                  <a:schemeClr val="accent1">
                    <a:lumMod val="50000"/>
                  </a:schemeClr>
                </a:solidFill>
                <a:sym typeface="+mn-ea"/>
              </a:rPr>
              <a:t>P29</a:t>
            </a:r>
            <a:endParaRPr lang="zh-CN" altLang="en-US" sz="32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472200" y="486901"/>
            <a:ext cx="11247917" cy="5774672"/>
            <a:chOff x="471000" y="934424"/>
            <a:chExt cx="11250000" cy="5775741"/>
          </a:xfrm>
        </p:grpSpPr>
        <p:sp>
          <p:nvSpPr>
            <p:cNvPr id="3" name="圆角矩形 2"/>
            <p:cNvSpPr/>
            <p:nvPr/>
          </p:nvSpPr>
          <p:spPr>
            <a:xfrm>
              <a:off x="471000" y="1094412"/>
              <a:ext cx="11250000" cy="5615753"/>
            </a:xfrm>
            <a:prstGeom prst="roundRect">
              <a:avLst>
                <a:gd name="adj" fmla="val 226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b="0" i="0" u="none" strike="noStrike" kern="1200" cap="none" spc="0" normalizeH="0" baseline="0" noProof="0">
                <a:ln>
                  <a:noFill/>
                </a:ln>
                <a:solidFill>
                  <a:prstClr val="white"/>
                </a:solidFill>
                <a:effectLst/>
                <a:uLnTx/>
                <a:uFillTx/>
                <a:latin typeface="Arial" panose="020B0604020202090204"/>
                <a:ea typeface="微软雅黑"/>
                <a:cs typeface="+mn-cs"/>
              </a:endParaRPr>
            </a:p>
          </p:txBody>
        </p:sp>
        <p:pic>
          <p:nvPicPr>
            <p:cNvPr id="4" name="图片 3"/>
            <p:cNvPicPr>
              <a:picLocks noChangeAspect="1"/>
            </p:cNvPicPr>
            <p:nvPr/>
          </p:nvPicPr>
          <p:blipFill>
            <a:blip r:embed="rId1"/>
            <a:stretch>
              <a:fillRect/>
            </a:stretch>
          </p:blipFill>
          <p:spPr>
            <a:xfrm>
              <a:off x="850294" y="934424"/>
              <a:ext cx="695238" cy="314286"/>
            </a:xfrm>
            <a:prstGeom prst="rect">
              <a:avLst/>
            </a:prstGeom>
          </p:spPr>
        </p:pic>
        <p:sp>
          <p:nvSpPr>
            <p:cNvPr id="5" name="文本框 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3" tIns="45711" rIns="91423" bIns="45711"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6" name="Picture 2" descr="去年A20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31861" y="996391"/>
            <a:ext cx="2310385" cy="173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679915" y="856397"/>
            <a:ext cx="8060999" cy="2030095"/>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503050405090304" pitchFamily="2" charset="0"/>
                <a:ea typeface="楷体_GB2312" pitchFamily="1" charset="-122"/>
                <a:cs typeface="Times New Roman" panose="02020503050405090304" pitchFamily="2" charset="0"/>
              </a:rPr>
              <a:t>根据电场线的疏密程度表示电场强度的大小，可知</a:t>
            </a:r>
            <a:r>
              <a:rPr lang="en-US" altLang="zh-CN" sz="2800" i="1" kern="100" dirty="0">
                <a:latin typeface="Times New Roman" panose="02020503050405090304" pitchFamily="2" charset="0"/>
                <a:ea typeface="楷体_GB2312" pitchFamily="1" charset="-122"/>
                <a:cs typeface="Courier New" panose="02070409020205090404" pitchFamily="49" charset="0"/>
              </a:rPr>
              <a:t>M</a:t>
            </a:r>
            <a:r>
              <a:rPr lang="zh-CN" altLang="zh-CN" sz="2800" kern="100" dirty="0">
                <a:latin typeface="Times New Roman" panose="02020503050405090304" pitchFamily="2" charset="0"/>
                <a:ea typeface="楷体_GB2312" pitchFamily="1" charset="-122"/>
                <a:cs typeface="Times New Roman" panose="02020503050405090304" pitchFamily="2" charset="0"/>
              </a:rPr>
              <a:t>点的电场线比</a:t>
            </a:r>
            <a:r>
              <a:rPr lang="en-US" altLang="zh-CN" sz="2800" i="1" kern="100" dirty="0">
                <a:latin typeface="Times New Roman" panose="02020503050405090304" pitchFamily="2" charset="0"/>
                <a:ea typeface="楷体_GB2312" pitchFamily="1" charset="-122"/>
                <a:cs typeface="Courier New" panose="02070409020205090404" pitchFamily="49" charset="0"/>
              </a:rPr>
              <a:t>N</a:t>
            </a:r>
            <a:r>
              <a:rPr lang="zh-CN" altLang="zh-CN" sz="2800" kern="100" dirty="0">
                <a:latin typeface="Times New Roman" panose="02020503050405090304" pitchFamily="2" charset="0"/>
                <a:ea typeface="楷体_GB2312" pitchFamily="1" charset="-122"/>
                <a:cs typeface="Times New Roman" panose="02020503050405090304" pitchFamily="2" charset="0"/>
              </a:rPr>
              <a:t>点的电场线疏，所以</a:t>
            </a:r>
            <a:r>
              <a:rPr lang="en-US" altLang="zh-CN" sz="2800" i="1" kern="100" dirty="0">
                <a:latin typeface="Times New Roman" panose="02020503050405090304" pitchFamily="2" charset="0"/>
                <a:ea typeface="楷体_GB2312" pitchFamily="1" charset="-122"/>
                <a:cs typeface="Courier New" panose="02070409020205090404" pitchFamily="49" charset="0"/>
              </a:rPr>
              <a:t>M</a:t>
            </a:r>
            <a:r>
              <a:rPr lang="zh-CN" altLang="zh-CN" sz="2800" kern="100" dirty="0">
                <a:latin typeface="Times New Roman" panose="02020503050405090304" pitchFamily="2" charset="0"/>
                <a:ea typeface="楷体_GB2312" pitchFamily="1" charset="-122"/>
                <a:cs typeface="Times New Roman" panose="02020503050405090304" pitchFamily="2" charset="0"/>
              </a:rPr>
              <a:t>点的电场强度比</a:t>
            </a:r>
            <a:r>
              <a:rPr lang="en-US" altLang="zh-CN" sz="2800" i="1" kern="100" dirty="0">
                <a:latin typeface="Times New Roman" panose="02020503050405090304" pitchFamily="2" charset="0"/>
                <a:ea typeface="楷体_GB2312" pitchFamily="1" charset="-122"/>
                <a:cs typeface="Courier New" panose="02070409020205090404" pitchFamily="49" charset="0"/>
              </a:rPr>
              <a:t>N</a:t>
            </a:r>
            <a:r>
              <a:rPr lang="zh-CN" altLang="zh-CN" sz="2800" kern="100" dirty="0">
                <a:latin typeface="Times New Roman" panose="02020503050405090304" pitchFamily="2" charset="0"/>
                <a:ea typeface="楷体_GB2312" pitchFamily="1" charset="-122"/>
                <a:cs typeface="Times New Roman" panose="02020503050405090304" pitchFamily="2" charset="0"/>
              </a:rPr>
              <a:t>点的电场强度小，</a:t>
            </a:r>
            <a:r>
              <a:rPr lang="en-US" altLang="zh-CN" sz="2800" kern="100" dirty="0">
                <a:latin typeface="Times New Roman" panose="02020503050405090304" pitchFamily="2" charset="0"/>
                <a:ea typeface="楷体_GB2312" pitchFamily="1" charset="-122"/>
                <a:cs typeface="Courier New" panose="02070409020205090404" pitchFamily="49" charset="0"/>
              </a:rPr>
              <a:t>A</a:t>
            </a:r>
            <a:r>
              <a:rPr lang="zh-CN" altLang="zh-CN" sz="2800" kern="100" dirty="0">
                <a:latin typeface="Times New Roman" panose="02020503050405090304" pitchFamily="2" charset="0"/>
                <a:ea typeface="楷体_GB2312" pitchFamily="1" charset="-122"/>
                <a:cs typeface="Times New Roman" panose="02020503050405090304" pitchFamily="2" charset="0"/>
              </a:rPr>
              <a:t>错误；</a:t>
            </a:r>
            <a:endParaRPr lang="zh-CN" altLang="zh-CN" sz="1050" kern="100" dirty="0">
              <a:effectLst/>
              <a:latin typeface="宋体" pitchFamily="2" charset="-122"/>
              <a:ea typeface="宋体" pitchFamily="2" charset="-122"/>
              <a:cs typeface="Courier New" panose="02070409020205090404" pitchFamily="49" charset="0"/>
            </a:endParaRPr>
          </a:p>
        </p:txBody>
      </p:sp>
      <p:sp>
        <p:nvSpPr>
          <p:cNvPr id="10" name="矩形 9"/>
          <p:cNvSpPr/>
          <p:nvPr/>
        </p:nvSpPr>
        <p:spPr>
          <a:xfrm>
            <a:off x="679915" y="2781126"/>
            <a:ext cx="10684965" cy="3322955"/>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503050405090304" pitchFamily="2" charset="0"/>
                <a:ea typeface="楷体_GB2312" pitchFamily="1" charset="-122"/>
                <a:cs typeface="Times New Roman" panose="02020503050405090304" pitchFamily="2" charset="0"/>
              </a:rPr>
              <a:t>根据沿着电场线方向电势逐渐降低，</a:t>
            </a:r>
            <a:r>
              <a:rPr lang="en-US" altLang="zh-CN" sz="2800" i="1" kern="100" dirty="0">
                <a:latin typeface="Times New Roman" panose="02020503050405090304" pitchFamily="2" charset="0"/>
                <a:ea typeface="楷体_GB2312" pitchFamily="1" charset="-122"/>
                <a:cs typeface="Courier New" panose="02070409020205090404" pitchFamily="49" charset="0"/>
              </a:rPr>
              <a:t>M</a:t>
            </a:r>
            <a:r>
              <a:rPr lang="zh-CN" altLang="zh-CN" sz="2800" kern="100" dirty="0">
                <a:latin typeface="Times New Roman" panose="02020503050405090304" pitchFamily="2" charset="0"/>
                <a:ea typeface="楷体_GB2312" pitchFamily="1" charset="-122"/>
                <a:cs typeface="Times New Roman" panose="02020503050405090304" pitchFamily="2" charset="0"/>
              </a:rPr>
              <a:t>点的电势比</a:t>
            </a:r>
            <a:r>
              <a:rPr lang="en-US" altLang="zh-CN" sz="2800" i="1" kern="100" dirty="0">
                <a:latin typeface="Times New Roman" panose="02020503050405090304" pitchFamily="2" charset="0"/>
                <a:ea typeface="楷体_GB2312" pitchFamily="1" charset="-122"/>
                <a:cs typeface="Courier New" panose="02070409020205090404" pitchFamily="49" charset="0"/>
              </a:rPr>
              <a:t>N</a:t>
            </a:r>
            <a:r>
              <a:rPr lang="zh-CN" altLang="zh-CN" sz="2800" kern="100" dirty="0">
                <a:latin typeface="Times New Roman" panose="02020503050405090304" pitchFamily="2" charset="0"/>
                <a:ea typeface="楷体_GB2312" pitchFamily="1" charset="-122"/>
                <a:cs typeface="Times New Roman" panose="02020503050405090304" pitchFamily="2" charset="0"/>
              </a:rPr>
              <a:t>点的电势高，</a:t>
            </a:r>
            <a:r>
              <a:rPr lang="en-US" altLang="zh-CN" sz="2800" kern="100" dirty="0">
                <a:latin typeface="Times New Roman" panose="02020503050405090304" pitchFamily="2" charset="0"/>
                <a:ea typeface="楷体_GB2312" pitchFamily="1" charset="-122"/>
                <a:cs typeface="Courier New" panose="02070409020205090404" pitchFamily="49" charset="0"/>
              </a:rPr>
              <a:t>B</a:t>
            </a:r>
            <a:r>
              <a:rPr lang="zh-CN" altLang="zh-CN" sz="2800" kern="100" dirty="0">
                <a:latin typeface="Times New Roman" panose="02020503050405090304" pitchFamily="2" charset="0"/>
                <a:ea typeface="楷体_GB2312" pitchFamily="1" charset="-122"/>
                <a:cs typeface="Times New Roman" panose="02020503050405090304" pitchFamily="2" charset="0"/>
              </a:rPr>
              <a:t>正确</a:t>
            </a:r>
            <a:r>
              <a:rPr lang="zh-CN" altLang="zh-CN" sz="2800" kern="100" dirty="0" smtClean="0">
                <a:latin typeface="Times New Roman" panose="02020503050405090304" pitchFamily="2" charset="0"/>
                <a:ea typeface="楷体_GB2312" pitchFamily="1" charset="-122"/>
                <a:cs typeface="Times New Roman" panose="02020503050405090304" pitchFamily="2" charset="0"/>
              </a:rPr>
              <a:t>；</a:t>
            </a:r>
            <a:endParaRPr lang="en-US" altLang="zh-CN" sz="2800" kern="100" dirty="0" smtClean="0">
              <a:latin typeface="Times New Roman" panose="02020503050405090304" pitchFamily="2" charset="0"/>
              <a:ea typeface="楷体_GB2312" pitchFamily="1" charset="-122"/>
              <a:cs typeface="Times New Roman" panose="02020503050405090304" pitchFamily="2" charset="0"/>
            </a:endParaRPr>
          </a:p>
          <a:p>
            <a:pPr algn="just">
              <a:lnSpc>
                <a:spcPct val="150000"/>
              </a:lnSpc>
              <a:spcAft>
                <a:spcPts val="0"/>
              </a:spcAft>
              <a:tabLst>
                <a:tab pos="2250440" algn="l"/>
              </a:tabLst>
            </a:pPr>
            <a:r>
              <a:rPr lang="zh-CN" altLang="zh-CN" sz="2800" kern="100" dirty="0" smtClean="0">
                <a:latin typeface="Times New Roman" panose="02020503050405090304" pitchFamily="2" charset="0"/>
                <a:ea typeface="楷体_GB2312" pitchFamily="1" charset="-122"/>
                <a:cs typeface="Times New Roman" panose="02020503050405090304" pitchFamily="2" charset="0"/>
              </a:rPr>
              <a:t>根据</a:t>
            </a:r>
            <a:r>
              <a:rPr lang="zh-CN" altLang="zh-CN" sz="2800" kern="100" dirty="0">
                <a:latin typeface="Times New Roman" panose="02020503050405090304" pitchFamily="2" charset="0"/>
                <a:ea typeface="楷体_GB2312" pitchFamily="1" charset="-122"/>
                <a:cs typeface="Times New Roman" panose="02020503050405090304" pitchFamily="2" charset="0"/>
              </a:rPr>
              <a:t>相等距离电场线越密的地方电势差越大，则</a:t>
            </a:r>
            <a:r>
              <a:rPr lang="en-US" altLang="zh-CN" sz="2800" i="1" kern="100" dirty="0">
                <a:latin typeface="Times New Roman" panose="02020503050405090304" pitchFamily="2" charset="0"/>
                <a:ea typeface="楷体_GB2312" pitchFamily="1" charset="-122"/>
                <a:cs typeface="Courier New" panose="02070409020205090404" pitchFamily="49" charset="0"/>
              </a:rPr>
              <a:t>O</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a:latin typeface="Times New Roman" panose="02020503050405090304" pitchFamily="2" charset="0"/>
                <a:ea typeface="楷体_GB2312" pitchFamily="1" charset="-122"/>
                <a:cs typeface="Courier New" panose="02070409020205090404" pitchFamily="49" charset="0"/>
              </a:rPr>
              <a:t>M</a:t>
            </a:r>
            <a:r>
              <a:rPr lang="zh-CN" altLang="zh-CN" sz="2800" kern="100" dirty="0">
                <a:latin typeface="Times New Roman" panose="02020503050405090304" pitchFamily="2" charset="0"/>
                <a:ea typeface="楷体_GB2312" pitchFamily="1" charset="-122"/>
                <a:cs typeface="Times New Roman" panose="02020503050405090304" pitchFamily="2" charset="0"/>
              </a:rPr>
              <a:t>两点间的电势差小于</a:t>
            </a:r>
            <a:r>
              <a:rPr lang="en-US" altLang="zh-CN" sz="2800" i="1" kern="100" dirty="0">
                <a:latin typeface="Times New Roman" panose="02020503050405090304" pitchFamily="2" charset="0"/>
                <a:ea typeface="楷体_GB2312" pitchFamily="1" charset="-122"/>
                <a:cs typeface="Courier New" panose="02070409020205090404" pitchFamily="49" charset="0"/>
              </a:rPr>
              <a:t>M</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a:latin typeface="Times New Roman" panose="02020503050405090304" pitchFamily="2" charset="0"/>
                <a:ea typeface="楷体_GB2312" pitchFamily="1" charset="-122"/>
                <a:cs typeface="Courier New" panose="02070409020205090404" pitchFamily="49" charset="0"/>
              </a:rPr>
              <a:t>N</a:t>
            </a:r>
            <a:r>
              <a:rPr lang="zh-CN" altLang="zh-CN" sz="2800" kern="100" dirty="0">
                <a:latin typeface="Times New Roman" panose="02020503050405090304" pitchFamily="2" charset="0"/>
                <a:ea typeface="楷体_GB2312" pitchFamily="1" charset="-122"/>
                <a:cs typeface="Times New Roman" panose="02020503050405090304" pitchFamily="2" charset="0"/>
              </a:rPr>
              <a:t>两点间的电势差，</a:t>
            </a:r>
            <a:r>
              <a:rPr lang="en-US" altLang="zh-CN" sz="2800" kern="100" dirty="0">
                <a:latin typeface="Times New Roman" panose="02020503050405090304" pitchFamily="2" charset="0"/>
                <a:ea typeface="楷体_GB2312" pitchFamily="1" charset="-122"/>
                <a:cs typeface="Courier New" panose="02070409020205090404" pitchFamily="49" charset="0"/>
              </a:rPr>
              <a:t>C</a:t>
            </a:r>
            <a:r>
              <a:rPr lang="zh-CN" altLang="zh-CN" sz="2800" kern="100" dirty="0">
                <a:latin typeface="Times New Roman" panose="02020503050405090304" pitchFamily="2" charset="0"/>
                <a:ea typeface="楷体_GB2312" pitchFamily="1" charset="-122"/>
                <a:cs typeface="Times New Roman" panose="02020503050405090304" pitchFamily="2" charset="0"/>
              </a:rPr>
              <a:t>错误</a:t>
            </a:r>
            <a:r>
              <a:rPr lang="zh-CN" altLang="zh-CN" sz="2800" kern="100" dirty="0" smtClean="0">
                <a:latin typeface="Times New Roman" panose="02020503050405090304" pitchFamily="2" charset="0"/>
                <a:ea typeface="楷体_GB2312" pitchFamily="1" charset="-122"/>
                <a:cs typeface="Times New Roman" panose="02020503050405090304" pitchFamily="2" charset="0"/>
              </a:rPr>
              <a:t>；</a:t>
            </a:r>
            <a:endParaRPr lang="en-US" altLang="zh-CN" sz="2800" kern="100" dirty="0" smtClean="0">
              <a:latin typeface="Times New Roman" panose="02020503050405090304" pitchFamily="2" charset="0"/>
              <a:ea typeface="楷体_GB2312" pitchFamily="1" charset="-122"/>
              <a:cs typeface="Times New Roman" panose="02020503050405090304" pitchFamily="2" charset="0"/>
            </a:endParaRPr>
          </a:p>
          <a:p>
            <a:pPr algn="just">
              <a:lnSpc>
                <a:spcPct val="150000"/>
              </a:lnSpc>
              <a:spcAft>
                <a:spcPts val="0"/>
              </a:spcAft>
              <a:tabLst>
                <a:tab pos="2250440" algn="l"/>
              </a:tabLst>
            </a:pPr>
            <a:r>
              <a:rPr lang="zh-CN" altLang="zh-CN" sz="2800" kern="100" dirty="0" smtClean="0">
                <a:latin typeface="Times New Roman" panose="02020503050405090304" pitchFamily="2" charset="0"/>
                <a:ea typeface="楷体_GB2312" pitchFamily="1" charset="-122"/>
                <a:cs typeface="Times New Roman" panose="02020503050405090304" pitchFamily="2" charset="0"/>
              </a:rPr>
              <a:t>负电荷</a:t>
            </a:r>
            <a:r>
              <a:rPr lang="zh-CN" altLang="zh-CN" sz="2800" kern="100" dirty="0">
                <a:latin typeface="Times New Roman" panose="02020503050405090304" pitchFamily="2" charset="0"/>
                <a:ea typeface="楷体_GB2312" pitchFamily="1" charset="-122"/>
                <a:cs typeface="Times New Roman" panose="02020503050405090304" pitchFamily="2" charset="0"/>
              </a:rPr>
              <a:t>仅在静电力的作用下不可能沿电场线从</a:t>
            </a:r>
            <a:r>
              <a:rPr lang="en-US" altLang="zh-CN" sz="2800" i="1" kern="100" dirty="0">
                <a:latin typeface="Times New Roman" panose="02020503050405090304" pitchFamily="2" charset="0"/>
                <a:ea typeface="楷体_GB2312" pitchFamily="1" charset="-122"/>
                <a:cs typeface="Courier New" panose="02070409020205090404" pitchFamily="49" charset="0"/>
              </a:rPr>
              <a:t>Q</a:t>
            </a:r>
            <a:r>
              <a:rPr lang="zh-CN" altLang="zh-CN" sz="2800" kern="100" dirty="0">
                <a:latin typeface="Times New Roman" panose="02020503050405090304" pitchFamily="2" charset="0"/>
                <a:ea typeface="楷体_GB2312" pitchFamily="1" charset="-122"/>
                <a:cs typeface="Times New Roman" panose="02020503050405090304" pitchFamily="2" charset="0"/>
              </a:rPr>
              <a:t>运动到</a:t>
            </a:r>
            <a:r>
              <a:rPr lang="en-US" altLang="zh-CN" sz="2800" i="1" kern="100" dirty="0">
                <a:latin typeface="Times New Roman" panose="02020503050405090304" pitchFamily="2" charset="0"/>
                <a:ea typeface="楷体_GB2312" pitchFamily="1" charset="-122"/>
                <a:cs typeface="Courier New" panose="02070409020205090404" pitchFamily="49" charset="0"/>
              </a:rPr>
              <a:t>P</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D</a:t>
            </a:r>
            <a:r>
              <a:rPr lang="zh-CN" altLang="zh-CN" sz="2800" kern="100" dirty="0">
                <a:latin typeface="Times New Roman" panose="02020503050405090304" pitchFamily="2" charset="0"/>
                <a:ea typeface="楷体_GB2312" pitchFamily="1" charset="-122"/>
                <a:cs typeface="Times New Roman" panose="02020503050405090304" pitchFamily="2" charset="0"/>
              </a:rPr>
              <a:t>错误。</a:t>
            </a:r>
            <a:endParaRPr lang="zh-CN" altLang="zh-CN" sz="1050" kern="100" dirty="0">
              <a:effectLst/>
              <a:latin typeface="宋体" pitchFamily="2" charset="-122"/>
              <a:ea typeface="宋体" pitchFamily="2" charset="-122"/>
              <a:cs typeface="Courier New" panose="02070409020205090404" pitchFamily="49" charset="0"/>
            </a:endParaRPr>
          </a:p>
        </p:txBody>
      </p:sp>
      <p:pic>
        <p:nvPicPr>
          <p:cNvPr id="11" name="返回" descr="C:\Users\Administrator\Desktop\新建文件夹\返回.tif">
            <a:hlinkClick r:id="rId3" action="ppaction://hlinksldjump"/>
          </p:cNvPr>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28384" y="6458342"/>
            <a:ext cx="861853" cy="399976"/>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70"/>
          <p:cNvSpPr txBox="1"/>
          <p:nvPr>
            <p:custDataLst>
              <p:tags r:id="rId5"/>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巩固</a:t>
            </a:r>
            <a:r>
              <a:rPr lang="zh-CN" altLang="en-US" sz="3200">
                <a:solidFill>
                  <a:schemeClr val="accent1">
                    <a:lumMod val="50000"/>
                  </a:schemeClr>
                </a:solidFill>
                <a:sym typeface="+mn-ea"/>
              </a:rPr>
              <a:t>训练</a:t>
            </a:r>
            <a:endParaRPr lang="zh-CN" altLang="en-US" sz="32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19220" y="1405223"/>
            <a:ext cx="8800714" cy="2676525"/>
          </a:xfrm>
          <a:prstGeom prst="rect">
            <a:avLst/>
          </a:prstGeom>
        </p:spPr>
        <p:txBody>
          <a:bodyPr wrap="square">
            <a:spAutoFit/>
          </a:bodyPr>
          <a:lstStyle/>
          <a:p>
            <a:pPr algn="just">
              <a:lnSpc>
                <a:spcPct val="150000"/>
              </a:lnSpc>
              <a:spcAft>
                <a:spcPts val="0"/>
              </a:spcAft>
              <a:tabLst>
                <a:tab pos="2250440" algn="l"/>
              </a:tabLst>
            </a:pPr>
            <a:r>
              <a:rPr lang="en-US" altLang="zh-CN" sz="2800" kern="100" dirty="0" smtClean="0">
                <a:latin typeface="Times New Roman" panose="02020503050405090304" pitchFamily="2" charset="0"/>
                <a:ea typeface="方正中等线简体" panose="03000509000000000000" pitchFamily="65" charset="-122"/>
                <a:cs typeface="Times New Roman" panose="02020503050405090304" pitchFamily="2" charset="0"/>
              </a:rPr>
              <a:t>     </a:t>
            </a:r>
            <a:r>
              <a:rPr lang="zh-CN" altLang="zh-CN" sz="2800" kern="100" dirty="0" smtClean="0">
                <a:latin typeface="Times New Roman" panose="02020503050405090304" pitchFamily="2" charset="0"/>
                <a:ea typeface="方正中等线简体" panose="03000509000000000000" pitchFamily="65" charset="-122"/>
                <a:cs typeface="Times New Roman" panose="02020503050405090304" pitchFamily="2" charset="0"/>
              </a:rPr>
              <a:t>如</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图所示，</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P</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Q</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两金属板间的电势差为</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50 V</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，板间存在匀强电场，方向水平向左，板间的距离</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d</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10 cm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，其中</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Q</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板接地，两板间的</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点距</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P</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板</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4 cm</a:t>
            </a:r>
            <a:r>
              <a:rPr lang="zh-CN" altLang="zh-CN" sz="2800" kern="100" dirty="0" smtClean="0">
                <a:latin typeface="Times New Roman" panose="02020503050405090304" pitchFamily="2" charset="0"/>
                <a:ea typeface="方正中等线简体" panose="03000509000000000000" pitchFamily="65" charset="-122"/>
                <a:cs typeface="Times New Roman" panose="02020503050405090304" pitchFamily="2" charset="0"/>
              </a:rPr>
              <a:t>。</a:t>
            </a:r>
            <a:endParaRPr lang="en-US" altLang="zh-CN" sz="2800" kern="100" dirty="0" smtClean="0">
              <a:latin typeface="Times New Roman" panose="02020503050405090304" pitchFamily="2" charset="0"/>
              <a:ea typeface="方正中等线简体" panose="03000509000000000000" pitchFamily="65" charset="-122"/>
              <a:cs typeface="Times New Roman" panose="02020503050405090304" pitchFamily="2" charset="0"/>
            </a:endParaRPr>
          </a:p>
          <a:p>
            <a:pPr algn="just">
              <a:lnSpc>
                <a:spcPct val="150000"/>
              </a:lnSpc>
              <a:spcAft>
                <a:spcPts val="0"/>
              </a:spcAft>
              <a:tabLst>
                <a:tab pos="2250440" algn="l"/>
              </a:tabLst>
            </a:pP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(1)</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求</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P</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板及</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点的电势。</a:t>
            </a:r>
            <a:endParaRPr lang="zh-CN" altLang="zh-CN" sz="1050" kern="100" dirty="0">
              <a:effectLst/>
              <a:latin typeface="宋体" pitchFamily="2" charset="-122"/>
              <a:ea typeface="宋体" pitchFamily="2" charset="-122"/>
              <a:cs typeface="Courier New" panose="02070409020205090404" pitchFamily="49" charset="0"/>
            </a:endParaRPr>
          </a:p>
        </p:txBody>
      </p:sp>
      <p:grpSp>
        <p:nvGrpSpPr>
          <p:cNvPr id="3" name="组合 2"/>
          <p:cNvGrpSpPr/>
          <p:nvPr/>
        </p:nvGrpSpPr>
        <p:grpSpPr>
          <a:xfrm>
            <a:off x="2081" y="1601093"/>
            <a:ext cx="756672" cy="442559"/>
            <a:chOff x="1360316" y="541777"/>
            <a:chExt cx="756812" cy="442641"/>
          </a:xfrm>
        </p:grpSpPr>
        <p:sp>
          <p:nvSpPr>
            <p:cNvPr id="4" name="右箭头 3"/>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1404009" y="578049"/>
              <a:ext cx="555728" cy="368368"/>
            </a:xfrm>
            <a:prstGeom prst="rect">
              <a:avLst/>
            </a:prstGeom>
          </p:spPr>
          <p:txBody>
            <a:bodyPr wrap="none">
              <a:spAutoFit/>
            </a:bodyPr>
            <a:lstStyle/>
            <a:p>
              <a:r>
                <a:rPr lang="zh-CN" altLang="zh-CN" b="1" kern="100" smtClean="0">
                  <a:solidFill>
                    <a:schemeClr val="bg1"/>
                  </a:solidFill>
                  <a:latin typeface="Times New Roman" panose="02020503050405090304" pitchFamily="2" charset="0"/>
                  <a:ea typeface="微软雅黑" panose="020B0503020204020204" charset="-122"/>
                  <a:cs typeface="Times New Roman" panose="02020503050405090304" pitchFamily="2" charset="0"/>
                </a:rPr>
                <a:t>例</a:t>
              </a:r>
              <a:r>
                <a:rPr lang="en-US" altLang="zh-CN" b="1" kern="100" dirty="0" smtClean="0">
                  <a:solidFill>
                    <a:schemeClr val="bg1"/>
                  </a:solidFill>
                  <a:latin typeface="微软雅黑" panose="020B0503020204020204" charset="-122"/>
                  <a:ea typeface="微软雅黑" panose="020B0503020204020204" charset="-122"/>
                  <a:cs typeface="Courier New" panose="02070409020205090404" pitchFamily="49" charset="0"/>
                </a:rPr>
                <a:t>2</a:t>
              </a:r>
              <a:endParaRPr lang="zh-CN" altLang="en-US" sz="1600" dirty="0">
                <a:solidFill>
                  <a:schemeClr val="bg1"/>
                </a:solidFill>
              </a:endParaRPr>
            </a:p>
          </p:txBody>
        </p:sp>
      </p:grpSp>
      <p:pic>
        <p:nvPicPr>
          <p:cNvPr id="532482" name="Picture 2" descr="a11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79908" y="1644997"/>
            <a:ext cx="2004885" cy="220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31196" y="4041663"/>
            <a:ext cx="3718560" cy="737235"/>
          </a:xfrm>
          <a:prstGeom prst="rect">
            <a:avLst/>
          </a:prstGeom>
        </p:spPr>
        <p:txBody>
          <a:bodyPr wrap="none">
            <a:spAutoFit/>
          </a:bodyPr>
          <a:lstStyle/>
          <a:p>
            <a:pPr algn="just">
              <a:lnSpc>
                <a:spcPct val="150000"/>
              </a:lnSpc>
              <a:spcAft>
                <a:spcPts val="0"/>
              </a:spcAft>
              <a:tabLst>
                <a:tab pos="2250440" algn="l"/>
              </a:tabLst>
            </a:pPr>
            <a:r>
              <a:rPr lang="zh-CN" altLang="zh-CN" sz="2800" kern="100" dirty="0">
                <a:solidFill>
                  <a:srgbClr val="C00000"/>
                </a:solidFill>
                <a:latin typeface="Times New Roman" panose="02020503050405090304" pitchFamily="2" charset="0"/>
                <a:ea typeface="微软雅黑" panose="020B0503020204020204" charset="-122"/>
                <a:cs typeface="Times New Roman" panose="02020503050405090304" pitchFamily="2" charset="0"/>
              </a:rPr>
              <a:t>答案　</a:t>
            </a:r>
            <a:r>
              <a:rPr lang="zh-CN" altLang="zh-CN" sz="2800" kern="100" dirty="0" smtClean="0">
                <a:solidFill>
                  <a:srgbClr val="0070C0"/>
                </a:solidFill>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dirty="0">
                <a:solidFill>
                  <a:srgbClr val="0070C0"/>
                </a:solidFill>
                <a:latin typeface="Times New Roman" panose="02020503050405090304" pitchFamily="2" charset="0"/>
                <a:ea typeface="方正中等线简体" panose="03000509000000000000" pitchFamily="65" charset="-122"/>
                <a:cs typeface="Courier New" panose="02070409020205090404" pitchFamily="49" charset="0"/>
              </a:rPr>
              <a:t>50 V</a:t>
            </a:r>
            <a:r>
              <a:rPr lang="zh-CN" altLang="zh-CN" sz="2800" kern="100" dirty="0">
                <a:solidFill>
                  <a:srgbClr val="0070C0"/>
                </a:solidFill>
                <a:latin typeface="Times New Roman" panose="02020503050405090304" pitchFamily="2" charset="0"/>
                <a:ea typeface="方正中等线简体" panose="03000509000000000000" pitchFamily="65" charset="-122"/>
                <a:cs typeface="Times New Roman" panose="02020503050405090304" pitchFamily="2" charset="0"/>
              </a:rPr>
              <a:t>　－</a:t>
            </a:r>
            <a:r>
              <a:rPr lang="en-US" altLang="zh-CN" sz="2800" kern="100" dirty="0">
                <a:solidFill>
                  <a:srgbClr val="0070C0"/>
                </a:solidFill>
                <a:latin typeface="Times New Roman" panose="02020503050405090304" pitchFamily="2" charset="0"/>
                <a:ea typeface="方正中等线简体" panose="03000509000000000000" pitchFamily="65" charset="-122"/>
                <a:cs typeface="Courier New" panose="02070409020205090404" pitchFamily="49" charset="0"/>
              </a:rPr>
              <a:t>30 V</a:t>
            </a:r>
            <a:endParaRPr lang="zh-CN" altLang="zh-CN" sz="1050" kern="100" dirty="0">
              <a:effectLst/>
              <a:latin typeface="宋体" pitchFamily="2" charset="-122"/>
              <a:ea typeface="宋体" pitchFamily="2" charset="-122"/>
              <a:cs typeface="Courier New" panose="02070409020205090404" pitchFamily="49" charset="0"/>
            </a:endParaRPr>
          </a:p>
        </p:txBody>
      </p:sp>
      <p:sp>
        <p:nvSpPr>
          <p:cNvPr id="10243" name="Text Box 70"/>
          <p:cNvSpPr txBox="1"/>
          <p:nvPr>
            <p:custDataLst>
              <p:tags r:id="rId2"/>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巩固训练</a:t>
            </a:r>
            <a:r>
              <a:rPr lang="zh-CN" altLang="en-US" sz="3200">
                <a:solidFill>
                  <a:schemeClr val="accent1">
                    <a:lumMod val="50000"/>
                  </a:schemeClr>
                </a:solidFill>
                <a:sym typeface="+mn-ea"/>
              </a:rPr>
              <a:t>——步步高</a:t>
            </a:r>
            <a:r>
              <a:rPr lang="en-US" altLang="zh-CN" sz="3200">
                <a:solidFill>
                  <a:schemeClr val="accent1">
                    <a:lumMod val="50000"/>
                  </a:schemeClr>
                </a:solidFill>
                <a:sym typeface="+mn-ea"/>
              </a:rPr>
              <a:t>P29</a:t>
            </a:r>
            <a:endParaRPr lang="zh-CN" altLang="en-US" sz="32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472200" y="933723"/>
            <a:ext cx="11247917" cy="4357774"/>
            <a:chOff x="471000" y="934424"/>
            <a:chExt cx="11250000" cy="4358581"/>
          </a:xfrm>
        </p:grpSpPr>
        <p:sp>
          <p:nvSpPr>
            <p:cNvPr id="3" name="圆角矩形 2"/>
            <p:cNvSpPr/>
            <p:nvPr/>
          </p:nvSpPr>
          <p:spPr>
            <a:xfrm>
              <a:off x="471000" y="1094413"/>
              <a:ext cx="11250000" cy="4198592"/>
            </a:xfrm>
            <a:prstGeom prst="roundRect">
              <a:avLst>
                <a:gd name="adj" fmla="val 226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b="0" i="0" u="none" strike="noStrike" kern="1200" cap="none" spc="0" normalizeH="0" baseline="0" noProof="0">
                <a:ln>
                  <a:noFill/>
                </a:ln>
                <a:solidFill>
                  <a:prstClr val="white"/>
                </a:solidFill>
                <a:effectLst/>
                <a:uLnTx/>
                <a:uFillTx/>
                <a:latin typeface="Arial" panose="020B0604020202090204"/>
                <a:ea typeface="微软雅黑"/>
                <a:cs typeface="+mn-cs"/>
              </a:endParaRPr>
            </a:p>
          </p:txBody>
        </p:sp>
        <p:pic>
          <p:nvPicPr>
            <p:cNvPr id="4" name="图片 3"/>
            <p:cNvPicPr>
              <a:picLocks noChangeAspect="1"/>
            </p:cNvPicPr>
            <p:nvPr/>
          </p:nvPicPr>
          <p:blipFill>
            <a:blip r:embed="rId1"/>
            <a:stretch>
              <a:fillRect/>
            </a:stretch>
          </p:blipFill>
          <p:spPr>
            <a:xfrm>
              <a:off x="850294" y="934424"/>
              <a:ext cx="695238" cy="314286"/>
            </a:xfrm>
            <a:prstGeom prst="rect">
              <a:avLst/>
            </a:prstGeom>
          </p:spPr>
        </p:pic>
        <p:sp>
          <p:nvSpPr>
            <p:cNvPr id="5" name="文本框 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3" tIns="45711" rIns="91423" bIns="45711"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6" name="Picture 2" descr="a11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65400" y="1508228"/>
            <a:ext cx="1945922" cy="21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696558" y="1324474"/>
            <a:ext cx="8260046" cy="1383665"/>
          </a:xfrm>
          <a:prstGeom prst="rect">
            <a:avLst/>
          </a:prstGeom>
        </p:spPr>
        <p:txBody>
          <a:bodyPr wrap="square">
            <a:spAutoFit/>
          </a:bodyPr>
          <a:lstStyle/>
          <a:p>
            <a:pPr algn="just">
              <a:lnSpc>
                <a:spcPct val="150000"/>
              </a:lnSpc>
              <a:spcAft>
                <a:spcPts val="0"/>
              </a:spcAft>
              <a:tabLst>
                <a:tab pos="2250440" algn="l"/>
              </a:tabLst>
            </a:pPr>
            <a:r>
              <a:rPr lang="zh-CN" altLang="zh-CN" sz="2800" kern="100">
                <a:latin typeface="Times New Roman" panose="02020503050405090304" pitchFamily="2" charset="0"/>
                <a:ea typeface="楷体_GB2312" pitchFamily="1" charset="-122"/>
                <a:cs typeface="Times New Roman" panose="02020503050405090304" pitchFamily="2" charset="0"/>
              </a:rPr>
              <a:t>板间电场强度方向水平向左，可知</a:t>
            </a:r>
            <a:r>
              <a:rPr lang="en-US" altLang="zh-CN" sz="2800" kern="100" dirty="0">
                <a:latin typeface="Times New Roman" panose="02020503050405090304" pitchFamily="2" charset="0"/>
                <a:ea typeface="楷体_GB2312" pitchFamily="1" charset="-122"/>
                <a:cs typeface="Courier New" panose="02070409020205090404" pitchFamily="49" charset="0"/>
              </a:rPr>
              <a:t>Q</a:t>
            </a:r>
            <a:r>
              <a:rPr lang="zh-CN" altLang="zh-CN" sz="2800" kern="100" dirty="0">
                <a:latin typeface="Times New Roman" panose="02020503050405090304" pitchFamily="2" charset="0"/>
                <a:ea typeface="楷体_GB2312" pitchFamily="1" charset="-122"/>
                <a:cs typeface="Times New Roman" panose="02020503050405090304" pitchFamily="2" charset="0"/>
              </a:rPr>
              <a:t>板电势最高，</a:t>
            </a:r>
            <a:r>
              <a:rPr lang="en-US" altLang="zh-CN" sz="2800" kern="100" dirty="0">
                <a:latin typeface="Times New Roman" panose="02020503050405090304" pitchFamily="2" charset="0"/>
                <a:ea typeface="楷体_GB2312" pitchFamily="1" charset="-122"/>
                <a:cs typeface="Courier New" panose="02070409020205090404" pitchFamily="49" charset="0"/>
              </a:rPr>
              <a:t>Q</a:t>
            </a:r>
            <a:r>
              <a:rPr lang="zh-CN" altLang="zh-CN" sz="2800" kern="100" dirty="0">
                <a:latin typeface="Times New Roman" panose="02020503050405090304" pitchFamily="2" charset="0"/>
                <a:ea typeface="楷体_GB2312" pitchFamily="1" charset="-122"/>
                <a:cs typeface="Times New Roman" panose="02020503050405090304" pitchFamily="2" charset="0"/>
              </a:rPr>
              <a:t>板接地，则电势</a:t>
            </a:r>
            <a:r>
              <a:rPr lang="en-US" altLang="zh-CN" sz="2800" i="1" kern="100" dirty="0" err="1">
                <a:latin typeface="Times New Roman" panose="02020503050405090304" pitchFamily="2" charset="0"/>
                <a:ea typeface="楷体_GB2312" pitchFamily="1" charset="-122"/>
                <a:cs typeface="Courier New" panose="02070409020205090404" pitchFamily="49" charset="0"/>
              </a:rPr>
              <a:t>φ</a:t>
            </a:r>
            <a:r>
              <a:rPr lang="en-US" altLang="zh-CN" sz="2800" kern="100" baseline="-25000" dirty="0" err="1">
                <a:latin typeface="Times New Roman" panose="02020503050405090304" pitchFamily="2" charset="0"/>
                <a:ea typeface="楷体_GB2312" pitchFamily="1" charset="-122"/>
                <a:cs typeface="Courier New" panose="02070409020205090404" pitchFamily="49" charset="0"/>
              </a:rPr>
              <a:t>Q</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0</a:t>
            </a:r>
            <a:r>
              <a:rPr lang="zh-CN" altLang="zh-CN" sz="2800" kern="100" dirty="0">
                <a:latin typeface="Times New Roman" panose="02020503050405090304" pitchFamily="2" charset="0"/>
                <a:ea typeface="楷体_GB2312" pitchFamily="1" charset="-122"/>
                <a:cs typeface="Times New Roman" panose="02020503050405090304" pitchFamily="2" charset="0"/>
              </a:rPr>
              <a:t>，板间各点电势均为负值。</a:t>
            </a:r>
            <a:endParaRPr lang="zh-CN" altLang="zh-CN" sz="1050" kern="100" dirty="0">
              <a:effectLst/>
              <a:latin typeface="宋体" pitchFamily="2" charset="-122"/>
              <a:ea typeface="宋体" pitchFamily="2" charset="-122"/>
              <a:cs typeface="Courier New" panose="02070409020205090404" pitchFamily="49" charset="0"/>
            </a:endParaRPr>
          </a:p>
        </p:txBody>
      </p:sp>
      <p:graphicFrame>
        <p:nvGraphicFramePr>
          <p:cNvPr id="9" name="对象 8"/>
          <p:cNvGraphicFramePr>
            <a:graphicFrameLocks noChangeAspect="1"/>
          </p:cNvGraphicFramePr>
          <p:nvPr/>
        </p:nvGraphicFramePr>
        <p:xfrm>
          <a:off x="773959" y="2815109"/>
          <a:ext cx="8480442" cy="1363411"/>
        </p:xfrm>
        <a:graphic>
          <a:graphicData uri="http://schemas.openxmlformats.org/presentationml/2006/ole">
            <mc:AlternateContent xmlns:mc="http://schemas.openxmlformats.org/markup-compatibility/2006">
              <mc:Choice xmlns:v="urn:schemas-microsoft-com:vml" Requires="v">
                <p:oleObj spid="_x0000_s535559" name="文档" r:id="rId3" imgW="8481060" imgH="1363980" progId="Word.Document.12">
                  <p:embed/>
                </p:oleObj>
              </mc:Choice>
              <mc:Fallback>
                <p:oleObj name="文档" r:id="rId3" imgW="8481060" imgH="1363980" progId="Word.Document.12">
                  <p:embed/>
                  <p:pic>
                    <p:nvPicPr>
                      <p:cNvPr id="0" name="图片 535558"/>
                      <p:cNvPicPr/>
                      <p:nvPr/>
                    </p:nvPicPr>
                    <p:blipFill>
                      <a:blip r:embed="rId4"/>
                      <a:stretch>
                        <a:fillRect/>
                      </a:stretch>
                    </p:blipFill>
                    <p:spPr>
                      <a:xfrm>
                        <a:off x="773959" y="2815109"/>
                        <a:ext cx="8480442" cy="1363411"/>
                      </a:xfrm>
                      <a:prstGeom prst="rect">
                        <a:avLst/>
                      </a:prstGeom>
                    </p:spPr>
                  </p:pic>
                </p:oleObj>
              </mc:Fallback>
            </mc:AlternateContent>
          </a:graphicData>
        </a:graphic>
      </p:graphicFrame>
      <p:sp>
        <p:nvSpPr>
          <p:cNvPr id="11" name="矩形 10"/>
          <p:cNvSpPr/>
          <p:nvPr/>
        </p:nvSpPr>
        <p:spPr>
          <a:xfrm>
            <a:off x="696558" y="3679045"/>
            <a:ext cx="10579174" cy="1383665"/>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503050405090304" pitchFamily="2" charset="0"/>
                <a:ea typeface="楷体_GB2312" pitchFamily="1" charset="-122"/>
                <a:cs typeface="Courier New" panose="02070409020205090404" pitchFamily="49" charset="0"/>
              </a:rPr>
              <a:t>Q</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a:latin typeface="Times New Roman" panose="02020503050405090304" pitchFamily="2" charset="0"/>
                <a:ea typeface="楷体_GB2312" pitchFamily="1" charset="-122"/>
                <a:cs typeface="Courier New" panose="02070409020205090404" pitchFamily="49" charset="0"/>
              </a:rPr>
              <a:t>A</a:t>
            </a:r>
            <a:r>
              <a:rPr lang="zh-CN" altLang="zh-CN" sz="2800" kern="100" dirty="0">
                <a:latin typeface="Times New Roman" panose="02020503050405090304" pitchFamily="2" charset="0"/>
                <a:ea typeface="楷体_GB2312" pitchFamily="1" charset="-122"/>
                <a:cs typeface="Times New Roman" panose="02020503050405090304" pitchFamily="2" charset="0"/>
              </a:rPr>
              <a:t>间电势差</a:t>
            </a:r>
            <a:r>
              <a:rPr lang="en-US" altLang="zh-CN" sz="2800" i="1" kern="100" dirty="0">
                <a:latin typeface="Times New Roman" panose="02020503050405090304" pitchFamily="2" charset="0"/>
                <a:ea typeface="楷体_GB2312" pitchFamily="1" charset="-122"/>
                <a:cs typeface="Courier New" panose="02070409020205090404" pitchFamily="49" charset="0"/>
              </a:rPr>
              <a:t>U</a:t>
            </a:r>
            <a:r>
              <a:rPr lang="en-US" altLang="zh-CN" sz="2800" kern="100" baseline="-25000" dirty="0">
                <a:latin typeface="Times New Roman" panose="02020503050405090304" pitchFamily="2" charset="0"/>
                <a:ea typeface="楷体_GB2312" pitchFamily="1" charset="-122"/>
                <a:cs typeface="Courier New" panose="02070409020205090404" pitchFamily="49" charset="0"/>
              </a:rPr>
              <a:t>1</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a:latin typeface="Times New Roman" panose="02020503050405090304" pitchFamily="2" charset="0"/>
                <a:ea typeface="楷体_GB2312" pitchFamily="1" charset="-122"/>
                <a:cs typeface="Courier New" panose="02070409020205090404" pitchFamily="49" charset="0"/>
              </a:rPr>
              <a:t>Ed</a:t>
            </a:r>
            <a:r>
              <a:rPr lang="en-US" altLang="zh-CN" sz="2800" kern="100" dirty="0">
                <a:latin typeface="宋体" pitchFamily="2" charset="-122"/>
                <a:ea typeface="楷体_GB2312" pitchFamily="1" charset="-122"/>
                <a:cs typeface="Times New Roman" panose="02020503050405090304" pitchFamily="2" charset="0"/>
              </a:rPr>
              <a:t>′</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5</a:t>
            </a:r>
            <a:r>
              <a:rPr lang="en-US" altLang="zh-CN" sz="2800" kern="100" dirty="0">
                <a:latin typeface="宋体" pitchFamily="2" charset="-122"/>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10</a:t>
            </a:r>
            <a:r>
              <a:rPr lang="en-US" altLang="zh-CN" sz="2800" kern="100" baseline="30000" dirty="0">
                <a:latin typeface="Times New Roman" panose="02020503050405090304" pitchFamily="2" charset="0"/>
                <a:ea typeface="楷体_GB2312" pitchFamily="1" charset="-122"/>
                <a:cs typeface="Courier New" panose="02070409020205090404" pitchFamily="49" charset="0"/>
              </a:rPr>
              <a:t>2</a:t>
            </a:r>
            <a:r>
              <a:rPr lang="en-US" altLang="zh-CN" sz="2800" kern="100" dirty="0">
                <a:latin typeface="宋体" pitchFamily="2" charset="-122"/>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(10</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4)</a:t>
            </a:r>
            <a:r>
              <a:rPr lang="en-US" altLang="zh-CN" sz="2800" kern="100" dirty="0">
                <a:latin typeface="宋体" pitchFamily="2" charset="-122"/>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10</a:t>
            </a:r>
            <a:r>
              <a:rPr lang="zh-CN" altLang="zh-CN" sz="2800" kern="100" baseline="30000" dirty="0">
                <a:latin typeface="Times New Roman" panose="02020503050405090304" pitchFamily="2" charset="0"/>
                <a:ea typeface="楷体_GB2312" pitchFamily="1" charset="-122"/>
                <a:cs typeface="Times New Roman" panose="02020503050405090304" pitchFamily="2" charset="0"/>
              </a:rPr>
              <a:t>－</a:t>
            </a:r>
            <a:r>
              <a:rPr lang="en-US" altLang="zh-CN" sz="2800" kern="100" baseline="30000" dirty="0">
                <a:latin typeface="Times New Roman" panose="02020503050405090304" pitchFamily="2" charset="0"/>
                <a:ea typeface="楷体_GB2312" pitchFamily="1" charset="-122"/>
                <a:cs typeface="Courier New" panose="02070409020205090404" pitchFamily="49" charset="0"/>
              </a:rPr>
              <a:t>2</a:t>
            </a:r>
            <a:r>
              <a:rPr lang="en-US" altLang="zh-CN" sz="2800" kern="100" dirty="0">
                <a:latin typeface="Times New Roman" panose="02020503050405090304" pitchFamily="2" charset="0"/>
                <a:ea typeface="楷体_GB2312" pitchFamily="1" charset="-122"/>
                <a:cs typeface="Courier New" panose="02070409020205090404" pitchFamily="49" charset="0"/>
              </a:rPr>
              <a:t> V</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30 V</a:t>
            </a:r>
            <a:endParaRPr lang="zh-CN" altLang="zh-CN" sz="1050" kern="100" dirty="0">
              <a:latin typeface="宋体" pitchFamily="2" charset="-122"/>
              <a:ea typeface="宋体" pitchFamily="2" charset="-122"/>
              <a:cs typeface="Courier New" panose="02070409020205090404" pitchFamily="49" charset="0"/>
            </a:endParaRPr>
          </a:p>
          <a:p>
            <a:pPr algn="just">
              <a:lnSpc>
                <a:spcPct val="150000"/>
              </a:lnSpc>
              <a:spcAft>
                <a:spcPts val="0"/>
              </a:spcAft>
              <a:tabLst>
                <a:tab pos="2250440" algn="l"/>
              </a:tabLst>
            </a:pPr>
            <a:r>
              <a:rPr lang="zh-CN" altLang="zh-CN" sz="2800" kern="100" dirty="0">
                <a:latin typeface="Times New Roman" panose="02020503050405090304" pitchFamily="2" charset="0"/>
                <a:ea typeface="楷体_GB2312" pitchFamily="1" charset="-122"/>
                <a:cs typeface="Times New Roman" panose="02020503050405090304" pitchFamily="2" charset="0"/>
              </a:rPr>
              <a:t>所以</a:t>
            </a:r>
            <a:r>
              <a:rPr lang="en-US" altLang="zh-CN" sz="2800" i="1" kern="100" dirty="0">
                <a:latin typeface="Times New Roman" panose="02020503050405090304" pitchFamily="2" charset="0"/>
                <a:ea typeface="楷体_GB2312" pitchFamily="1" charset="-122"/>
                <a:cs typeface="Courier New" panose="02070409020205090404" pitchFamily="49" charset="0"/>
              </a:rPr>
              <a:t>A</a:t>
            </a:r>
            <a:r>
              <a:rPr lang="zh-CN" altLang="zh-CN" sz="2800" kern="100" dirty="0">
                <a:latin typeface="Times New Roman" panose="02020503050405090304" pitchFamily="2" charset="0"/>
                <a:ea typeface="楷体_GB2312" pitchFamily="1" charset="-122"/>
                <a:cs typeface="Times New Roman" panose="02020503050405090304" pitchFamily="2" charset="0"/>
              </a:rPr>
              <a:t>点电势</a:t>
            </a:r>
            <a:r>
              <a:rPr lang="en-US" altLang="zh-CN" sz="2800" i="1" kern="100" dirty="0" err="1">
                <a:latin typeface="Times New Roman" panose="02020503050405090304" pitchFamily="2" charset="0"/>
                <a:ea typeface="楷体_GB2312" pitchFamily="1" charset="-122"/>
                <a:cs typeface="Courier New" panose="02070409020205090404" pitchFamily="49" charset="0"/>
              </a:rPr>
              <a:t>φ</a:t>
            </a:r>
            <a:r>
              <a:rPr lang="en-US" altLang="zh-CN" sz="2800" i="1" kern="100" baseline="-25000" dirty="0" err="1">
                <a:latin typeface="Times New Roman" panose="02020503050405090304" pitchFamily="2" charset="0"/>
                <a:ea typeface="楷体_GB2312" pitchFamily="1" charset="-122"/>
                <a:cs typeface="Courier New" panose="02070409020205090404" pitchFamily="49" charset="0"/>
              </a:rPr>
              <a:t>A</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30 V</a:t>
            </a:r>
            <a:r>
              <a:rPr lang="zh-CN" altLang="zh-CN" sz="2800" kern="100" dirty="0">
                <a:latin typeface="Times New Roman" panose="02020503050405090304" pitchFamily="2" charset="0"/>
                <a:ea typeface="楷体_GB2312" pitchFamily="1" charset="-122"/>
                <a:cs typeface="Times New Roman" panose="02020503050405090304" pitchFamily="2" charset="0"/>
              </a:rPr>
              <a:t>，同理可求得</a:t>
            </a:r>
            <a:r>
              <a:rPr lang="en-US" altLang="zh-CN" sz="2800" kern="100" dirty="0">
                <a:latin typeface="Times New Roman" panose="02020503050405090304" pitchFamily="2" charset="0"/>
                <a:ea typeface="楷体_GB2312" pitchFamily="1" charset="-122"/>
                <a:cs typeface="Courier New" panose="02070409020205090404" pitchFamily="49" charset="0"/>
              </a:rPr>
              <a:t>P</a:t>
            </a:r>
            <a:r>
              <a:rPr lang="zh-CN" altLang="zh-CN" sz="2800" kern="100" dirty="0">
                <a:latin typeface="Times New Roman" panose="02020503050405090304" pitchFamily="2" charset="0"/>
                <a:ea typeface="楷体_GB2312" pitchFamily="1" charset="-122"/>
                <a:cs typeface="Times New Roman" panose="02020503050405090304" pitchFamily="2" charset="0"/>
              </a:rPr>
              <a:t>板电势</a:t>
            </a:r>
            <a:r>
              <a:rPr lang="en-US" altLang="zh-CN" sz="2800" i="1" kern="100" dirty="0" err="1">
                <a:latin typeface="Times New Roman" panose="02020503050405090304" pitchFamily="2" charset="0"/>
                <a:ea typeface="楷体_GB2312" pitchFamily="1" charset="-122"/>
                <a:cs typeface="Courier New" panose="02070409020205090404" pitchFamily="49" charset="0"/>
              </a:rPr>
              <a:t>φ</a:t>
            </a:r>
            <a:r>
              <a:rPr lang="en-US" altLang="zh-CN" sz="2800" kern="100" baseline="-25000" dirty="0" err="1">
                <a:latin typeface="Times New Roman" panose="02020503050405090304" pitchFamily="2" charset="0"/>
                <a:ea typeface="楷体_GB2312" pitchFamily="1" charset="-122"/>
                <a:cs typeface="Courier New" panose="02070409020205090404" pitchFamily="49" charset="0"/>
              </a:rPr>
              <a:t>P</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a:latin typeface="Times New Roman" panose="02020503050405090304" pitchFamily="2" charset="0"/>
                <a:ea typeface="楷体_GB2312" pitchFamily="1" charset="-122"/>
                <a:cs typeface="Courier New" panose="02070409020205090404" pitchFamily="49" charset="0"/>
              </a:rPr>
              <a:t>U</a:t>
            </a:r>
            <a:r>
              <a:rPr lang="en-US" altLang="zh-CN" sz="2800" kern="100" baseline="-25000" dirty="0">
                <a:latin typeface="Times New Roman" panose="02020503050405090304" pitchFamily="2" charset="0"/>
                <a:ea typeface="楷体_GB2312" pitchFamily="1" charset="-122"/>
                <a:cs typeface="Courier New" panose="02070409020205090404" pitchFamily="49" charset="0"/>
              </a:rPr>
              <a:t>2</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50 V</a:t>
            </a:r>
            <a:endParaRPr lang="zh-CN" altLang="zh-CN" sz="1050" kern="100" dirty="0">
              <a:effectLst/>
              <a:latin typeface="宋体" pitchFamily="2" charset="-122"/>
              <a:ea typeface="宋体" pitchFamily="2" charset="-122"/>
              <a:cs typeface="Courier New" panose="02070409020205090404" pitchFamily="49" charset="0"/>
            </a:endParaRPr>
          </a:p>
        </p:txBody>
      </p:sp>
      <p:sp>
        <p:nvSpPr>
          <p:cNvPr id="10243" name="Text Box 70"/>
          <p:cNvSpPr txBox="1"/>
          <p:nvPr>
            <p:custDataLst>
              <p:tags r:id="rId5"/>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巩固</a:t>
            </a:r>
            <a:r>
              <a:rPr lang="zh-CN" altLang="en-US" sz="3200">
                <a:solidFill>
                  <a:schemeClr val="accent1">
                    <a:lumMod val="50000"/>
                  </a:schemeClr>
                </a:solidFill>
                <a:sym typeface="+mn-ea"/>
              </a:rPr>
              <a:t>训练</a:t>
            </a:r>
            <a:endParaRPr lang="zh-CN" altLang="en-US" sz="32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99056" y="1470258"/>
            <a:ext cx="8384438" cy="1383665"/>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(2)</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保持两板间的电势差不变，而将</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Q</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板向左平移</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5 cm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，则</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点的电势将变为多少？</a:t>
            </a:r>
            <a:endParaRPr lang="zh-CN" altLang="zh-CN" sz="1050" kern="100" dirty="0">
              <a:effectLst/>
              <a:latin typeface="宋体" pitchFamily="2" charset="-122"/>
              <a:ea typeface="宋体" pitchFamily="2" charset="-122"/>
              <a:cs typeface="Courier New" panose="02070409020205090404" pitchFamily="49" charset="0"/>
            </a:endParaRPr>
          </a:p>
        </p:txBody>
      </p:sp>
      <p:pic>
        <p:nvPicPr>
          <p:cNvPr id="4" name="Picture 2" descr="a11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7913" y="1413308"/>
            <a:ext cx="2004885" cy="220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07185" y="2811571"/>
            <a:ext cx="2306320" cy="737235"/>
          </a:xfrm>
          <a:prstGeom prst="rect">
            <a:avLst/>
          </a:prstGeom>
        </p:spPr>
        <p:txBody>
          <a:bodyPr wrap="none">
            <a:spAutoFit/>
          </a:bodyPr>
          <a:lstStyle/>
          <a:p>
            <a:pPr algn="just">
              <a:lnSpc>
                <a:spcPct val="150000"/>
              </a:lnSpc>
              <a:spcAft>
                <a:spcPts val="0"/>
              </a:spcAft>
              <a:tabLst>
                <a:tab pos="2250440" algn="l"/>
              </a:tabLst>
            </a:pPr>
            <a:r>
              <a:rPr lang="zh-CN" altLang="zh-CN" sz="2800" kern="100" dirty="0">
                <a:solidFill>
                  <a:srgbClr val="C00000"/>
                </a:solidFill>
                <a:latin typeface="Times New Roman" panose="02020503050405090304" pitchFamily="2" charset="0"/>
                <a:ea typeface="微软雅黑" panose="020B0503020204020204" charset="-122"/>
                <a:cs typeface="Times New Roman" panose="02020503050405090304" pitchFamily="2" charset="0"/>
              </a:rPr>
              <a:t>答案</a:t>
            </a:r>
            <a:r>
              <a:rPr lang="zh-CN" altLang="zh-CN" sz="2800" kern="100">
                <a:solidFill>
                  <a:srgbClr val="C00000"/>
                </a:solidFill>
                <a:latin typeface="Times New Roman" panose="02020503050405090304" pitchFamily="2" charset="0"/>
                <a:ea typeface="微软雅黑" panose="020B0503020204020204" charset="-122"/>
                <a:cs typeface="Times New Roman" panose="02020503050405090304" pitchFamily="2" charset="0"/>
              </a:rPr>
              <a:t>　</a:t>
            </a:r>
            <a:r>
              <a:rPr lang="zh-CN" altLang="zh-CN" sz="2800" kern="100" smtClean="0">
                <a:solidFill>
                  <a:srgbClr val="0070C0"/>
                </a:solidFill>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dirty="0">
                <a:solidFill>
                  <a:srgbClr val="0070C0"/>
                </a:solidFill>
                <a:latin typeface="Times New Roman" panose="02020503050405090304" pitchFamily="2" charset="0"/>
                <a:ea typeface="方正中等线简体" panose="03000509000000000000" pitchFamily="65" charset="-122"/>
                <a:cs typeface="Courier New" panose="02070409020205090404" pitchFamily="49" charset="0"/>
              </a:rPr>
              <a:t>10 V</a:t>
            </a:r>
            <a:endParaRPr lang="zh-CN" altLang="zh-CN" sz="1050" kern="100" dirty="0">
              <a:effectLst/>
              <a:latin typeface="宋体" pitchFamily="2" charset="-122"/>
              <a:ea typeface="宋体" pitchFamily="2" charset="-122"/>
              <a:cs typeface="Courier New" panose="02070409020205090404" pitchFamily="49" charset="0"/>
            </a:endParaRPr>
          </a:p>
        </p:txBody>
      </p:sp>
      <p:sp>
        <p:nvSpPr>
          <p:cNvPr id="10243" name="Text Box 70"/>
          <p:cNvSpPr txBox="1"/>
          <p:nvPr>
            <p:custDataLst>
              <p:tags r:id="rId2"/>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巩固</a:t>
            </a:r>
            <a:r>
              <a:rPr lang="zh-CN" altLang="en-US" sz="3200">
                <a:solidFill>
                  <a:schemeClr val="accent1">
                    <a:lumMod val="50000"/>
                  </a:schemeClr>
                </a:solidFill>
                <a:sym typeface="+mn-ea"/>
              </a:rPr>
              <a:t>训练</a:t>
            </a:r>
            <a:endParaRPr lang="zh-CN" altLang="en-US" sz="32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p:nvPr/>
        </p:nvSpPr>
        <p:spPr>
          <a:xfrm>
            <a:off x="899795" y="901065"/>
            <a:ext cx="10901680" cy="64516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r>
              <a:rPr lang="zh-CN" altLang="en-US" sz="3600" b="1">
                <a:solidFill>
                  <a:srgbClr val="3000BC"/>
                </a:solidFill>
                <a:ea typeface="楷体" pitchFamily="49" charset="-122"/>
              </a:rPr>
              <a:t>结合所学知识，思考求静电力做功的方法都有哪些？</a:t>
            </a:r>
            <a:endParaRPr lang="zh-CN" altLang="en-US" sz="3600" b="1">
              <a:solidFill>
                <a:srgbClr val="3000BC"/>
              </a:solidFill>
              <a:ea typeface="楷体" pitchFamily="49" charset="-122"/>
            </a:endParaRPr>
          </a:p>
        </p:txBody>
      </p:sp>
      <p:sp>
        <p:nvSpPr>
          <p:cNvPr id="17410" name="文本框 1"/>
          <p:cNvSpPr txBox="1"/>
          <p:nvPr/>
        </p:nvSpPr>
        <p:spPr>
          <a:xfrm>
            <a:off x="1917700" y="2065338"/>
            <a:ext cx="3935413" cy="52197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r>
              <a:rPr lang="en-US" altLang="zh-CN" sz="2800"/>
              <a:t>1.</a:t>
            </a:r>
            <a:r>
              <a:rPr lang="zh-CN" altLang="en-US" sz="2800"/>
              <a:t>恒力做功的公式：</a:t>
            </a:r>
            <a:endParaRPr lang="en-US" altLang="zh-CN" sz="2800"/>
          </a:p>
        </p:txBody>
      </p:sp>
      <p:sp>
        <p:nvSpPr>
          <p:cNvPr id="17411" name="文本框 2"/>
          <p:cNvSpPr txBox="1"/>
          <p:nvPr/>
        </p:nvSpPr>
        <p:spPr>
          <a:xfrm>
            <a:off x="1917700" y="3106738"/>
            <a:ext cx="6700838" cy="52197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r>
              <a:rPr lang="en-US" altLang="zh-CN" sz="2800"/>
              <a:t>2.</a:t>
            </a:r>
            <a:r>
              <a:rPr lang="zh-CN" altLang="en-US" sz="2800"/>
              <a:t>静电力做功与电势能变化的关系：</a:t>
            </a:r>
            <a:endParaRPr lang="en-US" altLang="zh-CN" sz="2800" baseline="-25000"/>
          </a:p>
        </p:txBody>
      </p:sp>
      <p:sp>
        <p:nvSpPr>
          <p:cNvPr id="17412" name="文本框 3"/>
          <p:cNvSpPr txBox="1"/>
          <p:nvPr/>
        </p:nvSpPr>
        <p:spPr>
          <a:xfrm>
            <a:off x="1917700" y="3976688"/>
            <a:ext cx="5313363" cy="52197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r>
              <a:rPr lang="en-US" altLang="zh-CN" sz="2800"/>
              <a:t>3.</a:t>
            </a:r>
            <a:r>
              <a:rPr lang="zh-CN" altLang="en-US" sz="2800"/>
              <a:t>电势差与静电力做功的关系：</a:t>
            </a:r>
            <a:endParaRPr lang="zh-CN" altLang="en-US" sz="2800"/>
          </a:p>
        </p:txBody>
      </p:sp>
      <p:sp>
        <p:nvSpPr>
          <p:cNvPr id="17413" name="文本框 4"/>
          <p:cNvSpPr txBox="1"/>
          <p:nvPr/>
        </p:nvSpPr>
        <p:spPr>
          <a:xfrm>
            <a:off x="1917700" y="4845050"/>
            <a:ext cx="4889500" cy="52197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r>
              <a:rPr lang="en-US" altLang="zh-CN" sz="2800"/>
              <a:t>4.</a:t>
            </a:r>
            <a:r>
              <a:rPr lang="zh-CN" altLang="en-US" sz="2800"/>
              <a:t>动能定理：</a:t>
            </a:r>
            <a:endParaRPr lang="zh-CN" altLang="en-US" sz="2800"/>
          </a:p>
        </p:txBody>
      </p:sp>
      <p:sp>
        <p:nvSpPr>
          <p:cNvPr id="17414" name="文本框 3"/>
          <p:cNvSpPr txBox="1"/>
          <p:nvPr/>
        </p:nvSpPr>
        <p:spPr>
          <a:xfrm>
            <a:off x="5376863" y="2065338"/>
            <a:ext cx="2071687" cy="521970"/>
          </a:xfrm>
          <a:prstGeom prst="rect">
            <a:avLst/>
          </a:prstGeom>
          <a:noFill/>
          <a:ln w="28575">
            <a:solidFill>
              <a:schemeClr val="tx2"/>
            </a:solidFill>
            <a:round/>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2800"/>
              <a:t>W=Fd=qEd</a:t>
            </a:r>
            <a:endParaRPr lang="zh-CN" altLang="en-US" sz="2800"/>
          </a:p>
        </p:txBody>
      </p:sp>
      <p:sp>
        <p:nvSpPr>
          <p:cNvPr id="17415" name="文本框 4"/>
          <p:cNvSpPr txBox="1"/>
          <p:nvPr/>
        </p:nvSpPr>
        <p:spPr>
          <a:xfrm>
            <a:off x="7715250" y="2990850"/>
            <a:ext cx="2276475" cy="521970"/>
          </a:xfrm>
          <a:prstGeom prst="rect">
            <a:avLst/>
          </a:prstGeom>
          <a:noFill/>
          <a:ln w="28575">
            <a:solidFill>
              <a:schemeClr val="tx2"/>
            </a:solidFill>
            <a:round/>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2800"/>
              <a:t>W</a:t>
            </a:r>
            <a:r>
              <a:rPr lang="en-US" altLang="zh-CN" sz="2800" baseline="-25000"/>
              <a:t>AB</a:t>
            </a:r>
            <a:r>
              <a:rPr lang="en-US" altLang="zh-CN" sz="2800"/>
              <a:t>=E</a:t>
            </a:r>
            <a:r>
              <a:rPr lang="en-US" altLang="zh-CN" sz="2800" baseline="-25000"/>
              <a:t>PA</a:t>
            </a:r>
            <a:r>
              <a:rPr lang="en-US" altLang="zh-CN" sz="2800"/>
              <a:t>-E</a:t>
            </a:r>
            <a:r>
              <a:rPr lang="en-US" altLang="zh-CN" sz="2800" baseline="-25000"/>
              <a:t>PB</a:t>
            </a:r>
            <a:endParaRPr lang="zh-CN" altLang="en-US" sz="2800"/>
          </a:p>
        </p:txBody>
      </p:sp>
      <p:sp>
        <p:nvSpPr>
          <p:cNvPr id="17416" name="文本框 5"/>
          <p:cNvSpPr txBox="1"/>
          <p:nvPr/>
        </p:nvSpPr>
        <p:spPr>
          <a:xfrm>
            <a:off x="7448550" y="3976688"/>
            <a:ext cx="1895475" cy="521970"/>
          </a:xfrm>
          <a:prstGeom prst="rect">
            <a:avLst/>
          </a:prstGeom>
          <a:noFill/>
          <a:ln w="28575">
            <a:solidFill>
              <a:schemeClr val="tx2"/>
            </a:solidFill>
            <a:round/>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2800"/>
              <a:t>W</a:t>
            </a:r>
            <a:r>
              <a:rPr lang="en-US" altLang="zh-CN" sz="2800" baseline="-25000"/>
              <a:t>AB</a:t>
            </a:r>
            <a:r>
              <a:rPr lang="en-US" altLang="zh-CN" sz="2800"/>
              <a:t>=qU</a:t>
            </a:r>
            <a:r>
              <a:rPr lang="en-US" altLang="zh-CN" sz="2800" baseline="-25000"/>
              <a:t>AB</a:t>
            </a:r>
            <a:endParaRPr lang="en-US" altLang="zh-CN" sz="2800" baseline="-25000"/>
          </a:p>
        </p:txBody>
      </p:sp>
      <p:sp>
        <p:nvSpPr>
          <p:cNvPr id="17417" name="文本框 6"/>
          <p:cNvSpPr txBox="1"/>
          <p:nvPr/>
        </p:nvSpPr>
        <p:spPr>
          <a:xfrm>
            <a:off x="4545013" y="4837113"/>
            <a:ext cx="3017837" cy="530860"/>
          </a:xfrm>
          <a:prstGeom prst="rect">
            <a:avLst/>
          </a:prstGeom>
          <a:noFill/>
          <a:ln w="28575">
            <a:solidFill>
              <a:schemeClr val="tx2"/>
            </a:solidFill>
            <a:round/>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2800"/>
              <a:t>W</a:t>
            </a:r>
            <a:r>
              <a:rPr lang="zh-CN" altLang="en-US" sz="2800" baseline="-25000"/>
              <a:t>电</a:t>
            </a:r>
            <a:r>
              <a:rPr lang="en-US" altLang="zh-CN" sz="2800"/>
              <a:t>+W</a:t>
            </a:r>
            <a:r>
              <a:rPr lang="zh-CN" altLang="en-US" sz="2800" baseline="-25000"/>
              <a:t>其他</a:t>
            </a:r>
            <a:r>
              <a:rPr lang="en-US" altLang="zh-CN" sz="2800"/>
              <a:t>= </a:t>
            </a:r>
            <a:r>
              <a:rPr lang="zh-CN" altLang="en-US" sz="4400" baseline="-25000"/>
              <a:t>△Ek</a:t>
            </a:r>
            <a:endParaRPr lang="zh-CN" altLang="en-US" sz="4400" baseline="-25000"/>
          </a:p>
        </p:txBody>
      </p:sp>
      <p:sp>
        <p:nvSpPr>
          <p:cNvPr id="17418" name="文本框 1"/>
          <p:cNvSpPr txBox="1"/>
          <p:nvPr/>
        </p:nvSpPr>
        <p:spPr>
          <a:xfrm>
            <a:off x="2116138" y="5942013"/>
            <a:ext cx="7875587" cy="52197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sz="2800" b="1">
                <a:solidFill>
                  <a:srgbClr val="3000BC"/>
                </a:solidFill>
              </a:rPr>
              <a:t>思考：从适用范围来看，以上方法有何异同？</a:t>
            </a:r>
            <a:endParaRPr lang="zh-CN" altLang="en-US" sz="2800" b="1">
              <a:solidFill>
                <a:srgbClr val="3000BC"/>
              </a:solidFill>
            </a:endParaRPr>
          </a:p>
        </p:txBody>
      </p:sp>
      <p:sp>
        <p:nvSpPr>
          <p:cNvPr id="10243" name="Text Box 70"/>
          <p:cNvSpPr txBox="1"/>
          <p:nvPr>
            <p:custDataLst>
              <p:tags r:id="rId1"/>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复习</a:t>
            </a:r>
            <a:r>
              <a:rPr lang="zh-CN" altLang="en-US" sz="3200">
                <a:solidFill>
                  <a:schemeClr val="accent1">
                    <a:lumMod val="50000"/>
                  </a:schemeClr>
                </a:solidFill>
                <a:sym typeface="+mn-ea"/>
              </a:rPr>
              <a:t>提问</a:t>
            </a:r>
            <a:endParaRPr lang="zh-CN" altLang="en-US" sz="3200">
              <a:solidFill>
                <a:schemeClr val="accent1">
                  <a:lumMod val="50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blinds(horizontal)">
                                      <p:cBhvr>
                                        <p:cTn id="10" dur="500"/>
                                        <p:tgtEl>
                                          <p:spTgt spid="174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blinds(horizontal)">
                                      <p:cBhvr>
                                        <p:cTn id="13" dur="500"/>
                                        <p:tgtEl>
                                          <p:spTgt spid="174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413"/>
                                        </p:tgtEl>
                                        <p:attrNameLst>
                                          <p:attrName>style.visibility</p:attrName>
                                        </p:attrNameLst>
                                      </p:cBhvr>
                                      <p:to>
                                        <p:strVal val="visible"/>
                                      </p:to>
                                    </p:set>
                                    <p:animEffect transition="in" filter="blinds(horizontal)">
                                      <p:cBhvr>
                                        <p:cTn id="16" dur="500"/>
                                        <p:tgtEl>
                                          <p:spTgt spid="174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414"/>
                                        </p:tgtEl>
                                        <p:attrNameLst>
                                          <p:attrName>style.visibility</p:attrName>
                                        </p:attrNameLst>
                                      </p:cBhvr>
                                      <p:to>
                                        <p:strVal val="visible"/>
                                      </p:to>
                                    </p:set>
                                    <p:animEffect transition="in" filter="blinds(horizontal)">
                                      <p:cBhvr>
                                        <p:cTn id="19" dur="500"/>
                                        <p:tgtEl>
                                          <p:spTgt spid="174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415"/>
                                        </p:tgtEl>
                                        <p:attrNameLst>
                                          <p:attrName>style.visibility</p:attrName>
                                        </p:attrNameLst>
                                      </p:cBhvr>
                                      <p:to>
                                        <p:strVal val="visible"/>
                                      </p:to>
                                    </p:set>
                                    <p:animEffect transition="in" filter="blinds(horizontal)">
                                      <p:cBhvr>
                                        <p:cTn id="22" dur="500"/>
                                        <p:tgtEl>
                                          <p:spTgt spid="1741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416"/>
                                        </p:tgtEl>
                                        <p:attrNameLst>
                                          <p:attrName>style.visibility</p:attrName>
                                        </p:attrNameLst>
                                      </p:cBhvr>
                                      <p:to>
                                        <p:strVal val="visible"/>
                                      </p:to>
                                    </p:set>
                                    <p:animEffect transition="in" filter="blinds(horizontal)">
                                      <p:cBhvr>
                                        <p:cTn id="25" dur="500"/>
                                        <p:tgtEl>
                                          <p:spTgt spid="174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417"/>
                                        </p:tgtEl>
                                        <p:attrNameLst>
                                          <p:attrName>style.visibility</p:attrName>
                                        </p:attrNameLst>
                                      </p:cBhvr>
                                      <p:to>
                                        <p:strVal val="visible"/>
                                      </p:to>
                                    </p:set>
                                    <p:animEffect transition="in" filter="blinds(horizontal)">
                                      <p:cBhvr>
                                        <p:cTn id="28" dur="500"/>
                                        <p:tgtEl>
                                          <p:spTgt spid="174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418"/>
                                        </p:tgtEl>
                                        <p:attrNameLst>
                                          <p:attrName>style.visibility</p:attrName>
                                        </p:attrNameLst>
                                      </p:cBhvr>
                                      <p:to>
                                        <p:strVal val="visible"/>
                                      </p:to>
                                    </p:set>
                                    <p:animEffect transition="in" filter="blinds(horizontal)">
                                      <p:cBhvr>
                                        <p:cTn id="33"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2" grpId="0"/>
      <p:bldP spid="17413" grpId="0"/>
      <p:bldP spid="17414" grpId="0" animBg="1"/>
      <p:bldP spid="17415" grpId="0" animBg="1"/>
      <p:bldP spid="17416" grpId="0" animBg="1"/>
      <p:bldP spid="17417" grpId="0" animBg="1"/>
      <p:bldP spid="1741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472200" y="808781"/>
            <a:ext cx="11247917" cy="5015248"/>
            <a:chOff x="471000" y="934424"/>
            <a:chExt cx="11250000" cy="5016177"/>
          </a:xfrm>
        </p:grpSpPr>
        <p:sp>
          <p:nvSpPr>
            <p:cNvPr id="3" name="圆角矩形 2"/>
            <p:cNvSpPr/>
            <p:nvPr/>
          </p:nvSpPr>
          <p:spPr>
            <a:xfrm>
              <a:off x="471000" y="1094412"/>
              <a:ext cx="11250000" cy="4856189"/>
            </a:xfrm>
            <a:prstGeom prst="roundRect">
              <a:avLst>
                <a:gd name="adj" fmla="val 226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b="0" i="0" u="none" strike="noStrike" kern="1200" cap="none" spc="0" normalizeH="0" baseline="0" noProof="0">
                <a:ln>
                  <a:noFill/>
                </a:ln>
                <a:solidFill>
                  <a:prstClr val="white"/>
                </a:solidFill>
                <a:effectLst/>
                <a:uLnTx/>
                <a:uFillTx/>
                <a:latin typeface="Arial" panose="020B0604020202090204"/>
                <a:ea typeface="微软雅黑"/>
                <a:cs typeface="+mn-cs"/>
              </a:endParaRPr>
            </a:p>
          </p:txBody>
        </p:sp>
        <p:pic>
          <p:nvPicPr>
            <p:cNvPr id="4" name="图片 3"/>
            <p:cNvPicPr>
              <a:picLocks noChangeAspect="1"/>
            </p:cNvPicPr>
            <p:nvPr/>
          </p:nvPicPr>
          <p:blipFill>
            <a:blip r:embed="rId1"/>
            <a:stretch>
              <a:fillRect/>
            </a:stretch>
          </p:blipFill>
          <p:spPr>
            <a:xfrm>
              <a:off x="850294" y="934424"/>
              <a:ext cx="695238" cy="314286"/>
            </a:xfrm>
            <a:prstGeom prst="rect">
              <a:avLst/>
            </a:prstGeom>
          </p:spPr>
        </p:pic>
        <p:sp>
          <p:nvSpPr>
            <p:cNvPr id="5" name="文本框 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3" tIns="45711" rIns="91423" bIns="45711"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6" name="Picture 2" descr="a11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65400" y="1383286"/>
            <a:ext cx="1945922" cy="21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687035" y="1223812"/>
            <a:ext cx="8423376" cy="2030095"/>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503050405090304" pitchFamily="2" charset="0"/>
                <a:ea typeface="楷体_GB2312" pitchFamily="1" charset="-122"/>
                <a:cs typeface="Times New Roman" panose="02020503050405090304" pitchFamily="2" charset="0"/>
              </a:rPr>
              <a:t>当</a:t>
            </a:r>
            <a:r>
              <a:rPr lang="en-US" altLang="zh-CN" sz="2800" kern="100" dirty="0">
                <a:latin typeface="Times New Roman" panose="02020503050405090304" pitchFamily="2" charset="0"/>
                <a:ea typeface="楷体_GB2312" pitchFamily="1" charset="-122"/>
                <a:cs typeface="Courier New" panose="02070409020205090404" pitchFamily="49" charset="0"/>
              </a:rPr>
              <a:t>Q</a:t>
            </a:r>
            <a:r>
              <a:rPr lang="zh-CN" altLang="zh-CN" sz="2800" kern="100" dirty="0">
                <a:latin typeface="Times New Roman" panose="02020503050405090304" pitchFamily="2" charset="0"/>
                <a:ea typeface="楷体_GB2312" pitchFamily="1" charset="-122"/>
                <a:cs typeface="Times New Roman" panose="02020503050405090304" pitchFamily="2" charset="0"/>
              </a:rPr>
              <a:t>板向左平移</a:t>
            </a:r>
            <a:r>
              <a:rPr lang="en-US" altLang="zh-CN" sz="2800" kern="100" dirty="0">
                <a:latin typeface="Times New Roman" panose="02020503050405090304" pitchFamily="2" charset="0"/>
                <a:ea typeface="楷体_GB2312" pitchFamily="1" charset="-122"/>
                <a:cs typeface="Courier New" panose="02070409020205090404" pitchFamily="49" charset="0"/>
              </a:rPr>
              <a:t>5 cm</a:t>
            </a:r>
            <a:r>
              <a:rPr lang="zh-CN" altLang="zh-CN" sz="2800" kern="100" dirty="0">
                <a:latin typeface="Times New Roman" panose="02020503050405090304" pitchFamily="2" charset="0"/>
                <a:ea typeface="楷体_GB2312" pitchFamily="1" charset="-122"/>
                <a:cs typeface="Times New Roman" panose="02020503050405090304" pitchFamily="2" charset="0"/>
              </a:rPr>
              <a:t>时，两板间距离</a:t>
            </a:r>
            <a:r>
              <a:rPr lang="en-US" altLang="zh-CN" sz="2800" i="1" kern="100" dirty="0">
                <a:latin typeface="Times New Roman" panose="02020503050405090304" pitchFamily="2" charset="0"/>
                <a:ea typeface="楷体_GB2312" pitchFamily="1" charset="-122"/>
                <a:cs typeface="Courier New" panose="02070409020205090404" pitchFamily="49" charset="0"/>
              </a:rPr>
              <a:t>d</a:t>
            </a:r>
            <a:r>
              <a:rPr lang="en-US" altLang="zh-CN" sz="2800" kern="100" dirty="0">
                <a:latin typeface="Times New Roman" panose="02020503050405090304" pitchFamily="2" charset="0"/>
                <a:ea typeface="楷体_GB2312" pitchFamily="1" charset="-122"/>
                <a:cs typeface="Courier New" panose="02070409020205090404" pitchFamily="49" charset="0"/>
              </a:rPr>
              <a:t> </a:t>
            </a:r>
            <a:r>
              <a:rPr lang="en-US" altLang="zh-CN" sz="2800" kern="100" dirty="0">
                <a:latin typeface="宋体" pitchFamily="2" charset="-122"/>
                <a:ea typeface="楷体_GB2312" pitchFamily="1" charset="-122"/>
                <a:cs typeface="Times New Roman" panose="02020503050405090304" pitchFamily="2" charset="0"/>
              </a:rPr>
              <a:t>″</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(10</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5) cm</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5 cm</a:t>
            </a:r>
            <a:endParaRPr lang="zh-CN" altLang="zh-CN" sz="1050" kern="100" dirty="0">
              <a:latin typeface="宋体" pitchFamily="2" charset="-122"/>
              <a:ea typeface="宋体" pitchFamily="2" charset="-122"/>
              <a:cs typeface="Courier New" panose="02070409020205090404" pitchFamily="49" charset="0"/>
            </a:endParaRPr>
          </a:p>
          <a:p>
            <a:pPr algn="just">
              <a:lnSpc>
                <a:spcPct val="150000"/>
              </a:lnSpc>
              <a:spcAft>
                <a:spcPts val="0"/>
              </a:spcAft>
              <a:tabLst>
                <a:tab pos="2250440" algn="l"/>
              </a:tabLst>
            </a:pPr>
            <a:r>
              <a:rPr lang="en-US" altLang="zh-CN" sz="2800" kern="100" dirty="0">
                <a:latin typeface="Times New Roman" panose="02020503050405090304" pitchFamily="2" charset="0"/>
                <a:ea typeface="楷体_GB2312" pitchFamily="1" charset="-122"/>
                <a:cs typeface="Courier New" panose="02070409020205090404" pitchFamily="49" charset="0"/>
              </a:rPr>
              <a:t>Q</a:t>
            </a:r>
            <a:r>
              <a:rPr lang="zh-CN" altLang="zh-CN" sz="2800" kern="100" dirty="0">
                <a:latin typeface="Times New Roman" panose="02020503050405090304" pitchFamily="2" charset="0"/>
                <a:ea typeface="楷体_GB2312" pitchFamily="1" charset="-122"/>
                <a:cs typeface="Times New Roman" panose="02020503050405090304" pitchFamily="2" charset="0"/>
              </a:rPr>
              <a:t>板与</a:t>
            </a:r>
            <a:r>
              <a:rPr lang="en-US" altLang="zh-CN" sz="2800" i="1" kern="100" dirty="0">
                <a:latin typeface="Times New Roman" panose="02020503050405090304" pitchFamily="2" charset="0"/>
                <a:ea typeface="楷体_GB2312" pitchFamily="1" charset="-122"/>
                <a:cs typeface="Courier New" panose="02070409020205090404" pitchFamily="49" charset="0"/>
              </a:rPr>
              <a:t>A</a:t>
            </a:r>
            <a:r>
              <a:rPr lang="zh-CN" altLang="zh-CN" sz="2800" kern="100" dirty="0">
                <a:latin typeface="Times New Roman" panose="02020503050405090304" pitchFamily="2" charset="0"/>
                <a:ea typeface="楷体_GB2312" pitchFamily="1" charset="-122"/>
                <a:cs typeface="Times New Roman" panose="02020503050405090304" pitchFamily="2" charset="0"/>
              </a:rPr>
              <a:t>点间距离变为</a:t>
            </a:r>
            <a:r>
              <a:rPr lang="en-US" altLang="zh-CN" sz="2800" i="1" kern="100" dirty="0" smtClean="0">
                <a:latin typeface="Times New Roman" panose="02020503050405090304" pitchFamily="2" charset="0"/>
                <a:ea typeface="楷体_GB2312" pitchFamily="1" charset="-122"/>
                <a:cs typeface="Courier New" panose="02070409020205090404" pitchFamily="49" charset="0"/>
              </a:rPr>
              <a:t>d</a:t>
            </a:r>
            <a:r>
              <a:rPr lang="en-US" altLang="zh-CN" sz="2800" i="1" kern="100" baseline="-25000" dirty="0" smtClean="0">
                <a:latin typeface="Times New Roman" panose="02020503050405090304" pitchFamily="2" charset="0"/>
                <a:ea typeface="楷体_GB2312" pitchFamily="1" charset="-122"/>
                <a:cs typeface="Courier New" panose="02070409020205090404" pitchFamily="49" charset="0"/>
              </a:rPr>
              <a:t> </a:t>
            </a:r>
            <a:r>
              <a:rPr lang="zh-CN" altLang="zh-CN" sz="2800" kern="100" dirty="0" smtClean="0">
                <a:latin typeface="宋体" pitchFamily="2" charset="-122"/>
                <a:ea typeface="GBK_S" panose="03000509000000000000" pitchFamily="65" charset="-122"/>
                <a:cs typeface="Times New Roman" panose="02020503050405090304" pitchFamily="2" charset="0"/>
              </a:rPr>
              <a:t></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(10</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4) cm</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5 cm</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1 cm</a:t>
            </a:r>
            <a:endParaRPr lang="zh-CN" altLang="zh-CN" sz="1050" kern="100" dirty="0">
              <a:effectLst/>
              <a:latin typeface="宋体" pitchFamily="2" charset="-122"/>
              <a:ea typeface="宋体" pitchFamily="2" charset="-122"/>
              <a:cs typeface="Courier New" panose="02070409020205090404" pitchFamily="49" charset="0"/>
            </a:endParaRPr>
          </a:p>
        </p:txBody>
      </p:sp>
      <p:graphicFrame>
        <p:nvGraphicFramePr>
          <p:cNvPr id="9" name="对象 8"/>
          <p:cNvGraphicFramePr>
            <a:graphicFrameLocks noChangeAspect="1"/>
          </p:cNvGraphicFramePr>
          <p:nvPr/>
        </p:nvGraphicFramePr>
        <p:xfrm>
          <a:off x="778076" y="3302356"/>
          <a:ext cx="9115324" cy="1360236"/>
        </p:xfrm>
        <a:graphic>
          <a:graphicData uri="http://schemas.openxmlformats.org/presentationml/2006/ole">
            <mc:AlternateContent xmlns:mc="http://schemas.openxmlformats.org/markup-compatibility/2006">
              <mc:Choice xmlns:v="urn:schemas-microsoft-com:vml" Requires="v">
                <p:oleObj spid="_x0000_s536584" name="文档" r:id="rId3" imgW="9116695" imgH="1359535" progId="Word.Document.12">
                  <p:embed/>
                </p:oleObj>
              </mc:Choice>
              <mc:Fallback>
                <p:oleObj name="文档" r:id="rId3" imgW="9116695" imgH="1359535" progId="Word.Document.12">
                  <p:embed/>
                  <p:pic>
                    <p:nvPicPr>
                      <p:cNvPr id="0" name="图片 536583"/>
                      <p:cNvPicPr/>
                      <p:nvPr/>
                    </p:nvPicPr>
                    <p:blipFill>
                      <a:blip r:embed="rId4"/>
                      <a:stretch>
                        <a:fillRect/>
                      </a:stretch>
                    </p:blipFill>
                    <p:spPr>
                      <a:xfrm>
                        <a:off x="778076" y="3302356"/>
                        <a:ext cx="9115324" cy="1360236"/>
                      </a:xfrm>
                      <a:prstGeom prst="rect">
                        <a:avLst/>
                      </a:prstGeom>
                    </p:spPr>
                  </p:pic>
                </p:oleObj>
              </mc:Fallback>
            </mc:AlternateContent>
          </a:graphicData>
        </a:graphic>
      </p:graphicFrame>
      <p:sp>
        <p:nvSpPr>
          <p:cNvPr id="11" name="矩形 10"/>
          <p:cNvSpPr/>
          <p:nvPr/>
        </p:nvSpPr>
        <p:spPr>
          <a:xfrm>
            <a:off x="687035" y="4201834"/>
            <a:ext cx="10791815" cy="1383665"/>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503050405090304" pitchFamily="2" charset="0"/>
                <a:ea typeface="楷体_GB2312" pitchFamily="1" charset="-122"/>
                <a:cs typeface="Courier New" panose="02070409020205090404" pitchFamily="49" charset="0"/>
              </a:rPr>
              <a:t>Q</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a:latin typeface="Times New Roman" panose="02020503050405090304" pitchFamily="2" charset="0"/>
                <a:ea typeface="楷体_GB2312" pitchFamily="1" charset="-122"/>
                <a:cs typeface="Courier New" panose="02070409020205090404" pitchFamily="49" charset="0"/>
              </a:rPr>
              <a:t>A</a:t>
            </a:r>
            <a:r>
              <a:rPr lang="zh-CN" altLang="zh-CN" sz="2800" kern="100" dirty="0">
                <a:latin typeface="Times New Roman" panose="02020503050405090304" pitchFamily="2" charset="0"/>
                <a:ea typeface="楷体_GB2312" pitchFamily="1" charset="-122"/>
                <a:cs typeface="Times New Roman" panose="02020503050405090304" pitchFamily="2" charset="0"/>
              </a:rPr>
              <a:t>间电势差</a:t>
            </a:r>
            <a:r>
              <a:rPr lang="en-US" altLang="zh-CN" sz="2800" i="1" kern="100" dirty="0">
                <a:latin typeface="Times New Roman" panose="02020503050405090304" pitchFamily="2" charset="0"/>
                <a:ea typeface="楷体_GB2312" pitchFamily="1" charset="-122"/>
                <a:cs typeface="Courier New" panose="02070409020205090404" pitchFamily="49" charset="0"/>
              </a:rPr>
              <a:t>U</a:t>
            </a:r>
            <a:r>
              <a:rPr lang="en-US" altLang="zh-CN" sz="2800" kern="100" baseline="-25000" dirty="0">
                <a:latin typeface="Times New Roman" panose="02020503050405090304" pitchFamily="2" charset="0"/>
                <a:ea typeface="楷体_GB2312" pitchFamily="1" charset="-122"/>
                <a:cs typeface="Courier New" panose="02070409020205090404" pitchFamily="49" charset="0"/>
              </a:rPr>
              <a:t>1</a:t>
            </a:r>
            <a:r>
              <a:rPr lang="en-US" altLang="zh-CN" sz="2800" kern="100" dirty="0">
                <a:latin typeface="宋体" pitchFamily="2" charset="-122"/>
                <a:ea typeface="楷体_GB2312" pitchFamily="1" charset="-122"/>
                <a:cs typeface="Times New Roman" panose="02020503050405090304" pitchFamily="2" charset="0"/>
              </a:rPr>
              <a:t>′</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i="1" kern="100" dirty="0" err="1" smtClean="0">
                <a:latin typeface="Times New Roman" panose="02020503050405090304" pitchFamily="2" charset="0"/>
                <a:ea typeface="楷体_GB2312" pitchFamily="1" charset="-122"/>
                <a:cs typeface="Courier New" panose="02070409020205090404" pitchFamily="49" charset="0"/>
              </a:rPr>
              <a:t>E</a:t>
            </a:r>
            <a:r>
              <a:rPr lang="en-US" altLang="zh-CN" sz="2800" kern="100" dirty="0" err="1" smtClean="0">
                <a:latin typeface="宋体" pitchFamily="2" charset="-122"/>
                <a:ea typeface="楷体_GB2312" pitchFamily="1" charset="-122"/>
                <a:cs typeface="Times New Roman" panose="02020503050405090304" pitchFamily="2" charset="0"/>
              </a:rPr>
              <a:t>′</a:t>
            </a:r>
            <a:r>
              <a:rPr lang="en-US" altLang="zh-CN" sz="2800" i="1" kern="100" dirty="0" err="1" smtClean="0">
                <a:latin typeface="Times New Roman" panose="02020503050405090304" pitchFamily="2" charset="0"/>
                <a:ea typeface="楷体_GB2312" pitchFamily="1" charset="-122"/>
                <a:cs typeface="Courier New" panose="02070409020205090404" pitchFamily="49" charset="0"/>
              </a:rPr>
              <a:t>d</a:t>
            </a:r>
            <a:r>
              <a:rPr lang="en-US" altLang="zh-CN" sz="2800" i="1" kern="100" baseline="-25000" dirty="0" smtClean="0">
                <a:latin typeface="Times New Roman" panose="02020503050405090304" pitchFamily="2" charset="0"/>
                <a:ea typeface="楷体_GB2312" pitchFamily="1" charset="-122"/>
                <a:cs typeface="Courier New" panose="02070409020205090404" pitchFamily="49" charset="0"/>
              </a:rPr>
              <a:t> </a:t>
            </a:r>
            <a:r>
              <a:rPr lang="zh-CN" altLang="zh-CN" sz="2800" kern="100" dirty="0" smtClean="0">
                <a:latin typeface="宋体" pitchFamily="2" charset="-122"/>
                <a:ea typeface="GBK_S" panose="03000509000000000000" pitchFamily="65" charset="-122"/>
                <a:cs typeface="Times New Roman" panose="02020503050405090304" pitchFamily="2" charset="0"/>
              </a:rPr>
              <a:t></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1.0</a:t>
            </a:r>
            <a:r>
              <a:rPr lang="en-US" altLang="zh-CN" sz="2800" kern="100" dirty="0">
                <a:latin typeface="宋体" pitchFamily="2" charset="-122"/>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10</a:t>
            </a:r>
            <a:r>
              <a:rPr lang="en-US" altLang="zh-CN" sz="2800" kern="100" baseline="30000" dirty="0">
                <a:latin typeface="Times New Roman" panose="02020503050405090304" pitchFamily="2" charset="0"/>
                <a:ea typeface="楷体_GB2312" pitchFamily="1" charset="-122"/>
                <a:cs typeface="Courier New" panose="02070409020205090404" pitchFamily="49" charset="0"/>
              </a:rPr>
              <a:t>3</a:t>
            </a:r>
            <a:r>
              <a:rPr lang="en-US" altLang="zh-CN" sz="2800" kern="100" dirty="0">
                <a:latin typeface="宋体" pitchFamily="2" charset="-122"/>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1.0</a:t>
            </a:r>
            <a:r>
              <a:rPr lang="en-US" altLang="zh-CN" sz="2800" kern="100" dirty="0">
                <a:latin typeface="宋体" pitchFamily="2" charset="-122"/>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10</a:t>
            </a:r>
            <a:r>
              <a:rPr lang="zh-CN" altLang="zh-CN" sz="2800" kern="100" baseline="30000" dirty="0">
                <a:latin typeface="Times New Roman" panose="02020503050405090304" pitchFamily="2" charset="0"/>
                <a:ea typeface="楷体_GB2312" pitchFamily="1" charset="-122"/>
                <a:cs typeface="Times New Roman" panose="02020503050405090304" pitchFamily="2" charset="0"/>
              </a:rPr>
              <a:t>－</a:t>
            </a:r>
            <a:r>
              <a:rPr lang="en-US" altLang="zh-CN" sz="2800" kern="100" baseline="30000" dirty="0">
                <a:latin typeface="Times New Roman" panose="02020503050405090304" pitchFamily="2" charset="0"/>
                <a:ea typeface="楷体_GB2312" pitchFamily="1" charset="-122"/>
                <a:cs typeface="Courier New" panose="02070409020205090404" pitchFamily="49" charset="0"/>
              </a:rPr>
              <a:t>2</a:t>
            </a:r>
            <a:r>
              <a:rPr lang="en-US" altLang="zh-CN" sz="2800" kern="100" dirty="0">
                <a:latin typeface="Times New Roman" panose="02020503050405090304" pitchFamily="2" charset="0"/>
                <a:ea typeface="楷体_GB2312" pitchFamily="1" charset="-122"/>
                <a:cs typeface="Courier New" panose="02070409020205090404" pitchFamily="49" charset="0"/>
              </a:rPr>
              <a:t> V</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10 V</a:t>
            </a:r>
            <a:r>
              <a:rPr lang="zh-CN" altLang="zh-CN" sz="2800" kern="100" dirty="0">
                <a:latin typeface="Times New Roman" panose="02020503050405090304" pitchFamily="2" charset="0"/>
                <a:ea typeface="楷体_GB2312" pitchFamily="1" charset="-122"/>
                <a:cs typeface="Times New Roman" panose="02020503050405090304" pitchFamily="2" charset="0"/>
              </a:rPr>
              <a:t>，所以</a:t>
            </a:r>
            <a:r>
              <a:rPr lang="en-US" altLang="zh-CN" sz="2800" i="1" kern="100" dirty="0">
                <a:latin typeface="Times New Roman" panose="02020503050405090304" pitchFamily="2" charset="0"/>
                <a:ea typeface="楷体_GB2312" pitchFamily="1" charset="-122"/>
                <a:cs typeface="Courier New" panose="02070409020205090404" pitchFamily="49" charset="0"/>
              </a:rPr>
              <a:t>A</a:t>
            </a:r>
            <a:r>
              <a:rPr lang="zh-CN" altLang="zh-CN" sz="2800" kern="100" dirty="0">
                <a:latin typeface="Times New Roman" panose="02020503050405090304" pitchFamily="2" charset="0"/>
                <a:ea typeface="楷体_GB2312" pitchFamily="1" charset="-122"/>
                <a:cs typeface="Times New Roman" panose="02020503050405090304" pitchFamily="2" charset="0"/>
              </a:rPr>
              <a:t>点电势</a:t>
            </a:r>
            <a:r>
              <a:rPr lang="en-US" altLang="zh-CN" sz="2800" i="1" kern="100" dirty="0" err="1">
                <a:latin typeface="Times New Roman" panose="02020503050405090304" pitchFamily="2" charset="0"/>
                <a:ea typeface="楷体_GB2312" pitchFamily="1" charset="-122"/>
                <a:cs typeface="Courier New" panose="02070409020205090404" pitchFamily="49" charset="0"/>
              </a:rPr>
              <a:t>φ</a:t>
            </a:r>
            <a:r>
              <a:rPr lang="en-US" altLang="zh-CN" sz="2800" i="1" kern="100" baseline="-25000" dirty="0" err="1">
                <a:latin typeface="Times New Roman" panose="02020503050405090304" pitchFamily="2" charset="0"/>
                <a:ea typeface="楷体_GB2312" pitchFamily="1" charset="-122"/>
                <a:cs typeface="Courier New" panose="02070409020205090404" pitchFamily="49" charset="0"/>
              </a:rPr>
              <a:t>A</a:t>
            </a:r>
            <a:r>
              <a:rPr lang="en-US" altLang="zh-CN" sz="2800" kern="100" dirty="0">
                <a:latin typeface="宋体" pitchFamily="2" charset="-122"/>
                <a:ea typeface="楷体_GB2312" pitchFamily="1" charset="-122"/>
                <a:cs typeface="Times New Roman" panose="02020503050405090304" pitchFamily="2" charset="0"/>
              </a:rPr>
              <a:t>′</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10 V</a:t>
            </a:r>
            <a:r>
              <a:rPr lang="zh-CN" altLang="zh-CN" sz="2800" kern="100" dirty="0">
                <a:latin typeface="Times New Roman" panose="02020503050405090304" pitchFamily="2" charset="0"/>
                <a:ea typeface="楷体_GB2312" pitchFamily="1" charset="-122"/>
                <a:cs typeface="Times New Roman" panose="02020503050405090304" pitchFamily="2" charset="0"/>
              </a:rPr>
              <a:t>。</a:t>
            </a:r>
            <a:endParaRPr lang="zh-CN" altLang="zh-CN" sz="1050" kern="100" dirty="0">
              <a:effectLst/>
              <a:latin typeface="宋体" pitchFamily="2" charset="-122"/>
              <a:ea typeface="宋体" pitchFamily="2" charset="-122"/>
              <a:cs typeface="Courier New" panose="02070409020205090404" pitchFamily="49" charset="0"/>
            </a:endParaRPr>
          </a:p>
        </p:txBody>
      </p:sp>
      <p:sp>
        <p:nvSpPr>
          <p:cNvPr id="10243" name="Text Box 70"/>
          <p:cNvSpPr txBox="1"/>
          <p:nvPr>
            <p:custDataLst>
              <p:tags r:id="rId5"/>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巩固</a:t>
            </a:r>
            <a:r>
              <a:rPr lang="zh-CN" altLang="en-US" sz="3200">
                <a:solidFill>
                  <a:schemeClr val="accent1">
                    <a:lumMod val="50000"/>
                  </a:schemeClr>
                </a:solidFill>
                <a:sym typeface="+mn-ea"/>
              </a:rPr>
              <a:t>训练</a:t>
            </a:r>
            <a:endParaRPr lang="zh-CN" altLang="en-US" sz="32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19220" y="549372"/>
            <a:ext cx="11464517" cy="5262245"/>
          </a:xfrm>
          <a:prstGeom prst="rect">
            <a:avLst/>
          </a:prstGeom>
        </p:spPr>
        <p:txBody>
          <a:bodyPr wrap="square">
            <a:spAutoFit/>
          </a:bodyPr>
          <a:lstStyle/>
          <a:p>
            <a:pPr algn="just">
              <a:lnSpc>
                <a:spcPct val="150000"/>
              </a:lnSpc>
              <a:spcAft>
                <a:spcPts val="0"/>
              </a:spcAft>
              <a:tabLst>
                <a:tab pos="2250440" algn="l"/>
              </a:tabLst>
            </a:pPr>
            <a:r>
              <a:rPr lang="en-US" altLang="zh-CN" sz="2800" kern="100" dirty="0" smtClean="0">
                <a:latin typeface="Times New Roman" panose="02020503050405090304" pitchFamily="2" charset="0"/>
                <a:ea typeface="楷体_GB2312" pitchFamily="1" charset="-122"/>
                <a:cs typeface="Courier New" panose="02070409020205090404" pitchFamily="49" charset="0"/>
              </a:rPr>
              <a:t>     (</a:t>
            </a:r>
            <a:r>
              <a:rPr lang="en-US" altLang="zh-CN" sz="2800" kern="100" dirty="0">
                <a:latin typeface="Times New Roman" panose="02020503050405090304" pitchFamily="2" charset="0"/>
                <a:ea typeface="楷体_GB2312" pitchFamily="1" charset="-122"/>
                <a:cs typeface="Courier New" panose="02070409020205090404" pitchFamily="49" charset="0"/>
              </a:rPr>
              <a:t>2023·</a:t>
            </a:r>
            <a:r>
              <a:rPr lang="zh-CN" altLang="zh-CN" sz="2800" kern="100" dirty="0">
                <a:latin typeface="Times New Roman" panose="02020503050405090304" pitchFamily="2" charset="0"/>
                <a:ea typeface="楷体_GB2312" pitchFamily="1" charset="-122"/>
                <a:cs typeface="Times New Roman" panose="02020503050405090304" pitchFamily="2" charset="0"/>
              </a:rPr>
              <a:t>淮安市高一月考</a:t>
            </a:r>
            <a:r>
              <a:rPr lang="en-US" altLang="zh-CN" sz="2800" kern="100" dirty="0">
                <a:latin typeface="Times New Roman" panose="02020503050405090304" pitchFamily="2" charset="0"/>
                <a:ea typeface="楷体_GB2312" pitchFamily="1" charset="-122"/>
                <a:cs typeface="Courier New" panose="02070409020205090404" pitchFamily="49" charset="0"/>
              </a:rPr>
              <a:t>)</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如图所示，</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B</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C</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三点都在匀强电场中，已知</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AC</a:t>
            </a:r>
            <a:r>
              <a:rPr lang="en-US" altLang="zh-CN" sz="2800" kern="100" dirty="0">
                <a:latin typeface="宋体" pitchFamily="2" charset="-122"/>
                <a:ea typeface="方正中等线简体" panose="03000509000000000000" pitchFamily="65" charset="-122"/>
                <a:cs typeface="Times New Roman" panose="02020503050405090304" pitchFamily="2" charset="0"/>
              </a:rPr>
              <a:t>⊥</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BC</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dirty="0">
                <a:latin typeface="宋体" pitchFamily="2" charset="-122"/>
                <a:ea typeface="方正中等线简体" panose="03000509000000000000" pitchFamily="65" charset="-122"/>
                <a:cs typeface="Times New Roman" panose="02020503050405090304" pitchFamily="2" charset="0"/>
              </a:rPr>
              <a:t>∠</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ABC</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60°</a:t>
            </a:r>
            <a:r>
              <a:rPr lang="zh-CN" altLang="zh-CN" sz="2800" kern="100" dirty="0" smtClean="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dirty="0" smtClean="0">
                <a:latin typeface="Times New Roman" panose="02020503050405090304" pitchFamily="2" charset="0"/>
                <a:ea typeface="方正中等线简体" panose="03000509000000000000" pitchFamily="65" charset="-122"/>
                <a:cs typeface="Times New Roman" panose="02020503050405090304" pitchFamily="2" charset="0"/>
              </a:rPr>
              <a:t>    </a:t>
            </a:r>
            <a:r>
              <a:rPr lang="zh-CN" altLang="zh-CN" sz="2800" kern="100" dirty="0" smtClean="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20 cm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。把一个电荷量</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q</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1</a:t>
            </a:r>
            <a:r>
              <a:rPr lang="en-US" altLang="zh-CN" sz="2800" kern="100" dirty="0">
                <a:latin typeface="宋体" pitchFamily="2" charset="-122"/>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10</a:t>
            </a:r>
            <a:r>
              <a:rPr lang="zh-CN" altLang="zh-CN" sz="2800" kern="100" baseline="300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baseline="30000" dirty="0">
                <a:latin typeface="Times New Roman" panose="02020503050405090304" pitchFamily="2" charset="0"/>
                <a:ea typeface="方正中等线简体" panose="03000509000000000000" pitchFamily="65" charset="-122"/>
                <a:cs typeface="Courier New" panose="02070409020205090404" pitchFamily="49" charset="0"/>
              </a:rPr>
              <a:t>5</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 C</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的正电荷从</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点移到</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B</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点，静电力做的功为零；从</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B</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点移到</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C</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点，静电力做的功为－</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1.73</a:t>
            </a:r>
            <a:r>
              <a:rPr lang="en-US" altLang="zh-CN" sz="2800" kern="100" dirty="0">
                <a:latin typeface="宋体" pitchFamily="2" charset="-122"/>
                <a:ea typeface="方正中等线简体" panose="03000509000000000000" pitchFamily="65" charset="-122"/>
                <a:cs typeface="Times New Roman" panose="02020503050405090304" pitchFamily="2" charset="0"/>
              </a:rPr>
              <a:t>×</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10</a:t>
            </a:r>
            <a:r>
              <a:rPr lang="zh-CN" altLang="zh-CN" sz="2800" kern="100" baseline="30000" dirty="0">
                <a:latin typeface="Times New Roman" panose="02020503050405090304" pitchFamily="2" charset="0"/>
                <a:ea typeface="方正中等线简体" panose="03000509000000000000" pitchFamily="65" charset="-122"/>
                <a:cs typeface="Times New Roman" panose="02020503050405090304" pitchFamily="2" charset="0"/>
              </a:rPr>
              <a:t>－</a:t>
            </a:r>
            <a:r>
              <a:rPr lang="en-US" altLang="zh-CN" sz="2800" kern="100" baseline="30000" dirty="0">
                <a:latin typeface="Times New Roman" panose="02020503050405090304" pitchFamily="2" charset="0"/>
                <a:ea typeface="方正中等线简体" panose="03000509000000000000" pitchFamily="65" charset="-122"/>
                <a:cs typeface="Courier New" panose="02070409020205090404" pitchFamily="49" charset="0"/>
              </a:rPr>
              <a:t>3</a:t>
            </a: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 J</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，则该匀强电场的电场强度大小和方向</a:t>
            </a:r>
            <a:r>
              <a:rPr lang="zh-CN" altLang="zh-CN" sz="2800" kern="100" dirty="0" smtClean="0">
                <a:latin typeface="Times New Roman" panose="02020503050405090304" pitchFamily="2" charset="0"/>
                <a:ea typeface="方正中等线简体" panose="03000509000000000000" pitchFamily="65" charset="-122"/>
                <a:cs typeface="Times New Roman" panose="02020503050405090304" pitchFamily="2" charset="0"/>
              </a:rPr>
              <a:t>是</a:t>
            </a:r>
            <a:endParaRPr lang="en-US" altLang="zh-CN" sz="2800" kern="100" dirty="0" smtClean="0">
              <a:latin typeface="Times New Roman" panose="02020503050405090304" pitchFamily="2" charset="0"/>
              <a:ea typeface="方正中等线简体" panose="03000509000000000000" pitchFamily="65" charset="-122"/>
              <a:cs typeface="Times New Roman" panose="02020503050405090304" pitchFamily="2" charset="0"/>
            </a:endParaRPr>
          </a:p>
          <a:p>
            <a:pPr algn="just">
              <a:lnSpc>
                <a:spcPct val="150000"/>
              </a:lnSpc>
              <a:spcAft>
                <a:spcPts val="0"/>
              </a:spcAft>
              <a:tabLst>
                <a:tab pos="2250440" algn="l"/>
              </a:tabLst>
            </a:pP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A.865 V/m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，垂直</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AC</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向左</a:t>
            </a:r>
            <a:endParaRPr lang="zh-CN" altLang="zh-CN" sz="1050" kern="100" dirty="0">
              <a:latin typeface="宋体" pitchFamily="2" charset="-122"/>
              <a:ea typeface="宋体" pitchFamily="2" charset="-122"/>
              <a:cs typeface="Courier New" panose="02070409020205090404" pitchFamily="49" charset="0"/>
            </a:endParaRPr>
          </a:p>
          <a:p>
            <a:pPr algn="just">
              <a:lnSpc>
                <a:spcPct val="150000"/>
              </a:lnSpc>
              <a:spcAft>
                <a:spcPts val="0"/>
              </a:spcAft>
              <a:tabLst>
                <a:tab pos="2250440" algn="l"/>
              </a:tabLst>
            </a:pP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B.865 V/m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，垂直</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AC</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向右</a:t>
            </a:r>
            <a:endParaRPr lang="zh-CN" altLang="zh-CN" sz="1050" kern="100" dirty="0">
              <a:latin typeface="宋体" pitchFamily="2" charset="-122"/>
              <a:ea typeface="宋体" pitchFamily="2" charset="-122"/>
              <a:cs typeface="Courier New" panose="02070409020205090404" pitchFamily="49" charset="0"/>
            </a:endParaRPr>
          </a:p>
          <a:p>
            <a:pPr algn="just">
              <a:lnSpc>
                <a:spcPct val="150000"/>
              </a:lnSpc>
              <a:spcAft>
                <a:spcPts val="0"/>
              </a:spcAft>
              <a:tabLst>
                <a:tab pos="2250440" algn="l"/>
              </a:tabLst>
            </a:pP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C.500 V/m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，垂直</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AB</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斜向下</a:t>
            </a:r>
            <a:endParaRPr lang="zh-CN" altLang="zh-CN" sz="1050" kern="100" dirty="0">
              <a:latin typeface="宋体" pitchFamily="2" charset="-122"/>
              <a:ea typeface="宋体" pitchFamily="2" charset="-122"/>
              <a:cs typeface="Courier New" panose="02070409020205090404" pitchFamily="49" charset="0"/>
            </a:endParaRPr>
          </a:p>
          <a:p>
            <a:pPr algn="just">
              <a:lnSpc>
                <a:spcPct val="150000"/>
              </a:lnSpc>
              <a:spcAft>
                <a:spcPts val="0"/>
              </a:spcAft>
              <a:tabLst>
                <a:tab pos="2250440" algn="l"/>
              </a:tabLst>
            </a:pPr>
            <a:r>
              <a:rPr lang="en-US" altLang="zh-CN" sz="2800" kern="100" dirty="0">
                <a:latin typeface="Times New Roman" panose="02020503050405090304" pitchFamily="2" charset="0"/>
                <a:ea typeface="方正中等线简体" panose="03000509000000000000" pitchFamily="65" charset="-122"/>
                <a:cs typeface="Courier New" panose="02070409020205090404" pitchFamily="49" charset="0"/>
              </a:rPr>
              <a:t>D.1 000 V/m</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，垂直</a:t>
            </a:r>
            <a:r>
              <a:rPr lang="en-US" altLang="zh-CN" sz="2800" i="1" kern="100" dirty="0">
                <a:latin typeface="Times New Roman" panose="02020503050405090304" pitchFamily="2" charset="0"/>
                <a:ea typeface="方正中等线简体" panose="03000509000000000000" pitchFamily="65" charset="-122"/>
                <a:cs typeface="Courier New" panose="02070409020205090404" pitchFamily="49" charset="0"/>
              </a:rPr>
              <a:t>AB</a:t>
            </a:r>
            <a:r>
              <a:rPr lang="zh-CN" altLang="zh-CN" sz="2800" kern="100" dirty="0">
                <a:latin typeface="Times New Roman" panose="02020503050405090304" pitchFamily="2" charset="0"/>
                <a:ea typeface="方正中等线简体" panose="03000509000000000000" pitchFamily="65" charset="-122"/>
                <a:cs typeface="Times New Roman" panose="02020503050405090304" pitchFamily="2" charset="0"/>
              </a:rPr>
              <a:t>斜向下</a:t>
            </a:r>
            <a:endParaRPr lang="zh-CN" altLang="zh-CN" sz="1050" kern="100" dirty="0">
              <a:effectLst/>
              <a:latin typeface="宋体" pitchFamily="2" charset="-122"/>
              <a:ea typeface="宋体" pitchFamily="2" charset="-122"/>
              <a:cs typeface="Courier New" panose="02070409020205090404" pitchFamily="49" charset="0"/>
            </a:endParaRPr>
          </a:p>
        </p:txBody>
      </p:sp>
      <p:grpSp>
        <p:nvGrpSpPr>
          <p:cNvPr id="3" name="组合 2"/>
          <p:cNvGrpSpPr/>
          <p:nvPr/>
        </p:nvGrpSpPr>
        <p:grpSpPr>
          <a:xfrm>
            <a:off x="2081" y="745242"/>
            <a:ext cx="756672" cy="442559"/>
            <a:chOff x="1360316" y="541777"/>
            <a:chExt cx="756812" cy="442641"/>
          </a:xfrm>
        </p:grpSpPr>
        <p:sp>
          <p:nvSpPr>
            <p:cNvPr id="4" name="右箭头 3"/>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1404009" y="578049"/>
              <a:ext cx="555728" cy="368368"/>
            </a:xfrm>
            <a:prstGeom prst="rect">
              <a:avLst/>
            </a:prstGeom>
          </p:spPr>
          <p:txBody>
            <a:bodyPr wrap="none">
              <a:spAutoFit/>
            </a:bodyPr>
            <a:lstStyle/>
            <a:p>
              <a:r>
                <a:rPr lang="zh-CN" altLang="zh-CN" b="1" kern="100" smtClean="0">
                  <a:solidFill>
                    <a:schemeClr val="bg1"/>
                  </a:solidFill>
                  <a:latin typeface="Times New Roman" panose="02020503050405090304" pitchFamily="2" charset="0"/>
                  <a:ea typeface="微软雅黑" panose="020B0503020204020204" charset="-122"/>
                  <a:cs typeface="Times New Roman" panose="02020503050405090304" pitchFamily="2" charset="0"/>
                </a:rPr>
                <a:t>例</a:t>
              </a:r>
              <a:r>
                <a:rPr lang="en-US" altLang="zh-CN" b="1" kern="100" dirty="0" smtClean="0">
                  <a:solidFill>
                    <a:schemeClr val="bg1"/>
                  </a:solidFill>
                  <a:latin typeface="微软雅黑" panose="020B0503020204020204" charset="-122"/>
                  <a:ea typeface="微软雅黑" panose="020B0503020204020204" charset="-122"/>
                  <a:cs typeface="Courier New" panose="02070409020205090404" pitchFamily="49" charset="0"/>
                </a:rPr>
                <a:t>3</a:t>
              </a:r>
              <a:endParaRPr lang="zh-CN" altLang="en-US" sz="1600" dirty="0">
                <a:solidFill>
                  <a:schemeClr val="bg1"/>
                </a:solidFill>
              </a:endParaRPr>
            </a:p>
          </p:txBody>
        </p:sp>
      </p:grpSp>
      <p:sp>
        <p:nvSpPr>
          <p:cNvPr id="6" name="TextBox 14"/>
          <p:cNvSpPr txBox="1"/>
          <p:nvPr/>
        </p:nvSpPr>
        <p:spPr>
          <a:xfrm>
            <a:off x="156120" y="5067083"/>
            <a:ext cx="737866" cy="78359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aphicFrame>
        <p:nvGraphicFramePr>
          <p:cNvPr id="7" name="对象 6"/>
          <p:cNvGraphicFramePr>
            <a:graphicFrameLocks noChangeAspect="1"/>
          </p:cNvGraphicFramePr>
          <p:nvPr/>
        </p:nvGraphicFramePr>
        <p:xfrm>
          <a:off x="4597051" y="1330353"/>
          <a:ext cx="1072951" cy="792016"/>
        </p:xfrm>
        <a:graphic>
          <a:graphicData uri="http://schemas.openxmlformats.org/presentationml/2006/ole">
            <mc:AlternateContent xmlns:mc="http://schemas.openxmlformats.org/markup-compatibility/2006">
              <mc:Choice xmlns:v="urn:schemas-microsoft-com:vml" Requires="v">
                <p:oleObj spid="_x0000_s537608" name="文档" r:id="rId1" imgW="1073150" imgH="792480" progId="Word.Document.12">
                  <p:embed/>
                </p:oleObj>
              </mc:Choice>
              <mc:Fallback>
                <p:oleObj name="文档" r:id="rId1" imgW="1073150" imgH="792480" progId="Word.Document.12">
                  <p:embed/>
                  <p:pic>
                    <p:nvPicPr>
                      <p:cNvPr id="0" name="图片 537607"/>
                      <p:cNvPicPr/>
                      <p:nvPr/>
                    </p:nvPicPr>
                    <p:blipFill>
                      <a:blip r:embed="rId2"/>
                      <a:stretch>
                        <a:fillRect/>
                      </a:stretch>
                    </p:blipFill>
                    <p:spPr>
                      <a:xfrm>
                        <a:off x="4597051" y="1330353"/>
                        <a:ext cx="1072951" cy="792016"/>
                      </a:xfrm>
                      <a:prstGeom prst="rect">
                        <a:avLst/>
                      </a:prstGeom>
                    </p:spPr>
                  </p:pic>
                </p:oleObj>
              </mc:Fallback>
            </mc:AlternateContent>
          </a:graphicData>
        </a:graphic>
      </p:graphicFrame>
      <p:pic>
        <p:nvPicPr>
          <p:cNvPr id="537602" name="Picture 2" descr="a11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2378" y="3528286"/>
            <a:ext cx="1470905" cy="185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70"/>
          <p:cNvSpPr txBox="1"/>
          <p:nvPr>
            <p:custDataLst>
              <p:tags r:id="rId4"/>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巩固训练</a:t>
            </a:r>
            <a:r>
              <a:rPr lang="zh-CN" altLang="en-US" sz="3200">
                <a:solidFill>
                  <a:schemeClr val="accent1">
                    <a:lumMod val="50000"/>
                  </a:schemeClr>
                </a:solidFill>
                <a:sym typeface="+mn-ea"/>
              </a:rPr>
              <a:t>——步步高</a:t>
            </a:r>
            <a:r>
              <a:rPr lang="en-US" altLang="zh-CN" sz="3200">
                <a:solidFill>
                  <a:schemeClr val="accent1">
                    <a:lumMod val="50000"/>
                  </a:schemeClr>
                </a:solidFill>
                <a:sym typeface="+mn-ea"/>
              </a:rPr>
              <a:t>P29</a:t>
            </a:r>
            <a:endParaRPr lang="zh-CN" altLang="en-US" sz="32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472200" y="765356"/>
            <a:ext cx="11247917" cy="5015248"/>
            <a:chOff x="471000" y="934424"/>
            <a:chExt cx="11250000" cy="5016177"/>
          </a:xfrm>
        </p:grpSpPr>
        <p:sp>
          <p:nvSpPr>
            <p:cNvPr id="3" name="圆角矩形 2"/>
            <p:cNvSpPr/>
            <p:nvPr/>
          </p:nvSpPr>
          <p:spPr>
            <a:xfrm>
              <a:off x="471000" y="1094412"/>
              <a:ext cx="11250000" cy="4856189"/>
            </a:xfrm>
            <a:prstGeom prst="roundRect">
              <a:avLst>
                <a:gd name="adj" fmla="val 226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b="0" i="0" u="none" strike="noStrike" kern="1200" cap="none" spc="0" normalizeH="0" baseline="0" noProof="0">
                <a:ln>
                  <a:noFill/>
                </a:ln>
                <a:solidFill>
                  <a:prstClr val="white"/>
                </a:solidFill>
                <a:effectLst/>
                <a:uLnTx/>
                <a:uFillTx/>
                <a:latin typeface="Arial" panose="020B0604020202090204"/>
                <a:ea typeface="微软雅黑"/>
                <a:cs typeface="+mn-cs"/>
              </a:endParaRPr>
            </a:p>
          </p:txBody>
        </p:sp>
        <p:pic>
          <p:nvPicPr>
            <p:cNvPr id="4" name="图片 3"/>
            <p:cNvPicPr>
              <a:picLocks noChangeAspect="1"/>
            </p:cNvPicPr>
            <p:nvPr/>
          </p:nvPicPr>
          <p:blipFill>
            <a:blip r:embed="rId1"/>
            <a:stretch>
              <a:fillRect/>
            </a:stretch>
          </p:blipFill>
          <p:spPr>
            <a:xfrm>
              <a:off x="850294" y="934424"/>
              <a:ext cx="695238" cy="314286"/>
            </a:xfrm>
            <a:prstGeom prst="rect">
              <a:avLst/>
            </a:prstGeom>
          </p:spPr>
        </p:pic>
        <p:sp>
          <p:nvSpPr>
            <p:cNvPr id="5" name="文本框 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3" tIns="45711" rIns="91423" bIns="45711"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6" name="Picture 2" descr="a11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78734" y="1382353"/>
            <a:ext cx="1337186" cy="168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696558" y="1191992"/>
            <a:ext cx="8927339" cy="2030095"/>
          </a:xfrm>
          <a:prstGeom prst="rect">
            <a:avLst/>
          </a:prstGeom>
        </p:spPr>
        <p:txBody>
          <a:bodyPr wrap="square">
            <a:spAutoFit/>
          </a:bodyPr>
          <a:lstStyle/>
          <a:p>
            <a:pPr>
              <a:lnSpc>
                <a:spcPct val="150000"/>
              </a:lnSpc>
              <a:tabLst>
                <a:tab pos="2250440" algn="l"/>
              </a:tabLst>
            </a:pPr>
            <a:r>
              <a:rPr lang="zh-CN" altLang="zh-CN" sz="2800" kern="100">
                <a:latin typeface="Times New Roman" panose="02020503050405090304" pitchFamily="2" charset="0"/>
                <a:ea typeface="楷体_GB2312" pitchFamily="1" charset="-122"/>
                <a:cs typeface="Times New Roman" panose="02020503050405090304" pitchFamily="2" charset="0"/>
              </a:rPr>
              <a:t>把正电荷从</a:t>
            </a:r>
            <a:r>
              <a:rPr lang="en-US" altLang="zh-CN" sz="2800" i="1" kern="100" dirty="0">
                <a:latin typeface="Times New Roman" panose="02020503050405090304" pitchFamily="2" charset="0"/>
                <a:ea typeface="楷体_GB2312" pitchFamily="1" charset="-122"/>
                <a:cs typeface="Courier New" panose="02070409020205090404" pitchFamily="49" charset="0"/>
              </a:rPr>
              <a:t>A</a:t>
            </a:r>
            <a:r>
              <a:rPr lang="zh-CN" altLang="zh-CN" sz="2800" kern="100" dirty="0">
                <a:latin typeface="Times New Roman" panose="02020503050405090304" pitchFamily="2" charset="0"/>
                <a:ea typeface="楷体_GB2312" pitchFamily="1" charset="-122"/>
                <a:cs typeface="Times New Roman" panose="02020503050405090304" pitchFamily="2" charset="0"/>
              </a:rPr>
              <a:t>点移到</a:t>
            </a:r>
            <a:r>
              <a:rPr lang="en-US" altLang="zh-CN" sz="2800" i="1" kern="100" dirty="0">
                <a:latin typeface="Times New Roman" panose="02020503050405090304" pitchFamily="2" charset="0"/>
                <a:ea typeface="楷体_GB2312" pitchFamily="1" charset="-122"/>
                <a:cs typeface="Courier New" panose="02070409020205090404" pitchFamily="49" charset="0"/>
              </a:rPr>
              <a:t>B</a:t>
            </a:r>
            <a:r>
              <a:rPr lang="zh-CN" altLang="zh-CN" sz="2800" kern="100" dirty="0">
                <a:latin typeface="Times New Roman" panose="02020503050405090304" pitchFamily="2" charset="0"/>
                <a:ea typeface="楷体_GB2312" pitchFamily="1" charset="-122"/>
                <a:cs typeface="Times New Roman" panose="02020503050405090304" pitchFamily="2" charset="0"/>
              </a:rPr>
              <a:t>点，静电力做的功为零，说明直线</a:t>
            </a:r>
            <a:r>
              <a:rPr lang="en-US" altLang="zh-CN" sz="2800" i="1" kern="100" dirty="0">
                <a:latin typeface="Times New Roman" panose="02020503050405090304" pitchFamily="2" charset="0"/>
                <a:ea typeface="楷体_GB2312" pitchFamily="1" charset="-122"/>
                <a:cs typeface="Courier New" panose="02070409020205090404" pitchFamily="49" charset="0"/>
              </a:rPr>
              <a:t>AB</a:t>
            </a:r>
            <a:r>
              <a:rPr lang="zh-CN" altLang="zh-CN" sz="2800" kern="100" dirty="0">
                <a:latin typeface="Times New Roman" panose="02020503050405090304" pitchFamily="2" charset="0"/>
                <a:ea typeface="楷体_GB2312" pitchFamily="1" charset="-122"/>
                <a:cs typeface="Times New Roman" panose="02020503050405090304" pitchFamily="2" charset="0"/>
              </a:rPr>
              <a:t>是一条等势线，电场强度方向应垂直于</a:t>
            </a:r>
            <a:r>
              <a:rPr lang="en-US" altLang="zh-CN" sz="2800" i="1" kern="100" dirty="0">
                <a:latin typeface="Times New Roman" panose="02020503050405090304" pitchFamily="2" charset="0"/>
                <a:ea typeface="楷体_GB2312" pitchFamily="1" charset="-122"/>
                <a:cs typeface="Courier New" panose="02070409020205090404" pitchFamily="49" charset="0"/>
              </a:rPr>
              <a:t>AB</a:t>
            </a:r>
            <a:r>
              <a:rPr lang="zh-CN" altLang="zh-CN" sz="2800" kern="100" dirty="0">
                <a:latin typeface="Times New Roman" panose="02020503050405090304" pitchFamily="2" charset="0"/>
                <a:ea typeface="楷体_GB2312" pitchFamily="1" charset="-122"/>
                <a:cs typeface="Times New Roman" panose="02020503050405090304" pitchFamily="2" charset="0"/>
              </a:rPr>
              <a:t>，选项</a:t>
            </a:r>
            <a:r>
              <a:rPr lang="en-US" altLang="zh-CN" sz="2800" kern="100" dirty="0">
                <a:latin typeface="Times New Roman" panose="02020503050405090304" pitchFamily="2" charset="0"/>
                <a:ea typeface="楷体_GB2312" pitchFamily="1" charset="-122"/>
                <a:cs typeface="Courier New" panose="02070409020205090404" pitchFamily="49" charset="0"/>
              </a:rPr>
              <a:t>A</a:t>
            </a:r>
            <a:r>
              <a:rPr lang="zh-CN" altLang="zh-CN" sz="2800" kern="100" dirty="0">
                <a:latin typeface="Times New Roman" panose="02020503050405090304" pitchFamily="2" charset="0"/>
                <a:ea typeface="楷体_GB2312" pitchFamily="1" charset="-122"/>
                <a:cs typeface="Times New Roman" panose="02020503050405090304" pitchFamily="2" charset="0"/>
              </a:rPr>
              <a:t>、</a:t>
            </a:r>
            <a:r>
              <a:rPr lang="en-US" altLang="zh-CN" sz="2800" kern="100" dirty="0">
                <a:latin typeface="Times New Roman" panose="02020503050405090304" pitchFamily="2" charset="0"/>
                <a:ea typeface="楷体_GB2312" pitchFamily="1" charset="-122"/>
                <a:cs typeface="Courier New" panose="02070409020205090404" pitchFamily="49" charset="0"/>
              </a:rPr>
              <a:t>B</a:t>
            </a:r>
            <a:r>
              <a:rPr lang="zh-CN" altLang="zh-CN" sz="2800" kern="100" dirty="0">
                <a:latin typeface="Times New Roman" panose="02020503050405090304" pitchFamily="2" charset="0"/>
                <a:ea typeface="楷体_GB2312" pitchFamily="1" charset="-122"/>
                <a:cs typeface="Times New Roman" panose="02020503050405090304" pitchFamily="2" charset="0"/>
              </a:rPr>
              <a:t>错误；</a:t>
            </a:r>
            <a:endParaRPr lang="zh-CN" altLang="zh-CN" sz="1050" kern="100" dirty="0">
              <a:effectLst/>
              <a:latin typeface="宋体" pitchFamily="2" charset="-122"/>
              <a:ea typeface="宋体" pitchFamily="2" charset="-122"/>
              <a:cs typeface="Courier New" panose="02070409020205090404" pitchFamily="49" charset="0"/>
            </a:endParaRPr>
          </a:p>
        </p:txBody>
      </p:sp>
      <p:graphicFrame>
        <p:nvGraphicFramePr>
          <p:cNvPr id="9" name="对象 8"/>
          <p:cNvGraphicFramePr>
            <a:graphicFrameLocks noChangeAspect="1"/>
          </p:cNvGraphicFramePr>
          <p:nvPr/>
        </p:nvGraphicFramePr>
        <p:xfrm>
          <a:off x="797123" y="3208140"/>
          <a:ext cx="6947200" cy="1382457"/>
        </p:xfrm>
        <a:graphic>
          <a:graphicData uri="http://schemas.openxmlformats.org/presentationml/2006/ole">
            <mc:AlternateContent xmlns:mc="http://schemas.openxmlformats.org/markup-compatibility/2006">
              <mc:Choice xmlns:v="urn:schemas-microsoft-com:vml" Requires="v">
                <p:oleObj spid="_x0000_s541704" name="文档" r:id="rId3" imgW="6948170" imgH="1382395" progId="Word.Document.12">
                  <p:embed/>
                </p:oleObj>
              </mc:Choice>
              <mc:Fallback>
                <p:oleObj name="文档" r:id="rId3" imgW="6948170" imgH="1382395" progId="Word.Document.12">
                  <p:embed/>
                  <p:pic>
                    <p:nvPicPr>
                      <p:cNvPr id="0" name="图片 541703"/>
                      <p:cNvPicPr/>
                      <p:nvPr/>
                    </p:nvPicPr>
                    <p:blipFill>
                      <a:blip r:embed="rId4"/>
                      <a:stretch>
                        <a:fillRect/>
                      </a:stretch>
                    </p:blipFill>
                    <p:spPr>
                      <a:xfrm>
                        <a:off x="797123" y="3208140"/>
                        <a:ext cx="6947200" cy="1382457"/>
                      </a:xfrm>
                      <a:prstGeom prst="rect">
                        <a:avLst/>
                      </a:prstGeom>
                    </p:spPr>
                  </p:pic>
                </p:oleObj>
              </mc:Fallback>
            </mc:AlternateContent>
          </a:graphicData>
        </a:graphic>
      </p:graphicFrame>
      <p:sp>
        <p:nvSpPr>
          <p:cNvPr id="11" name="矩形 10"/>
          <p:cNvSpPr/>
          <p:nvPr/>
        </p:nvSpPr>
        <p:spPr>
          <a:xfrm>
            <a:off x="696558" y="4186998"/>
            <a:ext cx="10899733" cy="1383665"/>
          </a:xfrm>
          <a:prstGeom prst="rect">
            <a:avLst/>
          </a:prstGeom>
        </p:spPr>
        <p:txBody>
          <a:bodyPr>
            <a:spAutoFit/>
          </a:bodyPr>
          <a:lstStyle/>
          <a:p>
            <a:pPr>
              <a:lnSpc>
                <a:spcPct val="150000"/>
              </a:lnSpc>
              <a:tabLst>
                <a:tab pos="2250440" algn="l"/>
              </a:tabLst>
            </a:pPr>
            <a:r>
              <a:rPr lang="en-US" altLang="zh-CN" sz="2800" i="1" kern="100">
                <a:latin typeface="Times New Roman" panose="02020503050405090304" pitchFamily="2" charset="0"/>
                <a:ea typeface="楷体_GB2312" pitchFamily="1" charset="-122"/>
                <a:cs typeface="Courier New" panose="02070409020205090404" pitchFamily="49" charset="0"/>
              </a:rPr>
              <a:t>B</a:t>
            </a:r>
            <a:r>
              <a:rPr lang="zh-CN" altLang="zh-CN" sz="2800" kern="100" dirty="0">
                <a:latin typeface="Times New Roman" panose="02020503050405090304" pitchFamily="2" charset="0"/>
                <a:ea typeface="楷体_GB2312" pitchFamily="1" charset="-122"/>
                <a:cs typeface="Times New Roman" panose="02020503050405090304" pitchFamily="2" charset="0"/>
              </a:rPr>
              <a:t>点电势比</a:t>
            </a:r>
            <a:r>
              <a:rPr lang="en-US" altLang="zh-CN" sz="2800" i="1" kern="100" dirty="0">
                <a:latin typeface="Times New Roman" panose="02020503050405090304" pitchFamily="2" charset="0"/>
                <a:ea typeface="楷体_GB2312" pitchFamily="1" charset="-122"/>
                <a:cs typeface="Courier New" panose="02070409020205090404" pitchFamily="49" charset="0"/>
              </a:rPr>
              <a:t>C</a:t>
            </a:r>
            <a:r>
              <a:rPr lang="zh-CN" altLang="zh-CN" sz="2800" kern="100" dirty="0">
                <a:latin typeface="Times New Roman" panose="02020503050405090304" pitchFamily="2" charset="0"/>
                <a:ea typeface="楷体_GB2312" pitchFamily="1" charset="-122"/>
                <a:cs typeface="Times New Roman" panose="02020503050405090304" pitchFamily="2" charset="0"/>
              </a:rPr>
              <a:t>点电势低</a:t>
            </a:r>
            <a:r>
              <a:rPr lang="en-US" altLang="zh-CN" sz="2800" kern="100" dirty="0">
                <a:latin typeface="Times New Roman" panose="02020503050405090304" pitchFamily="2" charset="0"/>
                <a:ea typeface="楷体_GB2312" pitchFamily="1" charset="-122"/>
                <a:cs typeface="Courier New" panose="02070409020205090404" pitchFamily="49" charset="0"/>
              </a:rPr>
              <a:t>173 V</a:t>
            </a:r>
            <a:r>
              <a:rPr lang="zh-CN" altLang="zh-CN" sz="2800" kern="100" dirty="0">
                <a:latin typeface="Times New Roman" panose="02020503050405090304" pitchFamily="2" charset="0"/>
                <a:ea typeface="楷体_GB2312" pitchFamily="1" charset="-122"/>
                <a:cs typeface="Times New Roman" panose="02020503050405090304" pitchFamily="2" charset="0"/>
              </a:rPr>
              <a:t>，因电场线指向电势降低的方向，所以电场强度方向垂直于</a:t>
            </a:r>
            <a:r>
              <a:rPr lang="en-US" altLang="zh-CN" sz="2800" i="1" kern="100" dirty="0">
                <a:latin typeface="Times New Roman" panose="02020503050405090304" pitchFamily="2" charset="0"/>
                <a:ea typeface="楷体_GB2312" pitchFamily="1" charset="-122"/>
                <a:cs typeface="Courier New" panose="02070409020205090404" pitchFamily="49" charset="0"/>
              </a:rPr>
              <a:t>AB</a:t>
            </a:r>
            <a:r>
              <a:rPr lang="zh-CN" altLang="zh-CN" sz="2800" kern="100" dirty="0">
                <a:latin typeface="Times New Roman" panose="02020503050405090304" pitchFamily="2" charset="0"/>
                <a:ea typeface="楷体_GB2312" pitchFamily="1" charset="-122"/>
                <a:cs typeface="Times New Roman" panose="02020503050405090304" pitchFamily="2" charset="0"/>
              </a:rPr>
              <a:t>斜向下，</a:t>
            </a:r>
            <a:endParaRPr lang="zh-CN" altLang="zh-CN" sz="1050" kern="100" dirty="0">
              <a:effectLst/>
              <a:latin typeface="宋体" pitchFamily="2" charset="-122"/>
              <a:ea typeface="宋体" pitchFamily="2" charset="-122"/>
              <a:cs typeface="Courier New" panose="02070409020205090404" pitchFamily="49" charset="0"/>
            </a:endParaRPr>
          </a:p>
        </p:txBody>
      </p:sp>
      <p:sp>
        <p:nvSpPr>
          <p:cNvPr id="10243" name="Text Box 70"/>
          <p:cNvSpPr txBox="1"/>
          <p:nvPr>
            <p:custDataLst>
              <p:tags r:id="rId5"/>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巩固</a:t>
            </a:r>
            <a:r>
              <a:rPr lang="zh-CN" altLang="en-US" sz="3200">
                <a:solidFill>
                  <a:schemeClr val="accent1">
                    <a:lumMod val="50000"/>
                  </a:schemeClr>
                </a:solidFill>
                <a:sym typeface="+mn-ea"/>
              </a:rPr>
              <a:t>训练</a:t>
            </a:r>
            <a:endParaRPr lang="zh-CN" altLang="en-US" sz="32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472200" y="1619769"/>
            <a:ext cx="11247917" cy="2889310"/>
            <a:chOff x="471000" y="934424"/>
            <a:chExt cx="11250000" cy="2889845"/>
          </a:xfrm>
        </p:grpSpPr>
        <p:sp>
          <p:nvSpPr>
            <p:cNvPr id="3" name="圆角矩形 2"/>
            <p:cNvSpPr/>
            <p:nvPr/>
          </p:nvSpPr>
          <p:spPr>
            <a:xfrm>
              <a:off x="471000" y="1094412"/>
              <a:ext cx="11250000" cy="2729857"/>
            </a:xfrm>
            <a:prstGeom prst="roundRect">
              <a:avLst>
                <a:gd name="adj" fmla="val 400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b="0" i="0" u="none" strike="noStrike" kern="1200" cap="none" spc="0" normalizeH="0" baseline="0" noProof="0">
                <a:ln>
                  <a:noFill/>
                </a:ln>
                <a:solidFill>
                  <a:prstClr val="white"/>
                </a:solidFill>
                <a:effectLst/>
                <a:uLnTx/>
                <a:uFillTx/>
                <a:latin typeface="Arial" panose="020B0604020202090204"/>
                <a:ea typeface="微软雅黑"/>
                <a:cs typeface="+mn-cs"/>
              </a:endParaRPr>
            </a:p>
          </p:txBody>
        </p:sp>
        <p:pic>
          <p:nvPicPr>
            <p:cNvPr id="4" name="图片 3"/>
            <p:cNvPicPr>
              <a:picLocks noChangeAspect="1"/>
            </p:cNvPicPr>
            <p:nvPr/>
          </p:nvPicPr>
          <p:blipFill>
            <a:blip r:embed="rId1"/>
            <a:stretch>
              <a:fillRect/>
            </a:stretch>
          </p:blipFill>
          <p:spPr>
            <a:xfrm>
              <a:off x="850294" y="934424"/>
              <a:ext cx="695238" cy="314286"/>
            </a:xfrm>
            <a:prstGeom prst="rect">
              <a:avLst/>
            </a:prstGeom>
          </p:spPr>
        </p:pic>
        <p:sp>
          <p:nvSpPr>
            <p:cNvPr id="5" name="文本框 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23" tIns="45711" rIns="91423" bIns="45711"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6" name="Picture 2" descr="a11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42588" y="2236766"/>
            <a:ext cx="1337186" cy="168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对象 11"/>
          <p:cNvGraphicFramePr>
            <a:graphicFrameLocks noChangeAspect="1"/>
          </p:cNvGraphicFramePr>
          <p:nvPr/>
        </p:nvGraphicFramePr>
        <p:xfrm>
          <a:off x="773463" y="2165222"/>
          <a:ext cx="9589899" cy="2161775"/>
        </p:xfrm>
        <a:graphic>
          <a:graphicData uri="http://schemas.openxmlformats.org/presentationml/2006/ole">
            <mc:AlternateContent xmlns:mc="http://schemas.openxmlformats.org/markup-compatibility/2006">
              <mc:Choice xmlns:v="urn:schemas-microsoft-com:vml" Requires="v">
                <p:oleObj spid="_x0000_s542727" name="文档" r:id="rId3" imgW="9602470" imgH="2159635" progId="Word.Document.12">
                  <p:embed/>
                </p:oleObj>
              </mc:Choice>
              <mc:Fallback>
                <p:oleObj name="文档" r:id="rId3" imgW="9602470" imgH="2159635" progId="Word.Document.12">
                  <p:embed/>
                  <p:pic>
                    <p:nvPicPr>
                      <p:cNvPr id="0" name="图片 542726"/>
                      <p:cNvPicPr/>
                      <p:nvPr/>
                    </p:nvPicPr>
                    <p:blipFill>
                      <a:blip r:embed="rId4"/>
                      <a:stretch>
                        <a:fillRect/>
                      </a:stretch>
                    </p:blipFill>
                    <p:spPr>
                      <a:xfrm>
                        <a:off x="773463" y="2165222"/>
                        <a:ext cx="9589899" cy="2161775"/>
                      </a:xfrm>
                      <a:prstGeom prst="rect">
                        <a:avLst/>
                      </a:prstGeom>
                    </p:spPr>
                  </p:pic>
                </p:oleObj>
              </mc:Fallback>
            </mc:AlternateContent>
          </a:graphicData>
        </a:graphic>
      </p:graphicFrame>
      <p:pic>
        <p:nvPicPr>
          <p:cNvPr id="13" name="返回" descr="C:\Users\Administrator\Desktop\新建文件夹\返回.tif">
            <a:hlinkClick r:id="rId5" action="ppaction://hlinksldjump"/>
          </p:cNvPr>
          <p:cNvPicPr>
            <a:picLocks noChangeAspect="1" noChangeArrowheads="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28384" y="6458342"/>
            <a:ext cx="861853" cy="399976"/>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70"/>
          <p:cNvSpPr txBox="1"/>
          <p:nvPr>
            <p:custDataLst>
              <p:tags r:id="rId7"/>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巩固</a:t>
            </a:r>
            <a:r>
              <a:rPr lang="zh-CN" altLang="en-US" sz="3200">
                <a:solidFill>
                  <a:schemeClr val="accent1">
                    <a:lumMod val="50000"/>
                  </a:schemeClr>
                </a:solidFill>
                <a:sym typeface="+mn-ea"/>
              </a:rPr>
              <a:t>训练</a:t>
            </a:r>
            <a:endParaRPr lang="zh-CN" altLang="en-US" sz="32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7795895" y="1635125"/>
            <a:ext cx="3637915" cy="4157980"/>
            <a:chOff x="5431721" y="1325673"/>
            <a:chExt cx="2781109" cy="3709182"/>
          </a:xfrm>
        </p:grpSpPr>
        <p:sp>
          <p:nvSpPr>
            <p:cNvPr id="6" name="TextBox 5"/>
            <p:cNvSpPr txBox="1"/>
            <p:nvPr>
              <p:custDataLst>
                <p:tags r:id="rId1"/>
              </p:custDataLst>
            </p:nvPr>
          </p:nvSpPr>
          <p:spPr>
            <a:xfrm>
              <a:off x="5431721" y="1325673"/>
              <a:ext cx="2781109" cy="90520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p>
              <a:r>
                <a:rPr lang="zh-CN" altLang="en-US" sz="2000" smtClean="0">
                  <a:latin typeface="楷体" pitchFamily="49" charset="-122"/>
                  <a:ea typeface="楷体" pitchFamily="49" charset="-122"/>
                </a:rPr>
                <a:t>为什么电场线</a:t>
              </a:r>
              <a:r>
                <a:rPr lang="zh-CN" altLang="en-US" sz="2000">
                  <a:latin typeface="楷体" pitchFamily="49" charset="-122"/>
                  <a:ea typeface="楷体" pitchFamily="49" charset="-122"/>
                </a:rPr>
                <a:t>密的地方</a:t>
              </a:r>
              <a:r>
                <a:rPr lang="zh-CN" altLang="en-US" sz="2000" smtClean="0">
                  <a:latin typeface="楷体" pitchFamily="49" charset="-122"/>
                  <a:ea typeface="楷体" pitchFamily="49" charset="-122"/>
                  <a:sym typeface="+mn-ea"/>
                </a:rPr>
                <a:t>等差等势线</a:t>
              </a:r>
              <a:r>
                <a:rPr lang="zh-CN" altLang="en-US" sz="2000">
                  <a:latin typeface="楷体" pitchFamily="49" charset="-122"/>
                  <a:ea typeface="楷体" pitchFamily="49" charset="-122"/>
                </a:rPr>
                <a:t>也密，</a:t>
              </a:r>
              <a:r>
                <a:rPr lang="zh-CN" altLang="en-US" sz="2000" smtClean="0">
                  <a:latin typeface="楷体" pitchFamily="49" charset="-122"/>
                  <a:ea typeface="楷体" pitchFamily="49" charset="-122"/>
                </a:rPr>
                <a:t>电场线稀疏</a:t>
              </a:r>
              <a:r>
                <a:rPr lang="zh-CN" altLang="en-US" sz="2000">
                  <a:latin typeface="楷体" pitchFamily="49" charset="-122"/>
                  <a:ea typeface="楷体" pitchFamily="49" charset="-122"/>
                </a:rPr>
                <a:t>的地方</a:t>
              </a:r>
              <a:r>
                <a:rPr lang="zh-CN" altLang="en-US" sz="2000" smtClean="0">
                  <a:latin typeface="楷体" pitchFamily="49" charset="-122"/>
                  <a:ea typeface="楷体" pitchFamily="49" charset="-122"/>
                  <a:sym typeface="+mn-ea"/>
                </a:rPr>
                <a:t>等差等势线</a:t>
              </a:r>
              <a:r>
                <a:rPr lang="zh-CN" altLang="en-US" sz="2000">
                  <a:latin typeface="楷体" pitchFamily="49" charset="-122"/>
                  <a:ea typeface="楷体" pitchFamily="49" charset="-122"/>
                </a:rPr>
                <a:t>也</a:t>
              </a:r>
              <a:r>
                <a:rPr lang="zh-CN" altLang="en-US" sz="2000" smtClean="0">
                  <a:latin typeface="楷体" pitchFamily="49" charset="-122"/>
                  <a:ea typeface="楷体" pitchFamily="49" charset="-122"/>
                </a:rPr>
                <a:t>稀疏？</a:t>
              </a:r>
              <a:endParaRPr lang="zh-CN" altLang="en-US" sz="2000">
                <a:latin typeface="楷体" pitchFamily="49" charset="-122"/>
                <a:ea typeface="楷体" pitchFamily="49" charset="-122"/>
              </a:endParaRPr>
            </a:p>
          </p:txBody>
        </p:sp>
        <p:pic>
          <p:nvPicPr>
            <p:cNvPr id="6149" name="Picture 5" descr="F:\0同步盘\百度云同步盘\文件夹\工作\学科网\素材\疑问.png"/>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flipH="1">
              <a:off x="6802644" y="2469827"/>
              <a:ext cx="1396434" cy="2565028"/>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1"/>
          <p:cNvPicPr>
            <a:picLocks noChangeAspect="1" noChangeArrowheads="1"/>
          </p:cNvPicPr>
          <p:nvPr>
            <p:custDataLst>
              <p:tags r:id="rId4"/>
            </p:custDataLst>
          </p:nvPr>
        </p:nvPicPr>
        <p:blipFill>
          <a:blip r:embed="rId5"/>
          <a:stretch>
            <a:fillRect/>
          </a:stretch>
        </p:blipFill>
        <p:spPr bwMode="auto">
          <a:xfrm>
            <a:off x="654050" y="1367155"/>
            <a:ext cx="5833745" cy="4425950"/>
          </a:xfrm>
          <a:prstGeom prst="rect">
            <a:avLst/>
          </a:prstGeom>
          <a:noFill/>
          <a:ln w="9525">
            <a:noFill/>
            <a:miter lim="800000"/>
            <a:headEnd/>
            <a:tailEnd/>
          </a:ln>
          <a:effectLst/>
        </p:spPr>
      </p:pic>
      <p:sp>
        <p:nvSpPr>
          <p:cNvPr id="10243" name="Text Box 70"/>
          <p:cNvSpPr txBox="1"/>
          <p:nvPr>
            <p:custDataLst>
              <p:tags r:id="rId6"/>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引入新课</a:t>
            </a:r>
            <a:endParaRPr lang="en-US" altLang="zh-CN" sz="3200">
              <a:solidFill>
                <a:schemeClr val="accent1">
                  <a:lumMod val="50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p:nvPr/>
        </p:nvSpPr>
        <p:spPr>
          <a:xfrm>
            <a:off x="7956550" y="2484438"/>
            <a:ext cx="555625" cy="768350"/>
          </a:xfrm>
          <a:prstGeom prst="rect">
            <a:avLst/>
          </a:prstGeom>
          <a:noFill/>
          <a:ln>
            <a:noFill/>
            <a:miter lim="800000"/>
          </a:ln>
        </p:spPr>
        <p:txBody>
          <a:bodyPr wrap="non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4400" b="1"/>
              <a:t>E</a:t>
            </a:r>
            <a:endParaRPr lang="en-US" altLang="zh-CN" sz="4400" b="1"/>
          </a:p>
        </p:txBody>
      </p:sp>
      <p:sp>
        <p:nvSpPr>
          <p:cNvPr id="18435" name="Oval 9"/>
          <p:cNvSpPr/>
          <p:nvPr/>
        </p:nvSpPr>
        <p:spPr>
          <a:xfrm>
            <a:off x="6245225" y="2590800"/>
            <a:ext cx="152400" cy="152400"/>
          </a:xfrm>
          <a:prstGeom prst="ellipse">
            <a:avLst/>
          </a:prstGeom>
          <a:solidFill>
            <a:srgbClr val="CC0000"/>
          </a:solidFill>
          <a:ln>
            <a:solidFill>
              <a:srgbClr val="CC0000"/>
            </a:solidFill>
            <a:round/>
          </a:ln>
        </p:spPr>
        <p:txBody>
          <a:bodyPr wrap="none" anchor="ctr" anchorCtr="0"/>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endParaRPr lang="zh-CN" altLang="en-US"/>
          </a:p>
        </p:txBody>
      </p:sp>
      <p:grpSp>
        <p:nvGrpSpPr>
          <p:cNvPr id="18436" name="Group 4"/>
          <p:cNvGrpSpPr/>
          <p:nvPr/>
        </p:nvGrpSpPr>
        <p:grpSpPr>
          <a:xfrm>
            <a:off x="3276600" y="2185988"/>
            <a:ext cx="4221163" cy="1407031"/>
            <a:chOff x="0" y="0"/>
            <a:chExt cx="7683" cy="2783"/>
          </a:xfrm>
        </p:grpSpPr>
        <p:grpSp>
          <p:nvGrpSpPr>
            <p:cNvPr id="18437" name="Group 5"/>
            <p:cNvGrpSpPr/>
            <p:nvPr/>
          </p:nvGrpSpPr>
          <p:grpSpPr>
            <a:xfrm>
              <a:off x="3" y="0"/>
              <a:ext cx="7680" cy="600"/>
              <a:chOff x="0" y="0"/>
              <a:chExt cx="7680" cy="600"/>
            </a:xfrm>
          </p:grpSpPr>
          <p:cxnSp>
            <p:nvCxnSpPr>
              <p:cNvPr id="18438" name="Line 2"/>
              <p:cNvCxnSpPr/>
              <p:nvPr/>
            </p:nvCxnSpPr>
            <p:spPr>
              <a:xfrm>
                <a:off x="0" y="0"/>
                <a:ext cx="7680" cy="0"/>
              </a:xfrm>
              <a:prstGeom prst="line">
                <a:avLst/>
              </a:prstGeom>
              <a:noFill/>
              <a:ln w="76200">
                <a:solidFill>
                  <a:schemeClr val="tx1"/>
                </a:solidFill>
                <a:round/>
                <a:tailEnd type="triangle"/>
              </a:ln>
            </p:spPr>
          </p:cxnSp>
          <p:cxnSp>
            <p:nvCxnSpPr>
              <p:cNvPr id="18439" name="Line 13"/>
              <p:cNvCxnSpPr/>
              <p:nvPr/>
            </p:nvCxnSpPr>
            <p:spPr>
              <a:xfrm flipH="1">
                <a:off x="840" y="480"/>
                <a:ext cx="1440" cy="0"/>
              </a:xfrm>
              <a:prstGeom prst="line">
                <a:avLst/>
              </a:prstGeom>
              <a:noFill/>
              <a:ln w="57150">
                <a:solidFill>
                  <a:schemeClr val="tx1"/>
                </a:solidFill>
                <a:round/>
                <a:tailEnd type="triangle"/>
              </a:ln>
            </p:spPr>
          </p:cxnSp>
          <p:cxnSp>
            <p:nvCxnSpPr>
              <p:cNvPr id="18440" name="Line 14"/>
              <p:cNvCxnSpPr/>
              <p:nvPr/>
            </p:nvCxnSpPr>
            <p:spPr>
              <a:xfrm>
                <a:off x="4080" y="360"/>
                <a:ext cx="1320" cy="0"/>
              </a:xfrm>
              <a:prstGeom prst="line">
                <a:avLst/>
              </a:prstGeom>
              <a:noFill/>
              <a:ln w="57150">
                <a:solidFill>
                  <a:schemeClr val="tx1"/>
                </a:solidFill>
                <a:round/>
                <a:tailEnd type="triangle"/>
              </a:ln>
            </p:spPr>
          </p:cxnSp>
          <p:sp>
            <p:nvSpPr>
              <p:cNvPr id="18441" name="WordArt 15"/>
              <p:cNvSpPr/>
              <p:nvPr/>
            </p:nvSpPr>
            <p:spPr>
              <a:xfrm>
                <a:off x="2880" y="0"/>
                <a:ext cx="480" cy="600"/>
              </a:xfrm>
            </p:spPr>
            <p:txBody>
              <a:bodyPr wrap="none" fromWordArt="1" anchor="t" anchorCtr="0">
                <a:prstTxWarp prst="textSlantUp">
                  <a:avLst/>
                </a:prstTxWarp>
                <a:noAutofit/>
              </a:bodyPr>
              <a:lstStyle/>
              <a:p>
                <a:pPr algn="ctr"/>
                <a:r>
                  <a:rPr lang="en-US" sz="2800" kern="10">
                    <a:ln>
                      <a:solidFill>
                        <a:srgbClr val="CC99FF"/>
                      </a:solidFill>
                      <a:round/>
                    </a:ln>
                    <a:gradFill rotWithShape="1">
                      <a:gsLst>
                        <a:gs pos="0">
                          <a:srgbClr val="6600CC"/>
                        </a:gs>
                        <a:gs pos="100000">
                          <a:srgbClr val="CC00CC"/>
                        </a:gs>
                      </a:gsLst>
                      <a:lin ang="5400000" scaled="1"/>
                    </a:gradFill>
                    <a:effectLst/>
                    <a:latin typeface="黑体"/>
                  </a:rPr>
                  <a:t>q</a:t>
                </a:r>
                <a:endParaRPr lang="en-US" sz="2800" kern="10">
                  <a:ln>
                    <a:solidFill>
                      <a:srgbClr val="CC99FF"/>
                    </a:solidFill>
                    <a:round/>
                  </a:ln>
                  <a:gradFill rotWithShape="1">
                    <a:gsLst>
                      <a:gs pos="0">
                        <a:srgbClr val="6600CC"/>
                      </a:gs>
                      <a:gs pos="100000">
                        <a:srgbClr val="CC00CC"/>
                      </a:gs>
                    </a:gsLst>
                    <a:lin ang="5400000" scaled="1"/>
                  </a:gradFill>
                  <a:effectLst/>
                  <a:latin typeface="黑体"/>
                </a:endParaRPr>
              </a:p>
            </p:txBody>
          </p:sp>
        </p:grpSp>
        <p:grpSp>
          <p:nvGrpSpPr>
            <p:cNvPr id="18442" name="Group 10"/>
            <p:cNvGrpSpPr/>
            <p:nvPr/>
          </p:nvGrpSpPr>
          <p:grpSpPr>
            <a:xfrm>
              <a:off x="0" y="794"/>
              <a:ext cx="7683" cy="1989"/>
              <a:chOff x="0" y="434"/>
              <a:chExt cx="7683" cy="1989"/>
            </a:xfrm>
          </p:grpSpPr>
          <p:sp>
            <p:nvSpPr>
              <p:cNvPr id="18443" name="Oval 7"/>
              <p:cNvSpPr/>
              <p:nvPr/>
            </p:nvSpPr>
            <p:spPr>
              <a:xfrm>
                <a:off x="726" y="470"/>
                <a:ext cx="240" cy="240"/>
              </a:xfrm>
              <a:prstGeom prst="ellipse">
                <a:avLst/>
              </a:prstGeom>
              <a:solidFill>
                <a:srgbClr val="CC0000"/>
              </a:solidFill>
              <a:ln>
                <a:solidFill>
                  <a:srgbClr val="CC0000"/>
                </a:solidFill>
                <a:round/>
              </a:ln>
            </p:spPr>
            <p:txBody>
              <a:bodyPr wrap="none" anchor="ctr" anchorCtr="0"/>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endParaRPr lang="zh-CN" altLang="en-US"/>
              </a:p>
            </p:txBody>
          </p:sp>
          <p:grpSp>
            <p:nvGrpSpPr>
              <p:cNvPr id="18444" name="Group 12"/>
              <p:cNvGrpSpPr/>
              <p:nvPr/>
            </p:nvGrpSpPr>
            <p:grpSpPr>
              <a:xfrm>
                <a:off x="0" y="434"/>
                <a:ext cx="7683" cy="1989"/>
                <a:chOff x="0" y="434"/>
                <a:chExt cx="7683" cy="1989"/>
              </a:xfrm>
            </p:grpSpPr>
            <p:grpSp>
              <p:nvGrpSpPr>
                <p:cNvPr id="18445" name="Group 13"/>
                <p:cNvGrpSpPr/>
                <p:nvPr/>
              </p:nvGrpSpPr>
              <p:grpSpPr>
                <a:xfrm>
                  <a:off x="0" y="434"/>
                  <a:ext cx="7683" cy="1989"/>
                  <a:chOff x="0" y="434"/>
                  <a:chExt cx="7683" cy="1989"/>
                </a:xfrm>
              </p:grpSpPr>
              <p:grpSp>
                <p:nvGrpSpPr>
                  <p:cNvPr id="18446" name="Group 14"/>
                  <p:cNvGrpSpPr/>
                  <p:nvPr/>
                </p:nvGrpSpPr>
                <p:grpSpPr>
                  <a:xfrm>
                    <a:off x="0" y="434"/>
                    <a:ext cx="7683" cy="1989"/>
                    <a:chOff x="0" y="434"/>
                    <a:chExt cx="7683" cy="1989"/>
                  </a:xfrm>
                </p:grpSpPr>
                <p:grpSp>
                  <p:nvGrpSpPr>
                    <p:cNvPr id="18447" name="Group 15"/>
                    <p:cNvGrpSpPr/>
                    <p:nvPr/>
                  </p:nvGrpSpPr>
                  <p:grpSpPr>
                    <a:xfrm>
                      <a:off x="0" y="590"/>
                      <a:ext cx="7683" cy="1833"/>
                      <a:chOff x="0" y="0"/>
                      <a:chExt cx="7683" cy="1833"/>
                    </a:xfrm>
                  </p:grpSpPr>
                  <p:cxnSp>
                    <p:nvCxnSpPr>
                      <p:cNvPr id="18448" name="Line 3"/>
                      <p:cNvCxnSpPr/>
                      <p:nvPr/>
                    </p:nvCxnSpPr>
                    <p:spPr>
                      <a:xfrm>
                        <a:off x="3" y="0"/>
                        <a:ext cx="7680" cy="0"/>
                      </a:xfrm>
                      <a:prstGeom prst="line">
                        <a:avLst/>
                      </a:prstGeom>
                      <a:noFill/>
                      <a:ln w="76200">
                        <a:solidFill>
                          <a:schemeClr val="tx1"/>
                        </a:solidFill>
                        <a:round/>
                        <a:tailEnd type="triangle"/>
                      </a:ln>
                    </p:spPr>
                  </p:cxnSp>
                  <p:cxnSp>
                    <p:nvCxnSpPr>
                      <p:cNvPr id="18449" name="Line 4"/>
                      <p:cNvCxnSpPr/>
                      <p:nvPr/>
                    </p:nvCxnSpPr>
                    <p:spPr>
                      <a:xfrm>
                        <a:off x="3" y="960"/>
                        <a:ext cx="7680" cy="0"/>
                      </a:xfrm>
                      <a:prstGeom prst="line">
                        <a:avLst/>
                      </a:prstGeom>
                      <a:noFill/>
                      <a:ln w="76200">
                        <a:solidFill>
                          <a:schemeClr val="tx1"/>
                        </a:solidFill>
                        <a:round/>
                        <a:tailEnd type="triangle"/>
                      </a:ln>
                    </p:spPr>
                  </p:cxnSp>
                  <p:cxnSp>
                    <p:nvCxnSpPr>
                      <p:cNvPr id="18450" name="Line 5"/>
                      <p:cNvCxnSpPr/>
                      <p:nvPr/>
                    </p:nvCxnSpPr>
                    <p:spPr>
                      <a:xfrm>
                        <a:off x="0" y="1833"/>
                        <a:ext cx="7680" cy="0"/>
                      </a:xfrm>
                      <a:prstGeom prst="line">
                        <a:avLst/>
                      </a:prstGeom>
                      <a:noFill/>
                      <a:ln w="76200">
                        <a:solidFill>
                          <a:schemeClr val="tx1"/>
                        </a:solidFill>
                        <a:round/>
                        <a:tailEnd type="triangle"/>
                      </a:ln>
                    </p:spPr>
                  </p:cxnSp>
                </p:grpSp>
                <p:grpSp>
                  <p:nvGrpSpPr>
                    <p:cNvPr id="18451" name="Group 19"/>
                    <p:cNvGrpSpPr/>
                    <p:nvPr/>
                  </p:nvGrpSpPr>
                  <p:grpSpPr>
                    <a:xfrm>
                      <a:off x="606" y="1171"/>
                      <a:ext cx="5312" cy="748"/>
                      <a:chOff x="0" y="0"/>
                      <a:chExt cx="5312" cy="748"/>
                    </a:xfrm>
                  </p:grpSpPr>
                  <p:sp>
                    <p:nvSpPr>
                      <p:cNvPr id="18452" name="WordArt 8"/>
                      <p:cNvSpPr/>
                      <p:nvPr/>
                    </p:nvSpPr>
                    <p:spPr>
                      <a:xfrm>
                        <a:off x="0" y="0"/>
                        <a:ext cx="600" cy="720"/>
                      </a:xfrm>
                    </p:spPr>
                    <p:txBody>
                      <a:bodyPr wrap="none" fromWordArt="1" anchor="t" anchorCtr="0">
                        <a:prstTxWarp prst="textPlain">
                          <a:avLst>
                            <a:gd name="adj" fmla="val 50000"/>
                          </a:avLst>
                        </a:prstTxWarp>
                        <a:normAutofit fontScale="40000"/>
                      </a:bodyPr>
                      <a:lstStyle/>
                      <a:p>
                        <a:pPr algn="ctr"/>
                        <a:r>
                          <a:rPr sz="3600" b="1" kern="10">
                            <a:ln w="19050">
                              <a:solidFill>
                                <a:srgbClr val="99CCFF"/>
                              </a:solidFill>
                              <a:round/>
                            </a:ln>
                            <a:solidFill>
                              <a:srgbClr val="0066CC"/>
                            </a:solidFill>
                            <a:effectLst>
                              <a:outerShdw dist="35921" dir="2700000" algn="ctr">
                                <a:srgbClr val="990000"/>
                              </a:outerShdw>
                            </a:effectLst>
                            <a:latin typeface="黑体"/>
                          </a:rPr>
                          <a:t>A</a:t>
                        </a:r>
                        <a:endParaRPr sz="3600" b="1" kern="10">
                          <a:ln w="19050">
                            <a:solidFill>
                              <a:srgbClr val="99CCFF"/>
                            </a:solidFill>
                            <a:round/>
                          </a:ln>
                          <a:solidFill>
                            <a:srgbClr val="0066CC"/>
                          </a:solidFill>
                          <a:effectLst>
                            <a:outerShdw dist="35921" dir="2700000" algn="ctr">
                              <a:srgbClr val="990000"/>
                            </a:outerShdw>
                          </a:effectLst>
                          <a:latin typeface="黑体"/>
                        </a:endParaRPr>
                      </a:p>
                    </p:txBody>
                  </p:sp>
                  <p:sp>
                    <p:nvSpPr>
                      <p:cNvPr id="18453" name="WordArt 10"/>
                      <p:cNvSpPr/>
                      <p:nvPr/>
                    </p:nvSpPr>
                    <p:spPr>
                      <a:xfrm>
                        <a:off x="4712" y="28"/>
                        <a:ext cx="600" cy="720"/>
                      </a:xfrm>
                    </p:spPr>
                    <p:txBody>
                      <a:bodyPr wrap="none" fromWordArt="1" anchor="t" anchorCtr="0">
                        <a:prstTxWarp prst="textPlain">
                          <a:avLst>
                            <a:gd name="adj" fmla="val 50000"/>
                          </a:avLst>
                        </a:prstTxWarp>
                        <a:normAutofit fontScale="40000"/>
                      </a:bodyPr>
                      <a:lstStyle/>
                      <a:p>
                        <a:pPr algn="ctr"/>
                        <a:r>
                          <a:rPr sz="3600" b="1" kern="10">
                            <a:ln w="19050">
                              <a:solidFill>
                                <a:srgbClr val="99CCFF"/>
                              </a:solidFill>
                              <a:round/>
                            </a:ln>
                            <a:solidFill>
                              <a:srgbClr val="0066CC"/>
                            </a:solidFill>
                            <a:effectLst>
                              <a:outerShdw dist="35921" dir="2700000" algn="ctr">
                                <a:srgbClr val="990000"/>
                              </a:outerShdw>
                            </a:effectLst>
                            <a:latin typeface="黑体"/>
                          </a:rPr>
                          <a:t>B</a:t>
                        </a:r>
                        <a:endParaRPr sz="3600" b="1" kern="10">
                          <a:ln w="19050">
                            <a:solidFill>
                              <a:srgbClr val="99CCFF"/>
                            </a:solidFill>
                            <a:round/>
                          </a:ln>
                          <a:solidFill>
                            <a:srgbClr val="0066CC"/>
                          </a:solidFill>
                          <a:effectLst>
                            <a:outerShdw dist="35921" dir="2700000" algn="ctr">
                              <a:srgbClr val="990000"/>
                            </a:outerShdw>
                          </a:effectLst>
                          <a:latin typeface="黑体"/>
                        </a:endParaRPr>
                      </a:p>
                    </p:txBody>
                  </p:sp>
                </p:grpSp>
                <p:cxnSp>
                  <p:nvCxnSpPr>
                    <p:cNvPr id="18454" name="Line 11"/>
                    <p:cNvCxnSpPr/>
                    <p:nvPr/>
                  </p:nvCxnSpPr>
                  <p:spPr>
                    <a:xfrm flipH="1">
                      <a:off x="843" y="869"/>
                      <a:ext cx="0" cy="1200"/>
                    </a:xfrm>
                    <a:prstGeom prst="line">
                      <a:avLst/>
                    </a:prstGeom>
                    <a:noFill/>
                    <a:ln w="28575">
                      <a:solidFill>
                        <a:schemeClr val="tx1"/>
                      </a:solidFill>
                      <a:prstDash val="dash"/>
                      <a:round/>
                    </a:ln>
                  </p:spPr>
                </p:cxnSp>
                <p:cxnSp>
                  <p:nvCxnSpPr>
                    <p:cNvPr id="18455" name="Line 12"/>
                    <p:cNvCxnSpPr/>
                    <p:nvPr/>
                  </p:nvCxnSpPr>
                  <p:spPr>
                    <a:xfrm flipH="1">
                      <a:off x="5523" y="434"/>
                      <a:ext cx="0" cy="1200"/>
                    </a:xfrm>
                    <a:prstGeom prst="line">
                      <a:avLst/>
                    </a:prstGeom>
                    <a:noFill/>
                    <a:ln w="28575">
                      <a:solidFill>
                        <a:schemeClr val="tx1"/>
                      </a:solidFill>
                      <a:prstDash val="dash"/>
                      <a:round/>
                    </a:ln>
                  </p:spPr>
                </p:cxnSp>
              </p:grpSp>
              <p:grpSp>
                <p:nvGrpSpPr>
                  <p:cNvPr id="18456" name="Group 24"/>
                  <p:cNvGrpSpPr/>
                  <p:nvPr/>
                </p:nvGrpSpPr>
                <p:grpSpPr>
                  <a:xfrm>
                    <a:off x="846" y="1051"/>
                    <a:ext cx="4680" cy="0"/>
                    <a:chOff x="0" y="0"/>
                    <a:chExt cx="4680" cy="0"/>
                  </a:xfrm>
                </p:grpSpPr>
                <p:cxnSp>
                  <p:nvCxnSpPr>
                    <p:cNvPr id="18457" name="Line 16"/>
                    <p:cNvCxnSpPr/>
                    <p:nvPr/>
                  </p:nvCxnSpPr>
                  <p:spPr>
                    <a:xfrm>
                      <a:off x="0" y="0"/>
                      <a:ext cx="4680" cy="0"/>
                    </a:xfrm>
                    <a:prstGeom prst="line">
                      <a:avLst/>
                    </a:prstGeom>
                    <a:noFill/>
                    <a:ln w="38100">
                      <a:solidFill>
                        <a:schemeClr val="tx1"/>
                      </a:solidFill>
                      <a:prstDash val="dash"/>
                      <a:round/>
                    </a:ln>
                  </p:spPr>
                </p:cxnSp>
                <p:cxnSp>
                  <p:nvCxnSpPr>
                    <p:cNvPr id="18458" name="Line 17"/>
                    <p:cNvCxnSpPr/>
                    <p:nvPr/>
                  </p:nvCxnSpPr>
                  <p:spPr>
                    <a:xfrm>
                      <a:off x="2400" y="0"/>
                      <a:ext cx="1080" cy="0"/>
                    </a:xfrm>
                    <a:prstGeom prst="line">
                      <a:avLst/>
                    </a:prstGeom>
                    <a:noFill/>
                    <a:ln w="76200">
                      <a:solidFill>
                        <a:srgbClr val="CC0000"/>
                      </a:solidFill>
                      <a:round/>
                      <a:tailEnd type="triangle"/>
                    </a:ln>
                  </p:spPr>
                </p:cxnSp>
              </p:grpSp>
            </p:grpSp>
            <p:sp>
              <p:nvSpPr>
                <p:cNvPr id="18459" name="Oval 18"/>
                <p:cNvSpPr/>
                <p:nvPr/>
              </p:nvSpPr>
              <p:spPr>
                <a:xfrm>
                  <a:off x="2766" y="811"/>
                  <a:ext cx="480" cy="480"/>
                </a:xfrm>
                <a:prstGeom prst="ellipse">
                  <a:avLst/>
                </a:prstGeom>
                <a:gradFill rotWithShape="1">
                  <a:gsLst>
                    <a:gs pos="0">
                      <a:schemeClr val="bg2"/>
                    </a:gs>
                    <a:gs pos="100000">
                      <a:srgbClr val="1F1F1F"/>
                    </a:gs>
                  </a:gsLst>
                  <a:path path="shape">
                    <a:fillToRect l="50000" t="50000" r="50000" b="50000"/>
                  </a:path>
                </a:gradFill>
                <a:ln>
                  <a:solidFill>
                    <a:schemeClr val="bg2"/>
                  </a:solidFill>
                  <a:round/>
                </a:ln>
              </p:spPr>
              <p:txBody>
                <a:bodyPr wrap="none" anchor="ctr" anchorCtr="0"/>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endParaRPr lang="zh-CN" altLang="en-US"/>
                </a:p>
              </p:txBody>
            </p:sp>
          </p:grpSp>
        </p:grpSp>
      </p:grpSp>
      <p:graphicFrame>
        <p:nvGraphicFramePr>
          <p:cNvPr id="18460" name="对象 12316"/>
          <p:cNvGraphicFramePr>
            <a:graphicFrameLocks noChangeAspect="1"/>
          </p:cNvGraphicFramePr>
          <p:nvPr/>
        </p:nvGraphicFramePr>
        <p:xfrm>
          <a:off x="5059363" y="3619500"/>
          <a:ext cx="1905000" cy="473075"/>
        </p:xfrm>
        <a:graphic>
          <a:graphicData uri="http://schemas.openxmlformats.org/presentationml/2006/ole">
            <mc:AlternateContent xmlns:mc="http://schemas.openxmlformats.org/markup-compatibility/2006">
              <mc:Choice xmlns:v="urn:schemas-microsoft-com:vml" Requires="v">
                <p:oleObj spid="_x0000_s1038" name="" r:id="rId1" imgW="711200" imgH="215900" progId="Equation.3">
                  <p:embed/>
                </p:oleObj>
              </mc:Choice>
              <mc:Fallback>
                <p:oleObj name="" r:id="rId1" imgW="711200" imgH="215900" progId="Equation.3">
                  <p:embed/>
                  <p:pic>
                    <p:nvPicPr>
                      <p:cNvPr id="0" name="OLE substitute image"/>
                      <p:cNvPicPr/>
                      <p:nvPr/>
                    </p:nvPicPr>
                    <p:blipFill>
                      <a:blip r:embed="rId2"/>
                      <a:stretch>
                        <a:fillRect/>
                      </a:stretch>
                    </p:blipFill>
                    <p:spPr>
                      <a:xfrm>
                        <a:off x="5059363" y="3619500"/>
                        <a:ext cx="1905000" cy="473075"/>
                      </a:xfrm>
                      <a:prstGeom prst="rect">
                        <a:avLst/>
                      </a:prstGeom>
                      <a:noFill/>
                      <a:ln w="38100">
                        <a:noFill/>
                        <a:miter lim="800000"/>
                        <a:headEnd/>
                        <a:tailEnd/>
                      </a:ln>
                    </p:spPr>
                  </p:pic>
                </p:oleObj>
              </mc:Fallback>
            </mc:AlternateContent>
          </a:graphicData>
        </a:graphic>
      </p:graphicFrame>
      <p:graphicFrame>
        <p:nvGraphicFramePr>
          <p:cNvPr id="18461" name="对象 12319"/>
          <p:cNvGraphicFramePr>
            <a:graphicFrameLocks noChangeAspect="1"/>
          </p:cNvGraphicFramePr>
          <p:nvPr/>
        </p:nvGraphicFramePr>
        <p:xfrm>
          <a:off x="5105400" y="4899025"/>
          <a:ext cx="1951038" cy="677863"/>
        </p:xfrm>
        <a:graphic>
          <a:graphicData uri="http://schemas.openxmlformats.org/presentationml/2006/ole">
            <mc:AlternateContent xmlns:mc="http://schemas.openxmlformats.org/markup-compatibility/2006">
              <mc:Choice xmlns:v="urn:schemas-microsoft-com:vml" Requires="v">
                <p:oleObj spid="_x0000_s1039" name="" r:id="rId3" imgW="634365" imgH="215900" progId="Equation.3">
                  <p:embed/>
                </p:oleObj>
              </mc:Choice>
              <mc:Fallback>
                <p:oleObj name="" r:id="rId3" imgW="634365" imgH="215900" progId="Equation.3">
                  <p:embed/>
                  <p:pic>
                    <p:nvPicPr>
                      <p:cNvPr id="0" name="OLE substitute image"/>
                      <p:cNvPicPr/>
                      <p:nvPr/>
                    </p:nvPicPr>
                    <p:blipFill>
                      <a:blip r:embed="rId4"/>
                      <a:stretch>
                        <a:fillRect/>
                      </a:stretch>
                    </p:blipFill>
                    <p:spPr>
                      <a:xfrm>
                        <a:off x="5105400" y="4899025"/>
                        <a:ext cx="1951038" cy="677863"/>
                      </a:xfrm>
                      <a:prstGeom prst="rect">
                        <a:avLst/>
                      </a:prstGeom>
                      <a:noFill/>
                      <a:ln w="38100">
                        <a:solidFill>
                          <a:schemeClr val="tx2"/>
                        </a:solidFill>
                        <a:miter lim="800000"/>
                        <a:headEnd/>
                        <a:tailEnd/>
                      </a:ln>
                    </p:spPr>
                  </p:pic>
                </p:oleObj>
              </mc:Fallback>
            </mc:AlternateContent>
          </a:graphicData>
        </a:graphic>
      </p:graphicFrame>
      <p:sp>
        <p:nvSpPr>
          <p:cNvPr id="18462" name="Text Box 25"/>
          <p:cNvSpPr txBox="1"/>
          <p:nvPr/>
        </p:nvSpPr>
        <p:spPr>
          <a:xfrm>
            <a:off x="427990" y="527050"/>
            <a:ext cx="10811510" cy="156845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r>
              <a:rPr lang="zh-CN" altLang="en-US" sz="2400" b="1">
                <a:latin typeface="宋体" pitchFamily="2" charset="-122"/>
              </a:rPr>
              <a:t>探究一：如图，沿场强方向把正电荷q由A点移动到B点 ，设A、B两点间的距离为d，电势差为U，场强为E。</a:t>
            </a:r>
            <a:endParaRPr lang="zh-CN" altLang="en-US" sz="2400" b="1">
              <a:latin typeface="宋体" pitchFamily="2" charset="-122"/>
            </a:endParaRPr>
          </a:p>
          <a:p>
            <a:pPr lvl="0" eaLnBrk="0" hangingPunct="0"/>
            <a:r>
              <a:rPr lang="zh-CN" altLang="en-US" sz="2400" b="1">
                <a:latin typeface="宋体" pitchFamily="2" charset="-122"/>
              </a:rPr>
              <a:t>（</a:t>
            </a:r>
            <a:r>
              <a:rPr lang="en-US" altLang="zh-CN" sz="2400" b="1">
                <a:latin typeface="宋体" pitchFamily="2" charset="-122"/>
              </a:rPr>
              <a:t>1</a:t>
            </a:r>
            <a:r>
              <a:rPr lang="zh-CN" altLang="en-US" sz="2400" b="1">
                <a:latin typeface="宋体" pitchFamily="2" charset="-122"/>
              </a:rPr>
              <a:t>）求电场力所做的功，你可以用几种方法？分别是什么？ </a:t>
            </a:r>
            <a:endParaRPr lang="zh-CN" altLang="en-US" sz="2400" b="1">
              <a:latin typeface="宋体" pitchFamily="2" charset="-122"/>
            </a:endParaRPr>
          </a:p>
          <a:p>
            <a:pPr lvl="0" eaLnBrk="0" hangingPunct="0"/>
            <a:r>
              <a:rPr lang="zh-CN" altLang="en-US" sz="2400" b="1">
                <a:latin typeface="宋体" pitchFamily="2" charset="-122"/>
              </a:rPr>
              <a:t>（</a:t>
            </a:r>
            <a:r>
              <a:rPr lang="en-US" altLang="zh-CN" sz="2400" b="1">
                <a:latin typeface="宋体" pitchFamily="2" charset="-122"/>
              </a:rPr>
              <a:t>2</a:t>
            </a:r>
            <a:r>
              <a:rPr lang="zh-CN" altLang="en-US" sz="2400" b="1">
                <a:latin typeface="宋体" pitchFamily="2" charset="-122"/>
              </a:rPr>
              <a:t>）对比不同方法列出的关系式，你可以得出什么结论？</a:t>
            </a:r>
            <a:endParaRPr lang="zh-CN" altLang="en-US" sz="2400" b="1">
              <a:latin typeface="宋体" pitchFamily="2" charset="-122"/>
            </a:endParaRPr>
          </a:p>
        </p:txBody>
      </p:sp>
      <p:sp>
        <p:nvSpPr>
          <p:cNvPr id="18463" name="文本框 1"/>
          <p:cNvSpPr txBox="1"/>
          <p:nvPr/>
        </p:nvSpPr>
        <p:spPr>
          <a:xfrm>
            <a:off x="1838325" y="3727450"/>
            <a:ext cx="1968500" cy="36830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r>
              <a:rPr lang="zh-CN" altLang="en-US"/>
              <a:t>恒力做功的公式</a:t>
            </a:r>
            <a:endParaRPr lang="zh-CN" altLang="en-US"/>
          </a:p>
        </p:txBody>
      </p:sp>
      <p:sp>
        <p:nvSpPr>
          <p:cNvPr id="18464" name="文本框 2"/>
          <p:cNvSpPr txBox="1"/>
          <p:nvPr/>
        </p:nvSpPr>
        <p:spPr>
          <a:xfrm>
            <a:off x="1763713" y="4340225"/>
            <a:ext cx="2813050" cy="36830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r>
              <a:rPr lang="zh-CN" altLang="en-US"/>
              <a:t>电势差与静电力功的关系</a:t>
            </a:r>
            <a:endParaRPr lang="zh-CN" altLang="en-US"/>
          </a:p>
        </p:txBody>
      </p:sp>
      <p:graphicFrame>
        <p:nvGraphicFramePr>
          <p:cNvPr id="18466" name="对象 8"/>
          <p:cNvGraphicFramePr>
            <a:graphicFrameLocks noChangeAspect="1"/>
          </p:cNvGraphicFramePr>
          <p:nvPr/>
        </p:nvGraphicFramePr>
        <p:xfrm>
          <a:off x="5057775" y="4080510"/>
          <a:ext cx="3818890" cy="633730"/>
        </p:xfrm>
        <a:graphic>
          <a:graphicData uri="http://schemas.openxmlformats.org/presentationml/2006/ole">
            <mc:AlternateContent xmlns:mc="http://schemas.openxmlformats.org/markup-compatibility/2006">
              <mc:Choice xmlns:v="urn:schemas-microsoft-com:vml" Requires="v">
                <p:oleObj spid="_x0000_s1040" name="" r:id="rId5" imgW="3084195" imgH="726440" progId="Equation.KSEE3">
                  <p:embed/>
                </p:oleObj>
              </mc:Choice>
              <mc:Fallback>
                <p:oleObj name="" r:id="rId5" imgW="3084195" imgH="726440" progId="Equation.KSEE3">
                  <p:embed/>
                  <p:pic>
                    <p:nvPicPr>
                      <p:cNvPr id="0" name="OLE substitute image"/>
                      <p:cNvPicPr/>
                      <p:nvPr/>
                    </p:nvPicPr>
                    <p:blipFill>
                      <a:blip r:embed="rId6"/>
                      <a:stretch>
                        <a:fillRect/>
                      </a:stretch>
                    </p:blipFill>
                    <p:spPr>
                      <a:xfrm>
                        <a:off x="5057775" y="4080510"/>
                        <a:ext cx="3818890" cy="633730"/>
                      </a:xfrm>
                      <a:prstGeom prst="rect">
                        <a:avLst/>
                      </a:prstGeom>
                      <a:noFill/>
                      <a:ln w="38100">
                        <a:noFill/>
                        <a:miter lim="800000"/>
                        <a:headEnd/>
                        <a:tailEnd/>
                      </a:ln>
                    </p:spPr>
                  </p:pic>
                </p:oleObj>
              </mc:Fallback>
            </mc:AlternateContent>
          </a:graphicData>
        </a:graphic>
      </p:graphicFrame>
      <p:sp>
        <p:nvSpPr>
          <p:cNvPr id="18467" name="文本框 1"/>
          <p:cNvSpPr txBox="1"/>
          <p:nvPr/>
        </p:nvSpPr>
        <p:spPr>
          <a:xfrm>
            <a:off x="2390775" y="4899025"/>
            <a:ext cx="1217613" cy="36830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a:t>比较可得：</a:t>
            </a:r>
            <a:endParaRPr lang="zh-CN" altLang="en-US"/>
          </a:p>
        </p:txBody>
      </p:sp>
      <p:sp>
        <p:nvSpPr>
          <p:cNvPr id="3" name="文本框 3"/>
          <p:cNvSpPr txBox="1"/>
          <p:nvPr>
            <p:custDataLst>
              <p:tags r:id="rId7"/>
            </p:custDataLst>
          </p:nvPr>
        </p:nvSpPr>
        <p:spPr>
          <a:xfrm>
            <a:off x="1065530" y="5920105"/>
            <a:ext cx="10410190" cy="46037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nchorCtr="0">
            <a:spAutoFit/>
          </a:bodyPr>
          <a:lstStyle>
            <a:defPPr>
              <a:defRPr lang="en-US"/>
            </a:defPPr>
            <a:lvl1pPr marL="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lang="en-US" altLang="en-US" sz="1800" b="0" i="0" u="none" kern="1200" baseline="0">
                <a:solidFill>
                  <a:schemeClr val="tx1"/>
                </a:solidFill>
                <a:latin typeface="Arial" panose="020B0604020202090204" pitchFamily="34" charset="0"/>
                <a:ea typeface="宋体" pitchFamily="2" charset="-122"/>
              </a:defRPr>
            </a:lvl1pPr>
            <a:lvl2pPr marL="457200" lvl="1" indent="0" algn="l" defTabSz="914400" rtl="0" eaLnBrk="1" fontAlgn="base" latinLnBrk="0" hangingPunct="1">
              <a:lnSpc>
                <a:spcPct val="100000"/>
              </a:lnSpc>
              <a:spcBef>
                <a:spcPct val="0"/>
              </a:spcBef>
              <a:spcAft>
                <a:spcPct val="0"/>
              </a:spcAft>
              <a:buClrTx/>
              <a:buSzTx/>
              <a:buFont typeface="Arial" panose="020B0604020202090204" pitchFamily="34" charset="0"/>
              <a:buNone/>
              <a:defRPr lang="en-US" altLang="en-US" sz="1800" b="0" i="0" u="none" kern="1200" baseline="0">
                <a:solidFill>
                  <a:schemeClr val="tx1"/>
                </a:solidFill>
                <a:latin typeface="Arial" panose="020B060402020209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ClrTx/>
              <a:buSzTx/>
              <a:buFont typeface="Arial" panose="020B0604020202090204" pitchFamily="34" charset="0"/>
              <a:buNone/>
              <a:defRPr lang="en-US" altLang="en-US" sz="1800" b="0" i="0" u="none" kern="1200" baseline="0">
                <a:solidFill>
                  <a:schemeClr val="tx1"/>
                </a:solidFill>
                <a:latin typeface="Arial" panose="020B060402020209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ClrTx/>
              <a:buSzTx/>
              <a:buFont typeface="Arial" panose="020B0604020202090204" pitchFamily="34" charset="0"/>
              <a:buNone/>
              <a:defRPr lang="en-US" altLang="en-US" sz="1800" b="0" i="0" u="none" kern="1200" baseline="0">
                <a:solidFill>
                  <a:schemeClr val="tx1"/>
                </a:solidFill>
                <a:latin typeface="Arial" panose="020B060402020209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ClrTx/>
              <a:buSzTx/>
              <a:buFont typeface="Arial" panose="020B0604020202090204" pitchFamily="34" charset="0"/>
              <a:buNone/>
              <a:defRPr lang="en-US" altLang="en-US" sz="1800" b="0" i="0" u="none" kern="1200" baseline="0">
                <a:solidFill>
                  <a:schemeClr val="tx1"/>
                </a:solidFill>
                <a:latin typeface="Arial" panose="020B0604020202090204" pitchFamily="34" charset="0"/>
                <a:ea typeface="宋体" pitchFamily="2" charset="-122"/>
                <a:cs typeface="+mn-cs"/>
              </a:defRPr>
            </a:lvl5pPr>
          </a:lstStyle>
          <a:p>
            <a:pPr lvl="0" indent="0" hangingPunct="0"/>
            <a:r>
              <a:rPr lang="zh-CN" altLang="en-US" sz="2400" b="1">
                <a:solidFill>
                  <a:srgbClr val="FF0000"/>
                </a:solidFill>
                <a:ea typeface="楷体_GB2312" pitchFamily="1" charset="-122"/>
                <a:sym typeface="宋体" pitchFamily="2" charset="-122"/>
              </a:rPr>
              <a:t>由此可得，</a:t>
            </a:r>
            <a:r>
              <a:rPr lang="zh-CN" altLang="en-US" sz="2400" b="1">
                <a:solidFill>
                  <a:srgbClr val="FF0000"/>
                </a:solidFill>
                <a:ea typeface="楷体_GB2312" pitchFamily="1" charset="-122"/>
                <a:sym typeface="宋体" pitchFamily="2" charset="-122"/>
              </a:rPr>
              <a:t>匀强电场中两点间的电势差等于场强和这两点间距离的乘积？</a:t>
            </a:r>
            <a:endParaRPr lang="zh-CN" altLang="en-US" sz="2400" b="1">
              <a:solidFill>
                <a:srgbClr val="FF0000"/>
              </a:solidFill>
              <a:ea typeface="楷体_GB2312" pitchFamily="1" charset="-122"/>
              <a:sym typeface="宋体" pitchFamily="2" charset="-122"/>
            </a:endParaRPr>
          </a:p>
        </p:txBody>
      </p:sp>
      <p:sp>
        <p:nvSpPr>
          <p:cNvPr id="10243" name="Text Box 70"/>
          <p:cNvSpPr txBox="1"/>
          <p:nvPr>
            <p:custDataLst>
              <p:tags r:id="rId8"/>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一、电势差与电场强度的</a:t>
            </a:r>
            <a:r>
              <a:rPr lang="zh-CN" altLang="en-US" sz="3200">
                <a:solidFill>
                  <a:schemeClr val="accent1">
                    <a:lumMod val="50000"/>
                  </a:schemeClr>
                </a:solidFill>
                <a:sym typeface="+mn-ea"/>
              </a:rPr>
              <a:t>关系</a:t>
            </a:r>
            <a:endParaRPr lang="zh-CN" altLang="en-US" sz="3200">
              <a:solidFill>
                <a:schemeClr val="accent1">
                  <a:lumMod val="50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63"/>
                                        </p:tgtEl>
                                        <p:attrNameLst>
                                          <p:attrName>style.visibility</p:attrName>
                                        </p:attrNameLst>
                                      </p:cBhvr>
                                      <p:to>
                                        <p:strVal val="visible"/>
                                      </p:to>
                                    </p:set>
                                    <p:anim calcmode="lin" valueType="num">
                                      <p:cBhvr additive="base">
                                        <p:cTn id="7" dur="500" fill="hold"/>
                                        <p:tgtEl>
                                          <p:spTgt spid="18463"/>
                                        </p:tgtEl>
                                        <p:attrNameLst>
                                          <p:attrName>ppt_x</p:attrName>
                                        </p:attrNameLst>
                                      </p:cBhvr>
                                      <p:tavLst>
                                        <p:tav tm="0">
                                          <p:val>
                                            <p:strVal val="#ppt_x"/>
                                          </p:val>
                                        </p:tav>
                                        <p:tav tm="100000">
                                          <p:val>
                                            <p:strVal val="#ppt_x"/>
                                          </p:val>
                                        </p:tav>
                                      </p:tavLst>
                                    </p:anim>
                                    <p:anim calcmode="lin" valueType="num">
                                      <p:cBhvr additive="base">
                                        <p:cTn id="8" dur="500" fill="hold"/>
                                        <p:tgtEl>
                                          <p:spTgt spid="184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60"/>
                                        </p:tgtEl>
                                        <p:attrNameLst>
                                          <p:attrName>style.visibility</p:attrName>
                                        </p:attrNameLst>
                                      </p:cBhvr>
                                      <p:to>
                                        <p:strVal val="visible"/>
                                      </p:to>
                                    </p:set>
                                    <p:anim calcmode="lin" valueType="num">
                                      <p:cBhvr additive="base">
                                        <p:cTn id="13" dur="500" fill="hold"/>
                                        <p:tgtEl>
                                          <p:spTgt spid="18460"/>
                                        </p:tgtEl>
                                        <p:attrNameLst>
                                          <p:attrName>ppt_x</p:attrName>
                                        </p:attrNameLst>
                                      </p:cBhvr>
                                      <p:tavLst>
                                        <p:tav tm="0">
                                          <p:val>
                                            <p:strVal val="#ppt_x"/>
                                          </p:val>
                                        </p:tav>
                                        <p:tav tm="100000">
                                          <p:val>
                                            <p:strVal val="#ppt_x"/>
                                          </p:val>
                                        </p:tav>
                                      </p:tavLst>
                                    </p:anim>
                                    <p:anim calcmode="lin" valueType="num">
                                      <p:cBhvr additive="base">
                                        <p:cTn id="14" dur="500" fill="hold"/>
                                        <p:tgtEl>
                                          <p:spTgt spid="184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64"/>
                                        </p:tgtEl>
                                        <p:attrNameLst>
                                          <p:attrName>style.visibility</p:attrName>
                                        </p:attrNameLst>
                                      </p:cBhvr>
                                      <p:to>
                                        <p:strVal val="visible"/>
                                      </p:to>
                                    </p:set>
                                    <p:anim calcmode="lin" valueType="num">
                                      <p:cBhvr additive="base">
                                        <p:cTn id="19" dur="500" fill="hold"/>
                                        <p:tgtEl>
                                          <p:spTgt spid="18464"/>
                                        </p:tgtEl>
                                        <p:attrNameLst>
                                          <p:attrName>ppt_x</p:attrName>
                                        </p:attrNameLst>
                                      </p:cBhvr>
                                      <p:tavLst>
                                        <p:tav tm="0">
                                          <p:val>
                                            <p:strVal val="#ppt_x"/>
                                          </p:val>
                                        </p:tav>
                                        <p:tav tm="100000">
                                          <p:val>
                                            <p:strVal val="#ppt_x"/>
                                          </p:val>
                                        </p:tav>
                                      </p:tavLst>
                                    </p:anim>
                                    <p:anim calcmode="lin" valueType="num">
                                      <p:cBhvr additive="base">
                                        <p:cTn id="20" dur="500" fill="hold"/>
                                        <p:tgtEl>
                                          <p:spTgt spid="1846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66"/>
                                        </p:tgtEl>
                                        <p:attrNameLst>
                                          <p:attrName>style.visibility</p:attrName>
                                        </p:attrNameLst>
                                      </p:cBhvr>
                                      <p:to>
                                        <p:strVal val="visible"/>
                                      </p:to>
                                    </p:set>
                                    <p:anim calcmode="lin" valueType="num">
                                      <p:cBhvr additive="base">
                                        <p:cTn id="25" dur="500" fill="hold"/>
                                        <p:tgtEl>
                                          <p:spTgt spid="18466"/>
                                        </p:tgtEl>
                                        <p:attrNameLst>
                                          <p:attrName>ppt_x</p:attrName>
                                        </p:attrNameLst>
                                      </p:cBhvr>
                                      <p:tavLst>
                                        <p:tav tm="0">
                                          <p:val>
                                            <p:strVal val="#ppt_x"/>
                                          </p:val>
                                        </p:tav>
                                        <p:tav tm="100000">
                                          <p:val>
                                            <p:strVal val="#ppt_x"/>
                                          </p:val>
                                        </p:tav>
                                      </p:tavLst>
                                    </p:anim>
                                    <p:anim calcmode="lin" valueType="num">
                                      <p:cBhvr additive="base">
                                        <p:cTn id="26" dur="500" fill="hold"/>
                                        <p:tgtEl>
                                          <p:spTgt spid="1846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67"/>
                                        </p:tgtEl>
                                        <p:attrNameLst>
                                          <p:attrName>style.visibility</p:attrName>
                                        </p:attrNameLst>
                                      </p:cBhvr>
                                      <p:to>
                                        <p:strVal val="visible"/>
                                      </p:to>
                                    </p:set>
                                    <p:anim calcmode="lin" valueType="num">
                                      <p:cBhvr additive="base">
                                        <p:cTn id="31" dur="500" fill="hold"/>
                                        <p:tgtEl>
                                          <p:spTgt spid="18467"/>
                                        </p:tgtEl>
                                        <p:attrNameLst>
                                          <p:attrName>ppt_x</p:attrName>
                                        </p:attrNameLst>
                                      </p:cBhvr>
                                      <p:tavLst>
                                        <p:tav tm="0">
                                          <p:val>
                                            <p:strVal val="#ppt_x"/>
                                          </p:val>
                                        </p:tav>
                                        <p:tav tm="100000">
                                          <p:val>
                                            <p:strVal val="#ppt_x"/>
                                          </p:val>
                                        </p:tav>
                                      </p:tavLst>
                                    </p:anim>
                                    <p:anim calcmode="lin" valueType="num">
                                      <p:cBhvr additive="base">
                                        <p:cTn id="32" dur="500" fill="hold"/>
                                        <p:tgtEl>
                                          <p:spTgt spid="1846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461"/>
                                        </p:tgtEl>
                                        <p:attrNameLst>
                                          <p:attrName>style.visibility</p:attrName>
                                        </p:attrNameLst>
                                      </p:cBhvr>
                                      <p:to>
                                        <p:strVal val="visible"/>
                                      </p:to>
                                    </p:set>
                                    <p:anim calcmode="lin" valueType="num">
                                      <p:cBhvr additive="base">
                                        <p:cTn id="37" dur="500" fill="hold"/>
                                        <p:tgtEl>
                                          <p:spTgt spid="18461"/>
                                        </p:tgtEl>
                                        <p:attrNameLst>
                                          <p:attrName>ppt_x</p:attrName>
                                        </p:attrNameLst>
                                      </p:cBhvr>
                                      <p:tavLst>
                                        <p:tav tm="0">
                                          <p:val>
                                            <p:strVal val="#ppt_x"/>
                                          </p:val>
                                        </p:tav>
                                        <p:tav tm="100000">
                                          <p:val>
                                            <p:strVal val="#ppt_x"/>
                                          </p:val>
                                        </p:tav>
                                      </p:tavLst>
                                    </p:anim>
                                    <p:anim calcmode="lin" valueType="num">
                                      <p:cBhvr additive="base">
                                        <p:cTn id="38" dur="500" fill="hold"/>
                                        <p:tgtEl>
                                          <p:spTgt spid="1846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3" grpId="0"/>
      <p:bldP spid="18464" grpId="0"/>
      <p:bldP spid="18467" grpId="0"/>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Line 2"/>
          <p:cNvCxnSpPr/>
          <p:nvPr/>
        </p:nvCxnSpPr>
        <p:spPr>
          <a:xfrm>
            <a:off x="3252788" y="1447800"/>
            <a:ext cx="4876800" cy="0"/>
          </a:xfrm>
          <a:prstGeom prst="line">
            <a:avLst/>
          </a:prstGeom>
          <a:noFill/>
          <a:ln w="76200">
            <a:solidFill>
              <a:schemeClr val="tx1"/>
            </a:solidFill>
            <a:round/>
            <a:tailEnd type="triangle"/>
          </a:ln>
        </p:spPr>
      </p:cxnSp>
      <p:cxnSp>
        <p:nvCxnSpPr>
          <p:cNvPr id="19459" name="Line 3"/>
          <p:cNvCxnSpPr/>
          <p:nvPr/>
        </p:nvCxnSpPr>
        <p:spPr>
          <a:xfrm>
            <a:off x="3252788" y="2057400"/>
            <a:ext cx="4876800" cy="0"/>
          </a:xfrm>
          <a:prstGeom prst="line">
            <a:avLst/>
          </a:prstGeom>
          <a:noFill/>
          <a:ln w="76200">
            <a:solidFill>
              <a:schemeClr val="tx1"/>
            </a:solidFill>
            <a:round/>
            <a:tailEnd type="triangle"/>
          </a:ln>
        </p:spPr>
      </p:cxnSp>
      <p:cxnSp>
        <p:nvCxnSpPr>
          <p:cNvPr id="19460" name="Line 4"/>
          <p:cNvCxnSpPr/>
          <p:nvPr/>
        </p:nvCxnSpPr>
        <p:spPr>
          <a:xfrm>
            <a:off x="3252788" y="2667000"/>
            <a:ext cx="4876800" cy="0"/>
          </a:xfrm>
          <a:prstGeom prst="line">
            <a:avLst/>
          </a:prstGeom>
          <a:noFill/>
          <a:ln w="76200">
            <a:solidFill>
              <a:schemeClr val="tx1"/>
            </a:solidFill>
            <a:round/>
            <a:tailEnd type="triangle"/>
          </a:ln>
        </p:spPr>
      </p:cxnSp>
      <p:cxnSp>
        <p:nvCxnSpPr>
          <p:cNvPr id="19461" name="Line 5"/>
          <p:cNvCxnSpPr/>
          <p:nvPr/>
        </p:nvCxnSpPr>
        <p:spPr>
          <a:xfrm>
            <a:off x="3252788" y="3276600"/>
            <a:ext cx="4876800" cy="0"/>
          </a:xfrm>
          <a:prstGeom prst="line">
            <a:avLst/>
          </a:prstGeom>
          <a:noFill/>
          <a:ln w="76200">
            <a:solidFill>
              <a:schemeClr val="tx1"/>
            </a:solidFill>
            <a:round/>
            <a:tailEnd type="triangle"/>
          </a:ln>
        </p:spPr>
      </p:cxnSp>
      <p:sp>
        <p:nvSpPr>
          <p:cNvPr id="19462" name="Text Box 6"/>
          <p:cNvSpPr txBox="1"/>
          <p:nvPr/>
        </p:nvSpPr>
        <p:spPr>
          <a:xfrm>
            <a:off x="8281988" y="1981200"/>
            <a:ext cx="555625" cy="768350"/>
          </a:xfrm>
          <a:prstGeom prst="rect">
            <a:avLst/>
          </a:prstGeom>
          <a:noFill/>
          <a:ln>
            <a:noFill/>
            <a:miter lim="800000"/>
          </a:ln>
        </p:spPr>
        <p:txBody>
          <a:bodyPr wrap="non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4400" b="1"/>
              <a:t>E</a:t>
            </a:r>
            <a:endParaRPr lang="en-US" altLang="zh-CN" sz="4400" b="1"/>
          </a:p>
        </p:txBody>
      </p:sp>
      <p:sp>
        <p:nvSpPr>
          <p:cNvPr id="19463" name="WordArt 7"/>
          <p:cNvSpPr/>
          <p:nvPr/>
        </p:nvSpPr>
        <p:spPr>
          <a:xfrm>
            <a:off x="3581400" y="2743200"/>
            <a:ext cx="381000" cy="457200"/>
          </a:xfrm>
        </p:spPr>
        <p:txBody>
          <a:bodyPr wrap="none" fromWordArt="1" anchor="t" anchorCtr="0">
            <a:prstTxWarp prst="textPlain">
              <a:avLst>
                <a:gd name="adj" fmla="val 50000"/>
              </a:avLst>
            </a:prstTxWarp>
          </a:bodyPr>
          <a:lstStyle/>
          <a:p>
            <a:pPr algn="ctr"/>
            <a:r>
              <a:rPr sz="3600" b="1" kern="10">
                <a:ln w="19050">
                  <a:solidFill>
                    <a:srgbClr val="99CCFF"/>
                  </a:solidFill>
                  <a:round/>
                </a:ln>
                <a:solidFill>
                  <a:srgbClr val="0066CC"/>
                </a:solidFill>
                <a:effectLst>
                  <a:outerShdw dist="35921" dir="2700000" algn="ctr">
                    <a:srgbClr val="990000"/>
                  </a:outerShdw>
                </a:effectLst>
                <a:latin typeface="黑体"/>
              </a:rPr>
              <a:t>A</a:t>
            </a:r>
            <a:endParaRPr sz="3600" b="1" kern="10">
              <a:ln w="19050">
                <a:solidFill>
                  <a:srgbClr val="99CCFF"/>
                </a:solidFill>
                <a:round/>
              </a:ln>
              <a:solidFill>
                <a:srgbClr val="0066CC"/>
              </a:solidFill>
              <a:effectLst>
                <a:outerShdw dist="35921" dir="2700000" algn="ctr">
                  <a:srgbClr val="990000"/>
                </a:outerShdw>
              </a:effectLst>
              <a:latin typeface="黑体"/>
            </a:endParaRPr>
          </a:p>
        </p:txBody>
      </p:sp>
      <p:sp>
        <p:nvSpPr>
          <p:cNvPr id="19464" name="WordArt 8"/>
          <p:cNvSpPr/>
          <p:nvPr/>
        </p:nvSpPr>
        <p:spPr>
          <a:xfrm>
            <a:off x="7010400" y="1447800"/>
            <a:ext cx="381000" cy="457200"/>
          </a:xfrm>
        </p:spPr>
        <p:txBody>
          <a:bodyPr wrap="none" fromWordArt="1" anchor="t" anchorCtr="0">
            <a:prstTxWarp prst="textPlain">
              <a:avLst>
                <a:gd name="adj" fmla="val 50000"/>
              </a:avLst>
            </a:prstTxWarp>
          </a:bodyPr>
          <a:lstStyle/>
          <a:p>
            <a:pPr algn="ctr"/>
            <a:r>
              <a:rPr sz="3600" b="1" kern="10">
                <a:ln w="19050">
                  <a:solidFill>
                    <a:srgbClr val="99CCFF"/>
                  </a:solidFill>
                  <a:round/>
                </a:ln>
                <a:solidFill>
                  <a:srgbClr val="0066CC"/>
                </a:solidFill>
                <a:effectLst>
                  <a:outerShdw dist="35921" dir="2700000" algn="ctr">
                    <a:srgbClr val="990000"/>
                  </a:outerShdw>
                </a:effectLst>
                <a:latin typeface="黑体"/>
              </a:rPr>
              <a:t>B</a:t>
            </a:r>
            <a:endParaRPr sz="3600" b="1" kern="10">
              <a:ln w="19050">
                <a:solidFill>
                  <a:srgbClr val="99CCFF"/>
                </a:solidFill>
                <a:round/>
              </a:ln>
              <a:solidFill>
                <a:srgbClr val="0066CC"/>
              </a:solidFill>
              <a:effectLst>
                <a:outerShdw dist="35921" dir="2700000" algn="ctr">
                  <a:srgbClr val="990000"/>
                </a:outerShdw>
              </a:effectLst>
              <a:latin typeface="黑体"/>
            </a:endParaRPr>
          </a:p>
        </p:txBody>
      </p:sp>
      <p:grpSp>
        <p:nvGrpSpPr>
          <p:cNvPr id="19465" name="Group 9"/>
          <p:cNvGrpSpPr/>
          <p:nvPr/>
        </p:nvGrpSpPr>
        <p:grpSpPr>
          <a:xfrm rot="20100000">
            <a:off x="3786188" y="1524000"/>
            <a:ext cx="3124200" cy="990600"/>
            <a:chOff x="0" y="0"/>
            <a:chExt cx="1968" cy="624"/>
          </a:xfrm>
        </p:grpSpPr>
        <p:sp>
          <p:nvSpPr>
            <p:cNvPr id="19466" name="Oval 10"/>
            <p:cNvSpPr/>
            <p:nvPr/>
          </p:nvSpPr>
          <p:spPr>
            <a:xfrm>
              <a:off x="0" y="480"/>
              <a:ext cx="96" cy="96"/>
            </a:xfrm>
            <a:prstGeom prst="ellipse">
              <a:avLst/>
            </a:prstGeom>
            <a:solidFill>
              <a:srgbClr val="CC0000"/>
            </a:solidFill>
            <a:ln>
              <a:solidFill>
                <a:srgbClr val="CC0000"/>
              </a:solidFill>
              <a:round/>
            </a:ln>
          </p:spPr>
          <p:txBody>
            <a:bodyPr wrap="none" anchor="ctr" anchorCtr="0"/>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endParaRPr lang="zh-CN" altLang="en-US"/>
            </a:p>
          </p:txBody>
        </p:sp>
        <p:sp>
          <p:nvSpPr>
            <p:cNvPr id="19467" name="Oval 11"/>
            <p:cNvSpPr/>
            <p:nvPr/>
          </p:nvSpPr>
          <p:spPr>
            <a:xfrm>
              <a:off x="1872" y="480"/>
              <a:ext cx="96" cy="96"/>
            </a:xfrm>
            <a:prstGeom prst="ellipse">
              <a:avLst/>
            </a:prstGeom>
            <a:solidFill>
              <a:srgbClr val="CC0000"/>
            </a:solidFill>
            <a:ln>
              <a:solidFill>
                <a:srgbClr val="CC0000"/>
              </a:solidFill>
              <a:round/>
            </a:ln>
          </p:spPr>
          <p:txBody>
            <a:bodyPr wrap="none" anchor="ctr" anchorCtr="0"/>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endParaRPr lang="zh-CN" altLang="en-US"/>
            </a:p>
          </p:txBody>
        </p:sp>
        <p:cxnSp>
          <p:nvCxnSpPr>
            <p:cNvPr id="19468" name="Line 12"/>
            <p:cNvCxnSpPr/>
            <p:nvPr/>
          </p:nvCxnSpPr>
          <p:spPr>
            <a:xfrm flipH="1">
              <a:off x="48" y="96"/>
              <a:ext cx="0" cy="480"/>
            </a:xfrm>
            <a:prstGeom prst="line">
              <a:avLst/>
            </a:prstGeom>
            <a:noFill/>
            <a:ln w="28575">
              <a:solidFill>
                <a:schemeClr val="tx1"/>
              </a:solidFill>
              <a:prstDash val="dash"/>
              <a:round/>
            </a:ln>
          </p:spPr>
        </p:cxnSp>
        <p:cxnSp>
          <p:nvCxnSpPr>
            <p:cNvPr id="19469" name="Line 13"/>
            <p:cNvCxnSpPr/>
            <p:nvPr/>
          </p:nvCxnSpPr>
          <p:spPr>
            <a:xfrm flipH="1">
              <a:off x="1920" y="96"/>
              <a:ext cx="0" cy="480"/>
            </a:xfrm>
            <a:prstGeom prst="line">
              <a:avLst/>
            </a:prstGeom>
            <a:noFill/>
            <a:ln w="28575">
              <a:solidFill>
                <a:schemeClr val="tx1"/>
              </a:solidFill>
              <a:prstDash val="dash"/>
              <a:round/>
            </a:ln>
          </p:spPr>
        </p:cxnSp>
        <p:cxnSp>
          <p:nvCxnSpPr>
            <p:cNvPr id="19470" name="Line 14"/>
            <p:cNvCxnSpPr/>
            <p:nvPr/>
          </p:nvCxnSpPr>
          <p:spPr>
            <a:xfrm flipH="1">
              <a:off x="48" y="144"/>
              <a:ext cx="576" cy="0"/>
            </a:xfrm>
            <a:prstGeom prst="line">
              <a:avLst/>
            </a:prstGeom>
            <a:noFill/>
            <a:ln w="57150">
              <a:solidFill>
                <a:schemeClr val="tx1"/>
              </a:solidFill>
              <a:round/>
              <a:tailEnd type="triangle"/>
            </a:ln>
          </p:spPr>
        </p:cxnSp>
        <p:cxnSp>
          <p:nvCxnSpPr>
            <p:cNvPr id="19471" name="Line 15"/>
            <p:cNvCxnSpPr/>
            <p:nvPr/>
          </p:nvCxnSpPr>
          <p:spPr>
            <a:xfrm>
              <a:off x="1392" y="144"/>
              <a:ext cx="528" cy="0"/>
            </a:xfrm>
            <a:prstGeom prst="line">
              <a:avLst/>
            </a:prstGeom>
            <a:noFill/>
            <a:ln w="57150">
              <a:solidFill>
                <a:schemeClr val="tx1"/>
              </a:solidFill>
              <a:round/>
              <a:tailEnd type="triangle"/>
            </a:ln>
          </p:spPr>
        </p:cxnSp>
        <p:sp>
          <p:nvSpPr>
            <p:cNvPr id="19472" name="WordArt 16"/>
            <p:cNvSpPr/>
            <p:nvPr/>
          </p:nvSpPr>
          <p:spPr>
            <a:xfrm>
              <a:off x="912" y="0"/>
              <a:ext cx="192" cy="240"/>
            </a:xfrm>
          </p:spPr>
          <p:txBody>
            <a:bodyPr wrap="none" fromWordArt="1" anchor="t" anchorCtr="0">
              <a:prstTxWarp prst="textSlantUp">
                <a:avLst/>
              </a:prstTxWarp>
            </a:bodyPr>
            <a:lstStyle/>
            <a:p>
              <a:pPr algn="ctr"/>
              <a:r>
                <a:rPr sz="3600" b="1" kern="10">
                  <a:ln>
                    <a:solidFill>
                      <a:srgbClr val="CC99FF"/>
                    </a:solidFill>
                    <a:round/>
                  </a:ln>
                  <a:gradFill rotWithShape="1">
                    <a:gsLst>
                      <a:gs pos="0">
                        <a:srgbClr val="6600CC"/>
                      </a:gs>
                      <a:gs pos="100000">
                        <a:srgbClr val="CC00CC"/>
                      </a:gs>
                    </a:gsLst>
                    <a:lin ang="5400000" scaled="1"/>
                  </a:gradFill>
                  <a:effectLst>
                    <a:outerShdw dist="53882" dir="2700000" algn="ctr">
                      <a:srgbClr val="9999FF">
                        <a:alpha val="75000"/>
                      </a:srgbClr>
                    </a:outerShdw>
                  </a:effectLst>
                  <a:latin typeface="黑体"/>
                </a:rPr>
                <a:t>L</a:t>
              </a:r>
              <a:endParaRPr sz="3600" b="1" kern="10">
                <a:ln>
                  <a:solidFill>
                    <a:srgbClr val="CC99FF"/>
                  </a:solidFill>
                  <a:round/>
                </a:ln>
                <a:gradFill rotWithShape="1">
                  <a:gsLst>
                    <a:gs pos="0">
                      <a:srgbClr val="6600CC"/>
                    </a:gs>
                    <a:gs pos="100000">
                      <a:srgbClr val="CC00CC"/>
                    </a:gs>
                  </a:gsLst>
                  <a:lin ang="5400000" scaled="1"/>
                </a:gradFill>
                <a:effectLst>
                  <a:outerShdw dist="53882" dir="2700000" algn="ctr">
                    <a:srgbClr val="9999FF">
                      <a:alpha val="75000"/>
                    </a:srgbClr>
                  </a:outerShdw>
                </a:effectLst>
                <a:latin typeface="黑体"/>
              </a:endParaRPr>
            </a:p>
          </p:txBody>
        </p:sp>
        <p:cxnSp>
          <p:nvCxnSpPr>
            <p:cNvPr id="19473" name="Line 17"/>
            <p:cNvCxnSpPr/>
            <p:nvPr/>
          </p:nvCxnSpPr>
          <p:spPr>
            <a:xfrm>
              <a:off x="48" y="528"/>
              <a:ext cx="1872" cy="0"/>
            </a:xfrm>
            <a:prstGeom prst="line">
              <a:avLst/>
            </a:prstGeom>
            <a:noFill/>
            <a:ln w="38100">
              <a:solidFill>
                <a:schemeClr val="tx1"/>
              </a:solidFill>
              <a:prstDash val="dash"/>
              <a:round/>
            </a:ln>
          </p:spPr>
        </p:cxnSp>
        <p:cxnSp>
          <p:nvCxnSpPr>
            <p:cNvPr id="19474" name="Line 18"/>
            <p:cNvCxnSpPr/>
            <p:nvPr/>
          </p:nvCxnSpPr>
          <p:spPr>
            <a:xfrm>
              <a:off x="960" y="528"/>
              <a:ext cx="432" cy="0"/>
            </a:xfrm>
            <a:prstGeom prst="line">
              <a:avLst/>
            </a:prstGeom>
            <a:noFill/>
            <a:ln w="76200">
              <a:solidFill>
                <a:srgbClr val="CC0000"/>
              </a:solidFill>
              <a:round/>
              <a:tailEnd type="triangle"/>
            </a:ln>
          </p:spPr>
        </p:cxnSp>
        <p:sp>
          <p:nvSpPr>
            <p:cNvPr id="19475" name="Oval 19"/>
            <p:cNvSpPr/>
            <p:nvPr/>
          </p:nvSpPr>
          <p:spPr>
            <a:xfrm>
              <a:off x="768" y="432"/>
              <a:ext cx="192" cy="192"/>
            </a:xfrm>
            <a:prstGeom prst="ellipse">
              <a:avLst/>
            </a:prstGeom>
            <a:gradFill rotWithShape="1">
              <a:gsLst>
                <a:gs pos="0">
                  <a:schemeClr val="bg2"/>
                </a:gs>
                <a:gs pos="100000">
                  <a:srgbClr val="1F1F1F"/>
                </a:gs>
              </a:gsLst>
              <a:path path="shape">
                <a:fillToRect l="50000" t="50000" r="50000" b="50000"/>
              </a:path>
            </a:gradFill>
            <a:ln>
              <a:solidFill>
                <a:schemeClr val="bg2"/>
              </a:solidFill>
              <a:round/>
            </a:ln>
          </p:spPr>
          <p:txBody>
            <a:bodyPr wrap="none" anchor="ctr" anchorCtr="0"/>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endParaRPr lang="zh-CN" altLang="en-US"/>
            </a:p>
          </p:txBody>
        </p:sp>
      </p:grpSp>
      <p:cxnSp>
        <p:nvCxnSpPr>
          <p:cNvPr id="19476" name="Line 20"/>
          <p:cNvCxnSpPr/>
          <p:nvPr/>
        </p:nvCxnSpPr>
        <p:spPr>
          <a:xfrm flipH="1">
            <a:off x="6858000" y="1752600"/>
            <a:ext cx="0" cy="1219200"/>
          </a:xfrm>
          <a:prstGeom prst="line">
            <a:avLst/>
          </a:prstGeom>
          <a:noFill/>
          <a:ln w="38100">
            <a:solidFill>
              <a:schemeClr val="tx1"/>
            </a:solidFill>
            <a:prstDash val="dash"/>
            <a:round/>
          </a:ln>
        </p:spPr>
      </p:cxnSp>
      <p:cxnSp>
        <p:nvCxnSpPr>
          <p:cNvPr id="19477" name="Line 21"/>
          <p:cNvCxnSpPr/>
          <p:nvPr/>
        </p:nvCxnSpPr>
        <p:spPr>
          <a:xfrm flipH="1">
            <a:off x="4114800" y="2971800"/>
            <a:ext cx="914400" cy="0"/>
          </a:xfrm>
          <a:prstGeom prst="line">
            <a:avLst/>
          </a:prstGeom>
          <a:noFill/>
          <a:ln w="57150">
            <a:solidFill>
              <a:schemeClr val="tx1"/>
            </a:solidFill>
            <a:round/>
            <a:tailEnd type="triangle"/>
          </a:ln>
        </p:spPr>
      </p:cxnSp>
      <p:cxnSp>
        <p:nvCxnSpPr>
          <p:cNvPr id="19478" name="Line 22"/>
          <p:cNvCxnSpPr/>
          <p:nvPr/>
        </p:nvCxnSpPr>
        <p:spPr>
          <a:xfrm>
            <a:off x="5943600" y="2971800"/>
            <a:ext cx="838200" cy="0"/>
          </a:xfrm>
          <a:prstGeom prst="line">
            <a:avLst/>
          </a:prstGeom>
          <a:noFill/>
          <a:ln w="57150">
            <a:solidFill>
              <a:schemeClr val="tx1"/>
            </a:solidFill>
            <a:round/>
            <a:tailEnd type="triangle"/>
          </a:ln>
        </p:spPr>
      </p:cxnSp>
      <p:sp>
        <p:nvSpPr>
          <p:cNvPr id="19479" name="WordArt 23"/>
          <p:cNvSpPr/>
          <p:nvPr/>
        </p:nvSpPr>
        <p:spPr>
          <a:xfrm>
            <a:off x="5486400" y="2743200"/>
            <a:ext cx="304800" cy="381000"/>
          </a:xfrm>
        </p:spPr>
        <p:txBody>
          <a:bodyPr wrap="none" fromWordArt="1" anchor="t" anchorCtr="0">
            <a:prstTxWarp prst="textSlantUp">
              <a:avLst/>
            </a:prstTxWarp>
          </a:bodyPr>
          <a:lstStyle/>
          <a:p>
            <a:pPr algn="ctr"/>
            <a:r>
              <a:rPr sz="3600" b="1" kern="10">
                <a:ln>
                  <a:solidFill>
                    <a:srgbClr val="CC99FF"/>
                  </a:solidFill>
                  <a:round/>
                </a:ln>
                <a:gradFill rotWithShape="1">
                  <a:gsLst>
                    <a:gs pos="0">
                      <a:srgbClr val="6600CC"/>
                    </a:gs>
                    <a:gs pos="100000">
                      <a:srgbClr val="CC00CC"/>
                    </a:gs>
                  </a:gsLst>
                  <a:lin ang="5400000" scaled="1"/>
                </a:gradFill>
                <a:effectLst>
                  <a:outerShdw dist="53882" dir="2700000" algn="ctr">
                    <a:srgbClr val="9999FF">
                      <a:alpha val="75000"/>
                    </a:srgbClr>
                  </a:outerShdw>
                </a:effectLst>
                <a:latin typeface="黑体"/>
              </a:rPr>
              <a:t>d</a:t>
            </a:r>
            <a:endParaRPr sz="3600" b="1" kern="10">
              <a:ln>
                <a:solidFill>
                  <a:srgbClr val="CC99FF"/>
                </a:solidFill>
                <a:round/>
              </a:ln>
              <a:gradFill rotWithShape="1">
                <a:gsLst>
                  <a:gs pos="0">
                    <a:srgbClr val="6600CC"/>
                  </a:gs>
                  <a:gs pos="100000">
                    <a:srgbClr val="CC00CC"/>
                  </a:gs>
                </a:gsLst>
                <a:lin ang="5400000" scaled="1"/>
              </a:gradFill>
              <a:effectLst>
                <a:outerShdw dist="53882" dir="2700000" algn="ctr">
                  <a:srgbClr val="9999FF">
                    <a:alpha val="75000"/>
                  </a:srgbClr>
                </a:outerShdw>
              </a:effectLst>
              <a:latin typeface="黑体"/>
            </a:endParaRPr>
          </a:p>
        </p:txBody>
      </p:sp>
      <p:graphicFrame>
        <p:nvGraphicFramePr>
          <p:cNvPr id="19480" name="对象 13335"/>
          <p:cNvGraphicFramePr>
            <a:graphicFrameLocks noChangeAspect="1"/>
          </p:cNvGraphicFramePr>
          <p:nvPr/>
        </p:nvGraphicFramePr>
        <p:xfrm>
          <a:off x="3736975" y="3568700"/>
          <a:ext cx="2343150" cy="677863"/>
        </p:xfrm>
        <a:graphic>
          <a:graphicData uri="http://schemas.openxmlformats.org/presentationml/2006/ole">
            <mc:AlternateContent xmlns:mc="http://schemas.openxmlformats.org/markup-compatibility/2006">
              <mc:Choice xmlns:v="urn:schemas-microsoft-com:vml" Requires="v">
                <p:oleObj spid="_x0000_s1041" name="" r:id="rId1" imgW="761365" imgH="215900" progId="Equation.3">
                  <p:embed/>
                </p:oleObj>
              </mc:Choice>
              <mc:Fallback>
                <p:oleObj name="" r:id="rId1" imgW="761365" imgH="215900" progId="Equation.3">
                  <p:embed/>
                  <p:pic>
                    <p:nvPicPr>
                      <p:cNvPr id="0" name="OLE substitute image"/>
                      <p:cNvPicPr/>
                      <p:nvPr/>
                    </p:nvPicPr>
                    <p:blipFill>
                      <a:blip r:embed="rId2"/>
                      <a:stretch>
                        <a:fillRect/>
                      </a:stretch>
                    </p:blipFill>
                    <p:spPr>
                      <a:xfrm>
                        <a:off x="3736975" y="3568700"/>
                        <a:ext cx="2343150" cy="677863"/>
                      </a:xfrm>
                      <a:prstGeom prst="rect">
                        <a:avLst/>
                      </a:prstGeom>
                      <a:noFill/>
                      <a:ln w="38100">
                        <a:noFill/>
                        <a:miter lim="800000"/>
                        <a:headEnd/>
                        <a:tailEnd/>
                      </a:ln>
                    </p:spPr>
                  </p:pic>
                </p:oleObj>
              </mc:Fallback>
            </mc:AlternateContent>
          </a:graphicData>
        </a:graphic>
      </p:graphicFrame>
      <p:graphicFrame>
        <p:nvGraphicFramePr>
          <p:cNvPr id="19481" name="对象 13336"/>
          <p:cNvGraphicFramePr>
            <a:graphicFrameLocks noChangeAspect="1"/>
          </p:cNvGraphicFramePr>
          <p:nvPr/>
        </p:nvGraphicFramePr>
        <p:xfrm>
          <a:off x="3679825" y="4246563"/>
          <a:ext cx="4449763" cy="677862"/>
        </p:xfrm>
        <a:graphic>
          <a:graphicData uri="http://schemas.openxmlformats.org/presentationml/2006/ole">
            <mc:AlternateContent xmlns:mc="http://schemas.openxmlformats.org/markup-compatibility/2006">
              <mc:Choice xmlns:v="urn:schemas-microsoft-com:vml" Requires="v">
                <p:oleObj spid="_x0000_s1042" name="" r:id="rId3" imgW="1454150" imgH="216535" progId="Equation.3">
                  <p:embed/>
                </p:oleObj>
              </mc:Choice>
              <mc:Fallback>
                <p:oleObj name="" r:id="rId3" imgW="1454150" imgH="216535" progId="Equation.3">
                  <p:embed/>
                  <p:pic>
                    <p:nvPicPr>
                      <p:cNvPr id="0" name="OLE substitute image"/>
                      <p:cNvPicPr/>
                      <p:nvPr/>
                    </p:nvPicPr>
                    <p:blipFill>
                      <a:blip r:embed="rId4"/>
                      <a:stretch>
                        <a:fillRect/>
                      </a:stretch>
                    </p:blipFill>
                    <p:spPr>
                      <a:xfrm>
                        <a:off x="3679825" y="4246563"/>
                        <a:ext cx="4449763" cy="677862"/>
                      </a:xfrm>
                      <a:prstGeom prst="rect">
                        <a:avLst/>
                      </a:prstGeom>
                      <a:noFill/>
                      <a:ln w="38100">
                        <a:noFill/>
                        <a:miter lim="800000"/>
                        <a:headEnd/>
                        <a:tailEnd/>
                      </a:ln>
                    </p:spPr>
                  </p:pic>
                </p:oleObj>
              </mc:Fallback>
            </mc:AlternateContent>
          </a:graphicData>
        </a:graphic>
      </p:graphicFrame>
      <p:graphicFrame>
        <p:nvGraphicFramePr>
          <p:cNvPr id="19482" name="对象 13339"/>
          <p:cNvGraphicFramePr>
            <a:graphicFrameLocks noChangeAspect="1"/>
          </p:cNvGraphicFramePr>
          <p:nvPr/>
        </p:nvGraphicFramePr>
        <p:xfrm>
          <a:off x="3736975" y="5019675"/>
          <a:ext cx="1951038" cy="677863"/>
        </p:xfrm>
        <a:graphic>
          <a:graphicData uri="http://schemas.openxmlformats.org/presentationml/2006/ole">
            <mc:AlternateContent xmlns:mc="http://schemas.openxmlformats.org/markup-compatibility/2006">
              <mc:Choice xmlns:v="urn:schemas-microsoft-com:vml" Requires="v">
                <p:oleObj spid="_x0000_s1043" name="" r:id="rId5" imgW="634365" imgH="215900" progId="Equation.3">
                  <p:embed/>
                </p:oleObj>
              </mc:Choice>
              <mc:Fallback>
                <p:oleObj name="" r:id="rId5" imgW="634365" imgH="215900" progId="Equation.3">
                  <p:embed/>
                  <p:pic>
                    <p:nvPicPr>
                      <p:cNvPr id="0" name="OLE substitute image"/>
                      <p:cNvPicPr/>
                      <p:nvPr/>
                    </p:nvPicPr>
                    <p:blipFill>
                      <a:blip r:embed="rId6"/>
                      <a:stretch>
                        <a:fillRect/>
                      </a:stretch>
                    </p:blipFill>
                    <p:spPr>
                      <a:xfrm>
                        <a:off x="3736975" y="5019675"/>
                        <a:ext cx="1951038" cy="677863"/>
                      </a:xfrm>
                      <a:prstGeom prst="rect">
                        <a:avLst/>
                      </a:prstGeom>
                      <a:noFill/>
                      <a:ln w="38100">
                        <a:solidFill>
                          <a:srgbClr val="FF0000"/>
                        </a:solidFill>
                        <a:miter lim="800000"/>
                        <a:headEnd/>
                        <a:tailEnd/>
                      </a:ln>
                    </p:spPr>
                  </p:pic>
                </p:oleObj>
              </mc:Fallback>
            </mc:AlternateContent>
          </a:graphicData>
        </a:graphic>
      </p:graphicFrame>
      <p:sp>
        <p:nvSpPr>
          <p:cNvPr id="19483" name="Text Box 29"/>
          <p:cNvSpPr txBox="1"/>
          <p:nvPr/>
        </p:nvSpPr>
        <p:spPr>
          <a:xfrm>
            <a:off x="4724400" y="2514600"/>
            <a:ext cx="408940" cy="583565"/>
          </a:xfrm>
          <a:prstGeom prst="rect">
            <a:avLst/>
          </a:prstGeom>
          <a:noFill/>
          <a:ln>
            <a:noFill/>
            <a:miter lim="800000"/>
          </a:ln>
        </p:spPr>
        <p:txBody>
          <a:bodyPr wrap="non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l-GR" altLang="en-US" sz="3200">
                <a:solidFill>
                  <a:srgbClr val="000000"/>
                </a:solidFill>
              </a:rPr>
              <a:t>θ</a:t>
            </a:r>
            <a:endParaRPr lang="el-GR" altLang="en-US" sz="3200">
              <a:solidFill>
                <a:srgbClr val="000000"/>
              </a:solidFill>
            </a:endParaRPr>
          </a:p>
        </p:txBody>
      </p:sp>
      <p:sp>
        <p:nvSpPr>
          <p:cNvPr id="19484" name="文本框 1"/>
          <p:cNvSpPr txBox="1"/>
          <p:nvPr/>
        </p:nvSpPr>
        <p:spPr>
          <a:xfrm>
            <a:off x="954405" y="630555"/>
            <a:ext cx="10109200" cy="460375"/>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sz="2400" b="1">
                <a:latin typeface="宋体" pitchFamily="2" charset="-122"/>
              </a:rPr>
              <a:t>探究二、如下图所示，若电荷不沿场强方向移动，能否得到相同的结论？</a:t>
            </a:r>
            <a:endParaRPr lang="zh-CN" altLang="en-US" sz="2400" b="1">
              <a:latin typeface="宋体" pitchFamily="2" charset="-122"/>
            </a:endParaRPr>
          </a:p>
        </p:txBody>
      </p:sp>
      <p:sp>
        <p:nvSpPr>
          <p:cNvPr id="2" name="文本框 2"/>
          <p:cNvSpPr txBox="1"/>
          <p:nvPr>
            <p:custDataLst>
              <p:tags r:id="rId7"/>
            </p:custDataLst>
          </p:nvPr>
        </p:nvSpPr>
        <p:spPr>
          <a:xfrm>
            <a:off x="789305" y="5955030"/>
            <a:ext cx="10553700" cy="645160"/>
          </a:xfrm>
          <a:prstGeom prst="rect">
            <a:avLst/>
          </a:prstGeom>
          <a:noFill/>
          <a:ln>
            <a:solidFill>
              <a:srgbClr val="FF0000"/>
            </a:solidFill>
            <a:round/>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b="1">
                <a:solidFill>
                  <a:srgbClr val="FF0000"/>
                </a:solidFill>
                <a:latin typeface="楷体_GB2312" pitchFamily="1" charset="-122"/>
                <a:ea typeface="楷体_GB2312" pitchFamily="1" charset="-122"/>
              </a:rPr>
              <a:t>可以得到，</a:t>
            </a:r>
            <a:r>
              <a:rPr lang="zh-CN" altLang="en-US" b="1">
                <a:solidFill>
                  <a:srgbClr val="FF0000"/>
                </a:solidFill>
                <a:latin typeface="楷体_GB2312" pitchFamily="1" charset="-122"/>
                <a:ea typeface="楷体_GB2312" pitchFamily="1" charset="-122"/>
              </a:rPr>
              <a:t>匀强电场中两点间的电势差等于电场强度与这两点沿电场方向距离的乘积，与探究一结论比较哪一个正确？</a:t>
            </a:r>
            <a:endParaRPr lang="zh-CN" altLang="en-US" b="1">
              <a:solidFill>
                <a:srgbClr val="FF0000"/>
              </a:solidFill>
              <a:latin typeface="楷体_GB2312" pitchFamily="1" charset="-122"/>
              <a:ea typeface="楷体_GB2312" pitchFamily="1" charset="-122"/>
            </a:endParaRPr>
          </a:p>
        </p:txBody>
      </p:sp>
      <p:sp>
        <p:nvSpPr>
          <p:cNvPr id="10243" name="Text Box 70"/>
          <p:cNvSpPr txBox="1"/>
          <p:nvPr>
            <p:custDataLst>
              <p:tags r:id="rId8"/>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一、电势差与电场强度的</a:t>
            </a:r>
            <a:r>
              <a:rPr lang="zh-CN" altLang="en-US" sz="3200">
                <a:solidFill>
                  <a:schemeClr val="accent1">
                    <a:lumMod val="50000"/>
                  </a:schemeClr>
                </a:solidFill>
                <a:sym typeface="+mn-ea"/>
              </a:rPr>
              <a:t>关系</a:t>
            </a:r>
            <a:endParaRPr lang="zh-CN" altLang="en-US" sz="3200">
              <a:solidFill>
                <a:schemeClr val="accent1">
                  <a:lumMod val="50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80"/>
                                        </p:tgtEl>
                                        <p:attrNameLst>
                                          <p:attrName>style.visibility</p:attrName>
                                        </p:attrNameLst>
                                      </p:cBhvr>
                                      <p:to>
                                        <p:strVal val="visible"/>
                                      </p:to>
                                    </p:set>
                                    <p:animEffect transition="in" filter="blinds(horizontal)">
                                      <p:cBhvr>
                                        <p:cTn id="7" dur="500"/>
                                        <p:tgtEl>
                                          <p:spTgt spid="194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81"/>
                                        </p:tgtEl>
                                        <p:attrNameLst>
                                          <p:attrName>style.visibility</p:attrName>
                                        </p:attrNameLst>
                                      </p:cBhvr>
                                      <p:to>
                                        <p:strVal val="visible"/>
                                      </p:to>
                                    </p:set>
                                    <p:animEffect transition="in" filter="blinds(horizontal)">
                                      <p:cBhvr>
                                        <p:cTn id="12" dur="500"/>
                                        <p:tgtEl>
                                          <p:spTgt spid="194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82"/>
                                        </p:tgtEl>
                                        <p:attrNameLst>
                                          <p:attrName>style.visibility</p:attrName>
                                        </p:attrNameLst>
                                      </p:cBhvr>
                                      <p:to>
                                        <p:strVal val="visible"/>
                                      </p:to>
                                    </p:set>
                                    <p:animEffect transition="in" filter="blinds(horizontal)">
                                      <p:cBhvr>
                                        <p:cTn id="17" dur="500"/>
                                        <p:tgtEl>
                                          <p:spTgt spid="1948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0"/>
          <p:cNvSpPr/>
          <p:nvPr/>
        </p:nvSpPr>
        <p:spPr>
          <a:xfrm>
            <a:off x="4621213" y="1766888"/>
            <a:ext cx="2663825" cy="792162"/>
          </a:xfrm>
          <a:prstGeom prst="rect">
            <a:avLst/>
          </a:prstGeom>
          <a:noFill/>
          <a:ln w="57150">
            <a:solidFill>
              <a:srgbClr val="FF0000"/>
            </a:solidFill>
            <a:miter lim="800000"/>
          </a:ln>
        </p:spPr>
        <p:txBody>
          <a:bodyPr wrap="none" anchor="ctr" anchorCtr="0"/>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lgn="ctr"/>
            <a:endParaRPr lang="zh-CN" altLang="en-US" sz="2400" b="1">
              <a:solidFill>
                <a:srgbClr val="FF0000"/>
              </a:solidFill>
              <a:latin typeface="楷体_GB2312" pitchFamily="1" charset="-122"/>
              <a:ea typeface="楷体_GB2312" pitchFamily="1" charset="-122"/>
            </a:endParaRPr>
          </a:p>
        </p:txBody>
      </p:sp>
      <p:sp>
        <p:nvSpPr>
          <p:cNvPr id="20482" name="AutoShape 21"/>
          <p:cNvSpPr/>
          <p:nvPr/>
        </p:nvSpPr>
        <p:spPr>
          <a:xfrm>
            <a:off x="3384550" y="2841625"/>
            <a:ext cx="3465513" cy="539750"/>
          </a:xfrm>
          <a:prstGeom prst="wedgeRectCallout">
            <a:avLst>
              <a:gd name="adj1" fmla="val 34463"/>
              <a:gd name="adj2" fmla="val -138051"/>
            </a:avLst>
          </a:prstGeom>
          <a:noFill/>
          <a:ln>
            <a:solidFill>
              <a:schemeClr val="tx1"/>
            </a:solidFill>
            <a:miter lim="800000"/>
          </a:ln>
        </p:spPr>
        <p:txBody>
          <a:bodyPr anchor="t" anchorCtr="0"/>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hangingPunct="0"/>
            <a:r>
              <a:rPr lang="zh-CN" altLang="en-US" sz="2800" b="1">
                <a:effectLst>
                  <a:outerShdw blurRad="38100" dist="38100" dir="2700000" algn="tl">
                    <a:srgbClr val="FFFFFF"/>
                  </a:outerShdw>
                </a:effectLst>
                <a:latin typeface="楷体_GB2312" pitchFamily="1" charset="-122"/>
                <a:ea typeface="楷体_GB2312" pitchFamily="1" charset="-122"/>
              </a:rPr>
              <a:t>匀强电场</a:t>
            </a:r>
            <a:r>
              <a:rPr lang="zh-CN" altLang="en-US" sz="2800" b="1">
                <a:latin typeface="楷体_GB2312" pitchFamily="1" charset="-122"/>
                <a:ea typeface="楷体_GB2312" pitchFamily="1" charset="-122"/>
              </a:rPr>
              <a:t>的场强大小</a:t>
            </a:r>
            <a:endParaRPr lang="zh-CN" altLang="en-US" sz="2800" b="1">
              <a:latin typeface="楷体_GB2312" pitchFamily="1" charset="-122"/>
              <a:ea typeface="楷体_GB2312" pitchFamily="1" charset="-122"/>
            </a:endParaRPr>
          </a:p>
        </p:txBody>
      </p:sp>
      <p:sp>
        <p:nvSpPr>
          <p:cNvPr id="20483" name="AutoShape 22"/>
          <p:cNvSpPr/>
          <p:nvPr/>
        </p:nvSpPr>
        <p:spPr>
          <a:xfrm>
            <a:off x="1568450" y="1319213"/>
            <a:ext cx="2717800" cy="504825"/>
          </a:xfrm>
          <a:prstGeom prst="wedgeRectCallout">
            <a:avLst>
              <a:gd name="adj1" fmla="val 74380"/>
              <a:gd name="adj2" fmla="val 103005"/>
            </a:avLst>
          </a:prstGeom>
          <a:noFill/>
          <a:ln>
            <a:solidFill>
              <a:schemeClr val="tx1"/>
            </a:solidFill>
            <a:miter lim="800000"/>
          </a:ln>
        </p:spPr>
        <p:txBody>
          <a:bodyPr anchor="t" anchorCtr="0"/>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sz="2800" b="1">
                <a:latin typeface="楷体_GB2312" pitchFamily="1" charset="-122"/>
                <a:ea typeface="楷体_GB2312" pitchFamily="1" charset="-122"/>
              </a:rPr>
              <a:t>两点间的电势差</a:t>
            </a:r>
            <a:endParaRPr lang="zh-CN" altLang="en-US" sz="2800" b="1">
              <a:latin typeface="楷体_GB2312" pitchFamily="1" charset="-122"/>
              <a:ea typeface="楷体_GB2312" pitchFamily="1" charset="-122"/>
            </a:endParaRPr>
          </a:p>
        </p:txBody>
      </p:sp>
      <p:sp>
        <p:nvSpPr>
          <p:cNvPr id="20484" name="AutoShape 23"/>
          <p:cNvSpPr/>
          <p:nvPr/>
        </p:nvSpPr>
        <p:spPr>
          <a:xfrm>
            <a:off x="7162800" y="3532188"/>
            <a:ext cx="3602038" cy="495300"/>
          </a:xfrm>
          <a:prstGeom prst="wedgeRectCallout">
            <a:avLst>
              <a:gd name="adj1" fmla="val -58278"/>
              <a:gd name="adj2" fmla="val -309926"/>
            </a:avLst>
          </a:prstGeom>
          <a:noFill/>
          <a:ln>
            <a:solidFill>
              <a:schemeClr val="tx1"/>
            </a:solidFill>
            <a:miter lim="800000"/>
          </a:ln>
        </p:spPr>
        <p:txBody>
          <a:bodyPr anchor="t" anchorCtr="0"/>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sz="2800" b="1">
                <a:solidFill>
                  <a:schemeClr val="tx2"/>
                </a:solidFill>
                <a:latin typeface="楷体_GB2312" pitchFamily="1" charset="-122"/>
                <a:ea typeface="楷体_GB2312" pitchFamily="1" charset="-122"/>
              </a:rPr>
              <a:t>沿电场线方向的距离</a:t>
            </a:r>
            <a:endParaRPr lang="zh-CN" altLang="en-US" sz="2800" b="1">
              <a:solidFill>
                <a:schemeClr val="tx2"/>
              </a:solidFill>
              <a:latin typeface="楷体_GB2312" pitchFamily="1" charset="-122"/>
              <a:ea typeface="楷体_GB2312" pitchFamily="1" charset="-122"/>
            </a:endParaRPr>
          </a:p>
        </p:txBody>
      </p:sp>
      <p:sp>
        <p:nvSpPr>
          <p:cNvPr id="20485" name="Text Box 7"/>
          <p:cNvSpPr txBox="1"/>
          <p:nvPr/>
        </p:nvSpPr>
        <p:spPr>
          <a:xfrm>
            <a:off x="1927225" y="4702175"/>
            <a:ext cx="8053388" cy="953135"/>
          </a:xfrm>
          <a:prstGeom prst="rect">
            <a:avLst/>
          </a:prstGeom>
          <a:noFill/>
          <a:ln>
            <a:solidFill>
              <a:srgbClr val="FF0000"/>
            </a:solidFill>
            <a:round/>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r>
              <a:rPr lang="zh-CN" altLang="en-US" sz="2800" b="1">
                <a:ea typeface="楷体_GB2312" pitchFamily="1" charset="-122"/>
              </a:rPr>
              <a:t>即：匀强电场中，两点间的电势差等于电场强度与这两点</a:t>
            </a:r>
            <a:r>
              <a:rPr lang="zh-CN" altLang="en-US" sz="2800" b="1">
                <a:solidFill>
                  <a:srgbClr val="FF0000"/>
                </a:solidFill>
                <a:ea typeface="楷体_GB2312" pitchFamily="1" charset="-122"/>
              </a:rPr>
              <a:t>沿电场方向的距离</a:t>
            </a:r>
            <a:r>
              <a:rPr lang="zh-CN" altLang="en-US" sz="2800" b="1">
                <a:ea typeface="楷体_GB2312" pitchFamily="1" charset="-122"/>
              </a:rPr>
              <a:t>的乘积。</a:t>
            </a:r>
            <a:endParaRPr lang="zh-CN" altLang="en-US" sz="2800"/>
          </a:p>
        </p:txBody>
      </p:sp>
      <p:sp>
        <p:nvSpPr>
          <p:cNvPr id="20486" name="文本框 14345"/>
          <p:cNvSpPr txBox="1"/>
          <p:nvPr/>
        </p:nvSpPr>
        <p:spPr>
          <a:xfrm>
            <a:off x="3216275" y="5229225"/>
            <a:ext cx="309880" cy="829945"/>
          </a:xfrm>
          <a:prstGeom prst="rect">
            <a:avLst/>
          </a:prstGeom>
          <a:noFill/>
          <a:ln>
            <a:noFill/>
            <a:miter lim="800000"/>
          </a:ln>
        </p:spPr>
        <p:txBody>
          <a:bodyPr wrap="non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endParaRPr lang="zh-CN" altLang="en-US" sz="2400" b="1">
              <a:latin typeface="宋体" pitchFamily="2" charset="-122"/>
            </a:endParaRPr>
          </a:p>
          <a:p>
            <a:pPr lvl="0" eaLnBrk="0" hangingPunct="0"/>
            <a:endParaRPr lang="zh-CN" altLang="en-US" sz="2400"/>
          </a:p>
        </p:txBody>
      </p:sp>
      <p:sp>
        <p:nvSpPr>
          <p:cNvPr id="20487" name="文本框 1"/>
          <p:cNvSpPr txBox="1"/>
          <p:nvPr/>
        </p:nvSpPr>
        <p:spPr>
          <a:xfrm>
            <a:off x="1830388" y="608013"/>
            <a:ext cx="5964237" cy="52197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eaLnBrk="0" hangingPunct="0"/>
            <a:r>
              <a:rPr lang="zh-CN" altLang="en-US" sz="2800" b="1">
                <a:solidFill>
                  <a:srgbClr val="3000BC"/>
                </a:solidFill>
                <a:latin typeface="黑体" panose="02010609060101010101" charset="-122"/>
                <a:ea typeface="黑体" panose="02010609060101010101" charset="-122"/>
              </a:rPr>
              <a:t>综合探究一与探究二可得</a:t>
            </a:r>
            <a:endParaRPr lang="zh-CN" altLang="en-US" sz="2800" b="1">
              <a:solidFill>
                <a:srgbClr val="3000BC"/>
              </a:solidFill>
              <a:latin typeface="黑体" panose="02010609060101010101" charset="-122"/>
              <a:ea typeface="黑体" panose="02010609060101010101" charset="-122"/>
            </a:endParaRPr>
          </a:p>
        </p:txBody>
      </p:sp>
      <p:graphicFrame>
        <p:nvGraphicFramePr>
          <p:cNvPr id="20488" name="对象 12319"/>
          <p:cNvGraphicFramePr>
            <a:graphicFrameLocks noChangeAspect="1"/>
          </p:cNvGraphicFramePr>
          <p:nvPr/>
        </p:nvGraphicFramePr>
        <p:xfrm>
          <a:off x="4978400" y="1824038"/>
          <a:ext cx="1951038" cy="677862"/>
        </p:xfrm>
        <a:graphic>
          <a:graphicData uri="http://schemas.openxmlformats.org/presentationml/2006/ole">
            <mc:AlternateContent xmlns:mc="http://schemas.openxmlformats.org/markup-compatibility/2006">
              <mc:Choice xmlns:v="urn:schemas-microsoft-com:vml" Requires="v">
                <p:oleObj spid="_x0000_s1044" name="" r:id="rId1" imgW="634365" imgH="215900" progId="Equation.3">
                  <p:embed/>
                </p:oleObj>
              </mc:Choice>
              <mc:Fallback>
                <p:oleObj name="" r:id="rId1" imgW="634365" imgH="215900" progId="Equation.3">
                  <p:embed/>
                  <p:pic>
                    <p:nvPicPr>
                      <p:cNvPr id="0" name="OLE substitute image"/>
                      <p:cNvPicPr/>
                      <p:nvPr/>
                    </p:nvPicPr>
                    <p:blipFill>
                      <a:blip r:embed="rId2"/>
                      <a:stretch>
                        <a:fillRect/>
                      </a:stretch>
                    </p:blipFill>
                    <p:spPr>
                      <a:xfrm>
                        <a:off x="4978400" y="1824038"/>
                        <a:ext cx="1951038" cy="677862"/>
                      </a:xfrm>
                      <a:prstGeom prst="rect">
                        <a:avLst/>
                      </a:prstGeom>
                      <a:noFill/>
                      <a:ln w="38100">
                        <a:noFill/>
                        <a:miter lim="800000"/>
                        <a:headEnd/>
                        <a:tailEnd/>
                      </a:ln>
                    </p:spPr>
                  </p:pic>
                </p:oleObj>
              </mc:Fallback>
            </mc:AlternateContent>
          </a:graphicData>
        </a:graphic>
      </p:graphicFrame>
      <p:sp>
        <p:nvSpPr>
          <p:cNvPr id="10243" name="Text Box 70"/>
          <p:cNvSpPr txBox="1"/>
          <p:nvPr>
            <p:custDataLst>
              <p:tags r:id="rId3"/>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一、电势差与电场强度的</a:t>
            </a:r>
            <a:r>
              <a:rPr lang="zh-CN" altLang="en-US" sz="3200">
                <a:solidFill>
                  <a:schemeClr val="accent1">
                    <a:lumMod val="50000"/>
                  </a:schemeClr>
                </a:solidFill>
                <a:sym typeface="+mn-ea"/>
              </a:rPr>
              <a:t>关系</a:t>
            </a:r>
            <a:endParaRPr lang="zh-CN" altLang="en-US" sz="3200">
              <a:solidFill>
                <a:schemeClr val="accent1">
                  <a:lumMod val="50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ppt_x"/>
                                          </p:val>
                                        </p:tav>
                                        <p:tav tm="100000">
                                          <p:val>
                                            <p:strVal val="#ppt_x"/>
                                          </p:val>
                                        </p:tav>
                                      </p:tavLst>
                                    </p:anim>
                                    <p:anim calcmode="lin" valueType="num">
                                      <p:cBhvr additive="base">
                                        <p:cTn id="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488"/>
                                        </p:tgtEl>
                                        <p:attrNameLst>
                                          <p:attrName>style.visibility</p:attrName>
                                        </p:attrNameLst>
                                      </p:cBhvr>
                                      <p:to>
                                        <p:strVal val="visible"/>
                                      </p:to>
                                    </p:set>
                                    <p:animEffect transition="in" filter="blinds(horizontal)">
                                      <p:cBhvr>
                                        <p:cTn id="13" dur="500"/>
                                        <p:tgtEl>
                                          <p:spTgt spid="2048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481"/>
                                        </p:tgtEl>
                                        <p:attrNameLst>
                                          <p:attrName>style.visibility</p:attrName>
                                        </p:attrNameLst>
                                      </p:cBhvr>
                                      <p:to>
                                        <p:strVal val="visible"/>
                                      </p:to>
                                    </p:set>
                                    <p:animEffect transition="in" filter="blinds(horizontal)">
                                      <p:cBhvr>
                                        <p:cTn id="18" dur="500"/>
                                        <p:tgtEl>
                                          <p:spTgt spid="2048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0482"/>
                                        </p:tgtEl>
                                        <p:attrNameLst>
                                          <p:attrName>style.visibility</p:attrName>
                                        </p:attrNameLst>
                                      </p:cBhvr>
                                      <p:to>
                                        <p:strVal val="visible"/>
                                      </p:to>
                                    </p:set>
                                    <p:animEffect transition="in" filter="blinds(horizontal)">
                                      <p:cBhvr>
                                        <p:cTn id="23" dur="500"/>
                                        <p:tgtEl>
                                          <p:spTgt spid="2048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0483"/>
                                        </p:tgtEl>
                                        <p:attrNameLst>
                                          <p:attrName>style.visibility</p:attrName>
                                        </p:attrNameLst>
                                      </p:cBhvr>
                                      <p:to>
                                        <p:strVal val="visible"/>
                                      </p:to>
                                    </p:set>
                                    <p:animEffect transition="in" filter="blinds(horizontal)">
                                      <p:cBhvr>
                                        <p:cTn id="28" dur="500"/>
                                        <p:tgtEl>
                                          <p:spTgt spid="2048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484"/>
                                        </p:tgtEl>
                                        <p:attrNameLst>
                                          <p:attrName>style.visibility</p:attrName>
                                        </p:attrNameLst>
                                      </p:cBhvr>
                                      <p:to>
                                        <p:strVal val="visible"/>
                                      </p:to>
                                    </p:set>
                                    <p:animEffect transition="in" filter="blinds(horizontal)">
                                      <p:cBhvr>
                                        <p:cTn id="33" dur="500"/>
                                        <p:tgtEl>
                                          <p:spTgt spid="2048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0485"/>
                                        </p:tgtEl>
                                        <p:attrNameLst>
                                          <p:attrName>style.visibility</p:attrName>
                                        </p:attrNameLst>
                                      </p:cBhvr>
                                      <p:to>
                                        <p:strVal val="visible"/>
                                      </p:to>
                                    </p:set>
                                    <p:anim calcmode="lin" valueType="num">
                                      <p:cBhvr additive="base">
                                        <p:cTn id="38" dur="500" fill="hold"/>
                                        <p:tgtEl>
                                          <p:spTgt spid="20485"/>
                                        </p:tgtEl>
                                        <p:attrNameLst>
                                          <p:attrName>ppt_x</p:attrName>
                                        </p:attrNameLst>
                                      </p:cBhvr>
                                      <p:tavLst>
                                        <p:tav tm="0">
                                          <p:val>
                                            <p:strVal val="#ppt_x"/>
                                          </p:val>
                                        </p:tav>
                                        <p:tav tm="100000">
                                          <p:val>
                                            <p:strVal val="#ppt_x"/>
                                          </p:val>
                                        </p:tav>
                                      </p:tavLst>
                                    </p:anim>
                                    <p:anim calcmode="lin" valueType="num">
                                      <p:cBhvr additive="base">
                                        <p:cTn id="39"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486"/>
                                        </p:tgtEl>
                                        <p:attrNameLst>
                                          <p:attrName>style.visibility</p:attrName>
                                        </p:attrNameLst>
                                      </p:cBhvr>
                                      <p:to>
                                        <p:strVal val="visible"/>
                                      </p:to>
                                    </p:set>
                                    <p:anim calcmode="lin" valueType="num">
                                      <p:cBhvr additive="base">
                                        <p:cTn id="44" dur="500" fill="hold"/>
                                        <p:tgtEl>
                                          <p:spTgt spid="20486"/>
                                        </p:tgtEl>
                                        <p:attrNameLst>
                                          <p:attrName>ppt_x</p:attrName>
                                        </p:attrNameLst>
                                      </p:cBhvr>
                                      <p:tavLst>
                                        <p:tav tm="0">
                                          <p:val>
                                            <p:strVal val="#ppt_x"/>
                                          </p:val>
                                        </p:tav>
                                        <p:tav tm="100000">
                                          <p:val>
                                            <p:strVal val="#ppt_x"/>
                                          </p:val>
                                        </p:tav>
                                      </p:tavLst>
                                    </p:anim>
                                    <p:anim calcmode="lin" valueType="num">
                                      <p:cBhvr additive="base">
                                        <p:cTn id="45"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ldLvl="0" animBg="1"/>
      <p:bldP spid="20482" grpId="0" bldLvl="0" animBg="1"/>
      <p:bldP spid="20483" grpId="0" bldLvl="0" animBg="1"/>
      <p:bldP spid="20484" grpId="0" bldLvl="0" animBg="1"/>
      <p:bldP spid="20485" grpId="0" bldLvl="0" animBg="1"/>
      <p:bldP spid="20486" grpId="0"/>
      <p:bldP spid="204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tretch>
            <a:fillRect/>
          </a:stretch>
        </p:blipFill>
        <p:spPr>
          <a:xfrm flipH="1">
            <a:off x="13169900" y="10769600"/>
            <a:ext cx="0" cy="0"/>
          </a:xfrm>
          <a:prstGeom prst="rect">
            <a:avLst/>
          </a:prstGeom>
          <a:ln>
            <a:noFill/>
          </a:ln>
        </p:spPr>
      </p:pic>
      <p:sp>
        <p:nvSpPr>
          <p:cNvPr id="10243" name="Text Box 70"/>
          <p:cNvSpPr txBox="1"/>
          <p:nvPr>
            <p:custDataLst>
              <p:tags r:id="rId2"/>
            </p:custDataLst>
          </p:nvPr>
        </p:nvSpPr>
        <p:spPr>
          <a:xfrm>
            <a:off x="0" y="0"/>
            <a:ext cx="6997065" cy="583565"/>
          </a:xfrm>
          <a:prstGeom prst="rect">
            <a:avLst/>
          </a:prstGeom>
          <a:noFill/>
          <a:ln>
            <a:noFill/>
          </a:ln>
        </p:spPr>
        <p:txBody>
          <a:bodyPr wrap="square">
            <a:spAutoFit/>
          </a:bodyPr>
          <a:lstStyle>
            <a:defPPr>
              <a:defRPr lang="zh-CN"/>
            </a:defPPr>
            <a:lvl1pPr>
              <a:defRPr sz="2400" b="1">
                <a:latin typeface="微软雅黑" panose="020B0503020204020204" charset="-122"/>
                <a:ea typeface="微软雅黑" panose="020B0503020204020204" charset="-122"/>
              </a:defRPr>
            </a:lvl1pPr>
          </a:lstStyle>
          <a:p>
            <a:pPr indent="0" algn="l">
              <a:buClrTx/>
              <a:buSzTx/>
              <a:buFont typeface="Wingdings" panose="05000000000000000000" charset="0"/>
              <a:buNone/>
            </a:pPr>
            <a:r>
              <a:rPr lang="zh-CN" altLang="en-US" sz="3200">
                <a:solidFill>
                  <a:schemeClr val="accent1">
                    <a:lumMod val="50000"/>
                  </a:schemeClr>
                </a:solidFill>
                <a:sym typeface="+mn-ea"/>
              </a:rPr>
              <a:t>二、电场强度</a:t>
            </a:r>
            <a:r>
              <a:rPr lang="en-US" altLang="zh-CN" sz="3200">
                <a:solidFill>
                  <a:schemeClr val="accent1">
                    <a:lumMod val="50000"/>
                  </a:schemeClr>
                </a:solidFill>
                <a:sym typeface="+mn-ea"/>
              </a:rPr>
              <a:t>E</a:t>
            </a:r>
            <a:r>
              <a:rPr lang="zh-CN" altLang="en-US" sz="3200">
                <a:solidFill>
                  <a:schemeClr val="accent1">
                    <a:lumMod val="50000"/>
                  </a:schemeClr>
                </a:solidFill>
                <a:sym typeface="+mn-ea"/>
              </a:rPr>
              <a:t>的另一种表达</a:t>
            </a:r>
            <a:r>
              <a:rPr lang="zh-CN" altLang="en-US" sz="3200">
                <a:solidFill>
                  <a:schemeClr val="accent1">
                    <a:lumMod val="50000"/>
                  </a:schemeClr>
                </a:solidFill>
                <a:sym typeface="+mn-ea"/>
              </a:rPr>
              <a:t>形式</a:t>
            </a:r>
            <a:endParaRPr lang="zh-CN" altLang="en-US" sz="3200">
              <a:solidFill>
                <a:schemeClr val="accent1">
                  <a:lumMod val="50000"/>
                </a:schemeClr>
              </a:solidFill>
              <a:sym typeface="+mn-ea"/>
            </a:endParaRPr>
          </a:p>
        </p:txBody>
      </p:sp>
      <p:graphicFrame>
        <p:nvGraphicFramePr>
          <p:cNvPr id="7169" name="对象 13315"/>
          <p:cNvGraphicFramePr>
            <a:graphicFrameLocks noChangeAspect="1"/>
          </p:cNvGraphicFramePr>
          <p:nvPr>
            <p:custDataLst>
              <p:tags r:id="rId3"/>
            </p:custDataLst>
          </p:nvPr>
        </p:nvGraphicFramePr>
        <p:xfrm>
          <a:off x="1833880" y="1000125"/>
          <a:ext cx="3063875" cy="1059180"/>
        </p:xfrm>
        <a:graphic>
          <a:graphicData uri="http://schemas.openxmlformats.org/presentationml/2006/ole">
            <mc:AlternateContent xmlns:mc="http://schemas.openxmlformats.org/markup-compatibility/2006">
              <mc:Choice xmlns:v="urn:schemas-microsoft-com:vml" Requires="v">
                <p:oleObj spid="_x0000_s1039" name="" r:id="rId4" imgW="1130300" imgH="393700" progId="Equation.3">
                  <p:embed/>
                </p:oleObj>
              </mc:Choice>
              <mc:Fallback>
                <p:oleObj name="" r:id="rId4" imgW="1130300" imgH="393700" progId="Equation.3">
                  <p:embed/>
                  <p:pic>
                    <p:nvPicPr>
                      <p:cNvPr id="0" name="OLE substitute image"/>
                      <p:cNvPicPr/>
                      <p:nvPr/>
                    </p:nvPicPr>
                    <p:blipFill>
                      <a:blip r:embed="rId5"/>
                      <a:stretch>
                        <a:fillRect/>
                      </a:stretch>
                    </p:blipFill>
                    <p:spPr>
                      <a:xfrm>
                        <a:off x="1833880" y="1000125"/>
                        <a:ext cx="3063875" cy="1059180"/>
                      </a:xfrm>
                      <a:prstGeom prst="rect">
                        <a:avLst/>
                      </a:prstGeom>
                      <a:noFill/>
                      <a:ln w="38100">
                        <a:noFill/>
                        <a:miter/>
                      </a:ln>
                    </p:spPr>
                  </p:pic>
                </p:oleObj>
              </mc:Fallback>
            </mc:AlternateContent>
          </a:graphicData>
        </a:graphic>
      </p:graphicFrame>
      <p:sp>
        <p:nvSpPr>
          <p:cNvPr id="7170" name="文本框 13316"/>
          <p:cNvSpPr txBox="1"/>
          <p:nvPr>
            <p:custDataLst>
              <p:tags r:id="rId6"/>
            </p:custDataLst>
          </p:nvPr>
        </p:nvSpPr>
        <p:spPr>
          <a:xfrm>
            <a:off x="400685" y="1197610"/>
            <a:ext cx="2050415" cy="525780"/>
          </a:xfrm>
          <a:prstGeom prst="rect">
            <a:avLst/>
          </a:prstGeom>
          <a:noFill/>
          <a:ln w="9525">
            <a:noFill/>
            <a:miter/>
          </a:ln>
        </p:spPr>
        <p:txBody>
          <a:bodyPr wrap="square" anchor="t">
            <a:noAutofit/>
          </a:bodyPr>
          <a:p>
            <a:pPr lvl="0">
              <a:spcBef>
                <a:spcPct val="50000"/>
              </a:spcBef>
              <a:buClr>
                <a:srgbClr val="000000"/>
              </a:buClr>
            </a:pPr>
            <a:r>
              <a:rPr lang="en-US" altLang="zh-CN" sz="2400" b="1">
                <a:latin typeface="微软雅黑" panose="020B0503020204020204" charset="-122"/>
                <a:ea typeface="微软雅黑" panose="020B0503020204020204" charset="-122"/>
                <a:cs typeface="微软雅黑" panose="020B0503020204020204" charset="-122"/>
              </a:rPr>
              <a:t>1. </a:t>
            </a:r>
            <a:r>
              <a:rPr lang="zh-CN" altLang="en-US" sz="2400" b="1">
                <a:latin typeface="微软雅黑" panose="020B0503020204020204" charset="-122"/>
                <a:ea typeface="微软雅黑" panose="020B0503020204020204" charset="-122"/>
                <a:cs typeface="微软雅黑" panose="020B0503020204020204" charset="-122"/>
              </a:rPr>
              <a:t>公式：</a:t>
            </a:r>
            <a:endParaRPr lang="zh-CN" altLang="en-US" sz="2400" b="1">
              <a:latin typeface="微软雅黑" panose="020B0503020204020204" charset="-122"/>
              <a:ea typeface="微软雅黑" panose="020B0503020204020204" charset="-122"/>
              <a:cs typeface="微软雅黑" panose="020B0503020204020204" charset="-122"/>
            </a:endParaRPr>
          </a:p>
        </p:txBody>
      </p:sp>
      <p:grpSp>
        <p:nvGrpSpPr>
          <p:cNvPr id="7172" name="组合 13318"/>
          <p:cNvGrpSpPr/>
          <p:nvPr>
            <p:custDataLst>
              <p:tags r:id="rId7"/>
            </p:custDataLst>
          </p:nvPr>
        </p:nvGrpSpPr>
        <p:grpSpPr>
          <a:xfrm>
            <a:off x="8718550" y="1009015"/>
            <a:ext cx="2591435" cy="1517878"/>
            <a:chOff x="3787" y="981"/>
            <a:chExt cx="1868" cy="1084"/>
          </a:xfrm>
        </p:grpSpPr>
        <p:sp>
          <p:nvSpPr>
            <p:cNvPr id="7173" name="文本框 13319"/>
            <p:cNvSpPr txBox="1"/>
            <p:nvPr>
              <p:custDataLst>
                <p:tags r:id="rId8"/>
              </p:custDataLst>
            </p:nvPr>
          </p:nvSpPr>
          <p:spPr>
            <a:xfrm>
              <a:off x="3787" y="1736"/>
              <a:ext cx="445" cy="329"/>
            </a:xfrm>
            <a:prstGeom prst="rect">
              <a:avLst/>
            </a:prstGeom>
            <a:noFill/>
            <a:ln w="9525">
              <a:noFill/>
              <a:miter/>
            </a:ln>
          </p:spPr>
          <p:txBody>
            <a:bodyPr anchor="t">
              <a:spAutoFit/>
            </a:bodyPr>
            <a:p>
              <a:pPr lvl="0">
                <a:spcBef>
                  <a:spcPct val="50000"/>
                </a:spcBef>
                <a:buClr>
                  <a:srgbClr val="000000"/>
                </a:buClr>
              </a:pPr>
              <a:r>
                <a:rPr lang="en-US" altLang="zh-CN" sz="2400" b="1">
                  <a:solidFill>
                    <a:srgbClr val="CC6600"/>
                  </a:solidFill>
                  <a:latin typeface="Times New Roman" panose="02020503050405090304" pitchFamily="2" charset="0"/>
                  <a:ea typeface="宋体" pitchFamily="2" charset="-122"/>
                </a:rPr>
                <a:t>A</a:t>
              </a:r>
              <a:endParaRPr lang="en-US" altLang="zh-CN" sz="5400" b="1">
                <a:solidFill>
                  <a:srgbClr val="CC6600"/>
                </a:solidFill>
                <a:latin typeface="Times New Roman" panose="02020503050405090304" pitchFamily="2" charset="0"/>
                <a:ea typeface="宋体" pitchFamily="2" charset="-122"/>
              </a:endParaRPr>
            </a:p>
          </p:txBody>
        </p:sp>
        <p:sp>
          <p:nvSpPr>
            <p:cNvPr id="7174" name="文本框 13320"/>
            <p:cNvSpPr txBox="1"/>
            <p:nvPr>
              <p:custDataLst>
                <p:tags r:id="rId9"/>
              </p:custDataLst>
            </p:nvPr>
          </p:nvSpPr>
          <p:spPr>
            <a:xfrm>
              <a:off x="4876" y="981"/>
              <a:ext cx="468" cy="329"/>
            </a:xfrm>
            <a:prstGeom prst="rect">
              <a:avLst/>
            </a:prstGeom>
            <a:noFill/>
            <a:ln w="9525">
              <a:noFill/>
              <a:miter/>
            </a:ln>
          </p:spPr>
          <p:txBody>
            <a:bodyPr anchor="t">
              <a:spAutoFit/>
            </a:bodyPr>
            <a:p>
              <a:pPr lvl="0">
                <a:spcBef>
                  <a:spcPct val="50000"/>
                </a:spcBef>
                <a:buClr>
                  <a:srgbClr val="000000"/>
                </a:buClr>
              </a:pPr>
              <a:r>
                <a:rPr lang="en-US" altLang="zh-CN" sz="2400" b="1">
                  <a:solidFill>
                    <a:srgbClr val="CC6600"/>
                  </a:solidFill>
                  <a:latin typeface="Times New Roman" panose="02020503050405090304" pitchFamily="2" charset="0"/>
                  <a:ea typeface="宋体" pitchFamily="2" charset="-122"/>
                </a:rPr>
                <a:t>B</a:t>
              </a:r>
              <a:endParaRPr lang="en-US" altLang="zh-CN" sz="5400" b="1">
                <a:solidFill>
                  <a:srgbClr val="CC6600"/>
                </a:solidFill>
                <a:latin typeface="Times New Roman" panose="02020503050405090304" pitchFamily="2" charset="0"/>
                <a:ea typeface="宋体" pitchFamily="2" charset="-122"/>
              </a:endParaRPr>
            </a:p>
          </p:txBody>
        </p:sp>
        <p:sp>
          <p:nvSpPr>
            <p:cNvPr id="7175" name="直接连接符 13321"/>
            <p:cNvSpPr/>
            <p:nvPr>
              <p:custDataLst>
                <p:tags r:id="rId10"/>
              </p:custDataLst>
            </p:nvPr>
          </p:nvSpPr>
          <p:spPr>
            <a:xfrm flipV="1">
              <a:off x="4059" y="1117"/>
              <a:ext cx="817" cy="771"/>
            </a:xfrm>
            <a:prstGeom prst="line">
              <a:avLst/>
            </a:prstGeom>
            <a:ln w="28575" cap="flat" cmpd="sng">
              <a:solidFill>
                <a:srgbClr val="800000"/>
              </a:solidFill>
              <a:prstDash val="solid"/>
              <a:round/>
              <a:headEnd type="oval" w="med" len="med"/>
              <a:tailEnd type="oval" w="med" len="med"/>
            </a:ln>
          </p:spPr>
          <p:txBody>
            <a:bodyPr anchor="t"/>
            <a:p>
              <a:pPr lvl="0"/>
              <a:endParaRPr lang="zh-CN" altLang="en-US">
                <a:latin typeface="Arial" panose="020B0604020202090204" pitchFamily="34" charset="0"/>
                <a:ea typeface="宋体" pitchFamily="2" charset="-122"/>
              </a:endParaRPr>
            </a:p>
          </p:txBody>
        </p:sp>
        <p:grpSp>
          <p:nvGrpSpPr>
            <p:cNvPr id="7176" name="组合 13322"/>
            <p:cNvGrpSpPr/>
            <p:nvPr>
              <p:custDataLst>
                <p:tags r:id="rId11"/>
              </p:custDataLst>
            </p:nvPr>
          </p:nvGrpSpPr>
          <p:grpSpPr>
            <a:xfrm>
              <a:off x="3888" y="988"/>
              <a:ext cx="1767" cy="1033"/>
              <a:chOff x="3609" y="1719"/>
              <a:chExt cx="1767" cy="1033"/>
            </a:xfrm>
          </p:grpSpPr>
          <p:grpSp>
            <p:nvGrpSpPr>
              <p:cNvPr id="7177" name="组合 13323"/>
              <p:cNvGrpSpPr/>
              <p:nvPr>
                <p:custDataLst>
                  <p:tags r:id="rId12"/>
                </p:custDataLst>
              </p:nvPr>
            </p:nvGrpSpPr>
            <p:grpSpPr>
              <a:xfrm>
                <a:off x="3609" y="1719"/>
                <a:ext cx="1595" cy="1033"/>
                <a:chOff x="3609" y="1719"/>
                <a:chExt cx="1595" cy="1033"/>
              </a:xfrm>
            </p:grpSpPr>
            <p:sp>
              <p:nvSpPr>
                <p:cNvPr id="7178" name="直接连接符 13324"/>
                <p:cNvSpPr/>
                <p:nvPr>
                  <p:custDataLst>
                    <p:tags r:id="rId13"/>
                  </p:custDataLst>
                </p:nvPr>
              </p:nvSpPr>
              <p:spPr>
                <a:xfrm>
                  <a:off x="3614" y="1719"/>
                  <a:ext cx="1584" cy="0"/>
                </a:xfrm>
                <a:prstGeom prst="line">
                  <a:avLst/>
                </a:prstGeom>
                <a:ln w="38100" cap="flat" cmpd="sng">
                  <a:solidFill>
                    <a:schemeClr val="tx1"/>
                  </a:solidFill>
                  <a:prstDash val="solid"/>
                  <a:round/>
                  <a:headEnd type="none" w="med" len="med"/>
                  <a:tailEnd type="triangle" w="med" len="med"/>
                </a:ln>
              </p:spPr>
              <p:txBody>
                <a:bodyPr anchor="t"/>
                <a:p>
                  <a:pPr lvl="0"/>
                  <a:endParaRPr lang="zh-CN" altLang="en-US">
                    <a:latin typeface="Arial" panose="020B0604020202090204" pitchFamily="34" charset="0"/>
                    <a:ea typeface="宋体" pitchFamily="2" charset="-122"/>
                  </a:endParaRPr>
                </a:p>
              </p:txBody>
            </p:sp>
            <p:sp>
              <p:nvSpPr>
                <p:cNvPr id="7179" name="直接连接符 13325"/>
                <p:cNvSpPr/>
                <p:nvPr>
                  <p:custDataLst>
                    <p:tags r:id="rId14"/>
                  </p:custDataLst>
                </p:nvPr>
              </p:nvSpPr>
              <p:spPr>
                <a:xfrm>
                  <a:off x="3620" y="2752"/>
                  <a:ext cx="1584" cy="0"/>
                </a:xfrm>
                <a:prstGeom prst="line">
                  <a:avLst/>
                </a:prstGeom>
                <a:ln w="38100" cap="flat" cmpd="sng">
                  <a:solidFill>
                    <a:schemeClr val="tx1"/>
                  </a:solidFill>
                  <a:prstDash val="solid"/>
                  <a:round/>
                  <a:headEnd type="none" w="med" len="med"/>
                  <a:tailEnd type="triangle" w="med" len="med"/>
                </a:ln>
              </p:spPr>
              <p:txBody>
                <a:bodyPr anchor="t"/>
                <a:p>
                  <a:pPr lvl="0"/>
                  <a:endParaRPr lang="zh-CN" altLang="en-US">
                    <a:latin typeface="Arial" panose="020B0604020202090204" pitchFamily="34" charset="0"/>
                    <a:ea typeface="宋体" pitchFamily="2" charset="-122"/>
                  </a:endParaRPr>
                </a:p>
              </p:txBody>
            </p:sp>
            <p:sp>
              <p:nvSpPr>
                <p:cNvPr id="7180" name="直接连接符 13326"/>
                <p:cNvSpPr/>
                <p:nvPr>
                  <p:custDataLst>
                    <p:tags r:id="rId15"/>
                  </p:custDataLst>
                </p:nvPr>
              </p:nvSpPr>
              <p:spPr>
                <a:xfrm>
                  <a:off x="3609" y="2403"/>
                  <a:ext cx="1584" cy="0"/>
                </a:xfrm>
                <a:prstGeom prst="line">
                  <a:avLst/>
                </a:prstGeom>
                <a:ln w="38100" cap="flat" cmpd="sng">
                  <a:solidFill>
                    <a:schemeClr val="tx1"/>
                  </a:solidFill>
                  <a:prstDash val="solid"/>
                  <a:round/>
                  <a:headEnd type="none" w="med" len="med"/>
                  <a:tailEnd type="triangle" w="med" len="med"/>
                </a:ln>
              </p:spPr>
              <p:txBody>
                <a:bodyPr anchor="t"/>
                <a:p>
                  <a:pPr lvl="0"/>
                  <a:endParaRPr lang="zh-CN" altLang="en-US">
                    <a:latin typeface="Arial" panose="020B0604020202090204" pitchFamily="34" charset="0"/>
                    <a:ea typeface="宋体" pitchFamily="2" charset="-122"/>
                  </a:endParaRPr>
                </a:p>
              </p:txBody>
            </p:sp>
            <p:sp>
              <p:nvSpPr>
                <p:cNvPr id="7181" name="直接连接符 13327"/>
                <p:cNvSpPr/>
                <p:nvPr>
                  <p:custDataLst>
                    <p:tags r:id="rId16"/>
                  </p:custDataLst>
                </p:nvPr>
              </p:nvSpPr>
              <p:spPr>
                <a:xfrm>
                  <a:off x="3615" y="2063"/>
                  <a:ext cx="1584" cy="0"/>
                </a:xfrm>
                <a:prstGeom prst="line">
                  <a:avLst/>
                </a:prstGeom>
                <a:ln w="38100" cap="flat" cmpd="sng">
                  <a:solidFill>
                    <a:schemeClr val="tx1"/>
                  </a:solidFill>
                  <a:prstDash val="solid"/>
                  <a:round/>
                  <a:headEnd type="none" w="med" len="med"/>
                  <a:tailEnd type="triangle" w="med" len="med"/>
                </a:ln>
              </p:spPr>
              <p:txBody>
                <a:bodyPr anchor="t"/>
                <a:p>
                  <a:pPr lvl="0"/>
                  <a:endParaRPr lang="zh-CN" altLang="en-US">
                    <a:latin typeface="Arial" panose="020B0604020202090204" pitchFamily="34" charset="0"/>
                    <a:ea typeface="宋体" pitchFamily="2" charset="-122"/>
                  </a:endParaRPr>
                </a:p>
              </p:txBody>
            </p:sp>
          </p:grpSp>
          <p:sp>
            <p:nvSpPr>
              <p:cNvPr id="7182" name="文本框 13328"/>
              <p:cNvSpPr txBox="1"/>
              <p:nvPr>
                <p:custDataLst>
                  <p:tags r:id="rId17"/>
                </p:custDataLst>
              </p:nvPr>
            </p:nvSpPr>
            <p:spPr>
              <a:xfrm>
                <a:off x="5040" y="2064"/>
                <a:ext cx="336" cy="329"/>
              </a:xfrm>
              <a:prstGeom prst="rect">
                <a:avLst/>
              </a:prstGeom>
              <a:noFill/>
              <a:ln w="9525">
                <a:noFill/>
                <a:miter/>
              </a:ln>
            </p:spPr>
            <p:txBody>
              <a:bodyPr anchor="t">
                <a:spAutoFit/>
              </a:bodyPr>
              <a:p>
                <a:pPr lvl="0">
                  <a:spcBef>
                    <a:spcPct val="50000"/>
                  </a:spcBef>
                  <a:buClr>
                    <a:srgbClr val="000000"/>
                  </a:buClr>
                </a:pPr>
                <a:r>
                  <a:rPr lang="en-US" altLang="zh-CN" sz="2400" b="1">
                    <a:latin typeface="Times New Roman" panose="02020503050405090304" pitchFamily="2" charset="0"/>
                    <a:ea typeface="宋体" pitchFamily="2" charset="-122"/>
                  </a:rPr>
                  <a:t>E</a:t>
                </a:r>
                <a:endParaRPr lang="en-US" altLang="zh-CN" sz="2400" b="1">
                  <a:latin typeface="Times New Roman" panose="02020503050405090304" pitchFamily="2" charset="0"/>
                  <a:ea typeface="宋体" pitchFamily="2" charset="-122"/>
                </a:endParaRPr>
              </a:p>
            </p:txBody>
          </p:sp>
        </p:grpSp>
        <p:sp>
          <p:nvSpPr>
            <p:cNvPr id="7183" name="文本框 13329"/>
            <p:cNvSpPr txBox="1"/>
            <p:nvPr>
              <p:custDataLst>
                <p:tags r:id="rId18"/>
              </p:custDataLst>
            </p:nvPr>
          </p:nvSpPr>
          <p:spPr>
            <a:xfrm>
              <a:off x="4887" y="1736"/>
              <a:ext cx="624" cy="329"/>
            </a:xfrm>
            <a:prstGeom prst="rect">
              <a:avLst/>
            </a:prstGeom>
            <a:noFill/>
            <a:ln w="9525">
              <a:noFill/>
              <a:miter/>
            </a:ln>
          </p:spPr>
          <p:txBody>
            <a:bodyPr anchor="t">
              <a:spAutoFit/>
            </a:bodyPr>
            <a:p>
              <a:pPr lvl="0">
                <a:spcBef>
                  <a:spcPct val="50000"/>
                </a:spcBef>
                <a:buClr>
                  <a:srgbClr val="000000"/>
                </a:buClr>
              </a:pPr>
              <a:r>
                <a:rPr lang="en-US" altLang="zh-CN" sz="2400" b="1">
                  <a:solidFill>
                    <a:srgbClr val="CC6600"/>
                  </a:solidFill>
                  <a:latin typeface="Times New Roman" panose="02020503050405090304" pitchFamily="2" charset="0"/>
                  <a:ea typeface="宋体" pitchFamily="2" charset="-122"/>
                </a:rPr>
                <a:t>C</a:t>
              </a:r>
              <a:r>
                <a:rPr lang="en-US" altLang="zh-CN" sz="2000" b="1">
                  <a:solidFill>
                    <a:srgbClr val="CC6600"/>
                  </a:solidFill>
                  <a:latin typeface="Times New Roman" panose="02020503050405090304" pitchFamily="2" charset="0"/>
                  <a:ea typeface="宋体" pitchFamily="2" charset="-122"/>
                </a:rPr>
                <a:t> </a:t>
              </a:r>
              <a:endParaRPr lang="en-US" altLang="zh-CN" sz="2000" b="1">
                <a:solidFill>
                  <a:srgbClr val="CC6600"/>
                </a:solidFill>
                <a:latin typeface="Times New Roman" panose="02020503050405090304" pitchFamily="2" charset="0"/>
                <a:ea typeface="宋体" pitchFamily="2" charset="-122"/>
              </a:endParaRPr>
            </a:p>
          </p:txBody>
        </p:sp>
        <p:sp>
          <p:nvSpPr>
            <p:cNvPr id="7184" name="直接连接符 13330"/>
            <p:cNvSpPr/>
            <p:nvPr>
              <p:custDataLst>
                <p:tags r:id="rId19"/>
              </p:custDataLst>
            </p:nvPr>
          </p:nvSpPr>
          <p:spPr>
            <a:xfrm flipH="1">
              <a:off x="4876" y="1117"/>
              <a:ext cx="0" cy="768"/>
            </a:xfrm>
            <a:prstGeom prst="line">
              <a:avLst/>
            </a:prstGeom>
            <a:ln w="28575" cap="flat" cmpd="sng">
              <a:solidFill>
                <a:srgbClr val="0000FF"/>
              </a:solidFill>
              <a:prstDash val="dash"/>
              <a:round/>
              <a:headEnd type="none" w="med" len="med"/>
              <a:tailEnd type="none" w="med" len="med"/>
            </a:ln>
          </p:spPr>
          <p:txBody>
            <a:bodyPr anchor="t"/>
            <a:p>
              <a:pPr lvl="0"/>
              <a:endParaRPr lang="zh-CN" altLang="en-US">
                <a:latin typeface="Arial" panose="020B0604020202090204" pitchFamily="34" charset="0"/>
                <a:ea typeface="宋体" pitchFamily="2" charset="-122"/>
              </a:endParaRPr>
            </a:p>
          </p:txBody>
        </p:sp>
        <p:sp>
          <p:nvSpPr>
            <p:cNvPr id="7185" name="直接连接符 13331"/>
            <p:cNvSpPr/>
            <p:nvPr>
              <p:custDataLst>
                <p:tags r:id="rId20"/>
              </p:custDataLst>
            </p:nvPr>
          </p:nvSpPr>
          <p:spPr>
            <a:xfrm>
              <a:off x="4059" y="1888"/>
              <a:ext cx="859" cy="0"/>
            </a:xfrm>
            <a:prstGeom prst="line">
              <a:avLst/>
            </a:prstGeom>
            <a:ln w="28575" cap="flat" cmpd="sng">
              <a:solidFill>
                <a:srgbClr val="0000FF"/>
              </a:solidFill>
              <a:prstDash val="dash"/>
              <a:round/>
              <a:headEnd type="none" w="med" len="med"/>
              <a:tailEnd type="none" w="med" len="med"/>
            </a:ln>
          </p:spPr>
          <p:txBody>
            <a:bodyPr anchor="t"/>
            <a:p>
              <a:pPr lvl="0"/>
              <a:endParaRPr lang="zh-CN" altLang="en-US">
                <a:latin typeface="Arial" panose="020B0604020202090204" pitchFamily="34" charset="0"/>
                <a:ea typeface="宋体" pitchFamily="2" charset="-122"/>
              </a:endParaRPr>
            </a:p>
          </p:txBody>
        </p:sp>
        <p:sp>
          <p:nvSpPr>
            <p:cNvPr id="7186" name="文本框 13332"/>
            <p:cNvSpPr txBox="1"/>
            <p:nvPr>
              <p:custDataLst>
                <p:tags r:id="rId21"/>
              </p:custDataLst>
            </p:nvPr>
          </p:nvSpPr>
          <p:spPr>
            <a:xfrm>
              <a:off x="4207" y="1570"/>
              <a:ext cx="445" cy="329"/>
            </a:xfrm>
            <a:prstGeom prst="rect">
              <a:avLst/>
            </a:prstGeom>
            <a:noFill/>
            <a:ln w="9525">
              <a:noFill/>
              <a:miter/>
            </a:ln>
          </p:spPr>
          <p:txBody>
            <a:bodyPr anchor="t">
              <a:spAutoFit/>
            </a:bodyPr>
            <a:p>
              <a:pPr lvl="0">
                <a:spcBef>
                  <a:spcPct val="50000"/>
                </a:spcBef>
                <a:buClr>
                  <a:srgbClr val="000000"/>
                </a:buClr>
              </a:pPr>
              <a:r>
                <a:rPr lang="el-GR" altLang="zh-CN" sz="2400" b="1">
                  <a:solidFill>
                    <a:srgbClr val="CC6600"/>
                  </a:solidFill>
                  <a:latin typeface="Times New Roman" panose="02020503050405090304" pitchFamily="2" charset="0"/>
                  <a:ea typeface="Times New Roman" panose="02020503050405090304" pitchFamily="2" charset="0"/>
                </a:rPr>
                <a:t>θ</a:t>
              </a:r>
              <a:endParaRPr lang="el-GR" altLang="zh-CN" sz="5400" b="1">
                <a:solidFill>
                  <a:srgbClr val="CC6600"/>
                </a:solidFill>
                <a:latin typeface="Times New Roman" panose="02020503050405090304" pitchFamily="2" charset="0"/>
                <a:ea typeface="Times New Roman" panose="02020503050405090304" pitchFamily="2" charset="0"/>
              </a:endParaRPr>
            </a:p>
          </p:txBody>
        </p:sp>
      </p:grpSp>
      <p:sp>
        <p:nvSpPr>
          <p:cNvPr id="21507" name="Text Box 4"/>
          <p:cNvSpPr txBox="1"/>
          <p:nvPr>
            <p:custDataLst>
              <p:tags r:id="rId22"/>
            </p:custDataLst>
          </p:nvPr>
        </p:nvSpPr>
        <p:spPr>
          <a:xfrm>
            <a:off x="349885" y="2059305"/>
            <a:ext cx="10860405" cy="2676525"/>
          </a:xfrm>
          <a:prstGeom prst="rect">
            <a:avLst/>
          </a:prstGeom>
          <a:noFill/>
          <a:ln w="9525">
            <a:noFill/>
            <a:miter/>
          </a:ln>
        </p:spPr>
        <p:txBody>
          <a:bodyPr wrap="square" anchor="t" anchorCtr="0">
            <a:no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lgn="l" fontAlgn="auto">
              <a:lnSpc>
                <a:spcPct val="150000"/>
              </a:lnSpc>
              <a:spcBef>
                <a:spcPct val="50000"/>
              </a:spcBef>
              <a:buFontTx/>
            </a:pPr>
            <a:r>
              <a:rPr lang="zh-CN" sz="2400" b="1">
                <a:latin typeface="微软雅黑" panose="020B0503020204020204" charset="-122"/>
                <a:ea typeface="微软雅黑" panose="020B0503020204020204" charset="-122"/>
                <a:cs typeface="微软雅黑" panose="020B0503020204020204" charset="-122"/>
                <a:sym typeface="+mn-ea"/>
              </a:rPr>
              <a:t>2.</a:t>
            </a:r>
            <a:r>
              <a:rPr lang="zh-CN" sz="2400" b="1">
                <a:latin typeface="微软雅黑" panose="020B0503020204020204" charset="-122"/>
                <a:ea typeface="微软雅黑" panose="020B0503020204020204" charset="-122"/>
                <a:cs typeface="微软雅黑" panose="020B0503020204020204" charset="-122"/>
                <a:sym typeface="+mn-ea"/>
              </a:rPr>
              <a:t>物理意义：</a:t>
            </a:r>
            <a:endParaRPr lang="zh-CN" sz="2400" b="1">
              <a:latin typeface="微软雅黑" panose="020B0503020204020204" charset="-122"/>
              <a:ea typeface="微软雅黑" panose="020B0503020204020204" charset="-122"/>
              <a:cs typeface="微软雅黑" panose="020B0503020204020204" charset="-122"/>
              <a:sym typeface="+mn-ea"/>
            </a:endParaRPr>
          </a:p>
          <a:p>
            <a:pPr lvl="0" algn="l" fontAlgn="auto">
              <a:lnSpc>
                <a:spcPct val="150000"/>
              </a:lnSpc>
              <a:spcBef>
                <a:spcPct val="50000"/>
              </a:spcBef>
              <a:buFontTx/>
            </a:pPr>
            <a:r>
              <a:rPr lang="zh-CN" sz="2400" b="1">
                <a:latin typeface="微软雅黑" panose="020B0503020204020204" charset="-122"/>
                <a:ea typeface="微软雅黑" panose="020B0503020204020204" charset="-122"/>
                <a:cs typeface="微软雅黑" panose="020B0503020204020204" charset="-122"/>
                <a:sym typeface="+mn-ea"/>
              </a:rPr>
              <a:t> （</a:t>
            </a:r>
            <a:r>
              <a:rPr lang="zh-CN" sz="2400" b="1">
                <a:latin typeface="微软雅黑" panose="020B0503020204020204" charset="-122"/>
                <a:ea typeface="微软雅黑" panose="020B0503020204020204" charset="-122"/>
                <a:cs typeface="微软雅黑" panose="020B0503020204020204" charset="-122"/>
                <a:sym typeface="+mn-ea"/>
              </a:rPr>
              <a:t>1</a:t>
            </a:r>
            <a:r>
              <a:rPr lang="zh-CN" sz="2400" b="1">
                <a:latin typeface="微软雅黑" panose="020B0503020204020204" charset="-122"/>
                <a:ea typeface="微软雅黑" panose="020B0503020204020204" charset="-122"/>
                <a:cs typeface="微软雅黑" panose="020B0503020204020204" charset="-122"/>
                <a:sym typeface="+mn-ea"/>
              </a:rPr>
              <a:t>）在匀强电场中电场强度大小等于</a:t>
            </a:r>
            <a:r>
              <a:rPr lang="zh-CN" sz="2400" b="1">
                <a:latin typeface="微软雅黑" panose="020B0503020204020204" charset="-122"/>
                <a:ea typeface="微软雅黑" panose="020B0503020204020204" charset="-122"/>
                <a:cs typeface="微软雅黑" panose="020B0503020204020204" charset="-122"/>
                <a:sym typeface="+mn-ea"/>
              </a:rPr>
              <a:t>两点间电势差</a:t>
            </a:r>
            <a:r>
              <a:rPr lang="zh-CN" sz="2400" b="1">
                <a:latin typeface="微软雅黑" panose="020B0503020204020204" charset="-122"/>
                <a:ea typeface="微软雅黑" panose="020B0503020204020204" charset="-122"/>
                <a:cs typeface="微软雅黑" panose="020B0503020204020204" charset="-122"/>
                <a:sym typeface="+mn-ea"/>
              </a:rPr>
              <a:t>与两点</a:t>
            </a:r>
            <a:r>
              <a:rPr lang="zh-CN" sz="2400" b="1">
                <a:latin typeface="微软雅黑" panose="020B0503020204020204" charset="-122"/>
                <a:ea typeface="微软雅黑" panose="020B0503020204020204" charset="-122"/>
                <a:cs typeface="微软雅黑" panose="020B0503020204020204" charset="-122"/>
                <a:sym typeface="+mn-ea"/>
              </a:rPr>
              <a:t>沿电场强度方向距离</a:t>
            </a:r>
            <a:r>
              <a:rPr lang="zh-CN" sz="2400" b="1">
                <a:latin typeface="微软雅黑" panose="020B0503020204020204" charset="-122"/>
                <a:ea typeface="微软雅黑" panose="020B0503020204020204" charset="-122"/>
                <a:cs typeface="微软雅黑" panose="020B0503020204020204" charset="-122"/>
                <a:sym typeface="+mn-ea"/>
              </a:rPr>
              <a:t>的比值。</a:t>
            </a:r>
            <a:endParaRPr lang="zh-CN" sz="2400" b="1">
              <a:latin typeface="微软雅黑" panose="020B0503020204020204" charset="-122"/>
              <a:ea typeface="微软雅黑" panose="020B0503020204020204" charset="-122"/>
              <a:cs typeface="微软雅黑" panose="020B0503020204020204" charset="-122"/>
              <a:sym typeface="+mn-ea"/>
            </a:endParaRPr>
          </a:p>
          <a:p>
            <a:pPr lvl="0" algn="l" fontAlgn="auto">
              <a:lnSpc>
                <a:spcPct val="150000"/>
              </a:lnSpc>
              <a:spcBef>
                <a:spcPct val="50000"/>
              </a:spcBef>
              <a:buFontTx/>
            </a:pPr>
            <a:r>
              <a:rPr lang="zh-CN" sz="2400" b="1">
                <a:latin typeface="微软雅黑" panose="020B0503020204020204" charset="-122"/>
                <a:ea typeface="微软雅黑" panose="020B0503020204020204" charset="-122"/>
                <a:cs typeface="微软雅黑" panose="020B0503020204020204" charset="-122"/>
                <a:sym typeface="+mn-ea"/>
              </a:rPr>
              <a:t> （</a:t>
            </a:r>
            <a:r>
              <a:rPr lang="zh-CN" sz="2400" b="1">
                <a:latin typeface="微软雅黑" panose="020B0503020204020204" charset="-122"/>
                <a:ea typeface="微软雅黑" panose="020B0503020204020204" charset="-122"/>
                <a:cs typeface="微软雅黑" panose="020B0503020204020204" charset="-122"/>
                <a:sym typeface="+mn-ea"/>
              </a:rPr>
              <a:t>2</a:t>
            </a:r>
            <a:r>
              <a:rPr lang="zh-CN" sz="2400" b="1">
                <a:latin typeface="微软雅黑" panose="020B0503020204020204" charset="-122"/>
                <a:ea typeface="微软雅黑" panose="020B0503020204020204" charset="-122"/>
                <a:cs typeface="微软雅黑" panose="020B0503020204020204" charset="-122"/>
                <a:sym typeface="+mn-ea"/>
              </a:rPr>
              <a:t>）电场强度在数值上等于</a:t>
            </a:r>
            <a:r>
              <a:rPr lang="zh-CN" sz="2400" b="1">
                <a:solidFill>
                  <a:srgbClr val="FF0000"/>
                </a:solidFill>
                <a:latin typeface="微软雅黑" panose="020B0503020204020204" charset="-122"/>
                <a:ea typeface="微软雅黑" panose="020B0503020204020204" charset="-122"/>
                <a:cs typeface="微软雅黑" panose="020B0503020204020204" charset="-122"/>
                <a:sym typeface="+mn-ea"/>
              </a:rPr>
              <a:t>沿电场方向</a:t>
            </a:r>
            <a:r>
              <a:rPr lang="zh-CN" sz="2400" b="1">
                <a:latin typeface="微软雅黑" panose="020B0503020204020204" charset="-122"/>
                <a:ea typeface="微软雅黑" panose="020B0503020204020204" charset="-122"/>
                <a:cs typeface="微软雅黑" panose="020B0503020204020204" charset="-122"/>
                <a:sym typeface="+mn-ea"/>
              </a:rPr>
              <a:t>每单位距离上</a:t>
            </a:r>
            <a:r>
              <a:rPr lang="zh-CN" sz="2400" b="1">
                <a:latin typeface="微软雅黑" panose="020B0503020204020204" charset="-122"/>
                <a:ea typeface="微软雅黑" panose="020B0503020204020204" charset="-122"/>
                <a:cs typeface="微软雅黑" panose="020B0503020204020204" charset="-122"/>
                <a:sym typeface="+mn-ea"/>
              </a:rPr>
              <a:t>降低</a:t>
            </a:r>
            <a:r>
              <a:rPr lang="zh-CN" sz="2400" b="1">
                <a:latin typeface="微软雅黑" panose="020B0503020204020204" charset="-122"/>
                <a:ea typeface="微软雅黑" panose="020B0503020204020204" charset="-122"/>
                <a:cs typeface="微软雅黑" panose="020B0503020204020204" charset="-122"/>
                <a:sym typeface="+mn-ea"/>
              </a:rPr>
              <a:t>的电势。</a:t>
            </a:r>
            <a:endParaRPr lang="zh-CN" sz="2400" b="1">
              <a:latin typeface="微软雅黑" panose="020B0503020204020204" charset="-122"/>
              <a:ea typeface="微软雅黑" panose="020B0503020204020204" charset="-122"/>
              <a:cs typeface="微软雅黑" panose="020B0503020204020204" charset="-122"/>
              <a:sym typeface="+mn-ea"/>
            </a:endParaRPr>
          </a:p>
        </p:txBody>
      </p:sp>
      <p:sp>
        <p:nvSpPr>
          <p:cNvPr id="5" name="文本框 13316"/>
          <p:cNvSpPr txBox="1"/>
          <p:nvPr>
            <p:custDataLst>
              <p:tags r:id="rId23"/>
            </p:custDataLst>
          </p:nvPr>
        </p:nvSpPr>
        <p:spPr>
          <a:xfrm>
            <a:off x="349885" y="5071745"/>
            <a:ext cx="4326890" cy="525780"/>
          </a:xfrm>
          <a:prstGeom prst="rect">
            <a:avLst/>
          </a:prstGeom>
          <a:noFill/>
          <a:ln w="9525">
            <a:noFill/>
            <a:miter/>
          </a:ln>
        </p:spPr>
        <p:txBody>
          <a:bodyPr wrap="square" anchor="t">
            <a:noAutofit/>
          </a:bodyPr>
          <a:p>
            <a:pPr lvl="0">
              <a:spcBef>
                <a:spcPct val="50000"/>
              </a:spcBef>
              <a:buClr>
                <a:srgbClr val="000000"/>
              </a:buClr>
            </a:pPr>
            <a:r>
              <a:rPr lang="en-US" altLang="zh-CN" sz="2400" b="1">
                <a:latin typeface="微软雅黑" panose="020B0503020204020204" charset="-122"/>
                <a:ea typeface="微软雅黑" panose="020B0503020204020204" charset="-122"/>
                <a:cs typeface="微软雅黑" panose="020B0503020204020204" charset="-122"/>
              </a:rPr>
              <a:t>3.</a:t>
            </a:r>
            <a:r>
              <a:rPr lang="zh-CN" altLang="en-US" sz="2400" b="1">
                <a:latin typeface="微软雅黑" panose="020B0503020204020204" charset="-122"/>
                <a:ea typeface="微软雅黑" panose="020B0503020204020204" charset="-122"/>
                <a:cs typeface="微软雅黑" panose="020B0503020204020204" charset="-122"/>
              </a:rPr>
              <a:t>单位：</a:t>
            </a:r>
            <a:r>
              <a:rPr lang="en-US" altLang="zh-CN" sz="2400" b="1">
                <a:latin typeface="微软雅黑" panose="020B0503020204020204" charset="-122"/>
                <a:ea typeface="微软雅黑" panose="020B0503020204020204" charset="-122"/>
                <a:cs typeface="微软雅黑" panose="020B0503020204020204" charset="-122"/>
              </a:rPr>
              <a:t> V/m</a:t>
            </a: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  1V/m=1N/</a:t>
            </a:r>
            <a:r>
              <a:rPr lang="en-US" altLang="zh-CN" sz="2400" b="1">
                <a:latin typeface="微软雅黑" panose="020B0503020204020204" charset="-122"/>
                <a:ea typeface="微软雅黑" panose="020B0503020204020204" charset="-122"/>
                <a:cs typeface="微软雅黑" panose="020B0503020204020204" charset="-122"/>
              </a:rPr>
              <a:t>C</a:t>
            </a:r>
            <a:endParaRPr lang="en-US" altLang="zh-CN" sz="24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69"/>
                                        </p:tgtEl>
                                        <p:attrNameLst>
                                          <p:attrName>style.visibility</p:attrName>
                                        </p:attrNameLst>
                                      </p:cBhvr>
                                      <p:to>
                                        <p:strVal val="visible"/>
                                      </p:to>
                                    </p:set>
                                    <p:anim calcmode="lin" valueType="num">
                                      <p:cBhvr additive="base">
                                        <p:cTn id="13" dur="500" fill="hold"/>
                                        <p:tgtEl>
                                          <p:spTgt spid="7169"/>
                                        </p:tgtEl>
                                        <p:attrNameLst>
                                          <p:attrName>ppt_x</p:attrName>
                                        </p:attrNameLst>
                                      </p:cBhvr>
                                      <p:tavLst>
                                        <p:tav tm="0">
                                          <p:val>
                                            <p:strVal val="#ppt_x"/>
                                          </p:val>
                                        </p:tav>
                                        <p:tav tm="100000">
                                          <p:val>
                                            <p:strVal val="#ppt_x"/>
                                          </p:val>
                                        </p:tav>
                                      </p:tavLst>
                                    </p:anim>
                                    <p:anim calcmode="lin" valueType="num">
                                      <p:cBhvr additive="base">
                                        <p:cTn id="14" dur="500" fill="hold"/>
                                        <p:tgtEl>
                                          <p:spTgt spid="716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additive="base">
                                        <p:cTn id="19" dur="500" fill="hold"/>
                                        <p:tgtEl>
                                          <p:spTgt spid="7172"/>
                                        </p:tgtEl>
                                        <p:attrNameLst>
                                          <p:attrName>ppt_x</p:attrName>
                                        </p:attrNameLst>
                                      </p:cBhvr>
                                      <p:tavLst>
                                        <p:tav tm="0">
                                          <p:val>
                                            <p:strVal val="#ppt_x"/>
                                          </p:val>
                                        </p:tav>
                                        <p:tav tm="100000">
                                          <p:val>
                                            <p:strVal val="#ppt_x"/>
                                          </p:val>
                                        </p:tav>
                                      </p:tavLst>
                                    </p:anim>
                                    <p:anim calcmode="lin" valueType="num">
                                      <p:cBhvr additive="base">
                                        <p:cTn id="20"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gtEl>
                                        <p:attrNameLst>
                                          <p:attrName>style.visibility</p:attrName>
                                        </p:attrNameLst>
                                      </p:cBhvr>
                                      <p:to>
                                        <p:strVal val="visible"/>
                                      </p:to>
                                    </p:set>
                                    <p:anim calcmode="lin" valueType="num">
                                      <p:cBhvr additive="base">
                                        <p:cTn id="25" dur="500" fill="hold"/>
                                        <p:tgtEl>
                                          <p:spTgt spid="21507"/>
                                        </p:tgtEl>
                                        <p:attrNameLst>
                                          <p:attrName>ppt_x</p:attrName>
                                        </p:attrNameLst>
                                      </p:cBhvr>
                                      <p:tavLst>
                                        <p:tav tm="0">
                                          <p:val>
                                            <p:strVal val="#ppt_x"/>
                                          </p:val>
                                        </p:tav>
                                        <p:tav tm="100000">
                                          <p:val>
                                            <p:strVal val="#ppt_x"/>
                                          </p:val>
                                        </p:tav>
                                      </p:tavLst>
                                    </p:anim>
                                    <p:anim calcmode="lin" valueType="num">
                                      <p:cBhvr additive="base">
                                        <p:cTn id="26"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2150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2"/>
          <p:cNvSpPr/>
          <p:nvPr/>
        </p:nvSpPr>
        <p:spPr>
          <a:xfrm>
            <a:off x="520700" y="252730"/>
            <a:ext cx="10887710" cy="186309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lnSpc>
                <a:spcPct val="120000"/>
              </a:lnSpc>
            </a:pPr>
            <a:r>
              <a:rPr lang="zh-CN" altLang="en-US" sz="3200">
                <a:solidFill>
                  <a:schemeClr val="tx2"/>
                </a:solidFill>
              </a:rPr>
              <a:t>例</a:t>
            </a:r>
            <a:r>
              <a:rPr lang="en-US" altLang="zh-CN" sz="3200">
                <a:solidFill>
                  <a:schemeClr val="tx2"/>
                </a:solidFill>
              </a:rPr>
              <a:t>1.</a:t>
            </a:r>
            <a:r>
              <a:rPr lang="zh-CN" altLang="en-US" sz="3200">
                <a:solidFill>
                  <a:srgbClr val="000000"/>
                </a:solidFill>
              </a:rPr>
              <a:t>如图所示</a:t>
            </a:r>
            <a:r>
              <a:rPr lang="en-US" altLang="zh-CN" sz="3200">
                <a:solidFill>
                  <a:srgbClr val="000000"/>
                </a:solidFill>
              </a:rPr>
              <a:t>, </a:t>
            </a:r>
            <a:r>
              <a:rPr lang="zh-CN" altLang="en-US" sz="3200">
                <a:solidFill>
                  <a:srgbClr val="000000"/>
                </a:solidFill>
              </a:rPr>
              <a:t>从</a:t>
            </a:r>
            <a:r>
              <a:rPr lang="en-US" altLang="zh-CN" sz="3200">
                <a:solidFill>
                  <a:srgbClr val="000000"/>
                </a:solidFill>
              </a:rPr>
              <a:t>A</a:t>
            </a:r>
            <a:r>
              <a:rPr lang="zh-CN" altLang="en-US" sz="3200">
                <a:solidFill>
                  <a:srgbClr val="000000"/>
                </a:solidFill>
              </a:rPr>
              <a:t>等势面到</a:t>
            </a:r>
            <a:r>
              <a:rPr lang="en-US" altLang="zh-CN" sz="3200">
                <a:solidFill>
                  <a:srgbClr val="000000"/>
                </a:solidFill>
              </a:rPr>
              <a:t>B</a:t>
            </a:r>
            <a:r>
              <a:rPr lang="zh-CN" altLang="en-US" sz="3200">
                <a:solidFill>
                  <a:srgbClr val="000000"/>
                </a:solidFill>
              </a:rPr>
              <a:t>等势面的电势降落方向有多个</a:t>
            </a:r>
            <a:r>
              <a:rPr lang="en-US" altLang="zh-CN" sz="3200">
                <a:solidFill>
                  <a:srgbClr val="000000"/>
                </a:solidFill>
              </a:rPr>
              <a:t>, </a:t>
            </a:r>
            <a:r>
              <a:rPr lang="zh-CN" altLang="en-US" sz="3200">
                <a:solidFill>
                  <a:srgbClr val="000000"/>
                </a:solidFill>
              </a:rPr>
              <a:t>其中降得最快的是哪条</a:t>
            </a:r>
            <a:r>
              <a:rPr lang="en-US" altLang="zh-CN" sz="3200">
                <a:solidFill>
                  <a:srgbClr val="000000"/>
                </a:solidFill>
              </a:rPr>
              <a:t>? </a:t>
            </a:r>
            <a:r>
              <a:rPr lang="zh-CN" altLang="en-US" sz="3200">
                <a:solidFill>
                  <a:srgbClr val="000000"/>
                </a:solidFill>
              </a:rPr>
              <a:t>它与场强的方向有什么关系</a:t>
            </a:r>
            <a:r>
              <a:rPr lang="en-US" altLang="zh-CN" sz="3200">
                <a:solidFill>
                  <a:srgbClr val="000000"/>
                </a:solidFill>
              </a:rPr>
              <a:t>?</a:t>
            </a:r>
            <a:r>
              <a:rPr lang="zh-CN" altLang="en-US" sz="3200">
                <a:solidFill>
                  <a:srgbClr val="000000"/>
                </a:solidFill>
              </a:rPr>
              <a:t>可以得到什么结论？</a:t>
            </a:r>
            <a:endParaRPr lang="zh-CN" altLang="en-US" sz="3200">
              <a:solidFill>
                <a:srgbClr val="000000"/>
              </a:solidFill>
            </a:endParaRPr>
          </a:p>
        </p:txBody>
      </p:sp>
      <p:sp>
        <p:nvSpPr>
          <p:cNvPr id="23554" name="文本框 4"/>
          <p:cNvSpPr txBox="1"/>
          <p:nvPr/>
        </p:nvSpPr>
        <p:spPr>
          <a:xfrm>
            <a:off x="2239963" y="4832350"/>
            <a:ext cx="7515225" cy="521970"/>
          </a:xfrm>
          <a:prstGeom prst="rect">
            <a:avLst/>
          </a:prstGeom>
          <a:gradFill rotWithShape="1">
            <a:gsLst>
              <a:gs pos="0">
                <a:schemeClr val="bg1"/>
              </a:gs>
              <a:gs pos="50000">
                <a:schemeClr val="accent1"/>
              </a:gs>
              <a:gs pos="100000">
                <a:schemeClr val="bg1"/>
              </a:gs>
            </a:gsLst>
            <a:lin ang="5400000" scaled="1"/>
          </a:gradFill>
          <a:ln w="38100">
            <a:solidFill>
              <a:srgbClr val="FF9900"/>
            </a:solid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a:t>  </a:t>
            </a:r>
            <a:r>
              <a:rPr lang="en-US" altLang="zh-CN" sz="2800">
                <a:solidFill>
                  <a:srgbClr val="3000BC"/>
                </a:solidFill>
              </a:rPr>
              <a:t> </a:t>
            </a:r>
            <a:r>
              <a:rPr lang="zh-CN" altLang="en-US" sz="2800" b="1">
                <a:solidFill>
                  <a:srgbClr val="3000BC"/>
                </a:solidFill>
              </a:rPr>
              <a:t>结论：</a:t>
            </a:r>
            <a:r>
              <a:rPr lang="zh-CN" altLang="en-US" sz="2800" b="1">
                <a:solidFill>
                  <a:srgbClr val="FF0000"/>
                </a:solidFill>
              </a:rPr>
              <a:t>沿着</a:t>
            </a:r>
            <a:r>
              <a:rPr lang="zh-CN" altLang="en-US" sz="2800" b="1">
                <a:solidFill>
                  <a:schemeClr val="tx2"/>
                </a:solidFill>
              </a:rPr>
              <a:t>电场强度的方向电势降落得最快。</a:t>
            </a:r>
            <a:endParaRPr lang="zh-CN" altLang="en-US" sz="2800" b="1">
              <a:solidFill>
                <a:schemeClr val="tx2"/>
              </a:solidFill>
            </a:endParaRPr>
          </a:p>
        </p:txBody>
      </p:sp>
      <p:grpSp>
        <p:nvGrpSpPr>
          <p:cNvPr id="23555" name="组合 5"/>
          <p:cNvGrpSpPr/>
          <p:nvPr/>
        </p:nvGrpSpPr>
        <p:grpSpPr>
          <a:xfrm>
            <a:off x="3773488" y="2506663"/>
            <a:ext cx="3840163" cy="2092325"/>
            <a:chOff x="0" y="0"/>
            <a:chExt cx="2419" cy="1318"/>
          </a:xfrm>
        </p:grpSpPr>
        <p:cxnSp>
          <p:nvCxnSpPr>
            <p:cNvPr id="23556" name="直线 6"/>
            <p:cNvCxnSpPr/>
            <p:nvPr/>
          </p:nvCxnSpPr>
          <p:spPr>
            <a:xfrm>
              <a:off x="384" y="558"/>
              <a:ext cx="1152" cy="0"/>
            </a:xfrm>
            <a:prstGeom prst="line">
              <a:avLst/>
            </a:prstGeom>
            <a:noFill/>
            <a:ln w="28575">
              <a:solidFill>
                <a:srgbClr val="FF3300"/>
              </a:solidFill>
              <a:round/>
            </a:ln>
          </p:spPr>
        </p:cxnSp>
        <p:grpSp>
          <p:nvGrpSpPr>
            <p:cNvPr id="23557" name="组合 7"/>
            <p:cNvGrpSpPr/>
            <p:nvPr/>
          </p:nvGrpSpPr>
          <p:grpSpPr>
            <a:xfrm>
              <a:off x="192" y="48"/>
              <a:ext cx="2208" cy="1104"/>
              <a:chOff x="0" y="0"/>
              <a:chExt cx="2208" cy="1104"/>
            </a:xfrm>
          </p:grpSpPr>
          <p:cxnSp>
            <p:nvCxnSpPr>
              <p:cNvPr id="23558" name="直线 8"/>
              <p:cNvCxnSpPr/>
              <p:nvPr/>
            </p:nvCxnSpPr>
            <p:spPr>
              <a:xfrm>
                <a:off x="0" y="96"/>
                <a:ext cx="2208" cy="0"/>
              </a:xfrm>
              <a:prstGeom prst="line">
                <a:avLst/>
              </a:prstGeom>
              <a:noFill/>
              <a:ln w="34925">
                <a:solidFill>
                  <a:prstClr val="black"/>
                </a:solidFill>
                <a:round/>
                <a:tailEnd type="stealth" len="lg"/>
              </a:ln>
            </p:spPr>
          </p:cxnSp>
          <p:cxnSp>
            <p:nvCxnSpPr>
              <p:cNvPr id="23559" name="直线 9"/>
              <p:cNvCxnSpPr/>
              <p:nvPr/>
            </p:nvCxnSpPr>
            <p:spPr>
              <a:xfrm>
                <a:off x="0" y="384"/>
                <a:ext cx="2208" cy="0"/>
              </a:xfrm>
              <a:prstGeom prst="line">
                <a:avLst/>
              </a:prstGeom>
              <a:noFill/>
              <a:ln w="34925">
                <a:solidFill>
                  <a:prstClr val="black"/>
                </a:solidFill>
                <a:round/>
                <a:tailEnd type="stealth" len="lg"/>
              </a:ln>
            </p:spPr>
          </p:cxnSp>
          <p:cxnSp>
            <p:nvCxnSpPr>
              <p:cNvPr id="23560" name="直线 10"/>
              <p:cNvCxnSpPr/>
              <p:nvPr/>
            </p:nvCxnSpPr>
            <p:spPr>
              <a:xfrm>
                <a:off x="0" y="672"/>
                <a:ext cx="2208" cy="0"/>
              </a:xfrm>
              <a:prstGeom prst="line">
                <a:avLst/>
              </a:prstGeom>
              <a:noFill/>
              <a:ln w="34925">
                <a:solidFill>
                  <a:prstClr val="black"/>
                </a:solidFill>
                <a:round/>
                <a:tailEnd type="stealth" len="lg"/>
              </a:ln>
            </p:spPr>
          </p:cxnSp>
          <p:cxnSp>
            <p:nvCxnSpPr>
              <p:cNvPr id="23561" name="直线 11"/>
              <p:cNvCxnSpPr/>
              <p:nvPr/>
            </p:nvCxnSpPr>
            <p:spPr>
              <a:xfrm>
                <a:off x="0" y="960"/>
                <a:ext cx="2208" cy="0"/>
              </a:xfrm>
              <a:prstGeom prst="line">
                <a:avLst/>
              </a:prstGeom>
              <a:noFill/>
              <a:ln w="34925">
                <a:solidFill>
                  <a:prstClr val="black"/>
                </a:solidFill>
                <a:round/>
                <a:tailEnd type="stealth" len="lg"/>
              </a:ln>
            </p:spPr>
          </p:cxnSp>
          <p:cxnSp>
            <p:nvCxnSpPr>
              <p:cNvPr id="23562" name="直线 12"/>
              <p:cNvCxnSpPr/>
              <p:nvPr/>
            </p:nvCxnSpPr>
            <p:spPr>
              <a:xfrm flipH="1">
                <a:off x="192" y="0"/>
                <a:ext cx="0" cy="1104"/>
              </a:xfrm>
              <a:prstGeom prst="line">
                <a:avLst/>
              </a:prstGeom>
              <a:noFill/>
              <a:ln w="28575">
                <a:solidFill>
                  <a:prstClr val="black"/>
                </a:solidFill>
                <a:round/>
              </a:ln>
            </p:spPr>
          </p:cxnSp>
          <p:cxnSp>
            <p:nvCxnSpPr>
              <p:cNvPr id="23563" name="直线 13"/>
              <p:cNvCxnSpPr/>
              <p:nvPr/>
            </p:nvCxnSpPr>
            <p:spPr>
              <a:xfrm flipH="1">
                <a:off x="576" y="0"/>
                <a:ext cx="0" cy="1104"/>
              </a:xfrm>
              <a:prstGeom prst="line">
                <a:avLst/>
              </a:prstGeom>
              <a:noFill/>
              <a:ln w="28575">
                <a:solidFill>
                  <a:prstClr val="black"/>
                </a:solidFill>
                <a:round/>
              </a:ln>
            </p:spPr>
          </p:cxnSp>
          <p:cxnSp>
            <p:nvCxnSpPr>
              <p:cNvPr id="23564" name="直线 14"/>
              <p:cNvCxnSpPr/>
              <p:nvPr/>
            </p:nvCxnSpPr>
            <p:spPr>
              <a:xfrm flipH="1">
                <a:off x="960" y="0"/>
                <a:ext cx="0" cy="1104"/>
              </a:xfrm>
              <a:prstGeom prst="line">
                <a:avLst/>
              </a:prstGeom>
              <a:noFill/>
              <a:ln w="28575">
                <a:solidFill>
                  <a:prstClr val="black"/>
                </a:solidFill>
                <a:round/>
              </a:ln>
            </p:spPr>
          </p:cxnSp>
          <p:cxnSp>
            <p:nvCxnSpPr>
              <p:cNvPr id="23565" name="直线 15"/>
              <p:cNvCxnSpPr/>
              <p:nvPr/>
            </p:nvCxnSpPr>
            <p:spPr>
              <a:xfrm flipH="1">
                <a:off x="1344" y="0"/>
                <a:ext cx="0" cy="1104"/>
              </a:xfrm>
              <a:prstGeom prst="line">
                <a:avLst/>
              </a:prstGeom>
              <a:noFill/>
              <a:ln w="28575">
                <a:solidFill>
                  <a:prstClr val="black"/>
                </a:solidFill>
                <a:round/>
              </a:ln>
            </p:spPr>
          </p:cxnSp>
          <p:cxnSp>
            <p:nvCxnSpPr>
              <p:cNvPr id="23566" name="直线 16"/>
              <p:cNvCxnSpPr/>
              <p:nvPr/>
            </p:nvCxnSpPr>
            <p:spPr>
              <a:xfrm flipH="1">
                <a:off x="1728" y="0"/>
                <a:ext cx="0" cy="1104"/>
              </a:xfrm>
              <a:prstGeom prst="line">
                <a:avLst/>
              </a:prstGeom>
              <a:noFill/>
              <a:ln w="28575">
                <a:solidFill>
                  <a:prstClr val="black"/>
                </a:solidFill>
                <a:round/>
              </a:ln>
            </p:spPr>
          </p:cxnSp>
        </p:grpSp>
        <p:sp>
          <p:nvSpPr>
            <p:cNvPr id="23567" name="椭圆 17"/>
            <p:cNvSpPr>
              <a:spLocks noChangeAspect="1"/>
            </p:cNvSpPr>
            <p:nvPr/>
          </p:nvSpPr>
          <p:spPr>
            <a:xfrm>
              <a:off x="1506" y="528"/>
              <a:ext cx="57" cy="57"/>
            </a:xfrm>
            <a:prstGeom prst="ellipse">
              <a:avLst/>
            </a:prstGeom>
            <a:solidFill>
              <a:srgbClr val="FF0000"/>
            </a:solidFill>
            <a:ln>
              <a:solidFill>
                <a:schemeClr val="tx1"/>
              </a:solidFill>
              <a:round/>
            </a:ln>
          </p:spPr>
          <p:txBody>
            <a:bodyPr wrap="none" anchor="ctr" anchorCtr="0"/>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endParaRPr lang="zh-CN" altLang="en-US"/>
            </a:p>
          </p:txBody>
        </p:sp>
        <p:sp>
          <p:nvSpPr>
            <p:cNvPr id="23568" name="文本框 18"/>
            <p:cNvSpPr txBox="1"/>
            <p:nvPr/>
          </p:nvSpPr>
          <p:spPr>
            <a:xfrm>
              <a:off x="0" y="384"/>
              <a:ext cx="307" cy="406"/>
            </a:xfrm>
            <a:prstGeom prst="rect">
              <a:avLst/>
            </a:prstGeom>
            <a:noFill/>
            <a:ln>
              <a:noFill/>
              <a:miter lim="800000"/>
            </a:ln>
          </p:spPr>
          <p:txBody>
            <a:bodyPr wrap="non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3600" i="1">
                  <a:solidFill>
                    <a:srgbClr val="000000"/>
                  </a:solidFill>
                </a:rPr>
                <a:t>A</a:t>
              </a:r>
              <a:endParaRPr lang="en-US" altLang="zh-CN" sz="3600" i="1">
                <a:solidFill>
                  <a:srgbClr val="000000"/>
                </a:solidFill>
              </a:endParaRPr>
            </a:p>
          </p:txBody>
        </p:sp>
        <p:sp>
          <p:nvSpPr>
            <p:cNvPr id="23569" name="文本框 19"/>
            <p:cNvSpPr txBox="1"/>
            <p:nvPr/>
          </p:nvSpPr>
          <p:spPr>
            <a:xfrm>
              <a:off x="1536" y="384"/>
              <a:ext cx="307" cy="406"/>
            </a:xfrm>
            <a:prstGeom prst="rect">
              <a:avLst/>
            </a:prstGeom>
            <a:noFill/>
            <a:ln>
              <a:noFill/>
              <a:miter lim="800000"/>
            </a:ln>
          </p:spPr>
          <p:txBody>
            <a:bodyPr wrap="non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3600" i="1">
                  <a:solidFill>
                    <a:srgbClr val="000000"/>
                  </a:solidFill>
                </a:rPr>
                <a:t>B</a:t>
              </a:r>
              <a:endParaRPr lang="en-US" altLang="zh-CN" sz="3600" i="1">
                <a:solidFill>
                  <a:srgbClr val="000000"/>
                </a:solidFill>
              </a:endParaRPr>
            </a:p>
          </p:txBody>
        </p:sp>
        <p:sp>
          <p:nvSpPr>
            <p:cNvPr id="23570" name="文本框 20"/>
            <p:cNvSpPr txBox="1"/>
            <p:nvPr/>
          </p:nvSpPr>
          <p:spPr>
            <a:xfrm>
              <a:off x="816" y="192"/>
              <a:ext cx="275" cy="406"/>
            </a:xfrm>
            <a:prstGeom prst="rect">
              <a:avLst/>
            </a:prstGeom>
            <a:noFill/>
            <a:ln>
              <a:noFill/>
              <a:miter lim="800000"/>
            </a:ln>
          </p:spPr>
          <p:txBody>
            <a:bodyPr wrap="non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3600" i="1">
                  <a:solidFill>
                    <a:srgbClr val="000000"/>
                  </a:solidFill>
                </a:rPr>
                <a:t>d</a:t>
              </a:r>
              <a:endParaRPr lang="en-US" altLang="zh-CN" sz="3600" i="1">
                <a:solidFill>
                  <a:srgbClr val="000000"/>
                </a:solidFill>
              </a:endParaRPr>
            </a:p>
          </p:txBody>
        </p:sp>
        <p:sp>
          <p:nvSpPr>
            <p:cNvPr id="23571" name="文本框 21"/>
            <p:cNvSpPr txBox="1"/>
            <p:nvPr/>
          </p:nvSpPr>
          <p:spPr>
            <a:xfrm>
              <a:off x="2112" y="384"/>
              <a:ext cx="307" cy="406"/>
            </a:xfrm>
            <a:prstGeom prst="rect">
              <a:avLst/>
            </a:prstGeom>
            <a:noFill/>
            <a:ln>
              <a:noFill/>
              <a:miter lim="800000"/>
            </a:ln>
          </p:spPr>
          <p:txBody>
            <a:bodyPr wrap="non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3600" i="1">
                  <a:solidFill>
                    <a:srgbClr val="000000"/>
                  </a:solidFill>
                </a:rPr>
                <a:t>E</a:t>
              </a:r>
              <a:endParaRPr lang="en-US" altLang="zh-CN" sz="3600" i="1">
                <a:solidFill>
                  <a:srgbClr val="000000"/>
                </a:solidFill>
              </a:endParaRPr>
            </a:p>
          </p:txBody>
        </p:sp>
        <p:cxnSp>
          <p:nvCxnSpPr>
            <p:cNvPr id="23572" name="直线 22"/>
            <p:cNvCxnSpPr/>
            <p:nvPr/>
          </p:nvCxnSpPr>
          <p:spPr>
            <a:xfrm flipV="1">
              <a:off x="384" y="195"/>
              <a:ext cx="1152" cy="336"/>
            </a:xfrm>
            <a:prstGeom prst="line">
              <a:avLst/>
            </a:prstGeom>
            <a:noFill/>
            <a:ln w="28575">
              <a:solidFill>
                <a:srgbClr val="FF3300"/>
              </a:solidFill>
              <a:round/>
            </a:ln>
          </p:spPr>
        </p:cxnSp>
        <p:cxnSp>
          <p:nvCxnSpPr>
            <p:cNvPr id="23573" name="直线 23"/>
            <p:cNvCxnSpPr/>
            <p:nvPr/>
          </p:nvCxnSpPr>
          <p:spPr>
            <a:xfrm>
              <a:off x="384" y="576"/>
              <a:ext cx="1152" cy="480"/>
            </a:xfrm>
            <a:prstGeom prst="line">
              <a:avLst/>
            </a:prstGeom>
            <a:noFill/>
            <a:ln w="28575">
              <a:solidFill>
                <a:srgbClr val="FF3300"/>
              </a:solidFill>
              <a:round/>
            </a:ln>
          </p:spPr>
        </p:cxnSp>
        <p:sp>
          <p:nvSpPr>
            <p:cNvPr id="23574" name="文本框 24"/>
            <p:cNvSpPr txBox="1"/>
            <p:nvPr/>
          </p:nvSpPr>
          <p:spPr>
            <a:xfrm>
              <a:off x="1536" y="0"/>
              <a:ext cx="336" cy="406"/>
            </a:xfrm>
            <a:prstGeom prst="rect">
              <a:avLst/>
            </a:prstGeom>
            <a:noFill/>
            <a:ln>
              <a:noFill/>
              <a:miter lim="800000"/>
            </a:ln>
          </p:spPr>
          <p:txBody>
            <a:bodyPr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3600" i="1">
                  <a:solidFill>
                    <a:srgbClr val="000000"/>
                  </a:solidFill>
                </a:rPr>
                <a:t>C</a:t>
              </a:r>
              <a:endParaRPr lang="en-US" altLang="zh-CN" sz="3600" i="1">
                <a:solidFill>
                  <a:srgbClr val="000000"/>
                </a:solidFill>
              </a:endParaRPr>
            </a:p>
          </p:txBody>
        </p:sp>
        <p:sp>
          <p:nvSpPr>
            <p:cNvPr id="23575" name="文本框 25"/>
            <p:cNvSpPr txBox="1"/>
            <p:nvPr/>
          </p:nvSpPr>
          <p:spPr>
            <a:xfrm>
              <a:off x="1536" y="912"/>
              <a:ext cx="336" cy="406"/>
            </a:xfrm>
            <a:prstGeom prst="rect">
              <a:avLst/>
            </a:prstGeom>
            <a:noFill/>
            <a:ln>
              <a:noFill/>
              <a:miter lim="800000"/>
            </a:ln>
          </p:spPr>
          <p:txBody>
            <a:bodyPr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3600" i="1">
                  <a:solidFill>
                    <a:srgbClr val="000000"/>
                  </a:solidFill>
                </a:rPr>
                <a:t>D</a:t>
              </a:r>
              <a:endParaRPr lang="en-US" altLang="zh-CN" sz="3600" i="1">
                <a:solidFill>
                  <a:srgbClr val="000000"/>
                </a:solidFill>
              </a:endParaRPr>
            </a:p>
          </p:txBody>
        </p:sp>
        <p:sp>
          <p:nvSpPr>
            <p:cNvPr id="23576" name="椭圆 26"/>
            <p:cNvSpPr>
              <a:spLocks noChangeAspect="1"/>
            </p:cNvSpPr>
            <p:nvPr/>
          </p:nvSpPr>
          <p:spPr>
            <a:xfrm>
              <a:off x="354" y="536"/>
              <a:ext cx="57" cy="57"/>
            </a:xfrm>
            <a:prstGeom prst="ellipse">
              <a:avLst/>
            </a:prstGeom>
            <a:solidFill>
              <a:srgbClr val="FF0000"/>
            </a:solidFill>
            <a:ln>
              <a:solidFill>
                <a:schemeClr val="tx1"/>
              </a:solidFill>
              <a:round/>
            </a:ln>
          </p:spPr>
          <p:txBody>
            <a:bodyPr wrap="none" anchor="ctr" anchorCtr="0"/>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内容占位符 72705"/>
          <p:cNvSpPr>
            <a:spLocks noGrp="1"/>
          </p:cNvSpPr>
          <p:nvPr>
            <p:ph idx="1"/>
          </p:nvPr>
        </p:nvSpPr>
        <p:spPr>
          <a:xfrm>
            <a:off x="1724025" y="4878388"/>
            <a:ext cx="8515350" cy="1377950"/>
          </a:xfrm>
          <a:prstGeom prst="rect">
            <a:avLst/>
          </a:prstGeom>
          <a:noFill/>
          <a:ln>
            <a:noFill/>
            <a:miter lim="800000"/>
          </a:ln>
        </p:spPr>
        <p:txBody>
          <a:bodyPr wrap="square" lIns="91440" tIns="45720" rIns="91440" bIns="45720" anchor="t" anchorCtr="0"/>
          <a:lstStyle>
            <a:lvl1pPr marL="342900" lvl="0" indent="-342900" algn="l" defTabSz="914400" rtl="0" eaLnBrk="0" fontAlgn="base" latinLnBrk="0" hangingPunct="0">
              <a:lnSpc>
                <a:spcPct val="100000"/>
              </a:lnSpc>
              <a:spcBef>
                <a:spcPct val="20000"/>
              </a:spcBef>
              <a:spcAft>
                <a:spcPct val="0"/>
              </a:spcAft>
              <a:buClrTx/>
              <a:buSzTx/>
              <a:buFontTx/>
              <a:buChar char="•"/>
              <a:defRPr lang="en-US" altLang="en-US" sz="3200" b="0" i="0" u="none" kern="1200" baseline="0">
                <a:solidFill>
                  <a:schemeClr val="tx1"/>
                </a:solidFill>
                <a:latin typeface="+mn-lt"/>
                <a:ea typeface="+mn-ea"/>
                <a:cs typeface="+mn-cs"/>
              </a:defRPr>
            </a:lvl1pPr>
            <a:lvl2pPr marL="742950" lvl="1" indent="-285750" algn="l" defTabSz="914400" rtl="0" eaLnBrk="0" fontAlgn="base" latinLnBrk="0" hangingPunct="0">
              <a:lnSpc>
                <a:spcPct val="100000"/>
              </a:lnSpc>
              <a:spcBef>
                <a:spcPct val="20000"/>
              </a:spcBef>
              <a:spcAft>
                <a:spcPct val="0"/>
              </a:spcAft>
              <a:buClrTx/>
              <a:buSzTx/>
              <a:buFontTx/>
              <a:buChar char="–"/>
              <a:defRPr lang="en-US" altLang="en-US" sz="2800" b="0" i="0" u="none" kern="1200" baseline="0">
                <a:solidFill>
                  <a:schemeClr val="tx1"/>
                </a:solidFill>
                <a:latin typeface="+mn-lt"/>
                <a:ea typeface="+mn-ea"/>
                <a:cs typeface="+mn-cs"/>
              </a:defRPr>
            </a:lvl2pPr>
            <a:lvl3pPr marL="1143000" lvl="2" indent="-228600" algn="l" defTabSz="914400" rtl="0" eaLnBrk="0" fontAlgn="base" latinLnBrk="0" hangingPunct="0">
              <a:lnSpc>
                <a:spcPct val="100000"/>
              </a:lnSpc>
              <a:spcBef>
                <a:spcPct val="20000"/>
              </a:spcBef>
              <a:spcAft>
                <a:spcPct val="0"/>
              </a:spcAft>
              <a:buClrTx/>
              <a:buSzTx/>
              <a:buFontTx/>
              <a:buChar char="•"/>
              <a:defRPr lang="en-US" altLang="en-US" sz="2400" b="0" i="0" u="none" kern="1200" baseline="0">
                <a:solidFill>
                  <a:schemeClr val="tx1"/>
                </a:solidFill>
                <a:latin typeface="+mn-lt"/>
                <a:ea typeface="+mn-ea"/>
                <a:cs typeface="+mn-cs"/>
              </a:defRPr>
            </a:lvl3pPr>
            <a:lvl4pPr marL="1600200" lvl="3" indent="-228600" algn="l" defTabSz="914400" rtl="0" eaLnBrk="0" fontAlgn="base" latinLnBrk="0" hangingPunct="0">
              <a:lnSpc>
                <a:spcPct val="100000"/>
              </a:lnSpc>
              <a:spcBef>
                <a:spcPct val="20000"/>
              </a:spcBef>
              <a:spcAft>
                <a:spcPct val="0"/>
              </a:spcAft>
              <a:buClrTx/>
              <a:buSzTx/>
              <a:buFontTx/>
              <a:buChar char="–"/>
              <a:defRPr lang="en-US" altLang="en-US" sz="2000" b="0"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ClrTx/>
              <a:buSzTx/>
              <a:buFontTx/>
              <a:buChar char="»"/>
              <a:defRPr lang="en-US" altLang="en-US"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lang="en-US" altLang="en-US"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lang="en-US" altLang="en-US"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lang="en-US" altLang="en-US"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lang="en-US" altLang="en-US" sz="2000" b="0" i="0" u="none" kern="1200" baseline="0">
                <a:solidFill>
                  <a:schemeClr val="tx1"/>
                </a:solidFill>
                <a:latin typeface="+mn-lt"/>
                <a:ea typeface="+mn-ea"/>
                <a:cs typeface="+mn-cs"/>
              </a:defRPr>
            </a:lvl9pPr>
          </a:lstStyle>
          <a:p>
            <a:pPr lvl="0">
              <a:spcBef>
                <a:spcPct val="50000"/>
              </a:spcBef>
              <a:buNone/>
            </a:pPr>
            <a:r>
              <a:rPr lang="en-US" altLang="zh-CN" sz="2800" b="1">
                <a:solidFill>
                  <a:srgbClr val="3A1EE2"/>
                </a:solidFill>
                <a:ea typeface="黑体" panose="02010609060101010101" charset="-122"/>
              </a:rPr>
              <a:t> </a:t>
            </a:r>
            <a:r>
              <a:rPr lang="en-US" altLang="zh-CN" sz="2800" b="1">
                <a:solidFill>
                  <a:srgbClr val="000000"/>
                </a:solidFill>
                <a:ea typeface="黑体" panose="02010609060101010101" charset="-122"/>
              </a:rPr>
              <a:t> </a:t>
            </a:r>
            <a:r>
              <a:rPr lang="zh-CN" altLang="en-US" sz="2800" b="1">
                <a:solidFill>
                  <a:srgbClr val="000000"/>
                </a:solidFill>
                <a:ea typeface="黑体" panose="02010609060101010101" charset="-122"/>
              </a:rPr>
              <a:t>结论：</a:t>
            </a:r>
            <a:r>
              <a:rPr lang="zh-CN" altLang="en-US" sz="2800" b="1">
                <a:solidFill>
                  <a:srgbClr val="FF0000"/>
                </a:solidFill>
                <a:ea typeface="黑体" panose="02010609060101010101" charset="-122"/>
              </a:rPr>
              <a:t>在匀强电场，任意一条直线上距离相等的两点间电势差相等中，即</a:t>
            </a:r>
            <a:r>
              <a:rPr lang="zh-CN" altLang="en-US" sz="2800" b="1">
                <a:solidFill>
                  <a:srgbClr val="A50021"/>
                </a:solidFill>
                <a:ea typeface="黑体" panose="02010609060101010101" charset="-122"/>
              </a:rPr>
              <a:t>沿任意一条直线电势降落都是均匀的</a:t>
            </a:r>
            <a:r>
              <a:rPr lang="zh-CN" altLang="en-US" sz="2800">
                <a:solidFill>
                  <a:srgbClr val="FF0000"/>
                </a:solidFill>
              </a:rPr>
              <a:t> 。</a:t>
            </a:r>
            <a:endParaRPr lang="zh-CN" altLang="en-US" sz="2800">
              <a:solidFill>
                <a:srgbClr val="FF0000"/>
              </a:solidFill>
            </a:endParaRPr>
          </a:p>
        </p:txBody>
      </p:sp>
      <p:sp>
        <p:nvSpPr>
          <p:cNvPr id="24578" name="标题 72706"/>
          <p:cNvSpPr>
            <a:spLocks noGrp="1"/>
          </p:cNvSpPr>
          <p:nvPr>
            <p:ph type="title"/>
          </p:nvPr>
        </p:nvSpPr>
        <p:spPr>
          <a:xfrm>
            <a:off x="866140" y="107950"/>
            <a:ext cx="10939145" cy="1863090"/>
          </a:xfrm>
          <a:prstGeom prst="rect">
            <a:avLst/>
          </a:prstGeom>
          <a:noFill/>
          <a:ln>
            <a:noFill/>
            <a:miter lim="800000"/>
          </a:ln>
        </p:spPr>
        <p:txBody>
          <a:bodyPr wrap="square" lIns="91440" tIns="45720" rIns="91440" bIns="45720"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lgn="l">
              <a:lnSpc>
                <a:spcPct val="120000"/>
              </a:lnSpc>
            </a:pPr>
            <a:r>
              <a:rPr lang="zh-CN" sz="3200">
                <a:solidFill>
                  <a:schemeClr val="tx2"/>
                </a:solidFill>
                <a:cs typeface="+mn-cs"/>
                <a:sym typeface="+mn-ea"/>
              </a:rPr>
              <a:t>例</a:t>
            </a:r>
            <a:r>
              <a:rPr lang="zh-CN" sz="3200">
                <a:solidFill>
                  <a:schemeClr val="tx2"/>
                </a:solidFill>
                <a:cs typeface="+mn-cs"/>
                <a:sym typeface="+mn-ea"/>
              </a:rPr>
              <a:t>2</a:t>
            </a:r>
            <a:r>
              <a:rPr altLang="zh-CN" sz="3200">
                <a:solidFill>
                  <a:schemeClr val="tx2"/>
                </a:solidFill>
                <a:cs typeface="+mn-cs"/>
                <a:sym typeface="+mn-ea"/>
              </a:rPr>
              <a:t>.</a:t>
            </a:r>
            <a:r>
              <a:rPr lang="zh-CN" sz="3200">
                <a:solidFill>
                  <a:schemeClr val="tx2"/>
                </a:solidFill>
                <a:cs typeface="+mn-cs"/>
                <a:sym typeface="+mn-ea"/>
              </a:rPr>
              <a:t>如图所示，匀强电场中，</a:t>
            </a:r>
            <a:r>
              <a:rPr lang="zh-CN" sz="3200">
                <a:solidFill>
                  <a:schemeClr val="tx2"/>
                </a:solidFill>
                <a:cs typeface="+mn-cs"/>
                <a:sym typeface="+mn-ea"/>
              </a:rPr>
              <a:t>OB</a:t>
            </a:r>
            <a:r>
              <a:rPr lang="zh-CN" sz="3200">
                <a:solidFill>
                  <a:schemeClr val="tx2"/>
                </a:solidFill>
                <a:cs typeface="+mn-cs"/>
                <a:sym typeface="+mn-ea"/>
              </a:rPr>
              <a:t>沿电场方向且</a:t>
            </a:r>
            <a:r>
              <a:rPr lang="zh-CN" sz="3200">
                <a:solidFill>
                  <a:schemeClr val="tx2"/>
                </a:solidFill>
                <a:cs typeface="+mn-cs"/>
                <a:sym typeface="+mn-ea"/>
              </a:rPr>
              <a:t>OA=AB</a:t>
            </a:r>
            <a:r>
              <a:rPr lang="zh-CN" sz="3200">
                <a:solidFill>
                  <a:schemeClr val="tx2"/>
                </a:solidFill>
                <a:cs typeface="+mn-cs"/>
                <a:sym typeface="+mn-ea"/>
              </a:rPr>
              <a:t>。</a:t>
            </a:r>
            <a:r>
              <a:rPr lang="zh-CN" sz="3200">
                <a:solidFill>
                  <a:schemeClr val="tx2"/>
                </a:solidFill>
                <a:cs typeface="+mn-cs"/>
                <a:sym typeface="+mn-ea"/>
              </a:rPr>
              <a:t>OF</a:t>
            </a:r>
            <a:r>
              <a:rPr lang="zh-CN" sz="3200">
                <a:solidFill>
                  <a:schemeClr val="tx2"/>
                </a:solidFill>
                <a:cs typeface="+mn-cs"/>
                <a:sym typeface="+mn-ea"/>
              </a:rPr>
              <a:t>为电场中任意一条直线且</a:t>
            </a:r>
            <a:r>
              <a:rPr lang="zh-CN" sz="3200">
                <a:solidFill>
                  <a:schemeClr val="tx2"/>
                </a:solidFill>
                <a:cs typeface="+mn-cs"/>
                <a:sym typeface="+mn-ea"/>
              </a:rPr>
              <a:t>OE=EF </a:t>
            </a:r>
            <a:r>
              <a:rPr lang="zh-CN" sz="3200">
                <a:solidFill>
                  <a:schemeClr val="tx2"/>
                </a:solidFill>
                <a:cs typeface="+mn-cs"/>
                <a:sym typeface="+mn-ea"/>
              </a:rPr>
              <a:t>，</a:t>
            </a:r>
            <a:r>
              <a:rPr lang="zh-CN" sz="3200">
                <a:solidFill>
                  <a:schemeClr val="tx2"/>
                </a:solidFill>
                <a:cs typeface="+mn-cs"/>
                <a:sym typeface="+mn-ea"/>
              </a:rPr>
              <a:t>U</a:t>
            </a:r>
            <a:r>
              <a:rPr lang="zh-CN" sz="3200" baseline="-25000">
                <a:solidFill>
                  <a:schemeClr val="tx2"/>
                </a:solidFill>
                <a:cs typeface="+mn-cs"/>
                <a:sym typeface="+mn-ea"/>
              </a:rPr>
              <a:t>OA</a:t>
            </a:r>
            <a:r>
              <a:rPr lang="zh-CN" sz="3200">
                <a:solidFill>
                  <a:schemeClr val="tx2"/>
                </a:solidFill>
                <a:cs typeface="+mn-cs"/>
                <a:sym typeface="+mn-ea"/>
              </a:rPr>
              <a:t>与</a:t>
            </a:r>
            <a:r>
              <a:rPr lang="zh-CN" sz="3200">
                <a:solidFill>
                  <a:schemeClr val="tx2"/>
                </a:solidFill>
                <a:cs typeface="+mn-cs"/>
                <a:sym typeface="+mn-ea"/>
              </a:rPr>
              <a:t>U</a:t>
            </a:r>
            <a:r>
              <a:rPr altLang="zh-CN" sz="3200" baseline="-25000">
                <a:solidFill>
                  <a:schemeClr val="tx2"/>
                </a:solidFill>
                <a:cs typeface="+mn-cs"/>
                <a:sym typeface="+mn-ea"/>
              </a:rPr>
              <a:t>A</a:t>
            </a:r>
            <a:r>
              <a:rPr lang="zh-CN" sz="3200" baseline="-25000">
                <a:solidFill>
                  <a:schemeClr val="tx2"/>
                </a:solidFill>
                <a:cs typeface="+mn-cs"/>
                <a:sym typeface="+mn-ea"/>
              </a:rPr>
              <a:t>B</a:t>
            </a:r>
            <a:r>
              <a:rPr lang="zh-CN" sz="3200">
                <a:solidFill>
                  <a:schemeClr val="tx2"/>
                </a:solidFill>
                <a:cs typeface="+mn-cs"/>
                <a:sym typeface="+mn-ea"/>
              </a:rPr>
              <a:t>是否相等？</a:t>
            </a:r>
            <a:r>
              <a:rPr lang="zh-CN" sz="3200">
                <a:solidFill>
                  <a:schemeClr val="tx2"/>
                </a:solidFill>
                <a:cs typeface="+mn-cs"/>
                <a:sym typeface="宋体" pitchFamily="2" charset="-122"/>
              </a:rPr>
              <a:t>U</a:t>
            </a:r>
            <a:r>
              <a:rPr lang="zh-CN" sz="3200" baseline="-25000">
                <a:solidFill>
                  <a:schemeClr val="tx2"/>
                </a:solidFill>
                <a:cs typeface="+mn-cs"/>
                <a:sym typeface="宋体" pitchFamily="2" charset="-122"/>
              </a:rPr>
              <a:t>OE</a:t>
            </a:r>
            <a:r>
              <a:rPr lang="zh-CN" sz="3200">
                <a:solidFill>
                  <a:schemeClr val="tx2"/>
                </a:solidFill>
                <a:cs typeface="+mn-cs"/>
                <a:sym typeface="宋体" pitchFamily="2" charset="-122"/>
              </a:rPr>
              <a:t>与</a:t>
            </a:r>
            <a:r>
              <a:rPr lang="zh-CN" sz="3200">
                <a:solidFill>
                  <a:schemeClr val="tx2"/>
                </a:solidFill>
                <a:cs typeface="+mn-cs"/>
                <a:sym typeface="宋体" pitchFamily="2" charset="-122"/>
              </a:rPr>
              <a:t>U</a:t>
            </a:r>
            <a:r>
              <a:rPr lang="zh-CN" sz="3200" baseline="-25000">
                <a:solidFill>
                  <a:schemeClr val="tx2"/>
                </a:solidFill>
                <a:cs typeface="+mn-cs"/>
                <a:sym typeface="宋体" pitchFamily="2" charset="-122"/>
              </a:rPr>
              <a:t>EF</a:t>
            </a:r>
            <a:r>
              <a:rPr lang="zh-CN" sz="3200">
                <a:solidFill>
                  <a:schemeClr val="tx2"/>
                </a:solidFill>
                <a:cs typeface="+mn-cs"/>
                <a:sym typeface="宋体" pitchFamily="2" charset="-122"/>
              </a:rPr>
              <a:t>呢？可以得到什么结论？</a:t>
            </a:r>
            <a:endParaRPr lang="zh-CN" sz="3200">
              <a:solidFill>
                <a:schemeClr val="tx2"/>
              </a:solidFill>
              <a:cs typeface="+mn-cs"/>
              <a:sym typeface="宋体" pitchFamily="2" charset="-122"/>
            </a:endParaRPr>
          </a:p>
        </p:txBody>
      </p:sp>
      <p:grpSp>
        <p:nvGrpSpPr>
          <p:cNvPr id="2" name="组合 1"/>
          <p:cNvGrpSpPr/>
          <p:nvPr/>
        </p:nvGrpSpPr>
        <p:grpSpPr>
          <a:xfrm>
            <a:off x="3670300" y="1998980"/>
            <a:ext cx="4217670" cy="2379345"/>
            <a:chOff x="5780" y="3148"/>
            <a:chExt cx="6642" cy="3747"/>
          </a:xfrm>
        </p:grpSpPr>
        <p:grpSp>
          <p:nvGrpSpPr>
            <p:cNvPr id="24579" name="Group 10"/>
            <p:cNvGrpSpPr/>
            <p:nvPr/>
          </p:nvGrpSpPr>
          <p:grpSpPr>
            <a:xfrm>
              <a:off x="5780" y="3795"/>
              <a:ext cx="6643" cy="2583"/>
              <a:chOff x="3609" y="1719"/>
              <a:chExt cx="1767" cy="1033"/>
            </a:xfrm>
          </p:grpSpPr>
          <p:grpSp>
            <p:nvGrpSpPr>
              <p:cNvPr id="24580" name="Group 11"/>
              <p:cNvGrpSpPr/>
              <p:nvPr/>
            </p:nvGrpSpPr>
            <p:grpSpPr>
              <a:xfrm>
                <a:off x="3609" y="1719"/>
                <a:ext cx="1595" cy="1033"/>
                <a:chOff x="3609" y="1719"/>
                <a:chExt cx="1595" cy="1033"/>
              </a:xfrm>
            </p:grpSpPr>
            <p:cxnSp>
              <p:nvCxnSpPr>
                <p:cNvPr id="24581" name="Line 12"/>
                <p:cNvCxnSpPr/>
                <p:nvPr/>
              </p:nvCxnSpPr>
              <p:spPr>
                <a:xfrm>
                  <a:off x="3614" y="1719"/>
                  <a:ext cx="1584" cy="0"/>
                </a:xfrm>
                <a:prstGeom prst="line">
                  <a:avLst/>
                </a:prstGeom>
                <a:noFill/>
                <a:ln w="38100">
                  <a:solidFill>
                    <a:schemeClr val="tx1"/>
                  </a:solidFill>
                  <a:round/>
                  <a:tailEnd type="triangle"/>
                </a:ln>
              </p:spPr>
            </p:cxnSp>
            <p:cxnSp>
              <p:nvCxnSpPr>
                <p:cNvPr id="24582" name="Line 13"/>
                <p:cNvCxnSpPr/>
                <p:nvPr/>
              </p:nvCxnSpPr>
              <p:spPr>
                <a:xfrm>
                  <a:off x="3620" y="2752"/>
                  <a:ext cx="1584" cy="0"/>
                </a:xfrm>
                <a:prstGeom prst="line">
                  <a:avLst/>
                </a:prstGeom>
                <a:noFill/>
                <a:ln w="38100">
                  <a:solidFill>
                    <a:schemeClr val="tx1"/>
                  </a:solidFill>
                  <a:round/>
                  <a:tailEnd type="triangle"/>
                </a:ln>
              </p:spPr>
            </p:cxnSp>
            <p:cxnSp>
              <p:nvCxnSpPr>
                <p:cNvPr id="24583" name="Line 14"/>
                <p:cNvCxnSpPr/>
                <p:nvPr/>
              </p:nvCxnSpPr>
              <p:spPr>
                <a:xfrm>
                  <a:off x="3609" y="2403"/>
                  <a:ext cx="1584" cy="0"/>
                </a:xfrm>
                <a:prstGeom prst="line">
                  <a:avLst/>
                </a:prstGeom>
                <a:noFill/>
                <a:ln w="38100">
                  <a:solidFill>
                    <a:schemeClr val="tx1"/>
                  </a:solidFill>
                  <a:round/>
                  <a:tailEnd type="triangle"/>
                </a:ln>
              </p:spPr>
            </p:cxnSp>
            <p:cxnSp>
              <p:nvCxnSpPr>
                <p:cNvPr id="24584" name="Line 15"/>
                <p:cNvCxnSpPr/>
                <p:nvPr/>
              </p:nvCxnSpPr>
              <p:spPr>
                <a:xfrm>
                  <a:off x="3615" y="2063"/>
                  <a:ext cx="1584" cy="0"/>
                </a:xfrm>
                <a:prstGeom prst="line">
                  <a:avLst/>
                </a:prstGeom>
                <a:noFill/>
                <a:ln w="38100">
                  <a:solidFill>
                    <a:schemeClr val="tx1"/>
                  </a:solidFill>
                  <a:round/>
                  <a:tailEnd type="triangle"/>
                </a:ln>
              </p:spPr>
            </p:cxnSp>
          </p:grpSp>
          <p:sp>
            <p:nvSpPr>
              <p:cNvPr id="24585" name="Text Box 16"/>
              <p:cNvSpPr txBox="1"/>
              <p:nvPr/>
            </p:nvSpPr>
            <p:spPr>
              <a:xfrm>
                <a:off x="5040" y="2064"/>
                <a:ext cx="336" cy="290"/>
              </a:xfrm>
              <a:prstGeom prst="rect">
                <a:avLst/>
              </a:prstGeom>
              <a:noFill/>
              <a:ln>
                <a:noFill/>
                <a:miter lim="800000"/>
              </a:ln>
            </p:spPr>
            <p:txBody>
              <a:bodyPr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spcBef>
                    <a:spcPct val="50000"/>
                  </a:spcBef>
                </a:pPr>
                <a:r>
                  <a:rPr lang="en-US" altLang="zh-CN" sz="2400" b="1">
                    <a:latin typeface="Times New Roman" panose="02020503050405090304" pitchFamily="2" charset="0"/>
                  </a:rPr>
                  <a:t>E</a:t>
                </a:r>
                <a:endParaRPr lang="en-US" altLang="zh-CN" sz="2400" b="1">
                  <a:latin typeface="Times New Roman" panose="02020503050405090304" pitchFamily="2" charset="0"/>
                </a:endParaRPr>
              </a:p>
            </p:txBody>
          </p:sp>
        </p:grpSp>
        <p:cxnSp>
          <p:nvCxnSpPr>
            <p:cNvPr id="24586" name="直接连接符 2"/>
            <p:cNvCxnSpPr/>
            <p:nvPr/>
          </p:nvCxnSpPr>
          <p:spPr>
            <a:xfrm flipV="1">
              <a:off x="7035" y="5955"/>
              <a:ext cx="3445" cy="8"/>
            </a:xfrm>
            <a:prstGeom prst="line">
              <a:avLst/>
            </a:prstGeom>
            <a:noFill/>
            <a:ln w="28575">
              <a:solidFill>
                <a:srgbClr val="FF0000"/>
              </a:solidFill>
              <a:miter lim="800000"/>
            </a:ln>
          </p:spPr>
        </p:cxnSp>
        <p:cxnSp>
          <p:nvCxnSpPr>
            <p:cNvPr id="24587" name="直接连接符 4"/>
            <p:cNvCxnSpPr/>
            <p:nvPr/>
          </p:nvCxnSpPr>
          <p:spPr>
            <a:xfrm flipV="1">
              <a:off x="7105" y="3970"/>
              <a:ext cx="2565" cy="1993"/>
            </a:xfrm>
            <a:prstGeom prst="line">
              <a:avLst/>
            </a:prstGeom>
            <a:noFill/>
            <a:ln w="28575">
              <a:solidFill>
                <a:srgbClr val="3000BC"/>
              </a:solidFill>
              <a:miter lim="800000"/>
            </a:ln>
          </p:spPr>
        </p:cxnSp>
        <p:sp>
          <p:nvSpPr>
            <p:cNvPr id="24588" name="文本框 5"/>
            <p:cNvSpPr txBox="1"/>
            <p:nvPr/>
          </p:nvSpPr>
          <p:spPr>
            <a:xfrm>
              <a:off x="6825" y="5735"/>
              <a:ext cx="565" cy="58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a:t>●</a:t>
              </a:r>
              <a:endParaRPr lang="zh-CN" altLang="en-US"/>
            </a:p>
          </p:txBody>
        </p:sp>
        <p:sp>
          <p:nvSpPr>
            <p:cNvPr id="24589" name="文本框 6"/>
            <p:cNvSpPr txBox="1"/>
            <p:nvPr/>
          </p:nvSpPr>
          <p:spPr>
            <a:xfrm>
              <a:off x="9320" y="3795"/>
              <a:ext cx="1278" cy="58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a:t>●</a:t>
              </a:r>
              <a:endParaRPr lang="zh-CN" altLang="en-US"/>
            </a:p>
          </p:txBody>
        </p:sp>
        <p:sp>
          <p:nvSpPr>
            <p:cNvPr id="24590" name="文本框 7"/>
            <p:cNvSpPr txBox="1"/>
            <p:nvPr/>
          </p:nvSpPr>
          <p:spPr>
            <a:xfrm>
              <a:off x="10253" y="5675"/>
              <a:ext cx="650" cy="58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a:t>●</a:t>
              </a:r>
              <a:endParaRPr lang="zh-CN" altLang="en-US"/>
            </a:p>
          </p:txBody>
        </p:sp>
        <p:sp>
          <p:nvSpPr>
            <p:cNvPr id="24591" name="文本框 1"/>
            <p:cNvSpPr txBox="1"/>
            <p:nvPr/>
          </p:nvSpPr>
          <p:spPr>
            <a:xfrm>
              <a:off x="8503" y="5675"/>
              <a:ext cx="817" cy="580"/>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a:t>●</a:t>
              </a:r>
              <a:endParaRPr lang="zh-CN" altLang="en-US"/>
            </a:p>
          </p:txBody>
        </p:sp>
        <p:sp>
          <p:nvSpPr>
            <p:cNvPr id="24592" name="文本框 3"/>
            <p:cNvSpPr txBox="1"/>
            <p:nvPr/>
          </p:nvSpPr>
          <p:spPr>
            <a:xfrm>
              <a:off x="8063" y="4728"/>
              <a:ext cx="648" cy="580"/>
            </a:xfrm>
            <a:prstGeom prst="rect">
              <a:avLst/>
            </a:prstGeom>
            <a:noFill/>
            <a:ln>
              <a:noFill/>
              <a:miter lim="800000"/>
            </a:ln>
          </p:spPr>
          <p:txBody>
            <a:bodyPr wrap="non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zh-CN" altLang="en-US"/>
                <a:t>●</a:t>
              </a:r>
              <a:endParaRPr lang="zh-CN" altLang="en-US"/>
            </a:p>
          </p:txBody>
        </p:sp>
        <p:sp>
          <p:nvSpPr>
            <p:cNvPr id="24593" name="文本框 5"/>
            <p:cNvSpPr txBox="1"/>
            <p:nvPr/>
          </p:nvSpPr>
          <p:spPr>
            <a:xfrm>
              <a:off x="6620" y="6073"/>
              <a:ext cx="975" cy="822"/>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2800">
                  <a:solidFill>
                    <a:srgbClr val="3000BC"/>
                  </a:solidFill>
                </a:rPr>
                <a:t>O</a:t>
              </a:r>
              <a:endParaRPr lang="en-US" altLang="zh-CN" sz="2800">
                <a:solidFill>
                  <a:srgbClr val="3000BC"/>
                </a:solidFill>
              </a:endParaRPr>
            </a:p>
          </p:txBody>
        </p:sp>
        <p:sp>
          <p:nvSpPr>
            <p:cNvPr id="24594" name="文本框 6"/>
            <p:cNvSpPr txBox="1"/>
            <p:nvPr/>
          </p:nvSpPr>
          <p:spPr>
            <a:xfrm>
              <a:off x="8650" y="6073"/>
              <a:ext cx="1020" cy="822"/>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2800">
                  <a:solidFill>
                    <a:srgbClr val="3000BC"/>
                  </a:solidFill>
                </a:rPr>
                <a:t>A</a:t>
              </a:r>
              <a:endParaRPr lang="en-US" altLang="zh-CN" sz="2800">
                <a:solidFill>
                  <a:srgbClr val="3000BC"/>
                </a:solidFill>
              </a:endParaRPr>
            </a:p>
          </p:txBody>
        </p:sp>
        <p:sp>
          <p:nvSpPr>
            <p:cNvPr id="24595" name="文本框 8"/>
            <p:cNvSpPr txBox="1"/>
            <p:nvPr/>
          </p:nvSpPr>
          <p:spPr>
            <a:xfrm>
              <a:off x="10265" y="6073"/>
              <a:ext cx="895" cy="822"/>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2800">
                  <a:solidFill>
                    <a:srgbClr val="3000BC"/>
                  </a:solidFill>
                </a:rPr>
                <a:t>B</a:t>
              </a:r>
              <a:endParaRPr lang="en-US" altLang="zh-CN" sz="2800">
                <a:solidFill>
                  <a:srgbClr val="3000BC"/>
                </a:solidFill>
              </a:endParaRPr>
            </a:p>
          </p:txBody>
        </p:sp>
        <p:sp>
          <p:nvSpPr>
            <p:cNvPr id="24596" name="文本框 9"/>
            <p:cNvSpPr txBox="1"/>
            <p:nvPr/>
          </p:nvSpPr>
          <p:spPr>
            <a:xfrm>
              <a:off x="8063" y="3970"/>
              <a:ext cx="440" cy="822"/>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2800">
                  <a:solidFill>
                    <a:srgbClr val="3000BC"/>
                  </a:solidFill>
                </a:rPr>
                <a:t>E</a:t>
              </a:r>
              <a:endParaRPr lang="en-US" altLang="zh-CN" sz="2800">
                <a:solidFill>
                  <a:srgbClr val="3000BC"/>
                </a:solidFill>
              </a:endParaRPr>
            </a:p>
          </p:txBody>
        </p:sp>
        <p:sp>
          <p:nvSpPr>
            <p:cNvPr id="24597" name="文本框 10"/>
            <p:cNvSpPr txBox="1"/>
            <p:nvPr/>
          </p:nvSpPr>
          <p:spPr>
            <a:xfrm>
              <a:off x="9290" y="3148"/>
              <a:ext cx="1190" cy="822"/>
            </a:xfrm>
            <a:prstGeom prst="rect">
              <a:avLst/>
            </a:prstGeom>
            <a:noFill/>
            <a:ln>
              <a:noFill/>
              <a:miter lim="800000"/>
            </a:ln>
          </p:spPr>
          <p:txBody>
            <a:bodyPr wrap="square" anchor="t" anchorCtr="0">
              <a:spAutoFit/>
            </a:bodyPr>
            <a:lstStyle>
              <a:defPPr>
                <a:defRPr lang="en-US"/>
              </a:defPPr>
              <a:lvl1pPr marL="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90204" pitchFamily="34" charset="0"/>
                <a:buNone/>
                <a:defRPr lang="en-US" altLang="en-US" sz="1800" b="0" i="0" u="none" baseline="0">
                  <a:solidFill>
                    <a:schemeClr val="tx1"/>
                  </a:solidFill>
                  <a:latin typeface="Arial" panose="020B0604020202090204" pitchFamily="34" charset="0"/>
                  <a:ea typeface="宋体" pitchFamily="2" charset="-122"/>
                </a:defRPr>
              </a:lvl5pPr>
            </a:lstStyle>
            <a:p>
              <a:pPr lvl="0"/>
              <a:r>
                <a:rPr lang="en-US" altLang="zh-CN" sz="2800">
                  <a:solidFill>
                    <a:srgbClr val="3000BC"/>
                  </a:solidFill>
                </a:rPr>
                <a:t>F</a:t>
              </a:r>
              <a:endParaRPr lang="en-US" altLang="zh-CN" sz="2800">
                <a:solidFill>
                  <a:srgbClr val="3000BC"/>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blinds(horizontal)">
                                      <p:cBhvr>
                                        <p:cTn id="7" dur="500"/>
                                        <p:tgtEl>
                                          <p:spTgt spid="24577"/>
                                        </p:tgtEl>
                                      </p:cBhvr>
                                    </p:animEffect>
                                  </p:childTnLst>
                                  <p:subTnLst>
                                    <p:audio>
                                      <p:cMediaNode showWhenStopped="0">
                                        <p:cTn display="0" masterRel="sameClick">
                                          <p:stCondLst>
                                            <p:cond evt="begin" delay="0">
                                              <p:tn val="5"/>
                                            </p:cond>
                                          </p:stCondLst>
                                          <p:endCondLst>
                                            <p:cond evt="onStopAudio" delay="0">
                                              <p:tgtEl>
                                                <p:sldTgt/>
                                              </p:tgtEl>
                                            </p:cond>
                                          </p:endCondLst>
                                        </p:cTn>
                                        <p:tgtEl>
                                          <p:sndTgt r:embed="rId1"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AS_UNIQUEID" val="269"/>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AS_UNIQUEID" val="269"/>
  <p:tag name="KSO_WM_BEAUTIFY_FLAG" val=""/>
</p:tagLst>
</file>

<file path=ppt/tags/tag14.xml><?xml version="1.0" encoding="utf-8"?>
<p:tagLst xmlns:p="http://schemas.openxmlformats.org/presentationml/2006/main">
  <p:tag name="AS_UNIQUEID" val="269"/>
  <p:tag name="KSO_WM_BEAUTIFY_FLAG" val=""/>
</p:tagLst>
</file>

<file path=ppt/tags/tag15.xml><?xml version="1.0" encoding="utf-8"?>
<p:tagLst xmlns:p="http://schemas.openxmlformats.org/presentationml/2006/main">
  <p:tag name="AS_UNIQUEID" val="269"/>
  <p:tag name="KSO_WM_BEAUTIFY_FLAG" val=""/>
</p:tagLst>
</file>

<file path=ppt/tags/tag16.xml><?xml version="1.0" encoding="utf-8"?>
<p:tagLst xmlns:p="http://schemas.openxmlformats.org/presentationml/2006/main">
  <p:tag name="AS_UNIQUEID" val="358"/>
  <p:tag name="KSO_WM_BEAUTIFY_FLAG" val=""/>
</p:tagLst>
</file>

<file path=ppt/tags/tag17.xml><?xml version="1.0" encoding="utf-8"?>
<p:tagLst xmlns:p="http://schemas.openxmlformats.org/presentationml/2006/main">
  <p:tag name="AS_UNIQUEID" val="359"/>
  <p:tag name="KSO_WM_BEAUTIFY_FLAG" val=""/>
</p:tagLst>
</file>

<file path=ppt/tags/tag18.xml><?xml version="1.0" encoding="utf-8"?>
<p:tagLst xmlns:p="http://schemas.openxmlformats.org/presentationml/2006/main">
  <p:tag name="AS_UNIQUEID" val="360"/>
</p:tagLst>
</file>

<file path=ppt/tags/tag19.xml><?xml version="1.0" encoding="utf-8"?>
<p:tagLst xmlns:p="http://schemas.openxmlformats.org/presentationml/2006/main">
  <p:tag name="AS_UNIQUEID" val="361"/>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362"/>
  <p:tag name="KSO_WM_BEAUTIFY_FLAG" val=""/>
</p:tagLst>
</file>

<file path=ppt/tags/tag21.xml><?xml version="1.0" encoding="utf-8"?>
<p:tagLst xmlns:p="http://schemas.openxmlformats.org/presentationml/2006/main">
  <p:tag name="AS_UNIQUEID" val="363"/>
  <p:tag name="KSO_WM_BEAUTIFY_FLAG" val=""/>
</p:tagLst>
</file>

<file path=ppt/tags/tag22.xml><?xml version="1.0" encoding="utf-8"?>
<p:tagLst xmlns:p="http://schemas.openxmlformats.org/presentationml/2006/main">
  <p:tag name="AS_UNIQUEID" val="364"/>
</p:tagLst>
</file>

<file path=ppt/tags/tag23.xml><?xml version="1.0" encoding="utf-8"?>
<p:tagLst xmlns:p="http://schemas.openxmlformats.org/presentationml/2006/main">
  <p:tag name="AS_UNIQUEID" val="365"/>
</p:tagLst>
</file>

<file path=ppt/tags/tag24.xml><?xml version="1.0" encoding="utf-8"?>
<p:tagLst xmlns:p="http://schemas.openxmlformats.org/presentationml/2006/main">
  <p:tag name="AS_UNIQUEID" val="366"/>
  <p:tag name="KSO_WM_BEAUTIFY_FLAG" val=""/>
</p:tagLst>
</file>

<file path=ppt/tags/tag25.xml><?xml version="1.0" encoding="utf-8"?>
<p:tagLst xmlns:p="http://schemas.openxmlformats.org/presentationml/2006/main">
  <p:tag name="AS_UNIQUEID" val="367"/>
  <p:tag name="KSO_WM_BEAUTIFY_FLAG" val=""/>
</p:tagLst>
</file>

<file path=ppt/tags/tag26.xml><?xml version="1.0" encoding="utf-8"?>
<p:tagLst xmlns:p="http://schemas.openxmlformats.org/presentationml/2006/main">
  <p:tag name="AS_UNIQUEID" val="368"/>
  <p:tag name="KSO_WM_BEAUTIFY_FLAG" val=""/>
</p:tagLst>
</file>

<file path=ppt/tags/tag27.xml><?xml version="1.0" encoding="utf-8"?>
<p:tagLst xmlns:p="http://schemas.openxmlformats.org/presentationml/2006/main">
  <p:tag name="AS_UNIQUEID" val="369"/>
  <p:tag name="KSO_WM_BEAUTIFY_FLAG" val=""/>
</p:tagLst>
</file>

<file path=ppt/tags/tag28.xml><?xml version="1.0" encoding="utf-8"?>
<p:tagLst xmlns:p="http://schemas.openxmlformats.org/presentationml/2006/main">
  <p:tag name="AS_UNIQUEID" val="370"/>
  <p:tag name="KSO_WM_BEAUTIFY_FLAG" val=""/>
</p:tagLst>
</file>

<file path=ppt/tags/tag29.xml><?xml version="1.0" encoding="utf-8"?>
<p:tagLst xmlns:p="http://schemas.openxmlformats.org/presentationml/2006/main">
  <p:tag name="AS_UNIQUEID" val="371"/>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372"/>
  <p:tag name="KSO_WM_BEAUTIFY_FLAG" val=""/>
</p:tagLst>
</file>

<file path=ppt/tags/tag31.xml><?xml version="1.0" encoding="utf-8"?>
<p:tagLst xmlns:p="http://schemas.openxmlformats.org/presentationml/2006/main">
  <p:tag name="AS_UNIQUEID" val="373"/>
  <p:tag name="KSO_WM_BEAUTIFY_FLAG" val=""/>
</p:tagLst>
</file>

<file path=ppt/tags/tag32.xml><?xml version="1.0" encoding="utf-8"?>
<p:tagLst xmlns:p="http://schemas.openxmlformats.org/presentationml/2006/main">
  <p:tag name="AS_UNIQUEID" val="374"/>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AS_UNIQUEID" val="359"/>
  <p:tag name="KSO_WM_BEAUTIFY_FLAG" val=""/>
</p:tagLst>
</file>

<file path=ppt/tags/tag35.xml><?xml version="1.0" encoding="utf-8"?>
<p:tagLst xmlns:p="http://schemas.openxmlformats.org/presentationml/2006/main">
  <p:tag name="AS_UNIQUEID" val="269"/>
  <p:tag name="KSO_WM_BEAUTIFY_FLAG" val=""/>
</p:tagLst>
</file>

<file path=ppt/tags/tag36.xml><?xml version="1.0" encoding="utf-8"?>
<p:tagLst xmlns:p="http://schemas.openxmlformats.org/presentationml/2006/main">
  <p:tag name="AS_UNIQUEID" val="269"/>
  <p:tag name="KSO_WM_BEAUTIFY_FLAG" val=""/>
</p:tagLst>
</file>

<file path=ppt/tags/tag37.xml><?xml version="1.0" encoding="utf-8"?>
<p:tagLst xmlns:p="http://schemas.openxmlformats.org/presentationml/2006/main">
  <p:tag name="AS_UNIQUEID" val="269"/>
  <p:tag name="KSO_WM_BEAUTIFY_FLAG" val=""/>
</p:tagLst>
</file>

<file path=ppt/tags/tag38.xml><?xml version="1.0" encoding="utf-8"?>
<p:tagLst xmlns:p="http://schemas.openxmlformats.org/presentationml/2006/main">
  <p:tag name="AS_UNIQUEID" val="269"/>
  <p:tag name="KSO_WM_BEAUTIFY_FLAG" val=""/>
</p:tagLst>
</file>

<file path=ppt/tags/tag39.xml><?xml version="1.0" encoding="utf-8"?>
<p:tagLst xmlns:p="http://schemas.openxmlformats.org/presentationml/2006/main">
  <p:tag name="AS_UNIQUEID" val="269"/>
  <p:tag name="KSO_WM_BEAUTIFY_FLAG" val=""/>
</p:tagLst>
</file>

<file path=ppt/tags/tag4.xml><?xml version="1.0" encoding="utf-8"?>
<p:tagLst xmlns:p="http://schemas.openxmlformats.org/presentationml/2006/main">
  <p:tag name="KSO_WM_UNIT_PLACING_PICTURE_USER_VIEWPORT" val="{&quot;height&quot;:11447.499212598424,&quot;width&quot;:19715}"/>
</p:tagLst>
</file>

<file path=ppt/tags/tag40.xml><?xml version="1.0" encoding="utf-8"?>
<p:tagLst xmlns:p="http://schemas.openxmlformats.org/presentationml/2006/main">
  <p:tag name="AS_UNIQUEID" val="269"/>
  <p:tag name="KSO_WM_BEAUTIFY_FLAG" val=""/>
</p:tagLst>
</file>

<file path=ppt/tags/tag41.xml><?xml version="1.0" encoding="utf-8"?>
<p:tagLst xmlns:p="http://schemas.openxmlformats.org/presentationml/2006/main">
  <p:tag name="AS_UNIQUEID" val="269"/>
  <p:tag name="KSO_WM_BEAUTIFY_FLAG" val=""/>
</p:tagLst>
</file>

<file path=ppt/tags/tag42.xml><?xml version="1.0" encoding="utf-8"?>
<p:tagLst xmlns:p="http://schemas.openxmlformats.org/presentationml/2006/main">
  <p:tag name="AS_UNIQUEID" val="269"/>
  <p:tag name="KSO_WM_BEAUTIFY_FLAG" val=""/>
</p:tagLst>
</file>

<file path=ppt/tags/tag43.xml><?xml version="1.0" encoding="utf-8"?>
<p:tagLst xmlns:p="http://schemas.openxmlformats.org/presentationml/2006/main">
  <p:tag name="AS_UNIQUEID" val="269"/>
  <p:tag name="KSO_WM_BEAUTIFY_FLAG" val=""/>
</p:tagLst>
</file>

<file path=ppt/tags/tag44.xml><?xml version="1.0" encoding="utf-8"?>
<p:tagLst xmlns:p="http://schemas.openxmlformats.org/presentationml/2006/main">
  <p:tag name="AS_UNIQUEID" val="269"/>
  <p:tag name="KSO_WM_BEAUTIFY_FLAG" val=""/>
</p:tagLst>
</file>

<file path=ppt/tags/tag45.xml><?xml version="1.0" encoding="utf-8"?>
<p:tagLst xmlns:p="http://schemas.openxmlformats.org/presentationml/2006/main">
  <p:tag name="AS_UNIQUEID" val="269"/>
  <p:tag name="KSO_WM_BEAUTIFY_FLAG" val=""/>
</p:tagLst>
</file>

<file path=ppt/tags/tag46.xml><?xml version="1.0" encoding="utf-8"?>
<p:tagLst xmlns:p="http://schemas.openxmlformats.org/presentationml/2006/main">
  <p:tag name="COMMONDATA" val="eyJoZGlkIjoiYjMwMTg5MGVkNTZlOGUzZTMwYTk1MzBmNmM5YjdiNzcifQ=="/>
  <p:tag name="KSO_WPP_MARK_KEY" val="2f8fad85-150e-4b50-82ee-5bf2c3da28fb"/>
</p:tagLst>
</file>

<file path=ppt/tags/tag5.xml><?xml version="1.0" encoding="utf-8"?>
<p:tagLst xmlns:p="http://schemas.openxmlformats.org/presentationml/2006/main">
  <p:tag name="AS_UNIQUEID" val="269"/>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AS_UNIQUEID" val="269"/>
  <p:tag name="KSO_WM_BEAUTIFY_FLAG" val=""/>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2723</Words>
  <Application>WPS 表格</Application>
  <PresentationFormat>宽屏</PresentationFormat>
  <Paragraphs>269</Paragraphs>
  <Slides>23</Slides>
  <Notes>2</Notes>
  <HiddenSlides>0</HiddenSlides>
  <MMClips>0</MMClips>
  <ScaleCrop>false</ScaleCrop>
  <HeadingPairs>
    <vt:vector size="8" baseType="variant">
      <vt:variant>
        <vt:lpstr>已用的字体</vt:lpstr>
      </vt:variant>
      <vt:variant>
        <vt:i4>31</vt:i4>
      </vt:variant>
      <vt:variant>
        <vt:lpstr>主题</vt:lpstr>
      </vt:variant>
      <vt:variant>
        <vt:i4>1</vt:i4>
      </vt:variant>
      <vt:variant>
        <vt:lpstr>嵌入 OLE 服务器</vt:lpstr>
      </vt:variant>
      <vt:variant>
        <vt:i4>16</vt:i4>
      </vt:variant>
      <vt:variant>
        <vt:lpstr>幻灯片标题</vt:lpstr>
      </vt:variant>
      <vt:variant>
        <vt:i4>23</vt:i4>
      </vt:variant>
    </vt:vector>
  </HeadingPairs>
  <TitlesOfParts>
    <vt:vector size="71" baseType="lpstr">
      <vt:lpstr>Arial</vt:lpstr>
      <vt:lpstr>宋体</vt:lpstr>
      <vt:lpstr>Wingdings</vt:lpstr>
      <vt:lpstr>Calibri</vt:lpstr>
      <vt:lpstr>微软雅黑</vt:lpstr>
      <vt:lpstr>汉仪旗黑</vt:lpstr>
      <vt:lpstr>汉仪书宋二KW</vt:lpstr>
      <vt:lpstr>黑体</vt:lpstr>
      <vt:lpstr>楷体</vt:lpstr>
      <vt:lpstr>汉仪楷体KW</vt:lpstr>
      <vt:lpstr>Wingdings</vt:lpstr>
      <vt:lpstr>黑体</vt:lpstr>
      <vt:lpstr>汉仪中黑KW</vt:lpstr>
      <vt:lpstr>楷体_GB2312</vt:lpstr>
      <vt:lpstr>汉仪楷体简</vt:lpstr>
      <vt:lpstr>Times New Roman</vt:lpstr>
      <vt:lpstr>华文新魏</vt:lpstr>
      <vt:lpstr>苹方-简</vt:lpstr>
      <vt:lpstr>Helvetica Neue</vt:lpstr>
      <vt:lpstr>宋体</vt:lpstr>
      <vt:lpstr>Arial Unicode MS</vt:lpstr>
      <vt:lpstr>Symbol</vt:lpstr>
      <vt:lpstr>Kingsoft Sign</vt:lpstr>
      <vt:lpstr>Courier New</vt:lpstr>
      <vt:lpstr>方正中等线简体</vt:lpstr>
      <vt:lpstr>华文细黑</vt:lpstr>
      <vt:lpstr>Arial</vt:lpstr>
      <vt:lpstr>微软雅黑</vt:lpstr>
      <vt:lpstr>DOUYU Font</vt:lpstr>
      <vt:lpstr>GBK_S</vt:lpstr>
      <vt:lpstr>黑体-简</vt:lpstr>
      <vt:lpstr>2_Office 主题</vt:lpstr>
      <vt:lpstr>Word.Document.12</vt:lpstr>
      <vt:lpstr>Word.Document.12</vt:lpstr>
      <vt:lpstr>Word.Document.12</vt:lpstr>
      <vt:lpstr>Word.Document.12</vt:lpstr>
      <vt:lpstr>Word.Document.12</vt:lpstr>
      <vt:lpstr>Word.Document.12</vt:lpstr>
      <vt:lpstr>Word.Document.12</vt:lpstr>
      <vt:lpstr>Equation.3</vt:lpstr>
      <vt:lpstr>Equation.3</vt:lpstr>
      <vt:lpstr>Equation.3</vt:lpstr>
      <vt:lpstr>Equation.KSEE3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例2.如图所示，匀强电场中，OB沿电场方向且OA=AB。OF为电场中任意一条直线且OE=EF ，UOA与UAB是否相等？UOE与UEF呢？可以得到什么结论？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戴</dc:creator>
  <cp:lastModifiedBy>龍</cp:lastModifiedBy>
  <cp:revision>536</cp:revision>
  <dcterms:created xsi:type="dcterms:W3CDTF">2024-05-24T01:10:52Z</dcterms:created>
  <dcterms:modified xsi:type="dcterms:W3CDTF">2024-05-24T01:10:52Z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2052-6.7.1.8828</vt:lpwstr>
  </property>
  <property fmtid="{D5CDD505-2E9C-101B-9397-08002B2CF9AE}" pid="3" name="ICV">
    <vt:lpwstr>953FC5028335435D9EECE586D9BF6279_13</vt:lpwstr>
  </property>
</Properties>
</file>