
<file path=[Content_Types].xml><?xml version="1.0" encoding="utf-8"?>
<Types xmlns="http://schemas.openxmlformats.org/package/2006/content-types"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Default Extension="tiff" ContentType="image/tiff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</p:sldMasterIdLst>
  <p:notesMasterIdLst>
    <p:notesMasterId r:id="rId6"/>
  </p:notesMasterIdLst>
  <p:handoutMasterIdLst>
    <p:handoutMasterId r:id="rId55"/>
  </p:handoutMasterIdLst>
  <p:sldIdLst>
    <p:sldId id="2164" r:id="rId4"/>
    <p:sldId id="2170" r:id="rId5"/>
    <p:sldId id="2474" r:id="rId7"/>
    <p:sldId id="2475" r:id="rId8"/>
    <p:sldId id="2043" r:id="rId9"/>
    <p:sldId id="2391" r:id="rId10"/>
    <p:sldId id="2366" r:id="rId11"/>
    <p:sldId id="2393" r:id="rId12"/>
    <p:sldId id="2394" r:id="rId13"/>
    <p:sldId id="2143" r:id="rId14"/>
    <p:sldId id="2426" r:id="rId15"/>
    <p:sldId id="2429" r:id="rId16"/>
    <p:sldId id="2432" r:id="rId17"/>
    <p:sldId id="2398" r:id="rId18"/>
    <p:sldId id="2399" r:id="rId19"/>
    <p:sldId id="2433" r:id="rId20"/>
    <p:sldId id="2207" r:id="rId21"/>
    <p:sldId id="2381" r:id="rId22"/>
    <p:sldId id="2214" r:id="rId23"/>
    <p:sldId id="2258" r:id="rId24"/>
    <p:sldId id="2439" r:id="rId25"/>
    <p:sldId id="2411" r:id="rId26"/>
    <p:sldId id="2386" r:id="rId27"/>
    <p:sldId id="2440" r:id="rId28"/>
    <p:sldId id="2054" r:id="rId29"/>
    <p:sldId id="1910" r:id="rId30"/>
    <p:sldId id="2353" r:id="rId31"/>
    <p:sldId id="1911" r:id="rId32"/>
    <p:sldId id="1912" r:id="rId33"/>
    <p:sldId id="2441" r:id="rId34"/>
    <p:sldId id="1913" r:id="rId35"/>
    <p:sldId id="2292" r:id="rId36"/>
    <p:sldId id="1914" r:id="rId37"/>
    <p:sldId id="2293" r:id="rId38"/>
    <p:sldId id="1920" r:id="rId39"/>
    <p:sldId id="2233" r:id="rId40"/>
    <p:sldId id="1922" r:id="rId41"/>
    <p:sldId id="2360" r:id="rId42"/>
    <p:sldId id="1924" r:id="rId43"/>
    <p:sldId id="2328" r:id="rId44"/>
    <p:sldId id="1926" r:id="rId45"/>
    <p:sldId id="2134" r:id="rId46"/>
    <p:sldId id="2442" r:id="rId47"/>
    <p:sldId id="2037" r:id="rId48"/>
    <p:sldId id="2038" r:id="rId49"/>
    <p:sldId id="2039" r:id="rId50"/>
    <p:sldId id="2093" r:id="rId51"/>
    <p:sldId id="2443" r:id="rId52"/>
    <p:sldId id="2041" r:id="rId53"/>
    <p:sldId id="2297" r:id="rId54"/>
  </p:sldIdLst>
  <p:sldSz cx="12190095" cy="6859270"/>
  <p:notesSz cx="6858000" cy="9144000"/>
  <p:custDataLst>
    <p:tags r:id="rId59"/>
  </p:custDataLst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20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59C"/>
    <a:srgbClr val="044491"/>
    <a:srgbClr val="0070C0"/>
    <a:srgbClr val="384556"/>
    <a:srgbClr val="F2F2F2"/>
    <a:srgbClr val="C00000"/>
    <a:srgbClr val="1481E2"/>
    <a:srgbClr val="0000FF"/>
    <a:srgbClr val="215968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67" autoAdjust="0"/>
    <p:restoredTop sz="96318" autoAdjust="0"/>
  </p:normalViewPr>
  <p:slideViewPr>
    <p:cSldViewPr showGuides="1">
      <p:cViewPr varScale="1">
        <p:scale>
          <a:sx n="116" d="100"/>
          <a:sy n="116" d="100"/>
        </p:scale>
        <p:origin x="660" y="108"/>
      </p:cViewPr>
      <p:guideLst>
        <p:guide orient="horz" pos="1253"/>
        <p:guide pos="20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79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9" Type="http://schemas.openxmlformats.org/officeDocument/2006/relationships/tags" Target="tags/tag1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handoutMaster" Target="handoutMasters/handoutMaster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slide" Target="slides/slide2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C3E83408-13E1-4429-91FB-2C4E73E5E907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C3E83408-13E1-4429-91FB-2C4E73E5E907}" type="slidenum">
              <a:rPr lang="zh-CN" altLang="en-US">
                <a:solidFill>
                  <a:prstClr val="black"/>
                </a:solidFill>
              </a:rPr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979078"/>
            <a:ext cx="12188389" cy="5039138"/>
          </a:xfrm>
          <a:prstGeom prst="rect">
            <a:avLst/>
          </a:prstGeom>
          <a:solidFill>
            <a:srgbClr val="384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1324084" y="0"/>
            <a:ext cx="1296144" cy="1269554"/>
          </a:xfrm>
          <a:prstGeom prst="rect">
            <a:avLst/>
          </a:prstGeom>
          <a:solidFill>
            <a:srgbClr val="04449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16"/>
          <p:cNvSpPr/>
          <p:nvPr userDrawn="1"/>
        </p:nvSpPr>
        <p:spPr>
          <a:xfrm>
            <a:off x="1632353" y="228721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69" y="6357527"/>
            <a:ext cx="2742771" cy="365193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7969" y="6357527"/>
            <a:ext cx="4114157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255" y="6357527"/>
            <a:ext cx="2742771" cy="365193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979078"/>
            <a:ext cx="12188389" cy="5039138"/>
          </a:xfrm>
          <a:prstGeom prst="rect">
            <a:avLst/>
          </a:prstGeom>
          <a:solidFill>
            <a:srgbClr val="384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1324084" y="0"/>
            <a:ext cx="1296144" cy="1269554"/>
          </a:xfrm>
          <a:prstGeom prst="rect">
            <a:avLst/>
          </a:prstGeom>
          <a:solidFill>
            <a:srgbClr val="04449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任意多边形 16"/>
          <p:cNvSpPr/>
          <p:nvPr userDrawn="1"/>
        </p:nvSpPr>
        <p:spPr>
          <a:xfrm>
            <a:off x="1632353" y="228721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90413" cy="1727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5" name="任意形状 14"/>
          <p:cNvSpPr/>
          <p:nvPr userDrawn="1"/>
        </p:nvSpPr>
        <p:spPr>
          <a:xfrm>
            <a:off x="1" y="1501770"/>
            <a:ext cx="12190412" cy="1501295"/>
          </a:xfrm>
          <a:custGeom>
            <a:avLst/>
            <a:gdLst>
              <a:gd name="connsiteX0" fmla="*/ 0 w 12191999"/>
              <a:gd name="connsiteY0" fmla="*/ 0 h 1500947"/>
              <a:gd name="connsiteX1" fmla="*/ 12191999 w 12191999"/>
              <a:gd name="connsiteY1" fmla="*/ 0 h 1500947"/>
              <a:gd name="connsiteX2" fmla="*/ 12191999 w 12191999"/>
              <a:gd name="connsiteY2" fmla="*/ 669131 h 1500947"/>
              <a:gd name="connsiteX3" fmla="*/ 11750290 w 12191999"/>
              <a:gd name="connsiteY3" fmla="*/ 788658 h 1500947"/>
              <a:gd name="connsiteX4" fmla="*/ 6096001 w 12191999"/>
              <a:gd name="connsiteY4" fmla="*/ 1500947 h 1500947"/>
              <a:gd name="connsiteX5" fmla="*/ 441709 w 12191999"/>
              <a:gd name="connsiteY5" fmla="*/ 788658 h 1500947"/>
              <a:gd name="connsiteX6" fmla="*/ 0 w 12191999"/>
              <a:gd name="connsiteY6" fmla="*/ 669130 h 150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1500947">
                <a:moveTo>
                  <a:pt x="0" y="0"/>
                </a:moveTo>
                <a:lnTo>
                  <a:pt x="12191999" y="0"/>
                </a:lnTo>
                <a:lnTo>
                  <a:pt x="12191999" y="669131"/>
                </a:lnTo>
                <a:lnTo>
                  <a:pt x="11750290" y="788658"/>
                </a:lnTo>
                <a:cubicBezTo>
                  <a:pt x="9943031" y="1253646"/>
                  <a:pt x="8048396" y="1500947"/>
                  <a:pt x="6096001" y="1500947"/>
                </a:cubicBezTo>
                <a:cubicBezTo>
                  <a:pt x="4143604" y="1500947"/>
                  <a:pt x="2248969" y="1253646"/>
                  <a:pt x="441709" y="788658"/>
                </a:cubicBezTo>
                <a:lnTo>
                  <a:pt x="0" y="66913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2" name="任意形状 21"/>
          <p:cNvSpPr/>
          <p:nvPr userDrawn="1"/>
        </p:nvSpPr>
        <p:spPr>
          <a:xfrm>
            <a:off x="0" y="0"/>
            <a:ext cx="838090" cy="707886"/>
          </a:xfrm>
          <a:custGeom>
            <a:avLst/>
            <a:gdLst>
              <a:gd name="connsiteX0" fmla="*/ 0 w 670093"/>
              <a:gd name="connsiteY0" fmla="*/ 0 h 425685"/>
              <a:gd name="connsiteX1" fmla="*/ 670093 w 670093"/>
              <a:gd name="connsiteY1" fmla="*/ 0 h 425685"/>
              <a:gd name="connsiteX2" fmla="*/ 664674 w 670093"/>
              <a:gd name="connsiteY2" fmla="*/ 53757 h 425685"/>
              <a:gd name="connsiteX3" fmla="*/ 208333 w 670093"/>
              <a:gd name="connsiteY3" fmla="*/ 425685 h 425685"/>
              <a:gd name="connsiteX4" fmla="*/ 27021 w 670093"/>
              <a:gd name="connsiteY4" fmla="*/ 389080 h 425685"/>
              <a:gd name="connsiteX5" fmla="*/ 0 w 670093"/>
              <a:gd name="connsiteY5" fmla="*/ 374413 h 42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093" h="425685">
                <a:moveTo>
                  <a:pt x="0" y="0"/>
                </a:moveTo>
                <a:lnTo>
                  <a:pt x="670093" y="0"/>
                </a:lnTo>
                <a:lnTo>
                  <a:pt x="664674" y="53757"/>
                </a:lnTo>
                <a:cubicBezTo>
                  <a:pt x="621239" y="266015"/>
                  <a:pt x="433432" y="425685"/>
                  <a:pt x="208333" y="425685"/>
                </a:cubicBezTo>
                <a:cubicBezTo>
                  <a:pt x="144019" y="425685"/>
                  <a:pt x="82749" y="412651"/>
                  <a:pt x="27021" y="389080"/>
                </a:cubicBezTo>
                <a:lnTo>
                  <a:pt x="0" y="374413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-38101" y="5838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i="1" dirty="0" smtClean="0">
                <a:solidFill>
                  <a:prstClr val="black"/>
                </a:solidFill>
              </a:rPr>
              <a:t>辨析</a:t>
            </a:r>
            <a:endParaRPr lang="zh-CN" altLang="en-US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5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9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9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9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9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5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9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9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9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9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emf"/><Relationship Id="rId2" Type="http://schemas.openxmlformats.org/officeDocument/2006/relationships/package" Target="../embeddings/Document1.docx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emf"/><Relationship Id="rId3" Type="http://schemas.openxmlformats.org/officeDocument/2006/relationships/package" Target="../embeddings/Document2.docx"/><Relationship Id="rId2" Type="http://schemas.openxmlformats.org/officeDocument/2006/relationships/image" Target="../media/image22.png"/><Relationship Id="rId1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emf"/><Relationship Id="rId8" Type="http://schemas.openxmlformats.org/officeDocument/2006/relationships/package" Target="../embeddings/Document5.docx"/><Relationship Id="rId7" Type="http://schemas.openxmlformats.org/officeDocument/2006/relationships/image" Target="../media/image25.emf"/><Relationship Id="rId6" Type="http://schemas.openxmlformats.org/officeDocument/2006/relationships/package" Target="../embeddings/Document4.docx"/><Relationship Id="rId5" Type="http://schemas.openxmlformats.org/officeDocument/2006/relationships/image" Target="../media/image22.png"/><Relationship Id="rId4" Type="http://schemas.openxmlformats.org/officeDocument/2006/relationships/image" Target="../media/image16.png"/><Relationship Id="rId3" Type="http://schemas.openxmlformats.org/officeDocument/2006/relationships/image" Target="../media/image24.emf"/><Relationship Id="rId2" Type="http://schemas.openxmlformats.org/officeDocument/2006/relationships/package" Target="../embeddings/Document3.docx"/><Relationship Id="rId13" Type="http://schemas.openxmlformats.org/officeDocument/2006/relationships/vmlDrawing" Target="../drawings/vmlDrawing4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0.tiff"/><Relationship Id="rId10" Type="http://schemas.openxmlformats.org/officeDocument/2006/relationships/slide" Target="slide1.xml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" Target="slide41.xml"/><Relationship Id="rId8" Type="http://schemas.openxmlformats.org/officeDocument/2006/relationships/slide" Target="slide39.xml"/><Relationship Id="rId7" Type="http://schemas.openxmlformats.org/officeDocument/2006/relationships/slide" Target="slide37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31.xml"/><Relationship Id="rId3" Type="http://schemas.openxmlformats.org/officeDocument/2006/relationships/slide" Target="slide29.xml"/><Relationship Id="rId2" Type="http://schemas.openxmlformats.org/officeDocument/2006/relationships/slide" Target="slide28.xml"/><Relationship Id="rId13" Type="http://schemas.openxmlformats.org/officeDocument/2006/relationships/slideLayout" Target="../slideLayouts/slideLayout2.xml"/><Relationship Id="rId12" Type="http://schemas.openxmlformats.org/officeDocument/2006/relationships/slide" Target="slide49.xml"/><Relationship Id="rId11" Type="http://schemas.openxmlformats.org/officeDocument/2006/relationships/slide" Target="slide46.xml"/><Relationship Id="rId10" Type="http://schemas.openxmlformats.org/officeDocument/2006/relationships/slide" Target="slide44.xml"/><Relationship Id="rId1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" Target="slide37.xml"/><Relationship Id="rId8" Type="http://schemas.openxmlformats.org/officeDocument/2006/relationships/slide" Target="slide35.xml"/><Relationship Id="rId7" Type="http://schemas.openxmlformats.org/officeDocument/2006/relationships/slide" Target="slide33.xml"/><Relationship Id="rId6" Type="http://schemas.openxmlformats.org/officeDocument/2006/relationships/slide" Target="slide31.xml"/><Relationship Id="rId5" Type="http://schemas.openxmlformats.org/officeDocument/2006/relationships/slide" Target="slide29.xml"/><Relationship Id="rId4" Type="http://schemas.openxmlformats.org/officeDocument/2006/relationships/slide" Target="slide28.xml"/><Relationship Id="rId3" Type="http://schemas.openxmlformats.org/officeDocument/2006/relationships/slide" Target="slide26.xml"/><Relationship Id="rId2" Type="http://schemas.openxmlformats.org/officeDocument/2006/relationships/image" Target="../media/image27.png"/><Relationship Id="rId15" Type="http://schemas.openxmlformats.org/officeDocument/2006/relationships/slideLayout" Target="../slideLayouts/slideLayout2.xml"/><Relationship Id="rId14" Type="http://schemas.openxmlformats.org/officeDocument/2006/relationships/slide" Target="slide49.xml"/><Relationship Id="rId13" Type="http://schemas.openxmlformats.org/officeDocument/2006/relationships/slide" Target="slide46.xml"/><Relationship Id="rId12" Type="http://schemas.openxmlformats.org/officeDocument/2006/relationships/slide" Target="slide44.xml"/><Relationship Id="rId11" Type="http://schemas.openxmlformats.org/officeDocument/2006/relationships/slide" Target="slide41.xml"/><Relationship Id="rId10" Type="http://schemas.openxmlformats.org/officeDocument/2006/relationships/slide" Target="slide39.xml"/><Relationship Id="rId1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" Target="slide39.xml"/><Relationship Id="rId8" Type="http://schemas.openxmlformats.org/officeDocument/2006/relationships/slide" Target="slide37.xml"/><Relationship Id="rId7" Type="http://schemas.openxmlformats.org/officeDocument/2006/relationships/slide" Target="slide35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3" Type="http://schemas.openxmlformats.org/officeDocument/2006/relationships/slide" Target="slide28.xml"/><Relationship Id="rId2" Type="http://schemas.openxmlformats.org/officeDocument/2006/relationships/slide" Target="slide26.xml"/><Relationship Id="rId14" Type="http://schemas.openxmlformats.org/officeDocument/2006/relationships/slideLayout" Target="../slideLayouts/slideLayout2.xml"/><Relationship Id="rId13" Type="http://schemas.openxmlformats.org/officeDocument/2006/relationships/slide" Target="slide49.xml"/><Relationship Id="rId12" Type="http://schemas.openxmlformats.org/officeDocument/2006/relationships/slide" Target="slide46.xml"/><Relationship Id="rId11" Type="http://schemas.openxmlformats.org/officeDocument/2006/relationships/slide" Target="slide44.xml"/><Relationship Id="rId10" Type="http://schemas.openxmlformats.org/officeDocument/2006/relationships/slide" Target="slide41.xml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" Target="slide41.xml"/><Relationship Id="rId8" Type="http://schemas.openxmlformats.org/officeDocument/2006/relationships/slide" Target="slide39.xml"/><Relationship Id="rId7" Type="http://schemas.openxmlformats.org/officeDocument/2006/relationships/slide" Target="slide37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31.xml"/><Relationship Id="rId3" Type="http://schemas.openxmlformats.org/officeDocument/2006/relationships/slide" Target="slide29.xml"/><Relationship Id="rId2" Type="http://schemas.openxmlformats.org/officeDocument/2006/relationships/slide" Target="slide28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29.png"/><Relationship Id="rId12" Type="http://schemas.openxmlformats.org/officeDocument/2006/relationships/slide" Target="slide49.xml"/><Relationship Id="rId11" Type="http://schemas.openxmlformats.org/officeDocument/2006/relationships/slide" Target="slide46.xml"/><Relationship Id="rId10" Type="http://schemas.openxmlformats.org/officeDocument/2006/relationships/slide" Target="slide44.xml"/><Relationship Id="rId1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.wmf"/><Relationship Id="rId1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" Target="slide41.xml"/><Relationship Id="rId8" Type="http://schemas.openxmlformats.org/officeDocument/2006/relationships/slide" Target="slide39.xml"/><Relationship Id="rId7" Type="http://schemas.openxmlformats.org/officeDocument/2006/relationships/slide" Target="slide37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31.xml"/><Relationship Id="rId3" Type="http://schemas.openxmlformats.org/officeDocument/2006/relationships/slide" Target="slide29.xml"/><Relationship Id="rId2" Type="http://schemas.openxmlformats.org/officeDocument/2006/relationships/slide" Target="slide28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29.png"/><Relationship Id="rId13" Type="http://schemas.openxmlformats.org/officeDocument/2006/relationships/image" Target="../media/image16.png"/><Relationship Id="rId12" Type="http://schemas.openxmlformats.org/officeDocument/2006/relationships/slide" Target="slide49.xml"/><Relationship Id="rId11" Type="http://schemas.openxmlformats.org/officeDocument/2006/relationships/slide" Target="slide46.xml"/><Relationship Id="rId10" Type="http://schemas.openxmlformats.org/officeDocument/2006/relationships/slide" Target="slide44.xml"/><Relationship Id="rId1" Type="http://schemas.openxmlformats.org/officeDocument/2006/relationships/slide" Target="slide26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" Target="slide35.xml"/><Relationship Id="rId8" Type="http://schemas.openxmlformats.org/officeDocument/2006/relationships/slide" Target="slide33.xml"/><Relationship Id="rId7" Type="http://schemas.openxmlformats.org/officeDocument/2006/relationships/slide" Target="slide31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4" Type="http://schemas.openxmlformats.org/officeDocument/2006/relationships/slide" Target="slide26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6" Type="http://schemas.openxmlformats.org/officeDocument/2006/relationships/slideLayout" Target="../slideLayouts/slideLayout2.xml"/><Relationship Id="rId15" Type="http://schemas.openxmlformats.org/officeDocument/2006/relationships/slide" Target="slide49.xml"/><Relationship Id="rId14" Type="http://schemas.openxmlformats.org/officeDocument/2006/relationships/slide" Target="slide46.xml"/><Relationship Id="rId13" Type="http://schemas.openxmlformats.org/officeDocument/2006/relationships/slide" Target="slide44.xml"/><Relationship Id="rId12" Type="http://schemas.openxmlformats.org/officeDocument/2006/relationships/slide" Target="slide41.xml"/><Relationship Id="rId11" Type="http://schemas.openxmlformats.org/officeDocument/2006/relationships/slide" Target="slide39.xml"/><Relationship Id="rId10" Type="http://schemas.openxmlformats.org/officeDocument/2006/relationships/slide" Target="slide37.xml"/><Relationship Id="rId1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slide" Target="slide39.xml"/><Relationship Id="rId8" Type="http://schemas.openxmlformats.org/officeDocument/2006/relationships/slide" Target="slide37.xml"/><Relationship Id="rId7" Type="http://schemas.openxmlformats.org/officeDocument/2006/relationships/slide" Target="slide35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3" Type="http://schemas.openxmlformats.org/officeDocument/2006/relationships/slide" Target="slide28.xml"/><Relationship Id="rId2" Type="http://schemas.openxmlformats.org/officeDocument/2006/relationships/slide" Target="slide26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30.png"/><Relationship Id="rId13" Type="http://schemas.openxmlformats.org/officeDocument/2006/relationships/slide" Target="slide49.xml"/><Relationship Id="rId12" Type="http://schemas.openxmlformats.org/officeDocument/2006/relationships/slide" Target="slide46.xml"/><Relationship Id="rId11" Type="http://schemas.openxmlformats.org/officeDocument/2006/relationships/slide" Target="slide44.xml"/><Relationship Id="rId10" Type="http://schemas.openxmlformats.org/officeDocument/2006/relationships/slide" Target="slide41.xml"/><Relationship Id="rId1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slide" Target="slide39.xml"/><Relationship Id="rId8" Type="http://schemas.openxmlformats.org/officeDocument/2006/relationships/slide" Target="slide37.xml"/><Relationship Id="rId7" Type="http://schemas.openxmlformats.org/officeDocument/2006/relationships/slide" Target="slide35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3" Type="http://schemas.openxmlformats.org/officeDocument/2006/relationships/slide" Target="slide28.xml"/><Relationship Id="rId2" Type="http://schemas.openxmlformats.org/officeDocument/2006/relationships/slide" Target="slide26.xml"/><Relationship Id="rId14" Type="http://schemas.openxmlformats.org/officeDocument/2006/relationships/slideLayout" Target="../slideLayouts/slideLayout2.xml"/><Relationship Id="rId13" Type="http://schemas.openxmlformats.org/officeDocument/2006/relationships/slide" Target="slide49.xml"/><Relationship Id="rId12" Type="http://schemas.openxmlformats.org/officeDocument/2006/relationships/slide" Target="slide46.xml"/><Relationship Id="rId11" Type="http://schemas.openxmlformats.org/officeDocument/2006/relationships/slide" Target="slide44.xml"/><Relationship Id="rId10" Type="http://schemas.openxmlformats.org/officeDocument/2006/relationships/slide" Target="slide41.xml"/><Relationship Id="rId1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slide" Target="slide41.xml"/><Relationship Id="rId8" Type="http://schemas.openxmlformats.org/officeDocument/2006/relationships/slide" Target="slide39.xml"/><Relationship Id="rId7" Type="http://schemas.openxmlformats.org/officeDocument/2006/relationships/slide" Target="slide37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31.xml"/><Relationship Id="rId3" Type="http://schemas.openxmlformats.org/officeDocument/2006/relationships/slide" Target="slide29.xml"/><Relationship Id="rId2" Type="http://schemas.openxmlformats.org/officeDocument/2006/relationships/slide" Target="slide28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33.png"/><Relationship Id="rId13" Type="http://schemas.openxmlformats.org/officeDocument/2006/relationships/image" Target="../media/image16.png"/><Relationship Id="rId12" Type="http://schemas.openxmlformats.org/officeDocument/2006/relationships/slide" Target="slide49.xml"/><Relationship Id="rId11" Type="http://schemas.openxmlformats.org/officeDocument/2006/relationships/slide" Target="slide46.xml"/><Relationship Id="rId10" Type="http://schemas.openxmlformats.org/officeDocument/2006/relationships/slide" Target="slide44.xml"/><Relationship Id="rId1" Type="http://schemas.openxmlformats.org/officeDocument/2006/relationships/slide" Target="slide26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" Target="slide41.xml"/><Relationship Id="rId8" Type="http://schemas.openxmlformats.org/officeDocument/2006/relationships/slide" Target="slide39.xml"/><Relationship Id="rId7" Type="http://schemas.openxmlformats.org/officeDocument/2006/relationships/slide" Target="slide37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31.xml"/><Relationship Id="rId3" Type="http://schemas.openxmlformats.org/officeDocument/2006/relationships/slide" Target="slide29.xml"/><Relationship Id="rId2" Type="http://schemas.openxmlformats.org/officeDocument/2006/relationships/slide" Target="slide28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34.png"/><Relationship Id="rId12" Type="http://schemas.openxmlformats.org/officeDocument/2006/relationships/slide" Target="slide49.xml"/><Relationship Id="rId11" Type="http://schemas.openxmlformats.org/officeDocument/2006/relationships/slide" Target="slide46.xml"/><Relationship Id="rId10" Type="http://schemas.openxmlformats.org/officeDocument/2006/relationships/slide" Target="slide44.xml"/><Relationship Id="rId1" Type="http://schemas.openxmlformats.org/officeDocument/2006/relationships/slide" Target="slide26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slide" Target="slide37.xml"/><Relationship Id="rId8" Type="http://schemas.openxmlformats.org/officeDocument/2006/relationships/slide" Target="slide35.xml"/><Relationship Id="rId7" Type="http://schemas.openxmlformats.org/officeDocument/2006/relationships/slide" Target="slide33.xml"/><Relationship Id="rId6" Type="http://schemas.openxmlformats.org/officeDocument/2006/relationships/slide" Target="slide31.xml"/><Relationship Id="rId5" Type="http://schemas.openxmlformats.org/officeDocument/2006/relationships/slide" Target="slide29.xml"/><Relationship Id="rId4" Type="http://schemas.openxmlformats.org/officeDocument/2006/relationships/slide" Target="slide28.xml"/><Relationship Id="rId3" Type="http://schemas.openxmlformats.org/officeDocument/2006/relationships/slide" Target="slide26.xml"/><Relationship Id="rId2" Type="http://schemas.openxmlformats.org/officeDocument/2006/relationships/image" Target="../media/image35.png"/><Relationship Id="rId15" Type="http://schemas.openxmlformats.org/officeDocument/2006/relationships/slideLayout" Target="../slideLayouts/slideLayout2.xml"/><Relationship Id="rId14" Type="http://schemas.openxmlformats.org/officeDocument/2006/relationships/slide" Target="slide49.xml"/><Relationship Id="rId13" Type="http://schemas.openxmlformats.org/officeDocument/2006/relationships/slide" Target="slide46.xml"/><Relationship Id="rId12" Type="http://schemas.openxmlformats.org/officeDocument/2006/relationships/slide" Target="slide44.xml"/><Relationship Id="rId11" Type="http://schemas.openxmlformats.org/officeDocument/2006/relationships/slide" Target="slide41.xml"/><Relationship Id="rId10" Type="http://schemas.openxmlformats.org/officeDocument/2006/relationships/slide" Target="slide39.xml"/><Relationship Id="rId1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slide" Target="slide39.xml"/><Relationship Id="rId8" Type="http://schemas.openxmlformats.org/officeDocument/2006/relationships/slide" Target="slide37.xml"/><Relationship Id="rId7" Type="http://schemas.openxmlformats.org/officeDocument/2006/relationships/slide" Target="slide35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3" Type="http://schemas.openxmlformats.org/officeDocument/2006/relationships/slide" Target="slide28.xml"/><Relationship Id="rId2" Type="http://schemas.openxmlformats.org/officeDocument/2006/relationships/slide" Target="slide26.xml"/><Relationship Id="rId14" Type="http://schemas.openxmlformats.org/officeDocument/2006/relationships/slideLayout" Target="../slideLayouts/slideLayout2.xml"/><Relationship Id="rId13" Type="http://schemas.openxmlformats.org/officeDocument/2006/relationships/slide" Target="slide49.xml"/><Relationship Id="rId12" Type="http://schemas.openxmlformats.org/officeDocument/2006/relationships/slide" Target="slide46.xml"/><Relationship Id="rId11" Type="http://schemas.openxmlformats.org/officeDocument/2006/relationships/slide" Target="slide44.xml"/><Relationship Id="rId10" Type="http://schemas.openxmlformats.org/officeDocument/2006/relationships/slide" Target="slide41.xml"/><Relationship Id="rId1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slide" Target="slide41.xml"/><Relationship Id="rId8" Type="http://schemas.openxmlformats.org/officeDocument/2006/relationships/slide" Target="slide39.xml"/><Relationship Id="rId7" Type="http://schemas.openxmlformats.org/officeDocument/2006/relationships/slide" Target="slide37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31.xml"/><Relationship Id="rId3" Type="http://schemas.openxmlformats.org/officeDocument/2006/relationships/slide" Target="slide29.xml"/><Relationship Id="rId2" Type="http://schemas.openxmlformats.org/officeDocument/2006/relationships/slide" Target="slide28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36.png"/><Relationship Id="rId13" Type="http://schemas.openxmlformats.org/officeDocument/2006/relationships/image" Target="../media/image16.png"/><Relationship Id="rId12" Type="http://schemas.openxmlformats.org/officeDocument/2006/relationships/slide" Target="slide49.xml"/><Relationship Id="rId11" Type="http://schemas.openxmlformats.org/officeDocument/2006/relationships/slide" Target="slide46.xml"/><Relationship Id="rId10" Type="http://schemas.openxmlformats.org/officeDocument/2006/relationships/slide" Target="slide44.xml"/><Relationship Id="rId1" Type="http://schemas.openxmlformats.org/officeDocument/2006/relationships/slide" Target="slide26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slide" Target="slide41.xml"/><Relationship Id="rId8" Type="http://schemas.openxmlformats.org/officeDocument/2006/relationships/slide" Target="slide39.xml"/><Relationship Id="rId7" Type="http://schemas.openxmlformats.org/officeDocument/2006/relationships/slide" Target="slide37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31.xml"/><Relationship Id="rId3" Type="http://schemas.openxmlformats.org/officeDocument/2006/relationships/slide" Target="slide29.xml"/><Relationship Id="rId2" Type="http://schemas.openxmlformats.org/officeDocument/2006/relationships/slide" Target="slide28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37.png"/><Relationship Id="rId12" Type="http://schemas.openxmlformats.org/officeDocument/2006/relationships/slide" Target="slide49.xml"/><Relationship Id="rId11" Type="http://schemas.openxmlformats.org/officeDocument/2006/relationships/slide" Target="slide46.xml"/><Relationship Id="rId10" Type="http://schemas.openxmlformats.org/officeDocument/2006/relationships/slide" Target="slide44.xml"/><Relationship Id="rId1" Type="http://schemas.openxmlformats.org/officeDocument/2006/relationships/slide" Target="slide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slide" Target="slide37.xml"/><Relationship Id="rId8" Type="http://schemas.openxmlformats.org/officeDocument/2006/relationships/slide" Target="slide35.xml"/><Relationship Id="rId7" Type="http://schemas.openxmlformats.org/officeDocument/2006/relationships/slide" Target="slide33.xml"/><Relationship Id="rId6" Type="http://schemas.openxmlformats.org/officeDocument/2006/relationships/slide" Target="slide31.xml"/><Relationship Id="rId5" Type="http://schemas.openxmlformats.org/officeDocument/2006/relationships/slide" Target="slide29.xml"/><Relationship Id="rId4" Type="http://schemas.openxmlformats.org/officeDocument/2006/relationships/slide" Target="slide28.xml"/><Relationship Id="rId3" Type="http://schemas.openxmlformats.org/officeDocument/2006/relationships/slide" Target="slide26.xml"/><Relationship Id="rId2" Type="http://schemas.openxmlformats.org/officeDocument/2006/relationships/image" Target="../media/image37.png"/><Relationship Id="rId15" Type="http://schemas.openxmlformats.org/officeDocument/2006/relationships/slideLayout" Target="../slideLayouts/slideLayout2.xml"/><Relationship Id="rId14" Type="http://schemas.openxmlformats.org/officeDocument/2006/relationships/slide" Target="slide49.xml"/><Relationship Id="rId13" Type="http://schemas.openxmlformats.org/officeDocument/2006/relationships/slide" Target="slide46.xml"/><Relationship Id="rId12" Type="http://schemas.openxmlformats.org/officeDocument/2006/relationships/slide" Target="slide44.xml"/><Relationship Id="rId11" Type="http://schemas.openxmlformats.org/officeDocument/2006/relationships/slide" Target="slide41.xml"/><Relationship Id="rId10" Type="http://schemas.openxmlformats.org/officeDocument/2006/relationships/slide" Target="slide39.xml"/><Relationship Id="rId1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slide" Target="slide31.xml"/><Relationship Id="rId8" Type="http://schemas.openxmlformats.org/officeDocument/2006/relationships/slide" Target="slide29.xml"/><Relationship Id="rId7" Type="http://schemas.openxmlformats.org/officeDocument/2006/relationships/slide" Target="slide28.xml"/><Relationship Id="rId6" Type="http://schemas.openxmlformats.org/officeDocument/2006/relationships/slide" Target="slide26.xml"/><Relationship Id="rId5" Type="http://schemas.openxmlformats.org/officeDocument/2006/relationships/image" Target="../media/image40.emf"/><Relationship Id="rId4" Type="http://schemas.openxmlformats.org/officeDocument/2006/relationships/package" Target="../embeddings/Document7.docx"/><Relationship Id="rId3" Type="http://schemas.openxmlformats.org/officeDocument/2006/relationships/image" Target="../media/image39.emf"/><Relationship Id="rId2" Type="http://schemas.openxmlformats.org/officeDocument/2006/relationships/package" Target="../embeddings/Document6.docx"/><Relationship Id="rId19" Type="http://schemas.openxmlformats.org/officeDocument/2006/relationships/vmlDrawing" Target="../drawings/vmlDrawing5.vml"/><Relationship Id="rId18" Type="http://schemas.openxmlformats.org/officeDocument/2006/relationships/slideLayout" Target="../slideLayouts/slideLayout2.xml"/><Relationship Id="rId17" Type="http://schemas.openxmlformats.org/officeDocument/2006/relationships/slide" Target="slide49.xml"/><Relationship Id="rId16" Type="http://schemas.openxmlformats.org/officeDocument/2006/relationships/slide" Target="slide46.xml"/><Relationship Id="rId15" Type="http://schemas.openxmlformats.org/officeDocument/2006/relationships/slide" Target="slide44.xml"/><Relationship Id="rId14" Type="http://schemas.openxmlformats.org/officeDocument/2006/relationships/slide" Target="slide41.xml"/><Relationship Id="rId13" Type="http://schemas.openxmlformats.org/officeDocument/2006/relationships/slide" Target="slide39.xml"/><Relationship Id="rId12" Type="http://schemas.openxmlformats.org/officeDocument/2006/relationships/slide" Target="slide37.xml"/><Relationship Id="rId11" Type="http://schemas.openxmlformats.org/officeDocument/2006/relationships/slide" Target="slide35.xml"/><Relationship Id="rId10" Type="http://schemas.openxmlformats.org/officeDocument/2006/relationships/slide" Target="slide33.xml"/><Relationship Id="rId1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slide" Target="slide33.xml"/><Relationship Id="rId8" Type="http://schemas.openxmlformats.org/officeDocument/2006/relationships/slide" Target="slide31.xml"/><Relationship Id="rId7" Type="http://schemas.openxmlformats.org/officeDocument/2006/relationships/slide" Target="slide29.xml"/><Relationship Id="rId6" Type="http://schemas.openxmlformats.org/officeDocument/2006/relationships/slide" Target="slide28.xml"/><Relationship Id="rId5" Type="http://schemas.openxmlformats.org/officeDocument/2006/relationships/slide" Target="slide26.xml"/><Relationship Id="rId4" Type="http://schemas.openxmlformats.org/officeDocument/2006/relationships/image" Target="../media/image41.emf"/><Relationship Id="rId3" Type="http://schemas.openxmlformats.org/officeDocument/2006/relationships/package" Target="../embeddings/Document8.docx"/><Relationship Id="rId2" Type="http://schemas.openxmlformats.org/officeDocument/2006/relationships/image" Target="../media/image38.png"/><Relationship Id="rId18" Type="http://schemas.openxmlformats.org/officeDocument/2006/relationships/vmlDrawing" Target="../drawings/vmlDrawing6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49.xml"/><Relationship Id="rId15" Type="http://schemas.openxmlformats.org/officeDocument/2006/relationships/slide" Target="slide46.xml"/><Relationship Id="rId14" Type="http://schemas.openxmlformats.org/officeDocument/2006/relationships/slide" Target="slide44.xml"/><Relationship Id="rId13" Type="http://schemas.openxmlformats.org/officeDocument/2006/relationships/slide" Target="slide41.xml"/><Relationship Id="rId12" Type="http://schemas.openxmlformats.org/officeDocument/2006/relationships/slide" Target="slide39.xml"/><Relationship Id="rId11" Type="http://schemas.openxmlformats.org/officeDocument/2006/relationships/slide" Target="slide37.xml"/><Relationship Id="rId10" Type="http://schemas.openxmlformats.org/officeDocument/2006/relationships/slide" Target="slide35.xml"/><Relationship Id="rId1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slide" Target="slide33.xml"/><Relationship Id="rId8" Type="http://schemas.openxmlformats.org/officeDocument/2006/relationships/slide" Target="slide31.xml"/><Relationship Id="rId7" Type="http://schemas.openxmlformats.org/officeDocument/2006/relationships/slide" Target="slide29.xml"/><Relationship Id="rId6" Type="http://schemas.openxmlformats.org/officeDocument/2006/relationships/slide" Target="slide28.xml"/><Relationship Id="rId5" Type="http://schemas.openxmlformats.org/officeDocument/2006/relationships/slide" Target="slide26.xml"/><Relationship Id="rId4" Type="http://schemas.openxmlformats.org/officeDocument/2006/relationships/image" Target="../media/image42.emf"/><Relationship Id="rId3" Type="http://schemas.openxmlformats.org/officeDocument/2006/relationships/package" Target="../embeddings/Document9.docx"/><Relationship Id="rId2" Type="http://schemas.openxmlformats.org/officeDocument/2006/relationships/image" Target="../media/image38.png"/><Relationship Id="rId18" Type="http://schemas.openxmlformats.org/officeDocument/2006/relationships/vmlDrawing" Target="../drawings/vmlDrawing7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49.xml"/><Relationship Id="rId15" Type="http://schemas.openxmlformats.org/officeDocument/2006/relationships/slide" Target="slide46.xml"/><Relationship Id="rId14" Type="http://schemas.openxmlformats.org/officeDocument/2006/relationships/slide" Target="slide44.xml"/><Relationship Id="rId13" Type="http://schemas.openxmlformats.org/officeDocument/2006/relationships/slide" Target="slide41.xml"/><Relationship Id="rId12" Type="http://schemas.openxmlformats.org/officeDocument/2006/relationships/slide" Target="slide39.xml"/><Relationship Id="rId11" Type="http://schemas.openxmlformats.org/officeDocument/2006/relationships/slide" Target="slide37.xml"/><Relationship Id="rId10" Type="http://schemas.openxmlformats.org/officeDocument/2006/relationships/slide" Target="slide35.xml"/><Relationship Id="rId1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slide" Target="slide35.xml"/><Relationship Id="rId8" Type="http://schemas.openxmlformats.org/officeDocument/2006/relationships/slide" Target="slide33.xml"/><Relationship Id="rId7" Type="http://schemas.openxmlformats.org/officeDocument/2006/relationships/slide" Target="slide31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4" Type="http://schemas.openxmlformats.org/officeDocument/2006/relationships/slide" Target="slide26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6" Type="http://schemas.openxmlformats.org/officeDocument/2006/relationships/slideLayout" Target="../slideLayouts/slideLayout2.xml"/><Relationship Id="rId15" Type="http://schemas.openxmlformats.org/officeDocument/2006/relationships/slide" Target="slide49.xml"/><Relationship Id="rId14" Type="http://schemas.openxmlformats.org/officeDocument/2006/relationships/slide" Target="slide46.xml"/><Relationship Id="rId13" Type="http://schemas.openxmlformats.org/officeDocument/2006/relationships/slide" Target="slide44.xml"/><Relationship Id="rId12" Type="http://schemas.openxmlformats.org/officeDocument/2006/relationships/slide" Target="slide41.xml"/><Relationship Id="rId11" Type="http://schemas.openxmlformats.org/officeDocument/2006/relationships/slide" Target="slide39.xml"/><Relationship Id="rId10" Type="http://schemas.openxmlformats.org/officeDocument/2006/relationships/slide" Target="slide37.xml"/><Relationship Id="rId1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slide" Target="slide39.xml"/><Relationship Id="rId8" Type="http://schemas.openxmlformats.org/officeDocument/2006/relationships/slide" Target="slide37.xml"/><Relationship Id="rId7" Type="http://schemas.openxmlformats.org/officeDocument/2006/relationships/slide" Target="slide35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3" Type="http://schemas.openxmlformats.org/officeDocument/2006/relationships/slide" Target="slide28.xml"/><Relationship Id="rId2" Type="http://schemas.openxmlformats.org/officeDocument/2006/relationships/slide" Target="slide26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43.png"/><Relationship Id="rId13" Type="http://schemas.openxmlformats.org/officeDocument/2006/relationships/slide" Target="slide49.xml"/><Relationship Id="rId12" Type="http://schemas.openxmlformats.org/officeDocument/2006/relationships/slide" Target="slide46.xml"/><Relationship Id="rId11" Type="http://schemas.openxmlformats.org/officeDocument/2006/relationships/slide" Target="slide44.xml"/><Relationship Id="rId10" Type="http://schemas.openxmlformats.org/officeDocument/2006/relationships/slide" Target="slide41.xml"/><Relationship Id="rId1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slide" Target="slide35.xml"/><Relationship Id="rId8" Type="http://schemas.openxmlformats.org/officeDocument/2006/relationships/slide" Target="slide33.xml"/><Relationship Id="rId7" Type="http://schemas.openxmlformats.org/officeDocument/2006/relationships/slide" Target="slide31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4" Type="http://schemas.openxmlformats.org/officeDocument/2006/relationships/slide" Target="slide26.xml"/><Relationship Id="rId3" Type="http://schemas.openxmlformats.org/officeDocument/2006/relationships/image" Target="../media/image47.emf"/><Relationship Id="rId2" Type="http://schemas.openxmlformats.org/officeDocument/2006/relationships/package" Target="../embeddings/Document10.docx"/><Relationship Id="rId17" Type="http://schemas.openxmlformats.org/officeDocument/2006/relationships/vmlDrawing" Target="../drawings/vmlDrawing8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49.xml"/><Relationship Id="rId14" Type="http://schemas.openxmlformats.org/officeDocument/2006/relationships/slide" Target="slide46.xml"/><Relationship Id="rId13" Type="http://schemas.openxmlformats.org/officeDocument/2006/relationships/slide" Target="slide44.xml"/><Relationship Id="rId12" Type="http://schemas.openxmlformats.org/officeDocument/2006/relationships/slide" Target="slide41.xml"/><Relationship Id="rId11" Type="http://schemas.openxmlformats.org/officeDocument/2006/relationships/slide" Target="slide39.xml"/><Relationship Id="rId10" Type="http://schemas.openxmlformats.org/officeDocument/2006/relationships/slide" Target="slide37.xml"/><Relationship Id="rId1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slide" Target="slide33.xml"/><Relationship Id="rId8" Type="http://schemas.openxmlformats.org/officeDocument/2006/relationships/slide" Target="slide31.xml"/><Relationship Id="rId7" Type="http://schemas.openxmlformats.org/officeDocument/2006/relationships/slide" Target="slide29.xml"/><Relationship Id="rId6" Type="http://schemas.openxmlformats.org/officeDocument/2006/relationships/slide" Target="slide28.xml"/><Relationship Id="rId5" Type="http://schemas.openxmlformats.org/officeDocument/2006/relationships/slide" Target="slide26.xml"/><Relationship Id="rId4" Type="http://schemas.openxmlformats.org/officeDocument/2006/relationships/image" Target="../media/image48.emf"/><Relationship Id="rId3" Type="http://schemas.openxmlformats.org/officeDocument/2006/relationships/package" Target="../embeddings/Document11.docx"/><Relationship Id="rId2" Type="http://schemas.openxmlformats.org/officeDocument/2006/relationships/image" Target="../media/image46.png"/><Relationship Id="rId18" Type="http://schemas.openxmlformats.org/officeDocument/2006/relationships/vmlDrawing" Target="../drawings/vmlDrawing9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49.xml"/><Relationship Id="rId15" Type="http://schemas.openxmlformats.org/officeDocument/2006/relationships/slide" Target="slide46.xml"/><Relationship Id="rId14" Type="http://schemas.openxmlformats.org/officeDocument/2006/relationships/slide" Target="slide44.xml"/><Relationship Id="rId13" Type="http://schemas.openxmlformats.org/officeDocument/2006/relationships/slide" Target="slide41.xml"/><Relationship Id="rId12" Type="http://schemas.openxmlformats.org/officeDocument/2006/relationships/slide" Target="slide39.xml"/><Relationship Id="rId11" Type="http://schemas.openxmlformats.org/officeDocument/2006/relationships/slide" Target="slide37.xml"/><Relationship Id="rId10" Type="http://schemas.openxmlformats.org/officeDocument/2006/relationships/slide" Target="slide35.xml"/><Relationship Id="rId1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slide" Target="slide29.xml"/><Relationship Id="rId8" Type="http://schemas.openxmlformats.org/officeDocument/2006/relationships/slide" Target="slide28.xml"/><Relationship Id="rId7" Type="http://schemas.openxmlformats.org/officeDocument/2006/relationships/slide" Target="slide26.xml"/><Relationship Id="rId6" Type="http://schemas.openxmlformats.org/officeDocument/2006/relationships/image" Target="../media/image50.emf"/><Relationship Id="rId5" Type="http://schemas.openxmlformats.org/officeDocument/2006/relationships/package" Target="../embeddings/Document13.docx"/><Relationship Id="rId4" Type="http://schemas.openxmlformats.org/officeDocument/2006/relationships/image" Target="../media/image49.emf"/><Relationship Id="rId3" Type="http://schemas.openxmlformats.org/officeDocument/2006/relationships/package" Target="../embeddings/Document12.docx"/><Relationship Id="rId20" Type="http://schemas.openxmlformats.org/officeDocument/2006/relationships/vmlDrawing" Target="../drawings/vmlDrawing10.vml"/><Relationship Id="rId2" Type="http://schemas.openxmlformats.org/officeDocument/2006/relationships/image" Target="../media/image46.png"/><Relationship Id="rId19" Type="http://schemas.openxmlformats.org/officeDocument/2006/relationships/slideLayout" Target="../slideLayouts/slideLayout2.xml"/><Relationship Id="rId18" Type="http://schemas.openxmlformats.org/officeDocument/2006/relationships/slide" Target="slide49.xml"/><Relationship Id="rId17" Type="http://schemas.openxmlformats.org/officeDocument/2006/relationships/slide" Target="slide46.xml"/><Relationship Id="rId16" Type="http://schemas.openxmlformats.org/officeDocument/2006/relationships/slide" Target="slide44.xml"/><Relationship Id="rId15" Type="http://schemas.openxmlformats.org/officeDocument/2006/relationships/slide" Target="slide41.xml"/><Relationship Id="rId14" Type="http://schemas.openxmlformats.org/officeDocument/2006/relationships/slide" Target="slide39.xml"/><Relationship Id="rId13" Type="http://schemas.openxmlformats.org/officeDocument/2006/relationships/slide" Target="slide37.xml"/><Relationship Id="rId12" Type="http://schemas.openxmlformats.org/officeDocument/2006/relationships/slide" Target="slide35.xml"/><Relationship Id="rId11" Type="http://schemas.openxmlformats.org/officeDocument/2006/relationships/slide" Target="slide33.xml"/><Relationship Id="rId10" Type="http://schemas.openxmlformats.org/officeDocument/2006/relationships/slide" Target="slide31.xml"/><Relationship Id="rId1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slide" Target="slide35.xml"/><Relationship Id="rId8" Type="http://schemas.openxmlformats.org/officeDocument/2006/relationships/slide" Target="slide33.xml"/><Relationship Id="rId7" Type="http://schemas.openxmlformats.org/officeDocument/2006/relationships/slide" Target="slide31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4" Type="http://schemas.openxmlformats.org/officeDocument/2006/relationships/slide" Target="slide26.xml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6" Type="http://schemas.openxmlformats.org/officeDocument/2006/relationships/slideLayout" Target="../slideLayouts/slideLayout2.xml"/><Relationship Id="rId15" Type="http://schemas.openxmlformats.org/officeDocument/2006/relationships/slide" Target="slide49.xml"/><Relationship Id="rId14" Type="http://schemas.openxmlformats.org/officeDocument/2006/relationships/slide" Target="slide46.xml"/><Relationship Id="rId13" Type="http://schemas.openxmlformats.org/officeDocument/2006/relationships/slide" Target="slide44.xml"/><Relationship Id="rId12" Type="http://schemas.openxmlformats.org/officeDocument/2006/relationships/slide" Target="slide41.xml"/><Relationship Id="rId11" Type="http://schemas.openxmlformats.org/officeDocument/2006/relationships/slide" Target="slide39.xml"/><Relationship Id="rId10" Type="http://schemas.openxmlformats.org/officeDocument/2006/relationships/slide" Target="slide37.xml"/><Relationship Id="rId1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slide" Target="slide33.xml"/><Relationship Id="rId8" Type="http://schemas.openxmlformats.org/officeDocument/2006/relationships/slide" Target="slide31.xml"/><Relationship Id="rId7" Type="http://schemas.openxmlformats.org/officeDocument/2006/relationships/slide" Target="slide29.xml"/><Relationship Id="rId6" Type="http://schemas.openxmlformats.org/officeDocument/2006/relationships/slide" Target="slide28.xml"/><Relationship Id="rId5" Type="http://schemas.openxmlformats.org/officeDocument/2006/relationships/slide" Target="slide26.xml"/><Relationship Id="rId4" Type="http://schemas.openxmlformats.org/officeDocument/2006/relationships/image" Target="../media/image51.pn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10.tiff"/><Relationship Id="rId17" Type="http://schemas.openxmlformats.org/officeDocument/2006/relationships/slide" Target="slide1.xml"/><Relationship Id="rId16" Type="http://schemas.openxmlformats.org/officeDocument/2006/relationships/slide" Target="slide49.xml"/><Relationship Id="rId15" Type="http://schemas.openxmlformats.org/officeDocument/2006/relationships/slide" Target="slide46.xml"/><Relationship Id="rId14" Type="http://schemas.openxmlformats.org/officeDocument/2006/relationships/slide" Target="slide44.xml"/><Relationship Id="rId13" Type="http://schemas.openxmlformats.org/officeDocument/2006/relationships/slide" Target="slide41.xml"/><Relationship Id="rId12" Type="http://schemas.openxmlformats.org/officeDocument/2006/relationships/slide" Target="slide39.xml"/><Relationship Id="rId11" Type="http://schemas.openxmlformats.org/officeDocument/2006/relationships/slide" Target="slide37.xml"/><Relationship Id="rId10" Type="http://schemas.openxmlformats.org/officeDocument/2006/relationships/slide" Target="slide35.xml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0.tiff"/><Relationship Id="rId2" Type="http://schemas.openxmlformats.org/officeDocument/2006/relationships/slide" Target="slide1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26654" y="1895373"/>
            <a:ext cx="55873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495666"/>
                </a:solidFill>
              </a:rPr>
              <a:t>DIJIUZHANG</a:t>
            </a:r>
            <a:endParaRPr lang="zh-CN" altLang="en-US" sz="6600" dirty="0">
              <a:solidFill>
                <a:srgbClr val="495666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26654" y="217119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第九章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26654" y="2612425"/>
            <a:ext cx="10729192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800" b="1" kern="100" dirty="0">
                <a:solidFill>
                  <a:prstClr val="white"/>
                </a:solidFill>
                <a:latin typeface="+mj-ea"/>
                <a:ea typeface="+mj-ea"/>
                <a:cs typeface="华文黑体" panose="02010600040101010101" pitchFamily="2" charset="-122"/>
              </a:rPr>
              <a:t>第</a:t>
            </a:r>
            <a:r>
              <a:rPr lang="en-US" altLang="zh-CN" sz="4800" b="1" kern="100" dirty="0">
                <a:solidFill>
                  <a:prstClr val="white"/>
                </a:solidFill>
                <a:latin typeface="+mj-ea"/>
                <a:ea typeface="+mj-ea"/>
                <a:cs typeface="华文黑体" panose="02010600040101010101" pitchFamily="2" charset="-122"/>
              </a:rPr>
              <a:t>2</a:t>
            </a:r>
            <a:r>
              <a:rPr lang="zh-CN" altLang="zh-CN" sz="4800" b="1" kern="100" dirty="0">
                <a:solidFill>
                  <a:prstClr val="white"/>
                </a:solidFill>
                <a:latin typeface="+mj-ea"/>
                <a:ea typeface="+mj-ea"/>
                <a:cs typeface="华文黑体" panose="02010600040101010101" pitchFamily="2" charset="-122"/>
              </a:rPr>
              <a:t>课时　电场线　匀强电场</a:t>
            </a:r>
            <a:endParaRPr lang="zh-CN" altLang="en-US" sz="4800" b="1" kern="100" dirty="0">
              <a:solidFill>
                <a:prstClr val="white"/>
              </a:solidFill>
              <a:latin typeface="+mj-ea"/>
              <a:ea typeface="+mj-ea"/>
              <a:cs typeface="华文黑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/>
          <p:cNvSpPr/>
          <p:nvPr/>
        </p:nvSpPr>
        <p:spPr>
          <a:xfrm>
            <a:off x="712022" y="1998343"/>
            <a:ext cx="10225137" cy="2685941"/>
          </a:xfrm>
          <a:prstGeom prst="parallelogram">
            <a:avLst>
              <a:gd name="adj" fmla="val 73958"/>
            </a:avLst>
          </a:prstGeom>
          <a:solidFill>
            <a:srgbClr val="384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直角三角形 14"/>
          <p:cNvSpPr/>
          <p:nvPr/>
        </p:nvSpPr>
        <p:spPr>
          <a:xfrm flipH="1">
            <a:off x="9335565" y="1125539"/>
            <a:ext cx="2854848" cy="4175746"/>
          </a:xfrm>
          <a:prstGeom prst="rtTriangle">
            <a:avLst/>
          </a:prstGeom>
          <a:solidFill>
            <a:srgbClr val="04449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735166" y="1766211"/>
            <a:ext cx="1061686" cy="451485"/>
          </a:xfrm>
          <a:prstGeom prst="roundRect">
            <a:avLst>
              <a:gd name="adj" fmla="val 31401"/>
            </a:avLst>
          </a:prstGeom>
          <a:solidFill>
            <a:srgbClr val="0070C0"/>
          </a:solidFill>
          <a:ln>
            <a:noFill/>
          </a:ln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zh-CN" altLang="en-US" sz="1800" b="1" kern="0" dirty="0">
                <a:solidFill>
                  <a:srgbClr val="ECB594">
                    <a:lumMod val="40000"/>
                    <a:lumOff val="60000"/>
                  </a:srgbClr>
                </a:solidFill>
                <a:ea typeface="微软雅黑" panose="020B0503020204020204" charset="-122"/>
              </a:rPr>
              <a:t>二</a:t>
            </a:r>
            <a:endParaRPr lang="en-US" altLang="zh-CN" sz="1800" b="1" kern="0" dirty="0">
              <a:solidFill>
                <a:srgbClr val="ECB594">
                  <a:lumMod val="40000"/>
                  <a:lumOff val="60000"/>
                </a:srgbClr>
              </a:solidFill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1181244" y="5295265"/>
            <a:ext cx="79208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9097759" y="2061641"/>
            <a:ext cx="2262740" cy="323093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718550" y="2925738"/>
            <a:ext cx="6281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zh-CN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几种常见的电场线</a:t>
            </a:r>
            <a:endParaRPr lang="zh-CN" altLang="zh-CN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81608" y="663368"/>
            <a:ext cx="11409907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认真观察常见的几种电场线的分布情况，完成下面填空。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98790" y="1493897"/>
          <a:ext cx="11392833" cy="4480560"/>
        </p:xfrm>
        <a:graphic>
          <a:graphicData uri="http://schemas.openxmlformats.org/drawingml/2006/table">
            <a:tbl>
              <a:tblPr/>
              <a:tblGrid>
                <a:gridCol w="1752207"/>
                <a:gridCol w="3224129"/>
                <a:gridCol w="641649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电场</a:t>
                      </a:r>
                      <a:endParaRPr lang="zh-CN" sz="2800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 panose="0207040902020509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电场线</a:t>
                      </a:r>
                      <a:endParaRPr lang="zh-CN" sz="2800" kern="100">
                        <a:effectLst/>
                        <a:latin typeface="宋体" pitchFamily="2" charset="-122"/>
                        <a:ea typeface="宋体" pitchFamily="2" charset="-122"/>
                        <a:cs typeface="Courier New" panose="0207040902020509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简要描述</a:t>
                      </a:r>
                      <a:endParaRPr lang="zh-CN" sz="2800" kern="100">
                        <a:effectLst/>
                        <a:latin typeface="宋体" pitchFamily="2" charset="-122"/>
                        <a:ea typeface="宋体" pitchFamily="2" charset="-122"/>
                        <a:cs typeface="Courier New" panose="0207040902020509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正点电荷</a:t>
                      </a:r>
                      <a:endParaRPr lang="zh-CN" sz="2800" kern="100">
                        <a:effectLst/>
                        <a:latin typeface="宋体" pitchFamily="2" charset="-122"/>
                        <a:ea typeface="宋体" pitchFamily="2" charset="-122"/>
                        <a:cs typeface="Courier New" panose="0207040902020509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Courier New" panose="02070409020205090404" pitchFamily="49" charset="0"/>
                        </a:rPr>
                        <a:t> </a:t>
                      </a:r>
                      <a:endParaRPr lang="en-US" sz="2800" i="1" kern="100" dirty="0" smtClean="0">
                        <a:effectLst/>
                        <a:latin typeface="Times New Roman" panose="02020503050405090304" pitchFamily="18" charset="0"/>
                        <a:ea typeface="方正中等线简体" panose="03000509000000000000" pitchFamily="65" charset="-122"/>
                        <a:cs typeface="Courier New" panose="0207040902020509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en-US" altLang="zh-CN" sz="2800" i="1" kern="100" dirty="0" smtClean="0">
                        <a:effectLst/>
                        <a:latin typeface="Times New Roman" panose="02020503050405090304" pitchFamily="18" charset="0"/>
                        <a:ea typeface="方正中等线简体" panose="03000509000000000000" pitchFamily="65" charset="-122"/>
                        <a:cs typeface="Courier New" panose="0207040902020509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zh-CN" sz="2800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 panose="0207040902020509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以点电荷为球心的球面上各点电场强度</a:t>
                      </a:r>
                      <a:r>
                        <a:rPr lang="zh-CN" sz="2800" kern="100" dirty="0" smtClean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大小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          </a:t>
                      </a:r>
                      <a:r>
                        <a:rPr lang="zh-CN" sz="2800" kern="100" dirty="0" smtClean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，方向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_____</a:t>
                      </a:r>
                      <a:endParaRPr lang="zh-CN" sz="2800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 panose="0207040902020509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负点电荷</a:t>
                      </a:r>
                      <a:endParaRPr lang="zh-CN" sz="2800" kern="100">
                        <a:effectLst/>
                        <a:latin typeface="宋体" pitchFamily="2" charset="-122"/>
                        <a:ea typeface="宋体" pitchFamily="2" charset="-122"/>
                        <a:cs typeface="Courier New" panose="0207040902020509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en-US" sz="2800" i="1" kern="100" dirty="0" smtClean="0">
                        <a:effectLst/>
                        <a:latin typeface="Times New Roman" panose="02020503050405090304" pitchFamily="18" charset="0"/>
                        <a:ea typeface="方正中等线简体" panose="03000509000000000000" pitchFamily="65" charset="-122"/>
                        <a:cs typeface="Courier New" panose="0207040902020509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en-US" sz="2800" i="1" kern="100" dirty="0" smtClean="0">
                        <a:effectLst/>
                        <a:latin typeface="Times New Roman" panose="02020503050405090304" pitchFamily="18" charset="0"/>
                        <a:ea typeface="方正中等线简体" panose="03000509000000000000" pitchFamily="65" charset="-122"/>
                        <a:cs typeface="Courier New" panose="0207040902020509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Courier New" panose="0207040902020509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 panose="0207040902020509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以点电荷为球心的球面上各点电场强度</a:t>
                      </a:r>
                      <a:r>
                        <a:rPr lang="zh-CN" sz="2800" kern="100" dirty="0" smtClean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大小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          </a:t>
                      </a:r>
                      <a:r>
                        <a:rPr lang="zh-CN" sz="2800" kern="100" dirty="0" smtClean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，方向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_____</a:t>
                      </a:r>
                      <a:endParaRPr lang="zh-CN" sz="2800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 panose="0207040902020509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11" descr="A47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366" y="2349561"/>
            <a:ext cx="1630560" cy="152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A4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366" y="4269394"/>
            <a:ext cx="1630560" cy="152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181457" y="315507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相等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10815" y="315507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不同</a:t>
            </a:r>
            <a:endParaRPr lang="zh-CN" altLang="en-US" sz="2800" kern="100" dirty="0">
              <a:solidFill>
                <a:srgbClr val="C00000"/>
              </a:solidFill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81456" y="507060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相等</a:t>
            </a:r>
            <a:endParaRPr lang="zh-CN" altLang="en-US" sz="2800" kern="100" dirty="0">
              <a:solidFill>
                <a:srgbClr val="C00000"/>
              </a:solidFill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21828" y="506538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不同</a:t>
            </a:r>
            <a:endParaRPr lang="zh-CN" altLang="en-US" sz="2800" kern="100" dirty="0">
              <a:solidFill>
                <a:srgbClr val="C00000"/>
              </a:solidFill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66678" y="981522"/>
          <a:ext cx="11457056" cy="4480560"/>
        </p:xfrm>
        <a:graphic>
          <a:graphicData uri="http://schemas.openxmlformats.org/drawingml/2006/table">
            <a:tbl>
              <a:tblPr/>
              <a:tblGrid>
                <a:gridCol w="1663968"/>
                <a:gridCol w="3096344"/>
                <a:gridCol w="6696744"/>
              </a:tblGrid>
              <a:tr h="709002"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等量同种点电荷</a:t>
                      </a:r>
                      <a:endParaRPr lang="zh-CN" sz="2800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 panose="0207040902020509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Courier New" panose="0207040902020509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 panose="0207040902020509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Courier New" panose="02070409020205090404" pitchFamily="49" charset="0"/>
                        </a:rPr>
                        <a:t>1.</a:t>
                      </a:r>
                      <a:r>
                        <a:rPr lang="zh-CN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由左向右，两点电荷连线上的电场强度先</a:t>
                      </a:r>
                      <a:r>
                        <a:rPr lang="zh-CN" sz="2800" kern="100" dirty="0" smtClean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变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        </a:t>
                      </a:r>
                      <a:r>
                        <a:rPr lang="zh-CN" sz="2800" kern="100" dirty="0" smtClean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后变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        </a:t>
                      </a:r>
                      <a:r>
                        <a:rPr lang="zh-CN" sz="2800" kern="100" dirty="0" smtClean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。</a:t>
                      </a:r>
                      <a:r>
                        <a:rPr lang="zh-CN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连线中点</a:t>
                      </a:r>
                      <a:r>
                        <a:rPr lang="en-US" sz="2800" i="1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Courier New" panose="02070409020205090404" pitchFamily="49" charset="0"/>
                        </a:rPr>
                        <a:t>O</a:t>
                      </a:r>
                      <a:r>
                        <a:rPr lang="zh-CN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电场强度</a:t>
                      </a:r>
                      <a:r>
                        <a:rPr lang="zh-CN" sz="2800" kern="100" dirty="0" smtClean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为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____</a:t>
                      </a:r>
                      <a:endParaRPr lang="zh-CN" sz="2800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 panose="0207040902020509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Courier New" panose="02070409020205090404" pitchFamily="49" charset="0"/>
                        </a:rPr>
                        <a:t>2.</a:t>
                      </a:r>
                      <a:r>
                        <a:rPr lang="zh-CN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两点电荷连线中点</a:t>
                      </a:r>
                      <a:r>
                        <a:rPr lang="en-US" sz="2800" i="1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Courier New" panose="02070409020205090404" pitchFamily="49" charset="0"/>
                        </a:rPr>
                        <a:t>O</a:t>
                      </a:r>
                      <a:r>
                        <a:rPr lang="zh-CN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沿中垂线到无限远，电场强度先</a:t>
                      </a:r>
                      <a:r>
                        <a:rPr lang="zh-CN" sz="2800" kern="100" dirty="0" smtClean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变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       </a:t>
                      </a:r>
                      <a:r>
                        <a:rPr lang="zh-CN" sz="2800" kern="100" dirty="0" smtClean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后变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____</a:t>
                      </a:r>
                      <a:endParaRPr lang="zh-CN" sz="2800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 panose="0207040902020509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Courier New" panose="02070409020205090404" pitchFamily="49" charset="0"/>
                        </a:rPr>
                        <a:t>3.</a:t>
                      </a:r>
                      <a:r>
                        <a:rPr lang="zh-CN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关于</a:t>
                      </a:r>
                      <a:r>
                        <a:rPr lang="en-US" sz="2800" i="1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Courier New" panose="02070409020205090404" pitchFamily="49" charset="0"/>
                        </a:rPr>
                        <a:t>O</a:t>
                      </a:r>
                      <a:r>
                        <a:rPr lang="zh-CN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点对称的两点</a:t>
                      </a:r>
                      <a:r>
                        <a:rPr lang="zh-CN" sz="2800" kern="100" dirty="0" smtClean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电场强度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_________</a:t>
                      </a:r>
                      <a:endParaRPr lang="en-US" altLang="zh-CN" sz="2800" u="sng" kern="100" dirty="0" smtClean="0">
                        <a:effectLst/>
                        <a:latin typeface="Times New Roman" panose="02020503050405090304" pitchFamily="18" charset="0"/>
                        <a:ea typeface="方正中等线简体" panose="03000509000000000000" pitchFamily="65" charset="-122"/>
                        <a:cs typeface="Times New Roman" panose="02020503050405090304" pitchFamily="18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dirty="0" smtClean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Courier New" panose="02070409020205090404" pitchFamily="49" charset="0"/>
                        </a:rPr>
                        <a:t>(</a:t>
                      </a:r>
                      <a:r>
                        <a:rPr lang="zh-CN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选填</a:t>
                      </a:r>
                      <a:r>
                        <a:rPr lang="en-US" sz="2800" kern="100" dirty="0">
                          <a:effectLst/>
                          <a:latin typeface="宋体" pitchFamily="2" charset="-122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“</a:t>
                      </a:r>
                      <a:r>
                        <a:rPr lang="zh-CN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等大同向</a:t>
                      </a:r>
                      <a:r>
                        <a:rPr lang="en-US" sz="2800" kern="100" dirty="0">
                          <a:effectLst/>
                          <a:latin typeface="宋体" pitchFamily="2" charset="-122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”</a:t>
                      </a:r>
                      <a:r>
                        <a:rPr lang="zh-CN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或</a:t>
                      </a:r>
                      <a:r>
                        <a:rPr lang="en-US" sz="2800" kern="100" dirty="0">
                          <a:effectLst/>
                          <a:latin typeface="宋体" pitchFamily="2" charset="-122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“</a:t>
                      </a:r>
                      <a:r>
                        <a:rPr lang="zh-CN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等大反向</a:t>
                      </a:r>
                      <a:r>
                        <a:rPr lang="en-US" sz="2800" kern="100" dirty="0">
                          <a:effectLst/>
                          <a:latin typeface="宋体" pitchFamily="2" charset="-122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”</a:t>
                      </a:r>
                      <a:r>
                        <a:rPr lang="en-US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Courier New" panose="02070409020205090404" pitchFamily="49" charset="0"/>
                        </a:rPr>
                        <a:t>)</a:t>
                      </a:r>
                      <a:endParaRPr lang="zh-CN" sz="2800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 panose="0207040902020509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13" descr="A49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82" y="2456796"/>
            <a:ext cx="2622610" cy="160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026948" y="168243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小</a:t>
            </a:r>
            <a:endParaRPr lang="zh-CN" altLang="en-US" sz="2800" kern="100" dirty="0">
              <a:solidFill>
                <a:srgbClr val="C00000"/>
              </a:solidFill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23675" y="166646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大</a:t>
            </a:r>
            <a:endParaRPr lang="zh-CN" altLang="en-US" sz="2800" kern="100" dirty="0">
              <a:solidFill>
                <a:srgbClr val="C00000"/>
              </a:solidFill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33000" y="233051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零</a:t>
            </a:r>
            <a:endParaRPr lang="zh-CN" altLang="en-US" sz="2800" kern="100" dirty="0">
              <a:solidFill>
                <a:srgbClr val="C00000"/>
              </a:solidFill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91350" y="359286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大</a:t>
            </a:r>
            <a:endParaRPr lang="zh-CN" altLang="en-US" sz="2800" kern="100" dirty="0">
              <a:solidFill>
                <a:srgbClr val="C00000"/>
              </a:solidFill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59502" y="359286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小</a:t>
            </a:r>
            <a:endParaRPr lang="zh-CN" altLang="en-US" sz="2800" kern="100" dirty="0">
              <a:solidFill>
                <a:srgbClr val="C00000"/>
              </a:solidFill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002688" y="422188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等大反向</a:t>
            </a:r>
            <a:endParaRPr lang="zh-CN" altLang="en-US" sz="2800" kern="100" dirty="0">
              <a:solidFill>
                <a:srgbClr val="C00000"/>
              </a:solidFill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98790" y="1269554"/>
          <a:ext cx="11392833" cy="3840480"/>
        </p:xfrm>
        <a:graphic>
          <a:graphicData uri="http://schemas.openxmlformats.org/drawingml/2006/table">
            <a:tbl>
              <a:tblPr/>
              <a:tblGrid>
                <a:gridCol w="1663968"/>
                <a:gridCol w="3168352"/>
                <a:gridCol w="6560513"/>
              </a:tblGrid>
              <a:tr h="576064"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等量异种点电荷</a:t>
                      </a:r>
                      <a:endParaRPr lang="zh-CN" sz="2800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 panose="0207040902020509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Courier New" panose="0207040902020509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 panose="0207040902020509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Courier New" panose="02070409020205090404" pitchFamily="49" charset="0"/>
                        </a:rPr>
                        <a:t>1.</a:t>
                      </a:r>
                      <a:r>
                        <a:rPr lang="zh-CN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由左向右，两点电荷连线上的电场强度先</a:t>
                      </a:r>
                      <a:r>
                        <a:rPr lang="zh-CN" sz="2800" kern="100" dirty="0" smtClean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变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       </a:t>
                      </a:r>
                      <a:r>
                        <a:rPr lang="zh-CN" sz="2800" kern="100" dirty="0" smtClean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后变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____</a:t>
                      </a:r>
                      <a:endParaRPr lang="zh-CN" sz="2800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 panose="0207040902020509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Courier New" panose="02070409020205090404" pitchFamily="49" charset="0"/>
                        </a:rPr>
                        <a:t>2.</a:t>
                      </a:r>
                      <a:r>
                        <a:rPr lang="zh-CN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从两点电荷连线中点</a:t>
                      </a:r>
                      <a:r>
                        <a:rPr lang="en-US" sz="2800" i="1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Courier New" panose="02070409020205090404" pitchFamily="49" charset="0"/>
                        </a:rPr>
                        <a:t>O</a:t>
                      </a:r>
                      <a:r>
                        <a:rPr lang="zh-CN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沿中垂线到无限远，电场强度逐渐</a:t>
                      </a:r>
                      <a:r>
                        <a:rPr lang="zh-CN" sz="2800" kern="100" dirty="0" smtClean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变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____</a:t>
                      </a:r>
                      <a:endParaRPr lang="zh-CN" sz="2800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 panose="0207040902020509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Courier New" panose="02070409020205090404" pitchFamily="49" charset="0"/>
                        </a:rPr>
                        <a:t>3.</a:t>
                      </a:r>
                      <a:r>
                        <a:rPr lang="zh-CN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关于</a:t>
                      </a:r>
                      <a:r>
                        <a:rPr lang="en-US" sz="2800" i="1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Courier New" panose="02070409020205090404" pitchFamily="49" charset="0"/>
                        </a:rPr>
                        <a:t>O</a:t>
                      </a:r>
                      <a:r>
                        <a:rPr lang="zh-CN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点对称的两点</a:t>
                      </a:r>
                      <a:r>
                        <a:rPr lang="zh-CN" sz="2800" kern="100" dirty="0" smtClean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电场强度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_________</a:t>
                      </a:r>
                      <a:endParaRPr lang="en-US" altLang="zh-CN" sz="2800" u="sng" kern="100" dirty="0" smtClean="0">
                        <a:effectLst/>
                        <a:latin typeface="Times New Roman" panose="02020503050405090304" pitchFamily="18" charset="0"/>
                        <a:ea typeface="方正中等线简体" panose="03000509000000000000" pitchFamily="65" charset="-122"/>
                        <a:cs typeface="Times New Roman" panose="02020503050405090304" pitchFamily="18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dirty="0" smtClean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Courier New" panose="02070409020205090404" pitchFamily="49" charset="0"/>
                        </a:rPr>
                        <a:t>(</a:t>
                      </a:r>
                      <a:r>
                        <a:rPr lang="zh-CN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选填</a:t>
                      </a:r>
                      <a:r>
                        <a:rPr lang="en-US" sz="2800" kern="100" dirty="0">
                          <a:effectLst/>
                          <a:latin typeface="宋体" pitchFamily="2" charset="-122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“</a:t>
                      </a:r>
                      <a:r>
                        <a:rPr lang="zh-CN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等大同向</a:t>
                      </a:r>
                      <a:r>
                        <a:rPr lang="en-US" sz="2800" kern="100" dirty="0">
                          <a:effectLst/>
                          <a:latin typeface="宋体" pitchFamily="2" charset="-122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”</a:t>
                      </a:r>
                      <a:r>
                        <a:rPr lang="zh-CN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或</a:t>
                      </a:r>
                      <a:r>
                        <a:rPr lang="en-US" sz="2800" kern="100" dirty="0">
                          <a:effectLst/>
                          <a:latin typeface="宋体" pitchFamily="2" charset="-122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“</a:t>
                      </a:r>
                      <a:r>
                        <a:rPr lang="zh-CN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等大反向</a:t>
                      </a:r>
                      <a:r>
                        <a:rPr lang="en-US" sz="2800" kern="100" dirty="0">
                          <a:effectLst/>
                          <a:latin typeface="宋体" pitchFamily="2" charset="-122"/>
                          <a:ea typeface="方正中等线简体" panose="03000509000000000000" pitchFamily="65" charset="-122"/>
                          <a:cs typeface="Times New Roman" panose="02020503050405090304" pitchFamily="18" charset="0"/>
                        </a:rPr>
                        <a:t>”</a:t>
                      </a:r>
                      <a:r>
                        <a:rPr lang="en-US" sz="2800" kern="100" dirty="0">
                          <a:effectLst/>
                          <a:latin typeface="Times New Roman" panose="02020503050405090304" pitchFamily="18" charset="0"/>
                          <a:ea typeface="方正中等线简体" panose="03000509000000000000" pitchFamily="65" charset="-122"/>
                          <a:cs typeface="Courier New" panose="02070409020205090404" pitchFamily="49" charset="0"/>
                        </a:rPr>
                        <a:t>)</a:t>
                      </a:r>
                      <a:endParaRPr lang="zh-CN" sz="2800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 panose="02070409020205090404" pitchFamily="49" charset="0"/>
                      </a:endParaRPr>
                    </a:p>
                  </a:txBody>
                  <a:tcPr marL="11959" marR="11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14" descr="A50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09" y="2434636"/>
            <a:ext cx="2764502" cy="157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055523" y="197547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小</a:t>
            </a:r>
            <a:endParaRPr lang="zh-CN" altLang="en-US" sz="2800" kern="100" dirty="0">
              <a:solidFill>
                <a:srgbClr val="C00000"/>
              </a:solidFill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53833" y="197547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大</a:t>
            </a:r>
            <a:endParaRPr lang="zh-CN" altLang="en-US" sz="2800" kern="100" dirty="0">
              <a:solidFill>
                <a:srgbClr val="C00000"/>
              </a:solidFill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94853" y="324735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小</a:t>
            </a:r>
            <a:endParaRPr lang="zh-CN" altLang="en-US" sz="2800" kern="100" dirty="0">
              <a:solidFill>
                <a:srgbClr val="C00000"/>
              </a:solidFill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100398" y="388589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等大同向</a:t>
            </a:r>
            <a:endParaRPr lang="zh-CN" altLang="en-US" sz="2800" kern="100" dirty="0">
              <a:solidFill>
                <a:srgbClr val="C00000"/>
              </a:solidFill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7198" y="362025"/>
            <a:ext cx="114666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     (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2023·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江苏无锡天一中学期中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)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用电场线能很直观、很方便地比较电场中各点的电场强弱。如图，图甲是等量异种点电荷产生电场的电场线，图乙是电场中的一些点：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O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是电荷连线的中点，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E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F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是连线中垂线上关于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O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对称的两点，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C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和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D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也关于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O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对称，则下列说法错误的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是</a:t>
            </a:r>
            <a:endParaRPr lang="en-US" altLang="zh-CN" sz="2800" kern="100" dirty="0" smtClean="0"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A.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D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两点电场强度大小相等、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方向</a:t>
            </a:r>
            <a:endParaRPr lang="en-US" altLang="zh-CN" sz="2800" kern="100" dirty="0" smtClean="0"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相反</a:t>
            </a:r>
            <a:endParaRPr lang="zh-CN" altLang="zh-CN" sz="280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B.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C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两点电场强度大小和方向都相同</a:t>
            </a:r>
            <a:endParaRPr lang="zh-CN" altLang="zh-CN" sz="280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C.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E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F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两点电场强度大小和方向都相同</a:t>
            </a:r>
            <a:endParaRPr lang="zh-CN" altLang="zh-CN" sz="280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D.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从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E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到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F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过程中电场强度先增大后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减小</a:t>
            </a:r>
            <a:endParaRPr lang="zh-CN" altLang="zh-CN" sz="280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557931"/>
            <a:ext cx="756812" cy="442641"/>
            <a:chOff x="1360316" y="541777"/>
            <a:chExt cx="756812" cy="442641"/>
          </a:xfrm>
        </p:grpSpPr>
        <p:sp>
          <p:nvSpPr>
            <p:cNvPr id="4" name="右箭头 3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smtClean="0">
                  <a:solidFill>
                    <a:schemeClr val="bg1"/>
                  </a:solidFill>
                  <a:latin typeface="Times New Roman" panose="02020503050405090304" pitchFamily="18" charset="0"/>
                  <a:ea typeface="微软雅黑" panose="020B0503020204020204" charset="-122"/>
                  <a:cs typeface="Times New Roman" panose="0202050305040509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409020205090404" pitchFamily="49" charset="0"/>
                </a:rPr>
                <a:t>2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87436" name="Picture 12" descr="R30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20" y="3168231"/>
            <a:ext cx="5097857" cy="207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3577" y="2997746"/>
            <a:ext cx="738003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70206" y="755973"/>
            <a:ext cx="11250000" cy="5112568"/>
            <a:chOff x="471000" y="934424"/>
            <a:chExt cx="11250000" cy="5112568"/>
          </a:xfrm>
        </p:grpSpPr>
        <p:sp>
          <p:nvSpPr>
            <p:cNvPr id="13" name="圆角矩形 12"/>
            <p:cNvSpPr/>
            <p:nvPr/>
          </p:nvSpPr>
          <p:spPr>
            <a:xfrm>
              <a:off x="471000" y="1094414"/>
              <a:ext cx="11250000" cy="4952578"/>
            </a:xfrm>
            <a:prstGeom prst="roundRect">
              <a:avLst>
                <a:gd name="adj" fmla="val 226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16" name="Picture 12" descr="R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71" y="1367978"/>
            <a:ext cx="4850437" cy="197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85081" y="1102653"/>
            <a:ext cx="5650264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根据对称性可知，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D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两处电场线疏密程度相同，则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D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两点电场强度大小相同，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D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两点电场强度方向相同，故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错误，符合题意；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5081" y="3672684"/>
            <a:ext cx="10686944" cy="20232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根据对称性可知，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C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两处电场线疏密程度相同，则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C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两点电场强度大小相同，这两点电场强度的方向均由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指向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C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，方向相同，故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正确，不符合题意；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70206" y="755973"/>
            <a:ext cx="11250000" cy="5112568"/>
            <a:chOff x="471000" y="934424"/>
            <a:chExt cx="11250000" cy="5112568"/>
          </a:xfrm>
        </p:grpSpPr>
        <p:sp>
          <p:nvSpPr>
            <p:cNvPr id="13" name="圆角矩形 12"/>
            <p:cNvSpPr/>
            <p:nvPr/>
          </p:nvSpPr>
          <p:spPr>
            <a:xfrm>
              <a:off x="471000" y="1094414"/>
              <a:ext cx="11250000" cy="4952578"/>
            </a:xfrm>
            <a:prstGeom prst="roundRect">
              <a:avLst>
                <a:gd name="adj" fmla="val 226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16" name="Picture 12" descr="R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71" y="1367978"/>
            <a:ext cx="4850437" cy="197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85081" y="1093128"/>
            <a:ext cx="5650264" cy="3222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E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F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两点中，电场线疏密程度相同，说明两点电场强度大小相等，电场线切线方向相同说明电场强度方向相同，故两点电场强度相同，故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C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正确，不符合题意；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5081" y="4303415"/>
            <a:ext cx="10703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pc="-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从</a:t>
            </a:r>
            <a:r>
              <a:rPr lang="en-US" altLang="zh-CN" sz="2800" i="1" kern="100" spc="-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E</a:t>
            </a:r>
            <a:r>
              <a:rPr lang="zh-CN" altLang="zh-CN" sz="2800" kern="100" spc="-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到</a:t>
            </a:r>
            <a:r>
              <a:rPr lang="en-US" altLang="zh-CN" sz="2800" i="1" kern="100" spc="-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F</a:t>
            </a:r>
            <a:r>
              <a:rPr lang="zh-CN" altLang="zh-CN" sz="2800" kern="100" spc="-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过程中，电场线先变密，再变疏，所以电场强度先增大后减小，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故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D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正确，不符合题意。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/>
          <p:cNvSpPr/>
          <p:nvPr/>
        </p:nvSpPr>
        <p:spPr>
          <a:xfrm>
            <a:off x="712022" y="1998343"/>
            <a:ext cx="10225137" cy="2685941"/>
          </a:xfrm>
          <a:prstGeom prst="parallelogram">
            <a:avLst>
              <a:gd name="adj" fmla="val 73958"/>
            </a:avLst>
          </a:prstGeom>
          <a:solidFill>
            <a:srgbClr val="384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直角三角形 14"/>
          <p:cNvSpPr/>
          <p:nvPr/>
        </p:nvSpPr>
        <p:spPr>
          <a:xfrm flipH="1">
            <a:off x="9335565" y="1125539"/>
            <a:ext cx="2854848" cy="4175746"/>
          </a:xfrm>
          <a:prstGeom prst="rtTriangle">
            <a:avLst/>
          </a:prstGeom>
          <a:solidFill>
            <a:srgbClr val="04449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35166" y="1766211"/>
            <a:ext cx="1061686" cy="451485"/>
          </a:xfrm>
          <a:prstGeom prst="roundRect">
            <a:avLst>
              <a:gd name="adj" fmla="val 31401"/>
            </a:avLst>
          </a:prstGeom>
          <a:solidFill>
            <a:srgbClr val="0070C0"/>
          </a:solidFill>
          <a:ln>
            <a:noFill/>
          </a:ln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zh-CN" altLang="en-US" sz="1800" b="1" kern="0" dirty="0" smtClean="0">
                <a:solidFill>
                  <a:srgbClr val="ECB594">
                    <a:lumMod val="40000"/>
                    <a:lumOff val="60000"/>
                  </a:srgbClr>
                </a:solidFill>
                <a:ea typeface="微软雅黑" panose="020B0503020204020204" charset="-122"/>
              </a:rPr>
              <a:t>三</a:t>
            </a:r>
            <a:endParaRPr lang="en-US" altLang="zh-CN" sz="1800" b="1" kern="0" dirty="0">
              <a:solidFill>
                <a:srgbClr val="ECB594">
                  <a:lumMod val="40000"/>
                  <a:lumOff val="60000"/>
                </a:srgbClr>
              </a:solidFill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1181244" y="5295265"/>
            <a:ext cx="79208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9097759" y="2061641"/>
            <a:ext cx="2262740" cy="323093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568974" y="2925738"/>
            <a:ext cx="4580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zh-CN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匀强电场</a:t>
            </a:r>
            <a:endParaRPr lang="zh-CN" altLang="zh-CN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5041" y="270967"/>
            <a:ext cx="11344407" cy="46337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1.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定义：如果电场中各点的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电场强度</a:t>
            </a:r>
            <a:r>
              <a:rPr lang="en-US" altLang="zh-CN" sz="2800" u="sng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                   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u="sng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                  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，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这个电场就叫作匀强电场。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2.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特点：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(1)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匀强电场的电场线是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相互</a:t>
            </a:r>
            <a:r>
              <a:rPr lang="en-US" altLang="zh-CN" sz="2800" u="sng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且</a:t>
            </a:r>
            <a:r>
              <a:rPr lang="en-US" altLang="zh-CN" sz="2800" u="sng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           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的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直线；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(2)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电场线的疏密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程度</a:t>
            </a:r>
            <a:r>
              <a:rPr lang="en-US" altLang="zh-CN" sz="2800" u="sng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，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即电场线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分布</a:t>
            </a:r>
            <a:r>
              <a:rPr lang="en-US" altLang="zh-CN" sz="2800" u="sng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。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3.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举例：两块等大、正对的、带等量异种电荷的平行金属板相互靠近时，它们之间的电场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(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边缘除外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)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可以看作匀强电场。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pic>
        <p:nvPicPr>
          <p:cNvPr id="526338" name="Picture 2" descr="a53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833" y="5016733"/>
            <a:ext cx="3224746" cy="129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058425" y="35771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大小相等</a:t>
            </a:r>
            <a:endParaRPr lang="zh-CN" altLang="en-US" sz="2800" kern="100" dirty="0">
              <a:solidFill>
                <a:srgbClr val="C00000"/>
              </a:solidFill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53457" y="36735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方向相同</a:t>
            </a:r>
            <a:endParaRPr lang="zh-CN" altLang="en-US" sz="2800" kern="100" dirty="0">
              <a:solidFill>
                <a:srgbClr val="C00000"/>
              </a:solidFill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27054" y="228288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平行</a:t>
            </a:r>
            <a:endParaRPr lang="zh-CN" altLang="en-US" sz="2800" kern="100" dirty="0">
              <a:solidFill>
                <a:srgbClr val="C00000"/>
              </a:solidFill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27916" y="229766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等距</a:t>
            </a:r>
            <a:endParaRPr lang="zh-CN" altLang="en-US" sz="2800" kern="100" dirty="0">
              <a:solidFill>
                <a:srgbClr val="C00000"/>
              </a:solidFill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89752" y="292573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相同</a:t>
            </a:r>
            <a:endParaRPr lang="zh-CN" altLang="en-US" sz="2800" kern="100" dirty="0">
              <a:solidFill>
                <a:srgbClr val="C00000"/>
              </a:solidFill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69410" y="293095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均匀</a:t>
            </a:r>
            <a:endParaRPr lang="zh-CN" altLang="en-US" sz="2800" kern="100" dirty="0">
              <a:solidFill>
                <a:srgbClr val="C00000"/>
              </a:solidFill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3616" y="621482"/>
            <a:ext cx="1143022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     (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2023·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江苏兴化市期中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)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如图所示的各电场中，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两点电场强度相同的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是</a:t>
            </a:r>
            <a:endParaRPr lang="en-US" altLang="zh-CN" sz="2800" kern="100" dirty="0" smtClean="0"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A.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甲图中与点电荷等距的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两点</a:t>
            </a:r>
            <a:endParaRPr lang="zh-CN" altLang="zh-CN" sz="280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B.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乙图中两等量同种点电荷连线上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对称</a:t>
            </a:r>
            <a:endParaRPr lang="en-US" altLang="zh-CN" sz="2800" kern="100" dirty="0" smtClean="0"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的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两点</a:t>
            </a:r>
            <a:endParaRPr lang="zh-CN" altLang="zh-CN" sz="280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C.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丙图中匀强电场中的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两点</a:t>
            </a:r>
            <a:endParaRPr lang="zh-CN" altLang="zh-CN" sz="280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D.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丁图中非匀强电场的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两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点</a:t>
            </a:r>
            <a:endParaRPr lang="zh-CN" altLang="zh-CN" sz="280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817388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smtClean="0">
                  <a:solidFill>
                    <a:prstClr val="white"/>
                  </a:solidFill>
                  <a:latin typeface="Times New Roman" panose="02020503050405090304" pitchFamily="18" charset="0"/>
                  <a:ea typeface="微软雅黑" panose="020B0503020204020204" charset="-122"/>
                  <a:cs typeface="Times New Roman" panose="0202050305040509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409020205090404" pitchFamily="49" charset="0"/>
                </a:rPr>
                <a:t>4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497674" name="Picture 10" descr="R26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26" y="1773610"/>
            <a:ext cx="4371015" cy="161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7675" name="Picture 11" descr="R2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26" y="3602548"/>
            <a:ext cx="4371015" cy="144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/>
          <p:cNvSpPr txBox="1"/>
          <p:nvPr/>
        </p:nvSpPr>
        <p:spPr>
          <a:xfrm>
            <a:off x="207026" y="3859830"/>
            <a:ext cx="738003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/>
        </p:nvSpPr>
        <p:spPr>
          <a:xfrm>
            <a:off x="712022" y="1998343"/>
            <a:ext cx="10225137" cy="2685941"/>
          </a:xfrm>
          <a:prstGeom prst="parallelogram">
            <a:avLst>
              <a:gd name="adj" fmla="val 73958"/>
            </a:avLst>
          </a:prstGeom>
          <a:solidFill>
            <a:srgbClr val="384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flipH="1">
            <a:off x="9335565" y="1125539"/>
            <a:ext cx="2854848" cy="4175746"/>
          </a:xfrm>
          <a:prstGeom prst="rtTriangle">
            <a:avLst/>
          </a:prstGeom>
          <a:solidFill>
            <a:srgbClr val="04449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735166" y="1766211"/>
            <a:ext cx="1061686" cy="451485"/>
          </a:xfrm>
          <a:prstGeom prst="roundRect">
            <a:avLst>
              <a:gd name="adj" fmla="val 31401"/>
            </a:avLst>
          </a:prstGeom>
          <a:solidFill>
            <a:srgbClr val="0070C0"/>
          </a:solidFill>
          <a:ln>
            <a:noFill/>
          </a:ln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zh-CN" altLang="en-US" sz="1800" b="1" kern="0" dirty="0" smtClean="0">
                <a:solidFill>
                  <a:srgbClr val="ECB594">
                    <a:lumMod val="40000"/>
                    <a:lumOff val="60000"/>
                  </a:srgbClr>
                </a:solidFill>
                <a:ea typeface="微软雅黑" panose="020B0503020204020204" charset="-122"/>
              </a:rPr>
              <a:t>一</a:t>
            </a:r>
            <a:endParaRPr lang="en-US" altLang="zh-CN" sz="1800" b="1" kern="0" dirty="0">
              <a:solidFill>
                <a:srgbClr val="ECB594">
                  <a:lumMod val="40000"/>
                  <a:lumOff val="60000"/>
                </a:srgbClr>
              </a:solidFill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1181244" y="5295265"/>
            <a:ext cx="79208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9097759" y="2061641"/>
            <a:ext cx="2262740" cy="323093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370858" y="2925738"/>
            <a:ext cx="2976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zh-CN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电场线</a:t>
            </a:r>
            <a:endParaRPr lang="zh-CN" altLang="zh-CN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0206" y="539949"/>
            <a:ext cx="11250000" cy="5760640"/>
            <a:chOff x="471000" y="934424"/>
            <a:chExt cx="11250000" cy="5760640"/>
          </a:xfrm>
        </p:grpSpPr>
        <p:sp>
          <p:nvSpPr>
            <p:cNvPr id="3" name="圆角矩形 2"/>
            <p:cNvSpPr/>
            <p:nvPr/>
          </p:nvSpPr>
          <p:spPr>
            <a:xfrm>
              <a:off x="471000" y="1094414"/>
              <a:ext cx="11250000" cy="5600650"/>
            </a:xfrm>
            <a:prstGeom prst="roundRect">
              <a:avLst>
                <a:gd name="adj" fmla="val 226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9" name="Picture 10" descr="R2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70" y="1156539"/>
            <a:ext cx="4371015" cy="161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R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246" y="1324908"/>
            <a:ext cx="4371015" cy="144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670223" y="2872780"/>
            <a:ext cx="10793813" cy="32678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根据点电荷电场的分布特点，可知题图甲中与点电荷等距的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两点的电场强度大小相等，但方向不同，故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错误；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根据等量同种点电荷电场的分布特点，可知题图乙中两等量同种点电荷连线上对称的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两点的电场强度大小相等，方向相反，故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错误；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0206" y="971997"/>
            <a:ext cx="11250000" cy="4618037"/>
            <a:chOff x="471000" y="934424"/>
            <a:chExt cx="11250000" cy="4618037"/>
          </a:xfrm>
        </p:grpSpPr>
        <p:sp>
          <p:nvSpPr>
            <p:cNvPr id="3" name="圆角矩形 2"/>
            <p:cNvSpPr/>
            <p:nvPr/>
          </p:nvSpPr>
          <p:spPr>
            <a:xfrm>
              <a:off x="471000" y="1094414"/>
              <a:ext cx="11250000" cy="4458047"/>
            </a:xfrm>
            <a:prstGeom prst="roundRect">
              <a:avLst>
                <a:gd name="adj" fmla="val 226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9" name="Picture 10" descr="R2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70" y="1588587"/>
            <a:ext cx="4371015" cy="161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R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246" y="1756956"/>
            <a:ext cx="4371015" cy="144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670223" y="3387614"/>
            <a:ext cx="10793813" cy="2020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根据匀强电场特点，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两点电场强度相同，故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C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正确；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根据电场线的疏密表示电场强度的强弱，可知题图丁中非匀强电场的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两点的电场强度不相同，故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D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错误。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7198" y="280492"/>
            <a:ext cx="11466640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      (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2023·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宿迁市期末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)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如图所示，绝缘细线一端固定于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O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点，另一端连接一带电荷量为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q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、质量为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m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的带正电小球，该装置处于水平向右的匀强电场中，小球静止时细线与竖直方向夹角为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α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，重力加速度为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g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，求：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476398"/>
            <a:ext cx="756812" cy="442641"/>
            <a:chOff x="1360316" y="541777"/>
            <a:chExt cx="756812" cy="442641"/>
          </a:xfrm>
        </p:grpSpPr>
        <p:sp>
          <p:nvSpPr>
            <p:cNvPr id="4" name="右箭头 3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schemeClr val="bg1"/>
                  </a:solidFill>
                  <a:latin typeface="Times New Roman" panose="02020503050405090304" pitchFamily="18" charset="0"/>
                  <a:ea typeface="微软雅黑" panose="020B0503020204020204" charset="-122"/>
                  <a:cs typeface="Times New Roman" panose="0202050305040509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409020205090404" pitchFamily="49" charset="0"/>
                </a:rPr>
                <a:t>5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99729" name="Picture 17" descr="a56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055" y="2503215"/>
            <a:ext cx="2418303" cy="220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17198" y="4725560"/>
            <a:ext cx="384271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(1)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细线的拉力大小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F</a:t>
            </a:r>
            <a:r>
              <a:rPr lang="en-US" altLang="zh-CN" sz="2800" kern="100" baseline="-250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T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；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10096" y="5460032"/>
          <a:ext cx="246380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737" name="文档" r:id="rId2" imgW="2464435" imgH="1287780" progId="Word.Document.12">
                  <p:embed/>
                </p:oleObj>
              </mc:Choice>
              <mc:Fallback>
                <p:oleObj name="文档" r:id="rId2" imgW="2464435" imgH="1287780" progId="Word.Document.12">
                  <p:embed/>
                  <p:pic>
                    <p:nvPicPr>
                      <p:cNvPr id="0" name="图片 49973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0096" y="5460032"/>
                        <a:ext cx="2463800" cy="1287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0206" y="986011"/>
            <a:ext cx="11250000" cy="4257997"/>
            <a:chOff x="471000" y="934424"/>
            <a:chExt cx="11250000" cy="4257997"/>
          </a:xfrm>
        </p:grpSpPr>
        <p:sp>
          <p:nvSpPr>
            <p:cNvPr id="3" name="圆角矩形 2"/>
            <p:cNvSpPr/>
            <p:nvPr/>
          </p:nvSpPr>
          <p:spPr>
            <a:xfrm>
              <a:off x="471000" y="1094413"/>
              <a:ext cx="11250000" cy="4098008"/>
            </a:xfrm>
            <a:prstGeom prst="roundRect">
              <a:avLst>
                <a:gd name="adj" fmla="val 226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472118" name="Picture 54" descr="a5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754" y="1571600"/>
            <a:ext cx="2478028" cy="270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722461" y="1374626"/>
            <a:ext cx="609282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小球受力如图所示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小球处于平衡状态，竖直方向有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dirty="0" err="1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F</a:t>
            </a:r>
            <a:r>
              <a:rPr lang="en-US" altLang="zh-CN" sz="2800" kern="100" baseline="-25000" dirty="0" err="1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T</a:t>
            </a:r>
            <a:r>
              <a:rPr lang="en-US" altLang="zh-CN" sz="2800" kern="100" dirty="0" err="1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cos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 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α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＝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mg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解得细线的拉力为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746844" y="4101405"/>
          <a:ext cx="3721100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26" name="文档" r:id="rId3" imgW="3719830" imgH="1325880" progId="Word.Document.12">
                  <p:embed/>
                </p:oleObj>
              </mc:Choice>
              <mc:Fallback>
                <p:oleObj name="文档" r:id="rId3" imgW="3719830" imgH="1325880" progId="Word.Document.12">
                  <p:embed/>
                  <p:pic>
                    <p:nvPicPr>
                      <p:cNvPr id="0" name="图片 4721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6844" y="4101405"/>
                        <a:ext cx="3721100" cy="1325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4566" y="477466"/>
            <a:ext cx="441499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(2)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匀强电场的电场强度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E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。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pic>
        <p:nvPicPr>
          <p:cNvPr id="4" name="Picture 17" descr="a56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550" y="342975"/>
            <a:ext cx="2418303" cy="220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69057" y="1279376"/>
          <a:ext cx="5462587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83" name="文档" r:id="rId2" imgW="5463540" imgH="1429385" progId="Word.Document.12">
                  <p:embed/>
                </p:oleObj>
              </mc:Choice>
              <mc:Fallback>
                <p:oleObj name="文档" r:id="rId2" imgW="5463540" imgH="1429385" progId="Word.Document.12">
                  <p:embed/>
                  <p:pic>
                    <p:nvPicPr>
                      <p:cNvPr id="0" name="图片 52738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9057" y="1279376"/>
                        <a:ext cx="5462587" cy="1430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470206" y="2584748"/>
            <a:ext cx="11250000" cy="3816424"/>
            <a:chOff x="471000" y="934424"/>
            <a:chExt cx="11250000" cy="3816424"/>
          </a:xfrm>
        </p:grpSpPr>
        <p:sp>
          <p:nvSpPr>
            <p:cNvPr id="7" name="圆角矩形 6"/>
            <p:cNvSpPr/>
            <p:nvPr/>
          </p:nvSpPr>
          <p:spPr>
            <a:xfrm>
              <a:off x="471000" y="1094413"/>
              <a:ext cx="11250000" cy="3656435"/>
            </a:xfrm>
            <a:prstGeom prst="roundRect">
              <a:avLst>
                <a:gd name="adj" fmla="val 226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10" name="Picture 54" descr="a5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754" y="3170337"/>
            <a:ext cx="2478028" cy="270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704131" y="2944788"/>
            <a:ext cx="609282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水平方向受力平衡，则有</a:t>
            </a:r>
            <a:endParaRPr lang="zh-CN" altLang="zh-CN" sz="1050" kern="10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dirty="0" err="1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F</a:t>
            </a:r>
            <a:r>
              <a:rPr lang="en-US" altLang="zh-CN" sz="2800" kern="100" baseline="-25000" dirty="0" err="1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T</a:t>
            </a:r>
            <a:r>
              <a:rPr lang="en-US" altLang="zh-CN" sz="2800" kern="100" dirty="0" err="1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sin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 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α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qE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832757" y="4347145"/>
          <a:ext cx="5462587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84" name="文档" r:id="rId6" imgW="5463540" imgH="1432560" progId="Word.Document.12">
                  <p:embed/>
                </p:oleObj>
              </mc:Choice>
              <mc:Fallback>
                <p:oleObj name="文档" r:id="rId6" imgW="5463540" imgH="1432560" progId="Word.Document.12">
                  <p:embed/>
                  <p:pic>
                    <p:nvPicPr>
                      <p:cNvPr id="0" name="图片 52738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2757" y="4347145"/>
                        <a:ext cx="5462587" cy="1430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838200" y="5313412"/>
          <a:ext cx="78200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85" name="文档" r:id="rId8" imgW="7824470" imgH="1429385" progId="Word.Document.12">
                  <p:embed/>
                </p:oleObj>
              </mc:Choice>
              <mc:Fallback>
                <p:oleObj name="文档" r:id="rId8" imgW="7824470" imgH="1429385" progId="Word.Document.12">
                  <p:embed/>
                  <p:pic>
                    <p:nvPicPr>
                      <p:cNvPr id="0" name="图片 52738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8200" y="5313412"/>
                        <a:ext cx="7820025" cy="142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返回" descr="C:\Users\Administrator\Desktop\新建文件夹\返回.ti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/>
        </p:nvSpPr>
        <p:spPr>
          <a:xfrm>
            <a:off x="712022" y="1998343"/>
            <a:ext cx="10225137" cy="2685941"/>
          </a:xfrm>
          <a:prstGeom prst="parallelogram">
            <a:avLst>
              <a:gd name="adj" fmla="val 73958"/>
            </a:avLst>
          </a:prstGeom>
          <a:solidFill>
            <a:srgbClr val="384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直角三角形 12"/>
          <p:cNvSpPr/>
          <p:nvPr/>
        </p:nvSpPr>
        <p:spPr>
          <a:xfrm flipH="1">
            <a:off x="9335565" y="1125539"/>
            <a:ext cx="2854848" cy="4175746"/>
          </a:xfrm>
          <a:prstGeom prst="rtTriangle">
            <a:avLst/>
          </a:prstGeom>
          <a:solidFill>
            <a:srgbClr val="04449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735166" y="1766211"/>
            <a:ext cx="1061686" cy="451485"/>
          </a:xfrm>
          <a:prstGeom prst="roundRect">
            <a:avLst>
              <a:gd name="adj" fmla="val 31401"/>
            </a:avLst>
          </a:prstGeom>
          <a:solidFill>
            <a:srgbClr val="0070C0"/>
          </a:solidFill>
          <a:ln>
            <a:noFill/>
          </a:ln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zh-CN" altLang="en-US" sz="1800" b="1" kern="0" dirty="0" smtClean="0">
                <a:solidFill>
                  <a:srgbClr val="ECB594">
                    <a:lumMod val="40000"/>
                    <a:lumOff val="60000"/>
                  </a:srgbClr>
                </a:solidFill>
                <a:ea typeface="微软雅黑" panose="020B0503020204020204" charset="-122"/>
              </a:rPr>
              <a:t>四</a:t>
            </a:r>
            <a:endParaRPr lang="en-US" altLang="zh-CN" sz="1800" b="1" kern="0" dirty="0">
              <a:solidFill>
                <a:srgbClr val="ECB594">
                  <a:lumMod val="40000"/>
                  <a:lumOff val="60000"/>
                </a:srgbClr>
              </a:solidFill>
              <a:ea typeface="微软雅黑" panose="020B050302020402020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1181244" y="5295265"/>
            <a:ext cx="79208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9097759" y="2061641"/>
            <a:ext cx="2262740" cy="323093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3602673" y="2925738"/>
            <a:ext cx="43369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zh-CN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课时对点练</a:t>
            </a:r>
            <a:endParaRPr lang="zh-CN" altLang="zh-CN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>
            <a:hlinkClick r:id="rId1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2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3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4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5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6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7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8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9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0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1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2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五边形 38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4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411098" y="60500"/>
            <a:ext cx="19117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基础对点练</a:t>
            </a:r>
            <a:endParaRPr lang="zh-CN" altLang="en-US" sz="2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42" name="直接连接符 41"/>
          <p:cNvCxnSpPr>
            <a:endCxn id="29" idx="3"/>
          </p:cNvCxnSpPr>
          <p:nvPr/>
        </p:nvCxnSpPr>
        <p:spPr>
          <a:xfrm>
            <a:off x="2448550" y="332656"/>
            <a:ext cx="9741050" cy="2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390492" y="1154113"/>
            <a:ext cx="11185087" cy="46337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考点一　电场线　匀强电场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1.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(2022·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江苏省南京一中高一月考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)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下列关于电场线的说法中正确是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A.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电场线从正电荷或无穷远处出发，终止于无穷远处或负电荷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B.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一对正、负点电荷的电场线不相交，但两对正、负点电荷的电场线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是</a:t>
            </a:r>
            <a:endParaRPr lang="en-US" altLang="zh-CN" sz="2800" kern="100" dirty="0" smtClean="0"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可以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相交的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C.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电场线是电场中实际存在的线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D.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电场线就是带电粒子在电场中运动的轨迹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sp>
        <p:nvSpPr>
          <p:cNvPr id="26" name="TextBox 14"/>
          <p:cNvSpPr txBox="1"/>
          <p:nvPr/>
        </p:nvSpPr>
        <p:spPr>
          <a:xfrm>
            <a:off x="235110" y="2501203"/>
            <a:ext cx="738003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70206" y="352500"/>
            <a:ext cx="11250000" cy="5669582"/>
            <a:chOff x="471000" y="934424"/>
            <a:chExt cx="11250000" cy="5669582"/>
          </a:xfrm>
        </p:grpSpPr>
        <p:sp>
          <p:nvSpPr>
            <p:cNvPr id="16" name="圆角矩形 15"/>
            <p:cNvSpPr/>
            <p:nvPr/>
          </p:nvSpPr>
          <p:spPr>
            <a:xfrm>
              <a:off x="471000" y="1094414"/>
              <a:ext cx="11250000" cy="5509592"/>
            </a:xfrm>
            <a:prstGeom prst="roundRect">
              <a:avLst>
                <a:gd name="adj" fmla="val 1886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622598" y="682164"/>
            <a:ext cx="10793813" cy="52108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电场线从正电荷或无穷远处出发，终止于无穷远处或负电荷，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；</a:t>
            </a:r>
            <a:endParaRPr lang="en-US" altLang="zh-CN" sz="2800" kern="100" dirty="0" smtClean="0">
              <a:latin typeface="Times New Roman" panose="02020503050405090304" pitchFamily="18" charset="0"/>
              <a:ea typeface="楷体_GB2312" panose="02010609030101010101" pitchFamily="49" charset="-122"/>
              <a:cs typeface="Times New Roman" panose="0202050305040509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同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一静电场中，任意两条电场线都不能相交，否则交点处电场强度方向就有两个，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；</a:t>
            </a:r>
            <a:endParaRPr lang="en-US" altLang="zh-CN" sz="2800" kern="100" dirty="0" smtClean="0">
              <a:latin typeface="Times New Roman" panose="02020503050405090304" pitchFamily="18" charset="0"/>
              <a:ea typeface="楷体_GB2312" panose="02010609030101010101" pitchFamily="49" charset="-122"/>
              <a:cs typeface="Times New Roman" panose="0202050305040509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pc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电场</a:t>
            </a:r>
            <a:r>
              <a:rPr lang="zh-CN" altLang="zh-CN" sz="2800" kern="100" spc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是客观存在的，电场线是人为假想的，不是客观存在的线，</a:t>
            </a:r>
            <a:r>
              <a:rPr lang="en-US" altLang="zh-CN" sz="2800" kern="100" spc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C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；</a:t>
            </a:r>
            <a:endParaRPr lang="en-US" altLang="zh-CN" sz="2800" kern="100" dirty="0" smtClean="0">
              <a:latin typeface="Times New Roman" panose="02020503050405090304" pitchFamily="18" charset="0"/>
              <a:ea typeface="楷体_GB2312" panose="02010609030101010101" pitchFamily="49" charset="-122"/>
              <a:cs typeface="Times New Roman" panose="0202050305040509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带电粒子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在电场中运动的轨迹和电场线没有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直接</a:t>
            </a:r>
            <a:endParaRPr lang="en-US" altLang="zh-CN" sz="2800" kern="100" dirty="0" smtClean="0">
              <a:latin typeface="Times New Roman" panose="02020503050405090304" pitchFamily="18" charset="0"/>
              <a:ea typeface="楷体_GB2312" panose="02010609030101010101" pitchFamily="49" charset="-122"/>
              <a:cs typeface="Times New Roman" panose="0202050305040509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关系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，带电粒子可以在匀强电场中做如图所示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的</a:t>
            </a:r>
            <a:endParaRPr lang="en-US" altLang="zh-CN" sz="2800" kern="100" dirty="0" smtClean="0">
              <a:latin typeface="Times New Roman" panose="02020503050405090304" pitchFamily="18" charset="0"/>
              <a:ea typeface="楷体_GB2312" panose="02010609030101010101" pitchFamily="49" charset="-122"/>
              <a:cs typeface="Times New Roman" panose="0202050305040509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曲线运动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，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D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错误。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pic>
        <p:nvPicPr>
          <p:cNvPr id="528386" name="Picture 2" descr="去年A8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486" y="3933850"/>
            <a:ext cx="2585834" cy="155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圆角矩形 19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50917" y="827981"/>
            <a:ext cx="11242773" cy="20686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2.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图中画了四个电场的电场线，其中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和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C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中小圆圈表示一个点电荷，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中虚线是一个圆，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中几条直线间距相等且互相平行，则在选项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C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D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中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M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N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两处电场强度相同的是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pic>
        <p:nvPicPr>
          <p:cNvPr id="529410" name="Picture 2" descr="k54合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226" y="3170337"/>
            <a:ext cx="7543961" cy="203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4"/>
          <p:cNvSpPr txBox="1"/>
          <p:nvPr/>
        </p:nvSpPr>
        <p:spPr>
          <a:xfrm>
            <a:off x="4786548" y="4701224"/>
            <a:ext cx="738003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7" name="圆角矩形 2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9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圆角矩形 2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62313" y="1135063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3.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(2023·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无锡市高一期末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)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如图是电场中的一条电场线，在该电场线上有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两点，用</a:t>
            </a:r>
            <a:r>
              <a:rPr lang="en-US" altLang="zh-CN" sz="2800" i="1" kern="100" dirty="0" err="1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E</a:t>
            </a:r>
            <a:r>
              <a:rPr lang="en-US" altLang="zh-CN" sz="2800" i="1" kern="100" baseline="-25000" dirty="0" err="1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 err="1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E</a:t>
            </a:r>
            <a:r>
              <a:rPr lang="en-US" altLang="zh-CN" sz="2800" i="1" kern="100" baseline="-25000" dirty="0" err="1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 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分别表示两点电场强度的大小，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有</a:t>
            </a:r>
            <a:endParaRPr lang="en-US" altLang="zh-CN" sz="2800" kern="100" dirty="0" smtClean="0"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err="1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A.</a:t>
            </a:r>
            <a:r>
              <a:rPr lang="en-US" altLang="zh-CN" sz="2800" i="1" kern="100" dirty="0" err="1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两点的电场强度方向相反</a:t>
            </a:r>
            <a:endParaRPr lang="zh-CN" altLang="zh-CN" sz="280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B.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因为电场线是直线，所以</a:t>
            </a:r>
            <a:r>
              <a:rPr lang="en-US" altLang="zh-CN" sz="2800" i="1" kern="100" dirty="0" err="1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E</a:t>
            </a:r>
            <a:r>
              <a:rPr lang="en-US" altLang="zh-CN" sz="2800" i="1" kern="100" baseline="-25000" dirty="0" err="1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E</a:t>
            </a:r>
            <a:r>
              <a:rPr lang="en-US" altLang="zh-CN" sz="2800" i="1" kern="100" baseline="-25000" dirty="0" err="1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endParaRPr lang="zh-CN" altLang="zh-CN" sz="280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C.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因为电场线由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指向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，所以</a:t>
            </a:r>
            <a:r>
              <a:rPr lang="en-US" altLang="zh-CN" sz="2800" i="1" kern="100" dirty="0" err="1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E</a:t>
            </a:r>
            <a:r>
              <a:rPr lang="en-US" altLang="zh-CN" sz="2800" i="1" kern="100" baseline="-25000" dirty="0" err="1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&gt;</a:t>
            </a:r>
            <a:r>
              <a:rPr lang="en-US" altLang="zh-CN" sz="2800" i="1" kern="100" dirty="0" err="1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E</a:t>
            </a:r>
            <a:r>
              <a:rPr lang="en-US" altLang="zh-CN" sz="2800" i="1" kern="100" baseline="-25000" dirty="0" err="1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endParaRPr lang="zh-CN" altLang="zh-CN" sz="280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D.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不知道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附近电场线的分布情况，</a:t>
            </a:r>
            <a:r>
              <a:rPr lang="en-US" altLang="zh-CN" sz="2800" i="1" kern="100" dirty="0" err="1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E</a:t>
            </a:r>
            <a:r>
              <a:rPr lang="en-US" altLang="zh-CN" sz="2800" i="1" kern="100" baseline="-25000" dirty="0" err="1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 err="1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E</a:t>
            </a:r>
            <a:r>
              <a:rPr lang="en-US" altLang="zh-CN" sz="2800" i="1" kern="100" baseline="-25000" dirty="0" err="1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 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的大小不能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确定</a:t>
            </a:r>
            <a:endParaRPr lang="zh-CN" altLang="zh-CN" sz="280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218297" y="4408709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圆角矩形 30">
            <a:hlinkClick r:id="rId1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9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2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6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pic>
        <p:nvPicPr>
          <p:cNvPr id="530434" name="Picture 2" descr="R2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089" y="2896437"/>
            <a:ext cx="3075410" cy="66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椭圆形标注 10"/>
          <p:cNvSpPr/>
          <p:nvPr/>
        </p:nvSpPr>
        <p:spPr>
          <a:xfrm flipH="1">
            <a:off x="7904480" y="318770"/>
            <a:ext cx="2994660" cy="16637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graphicFrame>
        <p:nvGraphicFramePr>
          <p:cNvPr id="5" name="对象 4"/>
          <p:cNvGraphicFramePr/>
          <p:nvPr/>
        </p:nvGraphicFramePr>
        <p:xfrm>
          <a:off x="1999809" y="1719898"/>
          <a:ext cx="5568076" cy="3160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4162425" imgH="1952625" progId="Paint.Picture">
                  <p:embed/>
                </p:oleObj>
              </mc:Choice>
              <mc:Fallback>
                <p:oleObj name="" r:id="rId1" imgW="4162425" imgH="1952625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2"/>
                      <a:srcRect r="12333"/>
                      <a:stretch>
                        <a:fillRect/>
                      </a:stretch>
                    </p:blipFill>
                    <p:spPr>
                      <a:xfrm>
                        <a:off x="1999809" y="1719898"/>
                        <a:ext cx="5568076" cy="3160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/>
          <p:nvPr/>
        </p:nvGraphicFramePr>
        <p:xfrm>
          <a:off x="1522201" y="1467122"/>
          <a:ext cx="6116182" cy="3925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4581525" imgH="2838450" progId="Paint.Picture">
                  <p:embed/>
                </p:oleObj>
              </mc:Choice>
              <mc:Fallback>
                <p:oleObj name="" r:id="rId3" imgW="4581525" imgH="283845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4"/>
                      <a:srcRect l="4308" t="7564" r="5791"/>
                      <a:stretch>
                        <a:fillRect/>
                      </a:stretch>
                    </p:blipFill>
                    <p:spPr>
                      <a:xfrm>
                        <a:off x="1522201" y="1467122"/>
                        <a:ext cx="6116182" cy="3925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623055" y="477604"/>
            <a:ext cx="659315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思考</a:t>
            </a:r>
            <a:r>
              <a:rPr lang="zh-CN" altLang="en-US" sz="3600">
                <a:latin typeface="宋体" pitchFamily="2" charset="-122"/>
                <a:ea typeface="宋体" pitchFamily="2" charset="-122"/>
              </a:rPr>
              <a:t>：描绘图中各点的电场强度！</a:t>
            </a:r>
            <a:endParaRPr lang="zh-CN" altLang="en-US" sz="360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b="6632"/>
          <a:stretch>
            <a:fillRect/>
          </a:stretch>
        </p:blipFill>
        <p:spPr>
          <a:xfrm>
            <a:off x="7904480" y="1640840"/>
            <a:ext cx="3463290" cy="42430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63890" y="714375"/>
            <a:ext cx="2659380" cy="1129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宋体" pitchFamily="2" charset="-122"/>
                <a:ea typeface="宋体" pitchFamily="2" charset="-122"/>
              </a:rPr>
              <a:t>换个简单形象的方法！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hlinkClick r:id="rId1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9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" name="圆角矩形 2">
            <a:hlinkClick r:id="rId2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" name="圆角矩形 3">
            <a:hlinkClick r:id="rId3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" name="圆角矩形 4">
            <a:hlinkClick r:id="rId4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6" name="圆角矩形 5">
            <a:hlinkClick r:id="rId5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7" name="圆角矩形 6">
            <a:hlinkClick r:id="rId6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8" name="圆角矩形 7">
            <a:hlinkClick r:id="rId7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9" name="圆角矩形 8">
            <a:hlinkClick r:id="rId8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10" name="圆角矩形 9">
            <a:hlinkClick r:id="rId9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11" name="圆角矩形 10">
            <a:hlinkClick r:id="rId10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12" name="圆角矩形 11">
            <a:hlinkClick r:id="rId11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13" name="圆角矩形 12">
            <a:hlinkClick r:id="rId12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0206" y="1423095"/>
            <a:ext cx="11250000" cy="3393900"/>
            <a:chOff x="471000" y="934424"/>
            <a:chExt cx="11250000" cy="3393900"/>
          </a:xfrm>
        </p:grpSpPr>
        <p:sp>
          <p:nvSpPr>
            <p:cNvPr id="15" name="圆角矩形 14"/>
            <p:cNvSpPr/>
            <p:nvPr/>
          </p:nvSpPr>
          <p:spPr>
            <a:xfrm>
              <a:off x="471000" y="1094413"/>
              <a:ext cx="11250000" cy="3233911"/>
            </a:xfrm>
            <a:prstGeom prst="roundRect">
              <a:avLst>
                <a:gd name="adj" fmla="val 30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18" name="Picture 2" descr="R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501" y="1874193"/>
            <a:ext cx="3075410" cy="66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664846" y="2618656"/>
            <a:ext cx="10686944" cy="20639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在直线电场线上，箭头所指的方向就是电场强度的方向，所以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b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 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两点的电场强度方向相同，不知道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附近电场线的分布情况，</a:t>
            </a:r>
            <a:r>
              <a:rPr lang="en-US" altLang="zh-CN" sz="2800" i="1" kern="100" dirty="0" err="1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E</a:t>
            </a:r>
            <a:r>
              <a:rPr lang="en-US" altLang="zh-CN" sz="2800" i="1" kern="100" baseline="-25000" dirty="0" err="1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 err="1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E</a:t>
            </a:r>
            <a:r>
              <a:rPr lang="en-US" altLang="zh-CN" sz="2800" i="1" kern="100" baseline="-25000" dirty="0" err="1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b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 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的大小不能确定，故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选</a:t>
            </a:r>
            <a:r>
              <a:rPr lang="en-US" altLang="zh-CN" sz="2800" kern="100" dirty="0" smtClean="0">
                <a:latin typeface="Times New Roman" panose="02020503050405090304" pitchFamily="18" charset="0"/>
                <a:ea typeface="Times New Roman" panose="02020503050405090304" pitchFamily="18" charset="0"/>
                <a:cs typeface="Times New Roman" panose="02020503050405090304" pitchFamily="18" charset="0"/>
              </a:rPr>
              <a:t>D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。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34566" y="578049"/>
            <a:ext cx="9271603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4.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(2023·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江苏海安高级中学期末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)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一个负电荷从电场中的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点由静止释放，只受静电力作用，沿电场线运动到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点，它运动的速度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—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时间图像如图所示。则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两点所在区域的电场线分布情况可能是图中的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pic>
        <p:nvPicPr>
          <p:cNvPr id="531458" name="Picture 2" descr="k57a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105" y="906669"/>
            <a:ext cx="1887560" cy="170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1459" name="Picture 3" descr="k5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879" y="3580040"/>
            <a:ext cx="3681107" cy="180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1460" name="Picture 4" descr="k5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47" y="3580040"/>
            <a:ext cx="3681107" cy="180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4"/>
          <p:cNvSpPr txBox="1"/>
          <p:nvPr/>
        </p:nvSpPr>
        <p:spPr>
          <a:xfrm>
            <a:off x="4931633" y="4797946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2" name="圆角矩形 21">
            <a:hlinkClick r:id="rId4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9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5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6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7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7" name="圆角矩形 26">
            <a:hlinkClick r:id="rId8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9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0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11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12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13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4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15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70206" y="1163638"/>
            <a:ext cx="11250000" cy="3850332"/>
            <a:chOff x="471000" y="934424"/>
            <a:chExt cx="11250000" cy="3850332"/>
          </a:xfrm>
        </p:grpSpPr>
        <p:sp>
          <p:nvSpPr>
            <p:cNvPr id="17" name="圆角矩形 16"/>
            <p:cNvSpPr/>
            <p:nvPr/>
          </p:nvSpPr>
          <p:spPr>
            <a:xfrm>
              <a:off x="471000" y="1094413"/>
              <a:ext cx="11250000" cy="3690343"/>
            </a:xfrm>
            <a:prstGeom prst="roundRect">
              <a:avLst>
                <a:gd name="adj" fmla="val 215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7" name="圆角矩形 2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9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1" name="圆角矩形 3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pic>
        <p:nvPicPr>
          <p:cNvPr id="23" name="Picture 2" descr="k57a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590" y="1787317"/>
            <a:ext cx="1715964" cy="155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94606" y="1504628"/>
            <a:ext cx="84078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由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v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－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t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图像可知，电荷从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到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做加速度减小的加速运动，由</a:t>
            </a:r>
            <a:r>
              <a:rPr lang="en-US" altLang="zh-CN" sz="2800" kern="100" dirty="0">
                <a:latin typeface="宋体" pitchFamily="2" charset="-122"/>
                <a:ea typeface="方正中等线简体" panose="03000509000000000000" pitchFamily="65" charset="-122"/>
                <a:cs typeface="Times New Roman" panose="02020503050405090304" pitchFamily="18" charset="0"/>
              </a:rPr>
              <a:t>“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加速</a:t>
            </a:r>
            <a:r>
              <a:rPr lang="en-US" altLang="zh-CN" sz="2800" kern="100" dirty="0">
                <a:latin typeface="宋体" pitchFamily="2" charset="-122"/>
                <a:ea typeface="方正中等线简体" panose="03000509000000000000" pitchFamily="65" charset="-122"/>
                <a:cs typeface="Times New Roman" panose="02020503050405090304" pitchFamily="18" charset="0"/>
              </a:rPr>
              <a:t>”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可知电荷受到的静电力方向和运动方向相同，而所带电荷电性为负，则电场方向由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到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，由</a:t>
            </a:r>
            <a:r>
              <a:rPr lang="en-US" altLang="zh-CN" sz="2800" kern="100" dirty="0">
                <a:latin typeface="宋体" pitchFamily="2" charset="-122"/>
                <a:ea typeface="方正中等线简体" panose="03000509000000000000" pitchFamily="65" charset="-122"/>
                <a:cs typeface="Times New Roman" panose="02020503050405090304" pitchFamily="18" charset="0"/>
              </a:rPr>
              <a:t>“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加速度减小</a:t>
            </a:r>
            <a:r>
              <a:rPr lang="en-US" altLang="zh-CN" sz="2800" kern="100" dirty="0">
                <a:latin typeface="宋体" pitchFamily="2" charset="-122"/>
                <a:ea typeface="方正中等线简体" panose="03000509000000000000" pitchFamily="65" charset="-122"/>
                <a:cs typeface="Times New Roman" panose="02020503050405090304" pitchFamily="18" charset="0"/>
              </a:rPr>
              <a:t>”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可知电场强度变小，即电场线变疏，即由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到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电场线变疏，故选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。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71838" y="1116013"/>
            <a:ext cx="11412000" cy="400581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5.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如图所示，某区域电场线左右对称分布，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M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(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下方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)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N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(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上方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)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为对称线上两点。由图可知，下列说法正确的是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A.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M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点没有电场线则电场强度为零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B.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M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点电场强度等于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N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点电场强度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C.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负电荷在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M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点所受的静电力小于在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N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点所受的静电力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D.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将电子从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M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点由静止释放，电子将沿竖直方向向上运动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pic>
        <p:nvPicPr>
          <p:cNvPr id="19" name="Picture 9" descr="k59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387" y="2137154"/>
            <a:ext cx="3188059" cy="129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4"/>
          <p:cNvSpPr txBox="1"/>
          <p:nvPr/>
        </p:nvSpPr>
        <p:spPr>
          <a:xfrm>
            <a:off x="253033" y="3736876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3" name="圆角矩形 32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9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9" name="圆角矩形 3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hlinkClick r:id="rId1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9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" name="圆角矩形 2">
            <a:hlinkClick r:id="rId2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" name="圆角矩形 3">
            <a:hlinkClick r:id="rId3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5" name="圆角矩形 4">
            <a:hlinkClick r:id="rId4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6" name="圆角矩形 5">
            <a:hlinkClick r:id="rId5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" name="圆角矩形 6">
            <a:hlinkClick r:id="rId6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8" name="圆角矩形 7">
            <a:hlinkClick r:id="rId7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9" name="圆角矩形 8">
            <a:hlinkClick r:id="rId8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10" name="圆角矩形 9">
            <a:hlinkClick r:id="rId9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11" name="圆角矩形 10">
            <a:hlinkClick r:id="rId10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12" name="圆角矩形 11">
            <a:hlinkClick r:id="rId11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13" name="圆角矩形 12">
            <a:hlinkClick r:id="rId12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0206" y="909514"/>
            <a:ext cx="11250000" cy="4445446"/>
            <a:chOff x="471000" y="934424"/>
            <a:chExt cx="11250000" cy="4445446"/>
          </a:xfrm>
        </p:grpSpPr>
        <p:sp>
          <p:nvSpPr>
            <p:cNvPr id="21" name="圆角矩形 20"/>
            <p:cNvSpPr/>
            <p:nvPr/>
          </p:nvSpPr>
          <p:spPr>
            <a:xfrm>
              <a:off x="471000" y="1094414"/>
              <a:ext cx="11250000" cy="4285456"/>
            </a:xfrm>
            <a:prstGeom prst="roundRect">
              <a:avLst>
                <a:gd name="adj" fmla="val 1886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85081" y="1260029"/>
            <a:ext cx="10782150" cy="393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M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点电场线没有画出，不是没有电场线，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电场</a:t>
            </a:r>
            <a:endParaRPr lang="en-US" altLang="zh-CN" sz="2800" kern="100" dirty="0" smtClean="0">
              <a:latin typeface="Times New Roman" panose="02020503050405090304" pitchFamily="18" charset="0"/>
              <a:ea typeface="楷体_GB2312" panose="02010609030101010101" pitchFamily="49" charset="-122"/>
              <a:cs typeface="Times New Roman" panose="0202050305040509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强度也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不为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0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，故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错误；</a:t>
            </a:r>
            <a:endParaRPr lang="zh-CN" altLang="zh-CN" sz="280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电场线密的地方电场强度大，则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N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点电场强度大，故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；</a:t>
            </a:r>
            <a:endParaRPr lang="en-US" altLang="zh-CN" sz="2800" kern="100" dirty="0" smtClean="0">
              <a:latin typeface="Times New Roman" panose="02020503050405090304" pitchFamily="18" charset="0"/>
              <a:ea typeface="楷体_GB2312" panose="02010609030101010101" pitchFamily="49" charset="-122"/>
              <a:cs typeface="Times New Roman" panose="0202050305040509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电场线密的地方电场强度大，由静电力公式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F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Eq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可知电场强度越大，静电力越大，故在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N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点所受静电力大，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C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；</a:t>
            </a:r>
            <a:endParaRPr lang="en-US" altLang="zh-CN" sz="2800" kern="100" dirty="0" smtClean="0">
              <a:latin typeface="Times New Roman" panose="02020503050405090304" pitchFamily="18" charset="0"/>
              <a:ea typeface="楷体_GB2312" panose="02010609030101010101" pitchFamily="49" charset="-122"/>
              <a:cs typeface="Times New Roman" panose="0202050305040509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电子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为负电荷，逆着电场线方向移动，故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D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。</a:t>
            </a:r>
            <a:endParaRPr lang="zh-CN" altLang="zh-CN" sz="280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pic>
        <p:nvPicPr>
          <p:cNvPr id="27" name="Picture 9" descr="k59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064" y="1419463"/>
            <a:ext cx="2898235" cy="117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74720" y="534558"/>
            <a:ext cx="11299010" cy="532445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考点二　两等量点电荷周围的电场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6.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(2023·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宿迁市修远中学高二月考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)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在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M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N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两点放置等量的异种点电荷如图所示，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MN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是两点电荷的连线，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HG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是两点电荷连线的中垂线，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O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是垂足。下列说法正确的是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A.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OM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中点的电场强度大于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ON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中点的电场强度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B.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O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点的电场强度大小与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MN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上各点相比是最小的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C.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O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点的电场强度大小与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HG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上各点相比是最小的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D.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将试探电荷沿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HG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由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H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移送到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G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，试探电荷所受静电力先减小后增大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sp>
        <p:nvSpPr>
          <p:cNvPr id="21" name="TextBox 14"/>
          <p:cNvSpPr txBox="1"/>
          <p:nvPr/>
        </p:nvSpPr>
        <p:spPr>
          <a:xfrm>
            <a:off x="230264" y="3816934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2" name="圆角矩形 21">
            <a:hlinkClick r:id="rId1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9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2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3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4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5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6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8" name="圆角矩形 27">
            <a:hlinkClick r:id="rId7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8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9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10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11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2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pic>
        <p:nvPicPr>
          <p:cNvPr id="19" name="Picture 9" descr="A40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478" y="2835923"/>
            <a:ext cx="2502808" cy="198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470206" y="371550"/>
            <a:ext cx="11250000" cy="5707353"/>
            <a:chOff x="471000" y="934424"/>
            <a:chExt cx="11250000" cy="5707353"/>
          </a:xfrm>
        </p:grpSpPr>
        <p:sp>
          <p:nvSpPr>
            <p:cNvPr id="29" name="圆角矩形 28"/>
            <p:cNvSpPr/>
            <p:nvPr/>
          </p:nvSpPr>
          <p:spPr>
            <a:xfrm>
              <a:off x="471000" y="1094413"/>
              <a:ext cx="11250000" cy="5547364"/>
            </a:xfrm>
            <a:prstGeom prst="roundRect">
              <a:avLst>
                <a:gd name="adj" fmla="val 1896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692628" y="706878"/>
            <a:ext cx="74092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等量异种点电荷电场线分布如图所示，电场线的疏密表示电场的强弱，由对称性可知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OM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中点的电场强度等于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ON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中点的电场强度；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O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点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的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2628" y="2641047"/>
            <a:ext cx="10686944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电场强度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大小</a:t>
            </a:r>
            <a:r>
              <a:rPr lang="zh-CN" altLang="zh-CN" sz="2800" kern="100" spc="-100" dirty="0" smtClean="0">
                <a:solidFill>
                  <a:prstClr val="black"/>
                </a:solidFill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与</a:t>
            </a:r>
            <a:r>
              <a:rPr lang="en-US" altLang="zh-CN" sz="2800" i="1" kern="100" spc="-100" dirty="0">
                <a:solidFill>
                  <a:prstClr val="black"/>
                </a:solidFill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MN</a:t>
            </a:r>
            <a:r>
              <a:rPr lang="zh-CN" altLang="zh-CN" sz="2800" kern="100" spc="-100" dirty="0">
                <a:solidFill>
                  <a:prstClr val="black"/>
                </a:solidFill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上各点相比是最小的，与</a:t>
            </a:r>
            <a:r>
              <a:rPr lang="en-US" altLang="zh-CN" sz="2800" i="1" kern="100" spc="-100" dirty="0">
                <a:solidFill>
                  <a:prstClr val="black"/>
                </a:solidFill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HG</a:t>
            </a:r>
            <a:r>
              <a:rPr lang="zh-CN" altLang="zh-CN" sz="2800" kern="100" spc="-100" dirty="0">
                <a:solidFill>
                  <a:prstClr val="black"/>
                </a:solidFill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上各点相比是最大的，故</a:t>
            </a:r>
            <a:r>
              <a:rPr lang="en-US" altLang="zh-CN" sz="2800" kern="100" spc="-100" dirty="0">
                <a:solidFill>
                  <a:prstClr val="black"/>
                </a:solidFill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spc="-100" dirty="0">
                <a:solidFill>
                  <a:prstClr val="black"/>
                </a:solidFill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kern="100" spc="-100" dirty="0">
                <a:solidFill>
                  <a:prstClr val="black"/>
                </a:solidFill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C</a:t>
            </a:r>
            <a:r>
              <a:rPr lang="zh-CN" altLang="zh-CN" sz="2800" kern="100" spc="-100" dirty="0">
                <a:solidFill>
                  <a:prstClr val="black"/>
                </a:solidFill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错误，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正确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；</a:t>
            </a:r>
            <a:endParaRPr lang="en-US" altLang="zh-CN" sz="2800" kern="100" dirty="0" smtClean="0">
              <a:solidFill>
                <a:prstClr val="black"/>
              </a:solidFill>
              <a:latin typeface="Times New Roman" panose="02020503050405090304" pitchFamily="18" charset="0"/>
              <a:ea typeface="楷体_GB2312" panose="02010609030101010101" pitchFamily="49" charset="-122"/>
              <a:cs typeface="Times New Roman" panose="0202050305040509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因电场线的疏密表示电场的强弱，沿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HG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由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H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到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G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电场强度先变大再减小，由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F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qE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可知，将试探电荷沿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HG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由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H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移送到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G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，试探电荷所受静电力先增大后减小，故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D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。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pic>
        <p:nvPicPr>
          <p:cNvPr id="507913" name="Picture 9" descr="A408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833" y="894327"/>
            <a:ext cx="3000050" cy="176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2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3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4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5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prstClr val="white"/>
                </a:solidFill>
              </a:rPr>
              <a:t>6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36" name="圆角矩形 35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7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8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9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10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11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12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574" y="533554"/>
            <a:ext cx="11232086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7.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(2023·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江苏海门一中期中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)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如图为真空中两点电荷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形成的电场中的电场线，该电场线关于虚线对称，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O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点为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点电荷连线的中点，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为其连线的中垂线上对称的两点，则下列说法正确的是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A.A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可能带等量异种电荷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B.A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可能带等量的正电荷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err="1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C.</a:t>
            </a:r>
            <a:r>
              <a:rPr lang="en-US" altLang="zh-CN" sz="2800" i="1" kern="100" dirty="0" err="1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两点处无电场线，故其电场强度为零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D.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同一试探电荷在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两点处所受静电力大小相等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，</a:t>
            </a:r>
            <a:endParaRPr lang="en-US" altLang="zh-CN" sz="2800" kern="100" dirty="0" smtClean="0"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方向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相同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sp>
        <p:nvSpPr>
          <p:cNvPr id="20" name="TextBox 14"/>
          <p:cNvSpPr txBox="1"/>
          <p:nvPr/>
        </p:nvSpPr>
        <p:spPr>
          <a:xfrm>
            <a:off x="230264" y="3151287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9" name="Picture 2" descr="R25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864" y="2656756"/>
            <a:ext cx="2381337" cy="28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圆角矩形 20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9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8" name="圆角矩形 27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hlinkClick r:id="rId1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9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" name="圆角矩形 2">
            <a:hlinkClick r:id="rId2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" name="圆角矩形 3">
            <a:hlinkClick r:id="rId3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5" name="圆角矩形 4">
            <a:hlinkClick r:id="rId4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6" name="圆角矩形 5">
            <a:hlinkClick r:id="rId5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7" name="圆角矩形 6">
            <a:hlinkClick r:id="rId6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8" name="圆角矩形 7">
            <a:hlinkClick r:id="rId7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9" name="圆角矩形 8">
            <a:hlinkClick r:id="rId8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10" name="圆角矩形 9">
            <a:hlinkClick r:id="rId9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11" name="圆角矩形 10">
            <a:hlinkClick r:id="rId10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12" name="圆角矩形 11">
            <a:hlinkClick r:id="rId11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13" name="圆角矩形 12">
            <a:hlinkClick r:id="rId12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70206" y="622226"/>
            <a:ext cx="11250000" cy="5183832"/>
            <a:chOff x="471000" y="934424"/>
            <a:chExt cx="11250000" cy="5183832"/>
          </a:xfrm>
        </p:grpSpPr>
        <p:sp>
          <p:nvSpPr>
            <p:cNvPr id="16" name="圆角矩形 15"/>
            <p:cNvSpPr/>
            <p:nvPr/>
          </p:nvSpPr>
          <p:spPr>
            <a:xfrm>
              <a:off x="471000" y="1094413"/>
              <a:ext cx="11250000" cy="5023843"/>
            </a:xfrm>
            <a:prstGeom prst="roundRect">
              <a:avLst>
                <a:gd name="adj" fmla="val 299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24" name="Picture 2" descr="R2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550" y="1131199"/>
            <a:ext cx="2080380" cy="24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685081" y="1011595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根据电场线的特点，可知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是两个等量带正电的同种电荷，故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错误，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正确；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电场线只是形象描述电场的假想曲线，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两点处无电场线，但其电场强度并不为零，故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C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错误；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5081" y="3621170"/>
            <a:ext cx="10793813" cy="2031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根据电场强度叠加原理可知，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两点处电场强度大小相等，方向相反，则同一试探电荷在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两点所受静电力大小相等，方向相反，故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D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错误。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2051" y="1141785"/>
            <a:ext cx="11344407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8.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(2023·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南通市期中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)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把头发屑悬浮在蓖麻油里，加上电场，可以模拟出电场线的分布情况，如图甲是模拟孤立点电荷和金属板之间的电场照片，乙图为简化后的电场线分布情况，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则</a:t>
            </a:r>
            <a:endParaRPr lang="en-US" altLang="zh-CN" sz="2800" kern="100" dirty="0" smtClean="0"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A.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由图甲可知，电场线是真实存在的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B.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图甲中，没有头发屑的地方没有电场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C.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图乙中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点的电场强度大于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点的电场强度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D.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在图乙电场中由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点静止释放的质子能沿着电场线运动到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点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sp>
        <p:nvSpPr>
          <p:cNvPr id="35" name="TextBox 14"/>
          <p:cNvSpPr txBox="1"/>
          <p:nvPr/>
        </p:nvSpPr>
        <p:spPr>
          <a:xfrm>
            <a:off x="186831" y="4394473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6" name="圆角矩形 35">
            <a:hlinkClick r:id="rId1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9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2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3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7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8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4" name="圆角矩形 43">
            <a:hlinkClick r:id="rId9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10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1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2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五边形 19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4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11098" y="60500"/>
            <a:ext cx="19117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能力综合练</a:t>
            </a:r>
            <a:endParaRPr lang="zh-CN" altLang="en-US" sz="2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3" name="直接连接符 22"/>
          <p:cNvCxnSpPr>
            <a:endCxn id="18" idx="3"/>
          </p:cNvCxnSpPr>
          <p:nvPr/>
        </p:nvCxnSpPr>
        <p:spPr>
          <a:xfrm>
            <a:off x="2448550" y="332656"/>
            <a:ext cx="9741050" cy="2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09961" name="Picture 9" descr="R3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404" y="2600176"/>
            <a:ext cx="4617885" cy="183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66216" y="189065"/>
            <a:ext cx="324005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宋体" pitchFamily="2" charset="-122"/>
                <a:ea typeface="宋体" pitchFamily="2" charset="-122"/>
              </a:rPr>
              <a:t>实验的启发，</a:t>
            </a:r>
            <a:endParaRPr lang="zh-CN" altLang="en-US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宋体" pitchFamily="2" charset="-122"/>
                <a:ea typeface="宋体" pitchFamily="2" charset="-122"/>
              </a:rPr>
              <a:t>思维的提炼！</a:t>
            </a:r>
            <a:endParaRPr lang="zh-CN" altLang="en-US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8960"/>
          <a:stretch>
            <a:fillRect/>
          </a:stretch>
        </p:blipFill>
        <p:spPr>
          <a:xfrm>
            <a:off x="766445" y="1341755"/>
            <a:ext cx="5269865" cy="5016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6357" t="10843" r="5259" b="16000"/>
          <a:stretch>
            <a:fillRect/>
          </a:stretch>
        </p:blipFill>
        <p:spPr>
          <a:xfrm>
            <a:off x="6022975" y="1269365"/>
            <a:ext cx="5976620" cy="501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70206" y="251917"/>
            <a:ext cx="11250000" cy="5914180"/>
            <a:chOff x="471000" y="934424"/>
            <a:chExt cx="11250000" cy="5914180"/>
          </a:xfrm>
        </p:grpSpPr>
        <p:sp>
          <p:nvSpPr>
            <p:cNvPr id="16" name="圆角矩形 15"/>
            <p:cNvSpPr/>
            <p:nvPr/>
          </p:nvSpPr>
          <p:spPr>
            <a:xfrm>
              <a:off x="471000" y="1094413"/>
              <a:ext cx="11250000" cy="5754191"/>
            </a:xfrm>
            <a:prstGeom prst="roundRect">
              <a:avLst>
                <a:gd name="adj" fmla="val 200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22" name="Picture 9" descr="R3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26" y="775023"/>
            <a:ext cx="4198077" cy="166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81858" y="569913"/>
            <a:ext cx="6277444" cy="24342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电场线是假想的曲线，不是真实存在的，故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错误；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题图甲中，没有头发屑的地方同样也有电场存在，故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；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1858" y="2984584"/>
            <a:ext cx="10597924" cy="3037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40000"/>
              </a:lnSpc>
              <a:tabLst>
                <a:tab pos="2250440" algn="l"/>
              </a:tabLst>
            </a:pPr>
            <a:r>
              <a:rPr lang="zh-CN" altLang="zh-CN" sz="2800" kern="100" dirty="0">
                <a:solidFill>
                  <a:prstClr val="black"/>
                </a:solidFill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题图乙中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点的电场线较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点密集，可知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点的电场强度大于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点的电场强度，故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C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正确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；</a:t>
            </a:r>
            <a:endParaRPr lang="en-US" altLang="zh-CN" sz="2800" kern="100" dirty="0" smtClean="0">
              <a:solidFill>
                <a:prstClr val="black"/>
              </a:solidFill>
              <a:latin typeface="Times New Roman" panose="02020503050405090304" pitchFamily="18" charset="0"/>
              <a:ea typeface="楷体_GB2312" panose="02010609030101010101" pitchFamily="49" charset="-122"/>
              <a:cs typeface="Times New Roman" panose="0202050305040509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因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之间的电场线为曲线，根据物体做曲线运动的条件可知，在题图乙电场中由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点静止释放的质子不可能沿电场线运动到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点，故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D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错误。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sp>
        <p:nvSpPr>
          <p:cNvPr id="40" name="圆角矩形 39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9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51" name="圆角矩形 50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52" name="圆角矩形 51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53" name="圆角矩形 52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01889" y="208484"/>
            <a:ext cx="1152612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9.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(2023·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连云港市高一阶段练习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)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如图所示，在水平向右、电场强度大小为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E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的匀强电场中，在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O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点固定一电荷量为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Q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的正电荷，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C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D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为以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O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为圆心、半径为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r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的同一圆周上的四点，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D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连线与电场线平行，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C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连线与电场线垂直。已知静电力常量为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k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，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则</a:t>
            </a:r>
            <a:endParaRPr lang="en-US" altLang="zh-CN" sz="2800" kern="100" dirty="0" smtClean="0"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A.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C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两点的电场强度相同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pic>
        <p:nvPicPr>
          <p:cNvPr id="510985" name="Picture 9" descr="R32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336" y="3104014"/>
            <a:ext cx="2405874" cy="22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24037" y="3520852"/>
          <a:ext cx="6862762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996" name="文档" r:id="rId2" imgW="6862445" imgH="1238885" progId="Word.Document.12">
                  <p:embed/>
                </p:oleObj>
              </mc:Choice>
              <mc:Fallback>
                <p:oleObj name="文档" r:id="rId2" imgW="6862445" imgH="1238885" progId="Word.Document.12">
                  <p:embed/>
                  <p:pic>
                    <p:nvPicPr>
                      <p:cNvPr id="0" name="图片 51099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4037" y="3520852"/>
                        <a:ext cx="6862762" cy="1239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424037" y="5167511"/>
          <a:ext cx="871537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997" name="文档" r:id="rId4" imgW="8726170" imgH="1379220" progId="Word.Document.12">
                  <p:embed/>
                </p:oleObj>
              </mc:Choice>
              <mc:Fallback>
                <p:oleObj name="文档" r:id="rId4" imgW="8726170" imgH="1379220" progId="Word.Document.12">
                  <p:embed/>
                  <p:pic>
                    <p:nvPicPr>
                      <p:cNvPr id="0" name="图片 51099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4037" y="5167511"/>
                        <a:ext cx="8715375" cy="138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矩形 28"/>
          <p:cNvSpPr/>
          <p:nvPr/>
        </p:nvSpPr>
        <p:spPr>
          <a:xfrm>
            <a:off x="301889" y="4322465"/>
            <a:ext cx="526137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C.</a:t>
            </a:r>
            <a:r>
              <a:rPr lang="en-US" altLang="zh-CN" sz="2800" i="1" kern="10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D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点的电场强度大小不可能为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0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sp>
        <p:nvSpPr>
          <p:cNvPr id="30" name="TextBox 14"/>
          <p:cNvSpPr txBox="1"/>
          <p:nvPr/>
        </p:nvSpPr>
        <p:spPr>
          <a:xfrm>
            <a:off x="171500" y="5292477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4" name="圆角矩形 43">
            <a:hlinkClick r:id="rId6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9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7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8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9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0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1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2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71041" y="405458"/>
            <a:ext cx="11248331" cy="5607098"/>
            <a:chOff x="471835" y="934424"/>
            <a:chExt cx="11248331" cy="5607098"/>
          </a:xfrm>
        </p:grpSpPr>
        <p:sp>
          <p:nvSpPr>
            <p:cNvPr id="29" name="圆角矩形 28"/>
            <p:cNvSpPr/>
            <p:nvPr/>
          </p:nvSpPr>
          <p:spPr>
            <a:xfrm>
              <a:off x="471835" y="1094413"/>
              <a:ext cx="11248331" cy="5447109"/>
            </a:xfrm>
            <a:prstGeom prst="roundRect">
              <a:avLst>
                <a:gd name="adj" fmla="val 186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678477" y="790238"/>
            <a:ext cx="8071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正点电荷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Q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在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点的电场强度方向向上，正点电荷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Q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在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C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点的电场强度方向向下，根据电场强度的叠加，结合点电荷电场与匀强电场的方向，可知，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C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两点的电场强度大小相等，而方向不同，故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错误；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pic>
        <p:nvPicPr>
          <p:cNvPr id="23" name="Picture 9" descr="R3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910" y="1000572"/>
            <a:ext cx="2289106" cy="215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52475" y="3492277"/>
          <a:ext cx="10534650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39" name="文档" r:id="rId3" imgW="10546080" imgH="2538730" progId="Word.Document.12">
                  <p:embed/>
                </p:oleObj>
              </mc:Choice>
              <mc:Fallback>
                <p:oleObj name="文档" r:id="rId3" imgW="10546080" imgH="2538730" progId="Word.Document.12">
                  <p:embed/>
                  <p:pic>
                    <p:nvPicPr>
                      <p:cNvPr id="0" name="图片 47823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2475" y="3492277"/>
                        <a:ext cx="10534650" cy="254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圆角矩形 52">
            <a:hlinkClick r:id="rId5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9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54" name="圆角矩形 53">
            <a:hlinkClick r:id="rId6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55" name="圆角矩形 54">
            <a:hlinkClick r:id="rId7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56" name="圆角矩形 55">
            <a:hlinkClick r:id="rId8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57" name="圆角矩形 56">
            <a:hlinkClick r:id="rId9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58" name="圆角矩形 57">
            <a:hlinkClick r:id="rId10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59" name="圆角矩形 58">
            <a:hlinkClick r:id="rId11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60" name="圆角矩形 59">
            <a:hlinkClick r:id="rId12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61" name="圆角矩形 60">
            <a:hlinkClick r:id="rId13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14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63" name="圆角矩形 62">
            <a:hlinkClick r:id="rId15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64" name="圆角矩形 63">
            <a:hlinkClick r:id="rId16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71041" y="352500"/>
            <a:ext cx="11248331" cy="5745683"/>
            <a:chOff x="471835" y="934424"/>
            <a:chExt cx="11248331" cy="5745683"/>
          </a:xfrm>
        </p:grpSpPr>
        <p:sp>
          <p:nvSpPr>
            <p:cNvPr id="29" name="圆角矩形 28"/>
            <p:cNvSpPr/>
            <p:nvPr/>
          </p:nvSpPr>
          <p:spPr>
            <a:xfrm>
              <a:off x="471835" y="1094413"/>
              <a:ext cx="11248331" cy="5585694"/>
            </a:xfrm>
            <a:prstGeom prst="roundRect">
              <a:avLst>
                <a:gd name="adj" fmla="val 186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678477" y="693490"/>
            <a:ext cx="80715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点电荷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Q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在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D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点的电场强度的方向与匀强电场方向相反，当大小与匀强电场的电场强度大小相等时，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D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点的电场强度大小为零，故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C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；</a:t>
            </a:r>
            <a:endParaRPr lang="en-US" altLang="zh-CN" sz="2800" kern="100" dirty="0" smtClean="0">
              <a:latin typeface="Times New Roman" panose="02020503050405090304" pitchFamily="18" charset="0"/>
              <a:ea typeface="楷体_GB2312" panose="02010609030101010101" pitchFamily="49" charset="-122"/>
              <a:cs typeface="Times New Roman" panose="0202050305040509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正点电荷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Q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在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点的电场强度的方向与匀强电场方向垂直，正点电荷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Q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在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点的电场强度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大小</a:t>
            </a:r>
            <a:endParaRPr lang="zh-CN" altLang="zh-CN" sz="280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pic>
        <p:nvPicPr>
          <p:cNvPr id="23" name="Picture 9" descr="R3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910" y="947614"/>
            <a:ext cx="2289106" cy="215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814122" y="4043958"/>
          <a:ext cx="10698162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35" name="文档" r:id="rId3" imgW="10698480" imgH="2080260" progId="Word.Document.12">
                  <p:embed/>
                </p:oleObj>
              </mc:Choice>
              <mc:Fallback>
                <p:oleObj name="文档" r:id="rId3" imgW="10698480" imgH="2080260" progId="Word.Document.12">
                  <p:embed/>
                  <p:pic>
                    <p:nvPicPr>
                      <p:cNvPr id="0" name="图片 53453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4122" y="4043958"/>
                        <a:ext cx="10698162" cy="208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圆角矩形 50">
            <a:hlinkClick r:id="rId5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9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52" name="圆角矩形 51">
            <a:hlinkClick r:id="rId6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65" name="圆角矩形 64">
            <a:hlinkClick r:id="rId7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66" name="圆角矩形 65">
            <a:hlinkClick r:id="rId8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67" name="圆角矩形 66">
            <a:hlinkClick r:id="rId9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68" name="圆角矩形 67">
            <a:hlinkClick r:id="rId10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69" name="圆角矩形 68">
            <a:hlinkClick r:id="rId11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70" name="圆角矩形 69">
            <a:hlinkClick r:id="rId12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71" name="圆角矩形 70">
            <a:hlinkClick r:id="rId13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2" name="圆角矩形 71">
            <a:hlinkClick r:id="rId14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73" name="圆角矩形 72">
            <a:hlinkClick r:id="rId15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74" name="圆角矩形 73">
            <a:hlinkClick r:id="rId16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63141" y="323707"/>
            <a:ext cx="11299010" cy="2016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10.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在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x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轴上的－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L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和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L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点分别固定了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两个点电荷，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的电荷量为＋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Q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，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的电荷量为－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Q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，如图所示，设沿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x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轴正方向为电场强度的正方向，则整个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x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轴上的电场强度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E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随位置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x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变化的图像正确的是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pic>
        <p:nvPicPr>
          <p:cNvPr id="533506" name="Picture 2" descr="k64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133" y="2512740"/>
            <a:ext cx="2768146" cy="73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3507" name="Picture 3" descr="k6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40" y="3671638"/>
            <a:ext cx="5320267" cy="2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3508" name="Picture 4" descr="k6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75" y="3601115"/>
            <a:ext cx="5320267" cy="21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4"/>
          <p:cNvSpPr txBox="1"/>
          <p:nvPr/>
        </p:nvSpPr>
        <p:spPr>
          <a:xfrm>
            <a:off x="6939107" y="5157986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2" name="圆角矩形 21">
            <a:hlinkClick r:id="rId4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9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5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6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7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8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9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0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1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12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13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2159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14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5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471041" y="568524"/>
            <a:ext cx="11248331" cy="5300017"/>
            <a:chOff x="471835" y="934424"/>
            <a:chExt cx="11248331" cy="5300017"/>
          </a:xfrm>
        </p:grpSpPr>
        <p:sp>
          <p:nvSpPr>
            <p:cNvPr id="19" name="圆角矩形 18"/>
            <p:cNvSpPr/>
            <p:nvPr/>
          </p:nvSpPr>
          <p:spPr>
            <a:xfrm>
              <a:off x="471835" y="1094412"/>
              <a:ext cx="11248331" cy="5140029"/>
            </a:xfrm>
            <a:prstGeom prst="roundRect">
              <a:avLst>
                <a:gd name="adj" fmla="val 166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8" name="圆角矩形 2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9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2159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90204"/>
                <a:ea typeface="微软雅黑" panose="020B0503020204020204" charset="-122"/>
              </a:rPr>
              <a:t>10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pic>
        <p:nvPicPr>
          <p:cNvPr id="23" name="Picture 2" descr="k6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133" y="1000572"/>
            <a:ext cx="2768146" cy="73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74371" y="1806665"/>
            <a:ext cx="10686944" cy="39273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由等量异种点电荷的电场线分布可知，在－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L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～</a:t>
            </a:r>
            <a:r>
              <a:rPr lang="en-US" altLang="zh-CN" sz="2800" i="1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L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之间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，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O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点的电场强度最小，但不为零，选项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；</a:t>
            </a:r>
            <a:endParaRPr lang="en-US" altLang="zh-CN" sz="2800" kern="100" dirty="0" smtClean="0">
              <a:latin typeface="Times New Roman" panose="02020503050405090304" pitchFamily="18" charset="0"/>
              <a:ea typeface="楷体_GB2312" panose="02010609030101010101" pitchFamily="49" charset="-122"/>
              <a:cs typeface="Times New Roman" panose="0202050305040509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在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－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L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～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L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之间，电场方向向右，沿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x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轴正方向，电场强度为正，在－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L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点左侧，电场方向向左，沿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x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轴负方向，电场强度为负，在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L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点右侧，电场方向向左，沿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x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轴负方向，电场强度为负，综上所述，选项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C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正确，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D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错误。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1029" y="270967"/>
            <a:ext cx="11412000" cy="2016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11.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如图，光滑绝缘细杆与水平面成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θ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角固定，杆上套有一带正电的小球，质量为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m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、带电荷量为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q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，为使小球静止在杆上，可加一匀强电场。所加电场的电场强度为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(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g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 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为重力加速度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) 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pic>
        <p:nvPicPr>
          <p:cNvPr id="516106" name="Picture 10" descr="R31A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382" y="2709714"/>
            <a:ext cx="2688769" cy="177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52612" y="2358951"/>
          <a:ext cx="6805612" cy="413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11" name="文档" r:id="rId2" imgW="6805930" imgH="4137660" progId="Word.Document.12">
                  <p:embed/>
                </p:oleObj>
              </mc:Choice>
              <mc:Fallback>
                <p:oleObj name="文档" r:id="rId2" imgW="6805930" imgH="4137660" progId="Word.Document.12">
                  <p:embed/>
                  <p:pic>
                    <p:nvPicPr>
                      <p:cNvPr id="0" name="图片 5161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2612" y="2358951"/>
                        <a:ext cx="6805612" cy="413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4"/>
          <p:cNvSpPr txBox="1"/>
          <p:nvPr/>
        </p:nvSpPr>
        <p:spPr>
          <a:xfrm>
            <a:off x="186831" y="3403399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4" name="圆角矩形 33">
            <a:hlinkClick r:id="rId4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9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5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6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7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8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9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0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1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2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13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14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2159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9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15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71041" y="290017"/>
            <a:ext cx="11248331" cy="5828455"/>
            <a:chOff x="471835" y="934424"/>
            <a:chExt cx="11248331" cy="5828455"/>
          </a:xfrm>
        </p:grpSpPr>
        <p:sp>
          <p:nvSpPr>
            <p:cNvPr id="17" name="圆角矩形 16"/>
            <p:cNvSpPr/>
            <p:nvPr/>
          </p:nvSpPr>
          <p:spPr>
            <a:xfrm>
              <a:off x="471835" y="1094413"/>
              <a:ext cx="11248331" cy="5668466"/>
            </a:xfrm>
            <a:prstGeom prst="roundRect">
              <a:avLst>
                <a:gd name="adj" fmla="val 166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21" name="Picture 10" descr="R31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55" y="831135"/>
            <a:ext cx="2444335" cy="160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74371" y="592907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若电场强度方向垂直于杆斜向上，带正电的小球受到的静电力方向也垂直于杆斜向上，在垂直于杆的方向，小球受力平衡，而在沿杆方向，重力有沿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杆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4371" y="2537123"/>
            <a:ext cx="10686944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tabLst>
                <a:tab pos="2250440" algn="l"/>
              </a:tabLst>
            </a:pPr>
            <a:r>
              <a:rPr lang="zh-CN" altLang="zh-CN" sz="2800" kern="100" dirty="0">
                <a:solidFill>
                  <a:prstClr val="black"/>
                </a:solidFill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向下的分力，没有力与之平衡，则小球将向下滑动，不能保持静止，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错误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；</a:t>
            </a:r>
            <a:endParaRPr lang="en-US" altLang="zh-CN" sz="2800" kern="100" dirty="0" smtClean="0">
              <a:solidFill>
                <a:prstClr val="black"/>
              </a:solidFill>
              <a:latin typeface="Times New Roman" panose="02020503050405090304" pitchFamily="18" charset="0"/>
              <a:ea typeface="楷体_GB2312" panose="02010609030101010101" pitchFamily="49" charset="-122"/>
              <a:cs typeface="Times New Roman" panose="0202050305040509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若电场强度方向竖直向上，小球静止，受力平衡，则此时球受竖直向上的静电力和竖直向下的重力，且</a:t>
            </a:r>
            <a:r>
              <a:rPr lang="en-US" altLang="zh-CN" sz="2800" i="1" kern="100" dirty="0" err="1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Eq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＝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mg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，则电场强度大小为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E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       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，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；</a:t>
            </a:r>
            <a:endParaRPr lang="zh-CN" altLang="zh-CN" sz="280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178069" y="5011984"/>
          <a:ext cx="95885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12" name="文档" r:id="rId3" imgW="958850" imgH="1097280" progId="Word.Document.12">
                  <p:embed/>
                </p:oleObj>
              </mc:Choice>
              <mc:Fallback>
                <p:oleObj name="文档" r:id="rId3" imgW="958850" imgH="1097280" progId="Word.Document.12">
                  <p:embed/>
                  <p:pic>
                    <p:nvPicPr>
                      <p:cNvPr id="0" name="图片 5202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8069" y="5011984"/>
                        <a:ext cx="958850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圆角矩形 51">
            <a:hlinkClick r:id="rId5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9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53" name="圆角矩形 52">
            <a:hlinkClick r:id="rId6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54" name="圆角矩形 53">
            <a:hlinkClick r:id="rId7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55" name="圆角矩形 54">
            <a:hlinkClick r:id="rId8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56" name="圆角矩形 55">
            <a:hlinkClick r:id="rId9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57" name="圆角矩形 56">
            <a:hlinkClick r:id="rId10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58" name="圆角矩形 57">
            <a:hlinkClick r:id="rId11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59" name="圆角矩形 58">
            <a:hlinkClick r:id="rId12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60" name="圆角矩形 59">
            <a:hlinkClick r:id="rId13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61" name="圆角矩形 60">
            <a:hlinkClick r:id="rId14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62" name="圆角矩形 61">
            <a:hlinkClick r:id="rId15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2159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9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63" name="圆角矩形 62">
            <a:hlinkClick r:id="rId16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71041" y="769690"/>
            <a:ext cx="11248331" cy="4858444"/>
            <a:chOff x="471835" y="934424"/>
            <a:chExt cx="11248331" cy="4858444"/>
          </a:xfrm>
        </p:grpSpPr>
        <p:sp>
          <p:nvSpPr>
            <p:cNvPr id="17" name="圆角矩形 16"/>
            <p:cNvSpPr/>
            <p:nvPr/>
          </p:nvSpPr>
          <p:spPr>
            <a:xfrm>
              <a:off x="471835" y="1094413"/>
              <a:ext cx="11248331" cy="4698455"/>
            </a:xfrm>
            <a:prstGeom prst="roundRect">
              <a:avLst>
                <a:gd name="adj" fmla="val 166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21" name="Picture 10" descr="R31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55" y="1310808"/>
            <a:ext cx="2444335" cy="160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74370" y="1173163"/>
            <a:ext cx="81571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pc="-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若电场强度方向平行于杆斜向上，此时小球受三个力，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重力、沿杆斜向上的静电力和支持力，当三力平衡时，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有</a:t>
            </a:r>
            <a:r>
              <a:rPr lang="en-US" altLang="zh-CN" sz="2800" i="1" kern="100" dirty="0" err="1" smtClean="0">
                <a:latin typeface="Times New Roman" panose="02020503050405090304" pitchFamily="18" charset="0"/>
                <a:ea typeface="Times New Roman" panose="02020503050405090304" pitchFamily="18" charset="0"/>
                <a:cs typeface="Times New Roman" panose="02020503050405090304" pitchFamily="18" charset="0"/>
              </a:rPr>
              <a:t>mg</a:t>
            </a:r>
            <a:r>
              <a:rPr lang="en-US" altLang="zh-CN" sz="2800" kern="100" dirty="0" err="1" smtClean="0">
                <a:latin typeface="Times New Roman" panose="02020503050405090304" pitchFamily="18" charset="0"/>
                <a:ea typeface="Times New Roman" panose="02020503050405090304" pitchFamily="18" charset="0"/>
                <a:cs typeface="Times New Roman" panose="02020503050405090304" pitchFamily="18" charset="0"/>
              </a:rPr>
              <a:t>sin</a:t>
            </a:r>
            <a:r>
              <a:rPr lang="en-US" altLang="zh-CN" sz="2800" kern="100" dirty="0" smtClean="0">
                <a:latin typeface="Times New Roman" panose="02020503050405090304" pitchFamily="18" charset="0"/>
                <a:ea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800" i="1" kern="100" dirty="0">
                <a:latin typeface="Times New Roman" panose="02020503050405090304" pitchFamily="18" charset="0"/>
                <a:ea typeface="Times New Roman" panose="02020503050405090304" pitchFamily="18" charset="0"/>
                <a:cs typeface="Times New Roman" panose="02020503050405090304" pitchFamily="18" charset="0"/>
              </a:rPr>
              <a:t>θ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Eq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，解得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E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              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，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C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错误；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372943" y="2372916"/>
          <a:ext cx="171132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62" name="文档" r:id="rId3" imgW="1711325" imgH="1202690" progId="Word.Document.12">
                  <p:embed/>
                </p:oleObj>
              </mc:Choice>
              <mc:Fallback>
                <p:oleObj name="文档" r:id="rId3" imgW="1711325" imgH="1202690" progId="Word.Document.12">
                  <p:embed/>
                  <p:pic>
                    <p:nvPicPr>
                      <p:cNvPr id="0" name="图片 53556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72943" y="2372916"/>
                        <a:ext cx="1711325" cy="1201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674370" y="3217962"/>
            <a:ext cx="10677420" cy="2052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若电场强度方向水平向右，此时小球受三个力，重力、水平向右的静电力和支持力，当三力平衡时，有</a:t>
            </a:r>
            <a:r>
              <a:rPr lang="en-US" altLang="zh-CN" sz="2800" i="1" kern="100" dirty="0" err="1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mg</a:t>
            </a:r>
            <a:r>
              <a:rPr lang="en-US" altLang="zh-CN" sz="2800" kern="100" dirty="0" err="1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sin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 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θ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Eq</a:t>
            </a:r>
            <a:r>
              <a:rPr lang="en-US" altLang="zh-CN" sz="2800" kern="100" dirty="0" err="1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cos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 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θ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，解得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E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               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，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D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错误。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1186954" y="4426396"/>
          <a:ext cx="171132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63" name="文档" r:id="rId5" imgW="1711325" imgH="1203960" progId="Word.Document.12">
                  <p:embed/>
                </p:oleObj>
              </mc:Choice>
              <mc:Fallback>
                <p:oleObj name="文档" r:id="rId5" imgW="1711325" imgH="1203960" progId="Word.Document.12">
                  <p:embed/>
                  <p:pic>
                    <p:nvPicPr>
                      <p:cNvPr id="0" name="图片 53556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6954" y="4426396"/>
                        <a:ext cx="1711325" cy="1201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圆角矩形 25">
            <a:hlinkClick r:id="rId7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9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8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9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0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11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12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13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4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5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6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7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2159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9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8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7282" y="701908"/>
            <a:ext cx="9111575" cy="5635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12.</a:t>
            </a:r>
            <a:r>
              <a:rPr lang="en-US" altLang="zh-CN" sz="26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(2023·</a:t>
            </a:r>
            <a:r>
              <a:rPr lang="zh-CN" altLang="zh-CN" sz="26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北京东城第一六六中学高二期中</a:t>
            </a:r>
            <a:r>
              <a:rPr lang="en-US" altLang="zh-CN" sz="26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)</a:t>
            </a:r>
            <a:r>
              <a:rPr lang="zh-CN" altLang="zh-CN" sz="26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如图所示，两个带等量正电荷的小球</a:t>
            </a:r>
            <a:r>
              <a:rPr lang="en-US" altLang="zh-CN" sz="26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6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6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B(</a:t>
            </a:r>
            <a:r>
              <a:rPr lang="zh-CN" altLang="zh-CN" sz="26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可视为点电荷</a:t>
            </a:r>
            <a:r>
              <a:rPr lang="en-US" altLang="zh-CN" sz="26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)</a:t>
            </a:r>
            <a:r>
              <a:rPr lang="zh-CN" altLang="zh-CN" sz="26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，被固定在光滑绝缘的水平面上。</a:t>
            </a:r>
            <a:r>
              <a:rPr lang="en-US" altLang="zh-CN" sz="26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PN</a:t>
            </a:r>
            <a:r>
              <a:rPr lang="zh-CN" altLang="zh-CN" sz="26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是小球</a:t>
            </a:r>
            <a:r>
              <a:rPr lang="en-US" altLang="zh-CN" sz="26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6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6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zh-CN" altLang="zh-CN" sz="26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的连线的水平中垂线，且</a:t>
            </a:r>
            <a:r>
              <a:rPr lang="en-US" altLang="zh-CN" sz="26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PO</a:t>
            </a:r>
            <a:r>
              <a:rPr lang="zh-CN" altLang="zh-CN" sz="26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＝</a:t>
            </a:r>
            <a:r>
              <a:rPr lang="en-US" altLang="zh-CN" sz="26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ON</a:t>
            </a:r>
            <a:r>
              <a:rPr lang="zh-CN" altLang="zh-CN" sz="26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。现将一个电荷量很小的带负电的小球</a:t>
            </a:r>
            <a:r>
              <a:rPr lang="en-US" altLang="zh-CN" sz="26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C(</a:t>
            </a:r>
            <a:r>
              <a:rPr lang="zh-CN" altLang="zh-CN" sz="26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可视为质点</a:t>
            </a:r>
            <a:r>
              <a:rPr lang="en-US" altLang="zh-CN" sz="26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)</a:t>
            </a:r>
            <a:r>
              <a:rPr lang="zh-CN" altLang="zh-CN" sz="26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，由</a:t>
            </a:r>
            <a:r>
              <a:rPr lang="en-US" altLang="zh-CN" sz="26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P</a:t>
            </a:r>
            <a:r>
              <a:rPr lang="zh-CN" altLang="zh-CN" sz="26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点静止释放，在小球</a:t>
            </a:r>
            <a:r>
              <a:rPr lang="en-US" altLang="zh-CN" sz="26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C</a:t>
            </a:r>
            <a:r>
              <a:rPr lang="zh-CN" altLang="zh-CN" sz="26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向</a:t>
            </a:r>
            <a:r>
              <a:rPr lang="en-US" altLang="zh-CN" sz="26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N</a:t>
            </a:r>
            <a:r>
              <a:rPr lang="zh-CN" altLang="zh-CN" sz="26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点运动的过程中，下列关于小球</a:t>
            </a:r>
            <a:r>
              <a:rPr lang="en-US" altLang="zh-CN" sz="26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C</a:t>
            </a:r>
            <a:r>
              <a:rPr lang="zh-CN" altLang="zh-CN" sz="26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的速度</a:t>
            </a:r>
            <a:r>
              <a:rPr lang="en-US" altLang="zh-CN" sz="26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—</a:t>
            </a:r>
            <a:r>
              <a:rPr lang="zh-CN" altLang="zh-CN" sz="26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时间图像中，可能正确的</a:t>
            </a:r>
            <a:r>
              <a:rPr lang="zh-CN" altLang="zh-CN" sz="26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是</a:t>
            </a:r>
            <a:endParaRPr lang="en-US" altLang="zh-CN" sz="2600" kern="100" dirty="0" smtClean="0"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  <a:p>
            <a:pPr lvl="0" algn="just">
              <a:lnSpc>
                <a:spcPct val="140000"/>
              </a:lnSpc>
              <a:tabLst>
                <a:tab pos="2250440" algn="l"/>
              </a:tabLst>
            </a:pPr>
            <a:r>
              <a:rPr lang="en-US" altLang="zh-CN" sz="2600" kern="100" dirty="0">
                <a:solidFill>
                  <a:prstClr val="black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A.</a:t>
            </a:r>
            <a:r>
              <a:rPr lang="en-US" altLang="zh-CN" sz="2600" kern="100" dirty="0" smtClean="0">
                <a:solidFill>
                  <a:prstClr val="black"/>
                </a:solidFill>
                <a:latin typeface="宋体" pitchFamily="2" charset="-122"/>
                <a:ea typeface="方正中等线简体" panose="03000509000000000000" pitchFamily="65" charset="-122"/>
                <a:cs typeface="Times New Roman" panose="02020503050405090304" pitchFamily="18" charset="0"/>
              </a:rPr>
              <a:t>①②</a:t>
            </a:r>
            <a:endParaRPr lang="en-US" altLang="zh-CN" sz="2600" kern="100" dirty="0" smtClean="0">
              <a:solidFill>
                <a:prstClr val="black"/>
              </a:solidFill>
              <a:latin typeface="Times New Roman" panose="02020503050405090304" pitchFamily="18" charset="0"/>
              <a:ea typeface="方正中等线简体" panose="03000509000000000000" pitchFamily="65" charset="-122"/>
              <a:cs typeface="Courier New" panose="02070409020205090404" pitchFamily="49" charset="0"/>
            </a:endParaRPr>
          </a:p>
          <a:p>
            <a:pPr lvl="0" algn="just">
              <a:lnSpc>
                <a:spcPct val="140000"/>
              </a:lnSpc>
              <a:tabLst>
                <a:tab pos="2250440" algn="l"/>
              </a:tabLst>
            </a:pPr>
            <a:r>
              <a:rPr lang="en-US" altLang="zh-CN" sz="2600" kern="100" dirty="0" smtClean="0">
                <a:solidFill>
                  <a:prstClr val="black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.</a:t>
            </a:r>
            <a:r>
              <a:rPr lang="en-US" altLang="zh-CN" sz="2600" kern="100" dirty="0" smtClean="0">
                <a:solidFill>
                  <a:prstClr val="black"/>
                </a:solidFill>
                <a:latin typeface="宋体" pitchFamily="2" charset="-122"/>
                <a:ea typeface="方正中等线简体" panose="03000509000000000000" pitchFamily="65" charset="-122"/>
                <a:cs typeface="Times New Roman" panose="02020503050405090304" pitchFamily="18" charset="0"/>
              </a:rPr>
              <a:t>②③</a:t>
            </a:r>
            <a:endParaRPr lang="en-US" altLang="zh-CN" sz="2600" kern="100" dirty="0" smtClean="0">
              <a:solidFill>
                <a:prstClr val="black"/>
              </a:solidFill>
              <a:latin typeface="Times New Roman" panose="02020503050405090304" pitchFamily="18" charset="0"/>
              <a:ea typeface="方正中等线简体" panose="03000509000000000000" pitchFamily="65" charset="-122"/>
              <a:cs typeface="Courier New" panose="02070409020205090404" pitchFamily="49" charset="0"/>
            </a:endParaRPr>
          </a:p>
          <a:p>
            <a:pPr lvl="0" algn="just">
              <a:lnSpc>
                <a:spcPct val="140000"/>
              </a:lnSpc>
              <a:tabLst>
                <a:tab pos="2250440" algn="l"/>
              </a:tabLst>
            </a:pPr>
            <a:r>
              <a:rPr lang="en-US" altLang="zh-CN" sz="2600" kern="100" dirty="0" smtClean="0">
                <a:solidFill>
                  <a:prstClr val="black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C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.</a:t>
            </a:r>
            <a:r>
              <a:rPr lang="en-US" altLang="zh-CN" sz="2600" kern="100" dirty="0" smtClean="0">
                <a:solidFill>
                  <a:prstClr val="black"/>
                </a:solidFill>
                <a:latin typeface="宋体" pitchFamily="2" charset="-122"/>
                <a:ea typeface="方正中等线简体" panose="03000509000000000000" pitchFamily="65" charset="-122"/>
                <a:cs typeface="Times New Roman" panose="02020503050405090304" pitchFamily="18" charset="0"/>
              </a:rPr>
              <a:t>③④</a:t>
            </a:r>
            <a:endParaRPr lang="en-US" altLang="zh-CN" sz="2600" kern="100" dirty="0" smtClean="0">
              <a:solidFill>
                <a:prstClr val="black"/>
              </a:solidFill>
              <a:latin typeface="Times New Roman" panose="02020503050405090304" pitchFamily="18" charset="0"/>
              <a:ea typeface="方正中等线简体" panose="03000509000000000000" pitchFamily="65" charset="-122"/>
              <a:cs typeface="Courier New" panose="02070409020205090404" pitchFamily="49" charset="0"/>
            </a:endParaRPr>
          </a:p>
          <a:p>
            <a:pPr lvl="0" algn="just">
              <a:lnSpc>
                <a:spcPct val="140000"/>
              </a:lnSpc>
              <a:tabLst>
                <a:tab pos="2250440" algn="l"/>
              </a:tabLst>
            </a:pPr>
            <a:r>
              <a:rPr lang="en-US" altLang="zh-CN" sz="2600" kern="100" dirty="0" smtClean="0">
                <a:solidFill>
                  <a:prstClr val="black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D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.</a:t>
            </a:r>
            <a:r>
              <a:rPr lang="en-US" altLang="zh-CN" sz="2600" kern="100" dirty="0">
                <a:solidFill>
                  <a:prstClr val="black"/>
                </a:solidFill>
                <a:latin typeface="宋体" pitchFamily="2" charset="-122"/>
                <a:ea typeface="方正中等线简体" panose="03000509000000000000" pitchFamily="65" charset="-122"/>
                <a:cs typeface="Times New Roman" panose="02020503050405090304" pitchFamily="18" charset="0"/>
              </a:rPr>
              <a:t>①④</a:t>
            </a:r>
            <a:endParaRPr lang="zh-CN" altLang="zh-CN" sz="2600" kern="100" dirty="0">
              <a:solidFill>
                <a:prstClr val="black"/>
              </a:solidFill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五边形 20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4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11098" y="60500"/>
            <a:ext cx="19117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尖子生选练</a:t>
            </a:r>
            <a:endParaRPr lang="zh-CN" altLang="en-US" sz="2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4" name="直接连接符 23"/>
          <p:cNvCxnSpPr>
            <a:endCxn id="18" idx="3"/>
          </p:cNvCxnSpPr>
          <p:nvPr/>
        </p:nvCxnSpPr>
        <p:spPr>
          <a:xfrm>
            <a:off x="2448550" y="332656"/>
            <a:ext cx="9741050" cy="2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17130" name="Picture 10" descr="R33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05" y="991047"/>
            <a:ext cx="2274816" cy="278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131" name="Picture 11" descr="R34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98" y="4283240"/>
            <a:ext cx="4361961" cy="172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132" name="Picture 12" descr="R34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811" y="4311082"/>
            <a:ext cx="4361961" cy="170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14"/>
          <p:cNvSpPr txBox="1"/>
          <p:nvPr/>
        </p:nvSpPr>
        <p:spPr>
          <a:xfrm>
            <a:off x="135584" y="4022896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5" name="圆角矩形 44">
            <a:hlinkClick r:id="rId4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9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5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6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7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8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9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59" name="圆角矩形 58">
            <a:hlinkClick r:id="rId10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60" name="圆角矩形 59">
            <a:hlinkClick r:id="rId11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61" name="圆角矩形 60">
            <a:hlinkClick r:id="rId12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62" name="圆角矩形 61">
            <a:hlinkClick r:id="rId13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63" name="圆角矩形 62">
            <a:hlinkClick r:id="rId14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64" name="圆角矩形 63">
            <a:hlinkClick r:id="rId15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rgbClr val="2159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9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90204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172" y="962472"/>
            <a:ext cx="11344407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1.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物理学家</a:t>
            </a:r>
            <a:r>
              <a:rPr lang="en-US" altLang="zh-CN" sz="2800" u="sng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              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首先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用电场线描述电场。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2.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电场线是画在电场中的一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条条</a:t>
            </a:r>
            <a:r>
              <a:rPr lang="en-US" altLang="zh-CN" sz="2800" u="sng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             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的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曲线，曲线上每点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的</a:t>
            </a:r>
            <a:r>
              <a:rPr lang="en-US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________</a:t>
            </a:r>
            <a:endParaRPr lang="en-US" altLang="zh-CN" sz="2800" u="sng" kern="100" dirty="0" smtClean="0"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表示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该点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                  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方向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。电场线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是</a:t>
            </a:r>
            <a:r>
              <a:rPr lang="en-US" altLang="zh-CN" sz="2800" u="sng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           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的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，实际电场中并不存在，它是用来形象地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描述</a:t>
            </a:r>
            <a:r>
              <a:rPr lang="en-US" altLang="zh-CN" sz="2800" u="sng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强弱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与方向特性的一簇曲线。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pic>
        <p:nvPicPr>
          <p:cNvPr id="523266" name="Picture 2" descr="a44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30" y="3893967"/>
            <a:ext cx="2955752" cy="148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115716" y="1063055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法拉第</a:t>
            </a:r>
            <a:endParaRPr lang="zh-CN" altLang="en-US" sz="2800" kern="100" dirty="0">
              <a:solidFill>
                <a:srgbClr val="C00000"/>
              </a:solidFill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59685" y="1707307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有方向</a:t>
            </a:r>
            <a:endParaRPr lang="zh-CN" altLang="en-US" sz="2800" kern="100" dirty="0">
              <a:solidFill>
                <a:srgbClr val="C00000"/>
              </a:solidFill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937332" y="171038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切线方向</a:t>
            </a:r>
            <a:endParaRPr lang="zh-CN" altLang="en-US" sz="2800" kern="100" dirty="0">
              <a:solidFill>
                <a:srgbClr val="C00000"/>
              </a:solidFill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98568" y="234206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电场强度</a:t>
            </a:r>
            <a:endParaRPr lang="zh-CN" altLang="en-US" sz="2800" kern="100" dirty="0">
              <a:solidFill>
                <a:srgbClr val="C00000"/>
              </a:solidFill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54663" y="234095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假想</a:t>
            </a:r>
            <a:endParaRPr lang="zh-CN" altLang="en-US" sz="2800" kern="100" dirty="0">
              <a:solidFill>
                <a:srgbClr val="C00000"/>
              </a:solidFill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18359" y="297927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电场</a:t>
            </a:r>
            <a:endParaRPr lang="zh-CN" altLang="en-US" sz="2800" kern="100" dirty="0">
              <a:solidFill>
                <a:srgbClr val="C00000"/>
              </a:solidFill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71041" y="319692"/>
            <a:ext cx="11248331" cy="5702390"/>
            <a:chOff x="471835" y="934424"/>
            <a:chExt cx="11248331" cy="5702390"/>
          </a:xfrm>
        </p:grpSpPr>
        <p:sp>
          <p:nvSpPr>
            <p:cNvPr id="17" name="圆角矩形 16"/>
            <p:cNvSpPr/>
            <p:nvPr/>
          </p:nvSpPr>
          <p:spPr>
            <a:xfrm>
              <a:off x="471835" y="1094414"/>
              <a:ext cx="11248331" cy="5542400"/>
            </a:xfrm>
            <a:prstGeom prst="roundRect">
              <a:avLst>
                <a:gd name="adj" fmla="val 241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22" name="Picture 11" descr="R34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610" y="1183118"/>
            <a:ext cx="3604926" cy="14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R34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824" y="1206128"/>
            <a:ext cx="3604926" cy="140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39510" y="2654640"/>
            <a:ext cx="10793813" cy="3302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在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、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连线的垂直平分线上，从无穷远处到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O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点电场强度先变大后变小，到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O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点变为零，小球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C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沿垂直平分线运动，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PO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段静电力做正功，速度增加，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ON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段做负功，速度减小，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O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点速度最大。如果从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P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到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O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点电场强度一直变小，则加速度一直变小，如果从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P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点到</a:t>
            </a:r>
            <a:r>
              <a:rPr lang="en-US" altLang="zh-CN" sz="2800" i="1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O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点电场强度先变大后变小，则加速度先变大后变小。故选</a:t>
            </a:r>
            <a:r>
              <a:rPr lang="en-US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楷体_GB2312" panose="02010609030101010101" pitchFamily="49" charset="-122"/>
                <a:cs typeface="Times New Roman" panose="02020503050405090304" pitchFamily="18" charset="0"/>
              </a:rPr>
              <a:t>。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pic>
        <p:nvPicPr>
          <p:cNvPr id="24" name="Picture 10" descr="R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74" y="712710"/>
            <a:ext cx="1553731" cy="189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圆角矩形 37">
            <a:hlinkClick r:id="rId5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9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6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7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8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9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10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11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12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3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4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5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9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9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6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rgbClr val="2159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9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90204"/>
              <a:ea typeface="微软雅黑" panose="020B0503020204020204" charset="-122"/>
            </a:endParaRPr>
          </a:p>
        </p:txBody>
      </p:sp>
      <p:pic>
        <p:nvPicPr>
          <p:cNvPr id="50" name="返回" descr="C:\Users\Administrator\Desktop\新建文件夹\返回.tif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1169" y="1359823"/>
            <a:ext cx="11232086" cy="401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3.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电场线的特点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(1)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电场线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从</a:t>
            </a:r>
            <a:r>
              <a:rPr lang="en-US" altLang="zh-CN" sz="2800" u="sng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                               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出发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，终止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于</a:t>
            </a:r>
            <a:r>
              <a:rPr lang="en-US" altLang="zh-CN" sz="2800" u="sng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                              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。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(2)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电场线在电场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中</a:t>
            </a:r>
            <a:r>
              <a:rPr lang="en-US" altLang="zh-CN" sz="2800" u="sng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              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，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这是因为在电场中任意一点的电场强度不可能有两个方向。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(3)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电场线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可以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用来比较各点电场强度的大小。电场强度较大的地方电场线较密，电场强度较小的地方电场线较疏。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13273" y="2105075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正电荷或无限远</a:t>
            </a:r>
            <a:endParaRPr lang="zh-CN" altLang="en-US" sz="2800" kern="100" dirty="0">
              <a:solidFill>
                <a:srgbClr val="C00000"/>
              </a:solidFill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66384" y="2105075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无限远或负电荷</a:t>
            </a:r>
            <a:endParaRPr lang="zh-CN" altLang="en-US" sz="2800" kern="100" dirty="0">
              <a:solidFill>
                <a:srgbClr val="C00000"/>
              </a:solidFill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49960" y="274350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不相交</a:t>
            </a:r>
            <a:endParaRPr lang="zh-CN" altLang="en-US" sz="2800" kern="100" dirty="0">
              <a:solidFill>
                <a:srgbClr val="C00000"/>
              </a:solidFill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50790" y="401538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疏密</a:t>
            </a:r>
            <a:endParaRPr lang="zh-CN" altLang="en-US" sz="2800" kern="100" dirty="0">
              <a:solidFill>
                <a:srgbClr val="C00000"/>
              </a:solidFill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541797" y="1116012"/>
            <a:ext cx="11106821" cy="3825949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2760" y="1351087"/>
            <a:ext cx="106467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(1)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电场线就是电荷在电场中的运动轨迹。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(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　　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)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(2)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在电场中，凡是有电场线通过的点，电场强度不为零，不画电场线的区域内的点，电场强度为零。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(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　　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)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(3)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在同一电场中，同一试探电荷在电场线密集的地方所受静电力大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。</a:t>
            </a:r>
            <a:endParaRPr lang="en-US" altLang="zh-CN" sz="2800" kern="100" dirty="0" smtClean="0"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(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　　</a:t>
            </a: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)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55574" y="144214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50305040509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50305040509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20755" y="272098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50305040509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50305040509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487694" y="403826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50305040509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7198" y="126951"/>
            <a:ext cx="88845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      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某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一区域的电场线分布如图所示。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、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C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是电场中的三个点</a:t>
            </a:r>
            <a:r>
              <a:rPr lang="zh-CN" altLang="zh-CN" sz="2800" kern="100" dirty="0" smtClean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。</a:t>
            </a:r>
            <a:endParaRPr lang="en-US" altLang="zh-CN" sz="2800" kern="100" dirty="0" smtClean="0">
              <a:latin typeface="Times New Roman" panose="02020503050405090304" pitchFamily="18" charset="0"/>
              <a:ea typeface="方正中等线简体" panose="03000509000000000000" pitchFamily="65" charset="-122"/>
              <a:cs typeface="Times New Roman" panose="0202050305040509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(1)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哪一点的电场强度最强？哪一点的电场强度最弱？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322857"/>
            <a:ext cx="756812" cy="442641"/>
            <a:chOff x="1360316" y="541777"/>
            <a:chExt cx="756812" cy="442641"/>
          </a:xfrm>
        </p:grpSpPr>
        <p:sp>
          <p:nvSpPr>
            <p:cNvPr id="4" name="右箭头 3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schemeClr val="bg1"/>
                  </a:solidFill>
                  <a:latin typeface="Times New Roman" panose="02020503050405090304" pitchFamily="18" charset="0"/>
                  <a:ea typeface="微软雅黑" panose="020B0503020204020204" charset="-122"/>
                  <a:cs typeface="Times New Roman" panose="0202050305040509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409020205090404" pitchFamily="49" charset="0"/>
                </a:rPr>
                <a:t>1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82316" name="Picture 12" descr="a45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488" y="286877"/>
            <a:ext cx="2432550" cy="176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17198" y="2061642"/>
            <a:ext cx="114902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微软雅黑" panose="020B0503020204020204" charset="-122"/>
                <a:cs typeface="Times New Roman" panose="02020503050405090304" pitchFamily="18" charset="0"/>
              </a:rPr>
              <a:t>答案　</a:t>
            </a:r>
            <a:r>
              <a:rPr lang="zh-CN" altLang="zh-CN" sz="2800" kern="100" dirty="0" smtClean="0">
                <a:solidFill>
                  <a:srgbClr val="0070C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电场线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疏密表示电场强弱，</a:t>
            </a:r>
            <a:r>
              <a:rPr lang="en-US" altLang="zh-CN" sz="2800" i="1" kern="100" dirty="0">
                <a:solidFill>
                  <a:srgbClr val="0070C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B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点处电场强度最强，</a:t>
            </a:r>
            <a:r>
              <a:rPr lang="en-US" altLang="zh-CN" sz="2800" i="1" kern="100" dirty="0">
                <a:solidFill>
                  <a:srgbClr val="0070C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C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点处电场强度最弱。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17198" y="3314353"/>
            <a:ext cx="10793813" cy="1387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(2)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画出各点电场强度的方向。</a:t>
            </a:r>
            <a:endParaRPr lang="zh-CN" altLang="zh-CN" sz="1050" kern="100" dirty="0"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(3)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把负的点电荷分别放在这三个点，画出它所受静电力的方向。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7198" y="4644405"/>
            <a:ext cx="389722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微软雅黑" panose="020B0503020204020204" charset="-122"/>
                <a:cs typeface="Times New Roman" panose="0202050305040509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(2)(3)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如图所示。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pic>
        <p:nvPicPr>
          <p:cNvPr id="482317" name="Picture 13" descr="a4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69" y="4797946"/>
            <a:ext cx="2456875" cy="178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8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a45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240" y="1701602"/>
            <a:ext cx="2432550" cy="176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06574" y="1557586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(4)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把正的点电荷从</a:t>
            </a:r>
            <a:r>
              <a:rPr lang="en-US" altLang="zh-CN" sz="2800" i="1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Courier New" panose="020704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点静止释放，它在静电力作用下运动的轨迹是否与电场线一致？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6574" y="2878579"/>
            <a:ext cx="8109551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tabLst>
                <a:tab pos="225044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503050405090304" pitchFamily="18" charset="0"/>
                <a:ea typeface="微软雅黑" panose="020B0503020204020204" charset="-122"/>
                <a:cs typeface="Times New Roman" panose="02020503050405090304" pitchFamily="18" charset="0"/>
              </a:rPr>
              <a:t>答案　</a:t>
            </a:r>
            <a:r>
              <a:rPr lang="zh-CN" altLang="zh-CN" sz="2800" kern="100" dirty="0" smtClean="0">
                <a:solidFill>
                  <a:srgbClr val="0070C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带电粒子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503050405090304" pitchFamily="18" charset="0"/>
                <a:ea typeface="方正中等线简体" panose="03000509000000000000" pitchFamily="65" charset="-122"/>
                <a:cs typeface="Times New Roman" panose="02020503050405090304" pitchFamily="18" charset="0"/>
              </a:rPr>
              <a:t>运动轨迹与电场线不一致。</a:t>
            </a:r>
            <a:endParaRPr lang="zh-CN" altLang="zh-CN" sz="1050" kern="100" dirty="0">
              <a:effectLst/>
              <a:latin typeface="宋体" pitchFamily="2" charset="-122"/>
              <a:ea typeface="宋体" pitchFamily="2" charset="-122"/>
              <a:cs typeface="Courier New" panose="02070409020205090404" pitchFamily="49" charset="0"/>
            </a:endParaRPr>
          </a:p>
        </p:txBody>
      </p:sp>
      <p:pic>
        <p:nvPicPr>
          <p:cNvPr id="15" name="返回" descr="C:\Users\Administrator\Desktop\新建文件夹\返回.t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p="http://schemas.openxmlformats.org/presentationml/2006/main">
  <p:tag name="commondata" val="eyJoZGlkIjoiMGE5MDA4YjU3ZmZlODIyNzhhZGY5Yzk1MjAwNzE2MGYifQ==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6246</Words>
  <Application>WPS 演示</Application>
  <PresentationFormat>自定义</PresentationFormat>
  <Paragraphs>965</Paragraphs>
  <Slides>50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15</vt:i4>
      </vt:variant>
      <vt:variant>
        <vt:lpstr>幻灯片标题</vt:lpstr>
      </vt:variant>
      <vt:variant>
        <vt:i4>50</vt:i4>
      </vt:variant>
    </vt:vector>
  </HeadingPairs>
  <TitlesOfParts>
    <vt:vector size="92" baseType="lpstr">
      <vt:lpstr>Arial</vt:lpstr>
      <vt:lpstr>宋体</vt:lpstr>
      <vt:lpstr>Wingdings</vt:lpstr>
      <vt:lpstr>微软雅黑</vt:lpstr>
      <vt:lpstr>华文黑体</vt:lpstr>
      <vt:lpstr>汉仪旗黑</vt:lpstr>
      <vt:lpstr>汉仪书宋二KW</vt:lpstr>
      <vt:lpstr>Times New Roman</vt:lpstr>
      <vt:lpstr>方正中等线简体</vt:lpstr>
      <vt:lpstr>苹方-简</vt:lpstr>
      <vt:lpstr>Courier New</vt:lpstr>
      <vt:lpstr>华文细黑</vt:lpstr>
      <vt:lpstr>黑体</vt:lpstr>
      <vt:lpstr>汉仪中黑KW</vt:lpstr>
      <vt:lpstr>宋体</vt:lpstr>
      <vt:lpstr>Arial Unicode MS</vt:lpstr>
      <vt:lpstr>Calibri</vt:lpstr>
      <vt:lpstr>Helvetica Neue</vt:lpstr>
      <vt:lpstr>楷体_GB2312</vt:lpstr>
      <vt:lpstr>汉仪楷体简</vt:lpstr>
      <vt:lpstr>Arial</vt:lpstr>
      <vt:lpstr>DOUYU Font</vt:lpstr>
      <vt:lpstr>黑体</vt:lpstr>
      <vt:lpstr>Book Antiqua</vt:lpstr>
      <vt:lpstr>黑体-简</vt:lpstr>
      <vt:lpstr>7_Office 主题</vt:lpstr>
      <vt:lpstr>8_Office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龍</cp:lastModifiedBy>
  <cp:revision>6525</cp:revision>
  <dcterms:created xsi:type="dcterms:W3CDTF">2024-05-13T12:11:01Z</dcterms:created>
  <dcterms:modified xsi:type="dcterms:W3CDTF">2024-05-13T12:11:01Z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2052-6.6.1.8808</vt:lpwstr>
  </property>
  <property fmtid="{D5CDD505-2E9C-101B-9397-08002B2CF9AE}" pid="3" name="ICV">
    <vt:lpwstr>E1F99436B7DC49CB9B19E019C4CAD779_12</vt:lpwstr>
  </property>
</Properties>
</file>