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4" r:id="rId4"/>
    <p:sldId id="257" r:id="rId5"/>
    <p:sldId id="275" r:id="rId6"/>
    <p:sldId id="296" r:id="rId7"/>
    <p:sldId id="258" r:id="rId8"/>
    <p:sldId id="263" r:id="rId9"/>
    <p:sldId id="316" r:id="rId10"/>
    <p:sldId id="259" r:id="rId11"/>
    <p:sldId id="260" r:id="rId12"/>
    <p:sldId id="277" r:id="rId13"/>
    <p:sldId id="261" r:id="rId14"/>
    <p:sldId id="295" r:id="rId15"/>
    <p:sldId id="262" r:id="rId16"/>
    <p:sldId id="264" r:id="rId17"/>
    <p:sldId id="276" r:id="rId18"/>
    <p:sldId id="265" r:id="rId19"/>
    <p:sldId id="266" r:id="rId20"/>
    <p:sldId id="267" r:id="rId21"/>
    <p:sldId id="268" r:id="rId22"/>
    <p:sldId id="269" r:id="rId23"/>
    <p:sldId id="270" r:id="rId24"/>
    <p:sldId id="271" r:id="rId25"/>
    <p:sldId id="272" r:id="rId26"/>
    <p:sldId id="273" r:id="rId27"/>
    <p:sldId id="348" r:id="rId28"/>
    <p:sldId id="317" r:id="rId29"/>
    <p:sldId id="323" r:id="rId30"/>
    <p:sldId id="322" r:id="rId31"/>
    <p:sldId id="324" r:id="rId32"/>
    <p:sldId id="329" r:id="rId33"/>
    <p:sldId id="349" r:id="rId34"/>
    <p:sldId id="330" r:id="rId35"/>
    <p:sldId id="318" r:id="rId36"/>
    <p:sldId id="332" r:id="rId37"/>
    <p:sldId id="333" r:id="rId38"/>
    <p:sldId id="325" r:id="rId39"/>
    <p:sldId id="335" r:id="rId40"/>
    <p:sldId id="326" r:id="rId41"/>
    <p:sldId id="337" r:id="rId42"/>
    <p:sldId id="338" r:id="rId43"/>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4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gs" Target="tags/tag114.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0.xml"/><Relationship Id="rId2" Type="http://schemas.openxmlformats.org/officeDocument/2006/relationships/image" Target="../media/image13.png"/><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18.jpe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0.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06375" y="1035685"/>
            <a:ext cx="11777345" cy="3322955"/>
          </a:xfrm>
          <a:prstGeom prst="rect">
            <a:avLst/>
          </a:prstGeom>
          <a:noFill/>
          <a:ln w="9525">
            <a:noFill/>
          </a:ln>
        </p:spPr>
        <p:txBody>
          <a:bodyPr wrap="square">
            <a:spAutoFit/>
          </a:bodyPr>
          <a:p>
            <a:pPr indent="266700" fontAlgn="auto">
              <a:lnSpc>
                <a:spcPct val="150000"/>
              </a:lnSpc>
            </a:pPr>
            <a:r>
              <a:rPr lang="zh-CN" altLang="en-US" sz="2800" b="0">
                <a:latin typeface="Times New Roman" panose="02020603050405020304" charset="0"/>
                <a:ea typeface="宋体" panose="02010600030101010101" pitchFamily="2" charset="-122"/>
              </a:rPr>
              <a:t>（基础题）</a:t>
            </a:r>
            <a:r>
              <a:rPr lang="en-US" sz="2800" b="0">
                <a:latin typeface="Times New Roman" panose="02020603050405020304" charset="0"/>
                <a:ea typeface="宋体" panose="02010600030101010101" pitchFamily="2" charset="-122"/>
              </a:rPr>
              <a:t>1. </a:t>
            </a:r>
            <a:r>
              <a:rPr lang="zh-CN" sz="2800" b="0">
                <a:ea typeface="宋体" panose="02010600030101010101" pitchFamily="2" charset="-122"/>
              </a:rPr>
              <a:t>下列有关人体细胞中元素和化合物的叙述，正确的是</a:t>
            </a:r>
            <a:r>
              <a:rPr lang="en-US" sz="2800" b="0">
                <a:latin typeface="Times New Roman" panose="02020603050405020304" charset="0"/>
                <a:ea typeface="宋体" panose="02010600030101010101" pitchFamily="2" charset="-122"/>
              </a:rPr>
              <a:t>(</a:t>
            </a:r>
            <a:r>
              <a:rPr lang="zh-CN" sz="2800" b="0">
                <a:ea typeface="宋体" panose="02010600030101010101" pitchFamily="2" charset="-122"/>
              </a:rPr>
              <a:t>　　</a:t>
            </a:r>
            <a:r>
              <a:rPr lang="en-US" sz="2800" b="0">
                <a:latin typeface="Times New Roman" panose="02020603050405020304" charset="0"/>
                <a:ea typeface="宋体" panose="02010600030101010101" pitchFamily="2" charset="-122"/>
              </a:rPr>
              <a:t>)   A. </a:t>
            </a:r>
            <a:r>
              <a:rPr lang="zh-CN" sz="2800" b="0">
                <a:ea typeface="宋体" panose="02010600030101010101" pitchFamily="2" charset="-122"/>
              </a:rPr>
              <a:t>碳元素在活细胞中含量最多</a:t>
            </a:r>
            <a:r>
              <a:rPr lang="en-US" sz="2800" b="0">
                <a:latin typeface="Times New Roman" panose="02020603050405020304" charset="0"/>
                <a:ea typeface="宋体" panose="02010600030101010101" pitchFamily="2" charset="-122"/>
              </a:rPr>
              <a:t>   B. </a:t>
            </a:r>
            <a:r>
              <a:rPr lang="zh-CN" sz="2800" b="0">
                <a:ea typeface="宋体" panose="02010600030101010101" pitchFamily="2" charset="-122"/>
              </a:rPr>
              <a:t>促甲状腺激素中含有碘元素</a:t>
            </a:r>
            <a:endParaRPr lang="en-US" sz="2800" b="0">
              <a:latin typeface="Times New Roman" panose="02020603050405020304" charset="0"/>
              <a:ea typeface="宋体" panose="02010600030101010101" pitchFamily="2" charset="-122"/>
            </a:endParaRPr>
          </a:p>
          <a:p>
            <a:pPr indent="266700" fontAlgn="auto">
              <a:lnSpc>
                <a:spcPct val="150000"/>
              </a:lnSpc>
            </a:pPr>
            <a:r>
              <a:rPr lang="en-US" sz="2800" b="0">
                <a:latin typeface="Times New Roman" panose="02020603050405020304" charset="0"/>
                <a:ea typeface="宋体" panose="02010600030101010101" pitchFamily="2" charset="-122"/>
              </a:rPr>
              <a:t>C. </a:t>
            </a:r>
            <a:r>
              <a:rPr lang="zh-CN" sz="2800" b="0">
                <a:ea typeface="宋体" panose="02010600030101010101" pitchFamily="2" charset="-122"/>
              </a:rPr>
              <a:t>胆固醇参与构成细胞膜</a:t>
            </a:r>
            <a:r>
              <a:rPr lang="en-US" sz="2800" b="0">
                <a:latin typeface="Times New Roman" panose="02020603050405020304" charset="0"/>
                <a:ea typeface="宋体" panose="02010600030101010101" pitchFamily="2" charset="-122"/>
              </a:rPr>
              <a:t>   D. DNA</a:t>
            </a:r>
            <a:r>
              <a:rPr lang="zh-CN" sz="2800" b="0">
                <a:ea typeface="宋体" panose="02010600030101010101" pitchFamily="2" charset="-122"/>
              </a:rPr>
              <a:t>和</a:t>
            </a:r>
            <a:r>
              <a:rPr lang="en-US" sz="2800" b="0">
                <a:latin typeface="Times New Roman" panose="02020603050405020304" charset="0"/>
                <a:ea typeface="宋体" panose="02010600030101010101" pitchFamily="2" charset="-122"/>
              </a:rPr>
              <a:t>RNA</a:t>
            </a:r>
            <a:r>
              <a:rPr lang="zh-CN" sz="2800" b="0">
                <a:ea typeface="宋体" panose="02010600030101010101" pitchFamily="2" charset="-122"/>
              </a:rPr>
              <a:t>都是细胞内的遗传物质</a:t>
            </a:r>
            <a:endParaRPr lang="zh-CN" altLang="en-US" sz="2800" b="0">
              <a:ea typeface="宋体" panose="02010600030101010101" pitchFamily="2" charset="-122"/>
            </a:endParaRPr>
          </a:p>
        </p:txBody>
      </p:sp>
      <p:sp>
        <p:nvSpPr>
          <p:cNvPr id="2" name="文本框 1"/>
          <p:cNvSpPr txBox="1"/>
          <p:nvPr/>
        </p:nvSpPr>
        <p:spPr>
          <a:xfrm>
            <a:off x="11082020" y="1226185"/>
            <a:ext cx="535940" cy="583565"/>
          </a:xfrm>
          <a:prstGeom prst="rect">
            <a:avLst/>
          </a:prstGeom>
        </p:spPr>
        <p:txBody>
          <a:bodyPr wrap="square">
            <a:spAutoFit/>
            <a:extLst>
              <a:ext uri="{4A0BC546-FE56-4ADE-93B0-CB8AF2F6F144}">
                <wpsdc:textFrameExt xmlns:wpsdc="http://www.wps.cn/officeDocument/2022/drawingmlCustomData" type="text"/>
              </a:ext>
            </a:extLst>
          </a:bodyPr>
          <a:p>
            <a:r>
              <a:rPr lang="en-US" altLang="zh-CN" sz="3200" b="1">
                <a:solidFill>
                  <a:srgbClr val="FF0000"/>
                </a:solidFill>
                <a:ea typeface="宋体" panose="02010600030101010101" pitchFamily="2" charset="-122"/>
              </a:rPr>
              <a:t>C</a:t>
            </a:r>
            <a:endParaRPr lang="en-US" altLang="zh-CN" sz="3200" b="1">
              <a:solidFill>
                <a:srgbClr val="FF0000"/>
              </a:solidFill>
              <a:ea typeface="宋体" panose="02010600030101010101" pitchFamily="2" charset="-122"/>
            </a:endParaRPr>
          </a:p>
        </p:txBody>
      </p:sp>
      <p:sp>
        <p:nvSpPr>
          <p:cNvPr id="102" name="文本框 101"/>
          <p:cNvSpPr txBox="1"/>
          <p:nvPr/>
        </p:nvSpPr>
        <p:spPr>
          <a:xfrm>
            <a:off x="358775" y="205740"/>
            <a:ext cx="11624945" cy="829945"/>
          </a:xfrm>
          <a:prstGeom prst="rect">
            <a:avLst/>
          </a:prstGeom>
          <a:noFill/>
          <a:ln w="9525">
            <a:noFill/>
          </a:ln>
        </p:spPr>
        <p:txBody>
          <a:bodyPr wrap="square">
            <a:spAutoFit/>
          </a:bodyPr>
          <a:p>
            <a:pPr indent="266700"/>
            <a:r>
              <a:rPr lang="zh-CN" sz="2400" b="0">
                <a:ea typeface="黑体" panose="02010609060101010101" charset="-122"/>
              </a:rPr>
              <a:t>一、</a:t>
            </a:r>
            <a:r>
              <a:rPr lang="en-US" sz="2400" b="0">
                <a:latin typeface="Times New Roman" panose="02020603050405020304" charset="0"/>
                <a:ea typeface="黑体" panose="02010609060101010101" charset="-122"/>
              </a:rPr>
              <a:t> </a:t>
            </a:r>
            <a:r>
              <a:rPr lang="zh-CN" sz="2400" b="0">
                <a:ea typeface="黑体" panose="02010609060101010101" charset="-122"/>
              </a:rPr>
              <a:t>单项选择题：本题包括</a:t>
            </a:r>
            <a:r>
              <a:rPr lang="en-US" sz="2400" b="0">
                <a:latin typeface="Times New Roman" panose="02020603050405020304" charset="0"/>
                <a:ea typeface="黑体" panose="02010609060101010101" charset="-122"/>
              </a:rPr>
              <a:t>14</a:t>
            </a:r>
            <a:r>
              <a:rPr lang="zh-CN" sz="2400" b="0">
                <a:ea typeface="黑体" panose="02010609060101010101" charset="-122"/>
              </a:rPr>
              <a:t>小题，每小题</a:t>
            </a:r>
            <a:r>
              <a:rPr lang="en-US" sz="2400" b="0">
                <a:latin typeface="Times New Roman" panose="02020603050405020304" charset="0"/>
                <a:ea typeface="黑体" panose="02010609060101010101" charset="-122"/>
              </a:rPr>
              <a:t>2</a:t>
            </a:r>
            <a:r>
              <a:rPr lang="zh-CN" sz="2400" b="0">
                <a:ea typeface="黑体" panose="02010609060101010101" charset="-122"/>
              </a:rPr>
              <a:t>分，共</a:t>
            </a:r>
            <a:r>
              <a:rPr lang="en-US" sz="2400" b="0">
                <a:latin typeface="Times New Roman" panose="02020603050405020304" charset="0"/>
                <a:ea typeface="黑体" panose="02010609060101010101" charset="-122"/>
              </a:rPr>
              <a:t>28</a:t>
            </a:r>
            <a:r>
              <a:rPr lang="zh-CN" sz="2400" b="0">
                <a:ea typeface="黑体" panose="02010609060101010101" charset="-122"/>
              </a:rPr>
              <a:t>分。每小题只有一个选项最符合题意。</a:t>
            </a:r>
            <a:endParaRPr lang="zh-CN" altLang="en-US" sz="2400" b="0">
              <a:ea typeface="黑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147482624"/>
          <p:cNvPicPr>
            <a:picLocks noChangeAspect="1"/>
          </p:cNvPicPr>
          <p:nvPr/>
        </p:nvPicPr>
        <p:blipFill>
          <a:blip r:embed="rId1"/>
          <a:stretch>
            <a:fillRect/>
          </a:stretch>
        </p:blipFill>
        <p:spPr>
          <a:xfrm>
            <a:off x="2957830" y="4660265"/>
            <a:ext cx="5967095" cy="2131060"/>
          </a:xfrm>
          <a:prstGeom prst="rect">
            <a:avLst/>
          </a:prstGeom>
          <a:noFill/>
          <a:ln w="9525">
            <a:noFill/>
          </a:ln>
        </p:spPr>
      </p:pic>
      <p:sp>
        <p:nvSpPr>
          <p:cNvPr id="100" name="文本框 99"/>
          <p:cNvSpPr txBox="1"/>
          <p:nvPr/>
        </p:nvSpPr>
        <p:spPr>
          <a:xfrm>
            <a:off x="194945" y="133985"/>
            <a:ext cx="11492865" cy="4615815"/>
          </a:xfrm>
          <a:prstGeom prst="rect">
            <a:avLst/>
          </a:prstGeom>
          <a:noFill/>
          <a:ln w="9525">
            <a:noFill/>
          </a:ln>
        </p:spPr>
        <p:txBody>
          <a:bodyPr wrap="square">
            <a:spAutoFit/>
          </a:bodyPr>
          <a:p>
            <a:pPr indent="266700" fontAlgn="auto">
              <a:lnSpc>
                <a:spcPct val="150000"/>
              </a:lnSpc>
            </a:pPr>
            <a:r>
              <a:rPr lang="zh-CN" altLang="en-US" sz="2800" b="0">
                <a:latin typeface="Times New Roman" panose="02020603050405020304" charset="0"/>
                <a:ea typeface="宋体" panose="02010600030101010101" pitchFamily="2" charset="-122"/>
              </a:rPr>
              <a:t>（识图题）</a:t>
            </a:r>
            <a:r>
              <a:rPr lang="en-US" sz="2800" b="0">
                <a:latin typeface="Times New Roman" panose="02020603050405020304" charset="0"/>
                <a:ea typeface="宋体" panose="02010600030101010101" pitchFamily="2" charset="-122"/>
              </a:rPr>
              <a:t>5. 叶绿体膜上的转运蛋白对于维持叶绿体的离子平衡和pH稳定发挥了重要作用。右图表示叶绿体中几种物质跨膜运输的方式，相关判断不合理的是(  　)A. K＋通过TPK3运出类囊体腔的方式属于被动运输B.  H＋通过KEA1和KEA2运输的动力来自K＋的浓度差C. 据图推测细胞质基质中的K＋浓度高于叶绿体基质D. 类囊体薄膜上的电子传递链对于维持类囊体腔中的pH起关键作用</a:t>
            </a:r>
            <a:endParaRPr lang="en-US" sz="2800" b="0">
              <a:latin typeface="Times New Roman" panose="02020603050405020304" charset="0"/>
              <a:ea typeface="宋体" panose="02010600030101010101" pitchFamily="2" charset="-122"/>
            </a:endParaRPr>
          </a:p>
        </p:txBody>
      </p:sp>
      <p:sp>
        <p:nvSpPr>
          <p:cNvPr id="3" name="文本框 2"/>
          <p:cNvSpPr txBox="1"/>
          <p:nvPr/>
        </p:nvSpPr>
        <p:spPr>
          <a:xfrm>
            <a:off x="3302000" y="1567180"/>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B</a:t>
            </a:r>
            <a:endParaRPr lang="en-US" altLang="zh-CN" sz="3200" b="1">
              <a:solidFill>
                <a:srgbClr val="FF0000"/>
              </a:solidFill>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2147482624"/>
          <p:cNvPicPr>
            <a:picLocks noChangeAspect="1"/>
          </p:cNvPicPr>
          <p:nvPr/>
        </p:nvPicPr>
        <p:blipFill>
          <a:blip r:embed="rId1"/>
          <a:stretch>
            <a:fillRect/>
          </a:stretch>
        </p:blipFill>
        <p:spPr>
          <a:xfrm>
            <a:off x="220980" y="1366520"/>
            <a:ext cx="11546840" cy="4124325"/>
          </a:xfrm>
          <a:prstGeom prst="rect">
            <a:avLst/>
          </a:prstGeom>
          <a:noFill/>
          <a:ln w="9525">
            <a:noFill/>
          </a:ln>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3453765" y="4052570"/>
            <a:ext cx="5283835" cy="2545080"/>
          </a:xfrm>
          <a:prstGeom prst="rect">
            <a:avLst/>
          </a:prstGeom>
          <a:noFill/>
          <a:ln w="9525">
            <a:noFill/>
          </a:ln>
        </p:spPr>
      </p:pic>
      <p:sp>
        <p:nvSpPr>
          <p:cNvPr id="101" name="文本框 100"/>
          <p:cNvSpPr txBox="1"/>
          <p:nvPr/>
        </p:nvSpPr>
        <p:spPr>
          <a:xfrm>
            <a:off x="155575" y="142240"/>
            <a:ext cx="12036425" cy="3969385"/>
          </a:xfrm>
          <a:prstGeom prst="rect">
            <a:avLst/>
          </a:prstGeom>
          <a:noFill/>
          <a:ln w="9525">
            <a:noFill/>
          </a:ln>
        </p:spPr>
        <p:txBody>
          <a:bodyPr wrap="square">
            <a:spAutoFit/>
          </a:bodyPr>
          <a:p>
            <a:pPr indent="266700" fontAlgn="auto">
              <a:lnSpc>
                <a:spcPct val="150000"/>
              </a:lnSpc>
            </a:pPr>
            <a:r>
              <a:rPr lang="zh-CN" altLang="en-US" sz="2400">
                <a:latin typeface="Times New Roman" panose="02020603050405020304" charset="0"/>
                <a:ea typeface="宋体" panose="02010600030101010101" pitchFamily="2" charset="-122"/>
                <a:sym typeface="+mn-ea"/>
              </a:rPr>
              <a:t>（识图题）</a:t>
            </a:r>
            <a:r>
              <a:rPr lang="en-US" sz="2400" b="0">
                <a:latin typeface="Times New Roman" panose="02020603050405020304" charset="0"/>
                <a:ea typeface="宋体" panose="02010600030101010101" pitchFamily="2" charset="-122"/>
              </a:rPr>
              <a:t>6. 博来霉素(BLM)是一种常见治疗癌症的药物，但它能促进αSMA、Fibronectin、CollagenⅠ三种蛋白的合成，导致肺纤维化。研究发现人源胚胎干细胞产生的外泌体在肺纤维化治疗中有显著的作用，机制如图，相关叙述错误的是(　　)A. 博来霉素可以抑制Thbs2的合成从而增加导致肺纤维化的三种蛋白的含量B. 外泌体中的miR175p是在人源胚胎干细胞中经相关基因的转录产生的C. 外泌体中的miR175p可以与Thbs2的mRNA碱基互补配对导致翻译不能正常进行D. 外泌体中的miR175p调控Thbs2基因的表达，但不会改变基因的碱基序列</a:t>
            </a:r>
            <a:endParaRPr lang="en-US" sz="2400" b="0">
              <a:latin typeface="Times New Roman" panose="02020603050405020304" charset="0"/>
              <a:ea typeface="宋体" panose="02010600030101010101" pitchFamily="2" charset="-122"/>
            </a:endParaRPr>
          </a:p>
        </p:txBody>
      </p:sp>
      <p:sp>
        <p:nvSpPr>
          <p:cNvPr id="2" name="文本框 1"/>
          <p:cNvSpPr txBox="1"/>
          <p:nvPr/>
        </p:nvSpPr>
        <p:spPr>
          <a:xfrm>
            <a:off x="9832340" y="1329690"/>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A</a:t>
            </a:r>
            <a:endParaRPr lang="en-US" altLang="zh-CN" sz="3200" b="1">
              <a:solidFill>
                <a:srgbClr val="FF0000"/>
              </a:solidFill>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1990725" y="1290955"/>
            <a:ext cx="8578850" cy="4598035"/>
          </a:xfrm>
          <a:prstGeom prst="rect">
            <a:avLst/>
          </a:prstGeom>
          <a:noFill/>
          <a:ln w="9525">
            <a:noFill/>
          </a:ln>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357505" y="497840"/>
            <a:ext cx="11610975" cy="4615815"/>
          </a:xfrm>
          <a:prstGeom prst="rect">
            <a:avLst/>
          </a:prstGeom>
          <a:noFill/>
          <a:ln w="9525">
            <a:noFill/>
          </a:ln>
        </p:spPr>
        <p:txBody>
          <a:bodyPr wrap="square">
            <a:spAutoFit/>
          </a:bodyPr>
          <a:p>
            <a:pPr indent="266700" fontAlgn="auto">
              <a:lnSpc>
                <a:spcPct val="150000"/>
              </a:lnSpc>
            </a:pPr>
            <a:r>
              <a:rPr lang="zh-CN" altLang="en-US" sz="2800" b="0">
                <a:latin typeface="Times New Roman" panose="02020603050405020304" charset="0"/>
                <a:ea typeface="宋体" panose="02010600030101010101" pitchFamily="2" charset="-122"/>
              </a:rPr>
              <a:t>（基础题）</a:t>
            </a:r>
            <a:r>
              <a:rPr lang="en-US" sz="2800" b="0">
                <a:latin typeface="Times New Roman" panose="02020603050405020304" charset="0"/>
                <a:ea typeface="宋体" panose="02010600030101010101" pitchFamily="2" charset="-122"/>
              </a:rPr>
              <a:t>7. 萨克斯滨螺是一种海洋蜗牛，在过去10万年内成功进化为胎生，而其栖息地的“近亲”海洋蜗牛还是卵生，这种进化导致萨克斯滨螺可以扩散到新的栖息地。相关叙述错误的是(　　)A. 萨克斯滨螺和“近亲”海洋蜗牛构成一个种群，是进化的基本单位B. 萨克斯滨螺由卵生进化为胎生是一步步逐渐积累进化的结果C. 萨克斯滨螺化石是研究其进化的最直接、最重要的证据D. 萨克斯滨螺的基因频率发生定向改变使其适应新的环境</a:t>
            </a:r>
            <a:endParaRPr lang="en-US" sz="2800" b="0">
              <a:latin typeface="Times New Roman" panose="02020603050405020304" charset="0"/>
              <a:ea typeface="宋体" panose="02010600030101010101" pitchFamily="2" charset="-122"/>
            </a:endParaRPr>
          </a:p>
        </p:txBody>
      </p:sp>
      <p:sp>
        <p:nvSpPr>
          <p:cNvPr id="102" name="文本框 101"/>
          <p:cNvSpPr txBox="1"/>
          <p:nvPr/>
        </p:nvSpPr>
        <p:spPr>
          <a:xfrm>
            <a:off x="3556000" y="5366385"/>
            <a:ext cx="5080000" cy="645160"/>
          </a:xfrm>
          <a:prstGeom prst="rect">
            <a:avLst/>
          </a:prstGeom>
          <a:noFill/>
          <a:ln w="9525">
            <a:noFill/>
          </a:ln>
        </p:spPr>
        <p:txBody>
          <a:bodyPr>
            <a:spAutoFit/>
          </a:bodyPr>
          <a:p>
            <a:pPr indent="266700" algn="ct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sp>
        <p:nvSpPr>
          <p:cNvPr id="2" name="文本框 1"/>
          <p:cNvSpPr txBox="1"/>
          <p:nvPr/>
        </p:nvSpPr>
        <p:spPr>
          <a:xfrm>
            <a:off x="7402195" y="1908810"/>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A</a:t>
            </a:r>
            <a:endParaRPr lang="en-US" altLang="zh-CN" sz="32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p:nvPr/>
        </p:nvPicPr>
        <p:blipFill>
          <a:blip r:embed="rId1"/>
          <a:stretch>
            <a:fillRect/>
          </a:stretch>
        </p:blipFill>
        <p:spPr>
          <a:xfrm>
            <a:off x="7529830" y="3982720"/>
            <a:ext cx="4369435" cy="2744470"/>
          </a:xfrm>
          <a:prstGeom prst="rect">
            <a:avLst/>
          </a:prstGeom>
          <a:noFill/>
          <a:ln w="9525">
            <a:noFill/>
          </a:ln>
        </p:spPr>
      </p:pic>
      <p:sp>
        <p:nvSpPr>
          <p:cNvPr id="105" name="文本框 104"/>
          <p:cNvSpPr txBox="1"/>
          <p:nvPr/>
        </p:nvSpPr>
        <p:spPr>
          <a:xfrm>
            <a:off x="174625" y="-231140"/>
            <a:ext cx="11842750" cy="4523105"/>
          </a:xfrm>
          <a:prstGeom prst="rect">
            <a:avLst/>
          </a:prstGeom>
          <a:noFill/>
          <a:ln w="9525">
            <a:noFill/>
          </a:ln>
        </p:spPr>
        <p:txBody>
          <a:bodyPr wrap="square">
            <a:spAutoFit/>
          </a:bodyPr>
          <a:p>
            <a:pPr indent="266700" algn="l" fontAlgn="auto">
              <a:lnSpc>
                <a:spcPct val="150000"/>
              </a:lnSpc>
            </a:pPr>
            <a:endParaRPr lang="en-US" sz="2400" b="0">
              <a:latin typeface="Times New Roman" panose="02020603050405020304" charset="0"/>
              <a:ea typeface="宋体" panose="02010600030101010101" pitchFamily="2" charset="-122"/>
            </a:endParaRPr>
          </a:p>
          <a:p>
            <a:pPr indent="266700" algn="l" fontAlgn="auto">
              <a:lnSpc>
                <a:spcPct val="150000"/>
              </a:lnSpc>
            </a:pPr>
            <a:r>
              <a:rPr lang="zh-CN" altLang="en-US" sz="2800">
                <a:latin typeface="Times New Roman" panose="02020603050405020304" charset="0"/>
                <a:ea typeface="宋体" panose="02010600030101010101" pitchFamily="2" charset="-122"/>
                <a:sym typeface="+mn-ea"/>
              </a:rPr>
              <a:t>（拓展题）</a:t>
            </a:r>
            <a:r>
              <a:rPr lang="en-US" sz="2800">
                <a:latin typeface="Times New Roman" panose="02020603050405020304" charset="0"/>
                <a:ea typeface="宋体" panose="02010600030101010101" pitchFamily="2" charset="-122"/>
                <a:sym typeface="+mn-ea"/>
              </a:rPr>
              <a:t>9. </a:t>
            </a:r>
            <a:r>
              <a:rPr lang="zh-CN" sz="2800">
                <a:ea typeface="宋体" panose="02010600030101010101" pitchFamily="2" charset="-122"/>
                <a:sym typeface="+mn-ea"/>
              </a:rPr>
              <a:t>人在胆囊病变初期，常出现右肩胛区疼痛，机制如图。相关叙述正确的是</a:t>
            </a:r>
            <a:r>
              <a:rPr lang="en-US" sz="2800">
                <a:latin typeface="Times New Roman" panose="02020603050405020304" charset="0"/>
                <a:ea typeface="宋体" panose="02010600030101010101" pitchFamily="2" charset="-122"/>
                <a:sym typeface="+mn-ea"/>
              </a:rPr>
              <a:t>(</a:t>
            </a:r>
            <a:r>
              <a:rPr lang="zh-CN" sz="2800">
                <a:ea typeface="宋体" panose="02010600030101010101" pitchFamily="2" charset="-122"/>
                <a:sym typeface="+mn-ea"/>
              </a:rPr>
              <a:t>　　</a:t>
            </a:r>
            <a:r>
              <a:rPr lang="en-US" sz="2800">
                <a:latin typeface="Times New Roman" panose="02020603050405020304" charset="0"/>
                <a:ea typeface="宋体" panose="02010600030101010101" pitchFamily="2" charset="-122"/>
                <a:sym typeface="+mn-ea"/>
              </a:rPr>
              <a:t>)</a:t>
            </a:r>
            <a:r>
              <a:rPr lang="en-US" sz="2800" b="0">
                <a:latin typeface="Times New Roman" panose="02020603050405020304" charset="0"/>
                <a:ea typeface="宋体" panose="02010600030101010101" pitchFamily="2" charset="-122"/>
              </a:rPr>
              <a:t> A. 该反射为非条件反射，感受器为胆囊B. 动作电位首先产生于胆囊，传导途径为a→b→c→dC. 图中①、②分别为相关神经元的树突和轴突D. 痛觉的形成应在大脑皮层中央前回的躯体感觉中枢</a:t>
            </a:r>
            <a:endParaRPr lang="en-US" sz="2800" b="0">
              <a:latin typeface="Times New Roman" panose="02020603050405020304" charset="0"/>
              <a:ea typeface="宋体" panose="02010600030101010101" pitchFamily="2" charset="-122"/>
            </a:endParaRPr>
          </a:p>
        </p:txBody>
      </p:sp>
      <p:sp>
        <p:nvSpPr>
          <p:cNvPr id="2" name="文本框 1"/>
          <p:cNvSpPr txBox="1"/>
          <p:nvPr/>
        </p:nvSpPr>
        <p:spPr>
          <a:xfrm>
            <a:off x="2628265" y="1149985"/>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C</a:t>
            </a:r>
            <a:endParaRPr lang="en-US" altLang="zh-CN" sz="3200" b="1">
              <a:solidFill>
                <a:srgbClr val="FF0000"/>
              </a:solidFill>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79095" y="498475"/>
            <a:ext cx="11434445" cy="5446395"/>
          </a:xfrm>
          <a:prstGeom prst="rect">
            <a:avLst/>
          </a:prstGeom>
          <a:noFill/>
        </p:spPr>
        <p:txBody>
          <a:bodyPr wrap="square" rtlCol="0" anchor="t">
            <a:spAutoFit/>
          </a:bodyPr>
          <a:p>
            <a:pPr indent="457200" fontAlgn="auto">
              <a:lnSpc>
                <a:spcPct val="150000"/>
              </a:lnSpc>
            </a:pPr>
            <a:r>
              <a:rPr lang="zh-CN" altLang="en-US" sz="3200" b="1">
                <a:latin typeface="宋体" panose="02010600030101010101" pitchFamily="2" charset="-122"/>
                <a:ea typeface="宋体" panose="02010600030101010101" pitchFamily="2" charset="-122"/>
              </a:rPr>
              <a:t>牵涉痛：</a:t>
            </a:r>
            <a:r>
              <a:rPr lang="zh-CN" altLang="en-US" sz="2800" u="sng">
                <a:latin typeface="宋体" panose="02010600030101010101" pitchFamily="2" charset="-122"/>
                <a:ea typeface="宋体" panose="02010600030101010101" pitchFamily="2" charset="-122"/>
              </a:rPr>
              <a:t>指某些内脏器官病变时，在体表一定区域产生感觉过敏或疼痛感觉的现象，称为牵涉痛</a:t>
            </a:r>
            <a:r>
              <a:rPr lang="zh-CN" altLang="en-US" sz="2800">
                <a:latin typeface="宋体" panose="02010600030101010101" pitchFamily="2" charset="-122"/>
                <a:ea typeface="宋体" panose="02010600030101010101" pitchFamily="2" charset="-122"/>
              </a:rPr>
              <a:t>。它是疼痛的一种类型，表现为患者感到身体体表某处有明显痛感，而该处并无实际损伤。</a:t>
            </a:r>
            <a:endParaRPr lang="zh-CN" altLang="en-US" sz="2800">
              <a:latin typeface="宋体" panose="02010600030101010101" pitchFamily="2" charset="-122"/>
              <a:ea typeface="宋体" panose="02010600030101010101" pitchFamily="2" charset="-122"/>
            </a:endParaRPr>
          </a:p>
          <a:p>
            <a:pPr indent="457200" fontAlgn="auto">
              <a:lnSpc>
                <a:spcPct val="150000"/>
              </a:lnSpc>
            </a:pPr>
            <a:endParaRPr lang="zh-CN" altLang="en-US" sz="2800">
              <a:latin typeface="宋体" panose="02010600030101010101" pitchFamily="2" charset="-122"/>
              <a:ea typeface="宋体" panose="02010600030101010101" pitchFamily="2" charset="-122"/>
            </a:endParaRPr>
          </a:p>
          <a:p>
            <a:pPr indent="457200" fontAlgn="auto">
              <a:lnSpc>
                <a:spcPct val="150000"/>
              </a:lnSpc>
            </a:pPr>
            <a:r>
              <a:rPr lang="zh-CN" altLang="en-US" sz="3200" b="1">
                <a:latin typeface="宋体" panose="02010600030101010101" pitchFamily="2" charset="-122"/>
                <a:ea typeface="宋体" panose="02010600030101010101" pitchFamily="2" charset="-122"/>
              </a:rPr>
              <a:t>机理：</a:t>
            </a:r>
            <a:r>
              <a:rPr lang="zh-CN" altLang="en-US" sz="2800">
                <a:latin typeface="宋体" panose="02010600030101010101" pitchFamily="2" charset="-122"/>
                <a:ea typeface="宋体" panose="02010600030101010101" pitchFamily="2" charset="-122"/>
              </a:rPr>
              <a:t>由于有病变的内脏神经纤维与体表某处的神经纤维会合于同一脊髓段，来自内脏的传入神经纤维除经脊髓上达大脑皮质，反应内脏疼痛外，还会影响同一脊髓段的体表神经纤维，传导和扩散到相应的体表部位，而引起疼痛</a:t>
            </a:r>
            <a:endParaRPr lang="zh-CN" altLang="en-US" sz="280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 name="文本框 104"/>
          <p:cNvSpPr txBox="1"/>
          <p:nvPr/>
        </p:nvSpPr>
        <p:spPr>
          <a:xfrm>
            <a:off x="260985" y="313690"/>
            <a:ext cx="11853545" cy="5262245"/>
          </a:xfrm>
          <a:prstGeom prst="rect">
            <a:avLst/>
          </a:prstGeom>
          <a:noFill/>
          <a:ln w="9525">
            <a:noFill/>
          </a:ln>
        </p:spPr>
        <p:txBody>
          <a:bodyPr wrap="square">
            <a:spAutoFit/>
          </a:bodyPr>
          <a:p>
            <a:pPr indent="266700" fontAlgn="auto">
              <a:lnSpc>
                <a:spcPct val="150000"/>
              </a:lnSpc>
            </a:pPr>
            <a:r>
              <a:rPr lang="zh-CN" altLang="en-US" sz="2800" b="0">
                <a:latin typeface="Times New Roman" panose="02020603050405020304" charset="0"/>
                <a:ea typeface="宋体" panose="02010600030101010101" pitchFamily="2" charset="-122"/>
              </a:rPr>
              <a:t>（阅读理解题）</a:t>
            </a:r>
            <a:r>
              <a:rPr lang="en-US" sz="2800" b="0">
                <a:latin typeface="Times New Roman" panose="02020603050405020304" charset="0"/>
                <a:ea typeface="宋体" panose="02010600030101010101" pitchFamily="2" charset="-122"/>
              </a:rPr>
              <a:t>10. 研究表明渐冻症的发病机理之一是谷氨酸在神经细胞之间堆积，造成神经细胞损伤。患者的大脑、脑干和脊髓中的运动神经元受到损害，导致肌肉逐渐萎缩，功能减退，但患者感觉和思维活动正常。相关叙述正确的是(　　)A. 神经细胞间谷氨酸堆积，过度刺激受体，导致神经元过度激活而损伤B. 患者的传入神经元受损，影响神经递质释放导致肢体肌肉功能逐渐丧失C. 患者肠胃蠕动减慢，消化能力降低可能与交感神经等外周神经受损有关D. 患者逐渐吐字不清，主要原因是大脑皮层中语言中枢“S区”受损</a:t>
            </a:r>
            <a:endParaRPr lang="en-US" sz="2800" b="0">
              <a:latin typeface="Times New Roman" panose="02020603050405020304" charset="0"/>
              <a:ea typeface="宋体" panose="02010600030101010101" pitchFamily="2" charset="-122"/>
            </a:endParaRPr>
          </a:p>
        </p:txBody>
      </p:sp>
      <p:sp>
        <p:nvSpPr>
          <p:cNvPr id="2" name="文本框 1"/>
          <p:cNvSpPr txBox="1"/>
          <p:nvPr/>
        </p:nvSpPr>
        <p:spPr>
          <a:xfrm>
            <a:off x="3433445" y="2420620"/>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A</a:t>
            </a:r>
            <a:endParaRPr lang="en-US" altLang="zh-CN" sz="32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 name="文本框 104"/>
          <p:cNvSpPr txBox="1"/>
          <p:nvPr/>
        </p:nvSpPr>
        <p:spPr>
          <a:xfrm>
            <a:off x="241300" y="648335"/>
            <a:ext cx="11834495" cy="4615815"/>
          </a:xfrm>
          <a:prstGeom prst="rect">
            <a:avLst/>
          </a:prstGeom>
          <a:noFill/>
          <a:ln w="9525">
            <a:noFill/>
          </a:ln>
        </p:spPr>
        <p:txBody>
          <a:bodyPr wrap="square">
            <a:spAutoFit/>
          </a:bodyPr>
          <a:p>
            <a:pPr indent="266700" fontAlgn="auto">
              <a:lnSpc>
                <a:spcPct val="150000"/>
              </a:lnSpc>
            </a:pPr>
            <a:r>
              <a:rPr lang="zh-CN" altLang="en-US" sz="2800" b="0">
                <a:latin typeface="Times New Roman" panose="02020603050405020304" charset="0"/>
                <a:ea typeface="宋体" panose="02010600030101010101" pitchFamily="2" charset="-122"/>
              </a:rPr>
              <a:t>（基础题）</a:t>
            </a:r>
            <a:r>
              <a:rPr lang="en-US" sz="2800" b="0">
                <a:latin typeface="Times New Roman" panose="02020603050405020304" charset="0"/>
                <a:ea typeface="宋体" panose="02010600030101010101" pitchFamily="2" charset="-122"/>
              </a:rPr>
              <a:t>11. 农—林—牧—渔立体农业模式中，池塘中养鱼、虾、蟹等水产品，水面上种植菱角、莲藕等水生植物，池塘周围种植果树，同时在林下养鸡、鸭等家禽。相关叙述错误的是(　　)A. 设计该系统涉及自生、协调、整体等生态工程原理B. 家禽的觅食活动可加快该立体农业中的碳流动C. 鱼、虾、蟹粪便中的有机物可为水生植物提供能量D. 该立体农业实现了生物在时间、空间上的合理配置，增加流入的总能量</a:t>
            </a:r>
            <a:endParaRPr lang="en-US" sz="2800" b="0">
              <a:latin typeface="Times New Roman" panose="02020603050405020304" charset="0"/>
              <a:ea typeface="宋体" panose="02010600030101010101" pitchFamily="2" charset="-122"/>
            </a:endParaRPr>
          </a:p>
        </p:txBody>
      </p:sp>
      <p:sp>
        <p:nvSpPr>
          <p:cNvPr id="2" name="文本框 1"/>
          <p:cNvSpPr txBox="1"/>
          <p:nvPr/>
        </p:nvSpPr>
        <p:spPr>
          <a:xfrm>
            <a:off x="6931025" y="2108200"/>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C</a:t>
            </a:r>
            <a:endParaRPr lang="en-US" altLang="zh-CN" sz="32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 name="文本框 104"/>
          <p:cNvSpPr txBox="1"/>
          <p:nvPr/>
        </p:nvSpPr>
        <p:spPr>
          <a:xfrm>
            <a:off x="261620" y="951230"/>
            <a:ext cx="11454765" cy="829945"/>
          </a:xfrm>
          <a:prstGeom prst="rect">
            <a:avLst/>
          </a:prstGeom>
          <a:noFill/>
          <a:ln w="9525">
            <a:noFill/>
          </a:ln>
        </p:spPr>
        <p:txBody>
          <a:bodyPr wrap="square">
            <a:spAutoFit/>
          </a:bodyPr>
          <a:p>
            <a:pPr indent="266700"/>
            <a:r>
              <a:rPr lang="en-US" sz="2800" b="0">
                <a:latin typeface="Times New Roman" panose="02020603050405020304" charset="0"/>
                <a:ea typeface="宋体" panose="02010600030101010101" pitchFamily="2" charset="-122"/>
              </a:rPr>
              <a:t>12. 下表是一种筛选微生物的培养基配方，相关分析错误的是(　　)</a:t>
            </a:r>
            <a:r>
              <a:rPr lang="en-US" sz="2000" b="0">
                <a:latin typeface="Times New Roman" panose="02020603050405020304" charset="0"/>
                <a:ea typeface="宋体" panose="02010600030101010101" pitchFamily="2" charset="-122"/>
              </a:rPr>
              <a:t> </a:t>
            </a:r>
            <a:endParaRPr lang="en-US" altLang="en-US" sz="2000" b="0">
              <a:latin typeface="Times New Roman" panose="02020603050405020304" charset="0"/>
              <a:ea typeface="宋体" panose="02010600030101010101" pitchFamily="2" charset="-122"/>
            </a:endParaRPr>
          </a:p>
        </p:txBody>
      </p:sp>
      <p:graphicFrame>
        <p:nvGraphicFramePr>
          <p:cNvPr id="2" name="表格 1"/>
          <p:cNvGraphicFramePr/>
          <p:nvPr>
            <p:custDataLst>
              <p:tags r:id="rId1"/>
            </p:custDataLst>
          </p:nvPr>
        </p:nvGraphicFramePr>
        <p:xfrm>
          <a:off x="1104900" y="1688465"/>
          <a:ext cx="9307195" cy="1624330"/>
        </p:xfrm>
        <a:graphic>
          <a:graphicData uri="http://schemas.openxmlformats.org/drawingml/2006/table">
            <a:tbl>
              <a:tblPr/>
              <a:tblGrid>
                <a:gridCol w="1057910"/>
                <a:gridCol w="1068705"/>
                <a:gridCol w="1066165"/>
                <a:gridCol w="1068705"/>
                <a:gridCol w="908685"/>
                <a:gridCol w="1043940"/>
                <a:gridCol w="1068070"/>
                <a:gridCol w="956310"/>
                <a:gridCol w="1068705"/>
              </a:tblGrid>
              <a:tr h="812165">
                <a:tc>
                  <a:txBody>
                    <a:bodyPr/>
                    <a:p>
                      <a:pPr indent="0" algn="ctr">
                        <a:buNone/>
                      </a:pPr>
                      <a:r>
                        <a:rPr lang="en-US" sz="2400" b="0">
                          <a:latin typeface="Times New Roman" panose="02020603050405020304" charset="0"/>
                          <a:cs typeface="Times New Roman" panose="02020603050405020304" charset="0"/>
                        </a:rPr>
                        <a:t>成分</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甘露醇</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KH</a:t>
                      </a:r>
                      <a:r>
                        <a:rPr lang="en-US" sz="2400" b="0" baseline="-25000">
                          <a:latin typeface="Times New Roman" panose="02020603050405020304" charset="0"/>
                          <a:cs typeface="Times New Roman" panose="02020603050405020304" charset="0"/>
                        </a:rPr>
                        <a:t>2</a:t>
                      </a:r>
                      <a:r>
                        <a:rPr lang="en-US" sz="2400" b="0">
                          <a:latin typeface="Times New Roman" panose="02020603050405020304" charset="0"/>
                          <a:cs typeface="Times New Roman" panose="02020603050405020304" charset="0"/>
                        </a:rPr>
                        <a:t>PO</a:t>
                      </a:r>
                      <a:r>
                        <a:rPr lang="en-US" sz="2400" b="0" baseline="-25000">
                          <a:latin typeface="Times New Roman" panose="02020603050405020304" charset="0"/>
                          <a:cs typeface="Times New Roman" panose="02020603050405020304" charset="0"/>
                        </a:rPr>
                        <a:t>2</a:t>
                      </a:r>
                      <a:endParaRPr lang="en-US" altLang="en-US" sz="2400" b="0" baseline="-250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MgSO</a:t>
                      </a:r>
                      <a:r>
                        <a:rPr lang="en-US" sz="2400" b="0" baseline="-25000">
                          <a:latin typeface="Times New Roman" panose="02020603050405020304" charset="0"/>
                          <a:cs typeface="Times New Roman" panose="02020603050405020304" charset="0"/>
                        </a:rPr>
                        <a:t>4</a:t>
                      </a:r>
                      <a:endParaRPr lang="en-US" altLang="en-US" sz="2400" b="0" baseline="-250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NaCl</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CaSO</a:t>
                      </a:r>
                      <a:r>
                        <a:rPr lang="en-US" sz="2400" b="0" baseline="-25000">
                          <a:latin typeface="Times New Roman" panose="02020603050405020304" charset="0"/>
                          <a:cs typeface="Times New Roman" panose="02020603050405020304" charset="0"/>
                        </a:rPr>
                        <a:t>4</a:t>
                      </a:r>
                      <a:endParaRPr lang="en-US" altLang="en-US" sz="2400" b="0" baseline="-250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CaCO</a:t>
                      </a:r>
                      <a:r>
                        <a:rPr lang="en-US" sz="2400" b="0" baseline="-25000">
                          <a:latin typeface="Times New Roman" panose="02020603050405020304" charset="0"/>
                          <a:cs typeface="Times New Roman" panose="02020603050405020304" charset="0"/>
                        </a:rPr>
                        <a:t>3</a:t>
                      </a:r>
                      <a:endParaRPr lang="en-US" altLang="en-US" sz="2400" b="0" baseline="-250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水</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琼脂粉</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2165">
                <a:tc>
                  <a:txBody>
                    <a:bodyPr/>
                    <a:p>
                      <a:pPr indent="0" algn="ctr">
                        <a:buNone/>
                      </a:pPr>
                      <a:r>
                        <a:rPr lang="en-US" sz="2400" b="0">
                          <a:latin typeface="Times New Roman" panose="02020603050405020304" charset="0"/>
                          <a:cs typeface="Times New Roman" panose="02020603050405020304" charset="0"/>
                        </a:rPr>
                        <a:t>含量/g</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10</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0.2</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0.2</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0.2</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0.1</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5</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1 000</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Times New Roman" panose="02020603050405020304" charset="0"/>
                          <a:cs typeface="Times New Roman" panose="02020603050405020304" charset="0"/>
                        </a:rPr>
                        <a:t>20</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629920" y="2750185"/>
            <a:ext cx="9963785" cy="3549015"/>
          </a:xfrm>
          <a:prstGeom prst="rect">
            <a:avLst/>
          </a:prstGeom>
          <a:noFill/>
          <a:ln w="9525">
            <a:noFill/>
          </a:ln>
        </p:spPr>
        <p:txBody>
          <a:bodyPr wrap="square">
            <a:noAutofit/>
          </a:bodyPr>
          <a:p>
            <a:pPr indent="266700" fontAlgn="auto">
              <a:lnSpc>
                <a:spcPct val="150000"/>
              </a:lnSpc>
            </a:pPr>
            <a:endParaRPr lang="en-US" sz="2400" b="0">
              <a:latin typeface="Times New Roman" panose="02020603050405020304" charset="0"/>
              <a:ea typeface="宋体" panose="02010600030101010101" pitchFamily="2" charset="-122"/>
            </a:endParaRPr>
          </a:p>
          <a:p>
            <a:pPr indent="266700" algn="l" fontAlgn="auto">
              <a:lnSpc>
                <a:spcPct val="150000"/>
              </a:lnSpc>
            </a:pPr>
            <a:r>
              <a:rPr lang="en-US" sz="2800" b="0">
                <a:latin typeface="Times New Roman" panose="02020603050405020304" charset="0"/>
                <a:ea typeface="宋体" panose="02010600030101010101" pitchFamily="2" charset="-122"/>
              </a:rPr>
              <a:t>A. 该培养基为无氮培养基，说明筛选的微生物不需要氮源   B. 甘露醇既可为微生物提供碳源，也可以提供能源   C. 该培养基为固体培养基，配制后可先分装再灭菌   D. 进一步分离纯化微生物时常用的接种方法是平板划线法</a:t>
            </a:r>
            <a:endParaRPr lang="en-US" sz="2800" b="0">
              <a:latin typeface="Times New Roman" panose="02020603050405020304" charset="0"/>
              <a:ea typeface="宋体" panose="02010600030101010101" pitchFamily="2" charset="-122"/>
            </a:endParaRPr>
          </a:p>
        </p:txBody>
      </p:sp>
      <p:sp>
        <p:nvSpPr>
          <p:cNvPr id="4" name="文本框 3"/>
          <p:cNvSpPr txBox="1"/>
          <p:nvPr/>
        </p:nvSpPr>
        <p:spPr>
          <a:xfrm>
            <a:off x="10234295" y="951230"/>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A</a:t>
            </a:r>
            <a:endParaRPr lang="en-US" altLang="zh-CN" sz="3200" b="1">
              <a:solidFill>
                <a:srgbClr val="FF0000"/>
              </a:solidFill>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3131185" y="678498"/>
            <a:ext cx="5143500" cy="3362325"/>
          </a:xfrm>
          <a:prstGeom prst="rect">
            <a:avLst/>
          </a:prstGeom>
          <a:noFill/>
          <a:ln w="9525">
            <a:noFill/>
          </a:ln>
        </p:spPr>
      </p:pic>
      <p:sp>
        <p:nvSpPr>
          <p:cNvPr id="4" name="文本框 3"/>
          <p:cNvSpPr txBox="1"/>
          <p:nvPr/>
        </p:nvSpPr>
        <p:spPr>
          <a:xfrm>
            <a:off x="4437380" y="292100"/>
            <a:ext cx="2956560" cy="583565"/>
          </a:xfrm>
          <a:prstGeom prst="rect">
            <a:avLst/>
          </a:prstGeom>
          <a:noFill/>
        </p:spPr>
        <p:txBody>
          <a:bodyPr wrap="square" rtlCol="0" anchor="t">
            <a:spAutoFit/>
          </a:bodyPr>
          <a:p>
            <a:r>
              <a:rPr lang="zh-CN" sz="3200" b="1">
                <a:ea typeface="宋体" panose="02010600030101010101" pitchFamily="2" charset="-122"/>
                <a:sym typeface="+mn-ea"/>
              </a:rPr>
              <a:t>甲状腺激素</a:t>
            </a:r>
            <a:endParaRPr lang="zh-CN" altLang="en-US" sz="3200" b="1">
              <a:ea typeface="宋体" panose="02010600030101010101" pitchFamily="2" charset="-122"/>
              <a:sym typeface="+mn-ea"/>
            </a:endParaRPr>
          </a:p>
        </p:txBody>
      </p:sp>
      <p:sp>
        <p:nvSpPr>
          <p:cNvPr id="5" name="文本框 4"/>
          <p:cNvSpPr txBox="1"/>
          <p:nvPr/>
        </p:nvSpPr>
        <p:spPr>
          <a:xfrm>
            <a:off x="2428875" y="3656965"/>
            <a:ext cx="1933575" cy="52197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rPr>
              <a:t>化学本质：</a:t>
            </a:r>
            <a:endParaRPr lang="zh-CN" altLang="en-US" sz="2800">
              <a:latin typeface="宋体" panose="02010600030101010101" pitchFamily="2" charset="-122"/>
              <a:ea typeface="宋体" panose="02010600030101010101" pitchFamily="2" charset="-122"/>
            </a:endParaRPr>
          </a:p>
        </p:txBody>
      </p:sp>
      <p:sp>
        <p:nvSpPr>
          <p:cNvPr id="6" name="文本框 5"/>
          <p:cNvSpPr txBox="1"/>
          <p:nvPr/>
        </p:nvSpPr>
        <p:spPr>
          <a:xfrm>
            <a:off x="2428875" y="5667375"/>
            <a:ext cx="1148715" cy="521970"/>
          </a:xfrm>
          <a:prstGeom prst="rect">
            <a:avLst/>
          </a:prstGeom>
          <a:noFill/>
        </p:spPr>
        <p:txBody>
          <a:bodyPr wrap="square" rtlCol="0" anchor="t">
            <a:spAutoFit/>
          </a:bodyPr>
          <a:p>
            <a:pPr algn="l">
              <a:buClrTx/>
              <a:buSzTx/>
              <a:buFontTx/>
            </a:pPr>
            <a:r>
              <a:rPr lang="zh-CN" altLang="en-US" sz="2800">
                <a:latin typeface="宋体" panose="02010600030101010101" pitchFamily="2" charset="-122"/>
                <a:ea typeface="宋体" panose="02010600030101010101" pitchFamily="2" charset="-122"/>
              </a:rPr>
              <a:t>作用：</a:t>
            </a:r>
            <a:endParaRPr lang="zh-CN" altLang="en-US" sz="2800">
              <a:latin typeface="宋体" panose="02010600030101010101" pitchFamily="2" charset="-122"/>
              <a:ea typeface="宋体" panose="02010600030101010101" pitchFamily="2" charset="-122"/>
            </a:endParaRPr>
          </a:p>
        </p:txBody>
      </p:sp>
      <p:sp>
        <p:nvSpPr>
          <p:cNvPr id="7" name="文本框 6"/>
          <p:cNvSpPr txBox="1"/>
          <p:nvPr/>
        </p:nvSpPr>
        <p:spPr>
          <a:xfrm>
            <a:off x="2428875" y="4332605"/>
            <a:ext cx="3998595" cy="52197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rPr>
              <a:t>合成场所（细胞结构）：</a:t>
            </a:r>
            <a:endParaRPr lang="zh-CN" altLang="en-US" sz="2800">
              <a:latin typeface="宋体" panose="02010600030101010101" pitchFamily="2" charset="-122"/>
              <a:ea typeface="宋体" panose="02010600030101010101" pitchFamily="2" charset="-122"/>
            </a:endParaRPr>
          </a:p>
        </p:txBody>
      </p:sp>
      <p:sp>
        <p:nvSpPr>
          <p:cNvPr id="8" name="文本框 7"/>
          <p:cNvSpPr txBox="1"/>
          <p:nvPr/>
        </p:nvSpPr>
        <p:spPr>
          <a:xfrm>
            <a:off x="2428875" y="4999990"/>
            <a:ext cx="1807210" cy="52197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rPr>
              <a:t>受体位置：</a:t>
            </a:r>
            <a:endParaRPr lang="zh-CN" altLang="en-US" sz="2800">
              <a:latin typeface="宋体" panose="02010600030101010101" pitchFamily="2" charset="-122"/>
              <a:ea typeface="宋体" panose="02010600030101010101" pitchFamily="2" charset="-122"/>
            </a:endParaRPr>
          </a:p>
        </p:txBody>
      </p:sp>
      <p:sp>
        <p:nvSpPr>
          <p:cNvPr id="9" name="文本框 8"/>
          <p:cNvSpPr txBox="1"/>
          <p:nvPr/>
        </p:nvSpPr>
        <p:spPr>
          <a:xfrm>
            <a:off x="4174490" y="3656965"/>
            <a:ext cx="2480945" cy="52197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sym typeface="+mn-ea"/>
              </a:rPr>
              <a:t>氨基酸衍生物</a:t>
            </a:r>
            <a:endParaRPr lang="zh-CN" altLang="en-US" sz="2800">
              <a:latin typeface="宋体" panose="02010600030101010101" pitchFamily="2" charset="-122"/>
              <a:ea typeface="宋体" panose="02010600030101010101" pitchFamily="2" charset="-122"/>
              <a:sym typeface="+mn-ea"/>
            </a:endParaRPr>
          </a:p>
        </p:txBody>
      </p:sp>
      <p:sp>
        <p:nvSpPr>
          <p:cNvPr id="10" name="文本框 9"/>
          <p:cNvSpPr txBox="1"/>
          <p:nvPr/>
        </p:nvSpPr>
        <p:spPr>
          <a:xfrm>
            <a:off x="6324600" y="4332605"/>
            <a:ext cx="3047365" cy="52197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sym typeface="+mn-ea"/>
              </a:rPr>
              <a:t>内质网、高尔基体</a:t>
            </a:r>
            <a:endParaRPr lang="zh-CN" altLang="en-US" sz="2800">
              <a:latin typeface="宋体" panose="02010600030101010101" pitchFamily="2" charset="-122"/>
              <a:ea typeface="宋体" panose="02010600030101010101" pitchFamily="2" charset="-122"/>
              <a:sym typeface="+mn-ea"/>
            </a:endParaRPr>
          </a:p>
        </p:txBody>
      </p:sp>
      <p:sp>
        <p:nvSpPr>
          <p:cNvPr id="11" name="文本框 10"/>
          <p:cNvSpPr txBox="1"/>
          <p:nvPr/>
        </p:nvSpPr>
        <p:spPr>
          <a:xfrm>
            <a:off x="4174490" y="4999990"/>
            <a:ext cx="1487805" cy="52197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sym typeface="+mn-ea"/>
              </a:rPr>
              <a:t>细胞核</a:t>
            </a:r>
            <a:endParaRPr lang="zh-CN" altLang="en-US" sz="2800">
              <a:latin typeface="宋体" panose="02010600030101010101" pitchFamily="2" charset="-122"/>
              <a:ea typeface="宋体" panose="02010600030101010101" pitchFamily="2" charset="-122"/>
              <a:sym typeface="+mn-ea"/>
            </a:endParaRPr>
          </a:p>
        </p:txBody>
      </p:sp>
      <p:sp>
        <p:nvSpPr>
          <p:cNvPr id="12" name="文本框 11"/>
          <p:cNvSpPr txBox="1"/>
          <p:nvPr/>
        </p:nvSpPr>
        <p:spPr>
          <a:xfrm>
            <a:off x="3481705" y="5667375"/>
            <a:ext cx="7800340" cy="52197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sym typeface="+mn-ea"/>
              </a:rPr>
              <a:t>促进新陈代谢、发育、提高神经系统的兴奋性</a:t>
            </a:r>
            <a:endParaRPr lang="zh-CN" altLang="en-US" sz="2800">
              <a:latin typeface="宋体" panose="02010600030101010101" pitchFamily="2" charset="-122"/>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 name="文本框 104"/>
          <p:cNvSpPr txBox="1"/>
          <p:nvPr/>
        </p:nvSpPr>
        <p:spPr>
          <a:xfrm>
            <a:off x="0" y="535940"/>
            <a:ext cx="12192000" cy="4615815"/>
          </a:xfrm>
          <a:prstGeom prst="rect">
            <a:avLst/>
          </a:prstGeom>
          <a:noFill/>
          <a:ln w="9525">
            <a:noFill/>
          </a:ln>
        </p:spPr>
        <p:txBody>
          <a:bodyPr wrap="square">
            <a:spAutoFit/>
          </a:bodyPr>
          <a:p>
            <a:pPr indent="266700" fontAlgn="auto">
              <a:lnSpc>
                <a:spcPct val="150000"/>
              </a:lnSpc>
            </a:pPr>
            <a:r>
              <a:rPr lang="en-US" sz="2800" b="0">
                <a:latin typeface="Times New Roman" panose="02020603050405020304" charset="0"/>
                <a:ea typeface="宋体" panose="02010600030101010101" pitchFamily="2" charset="-122"/>
              </a:rPr>
              <a:t>13. 摇摆式间歇浸没生物反应器通过摆动架的倾斜摆动，使培养液周期性间歇浸没组培苗，实现组培苗的快速生长。相关叙述正确的是(　　)A. 获得组织苗的培养基含有水、无机盐、蔗糖、琼脂和激素等多种营养物质B. 获得组培苗的步骤：外植体→脱分化形成胚状体→再分化形成试管苗C. 间歇摆动提高培养液溶氧量，有利于组培苗进行有氧呼吸，提高生长速度D. 经过间歇浸没培养获得的植株需要消毒后炼苗再移栽到经灭菌处理的土壤中</a:t>
            </a:r>
            <a:endParaRPr lang="en-US" sz="2800" b="0">
              <a:latin typeface="Times New Roman" panose="02020603050405020304" charset="0"/>
              <a:ea typeface="宋体" panose="02010600030101010101" pitchFamily="2" charset="-122"/>
            </a:endParaRPr>
          </a:p>
        </p:txBody>
      </p:sp>
      <p:sp>
        <p:nvSpPr>
          <p:cNvPr id="2" name="文本框 1"/>
          <p:cNvSpPr txBox="1"/>
          <p:nvPr/>
        </p:nvSpPr>
        <p:spPr>
          <a:xfrm>
            <a:off x="9537065" y="1339215"/>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C</a:t>
            </a:r>
            <a:endParaRPr lang="en-US" altLang="zh-CN" sz="32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 name="文本框 104"/>
          <p:cNvSpPr txBox="1"/>
          <p:nvPr/>
        </p:nvSpPr>
        <p:spPr>
          <a:xfrm>
            <a:off x="354330" y="379095"/>
            <a:ext cx="11483975" cy="5262245"/>
          </a:xfrm>
          <a:prstGeom prst="rect">
            <a:avLst/>
          </a:prstGeom>
          <a:noFill/>
          <a:ln w="9525">
            <a:noFill/>
          </a:ln>
        </p:spPr>
        <p:txBody>
          <a:bodyPr wrap="square">
            <a:spAutoFit/>
          </a:bodyPr>
          <a:p>
            <a:pPr indent="266700" fontAlgn="auto">
              <a:lnSpc>
                <a:spcPct val="150000"/>
              </a:lnSpc>
            </a:pPr>
            <a:r>
              <a:rPr lang="en-US" sz="2800" b="0">
                <a:latin typeface="Times New Roman" panose="02020603050405020304" charset="0"/>
                <a:ea typeface="宋体" panose="02010600030101010101" pitchFamily="2" charset="-122"/>
              </a:rPr>
              <a:t>14. 为了快速检测猪瘟病毒亚型流行株JL23，研究人员按以下流程生产抗JL23的单克隆抗体，相关叙述正确的是(　　)基因工程生产JL23的E2蛋白→免疫小鼠→评估免疫效果→灭活病毒诱导细胞融合→筛选阳性杂交瘤细胞→生产单克隆抗体A. JL23的E2蛋白与其他亚型猪瘟病毒的E2蛋白结构相同B. 评估免疫效果的目的是获得足够免疫成功小鼠的B淋巴细胞C. 灭活病毒能特异性的诱导免疫小鼠B淋巴细胞与骨髓瘤细胞融合D. 用选择培养基多次筛选可获得产生抗体能力强的阳性杂交瘤细胞</a:t>
            </a:r>
            <a:endParaRPr lang="en-US" sz="2800" b="0">
              <a:latin typeface="Times New Roman" panose="02020603050405020304" charset="0"/>
              <a:ea typeface="宋体" panose="02010600030101010101" pitchFamily="2" charset="-122"/>
            </a:endParaRPr>
          </a:p>
        </p:txBody>
      </p:sp>
      <p:sp>
        <p:nvSpPr>
          <p:cNvPr id="2" name="文本框 1"/>
          <p:cNvSpPr txBox="1"/>
          <p:nvPr/>
        </p:nvSpPr>
        <p:spPr>
          <a:xfrm>
            <a:off x="7070725" y="1187450"/>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B</a:t>
            </a:r>
            <a:endParaRPr lang="en-US" altLang="zh-CN" sz="32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 name="图片 104"/>
          <p:cNvPicPr/>
          <p:nvPr/>
        </p:nvPicPr>
        <p:blipFill>
          <a:blip r:embed="rId1"/>
          <a:stretch>
            <a:fillRect/>
          </a:stretch>
        </p:blipFill>
        <p:spPr>
          <a:xfrm>
            <a:off x="3889375" y="4922520"/>
            <a:ext cx="3855085" cy="1892300"/>
          </a:xfrm>
          <a:prstGeom prst="rect">
            <a:avLst/>
          </a:prstGeom>
          <a:noFill/>
          <a:ln w="9525">
            <a:noFill/>
          </a:ln>
        </p:spPr>
      </p:pic>
      <p:sp>
        <p:nvSpPr>
          <p:cNvPr id="106" name="文本框 105"/>
          <p:cNvSpPr txBox="1"/>
          <p:nvPr/>
        </p:nvSpPr>
        <p:spPr>
          <a:xfrm>
            <a:off x="333375" y="495935"/>
            <a:ext cx="10855960" cy="4523105"/>
          </a:xfrm>
          <a:prstGeom prst="rect">
            <a:avLst/>
          </a:prstGeom>
          <a:noFill/>
          <a:ln w="9525">
            <a:noFill/>
          </a:ln>
        </p:spPr>
        <p:txBody>
          <a:bodyPr wrap="square">
            <a:spAutoFit/>
          </a:bodyPr>
          <a:p>
            <a:pPr indent="266700" fontAlgn="auto">
              <a:lnSpc>
                <a:spcPct val="150000"/>
              </a:lnSpc>
            </a:pPr>
            <a:r>
              <a:rPr lang="en-US" sz="2400" b="0">
                <a:latin typeface="Times New Roman" panose="02020603050405020304" charset="0"/>
                <a:ea typeface="宋体" panose="02010600030101010101" pitchFamily="2" charset="-122"/>
              </a:rPr>
              <a:t>15. 为探究重金属Cr6＋对蚕豆根尖细胞有丝分裂的影响，将萌发的蚕豆种子在胚根长到1 cm时，转入盛有一定浓度Cr6＋溶液的培养皿中浸泡处理，每隔24 h更换溶液，处理72 h后，制作有丝分裂装片，镜检、观察，拍摄到如甲、乙所示的两幅图片，相关叙述正确的是(　     　)A. 制作有丝分裂装片时解离的时间要适当，确保根尖组织细胞分散B. 装片中单层细胞区比多层细胞区更容易找到理想的分裂期细胞C. 图甲所示细胞中姐妹染色单体正在分离，部分染色体出现断裂现象D. 图乙所示细胞处于分裂末期，箭头所指微核是由断裂的染色体形成的</a:t>
            </a:r>
            <a:endParaRPr lang="en-US" sz="2400" b="0">
              <a:latin typeface="Times New Roman" panose="02020603050405020304" charset="0"/>
              <a:ea typeface="宋体" panose="02010600030101010101" pitchFamily="2" charset="-122"/>
            </a:endParaRPr>
          </a:p>
        </p:txBody>
      </p:sp>
      <p:sp>
        <p:nvSpPr>
          <p:cNvPr id="2" name="文本框 1"/>
          <p:cNvSpPr txBox="1"/>
          <p:nvPr/>
        </p:nvSpPr>
        <p:spPr>
          <a:xfrm>
            <a:off x="4668520" y="2287905"/>
            <a:ext cx="1560195" cy="583565"/>
          </a:xfrm>
          <a:prstGeom prst="rect">
            <a:avLst/>
          </a:prstGeom>
        </p:spPr>
        <p:txBody>
          <a:bodyPr wrap="square">
            <a:spAutoFit/>
            <a:extLst>
              <a:ext uri="{4A0BC546-FE56-4ADE-93B0-CB8AF2F6F144}">
                <wpsdc:textFrameExt xmlns:wpsdc="http://www.wps.cn/officeDocument/2022/drawingmlCustomData" type="text"/>
              </a:ext>
            </a:extLst>
          </a:bodyPr>
          <a:p>
            <a:r>
              <a:rPr lang="en-US" altLang="zh-CN" sz="3200" b="1">
                <a:solidFill>
                  <a:srgbClr val="FF0000"/>
                </a:solidFill>
                <a:ea typeface="宋体" panose="02010600030101010101" pitchFamily="2" charset="-122"/>
              </a:rPr>
              <a:t> ABD</a:t>
            </a:r>
            <a:endParaRPr lang="en-US" altLang="zh-CN" sz="3200" b="1">
              <a:solidFill>
                <a:srgbClr val="FF0000"/>
              </a:solidFill>
              <a:ea typeface="宋体" panose="02010600030101010101" pitchFamily="2" charset="-122"/>
            </a:endParaRPr>
          </a:p>
        </p:txBody>
      </p:sp>
      <p:sp>
        <p:nvSpPr>
          <p:cNvPr id="102" name="文本框 101"/>
          <p:cNvSpPr txBox="1"/>
          <p:nvPr/>
        </p:nvSpPr>
        <p:spPr>
          <a:xfrm>
            <a:off x="157480" y="0"/>
            <a:ext cx="11797665" cy="645160"/>
          </a:xfrm>
          <a:prstGeom prst="rect">
            <a:avLst/>
          </a:prstGeom>
          <a:noFill/>
          <a:ln w="9525">
            <a:noFill/>
          </a:ln>
        </p:spPr>
        <p:txBody>
          <a:bodyPr wrap="square">
            <a:spAutoFit/>
          </a:bodyPr>
          <a:p>
            <a:pPr indent="266700"/>
            <a:r>
              <a:rPr lang="zh-CN" b="0">
                <a:ea typeface="黑体" panose="02010609060101010101" charset="-122"/>
              </a:rPr>
              <a:t>二、</a:t>
            </a:r>
            <a:r>
              <a:rPr lang="en-US" b="0">
                <a:latin typeface="Times New Roman" panose="02020603050405020304" charset="0"/>
                <a:ea typeface="黑体" panose="02010609060101010101" charset="-122"/>
              </a:rPr>
              <a:t> </a:t>
            </a:r>
            <a:r>
              <a:rPr lang="zh-CN" b="0">
                <a:ea typeface="黑体" panose="02010609060101010101" charset="-122"/>
              </a:rPr>
              <a:t>多项选择题：本题包括</a:t>
            </a:r>
            <a:r>
              <a:rPr lang="en-US" b="0">
                <a:latin typeface="Times New Roman" panose="02020603050405020304" charset="0"/>
                <a:ea typeface="黑体" panose="02010609060101010101" charset="-122"/>
              </a:rPr>
              <a:t>4</a:t>
            </a:r>
            <a:r>
              <a:rPr lang="zh-CN" b="0">
                <a:ea typeface="黑体" panose="02010609060101010101" charset="-122"/>
              </a:rPr>
              <a:t>小题，每小题</a:t>
            </a:r>
            <a:r>
              <a:rPr lang="en-US" b="0">
                <a:latin typeface="Times New Roman" panose="02020603050405020304" charset="0"/>
                <a:ea typeface="黑体" panose="02010609060101010101" charset="-122"/>
              </a:rPr>
              <a:t>3</a:t>
            </a:r>
            <a:r>
              <a:rPr lang="zh-CN" b="0">
                <a:ea typeface="黑体" panose="02010609060101010101" charset="-122"/>
              </a:rPr>
              <a:t>分，共</a:t>
            </a:r>
            <a:r>
              <a:rPr lang="en-US" b="0">
                <a:latin typeface="Times New Roman" panose="02020603050405020304" charset="0"/>
                <a:ea typeface="黑体" panose="02010609060101010101" charset="-122"/>
              </a:rPr>
              <a:t>12</a:t>
            </a:r>
            <a:r>
              <a:rPr lang="zh-CN" b="0">
                <a:ea typeface="黑体" panose="02010609060101010101" charset="-122"/>
              </a:rPr>
              <a:t>分。每小题有不止一个选项符合题意。每小题全选对者得</a:t>
            </a:r>
            <a:r>
              <a:rPr lang="en-US" b="0">
                <a:latin typeface="Times New Roman" panose="02020603050405020304" charset="0"/>
                <a:ea typeface="黑体" panose="02010609060101010101" charset="-122"/>
              </a:rPr>
              <a:t>3</a:t>
            </a:r>
            <a:r>
              <a:rPr lang="zh-CN" b="0">
                <a:ea typeface="黑体" panose="02010609060101010101" charset="-122"/>
              </a:rPr>
              <a:t>分，选对但不全的得</a:t>
            </a:r>
            <a:r>
              <a:rPr lang="en-US" b="0">
                <a:latin typeface="Times New Roman" panose="02020603050405020304" charset="0"/>
                <a:ea typeface="黑体" panose="02010609060101010101" charset="-122"/>
              </a:rPr>
              <a:t>1</a:t>
            </a:r>
            <a:r>
              <a:rPr lang="zh-CN" b="0">
                <a:ea typeface="黑体" panose="02010609060101010101" charset="-122"/>
              </a:rPr>
              <a:t>分，错选或不答的得</a:t>
            </a:r>
            <a:r>
              <a:rPr lang="en-US" b="0">
                <a:latin typeface="Times New Roman" panose="02020603050405020304" charset="0"/>
                <a:ea typeface="黑体" panose="02010609060101010101" charset="-122"/>
              </a:rPr>
              <a:t>0</a:t>
            </a:r>
            <a:r>
              <a:rPr lang="zh-CN" b="0">
                <a:ea typeface="黑体" panose="02010609060101010101" charset="-122"/>
              </a:rPr>
              <a:t>分。</a:t>
            </a:r>
            <a:endParaRPr lang="zh-CN" altLang="en-US" b="0">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733425" y="443865"/>
            <a:ext cx="10361930" cy="3969385"/>
          </a:xfrm>
          <a:prstGeom prst="rect">
            <a:avLst/>
          </a:prstGeom>
          <a:noFill/>
          <a:ln w="9525">
            <a:noFill/>
          </a:ln>
        </p:spPr>
        <p:txBody>
          <a:bodyPr wrap="square">
            <a:spAutoFit/>
          </a:bodyPr>
          <a:p>
            <a:pPr indent="266700" fontAlgn="auto">
              <a:lnSpc>
                <a:spcPct val="150000"/>
              </a:lnSpc>
            </a:pPr>
            <a:r>
              <a:rPr lang="en-US" sz="2800" b="0">
                <a:latin typeface="Times New Roman" panose="02020603050405020304" charset="0"/>
                <a:ea typeface="宋体" panose="02010600030101010101" pitchFamily="2" charset="-122"/>
              </a:rPr>
              <a:t>16. 某突变型水稻与野生型水稻杂交，F1全为野生型，F1自交，F2中野生型与突变型的比例为61∶3，相关叙述正确的是(　  　)A. 该突变性状是由独立遗传的两对等位基因控制的B. 将F1与野生型亲本进行回交，则后代均为野生型C. F2野生型植株中纯合子占7/61D. F2突变型个体随机交配后代中突变型占1/9</a:t>
            </a:r>
            <a:endParaRPr lang="en-US" sz="2800" b="0">
              <a:latin typeface="Times New Roman" panose="02020603050405020304" charset="0"/>
              <a:ea typeface="宋体" panose="02010600030101010101" pitchFamily="2" charset="-122"/>
            </a:endParaRPr>
          </a:p>
        </p:txBody>
      </p:sp>
      <p:sp>
        <p:nvSpPr>
          <p:cNvPr id="2" name="文本框 1"/>
          <p:cNvSpPr txBox="1"/>
          <p:nvPr/>
        </p:nvSpPr>
        <p:spPr>
          <a:xfrm>
            <a:off x="9706610" y="1278890"/>
            <a:ext cx="854075"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BC</a:t>
            </a:r>
            <a:endParaRPr lang="en-US" altLang="zh-CN" sz="32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386715" y="350520"/>
            <a:ext cx="11038840" cy="3969385"/>
          </a:xfrm>
          <a:prstGeom prst="rect">
            <a:avLst/>
          </a:prstGeom>
          <a:noFill/>
          <a:ln w="9525">
            <a:noFill/>
          </a:ln>
        </p:spPr>
        <p:txBody>
          <a:bodyPr wrap="square">
            <a:spAutoFit/>
          </a:bodyPr>
          <a:p>
            <a:pPr indent="266700" fontAlgn="auto">
              <a:lnSpc>
                <a:spcPct val="150000"/>
              </a:lnSpc>
            </a:pPr>
            <a:r>
              <a:rPr lang="en-US" sz="2800" b="0">
                <a:latin typeface="Times New Roman" panose="02020603050405020304" charset="0"/>
                <a:ea typeface="宋体" panose="02010600030101010101" pitchFamily="2" charset="-122"/>
              </a:rPr>
              <a:t>17. 食用海带有补血健脾降低体内胆固醇的作用，研究表明经乳酸菌发酵后的海带发酵液能较好降血脂。相关叙述错误的是(　　   )A. 发酵过程中要经常搅拌，适度往培养基中通入无菌空气B. 为提高发酵效率，可适时向培养基中添加适量葡萄糖、蛋白胨等C. 随发酵时间延长，培养的温度升高，发酵速度加快D. 可通过检测发酵液的pH监测发酵进程</a:t>
            </a:r>
            <a:endParaRPr lang="en-US" sz="2800" b="0">
              <a:latin typeface="Times New Roman" panose="02020603050405020304" charset="0"/>
              <a:ea typeface="宋体" panose="02010600030101010101" pitchFamily="2" charset="-122"/>
            </a:endParaRPr>
          </a:p>
        </p:txBody>
      </p:sp>
      <p:sp>
        <p:nvSpPr>
          <p:cNvPr id="2" name="文本框 1"/>
          <p:cNvSpPr txBox="1"/>
          <p:nvPr/>
        </p:nvSpPr>
        <p:spPr>
          <a:xfrm>
            <a:off x="9196070" y="1187450"/>
            <a:ext cx="1228725"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AC</a:t>
            </a:r>
            <a:endParaRPr lang="en-US" altLang="zh-CN" sz="32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359410" y="248920"/>
            <a:ext cx="11831955" cy="2214880"/>
          </a:xfrm>
          <a:prstGeom prst="rect">
            <a:avLst/>
          </a:prstGeom>
          <a:noFill/>
          <a:ln w="9525">
            <a:noFill/>
          </a:ln>
        </p:spPr>
        <p:txBody>
          <a:bodyPr wrap="square">
            <a:spAutoFit/>
          </a:bodyPr>
          <a:p>
            <a:pPr indent="266700"/>
            <a:r>
              <a:rPr lang="en-US" sz="2400" b="0">
                <a:latin typeface="Times New Roman" panose="02020603050405020304" charset="0"/>
                <a:ea typeface="宋体" panose="02010600030101010101" pitchFamily="2" charset="-122"/>
              </a:rPr>
              <a:t>18. 杜仲(2n＝34)不仅是我国特有的名贵药用植物，其树叶、树皮、种皮等含有杜仲胶，具有较高的经济价值。鉴于多倍体植物具有器官大、抗逆性强等特点，多倍体育种成为杜仲遗传改良的重要途径。科研人员以杜仲种子胚乳为材料，用不同的植物生长调节剂处理进行组织培养，诱导杜仲胚乳产生愈伤组织，为后续再分化获得多倍体植株打下基础，结果如下表。相关叙述正确的是(　        　)</a:t>
            </a: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graphicFrame>
        <p:nvGraphicFramePr>
          <p:cNvPr id="2" name="表格 1"/>
          <p:cNvGraphicFramePr/>
          <p:nvPr>
            <p:custDataLst>
              <p:tags r:id="rId1"/>
            </p:custDataLst>
          </p:nvPr>
        </p:nvGraphicFramePr>
        <p:xfrm>
          <a:off x="1267460" y="2153920"/>
          <a:ext cx="9093835" cy="2385695"/>
        </p:xfrm>
        <a:graphic>
          <a:graphicData uri="http://schemas.openxmlformats.org/drawingml/2006/table">
            <a:tbl>
              <a:tblPr/>
              <a:tblGrid>
                <a:gridCol w="859790"/>
                <a:gridCol w="1647825"/>
                <a:gridCol w="1645920"/>
                <a:gridCol w="1647190"/>
                <a:gridCol w="1646555"/>
                <a:gridCol w="1646555"/>
              </a:tblGrid>
              <a:tr h="795655">
                <a:tc>
                  <a:txBody>
                    <a:bodyPr/>
                    <a:p>
                      <a:pPr indent="0" algn="ctr">
                        <a:buNone/>
                      </a:pPr>
                      <a:r>
                        <a:rPr lang="en-US" sz="2000" b="0">
                          <a:latin typeface="Times New Roman" panose="02020603050405020304" charset="0"/>
                          <a:cs typeface="Times New Roman" panose="02020603050405020304" charset="0"/>
                        </a:rPr>
                        <a:t>处理</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6BA/(mg/L)</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NAA/(mg/L)</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2，4D/(mg/L)</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接种胚乳数/个</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形成愈伤组织数/个</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7510">
                <a:tc>
                  <a:txBody>
                    <a:bodyPr/>
                    <a:p>
                      <a:pPr indent="0" algn="ctr">
                        <a:buNone/>
                      </a:pPr>
                      <a:r>
                        <a:rPr lang="en-US" sz="2000" b="0">
                          <a:latin typeface="Times New Roman" panose="02020603050405020304" charset="0"/>
                          <a:cs typeface="Times New Roman" panose="02020603050405020304" charset="0"/>
                        </a:rPr>
                        <a:t>一</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0.5</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294</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27</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875">
                <a:tc>
                  <a:txBody>
                    <a:bodyPr/>
                    <a:p>
                      <a:pPr indent="0" algn="ctr">
                        <a:buNone/>
                      </a:pPr>
                      <a:r>
                        <a:rPr lang="en-US" sz="2000" b="0">
                          <a:latin typeface="Times New Roman" panose="02020603050405020304" charset="0"/>
                          <a:cs typeface="Times New Roman" panose="02020603050405020304" charset="0"/>
                        </a:rPr>
                        <a:t>二</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307</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35</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8145">
                <a:tc>
                  <a:txBody>
                    <a:bodyPr/>
                    <a:p>
                      <a:pPr indent="0" algn="ctr">
                        <a:buNone/>
                      </a:pPr>
                      <a:r>
                        <a:rPr lang="en-US" sz="2000" b="0">
                          <a:latin typeface="Times New Roman" panose="02020603050405020304" charset="0"/>
                          <a:cs typeface="Times New Roman" panose="02020603050405020304" charset="0"/>
                        </a:rPr>
                        <a:t>三</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0.5</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0.5</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296</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21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7510">
                <a:tc>
                  <a:txBody>
                    <a:bodyPr/>
                    <a:p>
                      <a:pPr indent="0" algn="ctr">
                        <a:buNone/>
                      </a:pPr>
                      <a:r>
                        <a:rPr lang="en-US" sz="2000" b="0">
                          <a:latin typeface="Times New Roman" panose="02020603050405020304" charset="0"/>
                          <a:cs typeface="Times New Roman" panose="02020603050405020304" charset="0"/>
                        </a:rPr>
                        <a:t>四</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0.5</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302</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16</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998220" y="3821430"/>
            <a:ext cx="11009630" cy="2861310"/>
          </a:xfrm>
          <a:prstGeom prst="rect">
            <a:avLst/>
          </a:prstGeom>
          <a:noFill/>
          <a:ln w="9525">
            <a:noFill/>
          </a:ln>
        </p:spPr>
        <p:txBody>
          <a:bodyPr wrap="square">
            <a:spAutoFit/>
          </a:bodyPr>
          <a:p>
            <a:pPr indent="266700" fontAlgn="auto">
              <a:lnSpc>
                <a:spcPct val="150000"/>
              </a:lnSpc>
            </a:pPr>
            <a:r>
              <a:rPr lang="en-US" sz="2400" b="0">
                <a:latin typeface="Times New Roman" panose="02020603050405020304" charset="0"/>
                <a:ea typeface="宋体" panose="02010600030101010101" pitchFamily="2" charset="-122"/>
              </a:rPr>
              <a:t>A. 植物生长调节剂是人工合成的，与植物激素的结构、功能相同B. 选择杜仲种子胚乳为材料是由于胚乳细胞中含三个染色体组C. 6BA与NAA的比值改变，对杜仲愈伤组织的诱导率会产生影响D. 一定浓度的2，4D对诱导杜仲愈伤组织的形成有抑制作用</a:t>
            </a:r>
            <a:endParaRPr lang="en-US" sz="2400" b="0">
              <a:latin typeface="Times New Roman" panose="02020603050405020304" charset="0"/>
              <a:ea typeface="宋体" panose="02010600030101010101" pitchFamily="2" charset="-122"/>
            </a:endParaRPr>
          </a:p>
        </p:txBody>
      </p:sp>
      <p:sp>
        <p:nvSpPr>
          <p:cNvPr id="4" name="文本框 3"/>
          <p:cNvSpPr txBox="1"/>
          <p:nvPr/>
        </p:nvSpPr>
        <p:spPr>
          <a:xfrm>
            <a:off x="5534025" y="1703070"/>
            <a:ext cx="1256665"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BCD</a:t>
            </a:r>
            <a:endParaRPr lang="en-US" altLang="zh-CN" sz="3200" b="1">
              <a:solidFill>
                <a:srgbClr val="FF0000"/>
              </a:solidFill>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631305" y="356870"/>
            <a:ext cx="5250180" cy="5747385"/>
          </a:xfrm>
          <a:prstGeom prst="rect">
            <a:avLst/>
          </a:prstGeom>
        </p:spPr>
      </p:pic>
      <p:pic>
        <p:nvPicPr>
          <p:cNvPr id="5" name="图片 4"/>
          <p:cNvPicPr>
            <a:picLocks noChangeAspect="1"/>
          </p:cNvPicPr>
          <p:nvPr/>
        </p:nvPicPr>
        <p:blipFill>
          <a:blip r:embed="rId2"/>
          <a:stretch>
            <a:fillRect/>
          </a:stretch>
        </p:blipFill>
        <p:spPr>
          <a:xfrm>
            <a:off x="929005" y="0"/>
            <a:ext cx="5438775" cy="6864985"/>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307340" y="156845"/>
            <a:ext cx="11700510" cy="3415030"/>
          </a:xfrm>
          <a:prstGeom prst="rect">
            <a:avLst/>
          </a:prstGeom>
          <a:noFill/>
          <a:ln w="9525">
            <a:noFill/>
          </a:ln>
        </p:spPr>
        <p:txBody>
          <a:bodyPr wrap="square">
            <a:spAutoFit/>
          </a:bodyPr>
          <a:p>
            <a:pPr indent="266700" fontAlgn="auto">
              <a:lnSpc>
                <a:spcPct val="150000"/>
              </a:lnSpc>
            </a:pPr>
            <a:r>
              <a:rPr lang="zh-CN" sz="2400" b="0">
                <a:ea typeface="黑体" panose="02010609060101010101" charset="-122"/>
              </a:rPr>
              <a:t>三、</a:t>
            </a:r>
            <a:r>
              <a:rPr lang="en-US" sz="2400" b="0">
                <a:latin typeface="Times New Roman" panose="02020603050405020304" charset="0"/>
                <a:ea typeface="黑体" panose="02010609060101010101" charset="-122"/>
              </a:rPr>
              <a:t> </a:t>
            </a:r>
            <a:r>
              <a:rPr lang="zh-CN" sz="2400" b="0">
                <a:ea typeface="黑体" panose="02010609060101010101" charset="-122"/>
              </a:rPr>
              <a:t>非选择题：本题包括</a:t>
            </a:r>
            <a:r>
              <a:rPr lang="en-US" sz="2400" b="0">
                <a:latin typeface="Times New Roman" panose="02020603050405020304" charset="0"/>
                <a:ea typeface="黑体" panose="02010609060101010101" charset="-122"/>
              </a:rPr>
              <a:t>5</a:t>
            </a:r>
            <a:r>
              <a:rPr lang="zh-CN" sz="2400" b="0">
                <a:ea typeface="黑体" panose="02010609060101010101" charset="-122"/>
              </a:rPr>
              <a:t>小题，共</a:t>
            </a:r>
            <a:r>
              <a:rPr lang="en-US" sz="2400" b="0">
                <a:latin typeface="Times New Roman" panose="02020603050405020304" charset="0"/>
                <a:ea typeface="黑体" panose="02010609060101010101" charset="-122"/>
              </a:rPr>
              <a:t>60</a:t>
            </a:r>
            <a:r>
              <a:rPr lang="zh-CN" sz="2400" b="0">
                <a:ea typeface="黑体" panose="02010609060101010101" charset="-122"/>
              </a:rPr>
              <a:t>分。</a:t>
            </a:r>
            <a:r>
              <a:rPr lang="en-US" sz="2400" b="0">
                <a:latin typeface="Times New Roman" panose="02020603050405020304" charset="0"/>
                <a:ea typeface="宋体" panose="02010600030101010101" pitchFamily="2" charset="-122"/>
              </a:rPr>
              <a:t>19. (12</a:t>
            </a:r>
            <a:r>
              <a:rPr lang="zh-CN" sz="2400" b="0">
                <a:ea typeface="宋体" panose="02010600030101010101" pitchFamily="2" charset="-122"/>
              </a:rPr>
              <a:t>分</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贵州地宝兰具有极高的观赏和药用价值，对环境要求极高，属于中国特有的珍稀极危植物。野外调查发现，贵州地宝兰一般分布在</a:t>
            </a:r>
            <a:r>
              <a:rPr lang="en-US" sz="2400" b="0">
                <a:latin typeface="Times New Roman" panose="02020603050405020304" charset="0"/>
                <a:ea typeface="宋体" panose="02010600030101010101" pitchFamily="2" charset="-122"/>
              </a:rPr>
              <a:t>60%</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90%</a:t>
            </a:r>
            <a:r>
              <a:rPr lang="zh-CN" sz="2400" b="0">
                <a:ea typeface="宋体" panose="02010600030101010101" pitchFamily="2" charset="-122"/>
              </a:rPr>
              <a:t>荫蔽度的林下。为贵州地宝兰就地保护、异地栽培提供依据，科研人员以贵州地宝兰成年盆栽植株为材料，通过黑色尼龙网遮阴</a:t>
            </a:r>
            <a:r>
              <a:rPr lang="zh-CN" sz="2400" b="0">
                <a:latin typeface="Times New Roman" panose="02020603050405020304" charset="0"/>
                <a:ea typeface="宋体" panose="02010600030101010101" pitchFamily="2" charset="-122"/>
              </a:rPr>
              <a:t>设置不同透光率</a:t>
            </a:r>
            <a:r>
              <a:rPr lang="en-US" sz="2400" b="0">
                <a:latin typeface="Times New Roman" panose="02020603050405020304" charset="0"/>
              </a:rPr>
              <a:t>(</a:t>
            </a:r>
            <a:r>
              <a:rPr lang="en-US" sz="2400" b="0">
                <a:latin typeface="Times New Roman" panose="02020603050405020304" charset="0"/>
                <a:ea typeface="宋体" panose="02010600030101010101" pitchFamily="2" charset="-122"/>
              </a:rPr>
              <a:t>8%</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20%</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45%</a:t>
            </a:r>
            <a:r>
              <a:rPr lang="zh-CN" sz="2400" b="0">
                <a:ea typeface="宋体" panose="02010600030101010101" pitchFamily="2" charset="-122"/>
              </a:rPr>
              <a:t>和</a:t>
            </a:r>
            <a:r>
              <a:rPr lang="en-US" sz="2400" b="0">
                <a:latin typeface="Times New Roman" panose="02020603050405020304" charset="0"/>
                <a:ea typeface="宋体" panose="02010600030101010101" pitchFamily="2" charset="-122"/>
              </a:rPr>
              <a:t>100%</a:t>
            </a:r>
            <a:r>
              <a:rPr lang="zh-CN" sz="2400" b="0">
                <a:ea typeface="宋体" panose="02010600030101010101" pitchFamily="2" charset="-122"/>
              </a:rPr>
              <a:t>自然光照</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，处理四个月后测定贵州地宝兰的相关指标，结果如下图。请回答下列问题。</a:t>
            </a:r>
            <a:endParaRPr lang="zh-CN" altLang="en-US" sz="2400" b="0">
              <a:ea typeface="宋体" panose="02010600030101010101" pitchFamily="2" charset="-122"/>
            </a:endParaRPr>
          </a:p>
        </p:txBody>
      </p:sp>
      <p:pic>
        <p:nvPicPr>
          <p:cNvPr id="4" name="图片 3"/>
          <p:cNvPicPr/>
          <p:nvPr/>
        </p:nvPicPr>
        <p:blipFill>
          <a:blip r:embed="rId1"/>
          <a:stretch>
            <a:fillRect/>
          </a:stretch>
        </p:blipFill>
        <p:spPr>
          <a:xfrm>
            <a:off x="1852295" y="3879850"/>
            <a:ext cx="8582660" cy="2501265"/>
          </a:xfrm>
          <a:prstGeom prst="rect">
            <a:avLst/>
          </a:prstGeom>
          <a:noFill/>
          <a:ln w="9525">
            <a:noFill/>
          </a:ln>
        </p:spPr>
      </p:pic>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tretch>
            <a:fillRect/>
          </a:stretch>
        </p:blipFill>
        <p:spPr>
          <a:xfrm>
            <a:off x="1778000" y="140970"/>
            <a:ext cx="8208645" cy="2308860"/>
          </a:xfrm>
          <a:prstGeom prst="rect">
            <a:avLst/>
          </a:prstGeom>
          <a:noFill/>
          <a:ln w="9525">
            <a:noFill/>
          </a:ln>
        </p:spPr>
      </p:pic>
      <p:sp>
        <p:nvSpPr>
          <p:cNvPr id="102" name="文本框 101"/>
          <p:cNvSpPr txBox="1"/>
          <p:nvPr/>
        </p:nvSpPr>
        <p:spPr>
          <a:xfrm>
            <a:off x="174625" y="1995805"/>
            <a:ext cx="11683365" cy="4862195"/>
          </a:xfrm>
          <a:prstGeom prst="rect">
            <a:avLst/>
          </a:prstGeom>
          <a:noFill/>
          <a:ln w="9525">
            <a:noFill/>
          </a:ln>
        </p:spPr>
        <p:txBody>
          <a:bodyPr wrap="square">
            <a:noAutofit/>
          </a:bodyPr>
          <a:p>
            <a:pPr indent="266700" fontAlgn="auto">
              <a:lnSpc>
                <a:spcPct val="150000"/>
              </a:lnSpc>
            </a:pPr>
            <a:r>
              <a:rPr lang="en-US" b="0">
                <a:latin typeface="Times New Roman" panose="02020603050405020304" charset="0"/>
                <a:ea typeface="宋体" panose="02010600030101010101" pitchFamily="2" charset="-122"/>
              </a:rPr>
              <a:t> </a:t>
            </a:r>
            <a:r>
              <a:rPr lang="en-US" sz="2400" b="0">
                <a:latin typeface="Times New Roman" panose="02020603050405020304" charset="0"/>
                <a:ea typeface="宋体" panose="02010600030101010101" pitchFamily="2" charset="-122"/>
              </a:rPr>
              <a:t>(1) </a:t>
            </a:r>
            <a:r>
              <a:rPr lang="zh-CN" sz="2400" b="0">
                <a:ea typeface="宋体" panose="02010600030101010101" pitchFamily="2" charset="-122"/>
              </a:rPr>
              <a:t>选择林下基层土壤作为栽培基质是因为林下基层土壤</a:t>
            </a:r>
            <a:r>
              <a:rPr lang="en-US" sz="2400" b="0">
                <a:latin typeface="Times New Roman" panose="02020603050405020304" charset="0"/>
                <a:ea typeface="宋体" panose="02010600030101010101" pitchFamily="2" charset="-122"/>
              </a:rPr>
              <a:t>______________</a:t>
            </a:r>
            <a:r>
              <a:rPr lang="zh-CN" sz="2400" b="0">
                <a:ea typeface="宋体" panose="02010600030101010101" pitchFamily="2" charset="-122"/>
              </a:rPr>
              <a:t>。通过黑色尼龙网遮阴设置</a:t>
            </a:r>
            <a:r>
              <a:rPr lang="en-US" sz="2400" b="0">
                <a:latin typeface="Times New Roman" panose="02020603050405020304" charset="0"/>
                <a:ea typeface="宋体" panose="02010600030101010101" pitchFamily="2" charset="-122"/>
              </a:rPr>
              <a:t>8%</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20%</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45%</a:t>
            </a:r>
            <a:r>
              <a:rPr lang="zh-CN" sz="2400" b="0">
                <a:ea typeface="宋体" panose="02010600030101010101" pitchFamily="2" charset="-122"/>
              </a:rPr>
              <a:t>透光率，依据是贵州地宝兰</a:t>
            </a:r>
            <a:r>
              <a:rPr lang="en-US" altLang="zh-CN" sz="2400" b="0" u="sng">
                <a:ea typeface="宋体" panose="02010600030101010101" pitchFamily="2" charset="-122"/>
              </a:rPr>
              <a:t>                              </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(2) 9</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30</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11</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00</a:t>
            </a:r>
            <a:r>
              <a:rPr lang="zh-CN" sz="2400" b="0">
                <a:ea typeface="宋体" panose="02010600030101010101" pitchFamily="2" charset="-122"/>
              </a:rPr>
              <a:t>各组叶片净光合速率均上升的主要原因是光照增强，光反应为暗反应中</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过程</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提供了更多的</a:t>
            </a:r>
            <a:r>
              <a:rPr lang="en-US" altLang="zh-CN" sz="2400" b="0">
                <a:ea typeface="宋体" panose="02010600030101010101" pitchFamily="2" charset="-122"/>
              </a:rPr>
              <a:t>   </a:t>
            </a:r>
            <a:r>
              <a:rPr lang="en-US" altLang="zh-CN" sz="2400" b="0" u="sng">
                <a:ea typeface="宋体" panose="02010600030101010101" pitchFamily="2" charset="-122"/>
              </a:rPr>
              <a:t>       </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(3) </a:t>
            </a:r>
            <a:r>
              <a:rPr lang="zh-CN" sz="2400" b="0">
                <a:ea typeface="宋体" panose="02010600030101010101" pitchFamily="2" charset="-122"/>
              </a:rPr>
              <a:t>在</a:t>
            </a:r>
            <a:r>
              <a:rPr lang="en-US" sz="2400" b="0">
                <a:latin typeface="Times New Roman" panose="02020603050405020304" charset="0"/>
                <a:ea typeface="宋体" panose="02010600030101010101" pitchFamily="2" charset="-122"/>
              </a:rPr>
              <a:t>20%</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45%</a:t>
            </a:r>
            <a:r>
              <a:rPr lang="zh-CN" sz="2400" b="0">
                <a:ea typeface="宋体" panose="02010600030101010101" pitchFamily="2" charset="-122"/>
              </a:rPr>
              <a:t>和</a:t>
            </a:r>
            <a:r>
              <a:rPr lang="en-US" sz="2400" b="0">
                <a:latin typeface="Times New Roman" panose="02020603050405020304" charset="0"/>
                <a:ea typeface="宋体" panose="02010600030101010101" pitchFamily="2" charset="-122"/>
              </a:rPr>
              <a:t>100%</a:t>
            </a:r>
            <a:r>
              <a:rPr lang="zh-CN" sz="2400" b="0">
                <a:ea typeface="宋体" panose="02010600030101010101" pitchFamily="2" charset="-122"/>
              </a:rPr>
              <a:t>透光率下，各组贵州地宝兰均存在光合</a:t>
            </a:r>
            <a:r>
              <a:rPr lang="en-US" sz="2400" b="0">
                <a:latin typeface="宋体" panose="02010600030101010101" pitchFamily="2" charset="-122"/>
              </a:rPr>
              <a:t>“</a:t>
            </a:r>
            <a:r>
              <a:rPr lang="zh-CN" sz="2400" b="0">
                <a:ea typeface="宋体" panose="02010600030101010101" pitchFamily="2" charset="-122"/>
              </a:rPr>
              <a:t>午休</a:t>
            </a:r>
            <a:r>
              <a:rPr lang="en-US" sz="2400" b="0">
                <a:latin typeface="宋体" panose="02010600030101010101" pitchFamily="2" charset="-122"/>
              </a:rPr>
              <a:t>”</a:t>
            </a:r>
            <a:r>
              <a:rPr lang="zh-CN" sz="2400" b="0">
                <a:ea typeface="宋体" panose="02010600030101010101" pitchFamily="2" charset="-122"/>
              </a:rPr>
              <a:t>现象，某同学认为该现象是由气孔导度下降引起的。你是否同意他的观点，说明理由：</a:t>
            </a:r>
            <a:r>
              <a:rPr lang="en-US" sz="2400" b="0">
                <a:latin typeface="Times New Roman" panose="02020603050405020304" charset="0"/>
                <a:ea typeface="宋体" panose="02010600030101010101" pitchFamily="2" charset="-122"/>
              </a:rPr>
              <a:t>______________________________________________</a:t>
            </a: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sp>
        <p:nvSpPr>
          <p:cNvPr id="2" name="文本框 1"/>
          <p:cNvSpPr txBox="1"/>
          <p:nvPr/>
        </p:nvSpPr>
        <p:spPr>
          <a:xfrm>
            <a:off x="7703185" y="2567305"/>
            <a:ext cx="2583180" cy="368300"/>
          </a:xfrm>
          <a:prstGeom prst="rect">
            <a:avLst/>
          </a:prstGeom>
          <a:noFill/>
        </p:spPr>
        <p:txBody>
          <a:bodyPr wrap="square" rtlCol="0" anchor="t">
            <a:spAutoFit/>
          </a:bodyPr>
          <a:p>
            <a:r>
              <a:rPr lang="zh-CN">
                <a:solidFill>
                  <a:srgbClr val="FF0000"/>
                </a:solidFill>
                <a:ea typeface="宋体" panose="02010600030101010101" pitchFamily="2" charset="-122"/>
                <a:sym typeface="+mn-ea"/>
              </a:rPr>
              <a:t>有利于贵州地宝兰存活</a:t>
            </a:r>
            <a:r>
              <a:rPr lang="zh-CN">
                <a:ea typeface="宋体" panose="02010600030101010101" pitchFamily="2" charset="-122"/>
                <a:sym typeface="+mn-ea"/>
              </a:rPr>
              <a:t>　</a:t>
            </a:r>
            <a:endParaRPr lang="zh-CN" altLang="en-US">
              <a:ea typeface="宋体" panose="02010600030101010101" pitchFamily="2" charset="-122"/>
              <a:sym typeface="+mn-ea"/>
            </a:endParaRPr>
          </a:p>
        </p:txBody>
      </p:sp>
      <p:sp>
        <p:nvSpPr>
          <p:cNvPr id="3" name="文本框 2"/>
          <p:cNvSpPr txBox="1"/>
          <p:nvPr/>
        </p:nvSpPr>
        <p:spPr>
          <a:xfrm>
            <a:off x="304165" y="5826760"/>
            <a:ext cx="10313670" cy="493395"/>
          </a:xfrm>
          <a:prstGeom prst="rect">
            <a:avLst/>
          </a:prstGeom>
          <a:noFill/>
        </p:spPr>
        <p:txBody>
          <a:bodyPr wrap="square" rtlCol="0" anchor="t">
            <a:noAutofit/>
          </a:bodyPr>
          <a:p>
            <a:r>
              <a:rPr lang="zh-CN" sz="2400">
                <a:solidFill>
                  <a:srgbClr val="FF0000"/>
                </a:solidFill>
                <a:ea typeface="宋体" panose="02010600030101010101" pitchFamily="2" charset="-122"/>
                <a:sym typeface="+mn-ea"/>
              </a:rPr>
              <a:t>不同意，中午气孔导度下降，但胞间二氧化碳浓度却上升</a:t>
            </a:r>
            <a:r>
              <a:rPr lang="en-US" sz="2400">
                <a:solidFill>
                  <a:srgbClr val="FF0000"/>
                </a:solidFill>
                <a:latin typeface="Times New Roman" panose="02020603050405020304" charset="0"/>
                <a:ea typeface="宋体" panose="02010600030101010101" pitchFamily="2" charset="-122"/>
                <a:sym typeface="+mn-ea"/>
              </a:rPr>
              <a:t>(2</a:t>
            </a:r>
            <a:r>
              <a:rPr lang="zh-CN" sz="2400">
                <a:solidFill>
                  <a:srgbClr val="FF0000"/>
                </a:solidFill>
                <a:ea typeface="宋体" panose="02010600030101010101" pitchFamily="2" charset="-122"/>
                <a:sym typeface="+mn-ea"/>
              </a:rPr>
              <a:t>分</a:t>
            </a:r>
            <a:r>
              <a:rPr lang="en-US" sz="2400">
                <a:solidFill>
                  <a:srgbClr val="FF0000"/>
                </a:solidFill>
                <a:latin typeface="Times New Roman" panose="02020603050405020304" charset="0"/>
                <a:ea typeface="宋体" panose="02010600030101010101" pitchFamily="2" charset="-122"/>
                <a:sym typeface="+mn-ea"/>
              </a:rPr>
              <a:t>)</a:t>
            </a:r>
            <a:endParaRPr lang="en-US" sz="2400">
              <a:solidFill>
                <a:srgbClr val="FF0000"/>
              </a:solidFill>
              <a:latin typeface="Times New Roman" panose="02020603050405020304" charset="0"/>
              <a:ea typeface="宋体" panose="02010600030101010101" pitchFamily="2" charset="-122"/>
              <a:sym typeface="+mn-ea"/>
            </a:endParaRPr>
          </a:p>
          <a:p>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5" name="文本框 4"/>
          <p:cNvSpPr txBox="1"/>
          <p:nvPr/>
        </p:nvSpPr>
        <p:spPr>
          <a:xfrm>
            <a:off x="765810" y="4175760"/>
            <a:ext cx="1444625" cy="460375"/>
          </a:xfrm>
          <a:prstGeom prst="rect">
            <a:avLst/>
          </a:prstGeom>
          <a:noFill/>
        </p:spPr>
        <p:txBody>
          <a:bodyPr wrap="square" rtlCol="0" anchor="t">
            <a:spAutoFit/>
          </a:bodyPr>
          <a:p>
            <a:r>
              <a:rPr lang="en-US" sz="2400">
                <a:solidFill>
                  <a:srgbClr val="FF0000"/>
                </a:solidFill>
                <a:latin typeface="Times New Roman" panose="02020603050405020304" charset="0"/>
                <a:ea typeface="宋体" panose="02010600030101010101" pitchFamily="2" charset="-122"/>
                <a:sym typeface="+mn-ea"/>
              </a:rPr>
              <a:t>C</a:t>
            </a:r>
            <a:r>
              <a:rPr lang="en-US" sz="2400" baseline="-25000">
                <a:solidFill>
                  <a:srgbClr val="FF0000"/>
                </a:solidFill>
                <a:latin typeface="Times New Roman" panose="02020603050405020304" charset="0"/>
                <a:ea typeface="宋体" panose="02010600030101010101" pitchFamily="2" charset="-122"/>
                <a:sym typeface="+mn-ea"/>
              </a:rPr>
              <a:t>3</a:t>
            </a:r>
            <a:r>
              <a:rPr lang="zh-CN" sz="2400">
                <a:solidFill>
                  <a:srgbClr val="FF0000"/>
                </a:solidFill>
                <a:ea typeface="宋体" panose="02010600030101010101" pitchFamily="2" charset="-122"/>
                <a:sym typeface="+mn-ea"/>
              </a:rPr>
              <a:t>的还原</a:t>
            </a:r>
            <a:endParaRPr lang="zh-CN" altLang="en-US" sz="2400">
              <a:solidFill>
                <a:srgbClr val="FF0000"/>
              </a:solidFill>
              <a:ea typeface="宋体" panose="02010600030101010101" pitchFamily="2" charset="-122"/>
              <a:sym typeface="+mn-ea"/>
            </a:endParaRPr>
          </a:p>
        </p:txBody>
      </p:sp>
      <p:sp>
        <p:nvSpPr>
          <p:cNvPr id="6" name="文本框 5"/>
          <p:cNvSpPr txBox="1"/>
          <p:nvPr/>
        </p:nvSpPr>
        <p:spPr>
          <a:xfrm>
            <a:off x="4751070" y="4188460"/>
            <a:ext cx="2207895" cy="460375"/>
          </a:xfrm>
          <a:prstGeom prst="rect">
            <a:avLst/>
          </a:prstGeom>
          <a:noFill/>
        </p:spPr>
        <p:txBody>
          <a:bodyPr wrap="square" rtlCol="0" anchor="t">
            <a:spAutoFit/>
          </a:bodyPr>
          <a:p>
            <a:r>
              <a:rPr lang="en-US" sz="2400">
                <a:solidFill>
                  <a:srgbClr val="FF0000"/>
                </a:solidFill>
                <a:latin typeface="Times New Roman" panose="02020603050405020304" charset="0"/>
                <a:ea typeface="宋体" panose="02010600030101010101" pitchFamily="2" charset="-122"/>
                <a:sym typeface="+mn-ea"/>
              </a:rPr>
              <a:t>ATP</a:t>
            </a:r>
            <a:r>
              <a:rPr lang="zh-CN" sz="2400">
                <a:solidFill>
                  <a:srgbClr val="FF0000"/>
                </a:solidFill>
                <a:ea typeface="宋体" panose="02010600030101010101" pitchFamily="2" charset="-122"/>
                <a:sym typeface="+mn-ea"/>
              </a:rPr>
              <a:t>和</a:t>
            </a:r>
            <a:r>
              <a:rPr lang="en-US" sz="2400">
                <a:solidFill>
                  <a:srgbClr val="FF0000"/>
                </a:solidFill>
                <a:latin typeface="Times New Roman" panose="02020603050405020304" charset="0"/>
                <a:ea typeface="宋体" panose="02010600030101010101" pitchFamily="2" charset="-122"/>
                <a:sym typeface="+mn-ea"/>
              </a:rPr>
              <a:t>NADPH</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7" name="文本框 6"/>
          <p:cNvSpPr txBox="1"/>
          <p:nvPr/>
        </p:nvSpPr>
        <p:spPr>
          <a:xfrm>
            <a:off x="7773035" y="3101975"/>
            <a:ext cx="4304030" cy="706755"/>
          </a:xfrm>
          <a:prstGeom prst="rect">
            <a:avLst/>
          </a:prstGeom>
          <a:noFill/>
        </p:spPr>
        <p:txBody>
          <a:bodyPr wrap="square" rtlCol="0" anchor="t">
            <a:spAutoFit/>
          </a:bodyPr>
          <a:p>
            <a:r>
              <a:rPr lang="zh-CN" sz="2000">
                <a:solidFill>
                  <a:srgbClr val="FF0000"/>
                </a:solidFill>
                <a:ea typeface="宋体" panose="02010600030101010101" pitchFamily="2" charset="-122"/>
                <a:sym typeface="+mn-ea"/>
              </a:rPr>
              <a:t>一般分布在60%～90%荫蔽度的林下</a:t>
            </a:r>
            <a:endParaRPr lang="en-US" sz="2000">
              <a:latin typeface="Times New Roman" panose="02020603050405020304" charset="0"/>
              <a:ea typeface="宋体" panose="02010600030101010101" pitchFamily="2" charset="-122"/>
              <a:sym typeface="+mn-ea"/>
            </a:endParaRPr>
          </a:p>
          <a:p>
            <a:endParaRPr lang="en-US" altLang="en-US" sz="2000">
              <a:latin typeface="Times New Roman" panose="02020603050405020304" charset="0"/>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5" grpId="0"/>
      <p:bldP spid="6"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306705" y="-279400"/>
            <a:ext cx="11464290" cy="1933575"/>
          </a:xfrm>
          <a:prstGeom prst="rect">
            <a:avLst/>
          </a:prstGeom>
          <a:noFill/>
          <a:ln w="9525">
            <a:noFill/>
          </a:ln>
        </p:spPr>
        <p:txBody>
          <a:bodyPr wrap="square">
            <a:noAutofit/>
          </a:bodyPr>
          <a:p>
            <a:pPr indent="266700" algn="l" fontAlgn="auto">
              <a:lnSpc>
                <a:spcPct val="150000"/>
              </a:lnSpc>
            </a:pPr>
            <a:endParaRPr lang="en-US" b="0">
              <a:latin typeface="Times New Roman" panose="02020603050405020304" charset="0"/>
              <a:ea typeface="宋体" panose="02010600030101010101" pitchFamily="2" charset="-122"/>
            </a:endParaRPr>
          </a:p>
          <a:p>
            <a:pPr indent="266700" algn="l" fontAlgn="auto">
              <a:lnSpc>
                <a:spcPct val="150000"/>
              </a:lnSpc>
            </a:pPr>
            <a:r>
              <a:rPr lang="en-US" sz="2400" b="0">
                <a:latin typeface="Times New Roman" panose="02020603050405020304" charset="0"/>
                <a:ea typeface="宋体" panose="02010600030101010101" pitchFamily="2" charset="-122"/>
              </a:rPr>
              <a:t> (4) </a:t>
            </a:r>
            <a:r>
              <a:rPr lang="zh-CN" sz="2400" b="0">
                <a:ea typeface="宋体" panose="02010600030101010101" pitchFamily="2" charset="-122"/>
              </a:rPr>
              <a:t>科学家继续测定了上述各组贵州地宝兰的光补偿点和光饱和点以及各项生理指标，结果如下表：</a:t>
            </a: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graphicFrame>
        <p:nvGraphicFramePr>
          <p:cNvPr id="5" name="表格 4"/>
          <p:cNvGraphicFramePr/>
          <p:nvPr>
            <p:custDataLst>
              <p:tags r:id="rId1"/>
            </p:custDataLst>
          </p:nvPr>
        </p:nvGraphicFramePr>
        <p:xfrm>
          <a:off x="2787015" y="843280"/>
          <a:ext cx="8106410" cy="2698115"/>
        </p:xfrm>
        <a:graphic>
          <a:graphicData uri="http://schemas.openxmlformats.org/drawingml/2006/table">
            <a:tbl>
              <a:tblPr/>
              <a:tblGrid>
                <a:gridCol w="965200"/>
                <a:gridCol w="1189355"/>
                <a:gridCol w="1189990"/>
                <a:gridCol w="1190625"/>
                <a:gridCol w="1190625"/>
                <a:gridCol w="1189990"/>
                <a:gridCol w="1190625"/>
              </a:tblGrid>
              <a:tr h="1193800">
                <a:tc>
                  <a:txBody>
                    <a:bodyPr/>
                    <a:p>
                      <a:pPr indent="0" algn="ctr">
                        <a:buNone/>
                      </a:pPr>
                      <a:r>
                        <a:rPr lang="en-US" sz="1800" b="0">
                          <a:latin typeface="Times New Roman" panose="02020603050405020304" charset="0"/>
                          <a:cs typeface="Times New Roman" panose="02020603050405020304" charset="0"/>
                        </a:rPr>
                        <a:t>透光率</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光饱和点/[μmol/(m</a:t>
                      </a:r>
                      <a:r>
                        <a:rPr lang="en-US" sz="1800" b="0" baseline="30000">
                          <a:latin typeface="Times New Roman" panose="02020603050405020304" charset="0"/>
                          <a:cs typeface="Times New Roman" panose="02020603050405020304" charset="0"/>
                        </a:rPr>
                        <a:t>2</a:t>
                      </a:r>
                      <a:r>
                        <a:rPr lang="en-US" sz="1800" b="0">
                          <a:latin typeface="Times New Roman" panose="02020603050405020304" charset="0"/>
                          <a:cs typeface="Times New Roman" panose="02020603050405020304" charset="0"/>
                        </a:rPr>
                        <a:t>·s)]</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光补偿点/[μmol/(m</a:t>
                      </a:r>
                      <a:r>
                        <a:rPr lang="en-US" sz="1800" b="0" baseline="30000">
                          <a:latin typeface="Times New Roman" panose="02020603050405020304" charset="0"/>
                          <a:cs typeface="Times New Roman" panose="02020603050405020304" charset="0"/>
                        </a:rPr>
                        <a:t>2</a:t>
                      </a:r>
                      <a:r>
                        <a:rPr lang="en-US" sz="1800" b="0">
                          <a:latin typeface="Times New Roman" panose="02020603050405020304" charset="0"/>
                          <a:cs typeface="Times New Roman" panose="02020603050405020304" charset="0"/>
                        </a:rPr>
                        <a:t>·s)]</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株高/cm</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最大叶长/cm</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最大叶宽/cm</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叶绿素总量/(mg/g)</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5285">
                <a:tc>
                  <a:txBody>
                    <a:bodyPr/>
                    <a:p>
                      <a:pPr indent="0" algn="ctr">
                        <a:buNone/>
                      </a:pPr>
                      <a:r>
                        <a:rPr lang="en-US" sz="1800" b="0">
                          <a:latin typeface="Times New Roman" panose="02020603050405020304" charset="0"/>
                          <a:cs typeface="Times New Roman" panose="02020603050405020304" charset="0"/>
                        </a:rPr>
                        <a:t>8%</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537</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2.58</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15</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2.58</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2.67</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1.72</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7190">
                <a:tc>
                  <a:txBody>
                    <a:bodyPr/>
                    <a:p>
                      <a:pPr indent="0" algn="ctr">
                        <a:buNone/>
                      </a:pPr>
                      <a:r>
                        <a:rPr lang="en-US" sz="1800" b="0">
                          <a:latin typeface="Times New Roman" panose="02020603050405020304" charset="0"/>
                          <a:cs typeface="Times New Roman" panose="02020603050405020304" charset="0"/>
                        </a:rPr>
                        <a:t>20%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542</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3.31</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15.25</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3.31</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3.30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1.5</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5285">
                <a:tc>
                  <a:txBody>
                    <a:bodyPr/>
                    <a:p>
                      <a:pPr indent="0" algn="ctr">
                        <a:buNone/>
                      </a:pPr>
                      <a:r>
                        <a:rPr lang="en-US" sz="1800" b="0">
                          <a:latin typeface="Times New Roman" panose="02020603050405020304" charset="0"/>
                          <a:cs typeface="Times New Roman" panose="02020603050405020304" charset="0"/>
                        </a:rPr>
                        <a:t>45%</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447</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3.87</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13.67</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3.87</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2.37</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0.98</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6555">
                <a:tc>
                  <a:txBody>
                    <a:bodyPr/>
                    <a:p>
                      <a:pPr indent="0" algn="ctr">
                        <a:buNone/>
                      </a:pPr>
                      <a:r>
                        <a:rPr lang="en-US" sz="1800" b="0">
                          <a:latin typeface="Times New Roman" panose="02020603050405020304" charset="0"/>
                          <a:cs typeface="Times New Roman" panose="02020603050405020304" charset="0"/>
                        </a:rPr>
                        <a:t>100%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407</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5.77</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12</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5.77</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2.35</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0.48</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488950" y="3027045"/>
            <a:ext cx="11213465" cy="3830955"/>
          </a:xfrm>
          <a:prstGeom prst="rect">
            <a:avLst/>
          </a:prstGeom>
          <a:noFill/>
          <a:ln w="9525">
            <a:noFill/>
          </a:ln>
        </p:spPr>
        <p:txBody>
          <a:bodyPr wrap="square">
            <a:spAutoFit/>
          </a:bodyPr>
          <a:p>
            <a:pPr indent="266700" fontAlgn="auto">
              <a:lnSpc>
                <a:spcPct val="150000"/>
              </a:lnSpc>
            </a:pPr>
            <a:endParaRPr lang="en-US" b="0">
              <a:latin typeface="宋体" panose="02010600030101010101" pitchFamily="2" charset="-122"/>
            </a:endParaRPr>
          </a:p>
          <a:p>
            <a:pPr indent="266700" fontAlgn="auto">
              <a:lnSpc>
                <a:spcPct val="150000"/>
              </a:lnSpc>
            </a:pPr>
            <a:r>
              <a:rPr lang="en-US" sz="2400" b="0">
                <a:latin typeface="宋体" panose="02010600030101010101" pitchFamily="2" charset="-122"/>
              </a:rPr>
              <a:t>①</a:t>
            </a:r>
            <a:r>
              <a:rPr lang="en-US" sz="2400" b="0">
                <a:latin typeface="Times New Roman" panose="02020603050405020304" charset="0"/>
                <a:ea typeface="宋体" panose="02010600030101010101" pitchFamily="2" charset="-122"/>
              </a:rPr>
              <a:t> </a:t>
            </a:r>
            <a:r>
              <a:rPr lang="zh-CN" sz="2400" b="0">
                <a:ea typeface="宋体" panose="02010600030101010101" pitchFamily="2" charset="-122"/>
              </a:rPr>
              <a:t>测定光饱和点和光补偿点时，应控制</a:t>
            </a:r>
            <a:r>
              <a:rPr lang="en-US" altLang="zh-CN" sz="2400" b="0">
                <a:ea typeface="宋体" panose="02010600030101010101" pitchFamily="2" charset="-122"/>
              </a:rPr>
              <a:t>           </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等外界因素相同且适宜，并设置不同的</a:t>
            </a:r>
            <a:r>
              <a:rPr lang="en-US" altLang="zh-CN" sz="2400" b="0">
                <a:ea typeface="宋体" panose="02010600030101010101" pitchFamily="2" charset="-122"/>
              </a:rPr>
              <a:t>  </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测定净光合速率，绘制叶片的光合</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光响应曲线。</a:t>
            </a:r>
            <a:r>
              <a:rPr lang="en-US" sz="2400" b="0">
                <a:latin typeface="宋体" panose="02010600030101010101" pitchFamily="2" charset="-122"/>
              </a:rPr>
              <a:t>②</a:t>
            </a:r>
            <a:r>
              <a:rPr lang="en-US" sz="2400" b="0">
                <a:latin typeface="Times New Roman" panose="02020603050405020304" charset="0"/>
                <a:ea typeface="宋体" panose="02010600030101010101" pitchFamily="2" charset="-122"/>
              </a:rPr>
              <a:t> </a:t>
            </a:r>
            <a:r>
              <a:rPr lang="zh-CN" sz="2400" b="0">
                <a:ea typeface="宋体" panose="02010600030101010101" pitchFamily="2" charset="-122"/>
              </a:rPr>
              <a:t>由表可知，光补偿点随着透光率的增加而逐渐升高，依据表格中的数据尝试解释原因：随着透光率的增加</a:t>
            </a:r>
            <a:r>
              <a:rPr lang="en-US" sz="2400" b="0">
                <a:latin typeface="Times New Roman" panose="02020603050405020304" charset="0"/>
                <a:ea typeface="宋体" panose="02010600030101010101" pitchFamily="2" charset="-122"/>
              </a:rPr>
              <a:t>________(5) </a:t>
            </a:r>
            <a:r>
              <a:rPr lang="zh-CN" sz="2400" b="0">
                <a:ea typeface="宋体" panose="02010600030101010101" pitchFamily="2" charset="-122"/>
              </a:rPr>
              <a:t>在就地保护中，对处于不同荫蔽度下的贵州地宝兰应该采取怎样的措施？</a:t>
            </a:r>
            <a:endParaRPr lang="en-US" sz="2400" b="0">
              <a:latin typeface="Times New Roman" panose="02020603050405020304" charset="0"/>
              <a:ea typeface="宋体" panose="02010600030101010101" pitchFamily="2" charset="-122"/>
            </a:endParaRPr>
          </a:p>
          <a:p>
            <a:pPr indent="266700" fontAlgn="auto">
              <a:lnSpc>
                <a:spcPct val="150000"/>
              </a:lnSpc>
            </a:pPr>
            <a:r>
              <a:rPr lang="en-US" altLang="zh-CN" sz="2400" b="0">
                <a:ea typeface="宋体" panose="02010600030101010101" pitchFamily="2" charset="-122"/>
              </a:rPr>
              <a:t> </a:t>
            </a:r>
            <a:r>
              <a:rPr lang="en-US" altLang="zh-CN" sz="2400" b="0" u="sng">
                <a:ea typeface="宋体" panose="02010600030101010101" pitchFamily="2" charset="-122"/>
              </a:rPr>
              <a:t>                                                                                                                       </a:t>
            </a:r>
            <a:r>
              <a:rPr lang="zh-CN" sz="2400" b="0">
                <a:ea typeface="宋体" panose="02010600030101010101" pitchFamily="2" charset="-122"/>
              </a:rPr>
              <a:t>。</a:t>
            </a:r>
            <a:endParaRPr lang="zh-CN" altLang="en-US" sz="2400" b="0">
              <a:ea typeface="宋体" panose="02010600030101010101" pitchFamily="2" charset="-122"/>
            </a:endParaRPr>
          </a:p>
        </p:txBody>
      </p:sp>
      <p:sp>
        <p:nvSpPr>
          <p:cNvPr id="2" name="文本框 1"/>
          <p:cNvSpPr txBox="1"/>
          <p:nvPr/>
        </p:nvSpPr>
        <p:spPr>
          <a:xfrm>
            <a:off x="6055995" y="3613150"/>
            <a:ext cx="237109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温度、</a:t>
            </a:r>
            <a:r>
              <a:rPr lang="en-US" sz="2400">
                <a:solidFill>
                  <a:srgbClr val="FF0000"/>
                </a:solidFill>
                <a:latin typeface="Times New Roman" panose="02020603050405020304" charset="0"/>
                <a:ea typeface="宋体" panose="02010600030101010101" pitchFamily="2" charset="-122"/>
                <a:sym typeface="+mn-ea"/>
              </a:rPr>
              <a:t>CO</a:t>
            </a:r>
            <a:r>
              <a:rPr lang="en-US" sz="2400" baseline="-25000">
                <a:solidFill>
                  <a:srgbClr val="FF0000"/>
                </a:solidFill>
                <a:latin typeface="Times New Roman" panose="02020603050405020304" charset="0"/>
                <a:ea typeface="宋体" panose="02010600030101010101" pitchFamily="2" charset="-122"/>
                <a:sym typeface="+mn-ea"/>
              </a:rPr>
              <a:t>2</a:t>
            </a:r>
            <a:r>
              <a:rPr lang="zh-CN" sz="2400">
                <a:solidFill>
                  <a:srgbClr val="FF0000"/>
                </a:solidFill>
                <a:ea typeface="宋体" panose="02010600030101010101" pitchFamily="2" charset="-122"/>
                <a:sym typeface="+mn-ea"/>
              </a:rPr>
              <a:t>浓度</a:t>
            </a:r>
            <a:r>
              <a:rPr lang="zh-CN">
                <a:solidFill>
                  <a:srgbClr val="FF0000"/>
                </a:solidFill>
                <a:ea typeface="宋体" panose="02010600030101010101" pitchFamily="2" charset="-122"/>
                <a:sym typeface="+mn-ea"/>
              </a:rPr>
              <a:t>　</a:t>
            </a:r>
            <a:endParaRPr lang="zh-CN" altLang="en-US">
              <a:solidFill>
                <a:srgbClr val="FF0000"/>
              </a:solidFill>
              <a:ea typeface="宋体" panose="02010600030101010101" pitchFamily="2" charset="-122"/>
              <a:sym typeface="+mn-ea"/>
            </a:endParaRPr>
          </a:p>
        </p:txBody>
      </p:sp>
      <p:sp>
        <p:nvSpPr>
          <p:cNvPr id="3" name="文本框 2"/>
          <p:cNvSpPr txBox="1"/>
          <p:nvPr/>
        </p:nvSpPr>
        <p:spPr>
          <a:xfrm>
            <a:off x="2405380" y="4127500"/>
            <a:ext cx="1537335"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光照强度</a:t>
            </a:r>
            <a:endParaRPr lang="zh-CN" altLang="en-US" sz="2400">
              <a:solidFill>
                <a:srgbClr val="FF0000"/>
              </a:solidFill>
              <a:ea typeface="宋体" panose="02010600030101010101" pitchFamily="2" charset="-122"/>
              <a:sym typeface="+mn-ea"/>
            </a:endParaRPr>
          </a:p>
        </p:txBody>
      </p:sp>
      <p:sp>
        <p:nvSpPr>
          <p:cNvPr id="7" name="文本框 6"/>
          <p:cNvSpPr txBox="1"/>
          <p:nvPr/>
        </p:nvSpPr>
        <p:spPr>
          <a:xfrm>
            <a:off x="4137025" y="5252085"/>
            <a:ext cx="808355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叶绿素的总量下降，需要更强的光照才能补偿呼吸消耗</a:t>
            </a:r>
            <a:r>
              <a:rPr lang="en-US" sz="2400">
                <a:solidFill>
                  <a:srgbClr val="FF0000"/>
                </a:solidFill>
                <a:latin typeface="Times New Roman" panose="02020603050405020304" charset="0"/>
                <a:ea typeface="宋体" panose="02010600030101010101" pitchFamily="2" charset="-122"/>
                <a:sym typeface="+mn-ea"/>
              </a:rPr>
              <a:t>(2</a:t>
            </a:r>
            <a:r>
              <a:rPr lang="zh-CN" sz="2400">
                <a:solidFill>
                  <a:srgbClr val="FF0000"/>
                </a:solidFill>
                <a:ea typeface="宋体" panose="02010600030101010101" pitchFamily="2" charset="-122"/>
                <a:sym typeface="+mn-ea"/>
              </a:rPr>
              <a:t>分</a:t>
            </a:r>
            <a:r>
              <a:rPr lang="en-US" sz="2400">
                <a:solidFill>
                  <a:srgbClr val="FF0000"/>
                </a:solidFill>
                <a:latin typeface="Times New Roman" panose="02020603050405020304" charset="0"/>
                <a:ea typeface="宋体" panose="02010600030101010101" pitchFamily="2" charset="-122"/>
                <a:sym typeface="+mn-ea"/>
              </a:rPr>
              <a:t>)</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8" name="文本框 7"/>
          <p:cNvSpPr txBox="1"/>
          <p:nvPr/>
        </p:nvSpPr>
        <p:spPr>
          <a:xfrm>
            <a:off x="0" y="6262370"/>
            <a:ext cx="12383135" cy="368300"/>
          </a:xfrm>
          <a:prstGeom prst="rect">
            <a:avLst/>
          </a:prstGeom>
          <a:noFill/>
        </p:spPr>
        <p:txBody>
          <a:bodyPr wrap="square" rtlCol="0" anchor="t">
            <a:spAutoFit/>
          </a:bodyPr>
          <a:p>
            <a:pPr indent="266700"/>
            <a:r>
              <a:rPr lang="zh-CN">
                <a:solidFill>
                  <a:srgbClr val="FF0000"/>
                </a:solidFill>
                <a:ea typeface="宋体" panose="02010600030101010101" pitchFamily="2" charset="-122"/>
                <a:sym typeface="+mn-ea"/>
              </a:rPr>
              <a:t>对生长在荫蔽度较高环境中的地宝兰，对周围植物进行适当砍伐；对生长在荫蔽度较低环境中的地宝兰适当遮阴</a:t>
            </a:r>
            <a:r>
              <a:rPr lang="en-US">
                <a:solidFill>
                  <a:srgbClr val="FF0000"/>
                </a:solidFill>
                <a:latin typeface="Times New Roman" panose="02020603050405020304" charset="0"/>
                <a:ea typeface="宋体" panose="02010600030101010101" pitchFamily="2" charset="-122"/>
                <a:sym typeface="+mn-ea"/>
              </a:rPr>
              <a:t>(2</a:t>
            </a:r>
            <a:r>
              <a:rPr lang="zh-CN">
                <a:solidFill>
                  <a:srgbClr val="FF0000"/>
                </a:solidFill>
                <a:ea typeface="宋体" panose="02010600030101010101" pitchFamily="2" charset="-122"/>
                <a:sym typeface="+mn-ea"/>
              </a:rPr>
              <a:t>分</a:t>
            </a:r>
            <a:r>
              <a:rPr lang="en-US">
                <a:solidFill>
                  <a:srgbClr val="FF0000"/>
                </a:solidFill>
                <a:latin typeface="Times New Roman" panose="02020603050405020304" charset="0"/>
                <a:ea typeface="宋体" panose="02010600030101010101" pitchFamily="2" charset="-122"/>
                <a:sym typeface="+mn-ea"/>
              </a:rPr>
              <a:t>)</a:t>
            </a:r>
            <a:endParaRPr lang="en-US" altLang="en-US">
              <a:solidFill>
                <a:srgbClr val="FF0000"/>
              </a:solidFill>
              <a:latin typeface="Times New Roman" panose="02020603050405020304" charset="0"/>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60730" y="800735"/>
            <a:ext cx="10263505" cy="3322955"/>
          </a:xfrm>
          <a:prstGeom prst="rect">
            <a:avLst/>
          </a:prstGeom>
          <a:noFill/>
        </p:spPr>
        <p:txBody>
          <a:bodyPr wrap="square" rtlCol="0" anchor="t">
            <a:spAutoFit/>
          </a:bodyPr>
          <a:p>
            <a:pPr indent="266700" algn="l">
              <a:lnSpc>
                <a:spcPct val="150000"/>
              </a:lnSpc>
              <a:buClrTx/>
              <a:buSzTx/>
              <a:buFontTx/>
            </a:pPr>
            <a:r>
              <a:rPr lang="zh-CN" altLang="en-US" sz="2800">
                <a:latin typeface="Times New Roman" panose="02020603050405020304" charset="0"/>
                <a:ea typeface="宋体" panose="02010600030101010101" pitchFamily="2" charset="-122"/>
                <a:sym typeface="+mn-ea"/>
              </a:rPr>
              <a:t>（基础题）</a:t>
            </a:r>
            <a:r>
              <a:rPr lang="en-US" sz="2800">
                <a:latin typeface="Times New Roman" panose="02020603050405020304" charset="0"/>
                <a:ea typeface="宋体" panose="02010600030101010101" pitchFamily="2" charset="-122"/>
              </a:rPr>
              <a:t>2. 下列有关细胞生命历程的叙述，正确的是(　　)</a:t>
            </a:r>
            <a:endParaRPr lang="en-US" sz="2800">
              <a:latin typeface="Times New Roman" panose="02020603050405020304" charset="0"/>
              <a:ea typeface="宋体" panose="02010600030101010101" pitchFamily="2" charset="-122"/>
            </a:endParaRPr>
          </a:p>
          <a:p>
            <a:pPr indent="266700" algn="l">
              <a:lnSpc>
                <a:spcPct val="150000"/>
              </a:lnSpc>
              <a:buClrTx/>
              <a:buSzTx/>
              <a:buFontTx/>
            </a:pPr>
            <a:r>
              <a:rPr lang="en-US" sz="2800">
                <a:latin typeface="Times New Roman" panose="02020603050405020304" charset="0"/>
                <a:ea typeface="宋体" panose="02010600030101010101" pitchFamily="2" charset="-122"/>
              </a:rPr>
              <a:t>A. 分化的细胞不具有发育成完整个体的潜能和特性</a:t>
            </a:r>
            <a:endParaRPr lang="en-US" sz="2800">
              <a:latin typeface="Times New Roman" panose="02020603050405020304" charset="0"/>
              <a:ea typeface="宋体" panose="02010600030101010101" pitchFamily="2" charset="-122"/>
            </a:endParaRPr>
          </a:p>
          <a:p>
            <a:pPr indent="266700" algn="l">
              <a:lnSpc>
                <a:spcPct val="150000"/>
              </a:lnSpc>
              <a:buClrTx/>
              <a:buSzTx/>
              <a:buFontTx/>
            </a:pPr>
            <a:r>
              <a:rPr lang="en-US" sz="2800">
                <a:latin typeface="Times New Roman" panose="02020603050405020304" charset="0"/>
                <a:ea typeface="宋体" panose="02010600030101010101" pitchFamily="2" charset="-122"/>
              </a:rPr>
              <a:t>B. 衰老细胞的质膜通透性和细胞骨架均发生改变</a:t>
            </a:r>
            <a:endParaRPr lang="en-US" sz="2800">
              <a:latin typeface="Times New Roman" panose="02020603050405020304" charset="0"/>
              <a:ea typeface="宋体" panose="02010600030101010101" pitchFamily="2" charset="-122"/>
            </a:endParaRPr>
          </a:p>
          <a:p>
            <a:pPr indent="266700" algn="l">
              <a:lnSpc>
                <a:spcPct val="150000"/>
              </a:lnSpc>
              <a:buClrTx/>
              <a:buSzTx/>
              <a:buFontTx/>
            </a:pPr>
            <a:r>
              <a:rPr lang="en-US" sz="2800">
                <a:latin typeface="Times New Roman" panose="02020603050405020304" charset="0"/>
                <a:ea typeface="宋体" panose="02010600030101010101" pitchFamily="2" charset="-122"/>
              </a:rPr>
              <a:t>C. 凋亡的细胞会产生凋亡小体引发炎症反应导致机体损伤</a:t>
            </a:r>
            <a:endParaRPr lang="en-US" sz="2800">
              <a:latin typeface="Times New Roman" panose="02020603050405020304" charset="0"/>
              <a:ea typeface="宋体" panose="02010600030101010101" pitchFamily="2" charset="-122"/>
            </a:endParaRPr>
          </a:p>
          <a:p>
            <a:pPr indent="266700" algn="l">
              <a:lnSpc>
                <a:spcPct val="150000"/>
              </a:lnSpc>
              <a:buClrTx/>
              <a:buSzTx/>
              <a:buFontTx/>
            </a:pPr>
            <a:r>
              <a:rPr lang="en-US" sz="2800">
                <a:latin typeface="Times New Roman" panose="02020603050405020304" charset="0"/>
                <a:ea typeface="宋体" panose="02010600030101010101" pitchFamily="2" charset="-122"/>
              </a:rPr>
              <a:t>D. 癌变细胞的质膜表面糖蛋白增加导致其容易发生转移</a:t>
            </a:r>
            <a:endParaRPr lang="en-US" sz="2800">
              <a:latin typeface="Times New Roman" panose="02020603050405020304" charset="0"/>
              <a:ea typeface="宋体" panose="02010600030101010101" pitchFamily="2" charset="-122"/>
            </a:endParaRPr>
          </a:p>
        </p:txBody>
      </p:sp>
      <p:sp>
        <p:nvSpPr>
          <p:cNvPr id="2" name="文本框 1"/>
          <p:cNvSpPr txBox="1"/>
          <p:nvPr/>
        </p:nvSpPr>
        <p:spPr>
          <a:xfrm>
            <a:off x="9831070" y="970280"/>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B</a:t>
            </a:r>
            <a:endParaRPr lang="en-US" altLang="zh-CN" sz="32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310515" y="403225"/>
            <a:ext cx="11265535" cy="1753235"/>
          </a:xfrm>
          <a:prstGeom prst="rect">
            <a:avLst/>
          </a:prstGeom>
          <a:noFill/>
          <a:ln w="9525">
            <a:noFill/>
          </a:ln>
        </p:spPr>
        <p:txBody>
          <a:bodyPr wrap="square">
            <a:spAutoFit/>
          </a:bodyPr>
          <a:p>
            <a:pPr indent="266700" fontAlgn="auto">
              <a:lnSpc>
                <a:spcPct val="150000"/>
              </a:lnSpc>
            </a:pPr>
            <a:r>
              <a:rPr lang="en-US" sz="2400" b="0">
                <a:latin typeface="Times New Roman" panose="02020603050405020304" charset="0"/>
                <a:ea typeface="宋体" panose="02010600030101010101" pitchFamily="2" charset="-122"/>
              </a:rPr>
              <a:t>20.  (13</a:t>
            </a:r>
            <a:r>
              <a:rPr lang="zh-CN" sz="2400" b="0">
                <a:ea typeface="宋体" panose="02010600030101010101" pitchFamily="2" charset="-122"/>
              </a:rPr>
              <a:t>分</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有些过敏原会引起人体中度过敏</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疼痛、肿胀、心率加快等</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，从蜂毒中提取的蜂毒肽具有较好的抗过敏、镇痛作用。下图</a:t>
            </a:r>
            <a:r>
              <a:rPr lang="en-US" sz="2400" b="0">
                <a:latin typeface="Times New Roman" panose="02020603050405020304" charset="0"/>
                <a:ea typeface="宋体" panose="02010600030101010101" pitchFamily="2" charset="-122"/>
              </a:rPr>
              <a:t>1</a:t>
            </a:r>
            <a:r>
              <a:rPr lang="zh-CN" sz="2400" b="0">
                <a:ea typeface="宋体" panose="02010600030101010101" pitchFamily="2" charset="-122"/>
              </a:rPr>
              <a:t>中实线表示过敏原引起中度过敏反应的相关机制，虚线表示蜂毒肽治疗中度过敏的机制。请回答下列问题。</a:t>
            </a:r>
            <a:endParaRPr lang="zh-CN" altLang="en-US" sz="2400" b="0">
              <a:ea typeface="宋体" panose="02010600030101010101" pitchFamily="2" charset="-122"/>
            </a:endParaRPr>
          </a:p>
        </p:txBody>
      </p:sp>
      <p:pic>
        <p:nvPicPr>
          <p:cNvPr id="4" name="图片 3"/>
          <p:cNvPicPr/>
          <p:nvPr/>
        </p:nvPicPr>
        <p:blipFill>
          <a:blip r:embed="rId1"/>
          <a:stretch>
            <a:fillRect/>
          </a:stretch>
        </p:blipFill>
        <p:spPr>
          <a:xfrm>
            <a:off x="1369060" y="2396490"/>
            <a:ext cx="9541510" cy="3709035"/>
          </a:xfrm>
          <a:prstGeom prst="rect">
            <a:avLst/>
          </a:prstGeom>
          <a:noFill/>
          <a:ln w="9525">
            <a:noFill/>
          </a:ln>
        </p:spPr>
      </p:pic>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tretch>
            <a:fillRect/>
          </a:stretch>
        </p:blipFill>
        <p:spPr>
          <a:xfrm>
            <a:off x="2411095" y="78105"/>
            <a:ext cx="6235700" cy="2574290"/>
          </a:xfrm>
          <a:prstGeom prst="rect">
            <a:avLst/>
          </a:prstGeom>
          <a:noFill/>
          <a:ln w="9525">
            <a:noFill/>
          </a:ln>
        </p:spPr>
      </p:pic>
      <p:sp>
        <p:nvSpPr>
          <p:cNvPr id="103" name="文本框 102"/>
          <p:cNvSpPr txBox="1"/>
          <p:nvPr/>
        </p:nvSpPr>
        <p:spPr>
          <a:xfrm>
            <a:off x="293370" y="2414270"/>
            <a:ext cx="11604625" cy="4246880"/>
          </a:xfrm>
          <a:prstGeom prst="rect">
            <a:avLst/>
          </a:prstGeom>
          <a:noFill/>
          <a:ln w="9525">
            <a:noFill/>
          </a:ln>
        </p:spPr>
        <p:txBody>
          <a:bodyPr wrap="square">
            <a:noAutofit/>
          </a:bodyPr>
          <a:p>
            <a:pPr indent="266700" fontAlgn="auto">
              <a:lnSpc>
                <a:spcPct val="150000"/>
              </a:lnSpc>
            </a:pPr>
            <a:endParaRPr lang="en-US" b="0">
              <a:latin typeface="Times New Roman" panose="02020603050405020304" charset="0"/>
              <a:ea typeface="宋体" panose="02010600030101010101" pitchFamily="2" charset="-122"/>
            </a:endParaRPr>
          </a:p>
          <a:p>
            <a:pPr indent="266700" fontAlgn="auto">
              <a:lnSpc>
                <a:spcPct val="150000"/>
              </a:lnSpc>
            </a:pPr>
            <a:r>
              <a:rPr lang="en-US" sz="2000" b="0">
                <a:latin typeface="Times New Roman" panose="02020603050405020304" charset="0"/>
                <a:ea typeface="宋体" panose="02010600030101010101" pitchFamily="2" charset="-122"/>
              </a:rPr>
              <a:t>(1) </a:t>
            </a:r>
            <a:r>
              <a:rPr lang="zh-CN" sz="2000" b="0">
                <a:ea typeface="宋体" panose="02010600030101010101" pitchFamily="2" charset="-122"/>
              </a:rPr>
              <a:t>图中细胞</a:t>
            </a:r>
            <a:r>
              <a:rPr lang="en-US" sz="2000" b="0">
                <a:latin typeface="宋体" panose="02010600030101010101" pitchFamily="2" charset="-122"/>
              </a:rPr>
              <a:t>①</a:t>
            </a:r>
            <a:r>
              <a:rPr lang="zh-CN" sz="2000" b="0">
                <a:ea typeface="宋体" panose="02010600030101010101" pitchFamily="2" charset="-122"/>
              </a:rPr>
              <a:t>的功能是</a:t>
            </a:r>
            <a:r>
              <a:rPr lang="en-US" sz="2000" b="0">
                <a:latin typeface="Times New Roman" panose="02020603050405020304" charset="0"/>
                <a:ea typeface="宋体" panose="02010600030101010101" pitchFamily="2" charset="-122"/>
              </a:rPr>
              <a:t>__________________________</a:t>
            </a:r>
            <a:r>
              <a:rPr lang="zh-CN" sz="2000" b="0">
                <a:ea typeface="宋体" panose="02010600030101010101" pitchFamily="2" charset="-122"/>
              </a:rPr>
              <a:t>，辅助性</a:t>
            </a:r>
            <a:r>
              <a:rPr lang="en-US" sz="2000" b="0">
                <a:latin typeface="Times New Roman" panose="02020603050405020304" charset="0"/>
                <a:ea typeface="宋体" panose="02010600030101010101" pitchFamily="2" charset="-122"/>
              </a:rPr>
              <a:t>T</a:t>
            </a:r>
            <a:r>
              <a:rPr lang="zh-CN" sz="2000" b="0">
                <a:ea typeface="宋体" panose="02010600030101010101" pitchFamily="2" charset="-122"/>
              </a:rPr>
              <a:t>细胞与调节性</a:t>
            </a:r>
            <a:r>
              <a:rPr lang="en-US" sz="2000" b="0">
                <a:latin typeface="Times New Roman" panose="02020603050405020304" charset="0"/>
                <a:ea typeface="宋体" panose="02010600030101010101" pitchFamily="2" charset="-122"/>
              </a:rPr>
              <a:t>T</a:t>
            </a:r>
            <a:r>
              <a:rPr lang="zh-CN" sz="2000" b="0">
                <a:ea typeface="宋体" panose="02010600030101010101" pitchFamily="2" charset="-122"/>
              </a:rPr>
              <a:t>细胞的生理功能存在差异，其根本原因是</a:t>
            </a:r>
            <a:r>
              <a:rPr lang="en-US" sz="2000" b="0">
                <a:latin typeface="Times New Roman" panose="02020603050405020304" charset="0"/>
                <a:ea typeface="宋体" panose="02010600030101010101" pitchFamily="2" charset="-122"/>
              </a:rPr>
              <a:t>____</a:t>
            </a:r>
            <a:r>
              <a:rPr lang="en-US" sz="2000" b="0">
                <a:latin typeface="Times New Roman" panose="02020603050405020304" charset="0"/>
              </a:rPr>
              <a:t>______________________</a:t>
            </a:r>
            <a:r>
              <a:rPr lang="zh-CN" sz="2000" b="0">
                <a:ea typeface="宋体" panose="02010600030101010101" pitchFamily="2" charset="-122"/>
              </a:rPr>
              <a:t>。活化的细胞</a:t>
            </a:r>
            <a:r>
              <a:rPr lang="en-US" sz="2000" b="0">
                <a:latin typeface="宋体" panose="02010600030101010101" pitchFamily="2" charset="-122"/>
              </a:rPr>
              <a:t>②</a:t>
            </a:r>
            <a:r>
              <a:rPr lang="zh-CN" sz="2000" b="0">
                <a:ea typeface="宋体" panose="02010600030101010101" pitchFamily="2" charset="-122"/>
              </a:rPr>
              <a:t>能激活辅助性</a:t>
            </a:r>
            <a:r>
              <a:rPr lang="en-US" sz="2000" b="0">
                <a:latin typeface="Times New Roman" panose="02020603050405020304" charset="0"/>
                <a:ea typeface="宋体" panose="02010600030101010101" pitchFamily="2" charset="-122"/>
              </a:rPr>
              <a:t>T</a:t>
            </a:r>
            <a:r>
              <a:rPr lang="zh-CN" sz="2000" b="0">
                <a:ea typeface="宋体" panose="02010600030101010101" pitchFamily="2" charset="-122"/>
              </a:rPr>
              <a:t>细胞，使其分裂分化形成记忆</a:t>
            </a:r>
            <a:r>
              <a:rPr lang="en-US" sz="2000" b="0">
                <a:latin typeface="Times New Roman" panose="02020603050405020304" charset="0"/>
                <a:ea typeface="宋体" panose="02010600030101010101" pitchFamily="2" charset="-122"/>
              </a:rPr>
              <a:t>T</a:t>
            </a:r>
            <a:r>
              <a:rPr lang="zh-CN" sz="2000" b="0">
                <a:ea typeface="宋体" panose="02010600030101010101" pitchFamily="2" charset="-122"/>
              </a:rPr>
              <a:t>细胞和</a:t>
            </a:r>
            <a:r>
              <a:rPr lang="en-US" altLang="zh-CN" sz="2000" b="0">
                <a:ea typeface="宋体" panose="02010600030101010101" pitchFamily="2" charset="-122"/>
              </a:rPr>
              <a:t>            </a:t>
            </a:r>
            <a:r>
              <a:rPr lang="en-US" sz="2000" b="0">
                <a:latin typeface="Times New Roman" panose="02020603050405020304" charset="0"/>
                <a:ea typeface="宋体" panose="02010600030101010101" pitchFamily="2" charset="-122"/>
              </a:rPr>
              <a:t>________   </a:t>
            </a:r>
            <a:r>
              <a:rPr lang="zh-CN" sz="2000" b="0">
                <a:ea typeface="宋体" panose="02010600030101010101" pitchFamily="2" charset="-122"/>
              </a:rPr>
              <a:t>，后者分泌</a:t>
            </a:r>
            <a:r>
              <a:rPr lang="en-US" altLang="zh-CN" sz="2000" b="0">
                <a:ea typeface="宋体" panose="02010600030101010101" pitchFamily="2" charset="-122"/>
              </a:rPr>
              <a:t>      </a:t>
            </a:r>
            <a:r>
              <a:rPr lang="en-US" sz="2000" b="0">
                <a:latin typeface="Times New Roman" panose="02020603050405020304" charset="0"/>
                <a:ea typeface="宋体" panose="02010600030101010101" pitchFamily="2" charset="-122"/>
              </a:rPr>
              <a:t>________ </a:t>
            </a:r>
            <a:r>
              <a:rPr lang="zh-CN" sz="2000" b="0">
                <a:ea typeface="宋体" panose="02010600030101010101" pitchFamily="2" charset="-122"/>
              </a:rPr>
              <a:t>促进细胞</a:t>
            </a:r>
            <a:r>
              <a:rPr lang="en-US" sz="2000" b="0">
                <a:latin typeface="宋体" panose="02010600030101010101" pitchFamily="2" charset="-122"/>
              </a:rPr>
              <a:t>②</a:t>
            </a:r>
            <a:r>
              <a:rPr lang="zh-CN" sz="2000" b="0">
                <a:ea typeface="宋体" panose="02010600030101010101" pitchFamily="2" charset="-122"/>
              </a:rPr>
              <a:t>的分裂与分化。</a:t>
            </a:r>
            <a:r>
              <a:rPr lang="en-US" sz="2000" b="0">
                <a:latin typeface="Times New Roman" panose="02020603050405020304" charset="0"/>
                <a:ea typeface="宋体" panose="02010600030101010101" pitchFamily="2" charset="-122"/>
              </a:rPr>
              <a:t>(2) </a:t>
            </a:r>
            <a:r>
              <a:rPr lang="zh-CN" sz="2000" b="0">
                <a:ea typeface="宋体" panose="02010600030101010101" pitchFamily="2" charset="-122"/>
              </a:rPr>
              <a:t>肥大细胞释放的组胺等物质通过</a:t>
            </a:r>
            <a:r>
              <a:rPr lang="en-US" sz="2000" b="0">
                <a:latin typeface="Times New Roman" panose="02020603050405020304" charset="0"/>
                <a:ea typeface="宋体" panose="02010600030101010101" pitchFamily="2" charset="-122"/>
              </a:rPr>
              <a:t>________</a:t>
            </a:r>
            <a:r>
              <a:rPr lang="zh-CN" sz="2000" b="0">
                <a:ea typeface="宋体" panose="02010600030101010101" pitchFamily="2" charset="-122"/>
              </a:rPr>
              <a:t>运输，一方面引起毛细血管壁</a:t>
            </a:r>
            <a:r>
              <a:rPr lang="en-US" sz="2000" b="0">
                <a:latin typeface="Times New Roman" panose="02020603050405020304" charset="0"/>
                <a:ea typeface="宋体" panose="02010600030101010101" pitchFamily="2" charset="-122"/>
              </a:rPr>
              <a:t>__________</a:t>
            </a:r>
            <a:r>
              <a:rPr lang="zh-CN" sz="2000" b="0">
                <a:ea typeface="宋体" panose="02010600030101010101" pitchFamily="2" charset="-122"/>
              </a:rPr>
              <a:t>，出现肿胀等症状；另一方面与感觉神经元上的受体结合产生兴奋，该过程中的信号转化形式是</a:t>
            </a:r>
            <a:r>
              <a:rPr lang="en-US" altLang="zh-CN" sz="2000" b="0">
                <a:ea typeface="宋体" panose="02010600030101010101" pitchFamily="2" charset="-122"/>
              </a:rPr>
              <a:t>    </a:t>
            </a:r>
            <a:r>
              <a:rPr lang="en-US" sz="2000" b="0">
                <a:latin typeface="Times New Roman" panose="02020603050405020304" charset="0"/>
                <a:ea typeface="宋体" panose="02010600030101010101" pitchFamily="2" charset="-122"/>
              </a:rPr>
              <a:t>________________</a:t>
            </a:r>
            <a:r>
              <a:rPr lang="zh-CN" sz="2000" b="0">
                <a:ea typeface="宋体" panose="02010600030101010101" pitchFamily="2" charset="-122"/>
              </a:rPr>
              <a:t>，兴奋最终传导至大脑皮层产生痛觉。</a:t>
            </a:r>
            <a:r>
              <a:rPr lang="en-US" sz="2000" b="0">
                <a:latin typeface="Times New Roman" panose="02020603050405020304" charset="0"/>
                <a:ea typeface="宋体" panose="02010600030101010101" pitchFamily="2" charset="-122"/>
              </a:rPr>
              <a:t>(3) </a:t>
            </a:r>
            <a:r>
              <a:rPr lang="zh-CN" sz="2000" b="0">
                <a:ea typeface="宋体" panose="02010600030101010101" pitchFamily="2" charset="-122"/>
              </a:rPr>
              <a:t>皮下注射</a:t>
            </a:r>
            <a:r>
              <a:rPr lang="zh-CN" sz="2000" b="0">
                <a:latin typeface="Times New Roman" panose="02020603050405020304" charset="0"/>
                <a:ea typeface="宋体" panose="02010600030101010101" pitchFamily="2" charset="-122"/>
              </a:rPr>
              <a:t>一定量的蜂毒肽可对中度过敏患者进行免疫治疗，其机理是蜂毒肽</a:t>
            </a:r>
            <a:r>
              <a:rPr lang="en-US" sz="2000" b="0">
                <a:latin typeface="Times New Roman" panose="02020603050405020304" charset="0"/>
                <a:ea typeface="宋体" panose="02010600030101010101" pitchFamily="2" charset="-122"/>
              </a:rPr>
              <a:t>________________________________________________________</a:t>
            </a:r>
            <a:r>
              <a:rPr lang="zh-CN" sz="2000" b="0">
                <a:ea typeface="宋体" panose="02010600030101010101" pitchFamily="2" charset="-122"/>
              </a:rPr>
              <a:t>，使肥大细胞释放组胺减少。</a:t>
            </a:r>
            <a:endParaRPr lang="en-US" sz="1600" b="0">
              <a:latin typeface="Times New Roman" panose="02020603050405020304" charset="0"/>
              <a:ea typeface="宋体" panose="02010600030101010101" pitchFamily="2" charset="-122"/>
            </a:endParaRPr>
          </a:p>
          <a:p>
            <a:endParaRPr lang="en-US" altLang="en-US" sz="1600" b="0">
              <a:latin typeface="Times New Roman" panose="02020603050405020304" charset="0"/>
              <a:ea typeface="宋体" panose="02010600030101010101" pitchFamily="2" charset="-122"/>
            </a:endParaRPr>
          </a:p>
        </p:txBody>
      </p:sp>
      <p:sp>
        <p:nvSpPr>
          <p:cNvPr id="2" name="文本框 1"/>
          <p:cNvSpPr txBox="1"/>
          <p:nvPr/>
        </p:nvSpPr>
        <p:spPr>
          <a:xfrm>
            <a:off x="3359150" y="2929255"/>
            <a:ext cx="609600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摄取、处理、呈递抗原</a:t>
            </a:r>
            <a:endParaRPr lang="zh-CN" altLang="en-US" sz="2400">
              <a:solidFill>
                <a:srgbClr val="FF0000"/>
              </a:solidFill>
              <a:ea typeface="宋体" panose="02010600030101010101" pitchFamily="2" charset="-122"/>
              <a:sym typeface="+mn-ea"/>
            </a:endParaRPr>
          </a:p>
        </p:txBody>
      </p:sp>
      <p:sp>
        <p:nvSpPr>
          <p:cNvPr id="3" name="文本框 2"/>
          <p:cNvSpPr txBox="1"/>
          <p:nvPr/>
        </p:nvSpPr>
        <p:spPr>
          <a:xfrm>
            <a:off x="2920365" y="3371850"/>
            <a:ext cx="609600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基因的选择性表达</a:t>
            </a:r>
            <a:endParaRPr lang="zh-CN" altLang="en-US" sz="2400">
              <a:solidFill>
                <a:srgbClr val="FF0000"/>
              </a:solidFill>
              <a:ea typeface="宋体" panose="02010600030101010101" pitchFamily="2" charset="-122"/>
              <a:sym typeface="+mn-ea"/>
            </a:endParaRPr>
          </a:p>
        </p:txBody>
      </p:sp>
      <p:sp>
        <p:nvSpPr>
          <p:cNvPr id="6" name="文本框 5"/>
          <p:cNvSpPr txBox="1"/>
          <p:nvPr/>
        </p:nvSpPr>
        <p:spPr>
          <a:xfrm>
            <a:off x="2354580" y="3826510"/>
            <a:ext cx="609600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辅助性</a:t>
            </a:r>
            <a:r>
              <a:rPr lang="en-US" sz="2400">
                <a:solidFill>
                  <a:srgbClr val="FF0000"/>
                </a:solidFill>
                <a:latin typeface="Times New Roman" panose="02020603050405020304" charset="0"/>
                <a:ea typeface="宋体" panose="02010600030101010101" pitchFamily="2" charset="-122"/>
                <a:sym typeface="+mn-ea"/>
              </a:rPr>
              <a:t>T</a:t>
            </a:r>
            <a:r>
              <a:rPr lang="zh-CN" sz="2400">
                <a:solidFill>
                  <a:srgbClr val="FF0000"/>
                </a:solidFill>
                <a:ea typeface="宋体" panose="02010600030101010101" pitchFamily="2" charset="-122"/>
                <a:sym typeface="+mn-ea"/>
              </a:rPr>
              <a:t>细胞</a:t>
            </a:r>
            <a:endParaRPr lang="zh-CN" altLang="en-US" sz="2400">
              <a:solidFill>
                <a:srgbClr val="FF0000"/>
              </a:solidFill>
              <a:ea typeface="宋体" panose="02010600030101010101" pitchFamily="2" charset="-122"/>
              <a:sym typeface="+mn-ea"/>
            </a:endParaRPr>
          </a:p>
        </p:txBody>
      </p:sp>
      <p:sp>
        <p:nvSpPr>
          <p:cNvPr id="7" name="文本框 6"/>
          <p:cNvSpPr txBox="1"/>
          <p:nvPr/>
        </p:nvSpPr>
        <p:spPr>
          <a:xfrm>
            <a:off x="5756275" y="3821430"/>
            <a:ext cx="609600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细胞因子</a:t>
            </a:r>
            <a:endParaRPr lang="zh-CN" altLang="en-US" sz="2400">
              <a:solidFill>
                <a:srgbClr val="FF0000"/>
              </a:solidFill>
              <a:ea typeface="宋体" panose="02010600030101010101" pitchFamily="2" charset="-122"/>
              <a:sym typeface="+mn-ea"/>
            </a:endParaRPr>
          </a:p>
        </p:txBody>
      </p:sp>
      <p:sp>
        <p:nvSpPr>
          <p:cNvPr id="8" name="文本框 7"/>
          <p:cNvSpPr txBox="1"/>
          <p:nvPr/>
        </p:nvSpPr>
        <p:spPr>
          <a:xfrm>
            <a:off x="4428490" y="4286250"/>
            <a:ext cx="609600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体液</a:t>
            </a:r>
            <a:endParaRPr lang="zh-CN" altLang="en-US" sz="2400">
              <a:solidFill>
                <a:srgbClr val="FF0000"/>
              </a:solidFill>
              <a:ea typeface="宋体" panose="02010600030101010101" pitchFamily="2" charset="-122"/>
              <a:sym typeface="+mn-ea"/>
            </a:endParaRPr>
          </a:p>
        </p:txBody>
      </p:sp>
      <p:sp>
        <p:nvSpPr>
          <p:cNvPr id="9" name="文本框 8"/>
          <p:cNvSpPr txBox="1"/>
          <p:nvPr/>
        </p:nvSpPr>
        <p:spPr>
          <a:xfrm>
            <a:off x="2794635" y="1960880"/>
            <a:ext cx="6096000" cy="368300"/>
          </a:xfrm>
          <a:prstGeom prst="rect">
            <a:avLst/>
          </a:prstGeom>
          <a:noFill/>
        </p:spPr>
        <p:txBody>
          <a:bodyPr wrap="square" rtlCol="0" anchor="t">
            <a:spAutoFit/>
          </a:bodyPr>
          <a:p>
            <a:r>
              <a:rPr lang="zh-CN">
                <a:ea typeface="宋体" panose="02010600030101010101" pitchFamily="2" charset="-122"/>
                <a:sym typeface="+mn-ea"/>
              </a:rPr>
              <a:t>通透性增大</a:t>
            </a:r>
            <a:endParaRPr lang="zh-CN" altLang="en-US">
              <a:ea typeface="宋体" panose="02010600030101010101" pitchFamily="2" charset="-122"/>
              <a:sym typeface="+mn-ea"/>
            </a:endParaRPr>
          </a:p>
        </p:txBody>
      </p:sp>
      <p:sp>
        <p:nvSpPr>
          <p:cNvPr id="10" name="文本框 9"/>
          <p:cNvSpPr txBox="1"/>
          <p:nvPr/>
        </p:nvSpPr>
        <p:spPr>
          <a:xfrm>
            <a:off x="9206230" y="4774565"/>
            <a:ext cx="3265805" cy="368300"/>
          </a:xfrm>
          <a:prstGeom prst="rect">
            <a:avLst/>
          </a:prstGeom>
          <a:noFill/>
        </p:spPr>
        <p:txBody>
          <a:bodyPr wrap="square" rtlCol="0" anchor="t">
            <a:spAutoFit/>
          </a:bodyPr>
          <a:p>
            <a:r>
              <a:rPr lang="zh-CN">
                <a:solidFill>
                  <a:srgbClr val="FF0000"/>
                </a:solidFill>
                <a:ea typeface="宋体" panose="02010600030101010101" pitchFamily="2" charset="-122"/>
                <a:sym typeface="+mn-ea"/>
              </a:rPr>
              <a:t>化学信号转化为电信号</a:t>
            </a:r>
            <a:endParaRPr lang="zh-CN" altLang="en-US">
              <a:solidFill>
                <a:srgbClr val="FF0000"/>
              </a:solidFill>
              <a:ea typeface="宋体" panose="02010600030101010101" pitchFamily="2" charset="-122"/>
              <a:sym typeface="+mn-ea"/>
            </a:endParaRPr>
          </a:p>
        </p:txBody>
      </p:sp>
      <p:sp>
        <p:nvSpPr>
          <p:cNvPr id="12" name="文本框 11"/>
          <p:cNvSpPr txBox="1"/>
          <p:nvPr/>
        </p:nvSpPr>
        <p:spPr>
          <a:xfrm>
            <a:off x="427355" y="6111875"/>
            <a:ext cx="7148195" cy="398780"/>
          </a:xfrm>
          <a:prstGeom prst="rect">
            <a:avLst/>
          </a:prstGeom>
          <a:noFill/>
        </p:spPr>
        <p:txBody>
          <a:bodyPr wrap="square" rtlCol="0" anchor="t">
            <a:spAutoFit/>
          </a:bodyPr>
          <a:p>
            <a:r>
              <a:rPr lang="zh-CN" sz="2000">
                <a:solidFill>
                  <a:srgbClr val="FF0000"/>
                </a:solidFill>
                <a:ea typeface="宋体" panose="02010600030101010101" pitchFamily="2" charset="-122"/>
                <a:sym typeface="+mn-ea"/>
              </a:rPr>
              <a:t>一方面减少抗体</a:t>
            </a:r>
            <a:r>
              <a:rPr lang="en-US" sz="2000">
                <a:solidFill>
                  <a:srgbClr val="FF0000"/>
                </a:solidFill>
                <a:latin typeface="Times New Roman" panose="02020603050405020304" charset="0"/>
                <a:ea typeface="宋体" panose="02010600030101010101" pitchFamily="2" charset="-122"/>
                <a:sym typeface="+mn-ea"/>
              </a:rPr>
              <a:t>IgE</a:t>
            </a:r>
            <a:r>
              <a:rPr lang="zh-CN" sz="2000">
                <a:solidFill>
                  <a:srgbClr val="FF0000"/>
                </a:solidFill>
                <a:ea typeface="宋体" panose="02010600030101010101" pitchFamily="2" charset="-122"/>
                <a:sym typeface="+mn-ea"/>
              </a:rPr>
              <a:t>的量，另一方面增加</a:t>
            </a:r>
            <a:r>
              <a:rPr lang="en-US" sz="2000">
                <a:solidFill>
                  <a:srgbClr val="FF0000"/>
                </a:solidFill>
                <a:latin typeface="Times New Roman" panose="02020603050405020304" charset="0"/>
                <a:ea typeface="宋体" panose="02010600030101010101" pitchFamily="2" charset="-122"/>
                <a:sym typeface="+mn-ea"/>
              </a:rPr>
              <a:t>IL10</a:t>
            </a:r>
            <a:r>
              <a:rPr lang="zh-CN" sz="2000">
                <a:solidFill>
                  <a:srgbClr val="FF0000"/>
                </a:solidFill>
                <a:ea typeface="宋体" panose="02010600030101010101" pitchFamily="2" charset="-122"/>
                <a:sym typeface="+mn-ea"/>
              </a:rPr>
              <a:t>和皮质醇的量</a:t>
            </a:r>
            <a:r>
              <a:rPr lang="en-US" sz="2000">
                <a:solidFill>
                  <a:srgbClr val="FF0000"/>
                </a:solidFill>
                <a:latin typeface="Times New Roman" panose="02020603050405020304" charset="0"/>
                <a:ea typeface="宋体" panose="02010600030101010101" pitchFamily="2" charset="-122"/>
                <a:sym typeface="+mn-ea"/>
              </a:rPr>
              <a:t>(2</a:t>
            </a:r>
            <a:r>
              <a:rPr lang="zh-CN" sz="2000">
                <a:solidFill>
                  <a:srgbClr val="FF0000"/>
                </a:solidFill>
                <a:ea typeface="宋体" panose="02010600030101010101" pitchFamily="2" charset="-122"/>
                <a:sym typeface="+mn-ea"/>
              </a:rPr>
              <a:t>分</a:t>
            </a:r>
            <a:r>
              <a:rPr lang="en-US" sz="2000">
                <a:solidFill>
                  <a:srgbClr val="FF0000"/>
                </a:solidFill>
                <a:latin typeface="Times New Roman" panose="02020603050405020304" charset="0"/>
                <a:ea typeface="宋体" panose="02010600030101010101" pitchFamily="2" charset="-122"/>
                <a:sym typeface="+mn-ea"/>
              </a:rPr>
              <a:t>)</a:t>
            </a:r>
            <a:endParaRPr lang="en-US" altLang="en-US" sz="2000">
              <a:solidFill>
                <a:srgbClr val="FF0000"/>
              </a:solidFill>
              <a:latin typeface="Times New Roman" panose="02020603050405020304" charset="0"/>
              <a:ea typeface="宋体" panose="02010600030101010101" pitchFamily="2" charset="-122"/>
              <a:sym typeface="+mn-ea"/>
            </a:endParaRPr>
          </a:p>
        </p:txBody>
      </p:sp>
      <p:sp>
        <p:nvSpPr>
          <p:cNvPr id="13" name="文本框 12"/>
          <p:cNvSpPr txBox="1"/>
          <p:nvPr/>
        </p:nvSpPr>
        <p:spPr>
          <a:xfrm>
            <a:off x="8570595" y="4335780"/>
            <a:ext cx="5080000" cy="368300"/>
          </a:xfrm>
          <a:prstGeom prst="rect">
            <a:avLst/>
          </a:prstGeom>
          <a:noFill/>
          <a:ln w="9525">
            <a:noFill/>
          </a:ln>
        </p:spPr>
        <p:txBody>
          <a:bodyPr>
            <a:spAutoFit/>
          </a:bodyPr>
          <a:p>
            <a:pPr indent="0"/>
            <a:r>
              <a:rPr lang="zh-CN" b="0">
                <a:solidFill>
                  <a:srgbClr val="FF0000"/>
                </a:solidFill>
                <a:ea typeface="宋体" panose="02010600030101010101" pitchFamily="2" charset="-122"/>
              </a:rPr>
              <a:t>通透性增大</a:t>
            </a:r>
            <a:endParaRPr lang="zh-CN" altLang="en-US" b="0">
              <a:solidFill>
                <a:srgbClr val="FF0000"/>
              </a:solidFill>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13" grpId="0"/>
      <p:bldP spid="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5661DC5C8DAA627F7E811C3C486B96EC"/>
          <p:cNvPicPr>
            <a:picLocks noChangeAspect="1"/>
          </p:cNvPicPr>
          <p:nvPr/>
        </p:nvPicPr>
        <p:blipFill>
          <a:blip r:embed="rId1"/>
          <a:srcRect l="23889" t="35673" r="24750" b="45704"/>
          <a:stretch>
            <a:fillRect/>
          </a:stretch>
        </p:blipFill>
        <p:spPr>
          <a:xfrm>
            <a:off x="1654810" y="-2540"/>
            <a:ext cx="8742680" cy="6860540"/>
          </a:xfrm>
          <a:prstGeom prst="rect">
            <a:avLst/>
          </a:prstGeom>
        </p:spPr>
      </p:pic>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278130" y="86995"/>
            <a:ext cx="11306810" cy="1753235"/>
          </a:xfrm>
          <a:prstGeom prst="rect">
            <a:avLst/>
          </a:prstGeom>
          <a:noFill/>
          <a:ln w="9525">
            <a:noFill/>
          </a:ln>
        </p:spPr>
        <p:txBody>
          <a:bodyPr wrap="square">
            <a:spAutoFit/>
          </a:bodyPr>
          <a:p>
            <a:pPr indent="266700" fontAlgn="auto">
              <a:lnSpc>
                <a:spcPct val="150000"/>
              </a:lnSpc>
            </a:pPr>
            <a:r>
              <a:rPr lang="en-US" sz="2400" b="0">
                <a:latin typeface="Times New Roman" panose="02020603050405020304" charset="0"/>
                <a:ea typeface="宋体" panose="02010600030101010101" pitchFamily="2" charset="-122"/>
              </a:rPr>
              <a:t>(4) </a:t>
            </a:r>
            <a:r>
              <a:rPr lang="zh-CN" sz="2400" b="0">
                <a:ea typeface="宋体" panose="02010600030101010101" pitchFamily="2" charset="-122"/>
              </a:rPr>
              <a:t>地塞米松</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皮质醇类药物</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是治疗过敏的常用药。为探究地塞米松、蜂毒肽对过敏的治疗效果，科研人员以足肿胀的过敏大鼠为材料，连续皮下注射给药</a:t>
            </a:r>
            <a:r>
              <a:rPr lang="en-US" sz="2400" b="0">
                <a:latin typeface="Times New Roman" panose="02020603050405020304" charset="0"/>
                <a:ea typeface="宋体" panose="02010600030101010101" pitchFamily="2" charset="-122"/>
              </a:rPr>
              <a:t>7</a:t>
            </a:r>
            <a:r>
              <a:rPr lang="zh-CN" sz="2400" b="0">
                <a:ea typeface="宋体" panose="02010600030101010101" pitchFamily="2" charset="-122"/>
              </a:rPr>
              <a:t>天，记录足肿胀程度如图</a:t>
            </a:r>
            <a:r>
              <a:rPr lang="en-US" sz="2400" b="0">
                <a:latin typeface="Times New Roman" panose="02020603050405020304" charset="0"/>
                <a:ea typeface="宋体" panose="02010600030101010101" pitchFamily="2" charset="-122"/>
              </a:rPr>
              <a:t>2</a:t>
            </a:r>
            <a:r>
              <a:rPr lang="zh-CN" sz="2400" b="0">
                <a:ea typeface="宋体" panose="02010600030101010101" pitchFamily="2" charset="-122"/>
              </a:rPr>
              <a:t>，并测定第</a:t>
            </a:r>
            <a:r>
              <a:rPr lang="en-US" sz="2400" b="0">
                <a:latin typeface="Times New Roman" panose="02020603050405020304" charset="0"/>
                <a:ea typeface="宋体" panose="02010600030101010101" pitchFamily="2" charset="-122"/>
              </a:rPr>
              <a:t>7</a:t>
            </a:r>
            <a:r>
              <a:rPr lang="zh-CN" sz="2400" b="0">
                <a:ea typeface="宋体" panose="02010600030101010101" pitchFamily="2" charset="-122"/>
              </a:rPr>
              <a:t>天大鼠肾上腺的重量如图</a:t>
            </a:r>
            <a:r>
              <a:rPr lang="en-US" sz="2400" b="0">
                <a:latin typeface="Times New Roman" panose="02020603050405020304" charset="0"/>
                <a:ea typeface="宋体" panose="02010600030101010101" pitchFamily="2" charset="-122"/>
              </a:rPr>
              <a:t>3</a:t>
            </a:r>
            <a:r>
              <a:rPr lang="zh-CN" sz="2400" b="0">
                <a:ea typeface="宋体" panose="02010600030101010101" pitchFamily="2" charset="-122"/>
              </a:rPr>
              <a:t>。</a:t>
            </a:r>
            <a:endParaRPr lang="zh-CN" altLang="en-US" sz="2400" b="0">
              <a:ea typeface="宋体" panose="02010600030101010101" pitchFamily="2" charset="-122"/>
            </a:endParaRPr>
          </a:p>
        </p:txBody>
      </p:sp>
      <p:pic>
        <p:nvPicPr>
          <p:cNvPr id="5" name="图片 4"/>
          <p:cNvPicPr/>
          <p:nvPr/>
        </p:nvPicPr>
        <p:blipFill>
          <a:blip r:embed="rId1"/>
          <a:stretch>
            <a:fillRect/>
          </a:stretch>
        </p:blipFill>
        <p:spPr>
          <a:xfrm>
            <a:off x="3171190" y="1769745"/>
            <a:ext cx="5338445" cy="1856740"/>
          </a:xfrm>
          <a:prstGeom prst="rect">
            <a:avLst/>
          </a:prstGeom>
          <a:noFill/>
          <a:ln w="9525">
            <a:noFill/>
          </a:ln>
        </p:spPr>
      </p:pic>
      <p:sp>
        <p:nvSpPr>
          <p:cNvPr id="104" name="文本框 103"/>
          <p:cNvSpPr txBox="1"/>
          <p:nvPr/>
        </p:nvSpPr>
        <p:spPr>
          <a:xfrm>
            <a:off x="278130" y="2888615"/>
            <a:ext cx="11989435" cy="3969385"/>
          </a:xfrm>
          <a:prstGeom prst="rect">
            <a:avLst/>
          </a:prstGeom>
          <a:noFill/>
          <a:ln w="9525">
            <a:noFill/>
          </a:ln>
        </p:spPr>
        <p:txBody>
          <a:bodyPr wrap="square">
            <a:spAutoFit/>
          </a:bodyPr>
          <a:p>
            <a:pPr indent="266700" fontAlgn="auto">
              <a:lnSpc>
                <a:spcPct val="150000"/>
              </a:lnSpc>
            </a:pPr>
            <a:r>
              <a:rPr lang="en-US" sz="2400" b="0">
                <a:latin typeface="Times New Roman" panose="02020603050405020304" charset="0"/>
                <a:ea typeface="宋体" panose="02010600030101010101" pitchFamily="2" charset="-122"/>
              </a:rPr>
              <a:t> </a:t>
            </a:r>
            <a:r>
              <a:rPr lang="en-US" sz="2400" b="0">
                <a:latin typeface="宋体" panose="02010600030101010101" pitchFamily="2" charset="-122"/>
              </a:rPr>
              <a:t>①</a:t>
            </a:r>
            <a:r>
              <a:rPr lang="en-US" sz="2400" b="0">
                <a:latin typeface="Times New Roman" panose="02020603050405020304" charset="0"/>
                <a:ea typeface="宋体" panose="02010600030101010101" pitchFamily="2" charset="-122"/>
              </a:rPr>
              <a:t> </a:t>
            </a:r>
            <a:r>
              <a:rPr lang="zh-CN" sz="2400" b="0">
                <a:ea typeface="宋体" panose="02010600030101010101" pitchFamily="2" charset="-122"/>
              </a:rPr>
              <a:t>地塞米松有较好的疗效，但导致肾上腺重量降低，其主要原因是地塞米松</a:t>
            </a:r>
            <a:r>
              <a:rPr lang="en-US" sz="2400" b="0">
                <a:latin typeface="Times New Roman" panose="02020603050405020304" charset="0"/>
                <a:ea typeface="宋体" panose="02010600030101010101" pitchFamily="2" charset="-122"/>
              </a:rPr>
              <a:t>____</a:t>
            </a:r>
            <a:r>
              <a:rPr lang="en-US" sz="2400" b="0">
                <a:latin typeface="Times New Roman" panose="02020603050405020304" charset="0"/>
              </a:rPr>
              <a:t>__________________________________________</a:t>
            </a:r>
            <a:r>
              <a:rPr lang="en-US" sz="2400" b="0">
                <a:latin typeface="宋体" panose="02010600030101010101" pitchFamily="2" charset="-122"/>
              </a:rPr>
              <a:t>②</a:t>
            </a:r>
            <a:r>
              <a:rPr lang="en-US" sz="2400" b="0">
                <a:latin typeface="Times New Roman" panose="02020603050405020304" charset="0"/>
                <a:ea typeface="宋体" panose="02010600030101010101" pitchFamily="2" charset="-122"/>
              </a:rPr>
              <a:t> </a:t>
            </a:r>
            <a:r>
              <a:rPr lang="zh-CN" sz="2400" b="0">
                <a:ea typeface="宋体" panose="02010600030101010101" pitchFamily="2" charset="-122"/>
              </a:rPr>
              <a:t>研究人员建议对一些过敏性体质患者进行长期治疗时，应采用地塞米松和蜂毒肽联合用药，其依据是</a:t>
            </a:r>
            <a:r>
              <a:rPr lang="en-US" sz="2400" b="0">
                <a:latin typeface="Times New Roman" panose="02020603050405020304" charset="0"/>
                <a:ea typeface="宋体" panose="02010600030101010101" pitchFamily="2" charset="-122"/>
              </a:rPr>
              <a:t>________(5) </a:t>
            </a:r>
            <a:r>
              <a:rPr lang="zh-CN" sz="2400" b="0">
                <a:ea typeface="宋体" panose="02010600030101010101" pitchFamily="2" charset="-122"/>
              </a:rPr>
              <a:t>对重度过敏引起的休克病人进行抢救时，应及时静脉注射一定量的肾上腺素</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能增强心肌收缩力等</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和较大剂量的</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填</a:t>
            </a:r>
            <a:r>
              <a:rPr lang="en-US" sz="2400" b="0">
                <a:latin typeface="宋体" panose="02010600030101010101" pitchFamily="2" charset="-122"/>
              </a:rPr>
              <a:t>“</a:t>
            </a:r>
            <a:r>
              <a:rPr lang="zh-CN" sz="2400" b="0">
                <a:ea typeface="宋体" panose="02010600030101010101" pitchFamily="2" charset="-122"/>
              </a:rPr>
              <a:t>地塞米松</a:t>
            </a:r>
            <a:r>
              <a:rPr lang="en-US" sz="2400" b="0">
                <a:latin typeface="宋体" panose="02010600030101010101" pitchFamily="2" charset="-122"/>
              </a:rPr>
              <a:t>”</a:t>
            </a:r>
            <a:r>
              <a:rPr lang="zh-CN" sz="2400" b="0">
                <a:ea typeface="宋体" panose="02010600030101010101" pitchFamily="2" charset="-122"/>
              </a:rPr>
              <a:t>或</a:t>
            </a:r>
            <a:r>
              <a:rPr lang="en-US" sz="2400" b="0">
                <a:latin typeface="宋体" panose="02010600030101010101" pitchFamily="2" charset="-122"/>
              </a:rPr>
              <a:t>“</a:t>
            </a:r>
            <a:r>
              <a:rPr lang="zh-CN" sz="2400" b="0">
                <a:ea typeface="宋体" panose="02010600030101010101" pitchFamily="2" charset="-122"/>
              </a:rPr>
              <a:t>蜂毒肽</a:t>
            </a:r>
            <a:r>
              <a:rPr lang="en-US" sz="2400" b="0">
                <a:latin typeface="宋体" panose="02010600030101010101" pitchFamily="2" charset="-122"/>
              </a:rPr>
              <a:t>”</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a:t>
            </a:r>
            <a:endParaRPr lang="zh-CN" altLang="en-US" sz="2400" b="0">
              <a:ea typeface="宋体" panose="02010600030101010101" pitchFamily="2" charset="-122"/>
            </a:endParaRPr>
          </a:p>
        </p:txBody>
      </p:sp>
      <p:sp>
        <p:nvSpPr>
          <p:cNvPr id="2" name="文本框 1"/>
          <p:cNvSpPr txBox="1"/>
          <p:nvPr/>
        </p:nvSpPr>
        <p:spPr>
          <a:xfrm>
            <a:off x="454660" y="4127500"/>
            <a:ext cx="8620125"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通过负反馈抑制下丘脑、垂体，使促肾上腺皮质激素减少</a:t>
            </a:r>
            <a:endParaRPr lang="zh-CN" altLang="en-US" sz="2400">
              <a:solidFill>
                <a:srgbClr val="FF0000"/>
              </a:solidFill>
              <a:ea typeface="宋体" panose="02010600030101010101" pitchFamily="2" charset="-122"/>
              <a:sym typeface="+mn-ea"/>
            </a:endParaRPr>
          </a:p>
        </p:txBody>
      </p:sp>
      <p:sp>
        <p:nvSpPr>
          <p:cNvPr id="3" name="文本框 2"/>
          <p:cNvSpPr txBox="1"/>
          <p:nvPr/>
        </p:nvSpPr>
        <p:spPr>
          <a:xfrm>
            <a:off x="2456180" y="5241925"/>
            <a:ext cx="7326630" cy="82994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缓解过敏症状，并减少对肾上腺等的影响</a:t>
            </a:r>
            <a:r>
              <a:rPr lang="en-US" sz="2400">
                <a:solidFill>
                  <a:srgbClr val="FF0000"/>
                </a:solidFill>
                <a:latin typeface="Times New Roman" panose="02020603050405020304" charset="0"/>
                <a:ea typeface="宋体" panose="02010600030101010101" pitchFamily="2" charset="-122"/>
                <a:sym typeface="+mn-ea"/>
              </a:rPr>
              <a:t>(2</a:t>
            </a:r>
            <a:r>
              <a:rPr lang="zh-CN" sz="2400">
                <a:solidFill>
                  <a:srgbClr val="FF0000"/>
                </a:solidFill>
                <a:ea typeface="宋体" panose="02010600030101010101" pitchFamily="2" charset="-122"/>
                <a:sym typeface="+mn-ea"/>
              </a:rPr>
              <a:t>分</a:t>
            </a:r>
            <a:r>
              <a:rPr lang="en-US" sz="2400">
                <a:solidFill>
                  <a:srgbClr val="FF0000"/>
                </a:solidFill>
                <a:latin typeface="Times New Roman" panose="02020603050405020304" charset="0"/>
                <a:ea typeface="宋体" panose="02010600030101010101" pitchFamily="2" charset="-122"/>
                <a:sym typeface="+mn-ea"/>
              </a:rPr>
              <a:t>)</a:t>
            </a:r>
            <a:endParaRPr lang="en-US" sz="2400">
              <a:solidFill>
                <a:srgbClr val="FF0000"/>
              </a:solidFill>
              <a:latin typeface="Times New Roman" panose="02020603050405020304" charset="0"/>
              <a:ea typeface="宋体" panose="02010600030101010101" pitchFamily="2" charset="-122"/>
              <a:sym typeface="+mn-ea"/>
            </a:endParaRPr>
          </a:p>
          <a:p>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6" name="文本框 5"/>
          <p:cNvSpPr txBox="1"/>
          <p:nvPr/>
        </p:nvSpPr>
        <p:spPr>
          <a:xfrm>
            <a:off x="3872230" y="6356350"/>
            <a:ext cx="6096000" cy="398780"/>
          </a:xfrm>
          <a:prstGeom prst="rect">
            <a:avLst/>
          </a:prstGeom>
          <a:noFill/>
        </p:spPr>
        <p:txBody>
          <a:bodyPr wrap="square" rtlCol="0" anchor="t">
            <a:spAutoFit/>
          </a:bodyPr>
          <a:p>
            <a:pPr indent="266700"/>
            <a:r>
              <a:rPr lang="zh-CN" sz="2000">
                <a:solidFill>
                  <a:srgbClr val="FF0000"/>
                </a:solidFill>
                <a:ea typeface="宋体" panose="02010600030101010101" pitchFamily="2" charset="-122"/>
                <a:sym typeface="+mn-ea"/>
              </a:rPr>
              <a:t>地塞米松</a:t>
            </a:r>
            <a:endParaRPr lang="zh-CN" altLang="en-US" sz="2000">
              <a:solidFill>
                <a:srgbClr val="FF0000"/>
              </a:solidFill>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 name="文本框 103"/>
          <p:cNvSpPr txBox="1"/>
          <p:nvPr/>
        </p:nvSpPr>
        <p:spPr>
          <a:xfrm>
            <a:off x="315595" y="255905"/>
            <a:ext cx="11692255" cy="3276600"/>
          </a:xfrm>
          <a:prstGeom prst="rect">
            <a:avLst/>
          </a:prstGeom>
          <a:noFill/>
          <a:ln w="9525">
            <a:noFill/>
          </a:ln>
        </p:spPr>
        <p:txBody>
          <a:bodyPr wrap="square">
            <a:spAutoFit/>
          </a:bodyPr>
          <a:p>
            <a:pPr indent="266700" fontAlgn="auto">
              <a:lnSpc>
                <a:spcPct val="150000"/>
              </a:lnSpc>
            </a:pPr>
            <a:r>
              <a:rPr lang="en-US" sz="2400" b="0">
                <a:latin typeface="Times New Roman" panose="02020603050405020304" charset="0"/>
                <a:ea typeface="宋体" panose="02010600030101010101" pitchFamily="2" charset="-122"/>
              </a:rPr>
              <a:t>21. (10</a:t>
            </a:r>
            <a:r>
              <a:rPr lang="zh-CN" sz="2400" b="0">
                <a:ea typeface="宋体" panose="02010600030101010101" pitchFamily="2" charset="-122"/>
              </a:rPr>
              <a:t>分</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林业生产中大径材和中径材经济价值更高。为了给杉木人工林的管理提供理论基础，科研小组对某地成熟杉木人工林设置若干</a:t>
            </a:r>
            <a:r>
              <a:rPr lang="en-US" sz="2400" b="0">
                <a:latin typeface="Times New Roman" panose="02020603050405020304" charset="0"/>
                <a:ea typeface="宋体" panose="02010600030101010101" pitchFamily="2" charset="-122"/>
              </a:rPr>
              <a:t>20 m</a:t>
            </a:r>
            <a:r>
              <a:rPr lang="en-US" sz="2400" b="0">
                <a:latin typeface="宋体" panose="02010600030101010101" pitchFamily="2" charset="-122"/>
              </a:rPr>
              <a:t>×</a:t>
            </a:r>
            <a:r>
              <a:rPr lang="en-US" sz="2400" b="0">
                <a:latin typeface="Times New Roman" panose="02020603050405020304" charset="0"/>
                <a:ea typeface="宋体" panose="02010600030101010101" pitchFamily="2" charset="-122"/>
              </a:rPr>
              <a:t>20 m</a:t>
            </a:r>
            <a:r>
              <a:rPr lang="zh-CN" sz="2400" b="0">
                <a:ea typeface="宋体" panose="02010600030101010101" pitchFamily="2" charset="-122"/>
              </a:rPr>
              <a:t>的样地，采用</a:t>
            </a:r>
            <a:r>
              <a:rPr lang="en-US" sz="2400" b="0">
                <a:latin typeface="Times New Roman" panose="02020603050405020304" charset="0"/>
                <a:ea typeface="宋体" panose="02010600030101010101" pitchFamily="2" charset="-122"/>
              </a:rPr>
              <a:t>3</a:t>
            </a:r>
            <a:r>
              <a:rPr lang="zh-CN" sz="2400" b="0">
                <a:ea typeface="宋体" panose="02010600030101010101" pitchFamily="2" charset="-122"/>
              </a:rPr>
              <a:t>种强度间伐，同时林下间作阔叶树浙江楠</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一种金丝楠木</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和檫木</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树皮、叶入药</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的一年期幼苗，并以未间伐间作的杉木人工林为对照，探究不同间伐强度与阔叶树间作处理对杉木的影响，</a:t>
            </a:r>
            <a:r>
              <a:rPr lang="en-US" sz="2400" b="0">
                <a:latin typeface="Times New Roman" panose="02020603050405020304" charset="0"/>
                <a:ea typeface="宋体" panose="02010600030101010101" pitchFamily="2" charset="-122"/>
              </a:rPr>
              <a:t>4</a:t>
            </a:r>
            <a:r>
              <a:rPr lang="zh-CN" sz="2400" b="0">
                <a:ea typeface="宋体" panose="02010600030101010101" pitchFamily="2" charset="-122"/>
              </a:rPr>
              <a:t>年后检测杉木的相关指标，结果如下表。请回答下列问题。</a:t>
            </a: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graphicFrame>
        <p:nvGraphicFramePr>
          <p:cNvPr id="2" name="表格 1"/>
          <p:cNvGraphicFramePr/>
          <p:nvPr>
            <p:custDataLst>
              <p:tags r:id="rId1"/>
            </p:custDataLst>
          </p:nvPr>
        </p:nvGraphicFramePr>
        <p:xfrm>
          <a:off x="1205865" y="3158490"/>
          <a:ext cx="9592945" cy="3284855"/>
        </p:xfrm>
        <a:graphic>
          <a:graphicData uri="http://schemas.openxmlformats.org/drawingml/2006/table">
            <a:tbl>
              <a:tblPr/>
              <a:tblGrid>
                <a:gridCol w="1375410"/>
                <a:gridCol w="1623060"/>
                <a:gridCol w="1728470"/>
                <a:gridCol w="1156335"/>
                <a:gridCol w="1854200"/>
                <a:gridCol w="1855470"/>
              </a:tblGrid>
              <a:tr h="944245">
                <a:tc>
                  <a:txBody>
                    <a:bodyPr/>
                    <a:p>
                      <a:pPr indent="0" algn="ctr">
                        <a:buNone/>
                      </a:pPr>
                      <a:r>
                        <a:rPr lang="en-US" sz="2000" b="0">
                          <a:latin typeface="Times New Roman" panose="02020603050405020304" charset="0"/>
                          <a:cs typeface="Times New Roman" panose="02020603050405020304" charset="0"/>
                        </a:rPr>
                        <a:t>间伐强度</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平均树高/m</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平均胸径/cm</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冠幅/m</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单株木材体积/m</a:t>
                      </a:r>
                      <a:r>
                        <a:rPr lang="en-US" sz="2000" b="0" baseline="30000">
                          <a:latin typeface="Times New Roman" panose="02020603050405020304" charset="0"/>
                          <a:cs typeface="Times New Roman" panose="02020603050405020304" charset="0"/>
                        </a:rPr>
                        <a:t>3</a:t>
                      </a:r>
                      <a:endParaRPr lang="en-US" altLang="en-US" sz="2000" b="0" baseline="300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木材体积的总量/(m</a:t>
                      </a:r>
                      <a:r>
                        <a:rPr lang="en-US" sz="2000" b="0" baseline="30000">
                          <a:latin typeface="Times New Roman" panose="02020603050405020304" charset="0"/>
                          <a:cs typeface="Times New Roman" panose="02020603050405020304" charset="0"/>
                        </a:rPr>
                        <a:t>3</a:t>
                      </a:r>
                      <a:r>
                        <a:rPr lang="en-US" sz="2000" b="0">
                          <a:latin typeface="Times New Roman" panose="02020603050405020304" charset="0"/>
                          <a:cs typeface="Times New Roman" panose="02020603050405020304" charset="0"/>
                        </a:rPr>
                        <a:t>/hm</a:t>
                      </a:r>
                      <a:r>
                        <a:rPr lang="en-US" sz="2000" b="0" baseline="30000">
                          <a:latin typeface="Times New Roman" panose="02020603050405020304" charset="0"/>
                          <a:cs typeface="Times New Roman" panose="02020603050405020304" charset="0"/>
                        </a:rPr>
                        <a:t>2</a:t>
                      </a:r>
                      <a:r>
                        <a:rPr lang="en-US" sz="2000" b="0">
                          <a:latin typeface="Times New Roman" panose="02020603050405020304" charset="0"/>
                          <a:cs typeface="Times New Roman" panose="02020603050405020304" charset="0"/>
                        </a:rPr>
                        <a:t>)</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2120">
                <a:tc>
                  <a:txBody>
                    <a:bodyPr/>
                    <a:p>
                      <a:pPr indent="0" algn="ctr">
                        <a:buNone/>
                      </a:pPr>
                      <a:r>
                        <a:rPr lang="en-US" sz="2000" b="0">
                          <a:latin typeface="Times New Roman" panose="02020603050405020304" charset="0"/>
                          <a:cs typeface="Times New Roman" panose="02020603050405020304" charset="0"/>
                        </a:rPr>
                        <a:t>CK</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10.7</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13.1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3.29</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0.12</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226.12</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992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Ⅰ</a:t>
                      </a:r>
                      <a:r>
                        <a:rPr lang="en-US" sz="2000" b="0">
                          <a:latin typeface="Times New Roman" panose="02020603050405020304" charset="0"/>
                          <a:cs typeface="Times New Roman" panose="02020603050405020304" charset="0"/>
                        </a:rPr>
                        <a:t>：47%</a:t>
                      </a:r>
                      <a:endParaRPr lang="en-US" altLang="en-US" sz="2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11.5</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15.1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3.69</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0.18</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163.94</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928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Ⅱ</a:t>
                      </a:r>
                      <a:r>
                        <a:rPr lang="en-US" sz="2000" b="0">
                          <a:latin typeface="Times New Roman" panose="02020603050405020304" charset="0"/>
                          <a:cs typeface="Times New Roman" panose="02020603050405020304" charset="0"/>
                        </a:rPr>
                        <a:t>：56%</a:t>
                      </a:r>
                      <a:endParaRPr lang="en-US" altLang="en-US" sz="2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11.8</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15.6</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4.31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0.21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162.47</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928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Ⅲ</a:t>
                      </a:r>
                      <a:r>
                        <a:rPr lang="en-US" sz="2000" b="0">
                          <a:latin typeface="Times New Roman" panose="02020603050405020304" charset="0"/>
                          <a:cs typeface="Times New Roman" panose="02020603050405020304" charset="0"/>
                        </a:rPr>
                        <a:t>：65%</a:t>
                      </a:r>
                      <a:endParaRPr lang="en-US" altLang="en-US" sz="2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12.8</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17.2</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3.99</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0.22</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142.58</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53365" y="2402840"/>
            <a:ext cx="11684635" cy="4799965"/>
          </a:xfrm>
          <a:prstGeom prst="rect">
            <a:avLst/>
          </a:prstGeom>
          <a:noFill/>
          <a:ln w="9525">
            <a:noFill/>
          </a:ln>
        </p:spPr>
        <p:txBody>
          <a:bodyPr wrap="square">
            <a:spAutoFit/>
          </a:bodyPr>
          <a:p>
            <a:pPr indent="266700" fontAlgn="auto">
              <a:lnSpc>
                <a:spcPct val="150000"/>
              </a:lnSpc>
            </a:pPr>
            <a:endParaRPr lang="en-US" b="0">
              <a:latin typeface="Times New Roman" panose="02020603050405020304" charset="0"/>
              <a:ea typeface="宋体" panose="02010600030101010101" pitchFamily="2" charset="-122"/>
            </a:endParaRPr>
          </a:p>
          <a:p>
            <a:pPr indent="266700" fontAlgn="auto">
              <a:lnSpc>
                <a:spcPct val="150000"/>
              </a:lnSpc>
            </a:pPr>
            <a:r>
              <a:rPr lang="en-US" sz="2400" b="0">
                <a:latin typeface="Times New Roman" panose="02020603050405020304" charset="0"/>
                <a:ea typeface="宋体" panose="02010600030101010101" pitchFamily="2" charset="-122"/>
              </a:rPr>
              <a:t>(1) </a:t>
            </a:r>
            <a:r>
              <a:rPr lang="zh-CN" sz="2400" b="0">
                <a:ea typeface="宋体" panose="02010600030101010101" pitchFamily="2" charset="-122"/>
              </a:rPr>
              <a:t>间伐样地边缘植株的生长状况与内部植株有差异，为避免这种差异对实验结果造成影响，间伐时应如何操作？</a:t>
            </a:r>
            <a:r>
              <a:rPr lang="en-US" sz="2400" b="0">
                <a:latin typeface="Times New Roman" panose="02020603050405020304" charset="0"/>
                <a:ea typeface="宋体" panose="02010600030101010101" pitchFamily="2" charset="-122"/>
              </a:rPr>
              <a:t>________(2) </a:t>
            </a:r>
            <a:r>
              <a:rPr lang="zh-CN" sz="2400" b="0">
                <a:ea typeface="宋体" panose="02010600030101010101" pitchFamily="2" charset="-122"/>
              </a:rPr>
              <a:t>间伐后间作浙江楠和檫木，其意义是可充分利用</a:t>
            </a:r>
            <a:r>
              <a:rPr lang="en-US" altLang="zh-CN" sz="2400" b="0">
                <a:ea typeface="宋体" panose="02010600030101010101" pitchFamily="2" charset="-122"/>
              </a:rPr>
              <a:t>      </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，提高经济效益，同时增加了物种多样性，提高了</a:t>
            </a:r>
            <a:r>
              <a:rPr lang="en-US" altLang="zh-CN" sz="2400" b="0">
                <a:ea typeface="宋体" panose="02010600030101010101" pitchFamily="2" charset="-122"/>
              </a:rPr>
              <a:t>          </a:t>
            </a:r>
            <a:r>
              <a:rPr lang="en-US" sz="2400" b="0">
                <a:latin typeface="Times New Roman" panose="02020603050405020304" charset="0"/>
                <a:ea typeface="宋体" panose="02010600030101010101" pitchFamily="2" charset="-122"/>
              </a:rPr>
              <a:t>________________</a:t>
            </a:r>
            <a:r>
              <a:rPr lang="zh-CN" sz="2400" b="0">
                <a:ea typeface="宋体" panose="02010600030101010101" pitchFamily="2" charset="-122"/>
              </a:rPr>
              <a:t>能力，有利于发挥生物多样性的</a:t>
            </a:r>
            <a:r>
              <a:rPr lang="en-US" altLang="zh-CN" sz="2400" b="0">
                <a:ea typeface="宋体" panose="02010600030101010101" pitchFamily="2" charset="-122"/>
              </a:rPr>
              <a:t>          </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价值。</a:t>
            </a:r>
            <a:r>
              <a:rPr lang="en-US" sz="2400" b="0">
                <a:latin typeface="Times New Roman" panose="02020603050405020304" charset="0"/>
                <a:ea typeface="宋体" panose="02010600030101010101" pitchFamily="2" charset="-122"/>
              </a:rPr>
              <a:t>(3) </a:t>
            </a:r>
            <a:r>
              <a:rPr lang="zh-CN" sz="2400" b="0">
                <a:ea typeface="宋体" panose="02010600030101010101" pitchFamily="2" charset="-122"/>
              </a:rPr>
              <a:t>间伐后杉木的单株木材体积增加，其主要原因是</a:t>
            </a:r>
            <a:r>
              <a:rPr lang="en-US" sz="2400" b="0">
                <a:latin typeface="Times New Roman" panose="02020603050405020304" charset="0"/>
                <a:ea typeface="宋体" panose="02010600030101010101" pitchFamily="2" charset="-122"/>
              </a:rPr>
              <a:t>______________________________</a:t>
            </a:r>
            <a:r>
              <a:rPr lang="zh-CN" sz="2400" b="0">
                <a:ea typeface="宋体" panose="02010600030101010101" pitchFamily="2" charset="-122"/>
              </a:rPr>
              <a:t>， 有利于单株植株生长。</a:t>
            </a:r>
            <a:endParaRPr lang="en-US" b="0">
              <a:latin typeface="Times New Roman" panose="02020603050405020304" charset="0"/>
              <a:ea typeface="宋体" panose="02010600030101010101" pitchFamily="2" charset="-122"/>
            </a:endParaRPr>
          </a:p>
          <a:p>
            <a:endParaRPr lang="zh-CN" altLang="en-US" b="0">
              <a:ea typeface="宋体" panose="02010600030101010101" pitchFamily="2" charset="-122"/>
            </a:endParaRPr>
          </a:p>
        </p:txBody>
      </p:sp>
      <p:graphicFrame>
        <p:nvGraphicFramePr>
          <p:cNvPr id="5" name="表格 4"/>
          <p:cNvGraphicFramePr/>
          <p:nvPr>
            <p:custDataLst>
              <p:tags r:id="rId1"/>
            </p:custDataLst>
          </p:nvPr>
        </p:nvGraphicFramePr>
        <p:xfrm>
          <a:off x="1590040" y="74295"/>
          <a:ext cx="9138920" cy="2778760"/>
        </p:xfrm>
        <a:graphic>
          <a:graphicData uri="http://schemas.openxmlformats.org/drawingml/2006/table">
            <a:tbl>
              <a:tblPr/>
              <a:tblGrid>
                <a:gridCol w="1310005"/>
                <a:gridCol w="1546860"/>
                <a:gridCol w="1646555"/>
                <a:gridCol w="1101090"/>
                <a:gridCol w="1766570"/>
                <a:gridCol w="1767840"/>
              </a:tblGrid>
              <a:tr h="798830">
                <a:tc>
                  <a:txBody>
                    <a:bodyPr/>
                    <a:p>
                      <a:pPr indent="0" algn="ctr">
                        <a:buNone/>
                      </a:pPr>
                      <a:r>
                        <a:rPr lang="en-US" sz="2000" b="0">
                          <a:latin typeface="Times New Roman" panose="02020603050405020304" charset="0"/>
                          <a:cs typeface="Times New Roman" panose="02020603050405020304" charset="0"/>
                        </a:rPr>
                        <a:t>间伐强度</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平均树高/m</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平均胸径/cm</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冠幅/m</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单株木材体积/m</a:t>
                      </a:r>
                      <a:r>
                        <a:rPr lang="en-US" sz="2000" b="0" baseline="30000">
                          <a:latin typeface="Times New Roman" panose="02020603050405020304" charset="0"/>
                          <a:cs typeface="Times New Roman" panose="02020603050405020304" charset="0"/>
                        </a:rPr>
                        <a:t>3</a:t>
                      </a:r>
                      <a:endParaRPr lang="en-US" altLang="en-US" sz="2000" b="0" baseline="3000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木材体积的总量/(m</a:t>
                      </a:r>
                      <a:r>
                        <a:rPr lang="en-US" sz="2000" b="0" baseline="30000">
                          <a:latin typeface="Times New Roman" panose="02020603050405020304" charset="0"/>
                          <a:cs typeface="Times New Roman" panose="02020603050405020304" charset="0"/>
                        </a:rPr>
                        <a:t>3</a:t>
                      </a:r>
                      <a:r>
                        <a:rPr lang="en-US" sz="2000" b="0">
                          <a:latin typeface="Times New Roman" panose="02020603050405020304" charset="0"/>
                          <a:cs typeface="Times New Roman" panose="02020603050405020304" charset="0"/>
                        </a:rPr>
                        <a:t>/hm</a:t>
                      </a:r>
                      <a:r>
                        <a:rPr lang="en-US" sz="2000" b="0" baseline="30000">
                          <a:latin typeface="Times New Roman" panose="02020603050405020304" charset="0"/>
                          <a:cs typeface="Times New Roman" panose="02020603050405020304" charset="0"/>
                        </a:rPr>
                        <a:t>2</a:t>
                      </a:r>
                      <a:r>
                        <a:rPr lang="en-US" sz="2000" b="0">
                          <a:latin typeface="Times New Roman" panose="02020603050405020304" charset="0"/>
                          <a:cs typeface="Times New Roman" panose="02020603050405020304" charset="0"/>
                        </a:rPr>
                        <a:t>)</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270">
                <a:tc>
                  <a:txBody>
                    <a:bodyPr/>
                    <a:p>
                      <a:pPr indent="0" algn="ctr">
                        <a:buNone/>
                      </a:pPr>
                      <a:r>
                        <a:rPr lang="en-US" sz="2000" b="0">
                          <a:latin typeface="Times New Roman" panose="02020603050405020304" charset="0"/>
                          <a:cs typeface="Times New Roman" panose="02020603050405020304" charset="0"/>
                        </a:rPr>
                        <a:t>CK</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10.7</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13.1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3.29</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0.12</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226.12</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276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Ⅰ</a:t>
                      </a:r>
                      <a:r>
                        <a:rPr lang="en-US" sz="2000" b="0">
                          <a:latin typeface="Times New Roman" panose="02020603050405020304" charset="0"/>
                          <a:cs typeface="Times New Roman" panose="02020603050405020304" charset="0"/>
                        </a:rPr>
                        <a:t>：47%</a:t>
                      </a:r>
                      <a:endParaRPr lang="en-US" altLang="en-US" sz="2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11.5</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15.1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3.69</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0.18</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163.94</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276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Ⅱ</a:t>
                      </a:r>
                      <a:r>
                        <a:rPr lang="en-US" sz="2000" b="0">
                          <a:latin typeface="Times New Roman" panose="02020603050405020304" charset="0"/>
                          <a:cs typeface="Times New Roman" panose="02020603050405020304" charset="0"/>
                        </a:rPr>
                        <a:t>：56%</a:t>
                      </a:r>
                      <a:endParaRPr lang="en-US" altLang="en-US" sz="2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11.8</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15.6</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4.31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0.21</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162.47</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213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Ⅲ</a:t>
                      </a:r>
                      <a:r>
                        <a:rPr lang="en-US" sz="2000" b="0">
                          <a:latin typeface="Times New Roman" panose="02020603050405020304" charset="0"/>
                          <a:cs typeface="Times New Roman" panose="02020603050405020304" charset="0"/>
                        </a:rPr>
                        <a:t>：65%</a:t>
                      </a:r>
                      <a:endParaRPr lang="en-US" altLang="en-US" sz="20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12.8</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17.2</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3.99</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0.22</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142.58</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4232275" y="3515360"/>
            <a:ext cx="609600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适当扩大间伐面积</a:t>
            </a:r>
            <a:endParaRPr lang="zh-CN" altLang="en-US" sz="2400">
              <a:solidFill>
                <a:srgbClr val="FF0000"/>
              </a:solidFill>
              <a:ea typeface="宋体" panose="02010600030101010101" pitchFamily="2" charset="-122"/>
              <a:sym typeface="+mn-ea"/>
            </a:endParaRPr>
          </a:p>
        </p:txBody>
      </p:sp>
      <p:sp>
        <p:nvSpPr>
          <p:cNvPr id="7" name="文本框 6"/>
          <p:cNvSpPr txBox="1"/>
          <p:nvPr/>
        </p:nvSpPr>
        <p:spPr>
          <a:xfrm>
            <a:off x="7202170" y="4055110"/>
            <a:ext cx="609600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空间和资源</a:t>
            </a:r>
            <a:endParaRPr lang="zh-CN" altLang="en-US" sz="2400">
              <a:solidFill>
                <a:srgbClr val="FF0000"/>
              </a:solidFill>
              <a:ea typeface="宋体" panose="02010600030101010101" pitchFamily="2" charset="-122"/>
              <a:sym typeface="+mn-ea"/>
            </a:endParaRPr>
          </a:p>
        </p:txBody>
      </p:sp>
      <p:sp>
        <p:nvSpPr>
          <p:cNvPr id="8" name="文本框 7"/>
          <p:cNvSpPr txBox="1"/>
          <p:nvPr/>
        </p:nvSpPr>
        <p:spPr>
          <a:xfrm>
            <a:off x="4537075" y="4625975"/>
            <a:ext cx="609600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生态系统自我调节</a:t>
            </a:r>
            <a:endParaRPr lang="zh-CN" altLang="en-US" sz="2400">
              <a:solidFill>
                <a:srgbClr val="FF0000"/>
              </a:solidFill>
              <a:ea typeface="宋体" panose="02010600030101010101" pitchFamily="2" charset="-122"/>
              <a:sym typeface="+mn-ea"/>
            </a:endParaRPr>
          </a:p>
        </p:txBody>
      </p:sp>
      <p:sp>
        <p:nvSpPr>
          <p:cNvPr id="9" name="文本框 8"/>
          <p:cNvSpPr txBox="1"/>
          <p:nvPr/>
        </p:nvSpPr>
        <p:spPr>
          <a:xfrm>
            <a:off x="835025" y="5168265"/>
            <a:ext cx="609600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直接和间接</a:t>
            </a:r>
            <a:endParaRPr lang="zh-CN" altLang="en-US" sz="2400">
              <a:solidFill>
                <a:srgbClr val="FF0000"/>
              </a:solidFill>
              <a:ea typeface="宋体" panose="02010600030101010101" pitchFamily="2" charset="-122"/>
              <a:sym typeface="+mn-ea"/>
            </a:endParaRPr>
          </a:p>
        </p:txBody>
      </p:sp>
      <p:sp>
        <p:nvSpPr>
          <p:cNvPr id="10" name="文本框 9"/>
          <p:cNvSpPr txBox="1"/>
          <p:nvPr/>
        </p:nvSpPr>
        <p:spPr>
          <a:xfrm>
            <a:off x="7115175" y="5736590"/>
            <a:ext cx="6096000" cy="706755"/>
          </a:xfrm>
          <a:prstGeom prst="rect">
            <a:avLst/>
          </a:prstGeom>
          <a:noFill/>
        </p:spPr>
        <p:txBody>
          <a:bodyPr wrap="square" rtlCol="0" anchor="t">
            <a:spAutoFit/>
          </a:bodyPr>
          <a:p>
            <a:r>
              <a:rPr lang="zh-CN" sz="2000">
                <a:solidFill>
                  <a:srgbClr val="FF0000"/>
                </a:solidFill>
                <a:ea typeface="宋体" panose="02010600030101010101" pitchFamily="2" charset="-122"/>
                <a:sym typeface="+mn-ea"/>
              </a:rPr>
              <a:t>光照强度等资源充足</a:t>
            </a:r>
            <a:r>
              <a:rPr lang="en-US" sz="2000">
                <a:solidFill>
                  <a:srgbClr val="FF0000"/>
                </a:solidFill>
                <a:latin typeface="Times New Roman" panose="02020603050405020304" charset="0"/>
                <a:ea typeface="宋体" panose="02010600030101010101" pitchFamily="2" charset="-122"/>
                <a:sym typeface="+mn-ea"/>
              </a:rPr>
              <a:t>(</a:t>
            </a:r>
            <a:r>
              <a:rPr lang="zh-CN" sz="2000">
                <a:solidFill>
                  <a:srgbClr val="FF0000"/>
                </a:solidFill>
                <a:ea typeface="宋体" panose="02010600030101010101" pitchFamily="2" charset="-122"/>
                <a:sym typeface="+mn-ea"/>
              </a:rPr>
              <a:t>种内竞争强度减弱</a:t>
            </a:r>
            <a:r>
              <a:rPr lang="en-US" sz="2000">
                <a:solidFill>
                  <a:srgbClr val="FF0000"/>
                </a:solidFill>
                <a:latin typeface="Times New Roman" panose="02020603050405020304" charset="0"/>
                <a:ea typeface="宋体" panose="02010600030101010101" pitchFamily="2" charset="-122"/>
                <a:sym typeface="+mn-ea"/>
              </a:rPr>
              <a:t>)</a:t>
            </a:r>
            <a:endParaRPr lang="en-US" sz="2000">
              <a:solidFill>
                <a:srgbClr val="FF0000"/>
              </a:solidFill>
              <a:latin typeface="Times New Roman" panose="02020603050405020304" charset="0"/>
              <a:ea typeface="宋体" panose="02010600030101010101" pitchFamily="2" charset="-122"/>
              <a:sym typeface="+mn-ea"/>
            </a:endParaRPr>
          </a:p>
          <a:p>
            <a:endParaRPr lang="en-US" altLang="en-US" sz="2000">
              <a:solidFill>
                <a:srgbClr val="FF0000"/>
              </a:solidFill>
              <a:latin typeface="Times New Roman" panose="02020603050405020304" charset="0"/>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47370" y="-157480"/>
            <a:ext cx="10556875" cy="2168525"/>
          </a:xfrm>
          <a:prstGeom prst="rect">
            <a:avLst/>
          </a:prstGeom>
          <a:noFill/>
          <a:ln w="9525">
            <a:noFill/>
          </a:ln>
        </p:spPr>
        <p:txBody>
          <a:bodyPr wrap="square">
            <a:spAutoFit/>
          </a:bodyPr>
          <a:p>
            <a:pPr indent="266700" fontAlgn="auto">
              <a:lnSpc>
                <a:spcPct val="150000"/>
              </a:lnSpc>
            </a:pPr>
            <a:endParaRPr lang="en-US" b="0">
              <a:latin typeface="Times New Roman" panose="02020603050405020304" charset="0"/>
              <a:ea typeface="宋体" panose="02010600030101010101" pitchFamily="2" charset="-122"/>
            </a:endParaRPr>
          </a:p>
          <a:p>
            <a:pPr indent="266700" fontAlgn="auto">
              <a:lnSpc>
                <a:spcPct val="150000"/>
              </a:lnSpc>
            </a:pPr>
            <a:r>
              <a:rPr lang="en-US" sz="2400" b="0">
                <a:latin typeface="Times New Roman" panose="02020603050405020304" charset="0"/>
                <a:ea typeface="宋体" panose="02010600030101010101" pitchFamily="2" charset="-122"/>
              </a:rPr>
              <a:t>(4) </a:t>
            </a:r>
            <a:r>
              <a:rPr lang="zh-CN" sz="2400" b="0">
                <a:ea typeface="宋体" panose="02010600030101010101" pitchFamily="2" charset="-122"/>
              </a:rPr>
              <a:t>图</a:t>
            </a:r>
            <a:r>
              <a:rPr lang="en-US" sz="2400" b="0">
                <a:latin typeface="Times New Roman" panose="02020603050405020304" charset="0"/>
                <a:ea typeface="宋体" panose="02010600030101010101" pitchFamily="2" charset="-122"/>
              </a:rPr>
              <a:t>1</a:t>
            </a:r>
            <a:r>
              <a:rPr lang="zh-CN" sz="2400" b="0">
                <a:ea typeface="宋体" panose="02010600030101010101" pitchFamily="2" charset="-122"/>
              </a:rPr>
              <a:t>、图</a:t>
            </a:r>
            <a:r>
              <a:rPr lang="en-US" sz="2400" b="0">
                <a:latin typeface="Times New Roman" panose="02020603050405020304" charset="0"/>
                <a:ea typeface="宋体" panose="02010600030101010101" pitchFamily="2" charset="-122"/>
              </a:rPr>
              <a:t>2</a:t>
            </a:r>
            <a:r>
              <a:rPr lang="zh-CN" sz="2400" b="0">
                <a:ea typeface="宋体" panose="02010600030101010101" pitchFamily="2" charset="-122"/>
              </a:rPr>
              <a:t>分别表示不同处理后总出材量结构和用材材种占比。</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薪材：燃料木材；废材：失去利用价值的木段、树皮及梢头木；用材：除薪、废材以外的有一定经济价值的木材</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　</a:t>
            </a:r>
            <a:endParaRPr lang="zh-CN" altLang="en-US" sz="2400" b="0">
              <a:ea typeface="宋体" panose="02010600030101010101" pitchFamily="2" charset="-122"/>
            </a:endParaRPr>
          </a:p>
        </p:txBody>
      </p:sp>
      <p:pic>
        <p:nvPicPr>
          <p:cNvPr id="4" name="图片 3"/>
          <p:cNvPicPr/>
          <p:nvPr/>
        </p:nvPicPr>
        <p:blipFill>
          <a:blip r:embed="rId1"/>
          <a:stretch>
            <a:fillRect/>
          </a:stretch>
        </p:blipFill>
        <p:spPr>
          <a:xfrm>
            <a:off x="2945765" y="2011045"/>
            <a:ext cx="6199505" cy="2286000"/>
          </a:xfrm>
          <a:prstGeom prst="rect">
            <a:avLst/>
          </a:prstGeom>
          <a:noFill/>
          <a:ln w="9525">
            <a:noFill/>
          </a:ln>
        </p:spPr>
      </p:pic>
      <p:sp>
        <p:nvSpPr>
          <p:cNvPr id="105" name="文本框 104"/>
          <p:cNvSpPr txBox="1"/>
          <p:nvPr/>
        </p:nvSpPr>
        <p:spPr>
          <a:xfrm>
            <a:off x="377190" y="3870325"/>
            <a:ext cx="11351260" cy="2722880"/>
          </a:xfrm>
          <a:prstGeom prst="rect">
            <a:avLst/>
          </a:prstGeom>
          <a:noFill/>
          <a:ln w="9525">
            <a:noFill/>
          </a:ln>
        </p:spPr>
        <p:txBody>
          <a:bodyPr wrap="square">
            <a:spAutoFit/>
          </a:bodyPr>
          <a:p>
            <a:pPr indent="266700" algn="l" fontAlgn="auto">
              <a:lnSpc>
                <a:spcPct val="150000"/>
              </a:lnSpc>
            </a:pPr>
            <a:r>
              <a:rPr lang="en-US" b="0">
                <a:latin typeface="Times New Roman" panose="02020603050405020304" charset="0"/>
                <a:ea typeface="宋体" panose="02010600030101010101" pitchFamily="2" charset="-122"/>
              </a:rPr>
              <a:t> </a:t>
            </a:r>
            <a:r>
              <a:rPr lang="zh-CN" sz="2400" b="0">
                <a:ea typeface="宋体" panose="02010600030101010101" pitchFamily="2" charset="-122"/>
              </a:rPr>
              <a:t>根据以上结果，从杉木利用的角度看，</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处理最佳，判断依据是</a:t>
            </a:r>
            <a:r>
              <a:rPr lang="en-US" sz="2400" b="0">
                <a:latin typeface="Times New Roman" panose="02020603050405020304" charset="0"/>
                <a:ea typeface="宋体" panose="02010600030101010101" pitchFamily="2" charset="-122"/>
              </a:rPr>
              <a:t>______________________________________________(5) </a:t>
            </a:r>
            <a:r>
              <a:rPr lang="zh-CN" sz="2400" b="0">
                <a:ea typeface="宋体" panose="02010600030101010101" pitchFamily="2" charset="-122"/>
              </a:rPr>
              <a:t>研究发现，适度间伐导致土壤有机碳下降，可能的原因有</a:t>
            </a:r>
            <a:r>
              <a:rPr lang="en-US" sz="2400" b="0">
                <a:latin typeface="Times New Roman" panose="02020603050405020304" charset="0"/>
                <a:ea typeface="宋体" panose="02010600030101010101" pitchFamily="2" charset="-122"/>
              </a:rPr>
              <a:t>_________________________________________________________________________</a:t>
            </a:r>
            <a:r>
              <a:rPr lang="zh-CN" sz="2400" b="0">
                <a:ea typeface="宋体" panose="02010600030101010101" pitchFamily="2" charset="-122"/>
              </a:rPr>
              <a:t>。</a:t>
            </a:r>
            <a:endParaRPr lang="zh-CN" altLang="en-US" sz="2400" b="0">
              <a:ea typeface="宋体" panose="02010600030101010101" pitchFamily="2" charset="-122"/>
            </a:endParaRPr>
          </a:p>
        </p:txBody>
      </p:sp>
      <p:sp>
        <p:nvSpPr>
          <p:cNvPr id="5" name="文本框 4"/>
          <p:cNvSpPr txBox="1"/>
          <p:nvPr/>
        </p:nvSpPr>
        <p:spPr>
          <a:xfrm>
            <a:off x="6096000" y="4467860"/>
            <a:ext cx="6096000" cy="398780"/>
          </a:xfrm>
          <a:prstGeom prst="rect">
            <a:avLst/>
          </a:prstGeom>
          <a:noFill/>
        </p:spPr>
        <p:txBody>
          <a:bodyPr wrap="square" rtlCol="0" anchor="t">
            <a:spAutoFit/>
          </a:bodyPr>
          <a:p>
            <a:r>
              <a:rPr lang="en-US" sz="2000">
                <a:solidFill>
                  <a:srgbClr val="FF0000"/>
                </a:solidFill>
                <a:latin typeface="宋体" panose="02010600030101010101" pitchFamily="2" charset="-122"/>
                <a:sym typeface="+mn-ea"/>
              </a:rPr>
              <a:t>Ⅱ</a:t>
            </a:r>
            <a:endParaRPr lang="en-US" altLang="en-US" sz="2000">
              <a:solidFill>
                <a:srgbClr val="FF0000"/>
              </a:solidFill>
              <a:latin typeface="宋体" panose="02010600030101010101" pitchFamily="2" charset="-122"/>
              <a:sym typeface="+mn-ea"/>
            </a:endParaRPr>
          </a:p>
        </p:txBody>
      </p:sp>
      <p:sp>
        <p:nvSpPr>
          <p:cNvPr id="6" name="文本框 5"/>
          <p:cNvSpPr txBox="1"/>
          <p:nvPr/>
        </p:nvSpPr>
        <p:spPr>
          <a:xfrm>
            <a:off x="547370" y="4939665"/>
            <a:ext cx="8598535" cy="460375"/>
          </a:xfrm>
          <a:prstGeom prst="rect">
            <a:avLst/>
          </a:prstGeom>
          <a:noFill/>
        </p:spPr>
        <p:txBody>
          <a:bodyPr wrap="square" rtlCol="0" anchor="t">
            <a:spAutoFit/>
          </a:bodyPr>
          <a:p>
            <a:r>
              <a:rPr lang="en-US" sz="2400">
                <a:solidFill>
                  <a:srgbClr val="FF0000"/>
                </a:solidFill>
                <a:latin typeface="宋体" panose="02010600030101010101" pitchFamily="2" charset="-122"/>
                <a:sym typeface="+mn-ea"/>
              </a:rPr>
              <a:t>Ⅱ</a:t>
            </a:r>
            <a:r>
              <a:rPr lang="zh-CN" sz="2400">
                <a:solidFill>
                  <a:srgbClr val="FF0000"/>
                </a:solidFill>
                <a:ea typeface="宋体" panose="02010600030101010101" pitchFamily="2" charset="-122"/>
                <a:sym typeface="+mn-ea"/>
              </a:rPr>
              <a:t>处理的用材出材总量高，且中径材和大径材占比高</a:t>
            </a:r>
            <a:r>
              <a:rPr lang="en-US" sz="2400">
                <a:solidFill>
                  <a:srgbClr val="FF0000"/>
                </a:solidFill>
                <a:latin typeface="Times New Roman" panose="02020603050405020304" charset="0"/>
                <a:ea typeface="宋体" panose="02010600030101010101" pitchFamily="2" charset="-122"/>
                <a:sym typeface="+mn-ea"/>
              </a:rPr>
              <a:t>(2</a:t>
            </a:r>
            <a:r>
              <a:rPr lang="zh-CN" sz="2400">
                <a:solidFill>
                  <a:srgbClr val="FF0000"/>
                </a:solidFill>
                <a:ea typeface="宋体" panose="02010600030101010101" pitchFamily="2" charset="-122"/>
                <a:sym typeface="+mn-ea"/>
              </a:rPr>
              <a:t>分</a:t>
            </a:r>
            <a:r>
              <a:rPr lang="en-US" sz="2400">
                <a:solidFill>
                  <a:srgbClr val="FF0000"/>
                </a:solidFill>
                <a:latin typeface="Times New Roman" panose="02020603050405020304" charset="0"/>
                <a:ea typeface="宋体" panose="02010600030101010101" pitchFamily="2" charset="-122"/>
                <a:sym typeface="+mn-ea"/>
              </a:rPr>
              <a:t>)</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7" name="文本框 6"/>
          <p:cNvSpPr txBox="1"/>
          <p:nvPr/>
        </p:nvSpPr>
        <p:spPr>
          <a:xfrm>
            <a:off x="377825" y="6085205"/>
            <a:ext cx="10726420" cy="398780"/>
          </a:xfrm>
          <a:prstGeom prst="rect">
            <a:avLst/>
          </a:prstGeom>
          <a:noFill/>
        </p:spPr>
        <p:txBody>
          <a:bodyPr wrap="square" rtlCol="0" anchor="t">
            <a:spAutoFit/>
          </a:bodyPr>
          <a:p>
            <a:pPr indent="266700"/>
            <a:r>
              <a:rPr lang="zh-CN" sz="2000">
                <a:solidFill>
                  <a:srgbClr val="FF0000"/>
                </a:solidFill>
                <a:ea typeface="宋体" panose="02010600030101010101" pitchFamily="2" charset="-122"/>
                <a:sym typeface="+mn-ea"/>
              </a:rPr>
              <a:t>一方面降低了残枝落叶</a:t>
            </a:r>
            <a:r>
              <a:rPr lang="en-US" sz="2000">
                <a:solidFill>
                  <a:srgbClr val="FF0000"/>
                </a:solidFill>
                <a:latin typeface="Times New Roman" panose="02020603050405020304" charset="0"/>
                <a:ea typeface="宋体" panose="02010600030101010101" pitchFamily="2" charset="-122"/>
                <a:sym typeface="+mn-ea"/>
              </a:rPr>
              <a:t>(</a:t>
            </a:r>
            <a:r>
              <a:rPr lang="zh-CN" sz="2000">
                <a:solidFill>
                  <a:srgbClr val="FF0000"/>
                </a:solidFill>
                <a:ea typeface="宋体" panose="02010600030101010101" pitchFamily="2" charset="-122"/>
                <a:sym typeface="+mn-ea"/>
              </a:rPr>
              <a:t>有机物</a:t>
            </a:r>
            <a:r>
              <a:rPr lang="en-US" sz="2000">
                <a:solidFill>
                  <a:srgbClr val="FF0000"/>
                </a:solidFill>
                <a:latin typeface="Times New Roman" panose="02020603050405020304" charset="0"/>
                <a:ea typeface="宋体" panose="02010600030101010101" pitchFamily="2" charset="-122"/>
                <a:sym typeface="+mn-ea"/>
              </a:rPr>
              <a:t>)</a:t>
            </a:r>
            <a:r>
              <a:rPr lang="zh-CN" sz="2000">
                <a:solidFill>
                  <a:srgbClr val="FF0000"/>
                </a:solidFill>
                <a:ea typeface="宋体" panose="02010600030101010101" pitchFamily="2" charset="-122"/>
                <a:sym typeface="+mn-ea"/>
              </a:rPr>
              <a:t>的输入；另一方面导致土壤温度升高，微生物分解加快</a:t>
            </a:r>
            <a:r>
              <a:rPr lang="en-US" sz="2000">
                <a:solidFill>
                  <a:srgbClr val="FF0000"/>
                </a:solidFill>
                <a:latin typeface="Times New Roman" panose="02020603050405020304" charset="0"/>
                <a:ea typeface="宋体" panose="02010600030101010101" pitchFamily="2" charset="-122"/>
                <a:sym typeface="+mn-ea"/>
              </a:rPr>
              <a:t>(2</a:t>
            </a:r>
            <a:r>
              <a:rPr lang="zh-CN" sz="2000">
                <a:solidFill>
                  <a:srgbClr val="FF0000"/>
                </a:solidFill>
                <a:ea typeface="宋体" panose="02010600030101010101" pitchFamily="2" charset="-122"/>
                <a:sym typeface="+mn-ea"/>
              </a:rPr>
              <a:t>分</a:t>
            </a:r>
            <a:r>
              <a:rPr lang="en-US" sz="2000">
                <a:solidFill>
                  <a:srgbClr val="FF0000"/>
                </a:solidFill>
                <a:latin typeface="Times New Roman" panose="02020603050405020304" charset="0"/>
                <a:ea typeface="宋体" panose="02010600030101010101" pitchFamily="2" charset="-122"/>
                <a:sym typeface="+mn-ea"/>
              </a:rPr>
              <a:t>)</a:t>
            </a:r>
            <a:endParaRPr lang="en-US" altLang="en-US" sz="2000">
              <a:solidFill>
                <a:srgbClr val="FF0000"/>
              </a:solidFill>
              <a:latin typeface="Times New Roman" panose="02020603050405020304" charset="0"/>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 name="文本框 104"/>
          <p:cNvSpPr txBox="1"/>
          <p:nvPr/>
        </p:nvSpPr>
        <p:spPr>
          <a:xfrm>
            <a:off x="210820" y="440690"/>
            <a:ext cx="11875770" cy="4246245"/>
          </a:xfrm>
          <a:prstGeom prst="rect">
            <a:avLst/>
          </a:prstGeom>
          <a:noFill/>
          <a:ln w="9525">
            <a:noFill/>
          </a:ln>
        </p:spPr>
        <p:txBody>
          <a:bodyPr wrap="square">
            <a:spAutoFit/>
          </a:bodyPr>
          <a:p>
            <a:pPr indent="266700" fontAlgn="auto">
              <a:lnSpc>
                <a:spcPct val="150000"/>
              </a:lnSpc>
            </a:pPr>
            <a:r>
              <a:rPr lang="en-US" sz="2400" b="0">
                <a:latin typeface="Times New Roman" panose="02020603050405020304" charset="0"/>
                <a:ea typeface="宋体" panose="02010600030101010101" pitchFamily="2" charset="-122"/>
              </a:rPr>
              <a:t>22. </a:t>
            </a:r>
            <a:r>
              <a:rPr lang="en-US" sz="2400" b="0">
                <a:latin typeface="Times New Roman" panose="02020603050405020304" charset="0"/>
              </a:rPr>
              <a:t>(</a:t>
            </a:r>
            <a:r>
              <a:rPr lang="en-US" sz="2400" b="0">
                <a:latin typeface="Times New Roman" panose="02020603050405020304" charset="0"/>
                <a:ea typeface="宋体" panose="02010600030101010101" pitchFamily="2" charset="-122"/>
              </a:rPr>
              <a:t>12</a:t>
            </a:r>
            <a:r>
              <a:rPr lang="zh-CN" sz="2400" b="0">
                <a:ea typeface="宋体" panose="02010600030101010101" pitchFamily="2" charset="-122"/>
              </a:rPr>
              <a:t>分</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甘蓝</a:t>
            </a:r>
            <a:r>
              <a:rPr lang="en-US" sz="2400" b="0">
                <a:latin typeface="Times New Roman" panose="02020603050405020304" charset="0"/>
                <a:ea typeface="宋体" panose="02010600030101010101" pitchFamily="2" charset="-122"/>
              </a:rPr>
              <a:t>(2</a:t>
            </a:r>
            <a:r>
              <a:rPr lang="en-US" sz="2400" b="0" i="1">
                <a:latin typeface="Times New Roman" panose="02020603050405020304" charset="0"/>
                <a:ea typeface="宋体" panose="02010600030101010101" pitchFamily="2" charset="-122"/>
              </a:rPr>
              <a:t>n</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18)</a:t>
            </a:r>
            <a:r>
              <a:rPr lang="zh-CN" sz="2400" b="0">
                <a:ea typeface="宋体" panose="02010600030101010101" pitchFamily="2" charset="-122"/>
              </a:rPr>
              <a:t>两性花，具有很强的杂种优势。科研人员将品种</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和品种</a:t>
            </a:r>
            <a:r>
              <a:rPr lang="en-US" sz="2400" b="0">
                <a:latin typeface="Times New Roman" panose="02020603050405020304" charset="0"/>
                <a:ea typeface="宋体" panose="02010600030101010101" pitchFamily="2" charset="-122"/>
              </a:rPr>
              <a:t>B</a:t>
            </a:r>
            <a:r>
              <a:rPr lang="zh-CN" sz="2400" b="0">
                <a:ea typeface="宋体" panose="02010600030101010101" pitchFamily="2" charset="-122"/>
              </a:rPr>
              <a:t>杂交，后代中一半植株长势正常，且球形美观，杂种优势明显，一半植株生长一段时间后死亡 ；将品种</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和品种</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杂交，后代生长一段时间后全部死亡，结果如表</a:t>
            </a:r>
            <a:r>
              <a:rPr lang="en-US" sz="2400" b="0">
                <a:latin typeface="Times New Roman" panose="02020603050405020304" charset="0"/>
                <a:ea typeface="宋体" panose="02010600030101010101" pitchFamily="2" charset="-122"/>
              </a:rPr>
              <a:t>1</a:t>
            </a:r>
            <a:r>
              <a:rPr lang="zh-CN" sz="2400" b="0">
                <a:ea typeface="宋体" panose="02010600030101010101" pitchFamily="2" charset="-122"/>
              </a:rPr>
              <a:t>。已知该致死现象是由独立遗传的两对等位基因</a:t>
            </a:r>
            <a:r>
              <a:rPr lang="en-US" sz="2400" b="0">
                <a:latin typeface="Times New Roman" panose="02020603050405020304" charset="0"/>
                <a:ea typeface="宋体" panose="02010600030101010101" pitchFamily="2" charset="-122"/>
              </a:rPr>
              <a:t>G</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g</a:t>
            </a:r>
            <a:r>
              <a:rPr lang="zh-CN" sz="2400" b="0">
                <a:ea typeface="宋体" panose="02010600030101010101" pitchFamily="2" charset="-122"/>
              </a:rPr>
              <a:t>和</a:t>
            </a:r>
            <a:r>
              <a:rPr lang="en-US" sz="2400" b="0">
                <a:latin typeface="Times New Roman" panose="02020603050405020304" charset="0"/>
                <a:ea typeface="宋体" panose="02010600030101010101" pitchFamily="2" charset="-122"/>
              </a:rPr>
              <a:t>H</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h</a:t>
            </a:r>
            <a:r>
              <a:rPr lang="zh-CN" sz="2400" b="0">
                <a:ea typeface="宋体" panose="02010600030101010101" pitchFamily="2" charset="-122"/>
              </a:rPr>
              <a:t>控制，</a:t>
            </a:r>
            <a:r>
              <a:rPr lang="en-US" sz="2400" b="0">
                <a:latin typeface="Times New Roman" panose="02020603050405020304" charset="0"/>
                <a:ea typeface="宋体" panose="02010600030101010101" pitchFamily="2" charset="-122"/>
              </a:rPr>
              <a:t>G</a:t>
            </a:r>
            <a:r>
              <a:rPr lang="zh-CN" sz="2400" b="0">
                <a:ea typeface="宋体" panose="02010600030101010101" pitchFamily="2" charset="-122"/>
              </a:rPr>
              <a:t>对</a:t>
            </a:r>
            <a:r>
              <a:rPr lang="en-US" sz="2400" b="0">
                <a:latin typeface="Times New Roman" panose="02020603050405020304" charset="0"/>
                <a:ea typeface="宋体" panose="02010600030101010101" pitchFamily="2" charset="-122"/>
              </a:rPr>
              <a:t>g</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H</a:t>
            </a:r>
            <a:r>
              <a:rPr lang="zh-CN" sz="2400" b="0">
                <a:ea typeface="宋体" panose="02010600030101010101" pitchFamily="2" charset="-122"/>
              </a:rPr>
              <a:t>对</a:t>
            </a:r>
            <a:r>
              <a:rPr lang="en-US" sz="2400" b="0">
                <a:latin typeface="Times New Roman" panose="02020603050405020304" charset="0"/>
                <a:ea typeface="宋体" panose="02010600030101010101" pitchFamily="2" charset="-122"/>
              </a:rPr>
              <a:t>h</a:t>
            </a:r>
            <a:r>
              <a:rPr lang="zh-CN" sz="2400" b="0">
                <a:ea typeface="宋体" panose="02010600030101010101" pitchFamily="2" charset="-122"/>
              </a:rPr>
              <a:t>均为完全显性。品种</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是通过单倍体育种培养获得的纯种，基因型为</a:t>
            </a:r>
            <a:r>
              <a:rPr lang="en-US" sz="2400" b="0">
                <a:latin typeface="Times New Roman" panose="02020603050405020304" charset="0"/>
                <a:ea typeface="宋体" panose="02010600030101010101" pitchFamily="2" charset="-122"/>
              </a:rPr>
              <a:t>ggHH</a:t>
            </a:r>
            <a:r>
              <a:rPr lang="zh-CN" sz="2400" b="0">
                <a:ea typeface="宋体" panose="02010600030101010101" pitchFamily="2" charset="-122"/>
              </a:rPr>
              <a:t>。为了检测其他品种的基因型，科研人员又进行了如表</a:t>
            </a:r>
            <a:r>
              <a:rPr lang="en-US" sz="2400" b="0">
                <a:latin typeface="Times New Roman" panose="02020603050405020304" charset="0"/>
                <a:ea typeface="宋体" panose="02010600030101010101" pitchFamily="2" charset="-122"/>
              </a:rPr>
              <a:t>2</a:t>
            </a:r>
            <a:r>
              <a:rPr lang="zh-CN" sz="2400" b="0">
                <a:ea typeface="宋体" panose="02010600030101010101" pitchFamily="2" charset="-122"/>
              </a:rPr>
              <a:t>所示的杂交实验。请回答下列问题。</a:t>
            </a:r>
            <a:r>
              <a:rPr lang="zh-CN" b="0">
                <a:ea typeface="宋体" panose="02010600030101010101" pitchFamily="2" charset="-122"/>
              </a:rPr>
              <a:t>　　　　　　　</a:t>
            </a:r>
            <a:r>
              <a:rPr lang="en-US" altLang="zh-CN" b="0">
                <a:ea typeface="宋体" panose="02010600030101010101" pitchFamily="2" charset="-122"/>
              </a:rPr>
              <a:t>                  </a:t>
            </a:r>
            <a:r>
              <a:rPr lang="zh-CN" b="0">
                <a:ea typeface="黑体" panose="02010609060101010101" charset="-122"/>
              </a:rPr>
              <a:t>表</a:t>
            </a:r>
            <a:r>
              <a:rPr lang="en-US" b="0">
                <a:latin typeface="Times New Roman" panose="02020603050405020304" charset="0"/>
                <a:ea typeface="黑体" panose="02010609060101010101" charset="-122"/>
              </a:rPr>
              <a:t>1</a:t>
            </a:r>
            <a:r>
              <a:rPr lang="zh-CN" b="0">
                <a:ea typeface="黑体" panose="02010609060101010101" charset="-122"/>
              </a:rPr>
              <a:t>　　　　　　　</a:t>
            </a:r>
            <a:r>
              <a:rPr lang="zh-CN" b="0">
                <a:latin typeface="Times New Roman" panose="02020603050405020304" charset="0"/>
                <a:ea typeface="黑体" panose="02010609060101010101" charset="-122"/>
              </a:rPr>
              <a:t>　　　　　　　　　　　　　</a:t>
            </a:r>
            <a:r>
              <a:rPr lang="en-US" altLang="zh-CN" b="0">
                <a:latin typeface="Times New Roman" panose="02020603050405020304" charset="0"/>
                <a:ea typeface="黑体" panose="02010609060101010101" charset="-122"/>
              </a:rPr>
              <a:t>             </a:t>
            </a:r>
            <a:r>
              <a:rPr lang="zh-CN" b="0">
                <a:latin typeface="Times New Roman" panose="02020603050405020304" charset="0"/>
                <a:ea typeface="黑体" panose="02010609060101010101" charset="-122"/>
              </a:rPr>
              <a:t>　表</a:t>
            </a:r>
            <a:r>
              <a:rPr lang="en-US" b="0">
                <a:latin typeface="Times New Roman" panose="02020603050405020304" charset="0"/>
                <a:ea typeface="黑体" panose="02010609060101010101" charset="-122"/>
              </a:rPr>
              <a:t>2</a:t>
            </a: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graphicFrame>
        <p:nvGraphicFramePr>
          <p:cNvPr id="2" name="表格 1"/>
          <p:cNvGraphicFramePr/>
          <p:nvPr>
            <p:custDataLst>
              <p:tags r:id="rId1"/>
            </p:custDataLst>
          </p:nvPr>
        </p:nvGraphicFramePr>
        <p:xfrm>
          <a:off x="210820" y="4319905"/>
          <a:ext cx="6014720" cy="1638300"/>
        </p:xfrm>
        <a:graphic>
          <a:graphicData uri="http://schemas.openxmlformats.org/drawingml/2006/table">
            <a:tbl>
              <a:tblPr/>
              <a:tblGrid>
                <a:gridCol w="939165"/>
                <a:gridCol w="1338580"/>
                <a:gridCol w="3736975"/>
              </a:tblGrid>
              <a:tr h="546100">
                <a:tc gridSpan="2">
                  <a:txBody>
                    <a:bodyPr/>
                    <a:p>
                      <a:pPr indent="0" algn="ctr">
                        <a:buNone/>
                      </a:pPr>
                      <a:r>
                        <a:rPr lang="en-US" sz="1600" b="0">
                          <a:latin typeface="Times New Roman" panose="02020603050405020304" charset="0"/>
                          <a:cs typeface="Times New Roman" panose="02020603050405020304" charset="0"/>
                        </a:rPr>
                        <a:t>亲本组合</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600" b="0">
                          <a:latin typeface="Times New Roman" panose="02020603050405020304" charset="0"/>
                          <a:cs typeface="Times New Roman" panose="02020603050405020304" charset="0"/>
                        </a:rPr>
                        <a:t>子代表型及比例</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6100">
                <a:tc>
                  <a:txBody>
                    <a:bodyPr/>
                    <a:p>
                      <a:pPr indent="0" algn="ctr">
                        <a:buNone/>
                      </a:pPr>
                      <a:r>
                        <a:rPr lang="en-US" sz="1600" b="0">
                          <a:latin typeface="Times New Roman" panose="02020603050405020304" charset="0"/>
                          <a:cs typeface="Times New Roman" panose="02020603050405020304" charset="0"/>
                        </a:rPr>
                        <a:t>一</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A</a:t>
                      </a:r>
                      <a:r>
                        <a:rPr lang="en-US" sz="1600" b="0">
                          <a:latin typeface="宋体" panose="02010600030101010101" pitchFamily="2" charset="-122"/>
                          <a:ea typeface="宋体" panose="02010600030101010101" pitchFamily="2" charset="-122"/>
                          <a:cs typeface="宋体" panose="02010600030101010101" pitchFamily="2" charset="-122"/>
                        </a:rPr>
                        <a:t>×</a:t>
                      </a:r>
                      <a:r>
                        <a:rPr lang="en-US" sz="1600" b="0">
                          <a:latin typeface="Times New Roman" panose="02020603050405020304" charset="0"/>
                          <a:cs typeface="Times New Roman" panose="02020603050405020304" charset="0"/>
                        </a:rPr>
                        <a:t>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一半存活且性状优良，一半生长一段时间后死亡</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6100">
                <a:tc>
                  <a:txBody>
                    <a:bodyPr/>
                    <a:p>
                      <a:pPr indent="0" algn="ctr">
                        <a:buNone/>
                      </a:pPr>
                      <a:r>
                        <a:rPr lang="en-US" sz="1600" b="0">
                          <a:latin typeface="Times New Roman" panose="02020603050405020304" charset="0"/>
                          <a:cs typeface="Times New Roman" panose="02020603050405020304" charset="0"/>
                        </a:rPr>
                        <a:t>二</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A</a:t>
                      </a:r>
                      <a:r>
                        <a:rPr lang="en-US" sz="1600" b="0">
                          <a:latin typeface="宋体" panose="02010600030101010101" pitchFamily="2" charset="-122"/>
                          <a:ea typeface="宋体" panose="02010600030101010101" pitchFamily="2" charset="-122"/>
                          <a:cs typeface="宋体" panose="02010600030101010101" pitchFamily="2" charset="-122"/>
                        </a:rPr>
                        <a:t>×</a:t>
                      </a:r>
                      <a:r>
                        <a:rPr lang="en-US" sz="1600" b="0">
                          <a:latin typeface="Times New Roman" panose="02020603050405020304" charset="0"/>
                          <a:cs typeface="Times New Roman" panose="02020603050405020304" charset="0"/>
                        </a:rPr>
                        <a:t>C</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生长一段时间后全部死亡</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3320415" y="3042603"/>
            <a:ext cx="5080000" cy="645160"/>
          </a:xfrm>
          <a:prstGeom prst="rect">
            <a:avLst/>
          </a:prstGeom>
          <a:noFill/>
          <a:ln w="9525">
            <a:noFill/>
          </a:ln>
        </p:spPr>
        <p:txBody>
          <a:bodyPr>
            <a:spAutoFit/>
          </a:bodyPr>
          <a:p>
            <a:pPr indent="266700"/>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graphicFrame>
        <p:nvGraphicFramePr>
          <p:cNvPr id="4" name="表格 3"/>
          <p:cNvGraphicFramePr/>
          <p:nvPr>
            <p:custDataLst>
              <p:tags r:id="rId2"/>
            </p:custDataLst>
          </p:nvPr>
        </p:nvGraphicFramePr>
        <p:xfrm>
          <a:off x="6447155" y="4319905"/>
          <a:ext cx="5240020" cy="1984375"/>
        </p:xfrm>
        <a:graphic>
          <a:graphicData uri="http://schemas.openxmlformats.org/drawingml/2006/table">
            <a:tbl>
              <a:tblPr/>
              <a:tblGrid>
                <a:gridCol w="1082040"/>
                <a:gridCol w="897890"/>
                <a:gridCol w="1080770"/>
                <a:gridCol w="1082040"/>
                <a:gridCol w="1097280"/>
              </a:tblGrid>
              <a:tr h="548640">
                <a:tc gridSpan="2">
                  <a:txBody>
                    <a:bodyPr/>
                    <a:p>
                      <a:pPr indent="0" algn="ctr">
                        <a:buNone/>
                      </a:pPr>
                      <a:r>
                        <a:rPr lang="en-US" sz="1800" b="0">
                          <a:latin typeface="Times New Roman" panose="02020603050405020304" charset="0"/>
                          <a:cs typeface="Times New Roman" panose="02020603050405020304" charset="0"/>
                        </a:rPr>
                        <a:t>亲本组合</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800" b="0">
                          <a:latin typeface="Times New Roman" panose="02020603050405020304" charset="0"/>
                          <a:cs typeface="Times New Roman" panose="02020603050405020304" charset="0"/>
                        </a:rPr>
                        <a:t>总株数</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成活株数</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死亡株数</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8775">
                <a:tc>
                  <a:txBody>
                    <a:bodyPr/>
                    <a:p>
                      <a:pPr indent="0" algn="ctr">
                        <a:buNone/>
                      </a:pPr>
                      <a:r>
                        <a:rPr lang="en-US" sz="1800" b="0">
                          <a:latin typeface="Times New Roman" panose="02020603050405020304" charset="0"/>
                          <a:cs typeface="Times New Roman" panose="02020603050405020304" charset="0"/>
                        </a:rPr>
                        <a:t>一</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A</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D</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9410">
                <a:tc>
                  <a:txBody>
                    <a:bodyPr/>
                    <a:p>
                      <a:pPr indent="0" algn="ctr">
                        <a:buNone/>
                      </a:pPr>
                      <a:r>
                        <a:rPr lang="en-US" sz="1800" b="0">
                          <a:latin typeface="Times New Roman" panose="02020603050405020304" charset="0"/>
                          <a:cs typeface="Times New Roman" panose="02020603050405020304" charset="0"/>
                        </a:rPr>
                        <a:t>二</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C</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D</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8775">
                <a:tc>
                  <a:txBody>
                    <a:bodyPr/>
                    <a:p>
                      <a:pPr indent="0" algn="ctr">
                        <a:buNone/>
                      </a:pPr>
                      <a:r>
                        <a:rPr lang="en-US" sz="1800" b="0">
                          <a:latin typeface="Times New Roman" panose="02020603050405020304" charset="0"/>
                          <a:cs typeface="Times New Roman" panose="02020603050405020304" charset="0"/>
                        </a:rPr>
                        <a:t>三</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D</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E</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19</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19</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8775">
                <a:tc>
                  <a:txBody>
                    <a:bodyPr/>
                    <a:p>
                      <a:pPr indent="0" algn="ctr">
                        <a:buNone/>
                      </a:pPr>
                      <a:r>
                        <a:rPr lang="en-US" sz="1800" b="0">
                          <a:latin typeface="Times New Roman" panose="02020603050405020304" charset="0"/>
                          <a:cs typeface="Times New Roman" panose="02020603050405020304" charset="0"/>
                        </a:rPr>
                        <a:t>四</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E</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F</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11</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9</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556000" y="2261553"/>
            <a:ext cx="5080000" cy="645160"/>
          </a:xfrm>
          <a:prstGeom prst="rect">
            <a:avLst/>
          </a:prstGeom>
          <a:noFill/>
          <a:ln w="9525">
            <a:noFill/>
          </a:ln>
        </p:spPr>
        <p:txBody>
          <a:bodyPr>
            <a:spAutoFit/>
          </a:bodyPr>
          <a:p>
            <a:pPr indent="266700"/>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sp>
        <p:nvSpPr>
          <p:cNvPr id="5" name="文本框 4"/>
          <p:cNvSpPr txBox="1"/>
          <p:nvPr/>
        </p:nvSpPr>
        <p:spPr>
          <a:xfrm>
            <a:off x="267335" y="1226820"/>
            <a:ext cx="11656695" cy="5631180"/>
          </a:xfrm>
          <a:prstGeom prst="rect">
            <a:avLst/>
          </a:prstGeom>
          <a:noFill/>
          <a:ln w="9525">
            <a:noFill/>
          </a:ln>
        </p:spPr>
        <p:txBody>
          <a:bodyPr wrap="square">
            <a:spAutoFit/>
          </a:bodyPr>
          <a:p>
            <a:pPr indent="266700" fontAlgn="auto">
              <a:lnSpc>
                <a:spcPct val="150000"/>
              </a:lnSpc>
            </a:pPr>
            <a:r>
              <a:rPr lang="en-US" sz="2400" b="0">
                <a:latin typeface="Times New Roman" panose="02020603050405020304" charset="0"/>
                <a:ea typeface="宋体" panose="02010600030101010101" pitchFamily="2" charset="-122"/>
              </a:rPr>
              <a:t>(1) </a:t>
            </a:r>
            <a:r>
              <a:rPr lang="zh-CN" sz="2400" b="0">
                <a:ea typeface="宋体" panose="02010600030101010101" pitchFamily="2" charset="-122"/>
              </a:rPr>
              <a:t>正常情况下，对甘蓝进行核型分析，通常选择处于中期的根尖分生区细胞，该时期细胞中共有</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种染色体形态。 培育品种</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先通过</a:t>
            </a:r>
            <a:r>
              <a:rPr lang="en-US" sz="2400" b="0">
                <a:latin typeface="Times New Roman" panose="02020603050405020304" charset="0"/>
                <a:ea typeface="宋体" panose="02010600030101010101" pitchFamily="2" charset="-122"/>
              </a:rPr>
              <a:t>_______        </a:t>
            </a:r>
            <a:r>
              <a:rPr lang="zh-CN" sz="2400" b="0">
                <a:ea typeface="宋体" panose="02010600030101010101" pitchFamily="2" charset="-122"/>
              </a:rPr>
              <a:t>获得单倍体植株，然后经</a:t>
            </a:r>
            <a:r>
              <a:rPr lang="en-US" altLang="zh-CN" sz="2400" b="0">
                <a:ea typeface="宋体" panose="02010600030101010101" pitchFamily="2" charset="-122"/>
              </a:rPr>
              <a:t>              </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，当年就能培育出遗传性状相对稳定的纯合二倍体植株。</a:t>
            </a:r>
            <a:r>
              <a:rPr lang="en-US" sz="2400" b="0">
                <a:latin typeface="Times New Roman" panose="02020603050405020304" charset="0"/>
                <a:ea typeface="宋体" panose="02010600030101010101" pitchFamily="2" charset="-122"/>
              </a:rPr>
              <a:t>(2) </a:t>
            </a:r>
            <a:r>
              <a:rPr lang="zh-CN" sz="2400" b="0">
                <a:ea typeface="宋体" panose="02010600030101010101" pitchFamily="2" charset="-122"/>
              </a:rPr>
              <a:t>表</a:t>
            </a:r>
            <a:r>
              <a:rPr lang="en-US" sz="2400" b="0">
                <a:latin typeface="Times New Roman" panose="02020603050405020304" charset="0"/>
                <a:ea typeface="宋体" panose="02010600030101010101" pitchFamily="2" charset="-122"/>
              </a:rPr>
              <a:t>1</a:t>
            </a:r>
            <a:r>
              <a:rPr lang="zh-CN" sz="2400" b="0">
                <a:ea typeface="宋体" panose="02010600030101010101" pitchFamily="2" charset="-122"/>
              </a:rPr>
              <a:t>实验结果说明同时含有</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基因的子代表现为致死现象。</a:t>
            </a:r>
            <a:r>
              <a:rPr lang="en-US" sz="2400" b="0">
                <a:latin typeface="Times New Roman" panose="02020603050405020304" charset="0"/>
                <a:ea typeface="宋体" panose="02010600030101010101" pitchFamily="2" charset="-122"/>
              </a:rPr>
              <a:t>B</a:t>
            </a:r>
            <a:r>
              <a:rPr lang="zh-CN" sz="2400" b="0">
                <a:ea typeface="宋体" panose="02010600030101010101" pitchFamily="2" charset="-122"/>
              </a:rPr>
              <a:t>和</a:t>
            </a:r>
            <a:r>
              <a:rPr lang="en-US" sz="2400" b="0">
                <a:latin typeface="Times New Roman" panose="02020603050405020304" charset="0"/>
                <a:ea typeface="宋体" panose="02010600030101010101" pitchFamily="2" charset="-122"/>
              </a:rPr>
              <a:t>C</a:t>
            </a:r>
            <a:r>
              <a:rPr lang="zh-CN" sz="2400" b="0">
                <a:latin typeface="Times New Roman" panose="02020603050405020304" charset="0"/>
                <a:ea typeface="宋体" panose="02010600030101010101" pitchFamily="2" charset="-122"/>
              </a:rPr>
              <a:t>基因型分别为</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(3) </a:t>
            </a:r>
            <a:r>
              <a:rPr lang="zh-CN" sz="2400" b="0">
                <a:ea typeface="宋体" panose="02010600030101010101" pitchFamily="2" charset="-122"/>
              </a:rPr>
              <a:t>据表</a:t>
            </a:r>
            <a:r>
              <a:rPr lang="en-US" sz="2400" b="0">
                <a:latin typeface="Times New Roman" panose="02020603050405020304" charset="0"/>
                <a:ea typeface="宋体" panose="02010600030101010101" pitchFamily="2" charset="-122"/>
              </a:rPr>
              <a:t>2</a:t>
            </a:r>
            <a:r>
              <a:rPr lang="zh-CN" sz="2400" b="0">
                <a:ea typeface="宋体" panose="02010600030101010101" pitchFamily="2" charset="-122"/>
              </a:rPr>
              <a:t>分析，</a:t>
            </a:r>
            <a:r>
              <a:rPr lang="en-US" sz="2400" b="0">
                <a:latin typeface="Times New Roman" panose="02020603050405020304" charset="0"/>
                <a:ea typeface="宋体" panose="02010600030101010101" pitchFamily="2" charset="-122"/>
              </a:rPr>
              <a:t>D</a:t>
            </a:r>
            <a:r>
              <a:rPr lang="zh-CN" sz="2400" b="0">
                <a:ea typeface="宋体" panose="02010600030101010101" pitchFamily="2" charset="-122"/>
              </a:rPr>
              <a:t>的基因型为</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E</a:t>
            </a:r>
            <a:r>
              <a:rPr lang="zh-CN" sz="2400" b="0">
                <a:ea typeface="宋体" panose="02010600030101010101" pitchFamily="2" charset="-122"/>
              </a:rPr>
              <a:t>的基因型可能有</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种。杂交组合一子代与杂交组合二子代相互交配，后代成活株数</a:t>
            </a:r>
            <a:r>
              <a:rPr lang="en-US" sz="2400" b="0">
                <a:latin typeface="宋体" panose="02010600030101010101" pitchFamily="2" charset="-122"/>
              </a:rPr>
              <a:t>∶</a:t>
            </a:r>
            <a:r>
              <a:rPr lang="zh-CN" sz="2400" b="0">
                <a:ea typeface="宋体" panose="02010600030101010101" pitchFamily="2" charset="-122"/>
              </a:rPr>
              <a:t>死亡株数＝</a:t>
            </a:r>
            <a:r>
              <a:rPr lang="en-US" altLang="zh-CN" sz="2400" b="0">
                <a:ea typeface="宋体" panose="02010600030101010101" pitchFamily="2" charset="-122"/>
              </a:rPr>
              <a:t> </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(4) </a:t>
            </a:r>
            <a:r>
              <a:rPr lang="zh-CN" sz="2400" b="0">
                <a:ea typeface="宋体" panose="02010600030101010101" pitchFamily="2" charset="-122"/>
              </a:rPr>
              <a:t>品种</a:t>
            </a:r>
            <a:r>
              <a:rPr lang="en-US" sz="2400" b="0">
                <a:latin typeface="Times New Roman" panose="02020603050405020304" charset="0"/>
                <a:ea typeface="宋体" panose="02010600030101010101" pitchFamily="2" charset="-122"/>
              </a:rPr>
              <a:t>B</a:t>
            </a:r>
            <a:r>
              <a:rPr lang="zh-CN" sz="2400" b="0">
                <a:ea typeface="宋体" panose="02010600030101010101" pitchFamily="2" charset="-122"/>
              </a:rPr>
              <a:t>的商品性状优良经济价值高，育种中科研人员先将</a:t>
            </a:r>
            <a:r>
              <a:rPr lang="en-US" sz="2400" b="0">
                <a:latin typeface="Times New Roman" panose="02020603050405020304" charset="0"/>
                <a:ea typeface="宋体" panose="02010600030101010101" pitchFamily="2" charset="-122"/>
              </a:rPr>
              <a:t>B</a:t>
            </a:r>
            <a:r>
              <a:rPr lang="zh-CN" sz="2400" b="0">
                <a:ea typeface="宋体" panose="02010600030101010101" pitchFamily="2" charset="-122"/>
              </a:rPr>
              <a:t>自交、分离出与</a:t>
            </a:r>
            <a:r>
              <a:rPr lang="en-US" sz="2400" b="0">
                <a:latin typeface="Times New Roman" panose="02020603050405020304" charset="0"/>
                <a:ea typeface="宋体" panose="02010600030101010101" pitchFamily="2" charset="-122"/>
              </a:rPr>
              <a:t>D</a:t>
            </a:r>
            <a:r>
              <a:rPr lang="zh-CN" sz="2400" b="0">
                <a:ea typeface="宋体" panose="02010600030101010101" pitchFamily="2" charset="-122"/>
              </a:rPr>
              <a:t>基因型一致的个体，再与</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杂交，其后代</a:t>
            </a:r>
            <a:r>
              <a:rPr lang="en-US" altLang="zh-CN" sz="2400" b="0">
                <a:ea typeface="宋体" panose="02010600030101010101" pitchFamily="2" charset="-122"/>
              </a:rPr>
              <a:t>   </a:t>
            </a:r>
            <a:r>
              <a:rPr lang="en-US" sz="2400" b="0">
                <a:latin typeface="Times New Roman" panose="02020603050405020304" charset="0"/>
                <a:ea typeface="宋体" panose="02010600030101010101" pitchFamily="2" charset="-122"/>
              </a:rPr>
              <a:t>______________________________</a:t>
            </a:r>
            <a:r>
              <a:rPr lang="zh-CN" sz="2400" b="0">
                <a:ea typeface="宋体" panose="02010600030101010101" pitchFamily="2" charset="-122"/>
              </a:rPr>
              <a:t>，符合育种要求。</a:t>
            </a:r>
            <a:endParaRPr lang="zh-CN" altLang="en-US" sz="2400" b="0">
              <a:ea typeface="宋体" panose="02010600030101010101" pitchFamily="2" charset="-122"/>
            </a:endParaRPr>
          </a:p>
        </p:txBody>
      </p:sp>
      <p:graphicFrame>
        <p:nvGraphicFramePr>
          <p:cNvPr id="6" name="表格 5"/>
          <p:cNvGraphicFramePr/>
          <p:nvPr>
            <p:custDataLst>
              <p:tags r:id="rId1"/>
            </p:custDataLst>
          </p:nvPr>
        </p:nvGraphicFramePr>
        <p:xfrm>
          <a:off x="421005" y="248920"/>
          <a:ext cx="6014720" cy="1638300"/>
        </p:xfrm>
        <a:graphic>
          <a:graphicData uri="http://schemas.openxmlformats.org/drawingml/2006/table">
            <a:tbl>
              <a:tblPr/>
              <a:tblGrid>
                <a:gridCol w="939165"/>
                <a:gridCol w="1338580"/>
                <a:gridCol w="3736975"/>
              </a:tblGrid>
              <a:tr h="546100">
                <a:tc gridSpan="2">
                  <a:txBody>
                    <a:bodyPr/>
                    <a:p>
                      <a:pPr indent="0" algn="ctr">
                        <a:buNone/>
                      </a:pPr>
                      <a:r>
                        <a:rPr lang="en-US" sz="1600" b="0">
                          <a:latin typeface="Times New Roman" panose="02020603050405020304" charset="0"/>
                          <a:cs typeface="Times New Roman" panose="02020603050405020304" charset="0"/>
                        </a:rPr>
                        <a:t>亲本组合</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600" b="0">
                          <a:latin typeface="Times New Roman" panose="02020603050405020304" charset="0"/>
                          <a:cs typeface="Times New Roman" panose="02020603050405020304" charset="0"/>
                        </a:rPr>
                        <a:t>子代表型及比例</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6100">
                <a:tc>
                  <a:txBody>
                    <a:bodyPr/>
                    <a:p>
                      <a:pPr indent="0" algn="ctr">
                        <a:buNone/>
                      </a:pPr>
                      <a:r>
                        <a:rPr lang="en-US" sz="1600" b="0">
                          <a:latin typeface="Times New Roman" panose="02020603050405020304" charset="0"/>
                          <a:cs typeface="Times New Roman" panose="02020603050405020304" charset="0"/>
                        </a:rPr>
                        <a:t>一</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A</a:t>
                      </a:r>
                      <a:r>
                        <a:rPr lang="en-US" sz="1600" b="0">
                          <a:latin typeface="宋体" panose="02010600030101010101" pitchFamily="2" charset="-122"/>
                          <a:ea typeface="宋体" panose="02010600030101010101" pitchFamily="2" charset="-122"/>
                          <a:cs typeface="宋体" panose="02010600030101010101" pitchFamily="2" charset="-122"/>
                        </a:rPr>
                        <a:t>×</a:t>
                      </a:r>
                      <a:r>
                        <a:rPr lang="en-US" sz="1600" b="0">
                          <a:latin typeface="Times New Roman" panose="02020603050405020304" charset="0"/>
                          <a:cs typeface="Times New Roman" panose="02020603050405020304" charset="0"/>
                        </a:rPr>
                        <a:t>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一半存活且性状优良，一半生长一段时间后死亡</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6100">
                <a:tc>
                  <a:txBody>
                    <a:bodyPr/>
                    <a:p>
                      <a:pPr indent="0" algn="ctr">
                        <a:buNone/>
                      </a:pPr>
                      <a:r>
                        <a:rPr lang="en-US" sz="1600" b="0">
                          <a:latin typeface="Times New Roman" panose="02020603050405020304" charset="0"/>
                          <a:cs typeface="Times New Roman" panose="02020603050405020304" charset="0"/>
                        </a:rPr>
                        <a:t>二</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A</a:t>
                      </a:r>
                      <a:r>
                        <a:rPr lang="en-US" sz="1600" b="0">
                          <a:latin typeface="宋体" panose="02010600030101010101" pitchFamily="2" charset="-122"/>
                          <a:ea typeface="宋体" panose="02010600030101010101" pitchFamily="2" charset="-122"/>
                          <a:cs typeface="宋体" panose="02010600030101010101" pitchFamily="2" charset="-122"/>
                        </a:rPr>
                        <a:t>×</a:t>
                      </a:r>
                      <a:r>
                        <a:rPr lang="en-US" sz="1600" b="0">
                          <a:latin typeface="Times New Roman" panose="02020603050405020304" charset="0"/>
                          <a:cs typeface="Times New Roman" panose="02020603050405020304" charset="0"/>
                        </a:rPr>
                        <a:t>C</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生长一段时间后全部死亡</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7" name="表格 6"/>
          <p:cNvGraphicFramePr/>
          <p:nvPr>
            <p:custDataLst>
              <p:tags r:id="rId2"/>
            </p:custDataLst>
          </p:nvPr>
        </p:nvGraphicFramePr>
        <p:xfrm>
          <a:off x="6684010" y="0"/>
          <a:ext cx="5240020" cy="1984375"/>
        </p:xfrm>
        <a:graphic>
          <a:graphicData uri="http://schemas.openxmlformats.org/drawingml/2006/table">
            <a:tbl>
              <a:tblPr/>
              <a:tblGrid>
                <a:gridCol w="1082040"/>
                <a:gridCol w="897890"/>
                <a:gridCol w="1080770"/>
                <a:gridCol w="1082040"/>
                <a:gridCol w="1097280"/>
              </a:tblGrid>
              <a:tr h="548640">
                <a:tc gridSpan="2">
                  <a:txBody>
                    <a:bodyPr/>
                    <a:p>
                      <a:pPr indent="0" algn="ctr">
                        <a:buNone/>
                      </a:pPr>
                      <a:r>
                        <a:rPr lang="en-US" sz="1800" b="0">
                          <a:latin typeface="Times New Roman" panose="02020603050405020304" charset="0"/>
                          <a:cs typeface="Times New Roman" panose="02020603050405020304" charset="0"/>
                        </a:rPr>
                        <a:t>亲本组合</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800" b="0">
                          <a:latin typeface="Times New Roman" panose="02020603050405020304" charset="0"/>
                          <a:cs typeface="Times New Roman" panose="02020603050405020304" charset="0"/>
                        </a:rPr>
                        <a:t>总株数</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成活株数</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死亡株数</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8775">
                <a:tc>
                  <a:txBody>
                    <a:bodyPr/>
                    <a:p>
                      <a:pPr indent="0" algn="ctr">
                        <a:buNone/>
                      </a:pPr>
                      <a:r>
                        <a:rPr lang="en-US" sz="1800" b="0">
                          <a:latin typeface="Times New Roman" panose="02020603050405020304" charset="0"/>
                          <a:cs typeface="Times New Roman" panose="02020603050405020304" charset="0"/>
                        </a:rPr>
                        <a:t>一</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A</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D</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9410">
                <a:tc>
                  <a:txBody>
                    <a:bodyPr/>
                    <a:p>
                      <a:pPr indent="0" algn="ctr">
                        <a:buNone/>
                      </a:pPr>
                      <a:r>
                        <a:rPr lang="en-US" sz="1800" b="0">
                          <a:latin typeface="Times New Roman" panose="02020603050405020304" charset="0"/>
                          <a:cs typeface="Times New Roman" panose="02020603050405020304" charset="0"/>
                        </a:rPr>
                        <a:t>二</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C</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D</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8775">
                <a:tc>
                  <a:txBody>
                    <a:bodyPr/>
                    <a:p>
                      <a:pPr indent="0" algn="ctr">
                        <a:buNone/>
                      </a:pPr>
                      <a:r>
                        <a:rPr lang="en-US" sz="1800" b="0">
                          <a:latin typeface="Times New Roman" panose="02020603050405020304" charset="0"/>
                          <a:cs typeface="Times New Roman" panose="02020603050405020304" charset="0"/>
                        </a:rPr>
                        <a:t>三</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D</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E</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19</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19</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8775">
                <a:tc>
                  <a:txBody>
                    <a:bodyPr/>
                    <a:p>
                      <a:pPr indent="0" algn="ctr">
                        <a:buNone/>
                      </a:pPr>
                      <a:r>
                        <a:rPr lang="en-US" sz="1800" b="0">
                          <a:latin typeface="Times New Roman" panose="02020603050405020304" charset="0"/>
                          <a:cs typeface="Times New Roman" panose="02020603050405020304" charset="0"/>
                        </a:rPr>
                        <a:t>四</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E</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F</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20</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11</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9</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2275840" y="2446655"/>
            <a:ext cx="6096000" cy="460375"/>
          </a:xfrm>
          <a:prstGeom prst="rect">
            <a:avLst/>
          </a:prstGeom>
          <a:noFill/>
        </p:spPr>
        <p:txBody>
          <a:bodyPr wrap="square" rtlCol="0" anchor="t">
            <a:spAutoFit/>
          </a:bodyPr>
          <a:p>
            <a:r>
              <a:rPr lang="en-US" sz="2400">
                <a:solidFill>
                  <a:srgbClr val="FF0000"/>
                </a:solidFill>
                <a:latin typeface="Times New Roman" panose="02020603050405020304" charset="0"/>
                <a:ea typeface="宋体" panose="02010600030101010101" pitchFamily="2" charset="-122"/>
                <a:sym typeface="+mn-ea"/>
              </a:rPr>
              <a:t>9</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7658735" y="2538730"/>
            <a:ext cx="6096000" cy="398780"/>
          </a:xfrm>
          <a:prstGeom prst="rect">
            <a:avLst/>
          </a:prstGeom>
          <a:noFill/>
        </p:spPr>
        <p:txBody>
          <a:bodyPr wrap="square" rtlCol="0" anchor="t">
            <a:spAutoFit/>
          </a:bodyPr>
          <a:p>
            <a:r>
              <a:rPr lang="zh-CN" sz="2000">
                <a:solidFill>
                  <a:srgbClr val="FF0000"/>
                </a:solidFill>
                <a:ea typeface="宋体" panose="02010600030101010101" pitchFamily="2" charset="-122"/>
                <a:sym typeface="+mn-ea"/>
              </a:rPr>
              <a:t>花药离体培养</a:t>
            </a:r>
            <a:endParaRPr lang="zh-CN" altLang="en-US" sz="2000">
              <a:solidFill>
                <a:srgbClr val="FF0000"/>
              </a:solidFill>
              <a:ea typeface="宋体" panose="02010600030101010101" pitchFamily="2" charset="-122"/>
              <a:sym typeface="+mn-ea"/>
            </a:endParaRPr>
          </a:p>
        </p:txBody>
      </p:sp>
      <p:sp>
        <p:nvSpPr>
          <p:cNvPr id="10" name="文本框 9"/>
          <p:cNvSpPr txBox="1"/>
          <p:nvPr/>
        </p:nvSpPr>
        <p:spPr>
          <a:xfrm>
            <a:off x="1393190" y="2937510"/>
            <a:ext cx="2582545" cy="922020"/>
          </a:xfrm>
          <a:prstGeom prst="rect">
            <a:avLst/>
          </a:prstGeom>
          <a:noFill/>
        </p:spPr>
        <p:txBody>
          <a:bodyPr wrap="square" rtlCol="0" anchor="t">
            <a:spAutoFit/>
          </a:bodyPr>
          <a:p>
            <a:r>
              <a:rPr lang="zh-CN">
                <a:solidFill>
                  <a:srgbClr val="FF0000"/>
                </a:solidFill>
                <a:ea typeface="宋体" panose="02010600030101010101" pitchFamily="2" charset="-122"/>
                <a:sym typeface="+mn-ea"/>
              </a:rPr>
              <a:t>染色体加倍</a:t>
            </a:r>
            <a:r>
              <a:rPr lang="en-US">
                <a:solidFill>
                  <a:srgbClr val="FF0000"/>
                </a:solidFill>
                <a:latin typeface="Times New Roman" panose="02020603050405020304" charset="0"/>
                <a:ea typeface="宋体" panose="02010600030101010101" pitchFamily="2" charset="-122"/>
                <a:sym typeface="+mn-ea"/>
              </a:rPr>
              <a:t>(</a:t>
            </a:r>
            <a:r>
              <a:rPr lang="zh-CN">
                <a:solidFill>
                  <a:srgbClr val="FF0000"/>
                </a:solidFill>
                <a:ea typeface="宋体" panose="02010600030101010101" pitchFamily="2" charset="-122"/>
                <a:sym typeface="+mn-ea"/>
              </a:rPr>
              <a:t>秋水仙素处理、低温处理</a:t>
            </a:r>
            <a:r>
              <a:rPr lang="en-US">
                <a:solidFill>
                  <a:srgbClr val="FF0000"/>
                </a:solidFill>
                <a:latin typeface="Times New Roman" panose="02020603050405020304" charset="0"/>
                <a:ea typeface="宋体" panose="02010600030101010101" pitchFamily="2" charset="-122"/>
                <a:sym typeface="+mn-ea"/>
              </a:rPr>
              <a:t>)</a:t>
            </a:r>
            <a:endParaRPr lang="en-US">
              <a:solidFill>
                <a:srgbClr val="FF0000"/>
              </a:solidFill>
              <a:latin typeface="Times New Roman" panose="02020603050405020304" charset="0"/>
              <a:ea typeface="宋体" panose="02010600030101010101" pitchFamily="2" charset="-122"/>
              <a:sym typeface="+mn-ea"/>
            </a:endParaRPr>
          </a:p>
          <a:p>
            <a:endParaRPr lang="en-US" altLang="en-US">
              <a:solidFill>
                <a:srgbClr val="FF0000"/>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4314825" y="3559175"/>
            <a:ext cx="6096000" cy="460375"/>
          </a:xfrm>
          <a:prstGeom prst="rect">
            <a:avLst/>
          </a:prstGeom>
          <a:noFill/>
        </p:spPr>
        <p:txBody>
          <a:bodyPr wrap="square" rtlCol="0" anchor="t">
            <a:spAutoFit/>
          </a:bodyPr>
          <a:p>
            <a:r>
              <a:rPr lang="en-US" sz="2400">
                <a:solidFill>
                  <a:srgbClr val="FF0000"/>
                </a:solidFill>
                <a:latin typeface="Times New Roman" panose="02020603050405020304" charset="0"/>
                <a:ea typeface="宋体" panose="02010600030101010101" pitchFamily="2" charset="-122"/>
                <a:sym typeface="+mn-ea"/>
              </a:rPr>
              <a:t>G</a:t>
            </a:r>
            <a:r>
              <a:rPr lang="zh-CN" sz="2400">
                <a:solidFill>
                  <a:srgbClr val="FF0000"/>
                </a:solidFill>
                <a:ea typeface="宋体" panose="02010600030101010101" pitchFamily="2" charset="-122"/>
                <a:sym typeface="+mn-ea"/>
              </a:rPr>
              <a:t>、</a:t>
            </a:r>
            <a:r>
              <a:rPr lang="en-US" sz="2400">
                <a:solidFill>
                  <a:srgbClr val="FF0000"/>
                </a:solidFill>
                <a:latin typeface="Times New Roman" panose="02020603050405020304" charset="0"/>
                <a:ea typeface="宋体" panose="02010600030101010101" pitchFamily="2" charset="-122"/>
                <a:sym typeface="+mn-ea"/>
              </a:rPr>
              <a:t>H</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12" name="文本框 11"/>
          <p:cNvSpPr txBox="1"/>
          <p:nvPr/>
        </p:nvSpPr>
        <p:spPr>
          <a:xfrm>
            <a:off x="854075" y="4072890"/>
            <a:ext cx="6096000" cy="460375"/>
          </a:xfrm>
          <a:prstGeom prst="rect">
            <a:avLst/>
          </a:prstGeom>
          <a:noFill/>
        </p:spPr>
        <p:txBody>
          <a:bodyPr wrap="square" rtlCol="0" anchor="t">
            <a:spAutoFit/>
          </a:bodyPr>
          <a:p>
            <a:r>
              <a:rPr lang="en-US" sz="2400">
                <a:solidFill>
                  <a:srgbClr val="FF0000"/>
                </a:solidFill>
                <a:latin typeface="Times New Roman" panose="02020603050405020304" charset="0"/>
                <a:ea typeface="宋体" panose="02010600030101010101" pitchFamily="2" charset="-122"/>
                <a:sym typeface="+mn-ea"/>
              </a:rPr>
              <a:t>Gghh</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13" name="文本框 12"/>
          <p:cNvSpPr txBox="1"/>
          <p:nvPr/>
        </p:nvSpPr>
        <p:spPr>
          <a:xfrm>
            <a:off x="2275840" y="4095750"/>
            <a:ext cx="6096000" cy="460375"/>
          </a:xfrm>
          <a:prstGeom prst="rect">
            <a:avLst/>
          </a:prstGeom>
          <a:noFill/>
        </p:spPr>
        <p:txBody>
          <a:bodyPr wrap="square" rtlCol="0" anchor="t">
            <a:spAutoFit/>
          </a:bodyPr>
          <a:p>
            <a:r>
              <a:rPr lang="en-US" sz="2400">
                <a:solidFill>
                  <a:srgbClr val="FF0000"/>
                </a:solidFill>
                <a:latin typeface="Times New Roman" panose="02020603050405020304" charset="0"/>
                <a:ea typeface="宋体" panose="02010600030101010101" pitchFamily="2" charset="-122"/>
                <a:sym typeface="+mn-ea"/>
              </a:rPr>
              <a:t>GGhh</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14" name="文本框 13"/>
          <p:cNvSpPr txBox="1"/>
          <p:nvPr/>
        </p:nvSpPr>
        <p:spPr>
          <a:xfrm>
            <a:off x="4314825" y="4586605"/>
            <a:ext cx="6096000" cy="460375"/>
          </a:xfrm>
          <a:prstGeom prst="rect">
            <a:avLst/>
          </a:prstGeom>
          <a:noFill/>
        </p:spPr>
        <p:txBody>
          <a:bodyPr wrap="square" rtlCol="0" anchor="t">
            <a:spAutoFit/>
          </a:bodyPr>
          <a:p>
            <a:r>
              <a:rPr lang="en-US">
                <a:latin typeface="Times New Roman" panose="02020603050405020304" charset="0"/>
                <a:ea typeface="宋体" panose="02010600030101010101" pitchFamily="2" charset="-122"/>
                <a:sym typeface="+mn-ea"/>
              </a:rPr>
              <a:t> </a:t>
            </a:r>
            <a:r>
              <a:rPr lang="en-US" sz="2400">
                <a:solidFill>
                  <a:srgbClr val="FF0000"/>
                </a:solidFill>
                <a:latin typeface="Times New Roman" panose="02020603050405020304" charset="0"/>
                <a:ea typeface="宋体" panose="02010600030101010101" pitchFamily="2" charset="-122"/>
                <a:sym typeface="+mn-ea"/>
              </a:rPr>
              <a:t>gghh</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15" name="文本框 14"/>
          <p:cNvSpPr txBox="1"/>
          <p:nvPr/>
        </p:nvSpPr>
        <p:spPr>
          <a:xfrm>
            <a:off x="8157845" y="4671695"/>
            <a:ext cx="6096000" cy="460375"/>
          </a:xfrm>
          <a:prstGeom prst="rect">
            <a:avLst/>
          </a:prstGeom>
          <a:noFill/>
        </p:spPr>
        <p:txBody>
          <a:bodyPr wrap="square" rtlCol="0" anchor="t">
            <a:spAutoFit/>
          </a:bodyPr>
          <a:p>
            <a:r>
              <a:rPr lang="en-US" sz="2400">
                <a:solidFill>
                  <a:srgbClr val="FF0000"/>
                </a:solidFill>
                <a:latin typeface="Times New Roman" panose="02020603050405020304" charset="0"/>
                <a:ea typeface="宋体" panose="02010600030101010101" pitchFamily="2" charset="-122"/>
                <a:sym typeface="+mn-ea"/>
              </a:rPr>
              <a:t>4(2</a:t>
            </a:r>
            <a:r>
              <a:rPr lang="zh-CN" sz="2400">
                <a:solidFill>
                  <a:srgbClr val="FF0000"/>
                </a:solidFill>
                <a:ea typeface="宋体" panose="02010600030101010101" pitchFamily="2" charset="-122"/>
                <a:sym typeface="+mn-ea"/>
              </a:rPr>
              <a:t>分</a:t>
            </a:r>
            <a:r>
              <a:rPr lang="en-US" sz="2400">
                <a:solidFill>
                  <a:srgbClr val="FF0000"/>
                </a:solidFill>
                <a:latin typeface="Times New Roman" panose="02020603050405020304" charset="0"/>
                <a:ea typeface="宋体" panose="02010600030101010101" pitchFamily="2" charset="-122"/>
                <a:sym typeface="+mn-ea"/>
              </a:rPr>
              <a:t>)</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16" name="文本框 15"/>
          <p:cNvSpPr txBox="1"/>
          <p:nvPr/>
        </p:nvSpPr>
        <p:spPr>
          <a:xfrm>
            <a:off x="8246745" y="5225415"/>
            <a:ext cx="6096000" cy="460375"/>
          </a:xfrm>
          <a:prstGeom prst="rect">
            <a:avLst/>
          </a:prstGeom>
          <a:noFill/>
        </p:spPr>
        <p:txBody>
          <a:bodyPr wrap="square" rtlCol="0" anchor="t">
            <a:spAutoFit/>
          </a:bodyPr>
          <a:p>
            <a:r>
              <a:rPr lang="en-US" sz="2400">
                <a:solidFill>
                  <a:srgbClr val="FF0000"/>
                </a:solidFill>
                <a:latin typeface="Times New Roman" panose="02020603050405020304" charset="0"/>
                <a:ea typeface="宋体" panose="02010600030101010101" pitchFamily="2" charset="-122"/>
                <a:sym typeface="+mn-ea"/>
              </a:rPr>
              <a:t>3</a:t>
            </a:r>
            <a:r>
              <a:rPr lang="en-US" sz="2400">
                <a:solidFill>
                  <a:srgbClr val="FF0000"/>
                </a:solidFill>
                <a:latin typeface="宋体" panose="02010600030101010101" pitchFamily="2" charset="-122"/>
                <a:sym typeface="+mn-ea"/>
              </a:rPr>
              <a:t>∶</a:t>
            </a:r>
            <a:r>
              <a:rPr lang="en-US" sz="2400">
                <a:solidFill>
                  <a:srgbClr val="FF0000"/>
                </a:solidFill>
                <a:latin typeface="Times New Roman" panose="02020603050405020304" charset="0"/>
                <a:ea typeface="宋体" panose="02010600030101010101" pitchFamily="2" charset="-122"/>
                <a:sym typeface="+mn-ea"/>
              </a:rPr>
              <a:t>1(2</a:t>
            </a:r>
            <a:r>
              <a:rPr lang="zh-CN" sz="2400">
                <a:solidFill>
                  <a:srgbClr val="FF0000"/>
                </a:solidFill>
                <a:ea typeface="宋体" panose="02010600030101010101" pitchFamily="2" charset="-122"/>
                <a:sym typeface="+mn-ea"/>
              </a:rPr>
              <a:t>分</a:t>
            </a:r>
            <a:r>
              <a:rPr lang="en-US" sz="2400">
                <a:solidFill>
                  <a:srgbClr val="FF0000"/>
                </a:solidFill>
                <a:latin typeface="Times New Roman" panose="02020603050405020304" charset="0"/>
                <a:ea typeface="宋体" panose="02010600030101010101" pitchFamily="2" charset="-122"/>
                <a:sym typeface="+mn-ea"/>
              </a:rPr>
              <a:t>)</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17" name="文本框 16"/>
          <p:cNvSpPr txBox="1"/>
          <p:nvPr/>
        </p:nvSpPr>
        <p:spPr>
          <a:xfrm>
            <a:off x="4707255" y="6355080"/>
            <a:ext cx="6096000" cy="398780"/>
          </a:xfrm>
          <a:prstGeom prst="rect">
            <a:avLst/>
          </a:prstGeom>
          <a:noFill/>
        </p:spPr>
        <p:txBody>
          <a:bodyPr wrap="square" rtlCol="0" anchor="t">
            <a:spAutoFit/>
          </a:bodyPr>
          <a:p>
            <a:r>
              <a:rPr lang="en-US" sz="2000">
                <a:solidFill>
                  <a:srgbClr val="FF0000"/>
                </a:solidFill>
                <a:latin typeface="Times New Roman" panose="02020603050405020304" charset="0"/>
                <a:ea typeface="宋体" panose="02010600030101010101" pitchFamily="2" charset="-122"/>
                <a:sym typeface="+mn-ea"/>
              </a:rPr>
              <a:t> </a:t>
            </a:r>
            <a:r>
              <a:rPr lang="zh-CN" sz="2000">
                <a:solidFill>
                  <a:srgbClr val="FF0000"/>
                </a:solidFill>
                <a:ea typeface="宋体" panose="02010600030101010101" pitchFamily="2" charset="-122"/>
                <a:sym typeface="+mn-ea"/>
              </a:rPr>
              <a:t>品性种优良、杂种优势明显，同时全部存活</a:t>
            </a:r>
            <a:endParaRPr lang="zh-CN" altLang="en-US" sz="2000">
              <a:solidFill>
                <a:srgbClr val="FF0000"/>
              </a:solidFill>
              <a:ea typeface="宋体" panose="02010600030101010101" pitchFamily="2"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 name="文本框 104"/>
          <p:cNvSpPr txBox="1"/>
          <p:nvPr/>
        </p:nvSpPr>
        <p:spPr>
          <a:xfrm>
            <a:off x="149225" y="264160"/>
            <a:ext cx="11753215" cy="2861310"/>
          </a:xfrm>
          <a:prstGeom prst="rect">
            <a:avLst/>
          </a:prstGeom>
          <a:noFill/>
          <a:ln w="9525">
            <a:noFill/>
          </a:ln>
        </p:spPr>
        <p:txBody>
          <a:bodyPr wrap="square">
            <a:spAutoFit/>
          </a:bodyPr>
          <a:p>
            <a:pPr indent="266700" fontAlgn="auto">
              <a:lnSpc>
                <a:spcPct val="150000"/>
              </a:lnSpc>
            </a:pPr>
            <a:r>
              <a:rPr lang="en-US" sz="2400" b="0">
                <a:latin typeface="Times New Roman" panose="02020603050405020304" charset="0"/>
                <a:ea typeface="宋体" panose="02010600030101010101" pitchFamily="2" charset="-122"/>
              </a:rPr>
              <a:t>23. (13</a:t>
            </a:r>
            <a:r>
              <a:rPr lang="zh-CN" sz="2400" b="0">
                <a:latin typeface="Times New Roman" panose="02020603050405020304" charset="0"/>
                <a:ea typeface="宋体" panose="02010600030101010101" pitchFamily="2" charset="-122"/>
              </a:rPr>
              <a:t>分</a:t>
            </a:r>
            <a:r>
              <a:rPr lang="en-US" sz="2400" b="0">
                <a:latin typeface="Times New Roman" panose="02020603050405020304" charset="0"/>
              </a:rPr>
              <a:t>)</a:t>
            </a:r>
            <a:r>
              <a:rPr lang="zh-CN" sz="2400" b="0">
                <a:latin typeface="Times New Roman" panose="02020603050405020304" charset="0"/>
                <a:ea typeface="宋体" panose="02010600030101010101" pitchFamily="2" charset="-122"/>
              </a:rPr>
              <a:t>磷脂酸</a:t>
            </a:r>
            <a:r>
              <a:rPr lang="en-US" sz="2400" b="0">
                <a:latin typeface="Times New Roman" panose="02020603050405020304" charset="0"/>
              </a:rPr>
              <a:t>(</a:t>
            </a:r>
            <a:r>
              <a:rPr lang="en-US" sz="2400" b="0">
                <a:latin typeface="Times New Roman" panose="02020603050405020304" charset="0"/>
                <a:ea typeface="宋体" panose="02010600030101010101" pitchFamily="2" charset="-122"/>
              </a:rPr>
              <a:t>PA)</a:t>
            </a:r>
            <a:r>
              <a:rPr lang="zh-CN" sz="2400" b="0">
                <a:ea typeface="宋体" panose="02010600030101010101" pitchFamily="2" charset="-122"/>
              </a:rPr>
              <a:t>是调节植物生长发育和逆境响应的重要信使物质。为了解植物细胞中</a:t>
            </a:r>
            <a:r>
              <a:rPr lang="en-US" sz="2400" b="0">
                <a:latin typeface="Times New Roman" panose="02020603050405020304" charset="0"/>
                <a:ea typeface="宋体" panose="02010600030101010101" pitchFamily="2" charset="-122"/>
              </a:rPr>
              <a:t>PA</a:t>
            </a:r>
            <a:r>
              <a:rPr lang="zh-CN" sz="2400" b="0">
                <a:ea typeface="宋体" panose="02010600030101010101" pitchFamily="2" charset="-122"/>
              </a:rPr>
              <a:t>的动态变化，研究人员用无缝克隆技术将高度专一的</a:t>
            </a:r>
            <a:r>
              <a:rPr lang="en-US" sz="2400" b="0">
                <a:latin typeface="Times New Roman" panose="02020603050405020304" charset="0"/>
                <a:ea typeface="宋体" panose="02010600030101010101" pitchFamily="2" charset="-122"/>
              </a:rPr>
              <a:t>PA</a:t>
            </a:r>
            <a:r>
              <a:rPr lang="zh-CN" sz="2400" b="0">
                <a:ea typeface="宋体" panose="02010600030101010101" pitchFamily="2" charset="-122"/>
              </a:rPr>
              <a:t>结合蛋白</a:t>
            </a:r>
            <a:r>
              <a:rPr lang="en-US" sz="2400" b="0">
                <a:latin typeface="Times New Roman" panose="02020603050405020304" charset="0"/>
                <a:ea typeface="宋体" panose="02010600030101010101" pitchFamily="2" charset="-122"/>
              </a:rPr>
              <a:t>(PABD)</a:t>
            </a:r>
            <a:r>
              <a:rPr lang="zh-CN" sz="2400" b="0">
                <a:ea typeface="宋体" panose="02010600030101010101" pitchFamily="2" charset="-122"/>
              </a:rPr>
              <a:t>基因与绿色荧光蛋白</a:t>
            </a:r>
            <a:r>
              <a:rPr lang="en-US" sz="2400" b="0">
                <a:latin typeface="Times New Roman" panose="02020603050405020304" charset="0"/>
                <a:ea typeface="宋体" panose="02010600030101010101" pitchFamily="2" charset="-122"/>
              </a:rPr>
              <a:t>(GFP)</a:t>
            </a:r>
            <a:r>
              <a:rPr lang="zh-CN" sz="2400" b="0">
                <a:ea typeface="宋体" panose="02010600030101010101" pitchFamily="2" charset="-122"/>
              </a:rPr>
              <a:t>基因融合，构建有效监测细胞</a:t>
            </a:r>
            <a:r>
              <a:rPr lang="en-US" sz="2400" b="0">
                <a:latin typeface="Times New Roman" panose="02020603050405020304" charset="0"/>
                <a:ea typeface="宋体" panose="02010600030101010101" pitchFamily="2" charset="-122"/>
              </a:rPr>
              <a:t>PA</a:t>
            </a:r>
            <a:r>
              <a:rPr lang="zh-CN" sz="2400" b="0">
                <a:ea typeface="宋体" panose="02010600030101010101" pitchFamily="2" charset="-122"/>
              </a:rPr>
              <a:t>变化的荧光探针，并测定拟南芥细胞内</a:t>
            </a:r>
            <a:r>
              <a:rPr lang="en-US" sz="2400" b="0">
                <a:latin typeface="Times New Roman" panose="02020603050405020304" charset="0"/>
                <a:ea typeface="宋体" panose="02010600030101010101" pitchFamily="2" charset="-122"/>
              </a:rPr>
              <a:t>PA</a:t>
            </a:r>
            <a:r>
              <a:rPr lang="zh-CN" sz="2400" b="0">
                <a:ea typeface="宋体" panose="02010600030101010101" pitchFamily="2" charset="-122"/>
              </a:rPr>
              <a:t>含量。无缝克隆技术连接</a:t>
            </a:r>
            <a:r>
              <a:rPr lang="en-US" sz="2400" b="0">
                <a:latin typeface="Times New Roman" panose="02020603050405020304" charset="0"/>
                <a:ea typeface="宋体" panose="02010600030101010101" pitchFamily="2" charset="-122"/>
              </a:rPr>
              <a:t>DNA</a:t>
            </a:r>
            <a:r>
              <a:rPr lang="zh-CN" sz="2400" b="0">
                <a:ea typeface="宋体" panose="02010600030101010101" pitchFamily="2" charset="-122"/>
              </a:rPr>
              <a:t>片段的机理和构建荧光探针表达载体过程如图所示，请回答下列问题。</a:t>
            </a:r>
            <a:endParaRPr lang="zh-CN" altLang="en-US" sz="2400" b="0">
              <a:ea typeface="宋体" panose="02010600030101010101" pitchFamily="2" charset="-122"/>
            </a:endParaRPr>
          </a:p>
        </p:txBody>
      </p:sp>
      <p:pic>
        <p:nvPicPr>
          <p:cNvPr id="2" name="图片 1"/>
          <p:cNvPicPr/>
          <p:nvPr/>
        </p:nvPicPr>
        <p:blipFill>
          <a:blip r:embed="rId1"/>
          <a:stretch>
            <a:fillRect/>
          </a:stretch>
        </p:blipFill>
        <p:spPr>
          <a:xfrm>
            <a:off x="2266950" y="3251200"/>
            <a:ext cx="7833995" cy="2872105"/>
          </a:xfrm>
          <a:prstGeom prst="rect">
            <a:avLst/>
          </a:prstGeom>
          <a:noFill/>
          <a:ln w="9525">
            <a:noFill/>
          </a:ln>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clrChange>
              <a:clrFrom>
                <a:srgbClr val="FDFBFE">
                  <a:alpha val="100000"/>
                </a:srgbClr>
              </a:clrFrom>
              <a:clrTo>
                <a:srgbClr val="FDFBFE">
                  <a:alpha val="100000"/>
                  <a:alpha val="0"/>
                </a:srgbClr>
              </a:clrTo>
            </a:clrChange>
          </a:blip>
          <a:srcRect b="11454"/>
          <a:stretch>
            <a:fillRect/>
          </a:stretch>
        </p:blipFill>
        <p:spPr>
          <a:xfrm>
            <a:off x="1132840" y="0"/>
            <a:ext cx="7630795" cy="6858000"/>
          </a:xfrm>
          <a:prstGeom prst="rect">
            <a:avLst/>
          </a:prstGeom>
          <a:noFill/>
          <a:ln w="9525">
            <a:noFill/>
          </a:ln>
        </p:spPr>
      </p:pic>
      <p:sp>
        <p:nvSpPr>
          <p:cNvPr id="9" name="文本框 8"/>
          <p:cNvSpPr txBox="1"/>
          <p:nvPr/>
        </p:nvSpPr>
        <p:spPr>
          <a:xfrm>
            <a:off x="8123555" y="495935"/>
            <a:ext cx="3585210" cy="52197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sym typeface="+mn-ea"/>
              </a:rPr>
              <a:t>细胞自噬、细胞坏死</a:t>
            </a:r>
            <a:endParaRPr lang="zh-CN" altLang="en-US" sz="2800">
              <a:latin typeface="宋体" panose="02010600030101010101" pitchFamily="2" charset="-122"/>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2298700" y="635"/>
            <a:ext cx="7884795" cy="2926080"/>
          </a:xfrm>
          <a:prstGeom prst="rect">
            <a:avLst/>
          </a:prstGeom>
          <a:noFill/>
          <a:ln w="9525">
            <a:noFill/>
          </a:ln>
        </p:spPr>
      </p:pic>
      <p:sp>
        <p:nvSpPr>
          <p:cNvPr id="106" name="文本框 105"/>
          <p:cNvSpPr txBox="1"/>
          <p:nvPr/>
        </p:nvSpPr>
        <p:spPr>
          <a:xfrm>
            <a:off x="216535" y="2420620"/>
            <a:ext cx="11975465" cy="5215890"/>
          </a:xfrm>
          <a:prstGeom prst="rect">
            <a:avLst/>
          </a:prstGeom>
          <a:noFill/>
          <a:ln w="9525">
            <a:noFill/>
          </a:ln>
        </p:spPr>
        <p:txBody>
          <a:bodyPr wrap="square">
            <a:spAutoFit/>
          </a:bodyPr>
          <a:p>
            <a:pPr indent="266700" fontAlgn="auto">
              <a:lnSpc>
                <a:spcPct val="150000"/>
              </a:lnSpc>
            </a:pPr>
            <a:endParaRPr lang="en-US" b="0">
              <a:latin typeface="Times New Roman" panose="02020603050405020304" charset="0"/>
              <a:ea typeface="宋体" panose="02010600030101010101" pitchFamily="2" charset="-122"/>
            </a:endParaRPr>
          </a:p>
          <a:p>
            <a:pPr indent="266700" fontAlgn="auto">
              <a:lnSpc>
                <a:spcPct val="150000"/>
              </a:lnSpc>
            </a:pPr>
            <a:r>
              <a:rPr lang="en-US" sz="2400" b="0">
                <a:latin typeface="Times New Roman" panose="02020603050405020304" charset="0"/>
                <a:ea typeface="宋体" panose="02010600030101010101" pitchFamily="2" charset="-122"/>
              </a:rPr>
              <a:t> (1) </a:t>
            </a:r>
            <a:r>
              <a:rPr lang="zh-CN" sz="2400" b="0">
                <a:ea typeface="宋体" panose="02010600030101010101" pitchFamily="2" charset="-122"/>
              </a:rPr>
              <a:t>无缝克隆时，</a:t>
            </a:r>
            <a:r>
              <a:rPr lang="en-US" sz="2400" b="0">
                <a:latin typeface="Times New Roman" panose="02020603050405020304" charset="0"/>
                <a:ea typeface="宋体" panose="02010600030101010101" pitchFamily="2" charset="-122"/>
              </a:rPr>
              <a:t>T5</a:t>
            </a:r>
            <a:r>
              <a:rPr lang="zh-CN" sz="2400" b="0">
                <a:ea typeface="宋体" panose="02010600030101010101" pitchFamily="2" charset="-122"/>
              </a:rPr>
              <a:t>核酸外切酶沿</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的方向水解</a:t>
            </a:r>
            <a:r>
              <a:rPr lang="en-US" sz="2400" b="0">
                <a:latin typeface="Times New Roman" panose="02020603050405020304" charset="0"/>
                <a:ea typeface="宋体" panose="02010600030101010101" pitchFamily="2" charset="-122"/>
              </a:rPr>
              <a:t>DNA</a:t>
            </a:r>
            <a:r>
              <a:rPr lang="zh-CN" sz="2400" b="0">
                <a:ea typeface="宋体" panose="02010600030101010101" pitchFamily="2" charset="-122"/>
              </a:rPr>
              <a:t>，其目的</a:t>
            </a:r>
            <a:r>
              <a:rPr lang="zh-CN" sz="2400" b="0">
                <a:latin typeface="Times New Roman" panose="02020603050405020304" charset="0"/>
                <a:ea typeface="宋体" panose="02010600030101010101" pitchFamily="2" charset="-122"/>
              </a:rPr>
              <a:t>是形成</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T5</a:t>
            </a:r>
            <a:r>
              <a:rPr lang="zh-CN" sz="2400" b="0">
                <a:ea typeface="宋体" panose="02010600030101010101" pitchFamily="2" charset="-122"/>
              </a:rPr>
              <a:t>核酸外切酶催化的最适温度为</a:t>
            </a:r>
            <a:r>
              <a:rPr lang="en-US" sz="2400" b="0">
                <a:latin typeface="Times New Roman" panose="02020603050405020304" charset="0"/>
                <a:ea typeface="宋体" panose="02010600030101010101" pitchFamily="2" charset="-122"/>
              </a:rPr>
              <a:t>37 </a:t>
            </a:r>
            <a:r>
              <a:rPr lang="en-US" sz="2400" b="0">
                <a:latin typeface="宋体" panose="02010600030101010101" pitchFamily="2" charset="-122"/>
              </a:rPr>
              <a:t>℃</a:t>
            </a:r>
            <a:r>
              <a:rPr lang="zh-CN" sz="2400" b="0">
                <a:ea typeface="宋体" panose="02010600030101010101" pitchFamily="2" charset="-122"/>
              </a:rPr>
              <a:t>，而过程</a:t>
            </a:r>
            <a:r>
              <a:rPr lang="en-US" sz="2400" b="0">
                <a:latin typeface="宋体" panose="02010600030101010101" pitchFamily="2" charset="-122"/>
              </a:rPr>
              <a:t>①</a:t>
            </a:r>
            <a:r>
              <a:rPr lang="zh-CN" sz="2400" b="0">
                <a:ea typeface="宋体" panose="02010600030101010101" pitchFamily="2" charset="-122"/>
              </a:rPr>
              <a:t>选择的温度为</a:t>
            </a:r>
            <a:r>
              <a:rPr lang="en-US" sz="2400" b="0">
                <a:latin typeface="Times New Roman" panose="02020603050405020304" charset="0"/>
                <a:ea typeface="宋体" panose="02010600030101010101" pitchFamily="2" charset="-122"/>
              </a:rPr>
              <a:t>50  </a:t>
            </a:r>
            <a:r>
              <a:rPr lang="en-US" sz="2400" b="0">
                <a:latin typeface="宋体" panose="02010600030101010101" pitchFamily="2" charset="-122"/>
              </a:rPr>
              <a:t>℃</a:t>
            </a:r>
            <a:r>
              <a:rPr lang="zh-CN" sz="2400" b="0">
                <a:ea typeface="宋体" panose="02010600030101010101" pitchFamily="2" charset="-122"/>
              </a:rPr>
              <a:t>，目的是降低酶活性，</a:t>
            </a:r>
            <a:r>
              <a:rPr lang="en-US" sz="2400" b="0">
                <a:latin typeface="Times New Roman" panose="02020603050405020304" charset="0"/>
                <a:ea typeface="宋体" panose="02010600030101010101" pitchFamily="2" charset="-122"/>
              </a:rPr>
              <a:t>____________________</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(2) </a:t>
            </a:r>
            <a:r>
              <a:rPr lang="zh-CN" sz="2400" b="0">
                <a:ea typeface="宋体" panose="02010600030101010101" pitchFamily="2" charset="-122"/>
              </a:rPr>
              <a:t>过程</a:t>
            </a:r>
            <a:r>
              <a:rPr lang="en-US" sz="2400" b="0">
                <a:latin typeface="宋体" panose="02010600030101010101" pitchFamily="2" charset="-122"/>
              </a:rPr>
              <a:t>②</a:t>
            </a:r>
            <a:r>
              <a:rPr lang="zh-CN" sz="2400" b="0">
                <a:ea typeface="宋体" panose="02010600030101010101" pitchFamily="2" charset="-122"/>
              </a:rPr>
              <a:t>两个片段退火后存在</a:t>
            </a:r>
            <a:r>
              <a:rPr lang="en-US" sz="2400" b="0">
                <a:latin typeface="宋体" panose="02010600030101010101" pitchFamily="2" charset="-122"/>
              </a:rPr>
              <a:t>“</a:t>
            </a:r>
            <a:r>
              <a:rPr lang="zh-CN" sz="2400" b="0">
                <a:ea typeface="宋体" panose="02010600030101010101" pitchFamily="2" charset="-122"/>
              </a:rPr>
              <a:t>缺口</a:t>
            </a:r>
            <a:r>
              <a:rPr lang="en-US" sz="2400" b="0">
                <a:latin typeface="宋体" panose="02010600030101010101" pitchFamily="2" charset="-122"/>
              </a:rPr>
              <a:t>”</a:t>
            </a:r>
            <a:r>
              <a:rPr lang="zh-CN" sz="2400" b="0">
                <a:ea typeface="宋体" panose="02010600030101010101" pitchFamily="2" charset="-122"/>
              </a:rPr>
              <a:t>的原因是</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，过程</a:t>
            </a:r>
            <a:r>
              <a:rPr lang="en-US" sz="2400" b="0">
                <a:latin typeface="宋体" panose="02010600030101010101" pitchFamily="2" charset="-122"/>
              </a:rPr>
              <a:t>③</a:t>
            </a:r>
            <a:r>
              <a:rPr lang="zh-CN" sz="2400" b="0">
                <a:ea typeface="宋体" panose="02010600030101010101" pitchFamily="2" charset="-122"/>
              </a:rPr>
              <a:t>所需的酶有</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(3) </a:t>
            </a:r>
            <a:r>
              <a:rPr lang="zh-CN" sz="2400" b="0">
                <a:ea typeface="宋体" panose="02010600030101010101" pitchFamily="2" charset="-122"/>
              </a:rPr>
              <a:t>与传统的酶切再连法相比无缝克隆技术构建重组质粒的优点有</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填字母</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A. </a:t>
            </a:r>
            <a:r>
              <a:rPr lang="zh-CN" sz="2400" b="0">
                <a:ea typeface="宋体" panose="02010600030101010101" pitchFamily="2" charset="-122"/>
              </a:rPr>
              <a:t>不受限制酶切位点的限制　    </a:t>
            </a:r>
            <a:r>
              <a:rPr lang="en-US" sz="2400" b="0">
                <a:latin typeface="Times New Roman" panose="02020603050405020304" charset="0"/>
                <a:ea typeface="宋体" panose="02010600030101010101" pitchFamily="2" charset="-122"/>
              </a:rPr>
              <a:t>B. </a:t>
            </a:r>
            <a:r>
              <a:rPr lang="zh-CN" sz="2400" b="0">
                <a:ea typeface="宋体" panose="02010600030101010101" pitchFamily="2" charset="-122"/>
              </a:rPr>
              <a:t>不会引入多余碱基</a:t>
            </a:r>
            <a:r>
              <a:rPr lang="en-US" sz="2400" b="0">
                <a:latin typeface="Times New Roman" panose="02020603050405020304" charset="0"/>
                <a:ea typeface="宋体" panose="02010600030101010101" pitchFamily="2" charset="-122"/>
              </a:rPr>
              <a:t>C. </a:t>
            </a:r>
            <a:r>
              <a:rPr lang="zh-CN" sz="2400" b="0">
                <a:ea typeface="宋体" panose="02010600030101010101" pitchFamily="2" charset="-122"/>
              </a:rPr>
              <a:t>操作时间短，成功率高　 </a:t>
            </a:r>
            <a:r>
              <a:rPr lang="en-US" altLang="zh-CN" sz="2400" b="0">
                <a:ea typeface="宋体" panose="02010600030101010101" pitchFamily="2" charset="-122"/>
              </a:rPr>
              <a:t>    </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D. </a:t>
            </a:r>
            <a:r>
              <a:rPr lang="zh-CN" sz="2400" b="0">
                <a:ea typeface="宋体" panose="02010600030101010101" pitchFamily="2" charset="-122"/>
              </a:rPr>
              <a:t>有利于多个小片段</a:t>
            </a:r>
            <a:r>
              <a:rPr lang="en-US" sz="2400" b="0">
                <a:latin typeface="Times New Roman" panose="02020603050405020304" charset="0"/>
                <a:ea typeface="宋体" panose="02010600030101010101" pitchFamily="2" charset="-122"/>
              </a:rPr>
              <a:t>(&lt;50 bp)</a:t>
            </a:r>
            <a:r>
              <a:rPr lang="zh-CN" sz="2400" b="0">
                <a:ea typeface="宋体" panose="02010600030101010101" pitchFamily="2" charset="-122"/>
              </a:rPr>
              <a:t>连接</a:t>
            </a: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sp>
        <p:nvSpPr>
          <p:cNvPr id="6" name="文本框 5"/>
          <p:cNvSpPr txBox="1"/>
          <p:nvPr/>
        </p:nvSpPr>
        <p:spPr>
          <a:xfrm>
            <a:off x="5097780" y="2968625"/>
            <a:ext cx="6096000" cy="460375"/>
          </a:xfrm>
          <a:prstGeom prst="rect">
            <a:avLst/>
          </a:prstGeom>
          <a:noFill/>
        </p:spPr>
        <p:txBody>
          <a:bodyPr wrap="square" rtlCol="0" anchor="t">
            <a:spAutoFit/>
          </a:bodyPr>
          <a:p>
            <a:r>
              <a:rPr lang="en-US" sz="2400">
                <a:solidFill>
                  <a:srgbClr val="FF0000"/>
                </a:solidFill>
                <a:latin typeface="Times New Roman" panose="02020603050405020304" charset="0"/>
                <a:ea typeface="宋体" panose="02010600030101010101" pitchFamily="2" charset="-122"/>
                <a:sym typeface="+mn-ea"/>
              </a:rPr>
              <a:t> 5′</a:t>
            </a:r>
            <a:r>
              <a:rPr lang="en-US" sz="2400">
                <a:solidFill>
                  <a:srgbClr val="FF0000"/>
                </a:solidFill>
                <a:latin typeface="宋体" panose="02010600030101010101" pitchFamily="2" charset="-122"/>
                <a:sym typeface="+mn-ea"/>
              </a:rPr>
              <a:t>→</a:t>
            </a:r>
            <a:r>
              <a:rPr lang="en-US" sz="2400">
                <a:solidFill>
                  <a:srgbClr val="FF0000"/>
                </a:solidFill>
                <a:latin typeface="Times New Roman" panose="02020603050405020304" charset="0"/>
                <a:ea typeface="宋体" panose="02010600030101010101" pitchFamily="2" charset="-122"/>
                <a:sym typeface="+mn-ea"/>
              </a:rPr>
              <a:t>3′</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7" name="文本框 6"/>
          <p:cNvSpPr txBox="1"/>
          <p:nvPr/>
        </p:nvSpPr>
        <p:spPr>
          <a:xfrm>
            <a:off x="10511790" y="2968625"/>
            <a:ext cx="184277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黏性末端</a:t>
            </a:r>
            <a:endParaRPr lang="zh-CN" altLang="en-US" sz="2400">
              <a:solidFill>
                <a:srgbClr val="FF0000"/>
              </a:solidFill>
              <a:ea typeface="宋体" panose="02010600030101010101" pitchFamily="2" charset="-122"/>
              <a:sym typeface="+mn-ea"/>
            </a:endParaRPr>
          </a:p>
        </p:txBody>
      </p:sp>
      <p:sp>
        <p:nvSpPr>
          <p:cNvPr id="8" name="文本框 7"/>
          <p:cNvSpPr txBox="1"/>
          <p:nvPr/>
        </p:nvSpPr>
        <p:spPr>
          <a:xfrm>
            <a:off x="1077595" y="4020820"/>
            <a:ext cx="6096000" cy="82994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防止过度水解</a:t>
            </a:r>
            <a:r>
              <a:rPr lang="en-US" sz="2400">
                <a:solidFill>
                  <a:srgbClr val="FF0000"/>
                </a:solidFill>
                <a:latin typeface="Times New Roman" panose="02020603050405020304" charset="0"/>
                <a:ea typeface="宋体" panose="02010600030101010101" pitchFamily="2" charset="-122"/>
                <a:sym typeface="+mn-ea"/>
              </a:rPr>
              <a:t>DNA</a:t>
            </a:r>
            <a:endParaRPr lang="en-US" sz="2400">
              <a:solidFill>
                <a:srgbClr val="FF0000"/>
              </a:solidFill>
              <a:latin typeface="Times New Roman" panose="02020603050405020304" charset="0"/>
              <a:ea typeface="宋体" panose="02010600030101010101" pitchFamily="2" charset="-122"/>
              <a:sym typeface="+mn-ea"/>
            </a:endParaRPr>
          </a:p>
          <a:p>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6903085" y="3885565"/>
            <a:ext cx="1273810" cy="1476375"/>
          </a:xfrm>
          <a:prstGeom prst="rect">
            <a:avLst/>
          </a:prstGeom>
          <a:noFill/>
        </p:spPr>
        <p:txBody>
          <a:bodyPr wrap="square" rtlCol="0" anchor="t">
            <a:spAutoFit/>
          </a:bodyPr>
          <a:p>
            <a:r>
              <a:rPr lang="zh-CN">
                <a:solidFill>
                  <a:srgbClr val="FF0000"/>
                </a:solidFill>
                <a:ea typeface="宋体" panose="02010600030101010101" pitchFamily="2" charset="-122"/>
                <a:sym typeface="+mn-ea"/>
              </a:rPr>
              <a:t>过程</a:t>
            </a:r>
            <a:r>
              <a:rPr lang="en-US">
                <a:solidFill>
                  <a:srgbClr val="FF0000"/>
                </a:solidFill>
                <a:latin typeface="宋体" panose="02010600030101010101" pitchFamily="2" charset="-122"/>
                <a:sym typeface="+mn-ea"/>
              </a:rPr>
              <a:t>①</a:t>
            </a:r>
            <a:r>
              <a:rPr lang="zh-CN">
                <a:solidFill>
                  <a:srgbClr val="FF0000"/>
                </a:solidFill>
                <a:ea typeface="宋体" panose="02010600030101010101" pitchFamily="2" charset="-122"/>
                <a:sym typeface="+mn-ea"/>
              </a:rPr>
              <a:t>切割的长度大于同源序列长度</a:t>
            </a:r>
            <a:r>
              <a:rPr lang="zh-CN">
                <a:ea typeface="宋体" panose="02010600030101010101" pitchFamily="2" charset="-122"/>
                <a:sym typeface="+mn-ea"/>
              </a:rPr>
              <a:t>　</a:t>
            </a:r>
            <a:endParaRPr lang="en-US">
              <a:latin typeface="Times New Roman" panose="02020603050405020304" charset="0"/>
              <a:ea typeface="宋体" panose="02010600030101010101" pitchFamily="2" charset="-122"/>
              <a:sym typeface="+mn-ea"/>
            </a:endParaRPr>
          </a:p>
          <a:p>
            <a:endParaRPr lang="en-US" altLang="en-US">
              <a:latin typeface="Times New Roman" panose="02020603050405020304" charset="0"/>
              <a:ea typeface="宋体" panose="02010600030101010101" pitchFamily="2" charset="-122"/>
              <a:sym typeface="+mn-ea"/>
            </a:endParaRPr>
          </a:p>
        </p:txBody>
      </p:sp>
      <p:sp>
        <p:nvSpPr>
          <p:cNvPr id="10" name="文本框 9"/>
          <p:cNvSpPr txBox="1"/>
          <p:nvPr/>
        </p:nvSpPr>
        <p:spPr>
          <a:xfrm>
            <a:off x="10647045" y="4665980"/>
            <a:ext cx="1724660" cy="922020"/>
          </a:xfrm>
          <a:prstGeom prst="rect">
            <a:avLst/>
          </a:prstGeom>
          <a:noFill/>
        </p:spPr>
        <p:txBody>
          <a:bodyPr wrap="square" rtlCol="0" anchor="t">
            <a:spAutoFit/>
          </a:bodyPr>
          <a:p>
            <a:r>
              <a:rPr lang="en-US">
                <a:solidFill>
                  <a:srgbClr val="FF0000"/>
                </a:solidFill>
                <a:latin typeface="Times New Roman" panose="02020603050405020304" charset="0"/>
                <a:ea typeface="宋体" panose="02010600030101010101" pitchFamily="2" charset="-122"/>
                <a:sym typeface="+mn-ea"/>
              </a:rPr>
              <a:t>DNA</a:t>
            </a:r>
            <a:r>
              <a:rPr lang="zh-CN">
                <a:solidFill>
                  <a:srgbClr val="FF0000"/>
                </a:solidFill>
                <a:ea typeface="宋体" panose="02010600030101010101" pitchFamily="2" charset="-122"/>
                <a:sym typeface="+mn-ea"/>
              </a:rPr>
              <a:t>聚合酶和</a:t>
            </a:r>
            <a:r>
              <a:rPr lang="en-US">
                <a:solidFill>
                  <a:srgbClr val="FF0000"/>
                </a:solidFill>
                <a:latin typeface="Times New Roman" panose="02020603050405020304" charset="0"/>
                <a:ea typeface="宋体" panose="02010600030101010101" pitchFamily="2" charset="-122"/>
                <a:sym typeface="+mn-ea"/>
              </a:rPr>
              <a:t>DNA</a:t>
            </a:r>
            <a:r>
              <a:rPr lang="zh-CN">
                <a:solidFill>
                  <a:srgbClr val="FF0000"/>
                </a:solidFill>
                <a:ea typeface="宋体" panose="02010600030101010101" pitchFamily="2" charset="-122"/>
                <a:sym typeface="+mn-ea"/>
              </a:rPr>
              <a:t>连接酶</a:t>
            </a:r>
            <a:endParaRPr lang="en-US">
              <a:solidFill>
                <a:srgbClr val="FF0000"/>
              </a:solidFill>
              <a:latin typeface="Times New Roman" panose="02020603050405020304" charset="0"/>
              <a:ea typeface="宋体" panose="02010600030101010101" pitchFamily="2" charset="-122"/>
              <a:sym typeface="+mn-ea"/>
            </a:endParaRPr>
          </a:p>
          <a:p>
            <a:endParaRPr lang="en-US" altLang="en-US">
              <a:solidFill>
                <a:srgbClr val="FF0000"/>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9058910" y="5171440"/>
            <a:ext cx="3188970" cy="460375"/>
          </a:xfrm>
          <a:prstGeom prst="rect">
            <a:avLst/>
          </a:prstGeom>
          <a:noFill/>
        </p:spPr>
        <p:txBody>
          <a:bodyPr wrap="square" rtlCol="0" anchor="t">
            <a:spAutoFit/>
          </a:bodyPr>
          <a:p>
            <a:r>
              <a:rPr lang="en-US" sz="2400">
                <a:solidFill>
                  <a:srgbClr val="FF0000"/>
                </a:solidFill>
                <a:latin typeface="Times New Roman" panose="02020603050405020304" charset="0"/>
                <a:ea typeface="宋体" panose="02010600030101010101" pitchFamily="2" charset="-122"/>
                <a:sym typeface="+mn-ea"/>
              </a:rPr>
              <a:t>ABC</a:t>
            </a:r>
            <a:endParaRPr lang="en-US" altLang="en-US" sz="2400">
              <a:solidFill>
                <a:srgbClr val="FF0000"/>
              </a:solidFill>
              <a:latin typeface="Times New Roman" panose="02020603050405020304" charset="0"/>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175895" y="0"/>
            <a:ext cx="11867515" cy="2030095"/>
          </a:xfrm>
          <a:prstGeom prst="rect">
            <a:avLst/>
          </a:prstGeom>
          <a:noFill/>
          <a:ln w="9525">
            <a:noFill/>
          </a:ln>
        </p:spPr>
        <p:txBody>
          <a:bodyPr wrap="square">
            <a:spAutoFit/>
          </a:bodyPr>
          <a:p>
            <a:pPr indent="266700" algn="l" fontAlgn="auto">
              <a:lnSpc>
                <a:spcPct val="150000"/>
              </a:lnSpc>
            </a:pPr>
            <a:r>
              <a:rPr lang="en-US" b="0">
                <a:latin typeface="Times New Roman" panose="02020603050405020304" charset="0"/>
                <a:ea typeface="宋体" panose="02010600030101010101" pitchFamily="2" charset="-122"/>
              </a:rPr>
              <a:t> </a:t>
            </a:r>
            <a:r>
              <a:rPr lang="en-US" sz="2400" b="0">
                <a:latin typeface="Times New Roman" panose="02020603050405020304" charset="0"/>
                <a:ea typeface="宋体" panose="02010600030101010101" pitchFamily="2" charset="-122"/>
              </a:rPr>
              <a:t>(4) PCR</a:t>
            </a:r>
            <a:r>
              <a:rPr lang="zh-CN" sz="2400" b="0">
                <a:ea typeface="宋体" panose="02010600030101010101" pitchFamily="2" charset="-122"/>
              </a:rPr>
              <a:t>扩增</a:t>
            </a:r>
            <a:r>
              <a:rPr lang="en-US" sz="2400" b="0">
                <a:latin typeface="Times New Roman" panose="02020603050405020304" charset="0"/>
                <a:ea typeface="宋体" panose="02010600030101010101" pitchFamily="2" charset="-122"/>
              </a:rPr>
              <a:t>PABD</a:t>
            </a:r>
            <a:r>
              <a:rPr lang="zh-CN" sz="2400" b="0">
                <a:ea typeface="宋体" panose="02010600030101010101" pitchFamily="2" charset="-122"/>
              </a:rPr>
              <a:t>基因时需依据</a:t>
            </a:r>
            <a:r>
              <a:rPr lang="en-US" altLang="zh-CN" sz="2400" b="0">
                <a:ea typeface="宋体" panose="02010600030101010101" pitchFamily="2" charset="-122"/>
              </a:rPr>
              <a:t>                </a:t>
            </a:r>
            <a:r>
              <a:rPr lang="en-US" sz="2400" b="0">
                <a:latin typeface="Times New Roman" panose="02020603050405020304" charset="0"/>
                <a:ea typeface="宋体" panose="02010600030101010101" pitchFamily="2" charset="-122"/>
              </a:rPr>
              <a:t>________________________________</a:t>
            </a:r>
            <a:r>
              <a:rPr lang="zh-CN" sz="2400" b="0">
                <a:ea typeface="宋体" panose="02010600030101010101" pitchFamily="2" charset="-122"/>
              </a:rPr>
              <a:t>设计引物</a:t>
            </a:r>
            <a:r>
              <a:rPr lang="en-US" sz="2400" b="0">
                <a:latin typeface="Times New Roman" panose="02020603050405020304" charset="0"/>
                <a:ea typeface="宋体" panose="02010600030101010101" pitchFamily="2" charset="-122"/>
              </a:rPr>
              <a:t>R1</a:t>
            </a:r>
            <a:r>
              <a:rPr lang="zh-CN" sz="2400" b="0">
                <a:ea typeface="宋体" panose="02010600030101010101" pitchFamily="2" charset="-122"/>
              </a:rPr>
              <a:t>。据</a:t>
            </a:r>
            <a:r>
              <a:rPr lang="en-US" sz="2400">
                <a:latin typeface="Times New Roman" panose="02020603050405020304" charset="0"/>
                <a:ea typeface="宋体" panose="02010600030101010101" pitchFamily="2" charset="-122"/>
                <a:sym typeface="+mn-ea"/>
              </a:rPr>
              <a:t>1</a:t>
            </a:r>
            <a:r>
              <a:rPr lang="zh-CN" sz="2400">
                <a:ea typeface="宋体" panose="02010600030101010101" pitchFamily="2" charset="-122"/>
                <a:sym typeface="+mn-ea"/>
              </a:rPr>
              <a:t>、</a:t>
            </a:r>
            <a:r>
              <a:rPr lang="en-US" sz="2400">
                <a:latin typeface="Times New Roman" panose="02020603050405020304" charset="0"/>
                <a:ea typeface="宋体" panose="02010600030101010101" pitchFamily="2" charset="-122"/>
                <a:sym typeface="+mn-ea"/>
              </a:rPr>
              <a:t>4(2</a:t>
            </a:r>
            <a:r>
              <a:rPr lang="zh-CN" sz="2400">
                <a:ea typeface="宋体" panose="02010600030101010101" pitchFamily="2" charset="-122"/>
                <a:sym typeface="+mn-ea"/>
              </a:rPr>
              <a:t>分</a:t>
            </a:r>
            <a:r>
              <a:rPr lang="en-US" sz="2400">
                <a:latin typeface="Times New Roman" panose="02020603050405020304" charset="0"/>
                <a:ea typeface="宋体" panose="02010600030101010101" pitchFamily="2" charset="-122"/>
                <a:sym typeface="+mn-ea"/>
              </a:rPr>
              <a:t>)</a:t>
            </a:r>
            <a:r>
              <a:rPr lang="zh-CN" sz="2400" b="0">
                <a:ea typeface="宋体" panose="02010600030101010101" pitchFamily="2" charset="-122"/>
              </a:rPr>
              <a:t>图分析扩增目的片段的引物</a:t>
            </a:r>
            <a:r>
              <a:rPr lang="en-US" sz="2400" b="0">
                <a:latin typeface="Times New Roman" panose="02020603050405020304" charset="0"/>
                <a:ea typeface="宋体" panose="02010600030101010101" pitchFamily="2" charset="-122"/>
              </a:rPr>
              <a:t>F1</a:t>
            </a:r>
            <a:r>
              <a:rPr lang="zh-CN" sz="2400" b="0">
                <a:ea typeface="宋体" panose="02010600030101010101" pitchFamily="2" charset="-122"/>
              </a:rPr>
              <a:t>和</a:t>
            </a:r>
            <a:r>
              <a:rPr lang="en-US" sz="2400" b="0">
                <a:latin typeface="Times New Roman" panose="02020603050405020304" charset="0"/>
                <a:ea typeface="宋体" panose="02010600030101010101" pitchFamily="2" charset="-122"/>
              </a:rPr>
              <a:t>R2</a:t>
            </a:r>
            <a:r>
              <a:rPr lang="zh-CN" sz="2400" b="0">
                <a:ea typeface="宋体" panose="02010600030101010101" pitchFamily="2" charset="-122"/>
              </a:rPr>
              <a:t>对应于下表中的</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a:t>
            </a: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graphicFrame>
        <p:nvGraphicFramePr>
          <p:cNvPr id="3" name="表格 2"/>
          <p:cNvGraphicFramePr/>
          <p:nvPr>
            <p:custDataLst>
              <p:tags r:id="rId1"/>
            </p:custDataLst>
          </p:nvPr>
        </p:nvGraphicFramePr>
        <p:xfrm>
          <a:off x="2302510" y="1855470"/>
          <a:ext cx="7762875" cy="1983740"/>
        </p:xfrm>
        <a:graphic>
          <a:graphicData uri="http://schemas.openxmlformats.org/drawingml/2006/table">
            <a:tbl>
              <a:tblPr/>
              <a:tblGrid>
                <a:gridCol w="526415"/>
                <a:gridCol w="7236460"/>
              </a:tblGrid>
              <a:tr h="458470">
                <a:tc>
                  <a:txBody>
                    <a:bodyPr/>
                    <a:p>
                      <a:pPr indent="0" algn="ctr">
                        <a:buNone/>
                      </a:pPr>
                      <a:r>
                        <a:rPr lang="en-US" sz="1800" b="0">
                          <a:latin typeface="Times New Roman" panose="02020603050405020304" charset="0"/>
                          <a:cs typeface="Times New Roman" panose="02020603050405020304" charset="0"/>
                        </a:rPr>
                        <a:t>1</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5′—TCCGGACTCAGATCTCGAGC—3′</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7695">
                <a:tc>
                  <a:txBody>
                    <a:bodyPr/>
                    <a:p>
                      <a:pPr indent="0" algn="ctr">
                        <a:buNone/>
                      </a:pPr>
                      <a:r>
                        <a:rPr lang="en-US" sz="1800" b="0">
                          <a:latin typeface="Times New Roman" panose="02020603050405020304" charset="0"/>
                          <a:cs typeface="Times New Roman" panose="02020603050405020304" charset="0"/>
                        </a:rPr>
                        <a:t>2</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5′—AGCTATAGTTCTAGATCTAGATTAACTAGTCTTAGTGGCGTC—3′</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9105">
                <a:tc>
                  <a:txBody>
                    <a:bodyPr/>
                    <a:p>
                      <a:pPr indent="0" algn="ctr">
                        <a:buNone/>
                      </a:pPr>
                      <a:r>
                        <a:rPr lang="en-US" sz="1800" b="0">
                          <a:latin typeface="Times New Roman" panose="02020603050405020304" charset="0"/>
                          <a:cs typeface="Times New Roman" panose="02020603050405020304" charset="0"/>
                        </a:rPr>
                        <a:t>3</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5′—TATCGATGGCGCCAGCTGAGGATGGTGAGCAAGGGCGA—3′</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8470">
                <a:tc>
                  <a:txBody>
                    <a:bodyPr/>
                    <a:p>
                      <a:pPr indent="0" algn="ctr">
                        <a:buNone/>
                      </a:pPr>
                      <a:r>
                        <a:rPr lang="en-US" sz="1800" b="0">
                          <a:latin typeface="Times New Roman" panose="02020603050405020304" charset="0"/>
                          <a:cs typeface="Times New Roman" panose="02020603050405020304" charset="0"/>
                        </a:rPr>
                        <a:t>4</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5′—GCTCGAGATCTGAGTCCGGACTTGTACAGCTCGTCCA—3′</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298450" y="3649980"/>
            <a:ext cx="11675110" cy="3138170"/>
          </a:xfrm>
          <a:prstGeom prst="rect">
            <a:avLst/>
          </a:prstGeom>
          <a:noFill/>
          <a:ln w="9525">
            <a:noFill/>
          </a:ln>
        </p:spPr>
        <p:txBody>
          <a:bodyPr wrap="square">
            <a:spAutoFit/>
          </a:bodyPr>
          <a:p>
            <a:pPr indent="266700" fontAlgn="auto">
              <a:lnSpc>
                <a:spcPct val="150000"/>
              </a:lnSpc>
            </a:pPr>
            <a:endParaRPr lang="en-US" b="0">
              <a:latin typeface="Times New Roman" panose="02020603050405020304" charset="0"/>
              <a:ea typeface="宋体" panose="02010600030101010101" pitchFamily="2" charset="-122"/>
            </a:endParaRPr>
          </a:p>
          <a:p>
            <a:pPr indent="266700" fontAlgn="auto">
              <a:lnSpc>
                <a:spcPct val="150000"/>
              </a:lnSpc>
            </a:pPr>
            <a:r>
              <a:rPr lang="en-US" sz="2400" b="0">
                <a:latin typeface="Times New Roman" panose="02020603050405020304" charset="0"/>
                <a:ea typeface="宋体" panose="02010600030101010101" pitchFamily="2" charset="-122"/>
              </a:rPr>
              <a:t>(5) </a:t>
            </a:r>
            <a:r>
              <a:rPr lang="zh-CN" sz="2400" b="0">
                <a:ea typeface="宋体" panose="02010600030101010101" pitchFamily="2" charset="-122"/>
              </a:rPr>
              <a:t>利用农杆菌花序侵染法转化拟南芥，将获得的种子</a:t>
            </a:r>
            <a:r>
              <a:rPr lang="en-US" sz="2400" b="0">
                <a:latin typeface="Times New Roman" panose="02020603050405020304" charset="0"/>
                <a:ea typeface="宋体" panose="02010600030101010101" pitchFamily="2" charset="-122"/>
              </a:rPr>
              <a:t>(T</a:t>
            </a:r>
            <a:r>
              <a:rPr lang="en-US" sz="2400" b="0" baseline="-25000">
                <a:latin typeface="Times New Roman" panose="02020603050405020304" charset="0"/>
                <a:ea typeface="宋体" panose="02010600030101010101" pitchFamily="2" charset="-122"/>
              </a:rPr>
              <a:t>1</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进行表面消毒，均匀铺在含有</a:t>
            </a:r>
            <a:r>
              <a:rPr lang="en-US" sz="2400" b="0">
                <a:latin typeface="Times New Roman" panose="02020603050405020304" charset="0"/>
                <a:ea typeface="宋体" panose="02010600030101010101" pitchFamily="2" charset="-122"/>
              </a:rPr>
              <a:t>________</a:t>
            </a:r>
            <a:r>
              <a:rPr lang="zh-CN" sz="2400" b="0">
                <a:ea typeface="宋体" panose="02010600030101010101" pitchFamily="2" charset="-122"/>
              </a:rPr>
              <a:t>的</a:t>
            </a:r>
            <a:r>
              <a:rPr lang="en-US" sz="2400" b="0">
                <a:latin typeface="Times New Roman" panose="02020603050405020304" charset="0"/>
                <a:ea typeface="宋体" panose="02010600030101010101" pitchFamily="2" charset="-122"/>
              </a:rPr>
              <a:t>MS</a:t>
            </a:r>
            <a:r>
              <a:rPr lang="zh-CN" sz="2400" b="0">
                <a:ea typeface="宋体" panose="02010600030101010101" pitchFamily="2" charset="-122"/>
              </a:rPr>
              <a:t>培养基上进行筛选和鉴定。</a:t>
            </a:r>
            <a:r>
              <a:rPr lang="en-US" sz="2400" b="0">
                <a:latin typeface="Times New Roman" panose="02020603050405020304" charset="0"/>
                <a:ea typeface="宋体" panose="02010600030101010101" pitchFamily="2" charset="-122"/>
              </a:rPr>
              <a:t>T</a:t>
            </a:r>
            <a:r>
              <a:rPr lang="en-US" sz="2400" b="0" baseline="-25000">
                <a:latin typeface="Times New Roman" panose="02020603050405020304" charset="0"/>
                <a:ea typeface="宋体" panose="02010600030101010101" pitchFamily="2" charset="-122"/>
              </a:rPr>
              <a:t>1</a:t>
            </a:r>
            <a:r>
              <a:rPr lang="zh-CN" sz="2400" b="0">
                <a:ea typeface="宋体" panose="02010600030101010101" pitchFamily="2" charset="-122"/>
              </a:rPr>
              <a:t>代自交获得的</a:t>
            </a:r>
            <a:r>
              <a:rPr lang="en-US" sz="2400" b="0">
                <a:latin typeface="Times New Roman" panose="02020603050405020304" charset="0"/>
                <a:ea typeface="宋体" panose="02010600030101010101" pitchFamily="2" charset="-122"/>
              </a:rPr>
              <a:t>T</a:t>
            </a:r>
            <a:r>
              <a:rPr lang="en-US" sz="2400" b="0" baseline="-25000">
                <a:latin typeface="Times New Roman" panose="02020603050405020304" charset="0"/>
                <a:ea typeface="宋体" panose="02010600030101010101" pitchFamily="2" charset="-122"/>
              </a:rPr>
              <a:t>2</a:t>
            </a:r>
            <a:r>
              <a:rPr lang="zh-CN" sz="2400" b="0">
                <a:ea typeface="宋体" panose="02010600030101010101" pitchFamily="2" charset="-122"/>
              </a:rPr>
              <a:t>代幼苗的抗性表现和比例为</a:t>
            </a:r>
            <a:r>
              <a:rPr lang="en-US" altLang="zh-CN" sz="2400" b="0">
                <a:ea typeface="宋体" panose="02010600030101010101" pitchFamily="2" charset="-122"/>
              </a:rPr>
              <a:t>         </a:t>
            </a:r>
            <a:r>
              <a:rPr lang="en-US" sz="2400" b="0">
                <a:latin typeface="Times New Roman" panose="02020603050405020304" charset="0"/>
                <a:ea typeface="宋体" panose="02010600030101010101" pitchFamily="2" charset="-122"/>
              </a:rPr>
              <a:t>______________________</a:t>
            </a:r>
            <a:r>
              <a:rPr lang="zh-CN" sz="2400" b="0">
                <a:ea typeface="宋体" panose="02010600030101010101" pitchFamily="2" charset="-122"/>
              </a:rPr>
              <a:t>，说明</a:t>
            </a:r>
            <a:r>
              <a:rPr lang="en-US" sz="2400" b="0">
                <a:latin typeface="Times New Roman" panose="02020603050405020304" charset="0"/>
                <a:ea typeface="宋体" panose="02010600030101010101" pitchFamily="2" charset="-122"/>
              </a:rPr>
              <a:t>T</a:t>
            </a:r>
            <a:r>
              <a:rPr lang="en-US" sz="2400" b="0" baseline="-25000">
                <a:latin typeface="Times New Roman" panose="02020603050405020304" charset="0"/>
                <a:ea typeface="宋体" panose="02010600030101010101" pitchFamily="2" charset="-122"/>
              </a:rPr>
              <a:t>1</a:t>
            </a:r>
            <a:r>
              <a:rPr lang="zh-CN" sz="2400" b="0">
                <a:ea typeface="宋体" panose="02010600030101010101" pitchFamily="2" charset="-122"/>
              </a:rPr>
              <a:t>为单位点插入的转基因株系。</a:t>
            </a:r>
            <a:r>
              <a:rPr lang="en-US" sz="2400" b="0">
                <a:latin typeface="Times New Roman" panose="02020603050405020304" charset="0"/>
                <a:ea typeface="宋体" panose="02010600030101010101" pitchFamily="2" charset="-122"/>
              </a:rPr>
              <a:t>(6) </a:t>
            </a:r>
            <a:r>
              <a:rPr lang="zh-CN" sz="2400" b="0">
                <a:ea typeface="宋体" panose="02010600030101010101" pitchFamily="2" charset="-122"/>
              </a:rPr>
              <a:t>通过观测转基因拟南芥根尖细胞中</a:t>
            </a:r>
            <a:r>
              <a:rPr lang="en-US" sz="2400" b="0">
                <a:latin typeface="Times New Roman" panose="02020603050405020304" charset="0"/>
                <a:ea typeface="宋体" panose="02010600030101010101" pitchFamily="2" charset="-122"/>
              </a:rPr>
              <a:t>______________________</a:t>
            </a:r>
            <a:r>
              <a:rPr lang="zh-CN" sz="2400" b="0">
                <a:ea typeface="宋体" panose="02010600030101010101" pitchFamily="2" charset="-122"/>
              </a:rPr>
              <a:t>，了解</a:t>
            </a:r>
            <a:r>
              <a:rPr lang="en-US" sz="2400" b="0">
                <a:latin typeface="Times New Roman" panose="02020603050405020304" charset="0"/>
                <a:ea typeface="宋体" panose="02010600030101010101" pitchFamily="2" charset="-122"/>
              </a:rPr>
              <a:t>PA</a:t>
            </a:r>
            <a:r>
              <a:rPr lang="zh-CN" sz="2400" b="0">
                <a:ea typeface="宋体" panose="02010600030101010101" pitchFamily="2" charset="-122"/>
              </a:rPr>
              <a:t>的动态变化。</a:t>
            </a: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sp>
        <p:nvSpPr>
          <p:cNvPr id="6" name="文本框 5"/>
          <p:cNvSpPr txBox="1"/>
          <p:nvPr/>
        </p:nvSpPr>
        <p:spPr>
          <a:xfrm>
            <a:off x="4565015" y="551180"/>
            <a:ext cx="6336665" cy="398780"/>
          </a:xfrm>
          <a:prstGeom prst="rect">
            <a:avLst/>
          </a:prstGeom>
          <a:noFill/>
        </p:spPr>
        <p:txBody>
          <a:bodyPr wrap="square" rtlCol="0" anchor="t">
            <a:spAutoFit/>
          </a:bodyPr>
          <a:p>
            <a:r>
              <a:rPr lang="en-US" sz="2000">
                <a:solidFill>
                  <a:srgbClr val="FF0000"/>
                </a:solidFill>
                <a:latin typeface="Times New Roman" panose="02020603050405020304" charset="0"/>
                <a:ea typeface="宋体" panose="02010600030101010101" pitchFamily="2" charset="-122"/>
                <a:sym typeface="+mn-ea"/>
              </a:rPr>
              <a:t>PABD</a:t>
            </a:r>
            <a:r>
              <a:rPr lang="zh-CN" sz="2000">
                <a:solidFill>
                  <a:srgbClr val="FF0000"/>
                </a:solidFill>
                <a:ea typeface="宋体" panose="02010600030101010101" pitchFamily="2" charset="-122"/>
                <a:sym typeface="+mn-ea"/>
              </a:rPr>
              <a:t>基因一端的核苷酸序列和载体一端的核苷酸序列</a:t>
            </a:r>
            <a:endParaRPr lang="zh-CN" altLang="en-US" sz="2000">
              <a:solidFill>
                <a:srgbClr val="FF0000"/>
              </a:solidFill>
              <a:ea typeface="宋体" panose="02010600030101010101" pitchFamily="2" charset="-122"/>
              <a:sym typeface="+mn-ea"/>
            </a:endParaRPr>
          </a:p>
        </p:txBody>
      </p:sp>
      <p:sp>
        <p:nvSpPr>
          <p:cNvPr id="7" name="文本框 6"/>
          <p:cNvSpPr txBox="1"/>
          <p:nvPr/>
        </p:nvSpPr>
        <p:spPr>
          <a:xfrm>
            <a:off x="1012825" y="5309235"/>
            <a:ext cx="6096000" cy="768350"/>
          </a:xfrm>
          <a:prstGeom prst="rect">
            <a:avLst/>
          </a:prstGeom>
          <a:noFill/>
        </p:spPr>
        <p:txBody>
          <a:bodyPr wrap="square" rtlCol="0" anchor="t">
            <a:spAutoFit/>
          </a:bodyPr>
          <a:p>
            <a:r>
              <a:rPr lang="zh-CN" sz="2000">
                <a:solidFill>
                  <a:srgbClr val="FF0000"/>
                </a:solidFill>
                <a:ea typeface="宋体" panose="02010600030101010101" pitchFamily="2" charset="-122"/>
                <a:sym typeface="+mn-ea"/>
              </a:rPr>
              <a:t>　</a:t>
            </a:r>
            <a:r>
              <a:rPr lang="zh-CN" sz="2400">
                <a:solidFill>
                  <a:srgbClr val="FF0000"/>
                </a:solidFill>
                <a:ea typeface="宋体" panose="02010600030101010101" pitchFamily="2" charset="-122"/>
                <a:sym typeface="+mn-ea"/>
              </a:rPr>
              <a:t>抗草胺膦</a:t>
            </a:r>
            <a:r>
              <a:rPr lang="en-US" sz="2400">
                <a:solidFill>
                  <a:srgbClr val="FF0000"/>
                </a:solidFill>
                <a:latin typeface="宋体" panose="02010600030101010101" pitchFamily="2" charset="-122"/>
                <a:sym typeface="+mn-ea"/>
              </a:rPr>
              <a:t>∶</a:t>
            </a:r>
            <a:r>
              <a:rPr lang="zh-CN" sz="2400">
                <a:solidFill>
                  <a:srgbClr val="FF0000"/>
                </a:solidFill>
                <a:ea typeface="宋体" panose="02010600030101010101" pitchFamily="2" charset="-122"/>
                <a:sym typeface="+mn-ea"/>
              </a:rPr>
              <a:t>不抗草胺膦＝</a:t>
            </a:r>
            <a:r>
              <a:rPr lang="en-US" sz="2400">
                <a:solidFill>
                  <a:srgbClr val="FF0000"/>
                </a:solidFill>
                <a:latin typeface="Times New Roman" panose="02020603050405020304" charset="0"/>
                <a:ea typeface="宋体" panose="02010600030101010101" pitchFamily="2" charset="-122"/>
                <a:sym typeface="+mn-ea"/>
              </a:rPr>
              <a:t>3</a:t>
            </a:r>
            <a:r>
              <a:rPr lang="en-US" sz="2400">
                <a:solidFill>
                  <a:srgbClr val="FF0000"/>
                </a:solidFill>
                <a:latin typeface="宋体" panose="02010600030101010101" pitchFamily="2" charset="-122"/>
                <a:sym typeface="+mn-ea"/>
              </a:rPr>
              <a:t>∶</a:t>
            </a:r>
            <a:r>
              <a:rPr lang="en-US" sz="2400">
                <a:solidFill>
                  <a:srgbClr val="FF0000"/>
                </a:solidFill>
                <a:latin typeface="Times New Roman" panose="02020603050405020304" charset="0"/>
                <a:ea typeface="宋体" panose="02010600030101010101" pitchFamily="2" charset="-122"/>
                <a:sym typeface="+mn-ea"/>
              </a:rPr>
              <a:t>1</a:t>
            </a:r>
            <a:endParaRPr lang="en-US" sz="2000">
              <a:solidFill>
                <a:srgbClr val="FF0000"/>
              </a:solidFill>
              <a:latin typeface="Times New Roman" panose="02020603050405020304" charset="0"/>
              <a:ea typeface="宋体" panose="02010600030101010101" pitchFamily="2" charset="-122"/>
              <a:sym typeface="+mn-ea"/>
            </a:endParaRPr>
          </a:p>
          <a:p>
            <a:endParaRPr lang="en-US" altLang="en-US" sz="2000">
              <a:solidFill>
                <a:srgbClr val="FF0000"/>
              </a:solidFill>
              <a:latin typeface="Times New Roman" panose="02020603050405020304" charset="0"/>
              <a:ea typeface="宋体" panose="02010600030101010101" pitchFamily="2" charset="-122"/>
              <a:sym typeface="+mn-ea"/>
            </a:endParaRPr>
          </a:p>
        </p:txBody>
      </p:sp>
      <p:sp>
        <p:nvSpPr>
          <p:cNvPr id="8" name="文本框 7"/>
          <p:cNvSpPr txBox="1"/>
          <p:nvPr/>
        </p:nvSpPr>
        <p:spPr>
          <a:xfrm>
            <a:off x="5428615" y="5840095"/>
            <a:ext cx="6096000" cy="460375"/>
          </a:xfrm>
          <a:prstGeom prst="rect">
            <a:avLst/>
          </a:prstGeom>
          <a:noFill/>
        </p:spPr>
        <p:txBody>
          <a:bodyPr wrap="square" rtlCol="0" anchor="t">
            <a:spAutoFit/>
          </a:bodyPr>
          <a:p>
            <a:pPr indent="266700"/>
            <a:r>
              <a:rPr lang="zh-CN" sz="2400">
                <a:solidFill>
                  <a:srgbClr val="FF0000"/>
                </a:solidFill>
                <a:ea typeface="宋体" panose="02010600030101010101" pitchFamily="2" charset="-122"/>
                <a:sym typeface="+mn-ea"/>
              </a:rPr>
              <a:t>绿色荧光点的分布</a:t>
            </a:r>
            <a:endParaRPr lang="zh-CN" altLang="en-US" sz="2400">
              <a:solidFill>
                <a:srgbClr val="FF0000"/>
              </a:solidFill>
              <a:ea typeface="宋体" panose="02010600030101010101" pitchFamily="2" charset="-122"/>
              <a:sym typeface="+mn-ea"/>
            </a:endParaRPr>
          </a:p>
        </p:txBody>
      </p:sp>
      <p:sp>
        <p:nvSpPr>
          <p:cNvPr id="9" name="文本框 8"/>
          <p:cNvSpPr txBox="1"/>
          <p:nvPr/>
        </p:nvSpPr>
        <p:spPr>
          <a:xfrm>
            <a:off x="9469755" y="1100455"/>
            <a:ext cx="6096000" cy="460375"/>
          </a:xfrm>
          <a:prstGeom prst="rect">
            <a:avLst/>
          </a:prstGeom>
          <a:noFill/>
        </p:spPr>
        <p:txBody>
          <a:bodyPr wrap="square" rtlCol="0" anchor="t">
            <a:spAutoFit/>
          </a:bodyPr>
          <a:p>
            <a:r>
              <a:rPr lang="en-US" sz="2400">
                <a:solidFill>
                  <a:srgbClr val="FF0000"/>
                </a:solidFill>
                <a:latin typeface="Times New Roman" panose="02020603050405020304" charset="0"/>
                <a:ea typeface="宋体" panose="02010600030101010101" pitchFamily="2" charset="-122"/>
                <a:sym typeface="+mn-ea"/>
              </a:rPr>
              <a:t>1</a:t>
            </a:r>
            <a:r>
              <a:rPr lang="zh-CN" sz="2400">
                <a:solidFill>
                  <a:srgbClr val="FF0000"/>
                </a:solidFill>
                <a:ea typeface="宋体" panose="02010600030101010101" pitchFamily="2" charset="-122"/>
                <a:sym typeface="+mn-ea"/>
              </a:rPr>
              <a:t>、</a:t>
            </a:r>
            <a:r>
              <a:rPr lang="en-US" sz="2400">
                <a:solidFill>
                  <a:srgbClr val="FF0000"/>
                </a:solidFill>
                <a:latin typeface="Times New Roman" panose="02020603050405020304" charset="0"/>
                <a:ea typeface="宋体" panose="02010600030101010101" pitchFamily="2" charset="-122"/>
                <a:sym typeface="+mn-ea"/>
              </a:rPr>
              <a:t>4(2</a:t>
            </a:r>
            <a:r>
              <a:rPr lang="zh-CN" sz="2400">
                <a:solidFill>
                  <a:srgbClr val="FF0000"/>
                </a:solidFill>
                <a:ea typeface="宋体" panose="02010600030101010101" pitchFamily="2" charset="-122"/>
                <a:sym typeface="+mn-ea"/>
              </a:rPr>
              <a:t>分</a:t>
            </a:r>
            <a:r>
              <a:rPr lang="en-US" sz="2400">
                <a:solidFill>
                  <a:srgbClr val="FF0000"/>
                </a:solidFill>
                <a:latin typeface="Times New Roman" panose="02020603050405020304" charset="0"/>
                <a:ea typeface="宋体" panose="02010600030101010101" pitchFamily="2" charset="-122"/>
                <a:sym typeface="+mn-ea"/>
              </a:rPr>
              <a:t>)</a:t>
            </a:r>
            <a:endParaRPr lang="en-US" altLang="en-US" sz="2400">
              <a:solidFill>
                <a:srgbClr val="FF0000"/>
              </a:solidFill>
              <a:latin typeface="Times New Roman" panose="02020603050405020304" charset="0"/>
              <a:ea typeface="宋体" panose="02010600030101010101" pitchFamily="2" charset="-122"/>
              <a:sym typeface="+mn-ea"/>
            </a:endParaRPr>
          </a:p>
        </p:txBody>
      </p:sp>
      <p:sp>
        <p:nvSpPr>
          <p:cNvPr id="10" name="文本框 9"/>
          <p:cNvSpPr txBox="1"/>
          <p:nvPr/>
        </p:nvSpPr>
        <p:spPr>
          <a:xfrm>
            <a:off x="986790" y="4775200"/>
            <a:ext cx="6096000" cy="460375"/>
          </a:xfrm>
          <a:prstGeom prst="rect">
            <a:avLst/>
          </a:prstGeom>
          <a:noFill/>
        </p:spPr>
        <p:txBody>
          <a:bodyPr wrap="square" rtlCol="0" anchor="t">
            <a:spAutoFit/>
          </a:bodyPr>
          <a:p>
            <a:r>
              <a:rPr lang="zh-CN" sz="2400">
                <a:solidFill>
                  <a:srgbClr val="FF0000"/>
                </a:solidFill>
                <a:ea typeface="宋体" panose="02010600030101010101" pitchFamily="2" charset="-122"/>
                <a:sym typeface="+mn-ea"/>
              </a:rPr>
              <a:t>草胺膦</a:t>
            </a:r>
            <a:endParaRPr lang="zh-CN" altLang="en-US" sz="2400">
              <a:solidFill>
                <a:srgbClr val="FF0000"/>
              </a:solidFill>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F06A0C32185A0C9EEE1532776AF86110"/>
          <p:cNvPicPr>
            <a:picLocks noChangeAspect="1"/>
          </p:cNvPicPr>
          <p:nvPr/>
        </p:nvPicPr>
        <p:blipFill>
          <a:blip r:embed="rId1"/>
          <a:srcRect l="20558" t="8088" r="11365" b="10428"/>
          <a:stretch>
            <a:fillRect/>
          </a:stretch>
        </p:blipFill>
        <p:spPr>
          <a:xfrm rot="16200000">
            <a:off x="3265170" y="-1031240"/>
            <a:ext cx="5591810" cy="891984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10515" y="1136015"/>
            <a:ext cx="11638915" cy="3969385"/>
          </a:xfrm>
          <a:prstGeom prst="rect">
            <a:avLst/>
          </a:prstGeom>
          <a:noFill/>
          <a:ln w="9525">
            <a:noFill/>
          </a:ln>
        </p:spPr>
        <p:txBody>
          <a:bodyPr wrap="square">
            <a:spAutoFit/>
          </a:bodyPr>
          <a:p>
            <a:pPr indent="266700" algn="l">
              <a:lnSpc>
                <a:spcPct val="150000"/>
              </a:lnSpc>
              <a:buClrTx/>
              <a:buSzTx/>
              <a:buNone/>
            </a:pPr>
            <a:r>
              <a:rPr lang="zh-CN" altLang="en-US" sz="2800" b="0">
                <a:latin typeface="Times New Roman" panose="02020603050405020304" charset="0"/>
                <a:ea typeface="宋体" panose="02010600030101010101" pitchFamily="2" charset="-122"/>
              </a:rPr>
              <a:t>（实验题）</a:t>
            </a:r>
            <a:r>
              <a:rPr lang="en-US" sz="2800" b="0">
                <a:latin typeface="Times New Roman" panose="02020603050405020304" charset="0"/>
                <a:ea typeface="宋体" panose="02010600030101010101" pitchFamily="2" charset="-122"/>
              </a:rPr>
              <a:t>3. 在利用香蕉进行DNA粗提取与鉴定实验中，相关叙述错误的是(　　)A. 研磨前先用液氮冷冻处理香蕉，有利于DNA的释放B. 香蕉研磨后离心取上清液，加入95%的冷酒精，有利于DNA析出C. 将出现白色丝状物的溶液倒入离心管中离心，弃上清液取沉淀D. 将DNA丝状物加入二苯胺试剂，沸水浴加热出现蓝色</a:t>
            </a:r>
            <a:endParaRPr lang="en-US" sz="2800" b="0">
              <a:latin typeface="Times New Roman" panose="02020603050405020304" charset="0"/>
              <a:ea typeface="宋体" panose="02010600030101010101" pitchFamily="2" charset="-122"/>
            </a:endParaRPr>
          </a:p>
        </p:txBody>
      </p:sp>
      <p:sp>
        <p:nvSpPr>
          <p:cNvPr id="2" name="文本框 1"/>
          <p:cNvSpPr txBox="1"/>
          <p:nvPr/>
        </p:nvSpPr>
        <p:spPr>
          <a:xfrm>
            <a:off x="1320800" y="1899285"/>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D</a:t>
            </a:r>
            <a:endParaRPr lang="en-US" altLang="zh-CN" sz="32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tretch>
            <a:fillRect/>
          </a:stretch>
        </p:blipFill>
        <p:spPr>
          <a:xfrm>
            <a:off x="4215130" y="4164330"/>
            <a:ext cx="4241165" cy="2596515"/>
          </a:xfrm>
          <a:prstGeom prst="rect">
            <a:avLst/>
          </a:prstGeom>
          <a:noFill/>
          <a:ln w="9525">
            <a:noFill/>
          </a:ln>
        </p:spPr>
      </p:pic>
      <p:sp>
        <p:nvSpPr>
          <p:cNvPr id="102" name="文本框 101"/>
          <p:cNvSpPr txBox="1"/>
          <p:nvPr/>
        </p:nvSpPr>
        <p:spPr>
          <a:xfrm>
            <a:off x="138430" y="292100"/>
            <a:ext cx="11823700" cy="3969385"/>
          </a:xfrm>
          <a:prstGeom prst="rect">
            <a:avLst/>
          </a:prstGeom>
          <a:noFill/>
          <a:ln w="9525">
            <a:noFill/>
          </a:ln>
        </p:spPr>
        <p:txBody>
          <a:bodyPr wrap="square">
            <a:spAutoFit/>
          </a:bodyPr>
          <a:p>
            <a:pPr indent="266700" fontAlgn="auto">
              <a:lnSpc>
                <a:spcPct val="150000"/>
              </a:lnSpc>
            </a:pPr>
            <a:r>
              <a:rPr lang="zh-CN" altLang="en-US" sz="2400" b="0">
                <a:latin typeface="Times New Roman" panose="02020603050405020304" charset="0"/>
                <a:ea typeface="宋体" panose="02010600030101010101" pitchFamily="2" charset="-122"/>
              </a:rPr>
              <a:t>（实验创新题）</a:t>
            </a:r>
            <a:r>
              <a:rPr lang="en-US" sz="2400" b="0">
                <a:latin typeface="Times New Roman" panose="02020603050405020304" charset="0"/>
                <a:ea typeface="宋体" panose="02010600030101010101" pitchFamily="2" charset="-122"/>
              </a:rPr>
              <a:t>8. 南通某中学利用层析柱进行色素的分离、收集实验。各种色素在层析柱填充物硅胶上的吸附力不同，当使用层析液分离时，吸附力强的组分在层析柱中移动速度慢，反之则快。相关叙述错误的是(　　)A. 层析液应该从层析柱的上端滴入从下端流出B. 叶黄素的吸附力最强在层析柱中移动的速度最慢C. 色素从上到下依次是叶黄素、叶绿素b、叶绿素a、胡萝卜素D. 本实验的主要原理是色素在层析液中的溶解度不同</a:t>
            </a:r>
            <a:endParaRPr lang="en-US" sz="2400" b="0">
              <a:latin typeface="Times New Roman" panose="02020603050405020304" charset="0"/>
              <a:ea typeface="宋体" panose="02010600030101010101" pitchFamily="2" charset="-122"/>
            </a:endParaRPr>
          </a:p>
        </p:txBody>
      </p:sp>
      <p:sp>
        <p:nvSpPr>
          <p:cNvPr id="2" name="文本框 1"/>
          <p:cNvSpPr txBox="1"/>
          <p:nvPr/>
        </p:nvSpPr>
        <p:spPr>
          <a:xfrm>
            <a:off x="5828030" y="1481455"/>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D</a:t>
            </a:r>
            <a:endParaRPr lang="en-US" altLang="zh-CN" sz="3200" b="1">
              <a:solidFill>
                <a:srgbClr val="FF0000"/>
              </a:solidFill>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rcRect l="3585" t="5744" r="4084" b="4191"/>
          <a:stretch>
            <a:fillRect/>
          </a:stretch>
        </p:blipFill>
        <p:spPr>
          <a:xfrm>
            <a:off x="812800" y="1350010"/>
            <a:ext cx="4796790" cy="4013200"/>
          </a:xfrm>
          <a:prstGeom prst="rect">
            <a:avLst/>
          </a:prstGeom>
          <a:noFill/>
          <a:ln w="9525">
            <a:noFill/>
          </a:ln>
        </p:spPr>
      </p:pic>
      <p:grpSp>
        <p:nvGrpSpPr>
          <p:cNvPr id="8" name="组合 7"/>
          <p:cNvGrpSpPr/>
          <p:nvPr/>
        </p:nvGrpSpPr>
        <p:grpSpPr>
          <a:xfrm>
            <a:off x="6096000" y="567690"/>
            <a:ext cx="5441950" cy="5977255"/>
            <a:chOff x="9152" y="1953"/>
            <a:chExt cx="6586" cy="7617"/>
          </a:xfrm>
        </p:grpSpPr>
        <p:pic>
          <p:nvPicPr>
            <p:cNvPr id="6" name="图片 5" descr="FC3X57F_$U6_B)}7_Z[64UI"/>
            <p:cNvPicPr>
              <a:picLocks noChangeAspect="1"/>
            </p:cNvPicPr>
            <p:nvPr/>
          </p:nvPicPr>
          <p:blipFill>
            <a:blip r:embed="rId2"/>
            <a:srcRect l="2646"/>
            <a:stretch>
              <a:fillRect/>
            </a:stretch>
          </p:blipFill>
          <p:spPr>
            <a:xfrm>
              <a:off x="9152" y="1953"/>
              <a:ext cx="6586" cy="4710"/>
            </a:xfrm>
            <a:prstGeom prst="rect">
              <a:avLst/>
            </a:prstGeom>
          </p:spPr>
        </p:pic>
        <p:pic>
          <p:nvPicPr>
            <p:cNvPr id="7" name="图片 6" descr="LX_)K21$Y%NOF6%80`DJD2G"/>
            <p:cNvPicPr>
              <a:picLocks noChangeAspect="1"/>
            </p:cNvPicPr>
            <p:nvPr/>
          </p:nvPicPr>
          <p:blipFill>
            <a:blip r:embed="rId3"/>
            <a:srcRect r="1422"/>
            <a:stretch>
              <a:fillRect/>
            </a:stretch>
          </p:blipFill>
          <p:spPr>
            <a:xfrm>
              <a:off x="9152" y="6641"/>
              <a:ext cx="6586" cy="2929"/>
            </a:xfrm>
            <a:prstGeom prst="rect">
              <a:avLst/>
            </a:prstGeom>
          </p:spPr>
        </p:pic>
      </p:gr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6205" y="380365"/>
            <a:ext cx="11959590" cy="5262245"/>
          </a:xfrm>
          <a:prstGeom prst="rect">
            <a:avLst/>
          </a:prstGeom>
          <a:noFill/>
          <a:ln w="9525">
            <a:noFill/>
          </a:ln>
        </p:spPr>
        <p:txBody>
          <a:bodyPr wrap="square">
            <a:spAutoFit/>
          </a:bodyPr>
          <a:p>
            <a:pPr indent="266700" algn="l">
              <a:lnSpc>
                <a:spcPct val="150000"/>
              </a:lnSpc>
              <a:buClrTx/>
              <a:buSzTx/>
              <a:buFontTx/>
            </a:pPr>
            <a:r>
              <a:rPr lang="zh-CN" altLang="en-US" sz="2800" b="0">
                <a:latin typeface="Times New Roman" panose="02020603050405020304" charset="0"/>
                <a:ea typeface="宋体" panose="02010600030101010101" pitchFamily="2" charset="-122"/>
              </a:rPr>
              <a:t>（科学史）</a:t>
            </a:r>
            <a:r>
              <a:rPr lang="en-US" sz="2800" b="0">
                <a:latin typeface="Times New Roman" panose="02020603050405020304" charset="0"/>
                <a:ea typeface="宋体" panose="02010600030101010101" pitchFamily="2" charset="-122"/>
              </a:rPr>
              <a:t>4. 揭秘生物遗传物质的过程中，许多科学家付出了艰辛的努力，相关叙述正确的是(　　)A. 格里菲斯体内转化实验证明了加热杀死的S型细菌的DNA使R型细菌发生转化B. 赫尔希和蔡斯的噬菌体侵染细菌实验证明了大肠杆菌的遗传物质是DNAC. 沃森和克里克根据DNA衍射图谱推算出了DNA呈规则的双螺旋结构D. 梅塞尔森和斯塔尔运用同位素标记法与密度梯度离心技术证明了DNA的半保留复制</a:t>
            </a:r>
            <a:endParaRPr lang="en-US" sz="2800" b="0">
              <a:latin typeface="Times New Roman" panose="02020603050405020304" charset="0"/>
              <a:ea typeface="宋体" panose="02010600030101010101" pitchFamily="2" charset="-122"/>
            </a:endParaRPr>
          </a:p>
        </p:txBody>
      </p:sp>
      <p:sp>
        <p:nvSpPr>
          <p:cNvPr id="2" name="文本框 1"/>
          <p:cNvSpPr txBox="1"/>
          <p:nvPr/>
        </p:nvSpPr>
        <p:spPr>
          <a:xfrm>
            <a:off x="3311525" y="1176020"/>
            <a:ext cx="53594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b="1">
                <a:solidFill>
                  <a:srgbClr val="FF0000"/>
                </a:solidFill>
                <a:ea typeface="宋体" panose="02010600030101010101" pitchFamily="2" charset="-122"/>
              </a:rPr>
              <a:t>D</a:t>
            </a:r>
            <a:endParaRPr lang="en-US" altLang="zh-CN" sz="3200" b="1">
              <a:solidFill>
                <a:srgbClr val="FF0000"/>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TABLE_ENDDRAG_ORIGIN_RECT" val="719*218"/>
  <p:tag name="TABLE_ENDDRAG_RECT" val="143*45*719*218"/>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TABLE_ENDDRAG_ORIGIN_RECT" val="473*128"/>
  <p:tag name="TABLE_ENDDRAG_RECT" val="16*369*473*128"/>
</p:tagLst>
</file>

<file path=ppt/tags/tag105.xml><?xml version="1.0" encoding="utf-8"?>
<p:tagLst xmlns:p="http://schemas.openxmlformats.org/presentationml/2006/main">
  <p:tag name="TABLE_ENDDRAG_ORIGIN_RECT" val="412*156"/>
  <p:tag name="TABLE_ENDDRAG_RECT" val="528*340*412*156"/>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TABLE_ENDDRAG_ORIGIN_RECT" val="473*128"/>
  <p:tag name="TABLE_ENDDRAG_RECT" val="16*369*473*128"/>
</p:tagLst>
</file>

<file path=ppt/tags/tag108.xml><?xml version="1.0" encoding="utf-8"?>
<p:tagLst xmlns:p="http://schemas.openxmlformats.org/presentationml/2006/main">
  <p:tag name="TABLE_ENDDRAG_ORIGIN_RECT" val="412*156"/>
  <p:tag name="TABLE_ENDDRAG_RECT" val="528*340*412*156"/>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TABLE_ENDDRAG_ORIGIN_RECT" val="611*156"/>
  <p:tag name="TABLE_ENDDRAG_RECT" val="187*168*611*156"/>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commondata" val="eyJoZGlkIjoiNTY1ZTRhMmE1OGZkMDRmMGRkZjM3NDY2MDVmZjhkZWU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TABLE_ENDDRAG_ORIGIN_RECT" val="732*127"/>
  <p:tag name="TABLE_ENDDRAG_RECT" val="87*132*732*127"/>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TABLE_ENDDRAG_ORIGIN_RECT" val="716*187"/>
  <p:tag name="TABLE_ENDDRAG_RECT" val="99*169*716*187"/>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TABLE_ENDDRAG_ORIGIN_RECT" val="638*212"/>
  <p:tag name="TABLE_ENDDRAG_RECT" val="172*102*638*212"/>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TABLE_ENDDRAG_ORIGIN_RECT" val="676*258"/>
  <p:tag name="TABLE_ENDDRAG_RECT" val="101*270*676*258"/>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9433</Words>
  <Application>WPS 演示</Application>
  <PresentationFormat>宽屏</PresentationFormat>
  <Paragraphs>799</Paragraphs>
  <Slides>41</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41</vt:i4>
      </vt:variant>
    </vt:vector>
  </HeadingPairs>
  <TitlesOfParts>
    <vt:vector size="51" baseType="lpstr">
      <vt:lpstr>Arial</vt:lpstr>
      <vt:lpstr>宋体</vt:lpstr>
      <vt:lpstr>Wingdings</vt:lpstr>
      <vt:lpstr>Wingdings</vt:lpstr>
      <vt:lpstr>Times New Roman</vt:lpstr>
      <vt:lpstr>黑体</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羽毛</cp:lastModifiedBy>
  <cp:revision>163</cp:revision>
  <dcterms:created xsi:type="dcterms:W3CDTF">2019-06-19T02:08:00Z</dcterms:created>
  <dcterms:modified xsi:type="dcterms:W3CDTF">2024-04-25T09:09:54Z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1DB0C02F05C044F09D4CE072C168FDD6_12</vt:lpwstr>
  </property>
</Properties>
</file>