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heme/theme4.xml" ContentType="application/vnd.openxmlformats-officedocument.them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765" r:id="rId2"/>
    <p:sldMasterId id="2147483898" r:id="rId3"/>
  </p:sldMasterIdLst>
  <p:notesMasterIdLst>
    <p:notesMasterId r:id="rId27"/>
  </p:notesMasterIdLst>
  <p:sldIdLst>
    <p:sldId id="268" r:id="rId4"/>
    <p:sldId id="269" r:id="rId5"/>
    <p:sldId id="282" r:id="rId6"/>
    <p:sldId id="7182" r:id="rId7"/>
    <p:sldId id="7184" r:id="rId8"/>
    <p:sldId id="285" r:id="rId9"/>
    <p:sldId id="7185" r:id="rId10"/>
    <p:sldId id="284" r:id="rId11"/>
    <p:sldId id="283" r:id="rId12"/>
    <p:sldId id="7188" r:id="rId13"/>
    <p:sldId id="7195" r:id="rId14"/>
    <p:sldId id="289" r:id="rId15"/>
    <p:sldId id="286" r:id="rId16"/>
    <p:sldId id="7197" r:id="rId17"/>
    <p:sldId id="7196" r:id="rId18"/>
    <p:sldId id="7198" r:id="rId19"/>
    <p:sldId id="7199" r:id="rId20"/>
    <p:sldId id="7203" r:id="rId21"/>
    <p:sldId id="7205" r:id="rId22"/>
    <p:sldId id="7210" r:id="rId23"/>
    <p:sldId id="7204" r:id="rId24"/>
    <p:sldId id="7211" r:id="rId25"/>
    <p:sldId id="30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924E9"/>
    <a:srgbClr val="040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10" Type="http://schemas.openxmlformats.org/officeDocument/2006/relationships/image" Target="../media/image5.png"/><Relationship Id="rId4" Type="http://schemas.openxmlformats.org/officeDocument/2006/relationships/tags" Target="../tags/tag48.xml"/><Relationship Id="rId9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5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4.png"/><Relationship Id="rId5" Type="http://schemas.openxmlformats.org/officeDocument/2006/relationships/tags" Target="../tags/tag56.xml"/><Relationship Id="rId10" Type="http://schemas.openxmlformats.org/officeDocument/2006/relationships/image" Target="../media/image6.png"/><Relationship Id="rId4" Type="http://schemas.openxmlformats.org/officeDocument/2006/relationships/tags" Target="../tags/tag55.xml"/><Relationship Id="rId9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5.png"/><Relationship Id="rId5" Type="http://schemas.openxmlformats.org/officeDocument/2006/relationships/tags" Target="../tags/tag64.xml"/><Relationship Id="rId10" Type="http://schemas.openxmlformats.org/officeDocument/2006/relationships/image" Target="../media/image4.png"/><Relationship Id="rId4" Type="http://schemas.openxmlformats.org/officeDocument/2006/relationships/tags" Target="../tags/tag63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5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4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72.xml"/><Relationship Id="rId10" Type="http://schemas.openxmlformats.org/officeDocument/2006/relationships/tags" Target="../tags/tag77.xml"/><Relationship Id="rId4" Type="http://schemas.openxmlformats.org/officeDocument/2006/relationships/tags" Target="../tags/tag71.xml"/><Relationship Id="rId9" Type="http://schemas.openxmlformats.org/officeDocument/2006/relationships/tags" Target="../tags/tag76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5.png"/><Relationship Id="rId5" Type="http://schemas.openxmlformats.org/officeDocument/2006/relationships/tags" Target="../tags/tag91.xml"/><Relationship Id="rId10" Type="http://schemas.openxmlformats.org/officeDocument/2006/relationships/image" Target="../media/image4.png"/><Relationship Id="rId4" Type="http://schemas.openxmlformats.org/officeDocument/2006/relationships/tags" Target="../tags/tag90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10" Type="http://schemas.openxmlformats.org/officeDocument/2006/relationships/image" Target="../media/image5.png"/><Relationship Id="rId4" Type="http://schemas.openxmlformats.org/officeDocument/2006/relationships/tags" Target="../tags/tag98.xml"/><Relationship Id="rId9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0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9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9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image" Target="../media/image5.png"/><Relationship Id="rId5" Type="http://schemas.openxmlformats.org/officeDocument/2006/relationships/tags" Target="../tags/tag122.xml"/><Relationship Id="rId10" Type="http://schemas.openxmlformats.org/officeDocument/2006/relationships/image" Target="../media/image4.png"/><Relationship Id="rId4" Type="http://schemas.openxmlformats.org/officeDocument/2006/relationships/tags" Target="../tags/tag121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image" Target="../media/image5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image" Target="../media/image4.png"/><Relationship Id="rId5" Type="http://schemas.openxmlformats.org/officeDocument/2006/relationships/tags" Target="../tags/tag13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29.xml"/><Relationship Id="rId9" Type="http://schemas.openxmlformats.org/officeDocument/2006/relationships/tags" Target="../tags/tag134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image" Target="../media/image5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image" Target="../media/image4.png"/><Relationship Id="rId5" Type="http://schemas.openxmlformats.org/officeDocument/2006/relationships/tags" Target="../tags/tag13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38.xml"/><Relationship Id="rId9" Type="http://schemas.openxmlformats.org/officeDocument/2006/relationships/tags" Target="../tags/tag14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image" Target="../media/image5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image" Target="../media/image4.png"/><Relationship Id="rId5" Type="http://schemas.openxmlformats.org/officeDocument/2006/relationships/tags" Target="../tags/tag14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7.xml"/><Relationship Id="rId9" Type="http://schemas.openxmlformats.org/officeDocument/2006/relationships/tags" Target="../tags/tag15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image" Target="../media/image4.png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5" Type="http://schemas.openxmlformats.org/officeDocument/2006/relationships/tags" Target="../tags/tag157.xml"/><Relationship Id="rId10" Type="http://schemas.openxmlformats.org/officeDocument/2006/relationships/tags" Target="../tags/tag162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image" Target="../media/image9.png"/><Relationship Id="rId5" Type="http://schemas.openxmlformats.org/officeDocument/2006/relationships/tags" Target="../tags/tag168.xml"/><Relationship Id="rId10" Type="http://schemas.openxmlformats.org/officeDocument/2006/relationships/image" Target="../media/image8.png"/><Relationship Id="rId4" Type="http://schemas.openxmlformats.org/officeDocument/2006/relationships/tags" Target="../tags/tag167.xml"/><Relationship Id="rId9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79" y="1122363"/>
            <a:ext cx="9144477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79" y="3602038"/>
            <a:ext cx="9144477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71" y="274955"/>
            <a:ext cx="8230886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71" y="1600200"/>
            <a:ext cx="8230886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5354" y="365125"/>
            <a:ext cx="2629037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44" y="365125"/>
            <a:ext cx="773470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09600" y="6356350"/>
            <a:ext cx="2844801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102E70-8AF0-44BB-A736-DFF1875E1689}" type="datetimeFigureOut">
              <a:rPr lang="zh-CN" altLang="en-US"/>
              <a:t>2024/4/30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65600" y="6356350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37600" y="6356350"/>
            <a:ext cx="2844801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B464C2-4A1C-463C-AB68-AE80A3C3253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4"/>
          <p:cNvSpPr>
            <a:spLocks noGrp="1"/>
          </p:cNvSpPr>
          <p:nvPr>
            <p:ph type="subTitle" idx="3" hasCustomPrompt="1"/>
            <p:custDataLst>
              <p:tags r:id="rId4"/>
            </p:custDataLst>
          </p:nvPr>
        </p:nvSpPr>
        <p:spPr>
          <a:xfrm>
            <a:off x="1913068" y="2331700"/>
            <a:ext cx="8368467" cy="835709"/>
          </a:xfrm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  <p:sp>
        <p:nvSpPr>
          <p:cNvPr id="4" name="标题 5"/>
          <p:cNvSpPr>
            <a:spLocks noGrp="1"/>
          </p:cNvSpPr>
          <p:nvPr>
            <p:ph type="ctrTitle" idx="2" hasCustomPrompt="1"/>
            <p:custDataLst>
              <p:tags r:id="rId5"/>
            </p:custDataLst>
          </p:nvPr>
        </p:nvSpPr>
        <p:spPr>
          <a:xfrm>
            <a:off x="1913069" y="1015980"/>
            <a:ext cx="8368467" cy="123063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200" b="1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75S" panose="00020600040101010101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 (1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1 (12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 (13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15153" y="1941853"/>
            <a:ext cx="3235350" cy="2974283"/>
          </a:xfrm>
          <a:prstGeom prst="rect">
            <a:avLst/>
          </a:prstGeom>
        </p:spPr>
      </p:pic>
      <p:pic>
        <p:nvPicPr>
          <p:cNvPr id="2" name="图片 1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1 (12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3" hasCustomPrompt="1"/>
            <p:custDataLst>
              <p:tags r:id="rId7"/>
            </p:custDataLst>
          </p:nvPr>
        </p:nvSpPr>
        <p:spPr>
          <a:xfrm>
            <a:off x="4521236" y="2976598"/>
            <a:ext cx="6857365" cy="825334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strike="noStrike" kern="1200" cap="none" spc="200" normalizeH="0" baseline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  <p:sp>
        <p:nvSpPr>
          <p:cNvPr id="9" name="标题 3"/>
          <p:cNvSpPr>
            <a:spLocks noGrp="1"/>
          </p:cNvSpPr>
          <p:nvPr>
            <p:ph type="ctrTitle" idx="2" hasCustomPrompt="1"/>
            <p:custDataLst>
              <p:tags r:id="rId8"/>
            </p:custDataLst>
          </p:nvPr>
        </p:nvSpPr>
        <p:spPr>
          <a:xfrm>
            <a:off x="4521236" y="2000603"/>
            <a:ext cx="6858000" cy="845820"/>
          </a:xfr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5500" b="1" i="0" u="none" strike="noStrike" kern="1200" cap="none" spc="5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7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 (1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 descr="1 (12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1 (1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0" name="图片 9" descr="1 (12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 (13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498080" y="1411524"/>
            <a:ext cx="4389120" cy="4034953"/>
          </a:xfrm>
          <a:prstGeom prst="rect">
            <a:avLst/>
          </a:prstGeom>
        </p:spPr>
      </p:pic>
      <p:pic>
        <p:nvPicPr>
          <p:cNvPr id="6" name="图片 5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71" y="274955"/>
            <a:ext cx="8230886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71" y="1600200"/>
            <a:ext cx="8230886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 (1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 descr="1 (12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 (1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1 (12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 (1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" name="图片 1" descr="1 (12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652270" y="1786364"/>
            <a:ext cx="8890064" cy="120015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000" b="1" i="0" u="none" strike="noStrike" kern="1200" cap="none" spc="10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75S" panose="00020600040101010101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 (1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-1080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1469510" y="-1080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93" y="1709738"/>
            <a:ext cx="10516148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93" y="4589463"/>
            <a:ext cx="1051614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438461" y="5104461"/>
            <a:ext cx="1753527" cy="1753527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-10802"/>
            <a:ext cx="1753527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1ED4C2DD-6599-4CA9-9925-347D63A547AD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3C9D6DE3-4F39-40DA-9785-C60339B14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2024/4/30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71" y="274955"/>
            <a:ext cx="8230886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44" y="1825625"/>
            <a:ext cx="51818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521" y="1825625"/>
            <a:ext cx="51818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1ED4C2DD-6599-4CA9-9925-347D63A547AD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3C9D6DE3-4F39-40DA-9785-C60339B14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6502380"/>
            <a:ext cx="12192000" cy="355621"/>
          </a:xfrm>
          <a:prstGeom prst="rect">
            <a:avLst/>
          </a:prstGeom>
          <a:solidFill>
            <a:srgbClr val="004F8A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705">
              <a:solidFill>
                <a:srgbClr val="01B3C5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1" y="113772"/>
            <a:ext cx="618347" cy="6195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5"/>
          <a:stretch>
            <a:fillRect/>
          </a:stretch>
        </p:blipFill>
        <p:spPr>
          <a:xfrm>
            <a:off x="8144228" y="977300"/>
            <a:ext cx="4047773" cy="5281081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6502380"/>
            <a:ext cx="12192000" cy="355621"/>
          </a:xfrm>
          <a:prstGeom prst="rect">
            <a:avLst/>
          </a:prstGeom>
          <a:solidFill>
            <a:srgbClr val="004F8A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705">
              <a:solidFill>
                <a:srgbClr val="01B3C5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5"/>
          <a:stretch>
            <a:fillRect/>
          </a:stretch>
        </p:blipFill>
        <p:spPr>
          <a:xfrm>
            <a:off x="8144228" y="977300"/>
            <a:ext cx="4047773" cy="5281081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5"/>
          <a:stretch>
            <a:fillRect/>
          </a:stretch>
        </p:blipFill>
        <p:spPr>
          <a:xfrm>
            <a:off x="8144228" y="977300"/>
            <a:ext cx="4047773" cy="5281081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3705" y="113772"/>
            <a:ext cx="6827615" cy="5457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3035" b="1" kern="0" dirty="0">
                <a:solidFill>
                  <a:srgbClr val="004F8A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请输入标题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6502380"/>
            <a:ext cx="12192000" cy="355621"/>
          </a:xfrm>
          <a:prstGeom prst="rect">
            <a:avLst/>
          </a:prstGeom>
          <a:solidFill>
            <a:srgbClr val="004F8A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705">
              <a:solidFill>
                <a:srgbClr val="01B3C5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1" y="113772"/>
            <a:ext cx="618347" cy="619531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975431" y="629601"/>
            <a:ext cx="7168796" cy="0"/>
          </a:xfrm>
          <a:prstGeom prst="line">
            <a:avLst/>
          </a:prstGeom>
          <a:ln w="12700">
            <a:solidFill>
              <a:srgbClr val="114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5"/>
          <a:stretch>
            <a:fillRect/>
          </a:stretch>
        </p:blipFill>
        <p:spPr>
          <a:xfrm>
            <a:off x="8144228" y="977300"/>
            <a:ext cx="4047773" cy="5281081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832" y="365125"/>
            <a:ext cx="1051614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86835" y="1778438"/>
            <a:ext cx="4873828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186835" y="2665379"/>
            <a:ext cx="4873828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57264" y="1778438"/>
            <a:ext cx="489783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57264" y="2665379"/>
            <a:ext cx="489783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71" y="274955"/>
            <a:ext cx="8230886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832" y="457200"/>
            <a:ext cx="3932441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458" y="987425"/>
            <a:ext cx="617252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832" y="2057400"/>
            <a:ext cx="393244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832" y="457200"/>
            <a:ext cx="416556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458" y="457201"/>
            <a:ext cx="6172521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832" y="2057400"/>
            <a:ext cx="416556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199765" indent="0">
              <a:buNone/>
              <a:defRPr sz="1400"/>
            </a:lvl8pPr>
            <a:lvl9pPr marL="3656965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39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34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38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ags" Target="../tags/tag3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3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ags" Target="../tags/tag36.xml"/><Relationship Id="rId28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35.xml"/><Relationship Id="rId27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ags" Target="../tags/tag17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ags" Target="../tags/tag17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ags" Target="../tags/tag17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7" r:link="rId18"/>
          <a:stretch>
            <a:fillRect/>
          </a:stretch>
        </p:blipFill>
        <p:spPr>
          <a:xfrm>
            <a:off x="838331" y="365125"/>
            <a:ext cx="9526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7" r:link="rId18"/>
          <a:stretch>
            <a:fillRect/>
          </a:stretch>
        </p:blipFill>
        <p:spPr>
          <a:xfrm>
            <a:off x="838331" y="365125"/>
            <a:ext cx="9526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2"/>
          </a:solidFill>
          <a:effectLst/>
          <a:latin typeface="Arial" panose="020B0604020202020204" pitchFamily="34" charset="0"/>
          <a:ea typeface="宋体" panose="02010600030101010101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lvl="1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lvl="2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lvl="3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lvl="4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lvl="1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000" b="1" i="0" u="none" kern="1200" baseline="0">
          <a:solidFill>
            <a:srgbClr val="FF0000"/>
          </a:solidFill>
          <a:effectLst/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000" b="1" i="0" u="none" kern="1200" baseline="0">
          <a:solidFill>
            <a:srgbClr val="FF0000"/>
          </a:solidFill>
          <a:effectLst/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000" b="1" i="0" u="none" kern="1200" baseline="0">
          <a:solidFill>
            <a:srgbClr val="FF0000"/>
          </a:solidFill>
          <a:effectLst/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000" b="1" i="0" u="none" kern="1200" baseline="0">
          <a:solidFill>
            <a:srgbClr val="FF0000"/>
          </a:solidFill>
          <a:effectLst/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000" b="1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000" b="1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000" b="1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000" b="1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 r:link="rId2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4" name="组合 13"/>
          <p:cNvGrpSpPr/>
          <p:nvPr userDrawn="1"/>
        </p:nvGrpSpPr>
        <p:grpSpPr>
          <a:xfrm>
            <a:off x="284480" y="147955"/>
            <a:ext cx="765810" cy="752475"/>
            <a:chOff x="0" y="0"/>
            <a:chExt cx="3098800" cy="3098800"/>
          </a:xfrm>
        </p:grpSpPr>
        <p:sp>
          <p:nvSpPr>
            <p:cNvPr id="3115" name="公众号：陈西设计之家。微信搜索即可"/>
            <p:cNvSpPr/>
            <p:nvPr>
              <p:custDataLst>
                <p:tags r:id="rId18"/>
              </p:custDataLst>
            </p:nvPr>
          </p:nvSpPr>
          <p:spPr>
            <a:xfrm>
              <a:off x="0" y="0"/>
              <a:ext cx="3098800" cy="3098800"/>
            </a:xfrm>
            <a:prstGeom prst="ellipse">
              <a:avLst/>
            </a:prstGeom>
            <a:gradFill rotWithShape="0">
              <a:gsLst>
                <a:gs pos="0">
                  <a:srgbClr val="F3F3F3">
                    <a:alpha val="100000"/>
                  </a:srgbClr>
                </a:gs>
                <a:gs pos="83000">
                  <a:srgbClr val="F3F3F3">
                    <a:alpha val="100000"/>
                  </a:srgbClr>
                </a:gs>
                <a:gs pos="100000">
                  <a:srgbClr val="D0CECE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  <a:effectLst>
              <a:outerShdw dist="279401" dir="8100000" algn="ctr" rotWithShape="0">
                <a:srgbClr val="000000">
                  <a:alpha val="17999"/>
                </a:srgbClr>
              </a:outerShdw>
            </a:effectLst>
          </p:spPr>
          <p:txBody>
            <a:bodyPr anchor="ctr" anchorCtr="0"/>
            <a:lstStyle/>
            <a:p>
              <a:pPr algn="ctr"/>
              <a:endParaRPr lang="zh-CN" altLang="en-US" sz="1400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3116" name="椭圆 15"/>
            <p:cNvSpPr/>
            <p:nvPr>
              <p:custDataLst>
                <p:tags r:id="rId19"/>
              </p:custDataLst>
            </p:nvPr>
          </p:nvSpPr>
          <p:spPr>
            <a:xfrm>
              <a:off x="109113" y="111068"/>
              <a:ext cx="2880575" cy="2876664"/>
            </a:xfrm>
            <a:prstGeom prst="ellipse">
              <a:avLst/>
            </a:prstGeom>
            <a:blipFill rotWithShape="1">
              <a:blip r:embed="rId20"/>
              <a:stretch>
                <a:fillRect/>
              </a:stretch>
            </a:blipFill>
            <a:ln w="9525">
              <a:noFill/>
            </a:ln>
          </p:spPr>
          <p:txBody>
            <a:bodyPr anchor="ctr" anchorCtr="0"/>
            <a:lstStyle/>
            <a:p>
              <a:pPr algn="ctr"/>
              <a:endParaRPr lang="zh-CN" altLang="en-US" sz="1400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</p:grpSp>
      <p:cxnSp>
        <p:nvCxnSpPr>
          <p:cNvPr id="7" name="直接连接符 6"/>
          <p:cNvCxnSpPr/>
          <p:nvPr userDrawn="1"/>
        </p:nvCxnSpPr>
        <p:spPr>
          <a:xfrm>
            <a:off x="1023620" y="726440"/>
            <a:ext cx="7002145" cy="0"/>
          </a:xfrm>
          <a:prstGeom prst="line">
            <a:avLst/>
          </a:prstGeom>
          <a:ln w="2222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>
            <a:off x="0" y="6470650"/>
            <a:ext cx="12212955" cy="3886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D9D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5"/>
          <p:cNvSpPr/>
          <p:nvPr userDrawn="1">
            <p:custDataLst>
              <p:tags r:id="rId17"/>
            </p:custDataLst>
          </p:nvPr>
        </p:nvSpPr>
        <p:spPr>
          <a:xfrm>
            <a:off x="7537450" y="1370330"/>
            <a:ext cx="4195445" cy="4117340"/>
          </a:xfrm>
          <a:prstGeom prst="ellipse">
            <a:avLst/>
          </a:prstGeom>
          <a:blipFill rotWithShape="1">
            <a:blip r:embed="rId20">
              <a:alphaModFix amt="8000"/>
            </a:blip>
            <a:stretch>
              <a:fillRect/>
            </a:stretch>
          </a:blipFill>
          <a:ln w="9525">
            <a:noFill/>
          </a:ln>
        </p:spPr>
        <p:txBody>
          <a:bodyPr anchor="ctr" anchorCtr="0"/>
          <a:lstStyle/>
          <a:p>
            <a:pPr algn="ctr"/>
            <a:endParaRPr lang="zh-CN" altLang="en-US" sz="140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94.xml"/><Relationship Id="rId1" Type="http://schemas.openxmlformats.org/officeDocument/2006/relationships/tags" Target="../tags/tag19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00.xml"/><Relationship Id="rId1" Type="http://schemas.openxmlformats.org/officeDocument/2006/relationships/tags" Target="../tags/tag19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5.png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9.xml"/><Relationship Id="rId7" Type="http://schemas.microsoft.com/office/2007/relationships/hdphoto" Target="../media/hdphoto1.wdp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8.png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image" Target="../media/image2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80.xml"/><Relationship Id="rId1" Type="http://schemas.openxmlformats.org/officeDocument/2006/relationships/tags" Target="../tags/tag1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image" Target="file:///\\Hui\&#23481;&#26131;&#33707;&#25703;&#27531;%20(E)\&#28304;&#25991;&#20214;\&#21270;&#23398;&#32771;&#21069;&#19977;&#20010;&#26376;\&#21152;6.TIF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73152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9EB3290E-E217-6488-8143-95B760A38D48}"/>
              </a:ext>
            </a:extLst>
          </p:cNvPr>
          <p:cNvSpPr txBox="1"/>
          <p:nvPr/>
        </p:nvSpPr>
        <p:spPr>
          <a:xfrm>
            <a:off x="369407" y="134927"/>
            <a:ext cx="441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一、试题分析</a:t>
            </a: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D35AB456-D330-6BD2-DE6C-0CB9D7255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07" y="5017513"/>
            <a:ext cx="8686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、试题结构</a:t>
            </a:r>
            <a:r>
              <a:rPr lang="zh-CN" altLang="en-US" sz="2800" b="1" dirty="0">
                <a:latin typeface="+mj-ea"/>
                <a:ea typeface="+mj-ea"/>
              </a:rPr>
              <a:t>：①选择题：</a:t>
            </a:r>
            <a:r>
              <a:rPr lang="en-US" altLang="zh-CN" sz="2800" b="1" dirty="0">
                <a:latin typeface="+mj-ea"/>
                <a:ea typeface="+mj-ea"/>
              </a:rPr>
              <a:t>13</a:t>
            </a:r>
            <a:r>
              <a:rPr lang="zh-CN" altLang="en-US" sz="2800" b="1" dirty="0">
                <a:latin typeface="+mj-ea"/>
                <a:ea typeface="+mj-ea"/>
              </a:rPr>
              <a:t>每题</a:t>
            </a:r>
            <a:r>
              <a:rPr lang="en-US" altLang="zh-CN" sz="2800" b="1" dirty="0">
                <a:latin typeface="+mj-ea"/>
                <a:ea typeface="+mj-ea"/>
              </a:rPr>
              <a:t>3</a:t>
            </a:r>
            <a:r>
              <a:rPr lang="zh-CN" altLang="en-US" sz="2800" b="1" dirty="0">
                <a:latin typeface="+mj-ea"/>
                <a:ea typeface="+mj-ea"/>
              </a:rPr>
              <a:t>分共</a:t>
            </a:r>
            <a:r>
              <a:rPr lang="en-US" altLang="zh-CN" sz="2800" b="1" dirty="0">
                <a:latin typeface="+mj-ea"/>
                <a:ea typeface="+mj-ea"/>
              </a:rPr>
              <a:t>39</a:t>
            </a:r>
            <a:r>
              <a:rPr lang="zh-CN" altLang="en-US" sz="2800" b="1" dirty="0">
                <a:latin typeface="+mj-ea"/>
                <a:ea typeface="+mj-ea"/>
              </a:rPr>
              <a:t>分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+mj-ea"/>
                <a:ea typeface="+mj-ea"/>
              </a:rPr>
              <a:t>                      ②非选择题</a:t>
            </a:r>
            <a:r>
              <a:rPr lang="en-US" altLang="zh-CN" sz="2800" b="1" dirty="0">
                <a:latin typeface="+mj-ea"/>
                <a:ea typeface="+mj-ea"/>
              </a:rPr>
              <a:t>4</a:t>
            </a:r>
            <a:r>
              <a:rPr lang="zh-CN" altLang="en-US" sz="2800" b="1" dirty="0">
                <a:latin typeface="+mj-ea"/>
                <a:ea typeface="+mj-ea"/>
              </a:rPr>
              <a:t>题，共</a:t>
            </a:r>
            <a:r>
              <a:rPr lang="en-US" altLang="zh-CN" sz="2800" b="1" dirty="0">
                <a:latin typeface="+mj-ea"/>
                <a:ea typeface="+mj-ea"/>
              </a:rPr>
              <a:t>61</a:t>
            </a:r>
            <a:r>
              <a:rPr lang="zh-CN" altLang="en-US" sz="2800" b="1" dirty="0">
                <a:latin typeface="+mj-ea"/>
                <a:ea typeface="+mj-ea"/>
              </a:rPr>
              <a:t>分。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2CF1C44-05A6-CE23-BBCE-61195F5C7F27}"/>
              </a:ext>
            </a:extLst>
          </p:cNvPr>
          <p:cNvSpPr txBox="1"/>
          <p:nvPr/>
        </p:nvSpPr>
        <p:spPr>
          <a:xfrm>
            <a:off x="523982" y="1051306"/>
            <a:ext cx="111166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、范围</a:t>
            </a:r>
            <a:r>
              <a:rPr lang="zh-CN" altLang="en-US" sz="2800" b="1" dirty="0">
                <a:latin typeface="+mj-ea"/>
                <a:ea typeface="+mj-ea"/>
              </a:rPr>
              <a:t>：必修二第五章、第六章</a:t>
            </a:r>
            <a:endParaRPr lang="en-US" altLang="zh-CN" sz="2800" b="1" dirty="0">
              <a:latin typeface="+mj-ea"/>
              <a:ea typeface="+mj-ea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924E9"/>
                </a:solidFill>
                <a:latin typeface="+mj-ea"/>
                <a:ea typeface="+mj-ea"/>
                <a:cs typeface="Times New Roman" panose="02020603050405020304" pitchFamily="18" charset="0"/>
              </a:rPr>
              <a:t>硫及其化合物、氮及其化合物、无机非金属材料、化学能与热能、</a:t>
            </a:r>
            <a:endParaRPr lang="en-US" altLang="zh-CN" sz="2800" b="1" dirty="0">
              <a:solidFill>
                <a:srgbClr val="0924E9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924E9"/>
                </a:solidFill>
                <a:latin typeface="+mj-ea"/>
                <a:ea typeface="+mj-ea"/>
                <a:cs typeface="Times New Roman" panose="02020603050405020304" pitchFamily="18" charset="0"/>
              </a:rPr>
              <a:t>化学能与电能、化学反应速率与限度</a:t>
            </a:r>
            <a:endParaRPr lang="zh-CN" altLang="en-US" sz="2800" b="1" dirty="0">
              <a:solidFill>
                <a:srgbClr val="0924E9"/>
              </a:solidFill>
              <a:latin typeface="+mj-ea"/>
              <a:ea typeface="+mj-ea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54A7F84-2A68-C33D-3E1E-26EBAE0183A3}"/>
              </a:ext>
            </a:extLst>
          </p:cNvPr>
          <p:cNvSpPr txBox="1"/>
          <p:nvPr/>
        </p:nvSpPr>
        <p:spPr>
          <a:xfrm>
            <a:off x="369407" y="3275852"/>
            <a:ext cx="1159998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、试题特点</a:t>
            </a:r>
            <a:r>
              <a:rPr lang="zh-CN" altLang="en-US" sz="2800" b="1" dirty="0">
                <a:latin typeface="+mj-ea"/>
                <a:ea typeface="+mj-ea"/>
              </a:rPr>
              <a:t>：注重基本知识和基本能力的考查，重点 考查核心概念， </a:t>
            </a:r>
            <a:endParaRPr lang="en-US" altLang="zh-CN" sz="2800" b="1" dirty="0">
              <a:latin typeface="+mj-ea"/>
              <a:ea typeface="+mj-ea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+mj-ea"/>
                <a:ea typeface="+mj-ea"/>
              </a:rPr>
              <a:t>                      </a:t>
            </a:r>
            <a:r>
              <a:rPr lang="zh-CN" altLang="en-US" sz="2800" b="1" dirty="0">
                <a:latin typeface="+mj-ea"/>
                <a:ea typeface="+mj-ea"/>
              </a:rPr>
              <a:t>非选择题具有一定的综合性， 注重知识和能力的迁移应用。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B4300C6E-EE8B-8384-FCAF-304F204BE2BB}"/>
              </a:ext>
            </a:extLst>
          </p:cNvPr>
          <p:cNvSpPr txBox="1"/>
          <p:nvPr/>
        </p:nvSpPr>
        <p:spPr>
          <a:xfrm>
            <a:off x="369407" y="134927"/>
            <a:ext cx="441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三、试卷分析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077DD431-C125-879B-C15A-C6E4E3D36276}"/>
              </a:ext>
            </a:extLst>
          </p:cNvPr>
          <p:cNvSpPr txBox="1">
            <a:spLocks/>
          </p:cNvSpPr>
          <p:nvPr/>
        </p:nvSpPr>
        <p:spPr>
          <a:xfrm>
            <a:off x="481980" y="808263"/>
            <a:ext cx="2296506" cy="433070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3200" dirty="0">
                <a:solidFill>
                  <a:srgbClr val="0924E9"/>
                </a:solidFill>
                <a:latin typeface="+mj-ea"/>
                <a:ea typeface="+mj-ea"/>
              </a:rPr>
              <a:t>思维建模</a:t>
            </a: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D2F1D8C-B5B8-C397-1655-45303FF34380}"/>
              </a:ext>
            </a:extLst>
          </p:cNvPr>
          <p:cNvSpPr/>
          <p:nvPr/>
        </p:nvSpPr>
        <p:spPr bwMode="auto">
          <a:xfrm>
            <a:off x="196392" y="3429000"/>
            <a:ext cx="1650094" cy="1084261"/>
          </a:xfrm>
          <a:custGeom>
            <a:avLst/>
            <a:gdLst>
              <a:gd name="connsiteX0" fmla="*/ 0 w 1267142"/>
              <a:gd name="connsiteY0" fmla="*/ 101283 h 1012826"/>
              <a:gd name="connsiteX1" fmla="*/ 101283 w 1267142"/>
              <a:gd name="connsiteY1" fmla="*/ 0 h 1012826"/>
              <a:gd name="connsiteX2" fmla="*/ 1165859 w 1267142"/>
              <a:gd name="connsiteY2" fmla="*/ 0 h 1012826"/>
              <a:gd name="connsiteX3" fmla="*/ 1267142 w 1267142"/>
              <a:gd name="connsiteY3" fmla="*/ 101283 h 1012826"/>
              <a:gd name="connsiteX4" fmla="*/ 1267142 w 1267142"/>
              <a:gd name="connsiteY4" fmla="*/ 911543 h 1012826"/>
              <a:gd name="connsiteX5" fmla="*/ 1165859 w 1267142"/>
              <a:gd name="connsiteY5" fmla="*/ 1012826 h 1012826"/>
              <a:gd name="connsiteX6" fmla="*/ 101283 w 1267142"/>
              <a:gd name="connsiteY6" fmla="*/ 1012826 h 1012826"/>
              <a:gd name="connsiteX7" fmla="*/ 0 w 1267142"/>
              <a:gd name="connsiteY7" fmla="*/ 911543 h 1012826"/>
              <a:gd name="connsiteX8" fmla="*/ 0 w 1267142"/>
              <a:gd name="connsiteY8" fmla="*/ 101283 h 10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7142" h="1012826">
                <a:moveTo>
                  <a:pt x="0" y="101283"/>
                </a:moveTo>
                <a:cubicBezTo>
                  <a:pt x="0" y="45346"/>
                  <a:pt x="45346" y="0"/>
                  <a:pt x="101283" y="0"/>
                </a:cubicBezTo>
                <a:lnTo>
                  <a:pt x="1165859" y="0"/>
                </a:lnTo>
                <a:cubicBezTo>
                  <a:pt x="1221796" y="0"/>
                  <a:pt x="1267142" y="45346"/>
                  <a:pt x="1267142" y="101283"/>
                </a:cubicBezTo>
                <a:lnTo>
                  <a:pt x="1267142" y="911543"/>
                </a:lnTo>
                <a:cubicBezTo>
                  <a:pt x="1267142" y="967480"/>
                  <a:pt x="1221796" y="1012826"/>
                  <a:pt x="1165859" y="1012826"/>
                </a:cubicBezTo>
                <a:lnTo>
                  <a:pt x="101283" y="1012826"/>
                </a:lnTo>
                <a:cubicBezTo>
                  <a:pt x="45346" y="1012826"/>
                  <a:pt x="0" y="967480"/>
                  <a:pt x="0" y="911543"/>
                </a:cubicBezTo>
                <a:lnTo>
                  <a:pt x="0" y="10128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51585" tIns="151585" rIns="151585" bIns="151585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取溶液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B35B2384-D648-0F3C-6F3D-A21C71DE4D1A}"/>
              </a:ext>
            </a:extLst>
          </p:cNvPr>
          <p:cNvSpPr/>
          <p:nvPr/>
        </p:nvSpPr>
        <p:spPr bwMode="auto">
          <a:xfrm>
            <a:off x="1907555" y="3712258"/>
            <a:ext cx="387350" cy="490538"/>
          </a:xfrm>
          <a:custGeom>
            <a:avLst/>
            <a:gdLst>
              <a:gd name="connsiteX0" fmla="*/ 0 w 394384"/>
              <a:gd name="connsiteY0" fmla="*/ 91653 h 458266"/>
              <a:gd name="connsiteX1" fmla="*/ 197192 w 394384"/>
              <a:gd name="connsiteY1" fmla="*/ 91653 h 458266"/>
              <a:gd name="connsiteX2" fmla="*/ 197192 w 394384"/>
              <a:gd name="connsiteY2" fmla="*/ 0 h 458266"/>
              <a:gd name="connsiteX3" fmla="*/ 394384 w 394384"/>
              <a:gd name="connsiteY3" fmla="*/ 229133 h 458266"/>
              <a:gd name="connsiteX4" fmla="*/ 197192 w 394384"/>
              <a:gd name="connsiteY4" fmla="*/ 458266 h 458266"/>
              <a:gd name="connsiteX5" fmla="*/ 197192 w 394384"/>
              <a:gd name="connsiteY5" fmla="*/ 366613 h 458266"/>
              <a:gd name="connsiteX6" fmla="*/ 0 w 394384"/>
              <a:gd name="connsiteY6" fmla="*/ 366613 h 458266"/>
              <a:gd name="connsiteX7" fmla="*/ 0 w 394384"/>
              <a:gd name="connsiteY7" fmla="*/ 91653 h 45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384" h="458266">
                <a:moveTo>
                  <a:pt x="0" y="91653"/>
                </a:moveTo>
                <a:lnTo>
                  <a:pt x="197192" y="91653"/>
                </a:lnTo>
                <a:lnTo>
                  <a:pt x="197192" y="0"/>
                </a:lnTo>
                <a:lnTo>
                  <a:pt x="394384" y="229133"/>
                </a:lnTo>
                <a:lnTo>
                  <a:pt x="197192" y="458266"/>
                </a:lnTo>
                <a:lnTo>
                  <a:pt x="197192" y="366613"/>
                </a:lnTo>
                <a:lnTo>
                  <a:pt x="0" y="366613"/>
                </a:lnTo>
                <a:lnTo>
                  <a:pt x="0" y="9165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0" tIns="91653" rIns="118315" bIns="91653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63F717B8-D81B-1F50-12AA-093A3B225F65}"/>
              </a:ext>
            </a:extLst>
          </p:cNvPr>
          <p:cNvSpPr/>
          <p:nvPr/>
        </p:nvSpPr>
        <p:spPr bwMode="auto">
          <a:xfrm>
            <a:off x="2455819" y="3415397"/>
            <a:ext cx="1813463" cy="1084261"/>
          </a:xfrm>
          <a:custGeom>
            <a:avLst/>
            <a:gdLst>
              <a:gd name="connsiteX0" fmla="*/ 0 w 1847847"/>
              <a:gd name="connsiteY0" fmla="*/ 101283 h 1012826"/>
              <a:gd name="connsiteX1" fmla="*/ 101283 w 1847847"/>
              <a:gd name="connsiteY1" fmla="*/ 0 h 1012826"/>
              <a:gd name="connsiteX2" fmla="*/ 1746564 w 1847847"/>
              <a:gd name="connsiteY2" fmla="*/ 0 h 1012826"/>
              <a:gd name="connsiteX3" fmla="*/ 1847847 w 1847847"/>
              <a:gd name="connsiteY3" fmla="*/ 101283 h 1012826"/>
              <a:gd name="connsiteX4" fmla="*/ 1847847 w 1847847"/>
              <a:gd name="connsiteY4" fmla="*/ 911543 h 1012826"/>
              <a:gd name="connsiteX5" fmla="*/ 1746564 w 1847847"/>
              <a:gd name="connsiteY5" fmla="*/ 1012826 h 1012826"/>
              <a:gd name="connsiteX6" fmla="*/ 101283 w 1847847"/>
              <a:gd name="connsiteY6" fmla="*/ 1012826 h 1012826"/>
              <a:gd name="connsiteX7" fmla="*/ 0 w 1847847"/>
              <a:gd name="connsiteY7" fmla="*/ 911543 h 1012826"/>
              <a:gd name="connsiteX8" fmla="*/ 0 w 1847847"/>
              <a:gd name="connsiteY8" fmla="*/ 101283 h 10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7847" h="1012826">
                <a:moveTo>
                  <a:pt x="0" y="101283"/>
                </a:moveTo>
                <a:cubicBezTo>
                  <a:pt x="0" y="45346"/>
                  <a:pt x="45346" y="0"/>
                  <a:pt x="101283" y="0"/>
                </a:cubicBezTo>
                <a:lnTo>
                  <a:pt x="1746564" y="0"/>
                </a:lnTo>
                <a:cubicBezTo>
                  <a:pt x="1802501" y="0"/>
                  <a:pt x="1847847" y="45346"/>
                  <a:pt x="1847847" y="101283"/>
                </a:cubicBezTo>
                <a:lnTo>
                  <a:pt x="1847847" y="911543"/>
                </a:lnTo>
                <a:cubicBezTo>
                  <a:pt x="1847847" y="967480"/>
                  <a:pt x="1802501" y="1012826"/>
                  <a:pt x="1746564" y="1012826"/>
                </a:cubicBezTo>
                <a:lnTo>
                  <a:pt x="101283" y="1012826"/>
                </a:lnTo>
                <a:cubicBezTo>
                  <a:pt x="45346" y="1012826"/>
                  <a:pt x="0" y="967480"/>
                  <a:pt x="0" y="911543"/>
                </a:cubicBezTo>
                <a:lnTo>
                  <a:pt x="0" y="10128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51585" tIns="151585" rIns="151585" bIns="151585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滴加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稀盐酸酸化</a:t>
            </a: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B62B4BD8-C56C-412B-3846-4F570707CEDC}"/>
              </a:ext>
            </a:extLst>
          </p:cNvPr>
          <p:cNvSpPr/>
          <p:nvPr/>
        </p:nvSpPr>
        <p:spPr bwMode="auto">
          <a:xfrm>
            <a:off x="4449143" y="3712258"/>
            <a:ext cx="382587" cy="490538"/>
          </a:xfrm>
          <a:custGeom>
            <a:avLst/>
            <a:gdLst>
              <a:gd name="connsiteX0" fmla="*/ 0 w 389103"/>
              <a:gd name="connsiteY0" fmla="*/ 91653 h 458266"/>
              <a:gd name="connsiteX1" fmla="*/ 194552 w 389103"/>
              <a:gd name="connsiteY1" fmla="*/ 91653 h 458266"/>
              <a:gd name="connsiteX2" fmla="*/ 194552 w 389103"/>
              <a:gd name="connsiteY2" fmla="*/ 0 h 458266"/>
              <a:gd name="connsiteX3" fmla="*/ 389103 w 389103"/>
              <a:gd name="connsiteY3" fmla="*/ 229133 h 458266"/>
              <a:gd name="connsiteX4" fmla="*/ 194552 w 389103"/>
              <a:gd name="connsiteY4" fmla="*/ 458266 h 458266"/>
              <a:gd name="connsiteX5" fmla="*/ 194552 w 389103"/>
              <a:gd name="connsiteY5" fmla="*/ 366613 h 458266"/>
              <a:gd name="connsiteX6" fmla="*/ 0 w 389103"/>
              <a:gd name="connsiteY6" fmla="*/ 366613 h 458266"/>
              <a:gd name="connsiteX7" fmla="*/ 0 w 389103"/>
              <a:gd name="connsiteY7" fmla="*/ 91653 h 45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103" h="458266">
                <a:moveTo>
                  <a:pt x="0" y="91653"/>
                </a:moveTo>
                <a:lnTo>
                  <a:pt x="194552" y="91653"/>
                </a:lnTo>
                <a:lnTo>
                  <a:pt x="194552" y="0"/>
                </a:lnTo>
                <a:lnTo>
                  <a:pt x="389103" y="229133"/>
                </a:lnTo>
                <a:lnTo>
                  <a:pt x="194552" y="458266"/>
                </a:lnTo>
                <a:lnTo>
                  <a:pt x="194552" y="366613"/>
                </a:lnTo>
                <a:lnTo>
                  <a:pt x="0" y="366613"/>
                </a:lnTo>
                <a:lnTo>
                  <a:pt x="0" y="9165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0" tIns="91653" rIns="116731" bIns="91653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DD2B9867-1AF4-DEEA-3849-A9DF01A3E77D}"/>
              </a:ext>
            </a:extLst>
          </p:cNvPr>
          <p:cNvSpPr/>
          <p:nvPr/>
        </p:nvSpPr>
        <p:spPr bwMode="auto">
          <a:xfrm>
            <a:off x="4989779" y="3415397"/>
            <a:ext cx="1813463" cy="1084261"/>
          </a:xfrm>
          <a:custGeom>
            <a:avLst/>
            <a:gdLst>
              <a:gd name="connsiteX0" fmla="*/ 0 w 1847847"/>
              <a:gd name="connsiteY0" fmla="*/ 101283 h 1012826"/>
              <a:gd name="connsiteX1" fmla="*/ 101283 w 1847847"/>
              <a:gd name="connsiteY1" fmla="*/ 0 h 1012826"/>
              <a:gd name="connsiteX2" fmla="*/ 1746564 w 1847847"/>
              <a:gd name="connsiteY2" fmla="*/ 0 h 1012826"/>
              <a:gd name="connsiteX3" fmla="*/ 1847847 w 1847847"/>
              <a:gd name="connsiteY3" fmla="*/ 101283 h 1012826"/>
              <a:gd name="connsiteX4" fmla="*/ 1847847 w 1847847"/>
              <a:gd name="connsiteY4" fmla="*/ 911543 h 1012826"/>
              <a:gd name="connsiteX5" fmla="*/ 1746564 w 1847847"/>
              <a:gd name="connsiteY5" fmla="*/ 1012826 h 1012826"/>
              <a:gd name="connsiteX6" fmla="*/ 101283 w 1847847"/>
              <a:gd name="connsiteY6" fmla="*/ 1012826 h 1012826"/>
              <a:gd name="connsiteX7" fmla="*/ 0 w 1847847"/>
              <a:gd name="connsiteY7" fmla="*/ 911543 h 1012826"/>
              <a:gd name="connsiteX8" fmla="*/ 0 w 1847847"/>
              <a:gd name="connsiteY8" fmla="*/ 101283 h 10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7847" h="1012826">
                <a:moveTo>
                  <a:pt x="0" y="101283"/>
                </a:moveTo>
                <a:cubicBezTo>
                  <a:pt x="0" y="45346"/>
                  <a:pt x="45346" y="0"/>
                  <a:pt x="101283" y="0"/>
                </a:cubicBezTo>
                <a:lnTo>
                  <a:pt x="1746564" y="0"/>
                </a:lnTo>
                <a:cubicBezTo>
                  <a:pt x="1802501" y="0"/>
                  <a:pt x="1847847" y="45346"/>
                  <a:pt x="1847847" y="101283"/>
                </a:cubicBezTo>
                <a:lnTo>
                  <a:pt x="1847847" y="911543"/>
                </a:lnTo>
                <a:cubicBezTo>
                  <a:pt x="1847847" y="967480"/>
                  <a:pt x="1802501" y="1012826"/>
                  <a:pt x="1746564" y="1012826"/>
                </a:cubicBezTo>
                <a:lnTo>
                  <a:pt x="101283" y="1012826"/>
                </a:lnTo>
                <a:cubicBezTo>
                  <a:pt x="45346" y="1012826"/>
                  <a:pt x="0" y="967480"/>
                  <a:pt x="0" y="911543"/>
                </a:cubicBezTo>
                <a:lnTo>
                  <a:pt x="0" y="10128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51585" tIns="151585" rIns="151585" bIns="151585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滴加氯化钡</a:t>
            </a: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D9E1F0E6-04AB-1D9C-81BA-2037AAC4AF8F}"/>
              </a:ext>
            </a:extLst>
          </p:cNvPr>
          <p:cNvSpPr/>
          <p:nvPr/>
        </p:nvSpPr>
        <p:spPr bwMode="auto">
          <a:xfrm>
            <a:off x="6984380" y="3712258"/>
            <a:ext cx="384175" cy="490538"/>
          </a:xfrm>
          <a:custGeom>
            <a:avLst/>
            <a:gdLst>
              <a:gd name="connsiteX0" fmla="*/ 0 w 391743"/>
              <a:gd name="connsiteY0" fmla="*/ 91653 h 458266"/>
              <a:gd name="connsiteX1" fmla="*/ 195872 w 391743"/>
              <a:gd name="connsiteY1" fmla="*/ 91653 h 458266"/>
              <a:gd name="connsiteX2" fmla="*/ 195872 w 391743"/>
              <a:gd name="connsiteY2" fmla="*/ 0 h 458266"/>
              <a:gd name="connsiteX3" fmla="*/ 391743 w 391743"/>
              <a:gd name="connsiteY3" fmla="*/ 229133 h 458266"/>
              <a:gd name="connsiteX4" fmla="*/ 195872 w 391743"/>
              <a:gd name="connsiteY4" fmla="*/ 458266 h 458266"/>
              <a:gd name="connsiteX5" fmla="*/ 195872 w 391743"/>
              <a:gd name="connsiteY5" fmla="*/ 366613 h 458266"/>
              <a:gd name="connsiteX6" fmla="*/ 0 w 391743"/>
              <a:gd name="connsiteY6" fmla="*/ 366613 h 458266"/>
              <a:gd name="connsiteX7" fmla="*/ 0 w 391743"/>
              <a:gd name="connsiteY7" fmla="*/ 91653 h 45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743" h="458266">
                <a:moveTo>
                  <a:pt x="0" y="91653"/>
                </a:moveTo>
                <a:lnTo>
                  <a:pt x="195872" y="91653"/>
                </a:lnTo>
                <a:lnTo>
                  <a:pt x="195872" y="0"/>
                </a:lnTo>
                <a:lnTo>
                  <a:pt x="391743" y="229133"/>
                </a:lnTo>
                <a:lnTo>
                  <a:pt x="195872" y="458266"/>
                </a:lnTo>
                <a:lnTo>
                  <a:pt x="195872" y="366613"/>
                </a:lnTo>
                <a:lnTo>
                  <a:pt x="0" y="366613"/>
                </a:lnTo>
                <a:lnTo>
                  <a:pt x="0" y="9165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0" tIns="91653" rIns="117523" bIns="91653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376087DE-1214-7F5D-70BF-248493F6FFAC}"/>
              </a:ext>
            </a:extLst>
          </p:cNvPr>
          <p:cNvSpPr/>
          <p:nvPr/>
        </p:nvSpPr>
        <p:spPr bwMode="auto">
          <a:xfrm>
            <a:off x="7520401" y="3415396"/>
            <a:ext cx="2143679" cy="1084260"/>
          </a:xfrm>
          <a:custGeom>
            <a:avLst/>
            <a:gdLst>
              <a:gd name="connsiteX0" fmla="*/ 0 w 1847847"/>
              <a:gd name="connsiteY0" fmla="*/ 101283 h 1012826"/>
              <a:gd name="connsiteX1" fmla="*/ 101283 w 1847847"/>
              <a:gd name="connsiteY1" fmla="*/ 0 h 1012826"/>
              <a:gd name="connsiteX2" fmla="*/ 1746564 w 1847847"/>
              <a:gd name="connsiteY2" fmla="*/ 0 h 1012826"/>
              <a:gd name="connsiteX3" fmla="*/ 1847847 w 1847847"/>
              <a:gd name="connsiteY3" fmla="*/ 101283 h 1012826"/>
              <a:gd name="connsiteX4" fmla="*/ 1847847 w 1847847"/>
              <a:gd name="connsiteY4" fmla="*/ 911543 h 1012826"/>
              <a:gd name="connsiteX5" fmla="*/ 1746564 w 1847847"/>
              <a:gd name="connsiteY5" fmla="*/ 1012826 h 1012826"/>
              <a:gd name="connsiteX6" fmla="*/ 101283 w 1847847"/>
              <a:gd name="connsiteY6" fmla="*/ 1012826 h 1012826"/>
              <a:gd name="connsiteX7" fmla="*/ 0 w 1847847"/>
              <a:gd name="connsiteY7" fmla="*/ 911543 h 1012826"/>
              <a:gd name="connsiteX8" fmla="*/ 0 w 1847847"/>
              <a:gd name="connsiteY8" fmla="*/ 101283 h 10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7847" h="1012826">
                <a:moveTo>
                  <a:pt x="0" y="101283"/>
                </a:moveTo>
                <a:cubicBezTo>
                  <a:pt x="0" y="45346"/>
                  <a:pt x="45346" y="0"/>
                  <a:pt x="101283" y="0"/>
                </a:cubicBezTo>
                <a:lnTo>
                  <a:pt x="1746564" y="0"/>
                </a:lnTo>
                <a:cubicBezTo>
                  <a:pt x="1802501" y="0"/>
                  <a:pt x="1847847" y="45346"/>
                  <a:pt x="1847847" y="101283"/>
                </a:cubicBezTo>
                <a:lnTo>
                  <a:pt x="1847847" y="911543"/>
                </a:lnTo>
                <a:cubicBezTo>
                  <a:pt x="1847847" y="967480"/>
                  <a:pt x="1802501" y="1012826"/>
                  <a:pt x="1746564" y="1012826"/>
                </a:cubicBezTo>
                <a:lnTo>
                  <a:pt x="101283" y="1012826"/>
                </a:lnTo>
                <a:cubicBezTo>
                  <a:pt x="45346" y="1012826"/>
                  <a:pt x="0" y="967480"/>
                  <a:pt x="0" y="911543"/>
                </a:cubicBezTo>
                <a:lnTo>
                  <a:pt x="0" y="10128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51585" tIns="151585" rIns="151585" bIns="151585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白色沉淀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2888028-78AA-7943-82A8-E8D07C967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491" y="2602596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取样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970FFEA-5E3E-A208-4AF7-3521F3BC7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501" y="2552126"/>
            <a:ext cx="1832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实验操作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AB22107-42CA-F36D-A301-AE377B49A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003" y="2568135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现象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BB73B55-84F5-1705-B02B-4282F71F9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5717" y="2602596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结论</a:t>
            </a: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32A0BD34-2409-C396-3DE2-F0ECBE0FD4BB}"/>
              </a:ext>
            </a:extLst>
          </p:cNvPr>
          <p:cNvSpPr/>
          <p:nvPr/>
        </p:nvSpPr>
        <p:spPr bwMode="auto">
          <a:xfrm>
            <a:off x="9725149" y="3712257"/>
            <a:ext cx="384175" cy="490538"/>
          </a:xfrm>
          <a:custGeom>
            <a:avLst/>
            <a:gdLst>
              <a:gd name="connsiteX0" fmla="*/ 0 w 391743"/>
              <a:gd name="connsiteY0" fmla="*/ 91653 h 458266"/>
              <a:gd name="connsiteX1" fmla="*/ 195872 w 391743"/>
              <a:gd name="connsiteY1" fmla="*/ 91653 h 458266"/>
              <a:gd name="connsiteX2" fmla="*/ 195872 w 391743"/>
              <a:gd name="connsiteY2" fmla="*/ 0 h 458266"/>
              <a:gd name="connsiteX3" fmla="*/ 391743 w 391743"/>
              <a:gd name="connsiteY3" fmla="*/ 229133 h 458266"/>
              <a:gd name="connsiteX4" fmla="*/ 195872 w 391743"/>
              <a:gd name="connsiteY4" fmla="*/ 458266 h 458266"/>
              <a:gd name="connsiteX5" fmla="*/ 195872 w 391743"/>
              <a:gd name="connsiteY5" fmla="*/ 366613 h 458266"/>
              <a:gd name="connsiteX6" fmla="*/ 0 w 391743"/>
              <a:gd name="connsiteY6" fmla="*/ 366613 h 458266"/>
              <a:gd name="connsiteX7" fmla="*/ 0 w 391743"/>
              <a:gd name="connsiteY7" fmla="*/ 91653 h 45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743" h="458266">
                <a:moveTo>
                  <a:pt x="0" y="91653"/>
                </a:moveTo>
                <a:lnTo>
                  <a:pt x="195872" y="91653"/>
                </a:lnTo>
                <a:lnTo>
                  <a:pt x="195872" y="0"/>
                </a:lnTo>
                <a:lnTo>
                  <a:pt x="391743" y="229133"/>
                </a:lnTo>
                <a:lnTo>
                  <a:pt x="195872" y="458266"/>
                </a:lnTo>
                <a:lnTo>
                  <a:pt x="195872" y="366613"/>
                </a:lnTo>
                <a:lnTo>
                  <a:pt x="0" y="366613"/>
                </a:lnTo>
                <a:lnTo>
                  <a:pt x="0" y="9165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0" tIns="91653" rIns="117523" bIns="91653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B63FB24B-01E5-F99B-5CE7-AA4B665978C8}"/>
              </a:ext>
            </a:extLst>
          </p:cNvPr>
          <p:cNvSpPr/>
          <p:nvPr/>
        </p:nvSpPr>
        <p:spPr bwMode="auto">
          <a:xfrm>
            <a:off x="10086834" y="3415395"/>
            <a:ext cx="1813463" cy="1084261"/>
          </a:xfrm>
          <a:custGeom>
            <a:avLst/>
            <a:gdLst>
              <a:gd name="connsiteX0" fmla="*/ 0 w 1847847"/>
              <a:gd name="connsiteY0" fmla="*/ 101283 h 1012826"/>
              <a:gd name="connsiteX1" fmla="*/ 101283 w 1847847"/>
              <a:gd name="connsiteY1" fmla="*/ 0 h 1012826"/>
              <a:gd name="connsiteX2" fmla="*/ 1746564 w 1847847"/>
              <a:gd name="connsiteY2" fmla="*/ 0 h 1012826"/>
              <a:gd name="connsiteX3" fmla="*/ 1847847 w 1847847"/>
              <a:gd name="connsiteY3" fmla="*/ 101283 h 1012826"/>
              <a:gd name="connsiteX4" fmla="*/ 1847847 w 1847847"/>
              <a:gd name="connsiteY4" fmla="*/ 911543 h 1012826"/>
              <a:gd name="connsiteX5" fmla="*/ 1746564 w 1847847"/>
              <a:gd name="connsiteY5" fmla="*/ 1012826 h 1012826"/>
              <a:gd name="connsiteX6" fmla="*/ 101283 w 1847847"/>
              <a:gd name="connsiteY6" fmla="*/ 1012826 h 1012826"/>
              <a:gd name="connsiteX7" fmla="*/ 0 w 1847847"/>
              <a:gd name="connsiteY7" fmla="*/ 911543 h 1012826"/>
              <a:gd name="connsiteX8" fmla="*/ 0 w 1847847"/>
              <a:gd name="connsiteY8" fmla="*/ 101283 h 10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7847" h="1012826">
                <a:moveTo>
                  <a:pt x="0" y="101283"/>
                </a:moveTo>
                <a:cubicBezTo>
                  <a:pt x="0" y="45346"/>
                  <a:pt x="45346" y="0"/>
                  <a:pt x="101283" y="0"/>
                </a:cubicBezTo>
                <a:lnTo>
                  <a:pt x="1746564" y="0"/>
                </a:lnTo>
                <a:cubicBezTo>
                  <a:pt x="1802501" y="0"/>
                  <a:pt x="1847847" y="45346"/>
                  <a:pt x="1847847" y="101283"/>
                </a:cubicBezTo>
                <a:lnTo>
                  <a:pt x="1847847" y="911543"/>
                </a:lnTo>
                <a:cubicBezTo>
                  <a:pt x="1847847" y="967480"/>
                  <a:pt x="1802501" y="1012826"/>
                  <a:pt x="1746564" y="1012826"/>
                </a:cubicBezTo>
                <a:lnTo>
                  <a:pt x="101283" y="1012826"/>
                </a:lnTo>
                <a:cubicBezTo>
                  <a:pt x="45346" y="1012826"/>
                  <a:pt x="0" y="967480"/>
                  <a:pt x="0" y="911543"/>
                </a:cubicBezTo>
                <a:lnTo>
                  <a:pt x="0" y="10128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51585" tIns="151585" rIns="151585" bIns="151585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有硫酸根离子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1CFBEED-E3FD-98A2-9E6D-12A1FB8A5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80" y="1666211"/>
            <a:ext cx="6408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800" b="1" dirty="0">
                <a:latin typeface="+mj-ea"/>
                <a:ea typeface="+mj-ea"/>
              </a:rPr>
              <a:t>硫酸根离子的检验步骤：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8740833-E74A-18FE-31F2-B0002BA5F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229" y="5051978"/>
            <a:ext cx="72010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排除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CO</a:t>
            </a:r>
            <a:r>
              <a:rPr lang="en-US" altLang="zh-CN" b="1" baseline="-25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b="1" baseline="30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 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Ag</a:t>
            </a:r>
            <a:r>
              <a:rPr lang="en-US" altLang="zh-CN" b="1" baseline="30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、 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SO</a:t>
            </a:r>
            <a:r>
              <a:rPr lang="en-US" altLang="zh-CN" b="1" baseline="-25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b="1" baseline="30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 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等离子干扰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EAA5D9-FAB1-6D0E-9FC9-44AB032E6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9" y="5757349"/>
            <a:ext cx="38940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发生氧化还原反应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182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/>
      <p:bldP spid="17" grpId="1"/>
      <p:bldP spid="18" grpId="0"/>
      <p:bldP spid="18" grpId="1"/>
      <p:bldP spid="20" grpId="0"/>
      <p:bldP spid="20" grpId="1"/>
      <p:bldP spid="21" grpId="0"/>
      <p:bldP spid="21" grpId="1"/>
      <p:bldP spid="22" grpId="0" animBg="1"/>
      <p:bldP spid="23" grpId="0" animBg="1"/>
      <p:bldP spid="14" grpId="0"/>
      <p:bldP spid="14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B4300C6E-EE8B-8384-FCAF-304F204BE2BB}"/>
              </a:ext>
            </a:extLst>
          </p:cNvPr>
          <p:cNvSpPr txBox="1"/>
          <p:nvPr/>
        </p:nvSpPr>
        <p:spPr>
          <a:xfrm>
            <a:off x="369406" y="74892"/>
            <a:ext cx="441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三、试卷分析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CD18F83A-1027-3A38-30FA-A54D65AD6B59}"/>
              </a:ext>
            </a:extLst>
          </p:cNvPr>
          <p:cNvSpPr txBox="1">
            <a:spLocks/>
          </p:cNvSpPr>
          <p:nvPr/>
        </p:nvSpPr>
        <p:spPr>
          <a:xfrm>
            <a:off x="282073" y="657792"/>
            <a:ext cx="2770615" cy="433070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924E9"/>
                </a:solidFill>
                <a:latin typeface="+mj-ea"/>
                <a:ea typeface="+mj-ea"/>
              </a:rPr>
              <a:t>变式训练</a:t>
            </a:r>
            <a:r>
              <a:rPr lang="en-US" altLang="zh-CN" sz="2800" dirty="0">
                <a:solidFill>
                  <a:srgbClr val="0924E9"/>
                </a:solidFill>
                <a:latin typeface="+mj-ea"/>
                <a:ea typeface="+mj-ea"/>
              </a:rPr>
              <a:t>2-1</a:t>
            </a:r>
            <a:endParaRPr lang="zh-CN" altLang="en-US" sz="2800" dirty="0">
              <a:solidFill>
                <a:srgbClr val="0924E9"/>
              </a:solidFill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2C92D2F-D057-8F78-F88A-00BD1B0DA0AE}"/>
              </a:ext>
            </a:extLst>
          </p:cNvPr>
          <p:cNvSpPr txBox="1"/>
          <p:nvPr/>
        </p:nvSpPr>
        <p:spPr>
          <a:xfrm>
            <a:off x="176934" y="1293810"/>
            <a:ext cx="11302303" cy="1689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2023</a:t>
            </a:r>
            <a:r>
              <a:rPr lang="zh-CN" altLang="en-US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年</a:t>
            </a:r>
            <a:r>
              <a:rPr lang="zh-CN" altLang="zh-CN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南通如皋高三期末</a:t>
            </a:r>
            <a:r>
              <a:rPr lang="zh-CN" altLang="en-US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）</a:t>
            </a:r>
            <a:endParaRPr lang="en-US" altLang="zh-CN" sz="2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2400" kern="100" dirty="0">
                <a:effectLst/>
                <a:latin typeface="+mj-ea"/>
                <a:ea typeface="+mj-ea"/>
                <a:cs typeface="Courier New" panose="02070309020205020404" pitchFamily="49" charset="0"/>
              </a:rPr>
              <a:t>16. (19</a:t>
            </a:r>
            <a:r>
              <a:rPr lang="zh-CN" altLang="zh-CN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分</a:t>
            </a:r>
            <a:r>
              <a:rPr lang="en-US" altLang="zh-CN" sz="2400" kern="100" dirty="0">
                <a:effectLst/>
                <a:latin typeface="+mj-ea"/>
                <a:ea typeface="+mj-ea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铁黄</a:t>
            </a:r>
            <a:r>
              <a:rPr lang="en-US" altLang="zh-CN" sz="2400" kern="100" dirty="0">
                <a:effectLst/>
                <a:latin typeface="+mj-ea"/>
                <a:ea typeface="+mj-ea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effectLst/>
                <a:latin typeface="+mj-ea"/>
                <a:ea typeface="+mj-ea"/>
                <a:cs typeface="Courier New" panose="02070309020205020404" pitchFamily="49" charset="0"/>
              </a:rPr>
              <a:t>FeOOH</a:t>
            </a:r>
            <a:r>
              <a:rPr lang="en-US" altLang="zh-CN" sz="2400" kern="100" dirty="0">
                <a:effectLst/>
                <a:latin typeface="+mj-ea"/>
                <a:ea typeface="+mj-ea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可用作颜料。一种由钛铁矿浸出后的废液</a:t>
            </a:r>
            <a:r>
              <a:rPr lang="en-US" altLang="zh-CN" sz="2400" kern="100" dirty="0">
                <a:effectLst/>
                <a:latin typeface="+mj-ea"/>
                <a:ea typeface="+mj-ea"/>
                <a:cs typeface="Courier New" panose="02070309020205020404" pitchFamily="49" charset="0"/>
              </a:rPr>
              <a:t>[</a:t>
            </a:r>
            <a:r>
              <a:rPr lang="zh-CN" altLang="zh-CN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主要含</a:t>
            </a:r>
            <a:r>
              <a:rPr lang="en-US" altLang="zh-CN" sz="2400" kern="100" dirty="0">
                <a:effectLst/>
                <a:latin typeface="+mj-ea"/>
                <a:ea typeface="+mj-ea"/>
                <a:cs typeface="Courier New" panose="02070309020205020404" pitchFamily="49" charset="0"/>
              </a:rPr>
              <a:t>FeSO</a:t>
            </a:r>
            <a:r>
              <a:rPr lang="en-US" altLang="zh-CN" sz="2400" kern="100" baseline="-25000" dirty="0">
                <a:effectLst/>
                <a:latin typeface="+mj-ea"/>
                <a:ea typeface="+mj-ea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 </a:t>
            </a:r>
          </a:p>
          <a:p>
            <a:pPr indent="266700">
              <a:lnSpc>
                <a:spcPct val="150000"/>
              </a:lnSpc>
            </a:pPr>
            <a:r>
              <a:rPr lang="en-US" altLang="zh-CN" sz="2400" kern="100" dirty="0">
                <a:effectLst/>
                <a:latin typeface="+mj-ea"/>
                <a:ea typeface="+mj-ea"/>
                <a:cs typeface="Courier New" panose="02070309020205020404" pitchFamily="49" charset="0"/>
              </a:rPr>
              <a:t>      Fe</a:t>
            </a:r>
            <a:r>
              <a:rPr lang="en-US" altLang="zh-CN" sz="2400" kern="100" baseline="-25000" dirty="0">
                <a:effectLst/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effectLst/>
                <a:latin typeface="+mj-ea"/>
                <a:ea typeface="+mj-ea"/>
                <a:cs typeface="Courier New" panose="02070309020205020404" pitchFamily="49" charset="0"/>
              </a:rPr>
              <a:t>(SO</a:t>
            </a:r>
            <a:r>
              <a:rPr lang="en-US" altLang="zh-CN" sz="2400" kern="100" baseline="-25000" dirty="0">
                <a:effectLst/>
                <a:latin typeface="+mj-ea"/>
                <a:ea typeface="+mj-ea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effectLst/>
                <a:latin typeface="+mj-ea"/>
                <a:ea typeface="+mj-ea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effectLst/>
                <a:latin typeface="+mj-ea"/>
                <a:ea typeface="+mj-ea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 err="1">
                <a:effectLst/>
                <a:latin typeface="+mj-ea"/>
                <a:ea typeface="+mj-ea"/>
                <a:cs typeface="Courier New" panose="02070309020205020404" pitchFamily="49" charset="0"/>
              </a:rPr>
              <a:t>TiO</a:t>
            </a:r>
            <a:r>
              <a:rPr lang="en-US" altLang="zh-CN" sz="2400" kern="100" dirty="0">
                <a:effectLst/>
                <a:latin typeface="+mj-ea"/>
                <a:ea typeface="+mj-ea"/>
                <a:cs typeface="Courier New" panose="02070309020205020404" pitchFamily="49" charset="0"/>
              </a:rPr>
              <a:t>(SO</a:t>
            </a:r>
            <a:r>
              <a:rPr lang="en-US" altLang="zh-CN" sz="2400" kern="100" baseline="-25000" dirty="0">
                <a:effectLst/>
                <a:latin typeface="+mj-ea"/>
                <a:ea typeface="+mj-ea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effectLst/>
                <a:latin typeface="+mj-ea"/>
                <a:ea typeface="+mj-ea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effectLst/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effectLst/>
                <a:latin typeface="+mj-ea"/>
                <a:ea typeface="+mj-ea"/>
                <a:cs typeface="Courier New" panose="02070309020205020404" pitchFamily="49" charset="0"/>
              </a:rPr>
              <a:t>]</a:t>
            </a:r>
            <a:r>
              <a:rPr lang="zh-CN" altLang="zh-CN" sz="24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制取铁黄的过程如下：</a:t>
            </a:r>
            <a:endParaRPr lang="zh-CN" altLang="zh-CN" sz="2400" kern="100" dirty="0">
              <a:effectLst/>
              <a:latin typeface="+mj-ea"/>
              <a:ea typeface="+mj-ea"/>
              <a:cs typeface="Courier New" panose="02070309020205020404" pitchFamily="49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E1D1798-45CE-0D91-628A-09F42D171010}"/>
              </a:ext>
            </a:extLst>
          </p:cNvPr>
          <p:cNvSpPr txBox="1"/>
          <p:nvPr/>
        </p:nvSpPr>
        <p:spPr>
          <a:xfrm>
            <a:off x="282073" y="3698232"/>
            <a:ext cx="82227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/>
            <a:r>
              <a:rPr lang="en-US" altLang="zh-CN" sz="2800" kern="100" dirty="0">
                <a:effectLst/>
                <a:latin typeface="+mj-ea"/>
                <a:ea typeface="+mj-ea"/>
                <a:cs typeface="Courier New" panose="02070309020205020404" pitchFamily="49" charset="0"/>
              </a:rPr>
              <a:t>(1)  </a:t>
            </a:r>
            <a:r>
              <a:rPr lang="zh-CN" altLang="zh-CN" sz="28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检验废液中存在</a:t>
            </a:r>
            <a:r>
              <a:rPr lang="en-US" altLang="zh-CN" sz="2800" kern="100" dirty="0">
                <a:effectLst/>
                <a:latin typeface="+mj-ea"/>
                <a:ea typeface="+mj-ea"/>
                <a:cs typeface="Courier New" panose="02070309020205020404" pitchFamily="49" charset="0"/>
              </a:rPr>
              <a:t>Fe</a:t>
            </a:r>
            <a:r>
              <a:rPr lang="en-US" altLang="zh-CN" sz="2800" kern="100" baseline="30000" dirty="0">
                <a:effectLst/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的方法是</a:t>
            </a:r>
            <a:r>
              <a:rPr lang="en-US" altLang="zh-CN" sz="28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_______________</a:t>
            </a:r>
            <a:endParaRPr lang="zh-CN" altLang="zh-CN" sz="2800" kern="100" dirty="0">
              <a:effectLst/>
              <a:latin typeface="+mj-ea"/>
              <a:ea typeface="+mj-ea"/>
              <a:cs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72745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B4300C6E-EE8B-8384-FCAF-304F204BE2BB}"/>
              </a:ext>
            </a:extLst>
          </p:cNvPr>
          <p:cNvSpPr txBox="1"/>
          <p:nvPr/>
        </p:nvSpPr>
        <p:spPr>
          <a:xfrm>
            <a:off x="369407" y="134927"/>
            <a:ext cx="441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三、试卷分析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CD18F83A-1027-3A38-30FA-A54D65AD6B59}"/>
              </a:ext>
            </a:extLst>
          </p:cNvPr>
          <p:cNvSpPr txBox="1">
            <a:spLocks/>
          </p:cNvSpPr>
          <p:nvPr/>
        </p:nvSpPr>
        <p:spPr>
          <a:xfrm>
            <a:off x="282074" y="740717"/>
            <a:ext cx="2840953" cy="433070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924E9"/>
                </a:solidFill>
                <a:latin typeface="+mj-ea"/>
                <a:ea typeface="+mj-ea"/>
              </a:rPr>
              <a:t>变式训练</a:t>
            </a:r>
            <a:r>
              <a:rPr lang="en-US" altLang="zh-CN" sz="2800" dirty="0">
                <a:solidFill>
                  <a:srgbClr val="0924E9"/>
                </a:solidFill>
                <a:latin typeface="+mj-ea"/>
                <a:ea typeface="+mj-ea"/>
              </a:rPr>
              <a:t>2-2</a:t>
            </a:r>
            <a:endParaRPr lang="zh-CN" altLang="en-US" sz="2800" dirty="0">
              <a:solidFill>
                <a:srgbClr val="0924E9"/>
              </a:solidFill>
              <a:latin typeface="+mj-ea"/>
              <a:ea typeface="+mj-ea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38B227D-D2C4-F58D-628E-4CE88EC3D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260" y="1308714"/>
            <a:ext cx="7350992" cy="4896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035867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B4300C6E-EE8B-8384-FCAF-304F204BE2BB}"/>
              </a:ext>
            </a:extLst>
          </p:cNvPr>
          <p:cNvSpPr txBox="1"/>
          <p:nvPr/>
        </p:nvSpPr>
        <p:spPr>
          <a:xfrm>
            <a:off x="369407" y="134927"/>
            <a:ext cx="441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三、试卷分析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0FEF61C-E2A9-2E3D-416B-6F5D3331E0A3}"/>
              </a:ext>
            </a:extLst>
          </p:cNvPr>
          <p:cNvSpPr txBox="1"/>
          <p:nvPr/>
        </p:nvSpPr>
        <p:spPr>
          <a:xfrm>
            <a:off x="224897" y="1030974"/>
            <a:ext cx="3497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（二）非选择题分析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9839BFA-2944-F49B-1073-D9DCE29F2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448835"/>
              </p:ext>
            </p:extLst>
          </p:nvPr>
        </p:nvGraphicFramePr>
        <p:xfrm>
          <a:off x="812294" y="1927021"/>
          <a:ext cx="10567411" cy="3480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052">
                  <a:extLst>
                    <a:ext uri="{9D8B030D-6E8A-4147-A177-3AD203B41FA5}">
                      <a16:colId xmlns:a16="http://schemas.microsoft.com/office/drawing/2014/main" val="911985527"/>
                    </a:ext>
                  </a:extLst>
                </a:gridCol>
                <a:gridCol w="2158292">
                  <a:extLst>
                    <a:ext uri="{9D8B030D-6E8A-4147-A177-3AD203B41FA5}">
                      <a16:colId xmlns:a16="http://schemas.microsoft.com/office/drawing/2014/main" val="2668899249"/>
                    </a:ext>
                  </a:extLst>
                </a:gridCol>
                <a:gridCol w="2200754">
                  <a:extLst>
                    <a:ext uri="{9D8B030D-6E8A-4147-A177-3AD203B41FA5}">
                      <a16:colId xmlns:a16="http://schemas.microsoft.com/office/drawing/2014/main" val="3898438606"/>
                    </a:ext>
                  </a:extLst>
                </a:gridCol>
                <a:gridCol w="2324071">
                  <a:extLst>
                    <a:ext uri="{9D8B030D-6E8A-4147-A177-3AD203B41FA5}">
                      <a16:colId xmlns:a16="http://schemas.microsoft.com/office/drawing/2014/main" val="465020322"/>
                    </a:ext>
                  </a:extLst>
                </a:gridCol>
                <a:gridCol w="2210242">
                  <a:extLst>
                    <a:ext uri="{9D8B030D-6E8A-4147-A177-3AD203B41FA5}">
                      <a16:colId xmlns:a16="http://schemas.microsoft.com/office/drawing/2014/main" val="634666929"/>
                    </a:ext>
                  </a:extLst>
                </a:gridCol>
              </a:tblGrid>
              <a:tr h="12529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题型</a:t>
                      </a:r>
                      <a:endParaRPr lang="en-US" altLang="zh-CN" sz="24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endParaRPr lang="en-US" altLang="zh-CN" sz="18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                        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非  选  择   题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977119"/>
                  </a:ext>
                </a:extLst>
              </a:tr>
              <a:tr h="8915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题号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/>
                        <a:t>14</a:t>
                      </a:r>
                      <a:r>
                        <a:rPr lang="zh-CN" altLang="en-US" sz="2400" b="1" dirty="0"/>
                        <a:t>（</a:t>
                      </a:r>
                      <a:r>
                        <a:rPr lang="en-US" altLang="zh-CN" sz="2400" b="1" dirty="0"/>
                        <a:t>16</a:t>
                      </a:r>
                      <a:r>
                        <a:rPr lang="zh-CN" altLang="en-US" sz="2400" b="1" dirty="0"/>
                        <a:t>分）</a:t>
                      </a:r>
                      <a:endParaRPr lang="en-US" altLang="zh-CN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/>
                        <a:t>15</a:t>
                      </a:r>
                      <a:r>
                        <a:rPr lang="zh-CN" altLang="en-US" sz="2400" b="1" dirty="0"/>
                        <a:t>（</a:t>
                      </a:r>
                      <a:r>
                        <a:rPr lang="en-US" altLang="zh-CN" sz="2400" b="1" dirty="0"/>
                        <a:t>15</a:t>
                      </a:r>
                      <a:r>
                        <a:rPr lang="zh-CN" altLang="en-US" sz="2400" b="1" dirty="0"/>
                        <a:t>分）</a:t>
                      </a:r>
                      <a:endParaRPr lang="en-US" altLang="zh-CN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/>
                        <a:t>16</a:t>
                      </a:r>
                      <a:r>
                        <a:rPr lang="zh-CN" altLang="en-US" sz="2400" b="1" dirty="0"/>
                        <a:t>（</a:t>
                      </a:r>
                      <a:r>
                        <a:rPr lang="en-US" altLang="zh-CN" sz="2400" b="1" dirty="0"/>
                        <a:t>16</a:t>
                      </a:r>
                      <a:r>
                        <a:rPr lang="zh-CN" altLang="en-US" sz="2400" b="1" dirty="0"/>
                        <a:t>分）</a:t>
                      </a:r>
                      <a:endParaRPr lang="en-US" altLang="zh-CN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/>
                        <a:t>17</a:t>
                      </a:r>
                      <a:r>
                        <a:rPr lang="zh-CN" altLang="en-US" sz="2400" b="1" dirty="0"/>
                        <a:t>（</a:t>
                      </a:r>
                      <a:r>
                        <a:rPr lang="en-US" altLang="zh-CN" sz="2400" b="1" dirty="0"/>
                        <a:t>14</a:t>
                      </a:r>
                      <a:r>
                        <a:rPr lang="zh-CN" altLang="en-US" sz="2400" b="1" dirty="0"/>
                        <a:t>分）</a:t>
                      </a:r>
                      <a:endParaRPr lang="en-US" altLang="zh-CN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3665816"/>
                  </a:ext>
                </a:extLst>
              </a:tr>
              <a:tr h="133605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班级均分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得分率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altLang="zh-CN" sz="24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altLang="zh-CN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10.73/67.03% 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altLang="zh-CN" sz="24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altLang="zh-CN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10.24/68.24% 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7.14</a:t>
                      </a:r>
                      <a:r>
                        <a:rPr lang="zh-CN" altLang="en-US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r>
                        <a:rPr lang="en-US" altLang="zh-CN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/44.61%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6.06</a:t>
                      </a:r>
                      <a:r>
                        <a:rPr lang="zh-CN" altLang="en-US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r>
                        <a:rPr lang="en-US" altLang="zh-CN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/43.28% 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633400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852CF58F-9E89-0E74-F187-AF4E0F64B01F}"/>
              </a:ext>
            </a:extLst>
          </p:cNvPr>
          <p:cNvSpPr txBox="1"/>
          <p:nvPr/>
        </p:nvSpPr>
        <p:spPr>
          <a:xfrm>
            <a:off x="8687996" y="3348090"/>
            <a:ext cx="387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</a:t>
            </a:r>
            <a:endParaRPr lang="zh-CN" altLang="en-US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FF32C08-1358-1AE2-7885-7BB00ACB371A}"/>
              </a:ext>
            </a:extLst>
          </p:cNvPr>
          <p:cNvSpPr txBox="1"/>
          <p:nvPr/>
        </p:nvSpPr>
        <p:spPr>
          <a:xfrm>
            <a:off x="10836951" y="3348090"/>
            <a:ext cx="387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</a:t>
            </a:r>
            <a:endParaRPr lang="zh-CN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64681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-6207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585AAE8-3AA4-1AC8-3514-0C13778AF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42" y="1153426"/>
            <a:ext cx="21340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924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3200" b="1" dirty="0">
                <a:solidFill>
                  <a:srgbClr val="0924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 （</a:t>
            </a:r>
            <a:r>
              <a:rPr lang="en-US" altLang="zh-CN" sz="3200" b="1" dirty="0">
                <a:solidFill>
                  <a:srgbClr val="0924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0924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3200" b="1" dirty="0">
              <a:solidFill>
                <a:srgbClr val="0924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3200" b="1" dirty="0">
                <a:solidFill>
                  <a:srgbClr val="0924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3200" b="1" dirty="0">
                <a:solidFill>
                  <a:srgbClr val="0924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924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b="1" dirty="0">
                <a:solidFill>
                  <a:srgbClr val="0924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58FE9D6C-6DDA-7F43-A62B-1A0DB2A0A00E}"/>
              </a:ext>
            </a:extLst>
          </p:cNvPr>
          <p:cNvSpPr txBox="1"/>
          <p:nvPr/>
        </p:nvSpPr>
        <p:spPr>
          <a:xfrm>
            <a:off x="760024" y="41285"/>
            <a:ext cx="185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924E9"/>
                </a:solidFill>
                <a:latin typeface="+mj-ea"/>
                <a:ea typeface="+mj-ea"/>
              </a:rPr>
              <a:t>典例解析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CF799E7-1863-B0CB-C82B-392DE3A37326}"/>
              </a:ext>
            </a:extLst>
          </p:cNvPr>
          <p:cNvSpPr txBox="1"/>
          <p:nvPr/>
        </p:nvSpPr>
        <p:spPr>
          <a:xfrm>
            <a:off x="2943859" y="1692035"/>
            <a:ext cx="16681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24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人错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674AEAB-64A4-F365-8287-80E2023CE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876" y="1170065"/>
            <a:ext cx="21340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924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3200" b="1" dirty="0">
                <a:solidFill>
                  <a:srgbClr val="0924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 （</a:t>
            </a:r>
            <a:r>
              <a:rPr lang="en-US" altLang="zh-CN" sz="3200" b="1" dirty="0">
                <a:solidFill>
                  <a:srgbClr val="0924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0924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3200" b="1" dirty="0">
              <a:solidFill>
                <a:srgbClr val="0924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3200" b="1" dirty="0">
                <a:solidFill>
                  <a:srgbClr val="0924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3200" b="1" dirty="0">
                <a:solidFill>
                  <a:srgbClr val="0924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924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b="1" dirty="0">
                <a:solidFill>
                  <a:srgbClr val="0924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595973E-0EEB-59CF-9C8C-825A5437D8A8}"/>
              </a:ext>
            </a:extLst>
          </p:cNvPr>
          <p:cNvSpPr txBox="1"/>
          <p:nvPr/>
        </p:nvSpPr>
        <p:spPr>
          <a:xfrm>
            <a:off x="8113389" y="1170065"/>
            <a:ext cx="16681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45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人错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5706100-2722-BB43-A734-30DBF2B4F92C}"/>
              </a:ext>
            </a:extLst>
          </p:cNvPr>
          <p:cNvSpPr txBox="1"/>
          <p:nvPr/>
        </p:nvSpPr>
        <p:spPr>
          <a:xfrm>
            <a:off x="8113389" y="1692035"/>
            <a:ext cx="16681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27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人错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42D229C-5DEE-FC09-C256-ABEFA6E3A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42" y="3054727"/>
            <a:ext cx="21340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924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3200" b="1" dirty="0">
                <a:solidFill>
                  <a:srgbClr val="0924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 （</a:t>
            </a:r>
            <a:r>
              <a:rPr lang="en-US" altLang="zh-CN" sz="3200" b="1" dirty="0">
                <a:solidFill>
                  <a:srgbClr val="0924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b="1" dirty="0">
                <a:solidFill>
                  <a:srgbClr val="0924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3200" b="1" dirty="0">
              <a:solidFill>
                <a:srgbClr val="0924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A084CA7-896D-5BE8-D52A-538C75B668CB}"/>
              </a:ext>
            </a:extLst>
          </p:cNvPr>
          <p:cNvSpPr txBox="1"/>
          <p:nvPr/>
        </p:nvSpPr>
        <p:spPr>
          <a:xfrm>
            <a:off x="3010209" y="3086129"/>
            <a:ext cx="415407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31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人没有答全或者答错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A5180AD-A1EB-5EFA-94B4-6EE12EE7E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912" y="4558705"/>
            <a:ext cx="724165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3600" b="1" kern="0" dirty="0">
                <a:latin typeface="+mj-lt"/>
                <a:cs typeface="+mj-cs"/>
              </a:rPr>
              <a:t>关键：</a:t>
            </a:r>
            <a:r>
              <a:rPr lang="zh-CN" altLang="en-US" sz="3600" b="1" kern="0" dirty="0">
                <a:solidFill>
                  <a:srgbClr val="FF0000"/>
                </a:solidFill>
                <a:latin typeface="+mj-lt"/>
                <a:cs typeface="+mj-cs"/>
              </a:rPr>
              <a:t>关键信息的解读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8245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6" name="图片 5" descr="图示, 示意图&#10;&#10;描述已自动生成">
            <a:extLst>
              <a:ext uri="{FF2B5EF4-FFF2-40B4-BE49-F238E27FC236}">
                <a16:creationId xmlns:a16="http://schemas.microsoft.com/office/drawing/2014/main" id="{D6161F7B-A55F-6E15-1D43-EAF374B75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51" y="726127"/>
            <a:ext cx="9262866" cy="3327275"/>
          </a:xfrm>
          <a:prstGeom prst="rect">
            <a:avLst/>
          </a:prstGeom>
        </p:spPr>
      </p:pic>
      <p:sp>
        <p:nvSpPr>
          <p:cNvPr id="13" name="TextBox 23">
            <a:extLst>
              <a:ext uri="{FF2B5EF4-FFF2-40B4-BE49-F238E27FC236}">
                <a16:creationId xmlns:a16="http://schemas.microsoft.com/office/drawing/2014/main" id="{300F3140-7B26-862C-0E58-1367456FCAC9}"/>
              </a:ext>
            </a:extLst>
          </p:cNvPr>
          <p:cNvSpPr txBox="1"/>
          <p:nvPr/>
        </p:nvSpPr>
        <p:spPr>
          <a:xfrm>
            <a:off x="342773" y="41285"/>
            <a:ext cx="185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924E9"/>
                </a:solidFill>
                <a:latin typeface="+mj-ea"/>
                <a:ea typeface="+mj-ea"/>
              </a:rPr>
              <a:t>典例解析</a:t>
            </a: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AF8D60C8-B6E7-B5DE-74B5-7CAB5DC4D305}"/>
              </a:ext>
            </a:extLst>
          </p:cNvPr>
          <p:cNvSpPr txBox="1">
            <a:spLocks/>
          </p:cNvSpPr>
          <p:nvPr/>
        </p:nvSpPr>
        <p:spPr>
          <a:xfrm>
            <a:off x="173681" y="645386"/>
            <a:ext cx="1246746" cy="433070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924E9"/>
                </a:solidFill>
                <a:latin typeface="+mj-ea"/>
                <a:ea typeface="+mj-ea"/>
              </a:rPr>
              <a:t>例题</a:t>
            </a:r>
            <a:r>
              <a:rPr lang="en-US" altLang="zh-CN" sz="2800" dirty="0">
                <a:solidFill>
                  <a:srgbClr val="0924E9"/>
                </a:solidFill>
                <a:latin typeface="+mj-ea"/>
                <a:ea typeface="+mj-ea"/>
              </a:rPr>
              <a:t>1.</a:t>
            </a:r>
            <a:endParaRPr lang="zh-CN" altLang="en-US" sz="2800" dirty="0">
              <a:solidFill>
                <a:srgbClr val="0924E9"/>
              </a:solidFill>
              <a:latin typeface="+mj-ea"/>
              <a:ea typeface="+mj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82B9326-958B-F3BA-0713-B5A56D3C7496}"/>
              </a:ext>
            </a:extLst>
          </p:cNvPr>
          <p:cNvSpPr txBox="1"/>
          <p:nvPr/>
        </p:nvSpPr>
        <p:spPr>
          <a:xfrm>
            <a:off x="410592" y="4276163"/>
            <a:ext cx="9044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1800" b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800" b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）将废旧镀锌铁皮“碱洗”的目的是除油污和</a:t>
            </a:r>
            <a:r>
              <a:rPr lang="en-US" altLang="zh-CN" sz="1800" b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___________</a:t>
            </a:r>
            <a:r>
              <a:rPr lang="zh-CN" altLang="en-US" sz="1800" b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6409DE4-C4C4-3ABC-659E-2FD54E77F8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8"/>
          <a:stretch/>
        </p:blipFill>
        <p:spPr>
          <a:xfrm>
            <a:off x="6952827" y="3770907"/>
            <a:ext cx="5003782" cy="144018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1C8EA93-6C2F-F321-707B-FC92AB20225A}"/>
              </a:ext>
            </a:extLst>
          </p:cNvPr>
          <p:cNvSpPr txBox="1"/>
          <p:nvPr/>
        </p:nvSpPr>
        <p:spPr>
          <a:xfrm>
            <a:off x="1195030" y="2343377"/>
            <a:ext cx="12053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原料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9018D2F-062A-7AB8-DED7-2BE827EBDED1}"/>
              </a:ext>
            </a:extLst>
          </p:cNvPr>
          <p:cNvSpPr txBox="1"/>
          <p:nvPr/>
        </p:nvSpPr>
        <p:spPr>
          <a:xfrm>
            <a:off x="9063278" y="2268876"/>
            <a:ext cx="17242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目标产物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6E7A821A-8F17-C6A1-DCE0-64729125D189}"/>
              </a:ext>
            </a:extLst>
          </p:cNvPr>
          <p:cNvSpPr/>
          <p:nvPr/>
        </p:nvSpPr>
        <p:spPr>
          <a:xfrm>
            <a:off x="1445933" y="3531427"/>
            <a:ext cx="721649" cy="558715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9FD380D-094D-9487-6DAF-BDEDB382BF45}"/>
              </a:ext>
            </a:extLst>
          </p:cNvPr>
          <p:cNvSpPr txBox="1"/>
          <p:nvPr/>
        </p:nvSpPr>
        <p:spPr>
          <a:xfrm>
            <a:off x="797054" y="481158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FF0000"/>
                </a:solidFill>
                <a:effectLst/>
                <a:latin typeface="+mj-ea"/>
                <a:ea typeface="+mj-ea"/>
              </a:rPr>
              <a:t>使 </a:t>
            </a:r>
            <a:r>
              <a:rPr lang="en-US" altLang="zh-CN" sz="1800" b="1" dirty="0">
                <a:solidFill>
                  <a:srgbClr val="FF0000"/>
                </a:solidFill>
                <a:effectLst/>
                <a:latin typeface="+mj-ea"/>
                <a:ea typeface="+mj-ea"/>
              </a:rPr>
              <a:t>Zn </a:t>
            </a:r>
            <a:r>
              <a:rPr lang="zh-CN" altLang="en-US" sz="1800" b="1" dirty="0">
                <a:solidFill>
                  <a:srgbClr val="FF0000"/>
                </a:solidFill>
                <a:effectLst/>
                <a:latin typeface="+mj-ea"/>
                <a:ea typeface="+mj-ea"/>
              </a:rPr>
              <a:t>元素溶解于 </a:t>
            </a:r>
            <a:r>
              <a:rPr lang="en-US" altLang="zh-CN" sz="1800" b="1" dirty="0">
                <a:solidFill>
                  <a:srgbClr val="FF0000"/>
                </a:solidFill>
                <a:effectLst/>
                <a:latin typeface="+mj-ea"/>
                <a:ea typeface="+mj-ea"/>
              </a:rPr>
              <a:t>NaOH </a:t>
            </a:r>
            <a:r>
              <a:rPr lang="zh-CN" altLang="en-US" sz="1800" b="1" dirty="0">
                <a:solidFill>
                  <a:srgbClr val="FF0000"/>
                </a:solidFill>
                <a:effectLst/>
                <a:latin typeface="+mj-ea"/>
                <a:ea typeface="+mj-ea"/>
              </a:rPr>
              <a:t>溶液中，使铁元素与锌元素分离 </a:t>
            </a:r>
            <a:endParaRPr lang="zh-CN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6B20A53-22D8-72FB-76E7-A0F353BA1380}"/>
              </a:ext>
            </a:extLst>
          </p:cNvPr>
          <p:cNvSpPr txBox="1"/>
          <p:nvPr/>
        </p:nvSpPr>
        <p:spPr>
          <a:xfrm>
            <a:off x="342773" y="5426304"/>
            <a:ext cx="107597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）在酸性条件下，</a:t>
            </a:r>
            <a:r>
              <a:rPr lang="en-US" altLang="zh-CN" sz="2000" b="1" dirty="0" err="1">
                <a:solidFill>
                  <a:srgbClr val="000000"/>
                </a:solidFill>
                <a:effectLst/>
                <a:latin typeface="TimesNewRomanPSMT"/>
              </a:rPr>
              <a:t>FeSO</a:t>
            </a:r>
            <a:r>
              <a:rPr lang="en-US" altLang="zh-CN" sz="2000" b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altLang="zh-CN" sz="2000" b="1" baseline="-25000" dirty="0">
                <a:solidFill>
                  <a:srgbClr val="000000"/>
                </a:solidFill>
                <a:effectLst/>
                <a:latin typeface="TimesNewRomanPSMT"/>
              </a:rPr>
              <a:t>4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很容易发生如下反应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4FeSO</a:t>
            </a:r>
            <a:r>
              <a:rPr lang="en-US" altLang="zh-CN" sz="1800" b="1" baseline="-25000" dirty="0">
                <a:solidFill>
                  <a:srgbClr val="000000"/>
                </a:solidFill>
                <a:effectLst/>
                <a:latin typeface="TimesNewRomanPSMT"/>
              </a:rPr>
              <a:t>4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SymbolMT"/>
              </a:rPr>
              <a:t>+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O </a:t>
            </a:r>
            <a:r>
              <a:rPr lang="en-US" altLang="zh-CN" sz="1800" b="1" baseline="-25000" dirty="0">
                <a:solidFill>
                  <a:srgbClr val="000000"/>
                </a:solidFill>
                <a:effectLst/>
                <a:latin typeface="TimesNewRomanPSMT"/>
              </a:rPr>
              <a:t>2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SymbolMT"/>
              </a:rPr>
              <a:t>+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6H</a:t>
            </a:r>
            <a:r>
              <a:rPr lang="en-US" altLang="zh-CN" sz="1800" b="1" baseline="-25000" dirty="0">
                <a:solidFill>
                  <a:srgbClr val="000000"/>
                </a:solidFill>
                <a:effectLst/>
                <a:latin typeface="TimesNewRomanPSMT"/>
              </a:rPr>
              <a:t>2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 O </a:t>
            </a:r>
            <a:r>
              <a:rPr lang="en-US" altLang="zh-CN" b="1" dirty="0">
                <a:solidFill>
                  <a:srgbClr val="000000"/>
                </a:solidFill>
                <a:latin typeface="SymbolMT"/>
              </a:rPr>
              <a:t>=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SymbolMT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4FeOOH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SymbolMT"/>
              </a:rPr>
              <a:t>=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4H</a:t>
            </a:r>
            <a:r>
              <a:rPr lang="en-US" altLang="zh-CN" sz="1800" b="1" baseline="-25000" dirty="0">
                <a:solidFill>
                  <a:srgbClr val="000000"/>
                </a:solidFill>
                <a:effectLst/>
                <a:latin typeface="TimesNewRomanPSMT"/>
              </a:rPr>
              <a:t>2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 SO</a:t>
            </a:r>
            <a:r>
              <a:rPr lang="en-US" altLang="zh-CN" sz="1800" b="1" baseline="-25000" dirty="0">
                <a:solidFill>
                  <a:srgbClr val="000000"/>
                </a:solidFill>
                <a:effectLst/>
                <a:latin typeface="TimesNewRomanPSMT"/>
              </a:rPr>
              <a:t>4</a:t>
            </a:r>
            <a:endParaRPr lang="zh-CN" altLang="en-US" b="1" baseline="-250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95BEBC8-2C65-4B13-60E3-1610976C98A9}"/>
              </a:ext>
            </a:extLst>
          </p:cNvPr>
          <p:cNvSpPr txBox="1"/>
          <p:nvPr/>
        </p:nvSpPr>
        <p:spPr>
          <a:xfrm>
            <a:off x="520327" y="5833352"/>
            <a:ext cx="11288206" cy="87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为避免生成</a:t>
            </a:r>
            <a:r>
              <a:rPr lang="en-US" altLang="zh-CN" sz="1800" b="1" dirty="0" err="1">
                <a:solidFill>
                  <a:srgbClr val="000000"/>
                </a:solidFill>
                <a:effectLst/>
                <a:latin typeface="TimesNewRomanPSMT"/>
              </a:rPr>
              <a:t>FeOOH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影响产品纯度，则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氧化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时应选择的加料方式为 （填“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a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”或 “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b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”）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并持续鼓入氧气。</a:t>
            </a:r>
            <a:endParaRPr lang="en-US" altLang="zh-CN" sz="1800" b="1" dirty="0"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a.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将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FeSO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4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溶液加到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NaOH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溶液中        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b.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将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NaOH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溶液加到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FeSO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4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溶液中</a:t>
            </a:r>
            <a:endParaRPr lang="zh-CN" altLang="en-US" b="1" dirty="0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BFAFC7D-E884-5F21-88DB-9FB2AD30C7DD}"/>
              </a:ext>
            </a:extLst>
          </p:cNvPr>
          <p:cNvSpPr/>
          <p:nvPr/>
        </p:nvSpPr>
        <p:spPr>
          <a:xfrm>
            <a:off x="1056413" y="5349645"/>
            <a:ext cx="728027" cy="558715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2D9B06D-9ED0-6162-53B3-910F91701876}"/>
              </a:ext>
            </a:extLst>
          </p:cNvPr>
          <p:cNvSpPr txBox="1"/>
          <p:nvPr/>
        </p:nvSpPr>
        <p:spPr>
          <a:xfrm>
            <a:off x="8326448" y="1461340"/>
            <a:ext cx="194421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推理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974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0" grpId="1" animBg="1"/>
      <p:bldP spid="22" grpId="0"/>
      <p:bldP spid="23" grpId="0"/>
      <p:bldP spid="24" grpId="0"/>
      <p:bldP spid="25" grpId="0" animBg="1"/>
      <p:bldP spid="25" grpId="1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CBA2D36E-6E6E-47E6-4DBC-31FC0667AED2}"/>
              </a:ext>
            </a:extLst>
          </p:cNvPr>
          <p:cNvSpPr txBox="1"/>
          <p:nvPr/>
        </p:nvSpPr>
        <p:spPr>
          <a:xfrm>
            <a:off x="342773" y="41285"/>
            <a:ext cx="185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924E9"/>
                </a:solidFill>
                <a:latin typeface="+mj-ea"/>
                <a:ea typeface="+mj-ea"/>
              </a:rPr>
              <a:t>典例解析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8AB3A35-D384-F8E3-A582-75023B97F781}"/>
              </a:ext>
            </a:extLst>
          </p:cNvPr>
          <p:cNvSpPr txBox="1"/>
          <p:nvPr/>
        </p:nvSpPr>
        <p:spPr>
          <a:xfrm>
            <a:off x="342773" y="861108"/>
            <a:ext cx="10381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15.(15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分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某化学自主实验小组通过实验探究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NH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3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NO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2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的性质。 探究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I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利用如图所示装置探究  </a:t>
            </a:r>
            <a:endParaRPr lang="en-US" altLang="zh-CN" sz="1800" b="1" dirty="0"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CN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NO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2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能否被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NH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3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还原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K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1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K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2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为止水夹，夹持固定装置略去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zh-CN" altLang="en-US" b="1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B3AE914-30AE-7B2E-7A74-2B4F11CED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646" y="1582469"/>
            <a:ext cx="4386886" cy="161539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BAE98E3-4160-72CF-D29F-D36C495EB5E9}"/>
              </a:ext>
            </a:extLst>
          </p:cNvPr>
          <p:cNvSpPr txBox="1"/>
          <p:nvPr/>
        </p:nvSpPr>
        <p:spPr>
          <a:xfrm>
            <a:off x="454979" y="3342102"/>
            <a:ext cx="7978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(2)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利用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A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装置制取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NH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3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，其中生石灰的作用是</a:t>
            </a:r>
            <a:r>
              <a:rPr lang="en-US" altLang="zh-CN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____________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。</a:t>
            </a:r>
            <a:endParaRPr lang="zh-CN" altLang="en-US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E86E532-8441-1B21-5079-4EAED8DC5BAA}"/>
              </a:ext>
            </a:extLst>
          </p:cNvPr>
          <p:cNvSpPr txBox="1"/>
          <p:nvPr/>
        </p:nvSpPr>
        <p:spPr>
          <a:xfrm>
            <a:off x="517124" y="3899062"/>
            <a:ext cx="7499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探究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II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以下列装置收集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NO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2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O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2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混合气体探究其喷泉实验。</a:t>
            </a:r>
            <a:endParaRPr lang="zh-CN" altLang="en-US" b="1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2130D4B-72CE-AAB1-685D-C209BDA4E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7163" y="4262650"/>
            <a:ext cx="2600662" cy="168259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48AB749D-2B55-B3A5-CFFA-E239D591DF4A}"/>
              </a:ext>
            </a:extLst>
          </p:cNvPr>
          <p:cNvSpPr txBox="1"/>
          <p:nvPr/>
        </p:nvSpPr>
        <p:spPr>
          <a:xfrm>
            <a:off x="342773" y="6129911"/>
            <a:ext cx="9040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(6)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G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装置中的虚线导管若要描出实线，右边导管应该比左边 。（填“长”或“短”）</a:t>
            </a:r>
            <a:endParaRPr lang="zh-CN" altLang="en-US" b="1" dirty="0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C9384F55-09AA-D96E-13DE-7B59BC3FC801}"/>
              </a:ext>
            </a:extLst>
          </p:cNvPr>
          <p:cNvSpPr/>
          <p:nvPr/>
        </p:nvSpPr>
        <p:spPr>
          <a:xfrm>
            <a:off x="1467440" y="3279739"/>
            <a:ext cx="1727276" cy="558715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 descr="图示&#10;&#10;描述已自动生成">
            <a:extLst>
              <a:ext uri="{FF2B5EF4-FFF2-40B4-BE49-F238E27FC236}">
                <a16:creationId xmlns:a16="http://schemas.microsoft.com/office/drawing/2014/main" id="{821ECADE-244A-32FB-B63B-5A63F03F8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74" y="1493618"/>
            <a:ext cx="5095645" cy="182976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244AC35D-DEE1-59EC-B072-188846BB7B65}"/>
              </a:ext>
            </a:extLst>
          </p:cNvPr>
          <p:cNvSpPr txBox="1"/>
          <p:nvPr/>
        </p:nvSpPr>
        <p:spPr>
          <a:xfrm>
            <a:off x="5604204" y="3392167"/>
            <a:ext cx="4933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 err="1">
                <a:solidFill>
                  <a:srgbClr val="FF0000"/>
                </a:solidFill>
                <a:effectLst/>
                <a:latin typeface="TimesNewRomanPSMT"/>
              </a:rPr>
              <a:t>CaO</a:t>
            </a:r>
            <a:r>
              <a:rPr lang="en-US" altLang="zh-CN" sz="1800" b="1" dirty="0">
                <a:solidFill>
                  <a:srgbClr val="FF0000"/>
                </a:solidFill>
                <a:effectLst/>
                <a:latin typeface="TimesNewRomanPSMT"/>
              </a:rPr>
              <a:t> </a:t>
            </a:r>
            <a:r>
              <a:rPr lang="zh-CN" altLang="en-US" sz="1800" b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与水反应放热，促使浓氨水分解放出氨气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B27461D-8FC6-A752-DF9F-1AB9EB12AFD5}"/>
              </a:ext>
            </a:extLst>
          </p:cNvPr>
          <p:cNvSpPr txBox="1"/>
          <p:nvPr/>
        </p:nvSpPr>
        <p:spPr>
          <a:xfrm>
            <a:off x="195538" y="2106780"/>
            <a:ext cx="194421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推理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9" name="图片 28" descr="文本&#10;&#10;描述已自动生成">
            <a:extLst>
              <a:ext uri="{FF2B5EF4-FFF2-40B4-BE49-F238E27FC236}">
                <a16:creationId xmlns:a16="http://schemas.microsoft.com/office/drawing/2014/main" id="{DBF466F6-2EAE-3AA1-95E9-A728F89C26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74" y="1449139"/>
            <a:ext cx="5385190" cy="1719972"/>
          </a:xfrm>
          <a:prstGeom prst="rect">
            <a:avLst/>
          </a:prstGeom>
        </p:spPr>
      </p:pic>
      <p:sp>
        <p:nvSpPr>
          <p:cNvPr id="30" name="椭圆 29">
            <a:extLst>
              <a:ext uri="{FF2B5EF4-FFF2-40B4-BE49-F238E27FC236}">
                <a16:creationId xmlns:a16="http://schemas.microsoft.com/office/drawing/2014/main" id="{61BF68BD-7123-98FE-1666-095946AC295F}"/>
              </a:ext>
            </a:extLst>
          </p:cNvPr>
          <p:cNvSpPr/>
          <p:nvPr/>
        </p:nvSpPr>
        <p:spPr>
          <a:xfrm>
            <a:off x="2285017" y="3826124"/>
            <a:ext cx="909699" cy="558715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F8BC67D-5FFA-E29A-AEA3-0F662C762543}"/>
              </a:ext>
            </a:extLst>
          </p:cNvPr>
          <p:cNvSpPr txBox="1"/>
          <p:nvPr/>
        </p:nvSpPr>
        <p:spPr>
          <a:xfrm>
            <a:off x="7018850" y="4614377"/>
            <a:ext cx="228501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迁移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3431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6" grpId="0"/>
      <p:bldP spid="27" grpId="0" animBg="1"/>
      <p:bldP spid="30" grpId="0" animBg="1"/>
      <p:bldP spid="30" grpId="1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C6C06DCF-8665-A377-10E5-3FA2E166E94B}"/>
              </a:ext>
            </a:extLst>
          </p:cNvPr>
          <p:cNvSpPr txBox="1"/>
          <p:nvPr/>
        </p:nvSpPr>
        <p:spPr>
          <a:xfrm>
            <a:off x="342773" y="41285"/>
            <a:ext cx="185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924E9"/>
                </a:solidFill>
                <a:latin typeface="+mj-ea"/>
                <a:ea typeface="+mj-ea"/>
              </a:rPr>
              <a:t>典例解析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599CBCE-0ACD-F601-1F32-35BAE51A6A23}"/>
              </a:ext>
            </a:extLst>
          </p:cNvPr>
          <p:cNvSpPr txBox="1"/>
          <p:nvPr/>
        </p:nvSpPr>
        <p:spPr>
          <a:xfrm>
            <a:off x="454980" y="916165"/>
            <a:ext cx="1302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17.(14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分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endParaRPr lang="zh-CN" altLang="en-US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46244E8-6EAE-D476-2D36-2125C92C299E}"/>
              </a:ext>
            </a:extLst>
          </p:cNvPr>
          <p:cNvSpPr txBox="1"/>
          <p:nvPr/>
        </p:nvSpPr>
        <p:spPr>
          <a:xfrm>
            <a:off x="342773" y="1301275"/>
            <a:ext cx="10775272" cy="87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(3)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用 </a:t>
            </a:r>
            <a:r>
              <a:rPr lang="en-US" altLang="zh-CN" sz="1800" b="1" dirty="0" err="1">
                <a:solidFill>
                  <a:srgbClr val="000000"/>
                </a:solidFill>
                <a:effectLst/>
                <a:latin typeface="TimesNewRomanPSMT"/>
              </a:rPr>
              <a:t>NaClO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溶液吸收硝酸尾气，可提高尾气中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NO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的去除率。其它条件相同，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NO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转 化为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NO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3</a:t>
            </a:r>
            <a:r>
              <a:rPr lang="zh-CN" altLang="en-US" sz="800" b="1" dirty="0">
                <a:solidFill>
                  <a:srgbClr val="000000"/>
                </a:solidFill>
                <a:effectLst/>
                <a:latin typeface="SymbolMT"/>
              </a:rPr>
              <a:t>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的转化率随 </a:t>
            </a:r>
            <a:r>
              <a:rPr lang="en-US" altLang="zh-CN" sz="1800" b="1" dirty="0" err="1">
                <a:solidFill>
                  <a:srgbClr val="000000"/>
                </a:solidFill>
                <a:effectLst/>
                <a:latin typeface="TimesNewRomanPSMT"/>
              </a:rPr>
              <a:t>NaClO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溶液初始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pH(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用稀盐酸调节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)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的变化如图所示。</a:t>
            </a:r>
            <a:endParaRPr lang="zh-CN" altLang="en-US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41C96F7-D494-BBD8-5C60-89782853F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088" y="2455514"/>
            <a:ext cx="3321993" cy="157841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03E6E71-B00F-92FA-8861-09D4E571F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1651" y="2338841"/>
            <a:ext cx="2602886" cy="187089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8717761-BF96-AD16-B4C1-6B30AE6DD5B5}"/>
              </a:ext>
            </a:extLst>
          </p:cNvPr>
          <p:cNvSpPr txBox="1"/>
          <p:nvPr/>
        </p:nvSpPr>
        <p:spPr>
          <a:xfrm>
            <a:off x="454980" y="4385543"/>
            <a:ext cx="11378954" cy="1113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①在酸性 </a:t>
            </a:r>
            <a:r>
              <a:rPr lang="en-US" altLang="zh-CN" sz="1800" b="1" dirty="0" err="1">
                <a:solidFill>
                  <a:srgbClr val="000000"/>
                </a:solidFill>
                <a:effectLst/>
                <a:latin typeface="TimesNewRomanPSMT"/>
              </a:rPr>
              <a:t>NaClO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溶液中，</a:t>
            </a:r>
            <a:r>
              <a:rPr lang="en-US" altLang="zh-CN" sz="1800" b="1" dirty="0" err="1">
                <a:solidFill>
                  <a:srgbClr val="000000"/>
                </a:solidFill>
                <a:effectLst/>
                <a:latin typeface="TimesNewRomanPSMT"/>
              </a:rPr>
              <a:t>HClO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氧化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NO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生成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Cl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SymbolMT"/>
              </a:rPr>
              <a:t> </a:t>
            </a:r>
            <a:r>
              <a:rPr lang="en-US" altLang="zh-CN" sz="1800" b="1" baseline="3000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和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NO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3</a:t>
            </a:r>
            <a:r>
              <a:rPr lang="en-US" altLang="zh-CN" sz="1800" b="1" baseline="3000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-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其离子方程式为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__________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。 </a:t>
            </a:r>
            <a:endParaRPr lang="en-US" altLang="zh-CN" sz="1800" b="1" dirty="0"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②</a:t>
            </a:r>
            <a:r>
              <a:rPr lang="en-US" altLang="zh-CN" sz="1800" b="1" dirty="0" err="1">
                <a:solidFill>
                  <a:srgbClr val="000000"/>
                </a:solidFill>
                <a:effectLst/>
                <a:latin typeface="TimesNewRomanPSMT"/>
              </a:rPr>
              <a:t>NaClO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溶液的初始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pH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越小，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NO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转化率越高，其原因是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_____________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。</a:t>
            </a:r>
            <a:endParaRPr lang="zh-CN" altLang="en-US" b="1" dirty="0"/>
          </a:p>
        </p:txBody>
      </p:sp>
      <p:pic>
        <p:nvPicPr>
          <p:cNvPr id="18" name="图片 17" descr="文本&#10;&#10;低可信度描述已自动生成">
            <a:extLst>
              <a:ext uri="{FF2B5EF4-FFF2-40B4-BE49-F238E27FC236}">
                <a16:creationId xmlns:a16="http://schemas.microsoft.com/office/drawing/2014/main" id="{1D9F03E5-F7B8-6478-7407-7970790E8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17" y="4070170"/>
            <a:ext cx="4009128" cy="531124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24860E2-904E-F643-D5DF-E81C8BBC90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088" y="2214738"/>
            <a:ext cx="6857397" cy="1652385"/>
          </a:xfrm>
          <a:prstGeom prst="rect">
            <a:avLst/>
          </a:prstGeom>
        </p:spPr>
      </p:pic>
      <p:sp>
        <p:nvSpPr>
          <p:cNvPr id="20" name="椭圆 19">
            <a:extLst>
              <a:ext uri="{FF2B5EF4-FFF2-40B4-BE49-F238E27FC236}">
                <a16:creationId xmlns:a16="http://schemas.microsoft.com/office/drawing/2014/main" id="{DDA682DA-A0E2-3E16-A462-A9F840E13705}"/>
              </a:ext>
            </a:extLst>
          </p:cNvPr>
          <p:cNvSpPr/>
          <p:nvPr/>
        </p:nvSpPr>
        <p:spPr>
          <a:xfrm>
            <a:off x="5470385" y="2172026"/>
            <a:ext cx="1827060" cy="1000769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11A55BC-E4F2-59D5-304C-1C5A9DDA9560}"/>
              </a:ext>
            </a:extLst>
          </p:cNvPr>
          <p:cNvSpPr txBox="1"/>
          <p:nvPr/>
        </p:nvSpPr>
        <p:spPr>
          <a:xfrm>
            <a:off x="133657" y="3940333"/>
            <a:ext cx="194421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迁移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B9A7EC6-630C-E4E0-94E6-4CE7A15F4D23}"/>
              </a:ext>
            </a:extLst>
          </p:cNvPr>
          <p:cNvSpPr txBox="1"/>
          <p:nvPr/>
        </p:nvSpPr>
        <p:spPr>
          <a:xfrm>
            <a:off x="3917269" y="5629375"/>
            <a:ext cx="7002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溶液的 </a:t>
            </a:r>
            <a:r>
              <a:rPr lang="en-US" altLang="zh-CN" sz="1800" b="1" dirty="0">
                <a:solidFill>
                  <a:srgbClr val="FF0000"/>
                </a:solidFill>
                <a:effectLst/>
                <a:latin typeface="TimesNewRomanPSMT"/>
              </a:rPr>
              <a:t>PH </a:t>
            </a:r>
            <a:r>
              <a:rPr lang="zh-CN" altLang="en-US" sz="1800" b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越小，</a:t>
            </a:r>
            <a:r>
              <a:rPr lang="en-US" altLang="zh-CN" sz="1800" b="1" dirty="0" err="1">
                <a:solidFill>
                  <a:srgbClr val="FF0000"/>
                </a:solidFill>
                <a:effectLst/>
                <a:latin typeface="TimesNewRomanPSMT"/>
              </a:rPr>
              <a:t>HClO</a:t>
            </a:r>
            <a:r>
              <a:rPr lang="en-US" altLang="zh-CN" sz="1800" b="1" dirty="0">
                <a:solidFill>
                  <a:srgbClr val="FF0000"/>
                </a:solidFill>
                <a:effectLst/>
                <a:latin typeface="TimesNewRomanPSMT"/>
              </a:rPr>
              <a:t> </a:t>
            </a:r>
            <a:r>
              <a:rPr lang="zh-CN" altLang="en-US" sz="1800" b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的浓度越大，氧化 </a:t>
            </a:r>
            <a:r>
              <a:rPr lang="en-US" altLang="zh-CN" sz="1800" b="1" dirty="0">
                <a:solidFill>
                  <a:srgbClr val="FF0000"/>
                </a:solidFill>
                <a:effectLst/>
                <a:latin typeface="TimesNewRomanPSMT"/>
              </a:rPr>
              <a:t>NO </a:t>
            </a:r>
            <a:r>
              <a:rPr lang="zh-CN" altLang="en-US" sz="1800" b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的能力越强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4EE6656D-C294-F0AF-79DE-1722563B064D}"/>
              </a:ext>
            </a:extLst>
          </p:cNvPr>
          <p:cNvSpPr/>
          <p:nvPr/>
        </p:nvSpPr>
        <p:spPr>
          <a:xfrm>
            <a:off x="2958184" y="4312333"/>
            <a:ext cx="1827060" cy="842996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988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4" grpId="0"/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CBA2D36E-6E6E-47E6-4DBC-31FC0667AED2}"/>
              </a:ext>
            </a:extLst>
          </p:cNvPr>
          <p:cNvSpPr txBox="1"/>
          <p:nvPr/>
        </p:nvSpPr>
        <p:spPr>
          <a:xfrm>
            <a:off x="342773" y="41285"/>
            <a:ext cx="185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924E9"/>
                </a:solidFill>
                <a:latin typeface="+mj-ea"/>
                <a:ea typeface="+mj-ea"/>
              </a:rPr>
              <a:t>典例解析</a:t>
            </a:r>
          </a:p>
        </p:txBody>
      </p:sp>
      <p:pic>
        <p:nvPicPr>
          <p:cNvPr id="12" name="图片 11" descr="图示&#10;&#10;描述已自动生成">
            <a:extLst>
              <a:ext uri="{FF2B5EF4-FFF2-40B4-BE49-F238E27FC236}">
                <a16:creationId xmlns:a16="http://schemas.microsoft.com/office/drawing/2014/main" id="{D7A202C1-9E02-D445-65AA-D9FE22B353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" r="3455" b="45091"/>
          <a:stretch/>
        </p:blipFill>
        <p:spPr>
          <a:xfrm>
            <a:off x="159710" y="605790"/>
            <a:ext cx="11641855" cy="323380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87FE4C4-4189-1214-D9D2-0C2AED004CD7}"/>
              </a:ext>
            </a:extLst>
          </p:cNvPr>
          <p:cNvSpPr txBox="1"/>
          <p:nvPr/>
        </p:nvSpPr>
        <p:spPr>
          <a:xfrm>
            <a:off x="736178" y="3882252"/>
            <a:ext cx="10274920" cy="14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zh-CN" altLang="en-US" sz="20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）乙图中，</a:t>
            </a:r>
            <a:r>
              <a:rPr lang="en-US" altLang="zh-CN" sz="2000" b="1" dirty="0">
                <a:solidFill>
                  <a:srgbClr val="000000"/>
                </a:solidFill>
                <a:effectLst/>
                <a:latin typeface="TimesNewRomanPSMT"/>
              </a:rPr>
              <a:t>a </a:t>
            </a:r>
            <a:r>
              <a:rPr lang="zh-CN" altLang="en-US" sz="20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为锌粒与足量稀硫酸反应产生氢气的体积随时间变化情况，其它条件不 变，添加适量的下列试剂 </a:t>
            </a:r>
            <a:r>
              <a:rPr lang="en-US" altLang="zh-CN" sz="20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sz="20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填序号</a:t>
            </a:r>
            <a:r>
              <a:rPr lang="en-US" altLang="zh-CN" sz="20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zh-CN" altLang="en-US" sz="20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，能使 </a:t>
            </a:r>
            <a:r>
              <a:rPr lang="en-US" altLang="zh-CN" sz="2000" b="1" dirty="0">
                <a:solidFill>
                  <a:srgbClr val="000000"/>
                </a:solidFill>
                <a:effectLst/>
                <a:latin typeface="TimesNewRomanPSMT"/>
              </a:rPr>
              <a:t>a </a:t>
            </a:r>
            <a:r>
              <a:rPr lang="zh-CN" altLang="en-US" sz="20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变为 </a:t>
            </a:r>
            <a:r>
              <a:rPr lang="en-US" altLang="zh-CN" sz="2000" b="1" dirty="0">
                <a:solidFill>
                  <a:srgbClr val="000000"/>
                </a:solidFill>
                <a:effectLst/>
                <a:latin typeface="TimesNewRomanPSMT"/>
              </a:rPr>
              <a:t>b</a:t>
            </a:r>
            <a:r>
              <a:rPr lang="zh-CN" altLang="en-US" sz="20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 </a:t>
            </a:r>
            <a:endParaRPr lang="en-US" altLang="zh-CN" sz="2000" b="1" dirty="0"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effectLst/>
                <a:latin typeface="TimesNewRomanPSMT"/>
              </a:rPr>
              <a:t>       A</a:t>
            </a:r>
            <a:r>
              <a:rPr lang="zh-CN" altLang="en-US" sz="20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．</a:t>
            </a:r>
            <a:r>
              <a:rPr lang="en-US" altLang="zh-CN" sz="2000" b="1" dirty="0">
                <a:solidFill>
                  <a:srgbClr val="000000"/>
                </a:solidFill>
                <a:effectLst/>
                <a:latin typeface="TimesNewRomanPSMT"/>
              </a:rPr>
              <a:t>CuSO</a:t>
            </a:r>
            <a:r>
              <a:rPr lang="en-US" altLang="zh-CN" sz="900" b="1" dirty="0">
                <a:solidFill>
                  <a:srgbClr val="000000"/>
                </a:solidFill>
                <a:effectLst/>
                <a:latin typeface="TimesNewRomanPSMT"/>
              </a:rPr>
              <a:t>4                                     </a:t>
            </a:r>
            <a:r>
              <a:rPr lang="en-US" altLang="zh-CN" sz="2000" b="1" dirty="0">
                <a:solidFill>
                  <a:srgbClr val="000000"/>
                </a:solidFill>
                <a:effectLst/>
                <a:latin typeface="TimesNewRomanPSMT"/>
              </a:rPr>
              <a:t>B</a:t>
            </a:r>
            <a:r>
              <a:rPr lang="zh-CN" altLang="en-US" sz="20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．</a:t>
            </a:r>
            <a:r>
              <a:rPr lang="en-US" altLang="zh-CN" sz="2000" b="1" dirty="0">
                <a:solidFill>
                  <a:srgbClr val="000000"/>
                </a:solidFill>
                <a:effectLst/>
                <a:latin typeface="TimesNewRomanPSMT"/>
              </a:rPr>
              <a:t>HNO</a:t>
            </a:r>
            <a:r>
              <a:rPr lang="en-US" altLang="zh-CN" sz="900" b="1" dirty="0">
                <a:solidFill>
                  <a:srgbClr val="000000"/>
                </a:solidFill>
                <a:effectLst/>
                <a:latin typeface="TimesNewRomanPSMT"/>
              </a:rPr>
              <a:t>3                                     </a:t>
            </a:r>
            <a:r>
              <a:rPr lang="en-US" altLang="zh-CN" sz="2000" b="1" dirty="0">
                <a:solidFill>
                  <a:srgbClr val="000000"/>
                </a:solidFill>
                <a:effectLst/>
                <a:latin typeface="TimesNewRomanPSMT"/>
              </a:rPr>
              <a:t>C</a:t>
            </a:r>
            <a:r>
              <a:rPr lang="zh-CN" altLang="en-US" sz="20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．</a:t>
            </a:r>
            <a:r>
              <a:rPr lang="en-US" altLang="zh-CN" sz="2000" b="1" dirty="0">
                <a:solidFill>
                  <a:srgbClr val="000000"/>
                </a:solidFill>
                <a:effectLst/>
                <a:latin typeface="TimesNewRomanPSMT"/>
              </a:rPr>
              <a:t>Na</a:t>
            </a:r>
            <a:r>
              <a:rPr lang="en-US" altLang="zh-CN" sz="900" b="1" dirty="0">
                <a:solidFill>
                  <a:srgbClr val="000000"/>
                </a:solidFill>
                <a:effectLst/>
                <a:latin typeface="TimesNewRomanPSMT"/>
              </a:rPr>
              <a:t>2</a:t>
            </a:r>
            <a:r>
              <a:rPr lang="en-US" altLang="zh-CN" sz="2000" b="1" dirty="0">
                <a:solidFill>
                  <a:srgbClr val="000000"/>
                </a:solidFill>
                <a:effectLst/>
                <a:latin typeface="TimesNewRomanPSMT"/>
              </a:rPr>
              <a:t>SO</a:t>
            </a:r>
            <a:r>
              <a:rPr lang="en-US" altLang="zh-CN" sz="900" b="1" dirty="0">
                <a:solidFill>
                  <a:srgbClr val="000000"/>
                </a:solidFill>
                <a:effectLst/>
                <a:latin typeface="TimesNewRomanPSMT"/>
              </a:rPr>
              <a:t>4</a:t>
            </a:r>
            <a:r>
              <a:rPr lang="zh-CN" altLang="en-US" sz="20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溶液          </a:t>
            </a:r>
            <a:r>
              <a:rPr lang="en-US" altLang="zh-CN" sz="2000" b="1" dirty="0">
                <a:solidFill>
                  <a:srgbClr val="000000"/>
                </a:solidFill>
                <a:effectLst/>
                <a:latin typeface="TimesNewRomanPSMT"/>
              </a:rPr>
              <a:t>D</a:t>
            </a:r>
            <a:r>
              <a:rPr lang="zh-CN" altLang="en-US" sz="20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．浓 </a:t>
            </a:r>
            <a:r>
              <a:rPr lang="en-US" altLang="zh-CN" sz="2000" b="1" dirty="0">
                <a:solidFill>
                  <a:srgbClr val="000000"/>
                </a:solidFill>
                <a:effectLst/>
                <a:latin typeface="TimesNewRomanPSMT"/>
              </a:rPr>
              <a:t>H</a:t>
            </a:r>
            <a:r>
              <a:rPr lang="en-US" altLang="zh-CN" sz="900" b="1" dirty="0">
                <a:solidFill>
                  <a:srgbClr val="000000"/>
                </a:solidFill>
                <a:effectLst/>
                <a:latin typeface="TimesNewRomanPSMT"/>
              </a:rPr>
              <a:t>2</a:t>
            </a:r>
            <a:r>
              <a:rPr lang="en-US" altLang="zh-CN" sz="2000" b="1" dirty="0">
                <a:solidFill>
                  <a:srgbClr val="000000"/>
                </a:solidFill>
                <a:effectLst/>
                <a:latin typeface="TimesNewRomanPSMT"/>
              </a:rPr>
              <a:t>SO</a:t>
            </a:r>
            <a:r>
              <a:rPr lang="en-US" altLang="zh-CN" sz="900" b="1" dirty="0">
                <a:solidFill>
                  <a:srgbClr val="000000"/>
                </a:solidFill>
                <a:effectLst/>
                <a:latin typeface="TimesNewRomanPSMT"/>
              </a:rPr>
              <a:t>4</a:t>
            </a:r>
            <a:endParaRPr lang="zh-CN" altLang="en-US" sz="2000" b="1" dirty="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BA7F2A91-73A5-BFD6-0557-8D19B5D83EA0}"/>
              </a:ext>
            </a:extLst>
          </p:cNvPr>
          <p:cNvSpPr/>
          <p:nvPr/>
        </p:nvSpPr>
        <p:spPr>
          <a:xfrm>
            <a:off x="1112325" y="4785105"/>
            <a:ext cx="1608075" cy="558715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0AA9DAF-7F34-F680-3F27-71678B094060}"/>
              </a:ext>
            </a:extLst>
          </p:cNvPr>
          <p:cNvSpPr/>
          <p:nvPr/>
        </p:nvSpPr>
        <p:spPr>
          <a:xfrm>
            <a:off x="3633238" y="3839599"/>
            <a:ext cx="1198486" cy="4771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3839645-942A-C152-1478-CAC626BFBC50}"/>
              </a:ext>
            </a:extLst>
          </p:cNvPr>
          <p:cNvSpPr txBox="1"/>
          <p:nvPr/>
        </p:nvSpPr>
        <p:spPr>
          <a:xfrm>
            <a:off x="9141843" y="1529411"/>
            <a:ext cx="194421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推理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DC4D8A89-4523-E39B-DC1D-1D43A77A98D9}"/>
              </a:ext>
            </a:extLst>
          </p:cNvPr>
          <p:cNvSpPr txBox="1">
            <a:spLocks/>
          </p:cNvSpPr>
          <p:nvPr/>
        </p:nvSpPr>
        <p:spPr>
          <a:xfrm>
            <a:off x="3633238" y="5819140"/>
            <a:ext cx="3021118" cy="433070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924E9"/>
                </a:solidFill>
                <a:latin typeface="+mj-ea"/>
                <a:ea typeface="+mj-ea"/>
              </a:rPr>
              <a:t>画出选项</a:t>
            </a:r>
            <a:r>
              <a:rPr lang="en-US" altLang="zh-CN" sz="2800" dirty="0">
                <a:solidFill>
                  <a:srgbClr val="0924E9"/>
                </a:solidFill>
                <a:latin typeface="+mj-ea"/>
                <a:ea typeface="+mj-ea"/>
              </a:rPr>
              <a:t>A</a:t>
            </a:r>
            <a:r>
              <a:rPr lang="zh-CN" altLang="en-US" sz="2800" dirty="0">
                <a:solidFill>
                  <a:srgbClr val="0924E9"/>
                </a:solidFill>
                <a:latin typeface="+mj-ea"/>
                <a:ea typeface="+mj-ea"/>
              </a:rPr>
              <a:t>图像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8094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CBA2D36E-6E6E-47E6-4DBC-31FC0667AED2}"/>
              </a:ext>
            </a:extLst>
          </p:cNvPr>
          <p:cNvSpPr txBox="1"/>
          <p:nvPr/>
        </p:nvSpPr>
        <p:spPr>
          <a:xfrm>
            <a:off x="342773" y="41285"/>
            <a:ext cx="185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924E9"/>
                </a:solidFill>
                <a:latin typeface="+mj-ea"/>
                <a:ea typeface="+mj-ea"/>
              </a:rPr>
              <a:t>典例解析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C92ED522-73CF-9B06-ED25-B1874E0F7F18}"/>
              </a:ext>
            </a:extLst>
          </p:cNvPr>
          <p:cNvSpPr txBox="1">
            <a:spLocks/>
          </p:cNvSpPr>
          <p:nvPr/>
        </p:nvSpPr>
        <p:spPr>
          <a:xfrm>
            <a:off x="313973" y="932103"/>
            <a:ext cx="2752784" cy="433070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924E9"/>
                </a:solidFill>
                <a:latin typeface="+mj-ea"/>
                <a:ea typeface="+mj-ea"/>
              </a:rPr>
              <a:t>变式训练</a:t>
            </a:r>
            <a:r>
              <a:rPr lang="en-US" altLang="zh-CN" sz="2800" dirty="0">
                <a:solidFill>
                  <a:srgbClr val="0924E9"/>
                </a:solidFill>
                <a:latin typeface="+mj-ea"/>
                <a:ea typeface="+mj-ea"/>
              </a:rPr>
              <a:t>3-2</a:t>
            </a:r>
            <a:endParaRPr lang="zh-CN" altLang="en-US" sz="2800" dirty="0">
              <a:solidFill>
                <a:srgbClr val="0924E9"/>
              </a:solidFill>
              <a:latin typeface="+mj-ea"/>
              <a:ea typeface="+mj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05BAADE-2EBF-F3AC-B354-944C42C256BA}"/>
              </a:ext>
            </a:extLst>
          </p:cNvPr>
          <p:cNvSpPr/>
          <p:nvPr/>
        </p:nvSpPr>
        <p:spPr>
          <a:xfrm>
            <a:off x="270311" y="1597254"/>
            <a:ext cx="11651378" cy="1848018"/>
          </a:xfrm>
          <a:prstGeom prst="rect">
            <a:avLst/>
          </a:prstGeom>
        </p:spPr>
        <p:txBody>
          <a:bodyPr wrap="square" lIns="121870" tIns="60934" rIns="121870" bIns="60934">
            <a:spAutoFit/>
          </a:bodyPr>
          <a:lstStyle/>
          <a:p>
            <a:pPr marL="251950" indent="-251950" algn="just">
              <a:lnSpc>
                <a:spcPct val="150000"/>
              </a:lnSpc>
              <a:tabLst>
                <a:tab pos="2700115" algn="l"/>
              </a:tabLst>
            </a:pPr>
            <a:r>
              <a:rPr lang="en-US" altLang="zh-CN" sz="2599" kern="100" dirty="0">
                <a:latin typeface="Times New Roman"/>
                <a:ea typeface="微软雅黑"/>
                <a:cs typeface="Courier New"/>
              </a:rPr>
              <a:t>   </a:t>
            </a:r>
            <a:r>
              <a:rPr lang="zh-CN" altLang="zh-CN" sz="2599" kern="100" dirty="0">
                <a:latin typeface="Times New Roman"/>
                <a:ea typeface="微软雅黑"/>
                <a:cs typeface="Times New Roman"/>
              </a:rPr>
              <a:t>将</a:t>
            </a:r>
            <a:r>
              <a:rPr lang="zh-CN" altLang="en-US" sz="2599" kern="100" dirty="0">
                <a:latin typeface="Times New Roman"/>
                <a:ea typeface="微软雅黑"/>
                <a:cs typeface="Times New Roman"/>
              </a:rPr>
              <a:t>过量</a:t>
            </a:r>
            <a:r>
              <a:rPr lang="zh-CN" altLang="zh-CN" sz="2599" kern="100" dirty="0">
                <a:latin typeface="Times New Roman"/>
                <a:ea typeface="微软雅黑"/>
                <a:cs typeface="Times New Roman"/>
              </a:rPr>
              <a:t>两份锌粒</a:t>
            </a:r>
            <a:r>
              <a:rPr lang="en-US" altLang="zh-CN" sz="2599" kern="100" dirty="0">
                <a:latin typeface="Times New Roman"/>
                <a:ea typeface="微软雅黑"/>
                <a:cs typeface="Courier New"/>
              </a:rPr>
              <a:t>a</a:t>
            </a:r>
            <a:r>
              <a:rPr lang="zh-CN" altLang="zh-CN" sz="2599" kern="100" dirty="0">
                <a:latin typeface="Times New Roman"/>
                <a:ea typeface="微软雅黑"/>
                <a:cs typeface="Times New Roman"/>
              </a:rPr>
              <a:t>、</a:t>
            </a:r>
            <a:r>
              <a:rPr lang="en-US" altLang="zh-CN" sz="2599" kern="100" dirty="0">
                <a:latin typeface="Times New Roman"/>
                <a:ea typeface="微软雅黑"/>
                <a:cs typeface="Courier New"/>
              </a:rPr>
              <a:t>b</a:t>
            </a:r>
            <a:r>
              <a:rPr lang="zh-CN" altLang="zh-CN" sz="2599" kern="100" dirty="0">
                <a:latin typeface="Times New Roman"/>
                <a:ea typeface="微软雅黑"/>
                <a:cs typeface="Times New Roman"/>
              </a:rPr>
              <a:t>分别加入</a:t>
            </a:r>
            <a:r>
              <a:rPr lang="zh-CN" altLang="en-US" sz="2599" kern="100" dirty="0">
                <a:latin typeface="Times New Roman"/>
                <a:ea typeface="微软雅黑"/>
                <a:cs typeface="Times New Roman"/>
              </a:rPr>
              <a:t>等体积等浓度</a:t>
            </a:r>
            <a:r>
              <a:rPr lang="zh-CN" altLang="zh-CN" sz="2599" kern="100" dirty="0">
                <a:latin typeface="Times New Roman"/>
                <a:ea typeface="微软雅黑"/>
                <a:cs typeface="Times New Roman"/>
              </a:rPr>
              <a:t>的</a:t>
            </a:r>
            <a:r>
              <a:rPr lang="zh-CN" altLang="en-US" sz="2599" kern="100" dirty="0">
                <a:latin typeface="Times New Roman"/>
                <a:ea typeface="微软雅黑"/>
                <a:cs typeface="Times New Roman"/>
              </a:rPr>
              <a:t>两份</a:t>
            </a:r>
            <a:r>
              <a:rPr lang="zh-CN" altLang="zh-CN" sz="2599" kern="100" dirty="0">
                <a:latin typeface="Times New Roman"/>
                <a:ea typeface="微软雅黑"/>
                <a:cs typeface="Times New Roman"/>
              </a:rPr>
              <a:t>稀硫酸中，同时向</a:t>
            </a:r>
            <a:r>
              <a:rPr lang="en-US" altLang="zh-CN" sz="2599" kern="100" dirty="0">
                <a:latin typeface="Times New Roman"/>
                <a:ea typeface="微软雅黑"/>
                <a:cs typeface="Courier New"/>
              </a:rPr>
              <a:t>a</a:t>
            </a:r>
            <a:r>
              <a:rPr lang="zh-CN" altLang="zh-CN" sz="2599" kern="100" dirty="0">
                <a:latin typeface="Times New Roman"/>
                <a:ea typeface="微软雅黑"/>
                <a:cs typeface="Times New Roman"/>
              </a:rPr>
              <a:t>中加少许胆矾晶体，下列各图表示产生氢气的体积</a:t>
            </a:r>
            <a:r>
              <a:rPr lang="en-US" altLang="zh-CN" sz="2599" i="1" kern="100" dirty="0">
                <a:latin typeface="Times New Roman"/>
                <a:ea typeface="微软雅黑"/>
                <a:cs typeface="Courier New"/>
              </a:rPr>
              <a:t>V</a:t>
            </a:r>
            <a:r>
              <a:rPr lang="en-US" altLang="zh-CN" sz="2599" kern="100" dirty="0">
                <a:latin typeface="Times New Roman"/>
                <a:ea typeface="微软雅黑"/>
                <a:cs typeface="Courier New"/>
              </a:rPr>
              <a:t>(L)</a:t>
            </a:r>
            <a:r>
              <a:rPr lang="zh-CN" altLang="zh-CN" sz="2599" kern="100" dirty="0">
                <a:latin typeface="Times New Roman"/>
                <a:ea typeface="微软雅黑"/>
                <a:cs typeface="Times New Roman"/>
              </a:rPr>
              <a:t>与时间</a:t>
            </a:r>
            <a:r>
              <a:rPr lang="en-US" altLang="zh-CN" sz="2599" i="1" kern="100" dirty="0">
                <a:latin typeface="Times New Roman"/>
                <a:ea typeface="微软雅黑"/>
                <a:cs typeface="Courier New"/>
              </a:rPr>
              <a:t>t</a:t>
            </a:r>
            <a:r>
              <a:rPr lang="en-US" altLang="zh-CN" sz="2599" kern="100" dirty="0">
                <a:latin typeface="Times New Roman"/>
                <a:ea typeface="微软雅黑"/>
                <a:cs typeface="Courier New"/>
              </a:rPr>
              <a:t>(min)</a:t>
            </a:r>
            <a:r>
              <a:rPr lang="zh-CN" altLang="zh-CN" sz="2599" kern="100" dirty="0">
                <a:latin typeface="Times New Roman"/>
                <a:ea typeface="微软雅黑"/>
                <a:cs typeface="Times New Roman"/>
              </a:rPr>
              <a:t>的关系正确的是</a:t>
            </a:r>
            <a:r>
              <a:rPr lang="en-US" altLang="zh-CN" sz="2599" kern="100" dirty="0"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599" kern="100" dirty="0">
                <a:latin typeface="Times New Roman"/>
                <a:ea typeface="微软雅黑"/>
                <a:cs typeface="Times New Roman"/>
              </a:rPr>
              <a:t>　　</a:t>
            </a:r>
            <a:r>
              <a:rPr lang="en-US" altLang="zh-CN" sz="2599" kern="100" dirty="0">
                <a:latin typeface="Times New Roman"/>
                <a:ea typeface="微软雅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EEBE03A3-24F3-C90D-5BEC-00DC7580D9C1}"/>
              </a:ext>
            </a:extLst>
          </p:cNvPr>
          <p:cNvSpPr txBox="1"/>
          <p:nvPr/>
        </p:nvSpPr>
        <p:spPr>
          <a:xfrm>
            <a:off x="10623458" y="3168337"/>
            <a:ext cx="413083" cy="55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999" b="1" dirty="0">
                <a:solidFill>
                  <a:srgbClr val="C00000"/>
                </a:solidFill>
                <a:latin typeface="Times New Roman" pitchFamily="18" charset="0"/>
                <a:ea typeface="华文细黑" pitchFamily="2" charset="-122"/>
                <a:cs typeface="Times New Roman" pitchFamily="18" charset="0"/>
              </a:rPr>
              <a:t>B</a:t>
            </a:r>
            <a:endParaRPr lang="zh-CN" altLang="en-US" sz="2999" b="1" dirty="0">
              <a:solidFill>
                <a:srgbClr val="C00000"/>
              </a:solidFill>
              <a:latin typeface="Times New Roman" pitchFamily="18" charset="0"/>
              <a:ea typeface="华文细黑" pitchFamily="2" charset="-122"/>
              <a:cs typeface="Times New Roman" pitchFamily="18" charset="0"/>
            </a:endParaRPr>
          </a:p>
        </p:txBody>
      </p:sp>
      <p:pic>
        <p:nvPicPr>
          <p:cNvPr id="7" name="Picture 2" descr="rj274">
            <a:extLst>
              <a:ext uri="{FF2B5EF4-FFF2-40B4-BE49-F238E27FC236}">
                <a16:creationId xmlns:a16="http://schemas.microsoft.com/office/drawing/2014/main" id="{325DEAC4-5F90-9091-E018-75E89D14D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17" y="3821720"/>
            <a:ext cx="8209765" cy="23139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946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-1"/>
            <a:ext cx="12192000" cy="750013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B4300C6E-EE8B-8384-FCAF-304F204BE2BB}"/>
              </a:ext>
            </a:extLst>
          </p:cNvPr>
          <p:cNvSpPr txBox="1"/>
          <p:nvPr/>
        </p:nvSpPr>
        <p:spPr>
          <a:xfrm>
            <a:off x="369407" y="134927"/>
            <a:ext cx="441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二、考情分析</a:t>
            </a:r>
            <a:r>
              <a:rPr lang="en-US" altLang="zh-CN" sz="2800" b="1" dirty="0">
                <a:latin typeface="+mj-ea"/>
                <a:ea typeface="+mj-ea"/>
              </a:rPr>
              <a:t>-3</a:t>
            </a:r>
            <a:r>
              <a:rPr lang="zh-CN" altLang="en-US" sz="2800" b="1" dirty="0">
                <a:latin typeface="+mj-ea"/>
                <a:ea typeface="+mj-ea"/>
              </a:rPr>
              <a:t>班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9BF8900-E672-4E47-6C38-ED03DDC97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9" y="750012"/>
            <a:ext cx="10280310" cy="243444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FBF49AF-55F9-143E-BE2F-43A14EA567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2530"/>
          <a:stretch/>
        </p:blipFill>
        <p:spPr>
          <a:xfrm>
            <a:off x="1097538" y="3316066"/>
            <a:ext cx="9561899" cy="353818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A1D3353-5E08-0E02-71CD-85486910022C}"/>
              </a:ext>
            </a:extLst>
          </p:cNvPr>
          <p:cNvSpPr txBox="1"/>
          <p:nvPr/>
        </p:nvSpPr>
        <p:spPr>
          <a:xfrm>
            <a:off x="257451" y="3894222"/>
            <a:ext cx="120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[85,100]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5A4ED31-C404-EF78-8255-25648995244A}"/>
              </a:ext>
            </a:extLst>
          </p:cNvPr>
          <p:cNvSpPr txBox="1"/>
          <p:nvPr/>
        </p:nvSpPr>
        <p:spPr>
          <a:xfrm>
            <a:off x="195309" y="4470176"/>
            <a:ext cx="120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[70,  85]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73FD458-8A8C-C9CF-1EAF-6E4364F586FE}"/>
              </a:ext>
            </a:extLst>
          </p:cNvPr>
          <p:cNvSpPr txBox="1"/>
          <p:nvPr/>
        </p:nvSpPr>
        <p:spPr>
          <a:xfrm>
            <a:off x="301840" y="5085158"/>
            <a:ext cx="120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[60, 69]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D46A011-363B-0707-C5E8-C6A0CD62BE4F}"/>
              </a:ext>
            </a:extLst>
          </p:cNvPr>
          <p:cNvSpPr txBox="1"/>
          <p:nvPr/>
        </p:nvSpPr>
        <p:spPr>
          <a:xfrm>
            <a:off x="301841" y="5641322"/>
            <a:ext cx="120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[40, 59]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3B8A0A5-0C66-B676-E5B5-F804E456F3E0}"/>
              </a:ext>
            </a:extLst>
          </p:cNvPr>
          <p:cNvSpPr txBox="1"/>
          <p:nvPr/>
        </p:nvSpPr>
        <p:spPr>
          <a:xfrm>
            <a:off x="301841" y="6197486"/>
            <a:ext cx="120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[0 ,  39]</a:t>
            </a:r>
            <a:endParaRPr lang="zh-CN" altLang="en-US" b="1" dirty="0">
              <a:latin typeface="+mj-ea"/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50ECD9-6DBB-AFF5-C5E4-B50E4FBF0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43" y="1446745"/>
            <a:ext cx="108421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实验室以一种工业废渣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主要成分为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MgCO</a:t>
            </a:r>
            <a:r>
              <a:rPr kumimoji="0" lang="en-US" altLang="zh-CN" sz="2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3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、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MgO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和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SiO</a:t>
            </a:r>
            <a:r>
              <a:rPr kumimoji="0" lang="en-US" altLang="zh-CN" sz="2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）为原料，</a:t>
            </a:r>
            <a:endParaRPr kumimoji="0" lang="zh-CN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DB2BDA-50B0-8CAF-93B6-0FACD4C8F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48" y="1969965"/>
            <a:ext cx="30572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其实验流程如下：</a:t>
            </a:r>
            <a:endParaRPr kumimoji="0" lang="zh-CN" altLang="zh-CN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473AC8C-1547-29AF-B455-7D95D3B1F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500" y="2493185"/>
            <a:ext cx="8646487" cy="162229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2A52F31-204F-D821-BCED-89F540022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43" y="4536483"/>
            <a:ext cx="1155583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酸浸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时能提高浸出率的方法有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答一条即可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。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滤渣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Ⅰ”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主要成分是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填化学式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。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反应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步骤中，碳酸钠与硫酸镁反应生成</a:t>
            </a:r>
            <a:endParaRPr kumimoji="0" lang="zh-CN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2A89F30B-2047-4CDC-D7E6-BA6DA0571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602305"/>
              </p:ext>
            </p:extLst>
          </p:nvPr>
        </p:nvGraphicFramePr>
        <p:xfrm>
          <a:off x="7577770" y="5400205"/>
          <a:ext cx="2171971" cy="521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952087" imgH="228501" progId="Equation.DSMT4">
                  <p:embed/>
                </p:oleObj>
              </mc:Choice>
              <mc:Fallback>
                <p:oleObj r:id="rId5" imgW="952087" imgH="228501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770" y="5400205"/>
                        <a:ext cx="2171971" cy="5212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1">
            <a:extLst>
              <a:ext uri="{FF2B5EF4-FFF2-40B4-BE49-F238E27FC236}">
                <a16:creationId xmlns:a16="http://schemas.microsoft.com/office/drawing/2014/main" id="{D4B45BF8-95E1-5080-2A5D-5C47AD679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134" y="5921478"/>
            <a:ext cx="41008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的化学方程式：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。</a:t>
            </a:r>
            <a:endParaRPr kumimoji="0" lang="zh-CN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E93758C0-0AD3-2EF5-B54B-1F0DCA5AB764}"/>
              </a:ext>
            </a:extLst>
          </p:cNvPr>
          <p:cNvSpPr txBox="1">
            <a:spLocks/>
          </p:cNvSpPr>
          <p:nvPr/>
        </p:nvSpPr>
        <p:spPr>
          <a:xfrm>
            <a:off x="297047" y="746202"/>
            <a:ext cx="3057247" cy="433070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924E9"/>
                </a:solidFill>
                <a:latin typeface="+mj-ea"/>
                <a:ea typeface="+mj-ea"/>
              </a:rPr>
              <a:t>变式训练</a:t>
            </a:r>
            <a:r>
              <a:rPr lang="en-US" altLang="zh-CN" sz="2800" dirty="0">
                <a:solidFill>
                  <a:srgbClr val="0924E9"/>
                </a:solidFill>
                <a:latin typeface="+mj-ea"/>
                <a:ea typeface="+mj-ea"/>
              </a:rPr>
              <a:t>3-3</a:t>
            </a:r>
            <a:endParaRPr lang="zh-CN" altLang="en-US" sz="2800" dirty="0">
              <a:solidFill>
                <a:srgbClr val="0924E9"/>
              </a:solidFill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098442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CBA2D36E-6E6E-47E6-4DBC-31FC0667AED2}"/>
              </a:ext>
            </a:extLst>
          </p:cNvPr>
          <p:cNvSpPr txBox="1"/>
          <p:nvPr/>
        </p:nvSpPr>
        <p:spPr>
          <a:xfrm>
            <a:off x="342773" y="41285"/>
            <a:ext cx="185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924E9"/>
                </a:solidFill>
                <a:latin typeface="+mj-ea"/>
                <a:ea typeface="+mj-ea"/>
              </a:rPr>
              <a:t>典例解析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700FF7B7-4BFB-6FD1-EF36-0B517E23C63B}"/>
              </a:ext>
            </a:extLst>
          </p:cNvPr>
          <p:cNvSpPr txBox="1">
            <a:spLocks/>
          </p:cNvSpPr>
          <p:nvPr/>
        </p:nvSpPr>
        <p:spPr>
          <a:xfrm>
            <a:off x="260809" y="647075"/>
            <a:ext cx="2693405" cy="433070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924E9"/>
                </a:solidFill>
                <a:latin typeface="+mj-ea"/>
                <a:ea typeface="+mj-ea"/>
              </a:rPr>
              <a:t>变式训练</a:t>
            </a:r>
            <a:r>
              <a:rPr lang="en-US" altLang="zh-CN" sz="2800" dirty="0">
                <a:solidFill>
                  <a:srgbClr val="0924E9"/>
                </a:solidFill>
                <a:latin typeface="+mj-ea"/>
                <a:ea typeface="+mj-ea"/>
              </a:rPr>
              <a:t>3-4</a:t>
            </a:r>
            <a:endParaRPr lang="zh-CN" altLang="en-US" sz="2800" dirty="0">
              <a:solidFill>
                <a:srgbClr val="0924E9"/>
              </a:solidFill>
              <a:latin typeface="+mj-ea"/>
              <a:ea typeface="+mj-ea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017EEAC-476B-8050-1547-ACFF080B1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98" y="1216815"/>
            <a:ext cx="1058220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2022</a:t>
            </a:r>
            <a:r>
              <a:rPr kumimoji="0" lang="zh-CN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年如东一模）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MnO</a:t>
            </a:r>
            <a:r>
              <a:rPr kumimoji="0" lang="en-US" altLang="zh-CN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是重要的化工原料，由软锰矿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主要成分为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MnO</a:t>
            </a:r>
            <a:r>
              <a:rPr kumimoji="0" lang="en-US" altLang="zh-CN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，主要杂质有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Al</a:t>
            </a:r>
            <a:r>
              <a:rPr kumimoji="0" lang="en-US" altLang="zh-CN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SiO</a:t>
            </a:r>
            <a:r>
              <a:rPr kumimoji="0" lang="en-US" altLang="zh-CN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制备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MnO</a:t>
            </a:r>
            <a:r>
              <a:rPr kumimoji="0" lang="en-US" altLang="zh-CN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。溶出时，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Fe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的氧化过程及得到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Mn</a:t>
            </a:r>
            <a:r>
              <a:rPr kumimoji="0" lang="en-US" altLang="zh-CN" sz="24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的主要途径如下图所示：</a:t>
            </a: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图片 5" descr="图片包含 图示&#10;&#10;描述已自动生成">
            <a:extLst>
              <a:ext uri="{FF2B5EF4-FFF2-40B4-BE49-F238E27FC236}">
                <a16:creationId xmlns:a16="http://schemas.microsoft.com/office/drawing/2014/main" id="{CE40F36E-AF78-234D-827D-3B73AEAAA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38" y="2905840"/>
            <a:ext cx="4248444" cy="98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9B0A5040-9405-D166-D5AA-1A418DD3B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09" y="4490889"/>
            <a:ext cx="111363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步骤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是从软锰矿中溶出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Mn</a:t>
            </a:r>
            <a:r>
              <a:rPr kumimoji="0" lang="en-US" altLang="zh-CN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的主要反应，反应的离子方程式是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</a:t>
            </a:r>
            <a:endParaRPr kumimoji="0" lang="en-US" altLang="zh-CN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252583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F32945CB-2414-4C47-EFE2-EF7C6AD0EFF1}"/>
              </a:ext>
            </a:extLst>
          </p:cNvPr>
          <p:cNvSpPr txBox="1">
            <a:spLocks/>
          </p:cNvSpPr>
          <p:nvPr/>
        </p:nvSpPr>
        <p:spPr>
          <a:xfrm>
            <a:off x="260809" y="647075"/>
            <a:ext cx="2693405" cy="433070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924E9"/>
                </a:solidFill>
                <a:latin typeface="+mj-ea"/>
                <a:ea typeface="+mj-ea"/>
              </a:rPr>
              <a:t>变式训练</a:t>
            </a:r>
            <a:r>
              <a:rPr lang="en-US" altLang="zh-CN" sz="2800" dirty="0">
                <a:solidFill>
                  <a:srgbClr val="0924E9"/>
                </a:solidFill>
                <a:latin typeface="+mj-ea"/>
                <a:ea typeface="+mj-ea"/>
              </a:rPr>
              <a:t>3-5</a:t>
            </a:r>
            <a:endParaRPr lang="zh-CN" altLang="en-US" sz="2800" dirty="0">
              <a:solidFill>
                <a:srgbClr val="0924E9"/>
              </a:solidFill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F606739-078B-E4AC-42F7-9964B18EA25D}"/>
              </a:ext>
            </a:extLst>
          </p:cNvPr>
          <p:cNvSpPr txBox="1"/>
          <p:nvPr/>
        </p:nvSpPr>
        <p:spPr>
          <a:xfrm>
            <a:off x="516986" y="1121430"/>
            <a:ext cx="10891911" cy="168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5.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工业制硝酸时尾气中含有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NO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NO</a:t>
            </a:r>
            <a:r>
              <a:rPr lang="en-US" altLang="zh-CN" sz="2400" b="1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，可用以下方法吸收：</a:t>
            </a:r>
          </a:p>
          <a:p>
            <a:pPr algn="just">
              <a:lnSpc>
                <a:spcPct val="150000"/>
              </a:lnSpc>
            </a:pPr>
            <a:r>
              <a:rPr lang="zh-CN" altLang="zh-CN" sz="2400" b="1" kern="100" spc="-1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用不同浓度的</a:t>
            </a:r>
            <a:r>
              <a:rPr lang="en-US" altLang="zh-CN" sz="2400" b="1" kern="100" spc="-1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NaOH</a:t>
            </a:r>
            <a:r>
              <a:rPr lang="zh-CN" altLang="zh-CN" sz="2400" b="1" kern="100" spc="-1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溶液吸收</a:t>
            </a:r>
            <a:r>
              <a:rPr lang="en-US" altLang="zh-CN" sz="2400" b="1" kern="100" spc="-1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NO</a:t>
            </a:r>
            <a:r>
              <a:rPr lang="en-US" altLang="zh-CN" sz="2400" b="1" kern="100" spc="-1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b="1" kern="100" spc="-1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含量不同的尾气，关系如图</a:t>
            </a:r>
            <a:r>
              <a:rPr lang="en-US" altLang="zh-CN" sz="2400" b="1" kern="100" spc="-1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2(</a:t>
            </a:r>
            <a:r>
              <a:rPr lang="en-US" altLang="zh-CN" sz="2400" b="1" i="1" kern="100" spc="-1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α</a:t>
            </a:r>
            <a:r>
              <a:rPr lang="zh-CN" altLang="zh-CN" sz="2400" b="1" kern="100" spc="-1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表示尾气中</a:t>
            </a:r>
            <a:r>
              <a:rPr lang="en-US" altLang="zh-CN" sz="2400" b="1" kern="100" spc="-1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NO</a:t>
            </a:r>
            <a:r>
              <a:rPr lang="en-US" altLang="zh-CN" sz="2400" b="1" kern="100" spc="-1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b="1" kern="100" spc="-1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的含量</a:t>
            </a:r>
            <a:r>
              <a:rPr lang="en-US" altLang="zh-CN" sz="2400" b="1" kern="100" spc="-1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400" b="1" kern="100" spc="-1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" name="图片 5" descr="图表, 散点图&#10;&#10;描述已自动生成">
            <a:extLst>
              <a:ext uri="{FF2B5EF4-FFF2-40B4-BE49-F238E27FC236}">
                <a16:creationId xmlns:a16="http://schemas.microsoft.com/office/drawing/2014/main" id="{B17B7AB9-ED30-8622-5E05-DCA8C3902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923" y="2475914"/>
            <a:ext cx="4328602" cy="33325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C6D8381-28B5-AB9F-A95A-AD5F6D56AEC4}"/>
              </a:ext>
            </a:extLst>
          </p:cNvPr>
          <p:cNvSpPr txBox="1"/>
          <p:nvPr/>
        </p:nvSpPr>
        <p:spPr>
          <a:xfrm>
            <a:off x="762731" y="3317797"/>
            <a:ext cx="6214843" cy="3265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ⅰ.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根据图得知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______(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填字母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NO</a:t>
            </a:r>
            <a:r>
              <a:rPr lang="en-US" altLang="zh-CN" sz="2000" b="1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含量越大，氮氧化物的吸收率越大 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NaOH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溶液浓度越大，氮氧化物的吸收率越大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ⅱ.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当</a:t>
            </a:r>
            <a:r>
              <a:rPr lang="en-US" altLang="zh-CN" sz="20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α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小于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50%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时，加入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000" b="1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000" b="1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能提升氮氧化物的吸收率，原因是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_________________________</a:t>
            </a:r>
            <a:endParaRPr lang="zh-CN" altLang="zh-CN" sz="20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_______________________________________________________________________________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76749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07D1F64-7918-DD28-33C9-223591070B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3" t="9781" r="973" b="4505"/>
          <a:stretch/>
        </p:blipFill>
        <p:spPr>
          <a:xfrm>
            <a:off x="337189" y="740741"/>
            <a:ext cx="5900853" cy="19585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5C807-6EF3-B560-CC1E-8D828B4A5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804" y="887767"/>
            <a:ext cx="5108387" cy="20463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3E1C468-893B-8E8D-D0A6-91F708EB9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9" y="2331883"/>
            <a:ext cx="5457191" cy="196970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FE9D319-C807-C25D-045D-750DBAD1F6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28" y="2862874"/>
            <a:ext cx="5900853" cy="22371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0DF5CDF-B943-A588-9BF5-1E97910A3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7" y="4965794"/>
            <a:ext cx="6240388" cy="1657739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54ADBFED-5F74-5F69-C905-ADE23A5E1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275" y="5632933"/>
            <a:ext cx="5013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+mj-lt"/>
                <a:cs typeface="+mj-cs"/>
              </a:rPr>
              <a:t>答题规规范性，审题准确性、表达的正确性</a:t>
            </a:r>
          </a:p>
        </p:txBody>
      </p:sp>
      <p:pic>
        <p:nvPicPr>
          <p:cNvPr id="12" name="图片 11" descr="文本&#10;&#10;描述已自动生成">
            <a:extLst>
              <a:ext uri="{FF2B5EF4-FFF2-40B4-BE49-F238E27FC236}">
                <a16:creationId xmlns:a16="http://schemas.microsoft.com/office/drawing/2014/main" id="{48586A62-A547-7415-6717-14BF702ABB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34" y="4158679"/>
            <a:ext cx="4076700" cy="1228725"/>
          </a:xfrm>
          <a:prstGeom prst="rect">
            <a:avLst/>
          </a:prstGeom>
        </p:spPr>
      </p:pic>
      <p:sp>
        <p:nvSpPr>
          <p:cNvPr id="3" name="TextBox 23">
            <a:extLst>
              <a:ext uri="{FF2B5EF4-FFF2-40B4-BE49-F238E27FC236}">
                <a16:creationId xmlns:a16="http://schemas.microsoft.com/office/drawing/2014/main" id="{08EAA6E3-1D5F-729F-FAC3-684516B56AC6}"/>
              </a:ext>
            </a:extLst>
          </p:cNvPr>
          <p:cNvSpPr txBox="1"/>
          <p:nvPr/>
        </p:nvSpPr>
        <p:spPr>
          <a:xfrm>
            <a:off x="342773" y="41285"/>
            <a:ext cx="185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924E9"/>
                </a:solidFill>
                <a:latin typeface="+mj-ea"/>
                <a:ea typeface="+mj-ea"/>
              </a:rPr>
              <a:t>典例解析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67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-1"/>
            <a:ext cx="12192000" cy="770563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B4300C6E-EE8B-8384-FCAF-304F204BE2BB}"/>
              </a:ext>
            </a:extLst>
          </p:cNvPr>
          <p:cNvSpPr txBox="1"/>
          <p:nvPr/>
        </p:nvSpPr>
        <p:spPr>
          <a:xfrm>
            <a:off x="369407" y="134927"/>
            <a:ext cx="441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三、试卷分析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5832F189-A705-1AEA-3F25-0F138E19ADD5}"/>
              </a:ext>
            </a:extLst>
          </p:cNvPr>
          <p:cNvSpPr txBox="1"/>
          <p:nvPr/>
        </p:nvSpPr>
        <p:spPr>
          <a:xfrm>
            <a:off x="0" y="833421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（一）选择题分析</a:t>
            </a: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C3BE142E-985A-A547-951A-F4CEA60EA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081855"/>
              </p:ext>
            </p:extLst>
          </p:nvPr>
        </p:nvGraphicFramePr>
        <p:xfrm>
          <a:off x="82609" y="1303277"/>
          <a:ext cx="11967103" cy="3589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788">
                  <a:extLst>
                    <a:ext uri="{9D8B030D-6E8A-4147-A177-3AD203B41FA5}">
                      <a16:colId xmlns:a16="http://schemas.microsoft.com/office/drawing/2014/main" val="234576796"/>
                    </a:ext>
                  </a:extLst>
                </a:gridCol>
                <a:gridCol w="961758">
                  <a:extLst>
                    <a:ext uri="{9D8B030D-6E8A-4147-A177-3AD203B41FA5}">
                      <a16:colId xmlns:a16="http://schemas.microsoft.com/office/drawing/2014/main" val="3562168859"/>
                    </a:ext>
                  </a:extLst>
                </a:gridCol>
                <a:gridCol w="808945">
                  <a:extLst>
                    <a:ext uri="{9D8B030D-6E8A-4147-A177-3AD203B41FA5}">
                      <a16:colId xmlns:a16="http://schemas.microsoft.com/office/drawing/2014/main" val="1484401274"/>
                    </a:ext>
                  </a:extLst>
                </a:gridCol>
                <a:gridCol w="885988">
                  <a:extLst>
                    <a:ext uri="{9D8B030D-6E8A-4147-A177-3AD203B41FA5}">
                      <a16:colId xmlns:a16="http://schemas.microsoft.com/office/drawing/2014/main" val="1533564498"/>
                    </a:ext>
                  </a:extLst>
                </a:gridCol>
                <a:gridCol w="866726">
                  <a:extLst>
                    <a:ext uri="{9D8B030D-6E8A-4147-A177-3AD203B41FA5}">
                      <a16:colId xmlns:a16="http://schemas.microsoft.com/office/drawing/2014/main" val="1888822510"/>
                    </a:ext>
                  </a:extLst>
                </a:gridCol>
                <a:gridCol w="837836">
                  <a:extLst>
                    <a:ext uri="{9D8B030D-6E8A-4147-A177-3AD203B41FA5}">
                      <a16:colId xmlns:a16="http://schemas.microsoft.com/office/drawing/2014/main" val="3578887718"/>
                    </a:ext>
                  </a:extLst>
                </a:gridCol>
                <a:gridCol w="755693">
                  <a:extLst>
                    <a:ext uri="{9D8B030D-6E8A-4147-A177-3AD203B41FA5}">
                      <a16:colId xmlns:a16="http://schemas.microsoft.com/office/drawing/2014/main" val="642768942"/>
                    </a:ext>
                  </a:extLst>
                </a:gridCol>
                <a:gridCol w="900719">
                  <a:extLst>
                    <a:ext uri="{9D8B030D-6E8A-4147-A177-3AD203B41FA5}">
                      <a16:colId xmlns:a16="http://schemas.microsoft.com/office/drawing/2014/main" val="2333490332"/>
                    </a:ext>
                  </a:extLst>
                </a:gridCol>
                <a:gridCol w="798772">
                  <a:extLst>
                    <a:ext uri="{9D8B030D-6E8A-4147-A177-3AD203B41FA5}">
                      <a16:colId xmlns:a16="http://schemas.microsoft.com/office/drawing/2014/main" val="2494108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91261726"/>
                    </a:ext>
                  </a:extLst>
                </a:gridCol>
                <a:gridCol w="923636">
                  <a:extLst>
                    <a:ext uri="{9D8B030D-6E8A-4147-A177-3AD203B41FA5}">
                      <a16:colId xmlns:a16="http://schemas.microsoft.com/office/drawing/2014/main" val="3227888493"/>
                    </a:ext>
                  </a:extLst>
                </a:gridCol>
                <a:gridCol w="868218">
                  <a:extLst>
                    <a:ext uri="{9D8B030D-6E8A-4147-A177-3AD203B41FA5}">
                      <a16:colId xmlns:a16="http://schemas.microsoft.com/office/drawing/2014/main" val="4038148100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1585576637"/>
                    </a:ext>
                  </a:extLst>
                </a:gridCol>
                <a:gridCol w="774242">
                  <a:extLst>
                    <a:ext uri="{9D8B030D-6E8A-4147-A177-3AD203B41FA5}">
                      <a16:colId xmlns:a16="http://schemas.microsoft.com/office/drawing/2014/main" val="2811244868"/>
                    </a:ext>
                  </a:extLst>
                </a:gridCol>
              </a:tblGrid>
              <a:tr h="43414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题型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                                                                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                                                 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选   择   题</a:t>
                      </a:r>
                    </a:p>
                    <a:p>
                      <a:endParaRPr lang="zh-CN" altLang="en-US" sz="16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953605"/>
                  </a:ext>
                </a:extLst>
              </a:tr>
              <a:tr h="85349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题号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8</a:t>
                      </a:r>
                      <a:endParaRPr lang="en-US" altLang="zh-CN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10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11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13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820251"/>
                  </a:ext>
                </a:extLst>
              </a:tr>
              <a:tr h="480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答案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C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D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D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472678"/>
                  </a:ext>
                </a:extLst>
              </a:tr>
              <a:tr h="8132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班级得分率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70.59%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82.35% 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54.9%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98.04% 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90.2% 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90.2% 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65.39%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98.04%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90.2%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70.82% 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94.12%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86.27% 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96.0% </a:t>
                      </a:r>
                    </a:p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732298"/>
                  </a:ext>
                </a:extLst>
              </a:tr>
            </a:tbl>
          </a:graphicData>
        </a:graphic>
      </p:graphicFrame>
      <p:sp>
        <p:nvSpPr>
          <p:cNvPr id="14" name="椭圆 13">
            <a:extLst>
              <a:ext uri="{FF2B5EF4-FFF2-40B4-BE49-F238E27FC236}">
                <a16:creationId xmlns:a16="http://schemas.microsoft.com/office/drawing/2014/main" id="{0C7F4CC1-22D8-D117-D586-48E83FF62D98}"/>
              </a:ext>
            </a:extLst>
          </p:cNvPr>
          <p:cNvSpPr/>
          <p:nvPr/>
        </p:nvSpPr>
        <p:spPr>
          <a:xfrm>
            <a:off x="3827637" y="2419247"/>
            <a:ext cx="463550" cy="558715"/>
          </a:xfrm>
          <a:prstGeom prst="ellipse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2BCC063-9B1E-6125-DCD3-DA3DEA0D00F1}"/>
              </a:ext>
            </a:extLst>
          </p:cNvPr>
          <p:cNvSpPr txBox="1"/>
          <p:nvPr/>
        </p:nvSpPr>
        <p:spPr>
          <a:xfrm>
            <a:off x="4471800" y="4170582"/>
            <a:ext cx="988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262626"/>
                </a:solidFill>
                <a:effectLst/>
                <a:highlight>
                  <a:srgbClr val="FFFF00"/>
                </a:highlight>
                <a:latin typeface="-apple-system"/>
              </a:rPr>
              <a:t>95.15%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4E65695-60C1-FE44-4921-A7EBC9234151}"/>
              </a:ext>
            </a:extLst>
          </p:cNvPr>
          <p:cNvSpPr txBox="1"/>
          <p:nvPr/>
        </p:nvSpPr>
        <p:spPr>
          <a:xfrm>
            <a:off x="5340067" y="4155575"/>
            <a:ext cx="913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262626"/>
                </a:solidFill>
                <a:effectLst/>
                <a:highlight>
                  <a:srgbClr val="FFFF00"/>
                </a:highlight>
                <a:latin typeface="-apple-system"/>
              </a:rPr>
              <a:t>93.69%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2BD3545-5176-2B9D-0268-4D77BB708B18}"/>
              </a:ext>
            </a:extLst>
          </p:cNvPr>
          <p:cNvSpPr txBox="1"/>
          <p:nvPr/>
        </p:nvSpPr>
        <p:spPr>
          <a:xfrm>
            <a:off x="9522893" y="3997994"/>
            <a:ext cx="886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262626"/>
                </a:solidFill>
                <a:effectLst/>
                <a:highlight>
                  <a:srgbClr val="FFFF00"/>
                </a:highlight>
                <a:latin typeface="-apple-system"/>
              </a:rPr>
              <a:t>95.15%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A1BC3DE-5D30-758D-DC2D-C97098BECF7C}"/>
              </a:ext>
            </a:extLst>
          </p:cNvPr>
          <p:cNvSpPr txBox="1"/>
          <p:nvPr/>
        </p:nvSpPr>
        <p:spPr>
          <a:xfrm>
            <a:off x="5419932" y="4535907"/>
            <a:ext cx="7538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0" dirty="0">
                <a:solidFill>
                  <a:srgbClr val="FF0000"/>
                </a:solidFill>
                <a:effectLst/>
                <a:highlight>
                  <a:srgbClr val="F8F8F8"/>
                </a:highlight>
                <a:latin typeface="-apple-system"/>
              </a:rPr>
              <a:t>A</a:t>
            </a:r>
            <a:r>
              <a:rPr lang="zh-CN" altLang="en-US" b="1" i="0" dirty="0">
                <a:solidFill>
                  <a:srgbClr val="FF0000"/>
                </a:solidFill>
                <a:effectLst/>
                <a:highlight>
                  <a:srgbClr val="F8F8F8"/>
                </a:highlight>
                <a:latin typeface="-apple-system"/>
              </a:rPr>
              <a:t>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9A19828-E9F9-2591-ABA7-F9C109372AE9}"/>
              </a:ext>
            </a:extLst>
          </p:cNvPr>
          <p:cNvSpPr txBox="1"/>
          <p:nvPr/>
        </p:nvSpPr>
        <p:spPr>
          <a:xfrm>
            <a:off x="9734982" y="4415173"/>
            <a:ext cx="709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0" dirty="0">
                <a:solidFill>
                  <a:srgbClr val="FF0000"/>
                </a:solidFill>
                <a:effectLst/>
                <a:highlight>
                  <a:srgbClr val="F8F8F8"/>
                </a:highlight>
                <a:latin typeface="-apple-system"/>
              </a:rPr>
              <a:t>C</a:t>
            </a:r>
            <a:r>
              <a:rPr lang="zh-CN" altLang="en-US" b="1" i="0" dirty="0">
                <a:solidFill>
                  <a:srgbClr val="FF0000"/>
                </a:solidFill>
                <a:effectLst/>
                <a:highlight>
                  <a:srgbClr val="F8F8F8"/>
                </a:highlight>
                <a:latin typeface="-apple-system"/>
              </a:rPr>
              <a:t>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D6AC4245-D99F-0118-165A-9D6C2D3CA82C}"/>
              </a:ext>
            </a:extLst>
          </p:cNvPr>
          <p:cNvSpPr/>
          <p:nvPr/>
        </p:nvSpPr>
        <p:spPr>
          <a:xfrm>
            <a:off x="4704224" y="2403376"/>
            <a:ext cx="463550" cy="558715"/>
          </a:xfrm>
          <a:prstGeom prst="ellipse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BE09B236-1A67-C1B3-31A5-799D186155CA}"/>
              </a:ext>
            </a:extLst>
          </p:cNvPr>
          <p:cNvSpPr/>
          <p:nvPr/>
        </p:nvSpPr>
        <p:spPr>
          <a:xfrm>
            <a:off x="5460091" y="2405977"/>
            <a:ext cx="463550" cy="558715"/>
          </a:xfrm>
          <a:prstGeom prst="ellipse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D20752C2-084D-4222-5181-913DBFCB06CD}"/>
              </a:ext>
            </a:extLst>
          </p:cNvPr>
          <p:cNvSpPr/>
          <p:nvPr/>
        </p:nvSpPr>
        <p:spPr>
          <a:xfrm>
            <a:off x="7143059" y="2377532"/>
            <a:ext cx="463550" cy="558715"/>
          </a:xfrm>
          <a:prstGeom prst="ellipse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992ABECB-BD4C-E462-1BF6-0B49A45EBD76}"/>
              </a:ext>
            </a:extLst>
          </p:cNvPr>
          <p:cNvSpPr/>
          <p:nvPr/>
        </p:nvSpPr>
        <p:spPr>
          <a:xfrm>
            <a:off x="9734982" y="2403376"/>
            <a:ext cx="463550" cy="558715"/>
          </a:xfrm>
          <a:prstGeom prst="ellipse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D634BF62-3BFA-0E5B-5357-6D4D12A3FF26}"/>
              </a:ext>
            </a:extLst>
          </p:cNvPr>
          <p:cNvSpPr/>
          <p:nvPr/>
        </p:nvSpPr>
        <p:spPr>
          <a:xfrm>
            <a:off x="11391041" y="2380530"/>
            <a:ext cx="463550" cy="558715"/>
          </a:xfrm>
          <a:prstGeom prst="ellipse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F9F11B30-7A7D-4EA7-21B7-1FD5A4085D64}"/>
              </a:ext>
            </a:extLst>
          </p:cNvPr>
          <p:cNvSpPr txBox="1"/>
          <p:nvPr/>
        </p:nvSpPr>
        <p:spPr>
          <a:xfrm>
            <a:off x="229310" y="5339325"/>
            <a:ext cx="11393506" cy="126188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比较好：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化学实验基本操作（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SO</a:t>
            </a:r>
            <a:r>
              <a:rPr lang="en-US" altLang="zh-CN" sz="2400" b="1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的性质（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）、浓硫酸的特性（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）、物质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的性质与用途（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）、氨和铵盐的性质（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）、原电池工作原理（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）、   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化学平衡状态特征（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B8C44400-88B6-CCF6-559A-A0F4142BC9C8}"/>
              </a:ext>
            </a:extLst>
          </p:cNvPr>
          <p:cNvSpPr/>
          <p:nvPr/>
        </p:nvSpPr>
        <p:spPr>
          <a:xfrm>
            <a:off x="7965774" y="2354849"/>
            <a:ext cx="463550" cy="558715"/>
          </a:xfrm>
          <a:prstGeom prst="ellipse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B4CFE28A-A5EE-3279-3478-239ACAEA0B4C}"/>
              </a:ext>
            </a:extLst>
          </p:cNvPr>
          <p:cNvSpPr/>
          <p:nvPr/>
        </p:nvSpPr>
        <p:spPr>
          <a:xfrm>
            <a:off x="1212973" y="2373930"/>
            <a:ext cx="463550" cy="558715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92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893D8FB3-8871-A838-ECBF-64F3DA13BF63}"/>
              </a:ext>
            </a:extLst>
          </p:cNvPr>
          <p:cNvSpPr/>
          <p:nvPr/>
        </p:nvSpPr>
        <p:spPr>
          <a:xfrm>
            <a:off x="8826027" y="2403376"/>
            <a:ext cx="463550" cy="558715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92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A66D167B-1A46-BE90-1EAB-3313BBADCAE3}"/>
              </a:ext>
            </a:extLst>
          </p:cNvPr>
          <p:cNvSpPr/>
          <p:nvPr/>
        </p:nvSpPr>
        <p:spPr>
          <a:xfrm>
            <a:off x="10563012" y="2414878"/>
            <a:ext cx="587386" cy="535709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92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2E1504B1-4F87-DB92-57DF-5892C5A489D6}"/>
              </a:ext>
            </a:extLst>
          </p:cNvPr>
          <p:cNvSpPr/>
          <p:nvPr/>
        </p:nvSpPr>
        <p:spPr>
          <a:xfrm>
            <a:off x="2092911" y="2397020"/>
            <a:ext cx="463550" cy="558715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92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024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  <p:bldP spid="18" grpId="0"/>
      <p:bldP spid="20" grpId="0"/>
      <p:bldP spid="26" grpId="0"/>
      <p:bldP spid="27" grpId="0"/>
      <p:bldP spid="29" grpId="0"/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 animBg="1"/>
      <p:bldP spid="37" grpId="0" animBg="1"/>
      <p:bldP spid="38" grpId="0" bldLvl="0" animBg="1"/>
      <p:bldP spid="38" grpId="1" animBg="1"/>
      <p:bldP spid="45" grpId="0" bldLvl="0" animBg="1"/>
      <p:bldP spid="45" grpId="1" animBg="1"/>
      <p:bldP spid="49" grpId="0" bldLvl="0" animBg="1"/>
      <p:bldP spid="49" grpId="1" animBg="1"/>
      <p:bldP spid="50" grpId="0" bldLvl="0" animBg="1"/>
      <p:bldP spid="50" grpId="1" animBg="1"/>
      <p:bldP spid="56" grpId="0" bldLvl="0" animBg="1"/>
      <p:bldP spid="5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-1"/>
            <a:ext cx="12192000" cy="775855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B4300C6E-EE8B-8384-FCAF-304F204BE2BB}"/>
              </a:ext>
            </a:extLst>
          </p:cNvPr>
          <p:cNvSpPr txBox="1"/>
          <p:nvPr/>
        </p:nvSpPr>
        <p:spPr>
          <a:xfrm>
            <a:off x="369407" y="134927"/>
            <a:ext cx="441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三、试卷分析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A3143CA-FCAA-2E78-E2CC-5F86E9AA3942}"/>
              </a:ext>
            </a:extLst>
          </p:cNvPr>
          <p:cNvSpPr txBox="1"/>
          <p:nvPr/>
        </p:nvSpPr>
        <p:spPr>
          <a:xfrm>
            <a:off x="181344" y="1009216"/>
            <a:ext cx="35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（一）选择题分析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2587F3D-3690-C3FD-C735-BA44618DA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232" y="2813762"/>
            <a:ext cx="36580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kern="0" dirty="0">
                <a:solidFill>
                  <a:srgbClr val="2006BA"/>
                </a:solidFill>
                <a:latin typeface="黑体" pitchFamily="49" charset="-122"/>
                <a:ea typeface="黑体" pitchFamily="49" charset="-122"/>
              </a:rPr>
              <a:t>小 组 讨 论</a:t>
            </a:r>
            <a:endParaRPr lang="zh-CN" altLang="en-US" sz="3200" b="1" kern="0" dirty="0">
              <a:solidFill>
                <a:srgbClr val="2006B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5FE727DD-A0E2-3673-90AD-BD5AD14A5D37}"/>
              </a:ext>
            </a:extLst>
          </p:cNvPr>
          <p:cNvSpPr txBox="1"/>
          <p:nvPr/>
        </p:nvSpPr>
        <p:spPr>
          <a:xfrm>
            <a:off x="4927174" y="3969404"/>
            <a:ext cx="247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 主 纠 错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951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-1"/>
            <a:ext cx="12192000" cy="770563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B4300C6E-EE8B-8384-FCAF-304F204BE2BB}"/>
              </a:ext>
            </a:extLst>
          </p:cNvPr>
          <p:cNvSpPr txBox="1"/>
          <p:nvPr/>
        </p:nvSpPr>
        <p:spPr>
          <a:xfrm>
            <a:off x="369407" y="134927"/>
            <a:ext cx="441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三、试卷分析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5832F189-A705-1AEA-3F25-0F138E19ADD5}"/>
              </a:ext>
            </a:extLst>
          </p:cNvPr>
          <p:cNvSpPr txBox="1"/>
          <p:nvPr/>
        </p:nvSpPr>
        <p:spPr>
          <a:xfrm>
            <a:off x="0" y="833421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（一）选择题分析</a:t>
            </a: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C3BE142E-985A-A547-951A-F4CEA60EAF59}"/>
              </a:ext>
            </a:extLst>
          </p:cNvPr>
          <p:cNvGraphicFramePr>
            <a:graphicFrameLocks noGrp="1"/>
          </p:cNvGraphicFramePr>
          <p:nvPr/>
        </p:nvGraphicFramePr>
        <p:xfrm>
          <a:off x="82609" y="1303277"/>
          <a:ext cx="11967103" cy="3589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788">
                  <a:extLst>
                    <a:ext uri="{9D8B030D-6E8A-4147-A177-3AD203B41FA5}">
                      <a16:colId xmlns:a16="http://schemas.microsoft.com/office/drawing/2014/main" val="234576796"/>
                    </a:ext>
                  </a:extLst>
                </a:gridCol>
                <a:gridCol w="961758">
                  <a:extLst>
                    <a:ext uri="{9D8B030D-6E8A-4147-A177-3AD203B41FA5}">
                      <a16:colId xmlns:a16="http://schemas.microsoft.com/office/drawing/2014/main" val="3562168859"/>
                    </a:ext>
                  </a:extLst>
                </a:gridCol>
                <a:gridCol w="808945">
                  <a:extLst>
                    <a:ext uri="{9D8B030D-6E8A-4147-A177-3AD203B41FA5}">
                      <a16:colId xmlns:a16="http://schemas.microsoft.com/office/drawing/2014/main" val="1484401274"/>
                    </a:ext>
                  </a:extLst>
                </a:gridCol>
                <a:gridCol w="885988">
                  <a:extLst>
                    <a:ext uri="{9D8B030D-6E8A-4147-A177-3AD203B41FA5}">
                      <a16:colId xmlns:a16="http://schemas.microsoft.com/office/drawing/2014/main" val="1533564498"/>
                    </a:ext>
                  </a:extLst>
                </a:gridCol>
                <a:gridCol w="866726">
                  <a:extLst>
                    <a:ext uri="{9D8B030D-6E8A-4147-A177-3AD203B41FA5}">
                      <a16:colId xmlns:a16="http://schemas.microsoft.com/office/drawing/2014/main" val="1888822510"/>
                    </a:ext>
                  </a:extLst>
                </a:gridCol>
                <a:gridCol w="837836">
                  <a:extLst>
                    <a:ext uri="{9D8B030D-6E8A-4147-A177-3AD203B41FA5}">
                      <a16:colId xmlns:a16="http://schemas.microsoft.com/office/drawing/2014/main" val="3578887718"/>
                    </a:ext>
                  </a:extLst>
                </a:gridCol>
                <a:gridCol w="755693">
                  <a:extLst>
                    <a:ext uri="{9D8B030D-6E8A-4147-A177-3AD203B41FA5}">
                      <a16:colId xmlns:a16="http://schemas.microsoft.com/office/drawing/2014/main" val="642768942"/>
                    </a:ext>
                  </a:extLst>
                </a:gridCol>
                <a:gridCol w="900719">
                  <a:extLst>
                    <a:ext uri="{9D8B030D-6E8A-4147-A177-3AD203B41FA5}">
                      <a16:colId xmlns:a16="http://schemas.microsoft.com/office/drawing/2014/main" val="2333490332"/>
                    </a:ext>
                  </a:extLst>
                </a:gridCol>
                <a:gridCol w="798772">
                  <a:extLst>
                    <a:ext uri="{9D8B030D-6E8A-4147-A177-3AD203B41FA5}">
                      <a16:colId xmlns:a16="http://schemas.microsoft.com/office/drawing/2014/main" val="2494108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91261726"/>
                    </a:ext>
                  </a:extLst>
                </a:gridCol>
                <a:gridCol w="923636">
                  <a:extLst>
                    <a:ext uri="{9D8B030D-6E8A-4147-A177-3AD203B41FA5}">
                      <a16:colId xmlns:a16="http://schemas.microsoft.com/office/drawing/2014/main" val="3227888493"/>
                    </a:ext>
                  </a:extLst>
                </a:gridCol>
                <a:gridCol w="868218">
                  <a:extLst>
                    <a:ext uri="{9D8B030D-6E8A-4147-A177-3AD203B41FA5}">
                      <a16:colId xmlns:a16="http://schemas.microsoft.com/office/drawing/2014/main" val="4038148100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1585576637"/>
                    </a:ext>
                  </a:extLst>
                </a:gridCol>
                <a:gridCol w="774242">
                  <a:extLst>
                    <a:ext uri="{9D8B030D-6E8A-4147-A177-3AD203B41FA5}">
                      <a16:colId xmlns:a16="http://schemas.microsoft.com/office/drawing/2014/main" val="2811244868"/>
                    </a:ext>
                  </a:extLst>
                </a:gridCol>
              </a:tblGrid>
              <a:tr h="43414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题型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                                                                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                                                 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选   择   题</a:t>
                      </a:r>
                    </a:p>
                    <a:p>
                      <a:endParaRPr lang="zh-CN" altLang="en-US" sz="16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953605"/>
                  </a:ext>
                </a:extLst>
              </a:tr>
              <a:tr h="85349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题号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8</a:t>
                      </a:r>
                      <a:endParaRPr lang="en-US" altLang="zh-CN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10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11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13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820251"/>
                  </a:ext>
                </a:extLst>
              </a:tr>
              <a:tr h="480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答案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C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D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D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472678"/>
                  </a:ext>
                </a:extLst>
              </a:tr>
              <a:tr h="8132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班级得分率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70.59%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82.35% 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54.9%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98.04% 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90.2% 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90.2% 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65.39%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98.04%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90.2%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78.82% 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94.12%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86.27% 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96.0% </a:t>
                      </a:r>
                    </a:p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732298"/>
                  </a:ext>
                </a:extLst>
              </a:tr>
            </a:tbl>
          </a:graphicData>
        </a:graphic>
      </p:graphicFrame>
      <p:sp>
        <p:nvSpPr>
          <p:cNvPr id="14" name="椭圆 13">
            <a:extLst>
              <a:ext uri="{FF2B5EF4-FFF2-40B4-BE49-F238E27FC236}">
                <a16:creationId xmlns:a16="http://schemas.microsoft.com/office/drawing/2014/main" id="{0C7F4CC1-22D8-D117-D586-48E83FF62D98}"/>
              </a:ext>
            </a:extLst>
          </p:cNvPr>
          <p:cNvSpPr/>
          <p:nvPr/>
        </p:nvSpPr>
        <p:spPr>
          <a:xfrm>
            <a:off x="3827637" y="2419247"/>
            <a:ext cx="463550" cy="558715"/>
          </a:xfrm>
          <a:prstGeom prst="ellipse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2BCC063-9B1E-6125-DCD3-DA3DEA0D00F1}"/>
              </a:ext>
            </a:extLst>
          </p:cNvPr>
          <p:cNvSpPr txBox="1"/>
          <p:nvPr/>
        </p:nvSpPr>
        <p:spPr>
          <a:xfrm>
            <a:off x="4471800" y="4170582"/>
            <a:ext cx="988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262626"/>
                </a:solidFill>
                <a:effectLst/>
                <a:highlight>
                  <a:srgbClr val="FFFF00"/>
                </a:highlight>
                <a:latin typeface="-apple-system"/>
              </a:rPr>
              <a:t>95.15%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4E65695-60C1-FE44-4921-A7EBC9234151}"/>
              </a:ext>
            </a:extLst>
          </p:cNvPr>
          <p:cNvSpPr txBox="1"/>
          <p:nvPr/>
        </p:nvSpPr>
        <p:spPr>
          <a:xfrm>
            <a:off x="5340067" y="4155575"/>
            <a:ext cx="913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262626"/>
                </a:solidFill>
                <a:effectLst/>
                <a:highlight>
                  <a:srgbClr val="FFFF00"/>
                </a:highlight>
                <a:latin typeface="-apple-system"/>
              </a:rPr>
              <a:t>93.69%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2BD3545-5176-2B9D-0268-4D77BB708B18}"/>
              </a:ext>
            </a:extLst>
          </p:cNvPr>
          <p:cNvSpPr txBox="1"/>
          <p:nvPr/>
        </p:nvSpPr>
        <p:spPr>
          <a:xfrm>
            <a:off x="9522893" y="3997994"/>
            <a:ext cx="886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262626"/>
                </a:solidFill>
                <a:effectLst/>
                <a:highlight>
                  <a:srgbClr val="FFFF00"/>
                </a:highlight>
                <a:latin typeface="-apple-system"/>
              </a:rPr>
              <a:t>95.15%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A1BC3DE-5D30-758D-DC2D-C97098BECF7C}"/>
              </a:ext>
            </a:extLst>
          </p:cNvPr>
          <p:cNvSpPr txBox="1"/>
          <p:nvPr/>
        </p:nvSpPr>
        <p:spPr>
          <a:xfrm>
            <a:off x="5419932" y="4535907"/>
            <a:ext cx="7538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0" dirty="0">
                <a:solidFill>
                  <a:srgbClr val="FF0000"/>
                </a:solidFill>
                <a:effectLst/>
                <a:highlight>
                  <a:srgbClr val="F8F8F8"/>
                </a:highlight>
                <a:latin typeface="-apple-system"/>
              </a:rPr>
              <a:t>A</a:t>
            </a:r>
            <a:r>
              <a:rPr lang="zh-CN" altLang="en-US" b="1" i="0" dirty="0">
                <a:solidFill>
                  <a:srgbClr val="FF0000"/>
                </a:solidFill>
                <a:effectLst/>
                <a:highlight>
                  <a:srgbClr val="F8F8F8"/>
                </a:highlight>
                <a:latin typeface="-apple-system"/>
              </a:rPr>
              <a:t>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9A19828-E9F9-2591-ABA7-F9C109372AE9}"/>
              </a:ext>
            </a:extLst>
          </p:cNvPr>
          <p:cNvSpPr txBox="1"/>
          <p:nvPr/>
        </p:nvSpPr>
        <p:spPr>
          <a:xfrm>
            <a:off x="9734982" y="4415173"/>
            <a:ext cx="709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0" dirty="0">
                <a:solidFill>
                  <a:srgbClr val="FF0000"/>
                </a:solidFill>
                <a:effectLst/>
                <a:highlight>
                  <a:srgbClr val="F8F8F8"/>
                </a:highlight>
                <a:latin typeface="-apple-system"/>
              </a:rPr>
              <a:t>C</a:t>
            </a:r>
            <a:r>
              <a:rPr lang="zh-CN" altLang="en-US" b="1" i="0" dirty="0">
                <a:solidFill>
                  <a:srgbClr val="FF0000"/>
                </a:solidFill>
                <a:effectLst/>
                <a:highlight>
                  <a:srgbClr val="F8F8F8"/>
                </a:highlight>
                <a:latin typeface="-apple-system"/>
              </a:rPr>
              <a:t>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D6AC4245-D99F-0118-165A-9D6C2D3CA82C}"/>
              </a:ext>
            </a:extLst>
          </p:cNvPr>
          <p:cNvSpPr/>
          <p:nvPr/>
        </p:nvSpPr>
        <p:spPr>
          <a:xfrm>
            <a:off x="4704224" y="2403376"/>
            <a:ext cx="463550" cy="558715"/>
          </a:xfrm>
          <a:prstGeom prst="ellipse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BE09B236-1A67-C1B3-31A5-799D186155CA}"/>
              </a:ext>
            </a:extLst>
          </p:cNvPr>
          <p:cNvSpPr/>
          <p:nvPr/>
        </p:nvSpPr>
        <p:spPr>
          <a:xfrm>
            <a:off x="5460091" y="2405977"/>
            <a:ext cx="463550" cy="558715"/>
          </a:xfrm>
          <a:prstGeom prst="ellipse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D20752C2-084D-4222-5181-913DBFCB06CD}"/>
              </a:ext>
            </a:extLst>
          </p:cNvPr>
          <p:cNvSpPr/>
          <p:nvPr/>
        </p:nvSpPr>
        <p:spPr>
          <a:xfrm>
            <a:off x="7143059" y="2377532"/>
            <a:ext cx="463550" cy="558715"/>
          </a:xfrm>
          <a:prstGeom prst="ellipse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992ABECB-BD4C-E462-1BF6-0B49A45EBD76}"/>
              </a:ext>
            </a:extLst>
          </p:cNvPr>
          <p:cNvSpPr/>
          <p:nvPr/>
        </p:nvSpPr>
        <p:spPr>
          <a:xfrm>
            <a:off x="9734982" y="2403376"/>
            <a:ext cx="463550" cy="558715"/>
          </a:xfrm>
          <a:prstGeom prst="ellipse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D634BF62-3BFA-0E5B-5357-6D4D12A3FF26}"/>
              </a:ext>
            </a:extLst>
          </p:cNvPr>
          <p:cNvSpPr/>
          <p:nvPr/>
        </p:nvSpPr>
        <p:spPr>
          <a:xfrm>
            <a:off x="11391041" y="2380530"/>
            <a:ext cx="463550" cy="558715"/>
          </a:xfrm>
          <a:prstGeom prst="ellipse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F9F11B30-7A7D-4EA7-21B7-1FD5A4085D64}"/>
              </a:ext>
            </a:extLst>
          </p:cNvPr>
          <p:cNvSpPr txBox="1"/>
          <p:nvPr/>
        </p:nvSpPr>
        <p:spPr>
          <a:xfrm>
            <a:off x="229310" y="5339325"/>
            <a:ext cx="11393506" cy="126188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比较好：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化学实验基本操作（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SO</a:t>
            </a:r>
            <a:r>
              <a:rPr lang="en-US" altLang="zh-CN" sz="2400" b="1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的性质（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）、浓硫酸的特性（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）、物质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的性质与用途（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）、氨和铵盐的性质（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）、原电池工作原理（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）、   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化学平衡状态特征（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B8C44400-88B6-CCF6-559A-A0F4142BC9C8}"/>
              </a:ext>
            </a:extLst>
          </p:cNvPr>
          <p:cNvSpPr/>
          <p:nvPr/>
        </p:nvSpPr>
        <p:spPr>
          <a:xfrm>
            <a:off x="7965774" y="2354849"/>
            <a:ext cx="463550" cy="558715"/>
          </a:xfrm>
          <a:prstGeom prst="ellipse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B4CFE28A-A5EE-3279-3478-239ACAEA0B4C}"/>
              </a:ext>
            </a:extLst>
          </p:cNvPr>
          <p:cNvSpPr/>
          <p:nvPr/>
        </p:nvSpPr>
        <p:spPr>
          <a:xfrm>
            <a:off x="1212973" y="2373930"/>
            <a:ext cx="463550" cy="558715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92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14F79332-ACDD-EC95-5635-7C07A7A66923}"/>
              </a:ext>
            </a:extLst>
          </p:cNvPr>
          <p:cNvSpPr/>
          <p:nvPr/>
        </p:nvSpPr>
        <p:spPr>
          <a:xfrm>
            <a:off x="2724064" y="3611867"/>
            <a:ext cx="721649" cy="558715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893D8FB3-8871-A838-ECBF-64F3DA13BF63}"/>
              </a:ext>
            </a:extLst>
          </p:cNvPr>
          <p:cNvSpPr/>
          <p:nvPr/>
        </p:nvSpPr>
        <p:spPr>
          <a:xfrm>
            <a:off x="8826027" y="2403376"/>
            <a:ext cx="463550" cy="558715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92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A66D167B-1A46-BE90-1EAB-3313BBADCAE3}"/>
              </a:ext>
            </a:extLst>
          </p:cNvPr>
          <p:cNvSpPr/>
          <p:nvPr/>
        </p:nvSpPr>
        <p:spPr>
          <a:xfrm>
            <a:off x="10563012" y="2414878"/>
            <a:ext cx="587386" cy="535709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92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D68F6CCB-E31E-7EB9-0A57-51106569C1AC}"/>
              </a:ext>
            </a:extLst>
          </p:cNvPr>
          <p:cNvSpPr txBox="1"/>
          <p:nvPr/>
        </p:nvSpPr>
        <p:spPr>
          <a:xfrm>
            <a:off x="3182069" y="2387686"/>
            <a:ext cx="30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</a:t>
            </a:r>
            <a:endParaRPr lang="zh-CN" altLang="en-US" sz="2400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892252E8-D6BC-6A2B-7973-05EC62F02DB7}"/>
              </a:ext>
            </a:extLst>
          </p:cNvPr>
          <p:cNvSpPr txBox="1"/>
          <p:nvPr/>
        </p:nvSpPr>
        <p:spPr>
          <a:xfrm>
            <a:off x="6479094" y="2451899"/>
            <a:ext cx="30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</a:t>
            </a:r>
            <a:endParaRPr lang="zh-CN" altLang="en-US" sz="2400" dirty="0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8D546428-3E9B-D955-642C-FE54CCC1C65F}"/>
              </a:ext>
            </a:extLst>
          </p:cNvPr>
          <p:cNvSpPr/>
          <p:nvPr/>
        </p:nvSpPr>
        <p:spPr>
          <a:xfrm>
            <a:off x="6148689" y="3592185"/>
            <a:ext cx="721649" cy="558715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2E1504B1-4F87-DB92-57DF-5892C5A489D6}"/>
              </a:ext>
            </a:extLst>
          </p:cNvPr>
          <p:cNvSpPr/>
          <p:nvPr/>
        </p:nvSpPr>
        <p:spPr>
          <a:xfrm>
            <a:off x="2092911" y="2397020"/>
            <a:ext cx="463550" cy="558715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92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074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32" grpId="1" animBg="1"/>
      <p:bldP spid="33" grpId="1" animBg="1"/>
      <p:bldP spid="34" grpId="1" animBg="1"/>
      <p:bldP spid="35" grpId="1" animBg="1"/>
      <p:bldP spid="36" grpId="1" animBg="1"/>
      <p:bldP spid="38" grpId="1" animBg="1"/>
      <p:bldP spid="45" grpId="1" animBg="1"/>
      <p:bldP spid="48" grpId="1" animBg="1"/>
      <p:bldP spid="48" grpId="2" animBg="1"/>
      <p:bldP spid="49" grpId="1" animBg="1"/>
      <p:bldP spid="50" grpId="1" animBg="1"/>
      <p:bldP spid="53" grpId="0"/>
      <p:bldP spid="54" grpId="0"/>
      <p:bldP spid="55" grpId="1" animBg="1"/>
      <p:bldP spid="55" grpId="2" animBg="1"/>
      <p:bldP spid="5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-1"/>
            <a:ext cx="12192000" cy="775855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B4300C6E-EE8B-8384-FCAF-304F204BE2BB}"/>
              </a:ext>
            </a:extLst>
          </p:cNvPr>
          <p:cNvSpPr txBox="1"/>
          <p:nvPr/>
        </p:nvSpPr>
        <p:spPr>
          <a:xfrm>
            <a:off x="369407" y="134927"/>
            <a:ext cx="441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三、试卷分析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E4137306-9A5B-F855-E277-CA987846282C}"/>
              </a:ext>
            </a:extLst>
          </p:cNvPr>
          <p:cNvSpPr txBox="1">
            <a:spLocks/>
          </p:cNvSpPr>
          <p:nvPr/>
        </p:nvSpPr>
        <p:spPr>
          <a:xfrm>
            <a:off x="369407" y="808998"/>
            <a:ext cx="4038206" cy="433070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924E9"/>
                </a:solidFill>
                <a:latin typeface="+mj-ea"/>
                <a:ea typeface="+mj-ea"/>
              </a:rPr>
              <a:t>试题重现</a:t>
            </a:r>
            <a:r>
              <a:rPr lang="en-US" altLang="zh-CN" sz="2800" dirty="0">
                <a:solidFill>
                  <a:srgbClr val="0924E9"/>
                </a:solidFill>
                <a:latin typeface="+mj-ea"/>
                <a:ea typeface="+mj-ea"/>
              </a:rPr>
              <a:t>1</a:t>
            </a:r>
            <a:endParaRPr lang="zh-CN" altLang="en-US" sz="2800" dirty="0">
              <a:solidFill>
                <a:srgbClr val="0924E9"/>
              </a:solidFill>
              <a:latin typeface="+mj-ea"/>
              <a:ea typeface="+mj-ea"/>
            </a:endParaRPr>
          </a:p>
        </p:txBody>
      </p:sp>
      <p:pic>
        <p:nvPicPr>
          <p:cNvPr id="6" name="图片 5" descr="文本&#10;&#10;低可信度描述已自动生成">
            <a:extLst>
              <a:ext uri="{FF2B5EF4-FFF2-40B4-BE49-F238E27FC236}">
                <a16:creationId xmlns:a16="http://schemas.microsoft.com/office/drawing/2014/main" id="{82474BF9-5124-5898-5E10-B6EB6986F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71" y="1658864"/>
            <a:ext cx="9966911" cy="2007986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F44747F-5760-1307-28D9-BA0B95B2A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605" y="4614361"/>
            <a:ext cx="46704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924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元素化合物的转化关系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979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B4300C6E-EE8B-8384-FCAF-304F204BE2BB}"/>
              </a:ext>
            </a:extLst>
          </p:cNvPr>
          <p:cNvSpPr txBox="1"/>
          <p:nvPr/>
        </p:nvSpPr>
        <p:spPr>
          <a:xfrm>
            <a:off x="369407" y="134927"/>
            <a:ext cx="441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三、试卷分析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077DD431-C125-879B-C15A-C6E4E3D36276}"/>
              </a:ext>
            </a:extLst>
          </p:cNvPr>
          <p:cNvSpPr txBox="1">
            <a:spLocks/>
          </p:cNvSpPr>
          <p:nvPr/>
        </p:nvSpPr>
        <p:spPr>
          <a:xfrm>
            <a:off x="481980" y="808263"/>
            <a:ext cx="2296506" cy="433070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924E9"/>
                </a:solidFill>
                <a:latin typeface="+mj-ea"/>
                <a:ea typeface="+mj-ea"/>
              </a:rPr>
              <a:t>思维建模</a:t>
            </a:r>
          </a:p>
        </p:txBody>
      </p:sp>
      <p:pic>
        <p:nvPicPr>
          <p:cNvPr id="26626" name="Picture 2" descr="学优高考网（网址：www.gkstk.com）国内最权威的高考网站之一。学优高考网专业从事高中教育，主要提供高中考试资源和在线学习等服务内容。学优高考网鼓励优质资源共享，提倡会员原创。网站立足北京、辐射全国，为广大师生提供本地化、多元化的考试服务，致力于帮助广大师生取得成功。">
            <a:extLst>
              <a:ext uri="{FF2B5EF4-FFF2-40B4-BE49-F238E27FC236}">
                <a16:creationId xmlns:a16="http://schemas.microsoft.com/office/drawing/2014/main" id="{926559CD-E54D-3A53-77BB-D6643D3D4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lum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78" y="2815119"/>
            <a:ext cx="10875524" cy="280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3240457-70C0-47B6-0846-F96C9AEE6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581" y="1241333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br>
              <a:rPr lang="en-US" altLang="zh-CN" sz="3600" b="1" kern="0" dirty="0">
                <a:latin typeface="+mj-lt"/>
                <a:cs typeface="+mj-cs"/>
              </a:rPr>
            </a:br>
            <a:r>
              <a:rPr lang="zh-CN" altLang="en-US" sz="3200" b="1" kern="0" dirty="0">
                <a:solidFill>
                  <a:srgbClr val="FF0000"/>
                </a:solidFill>
                <a:latin typeface="+mj-lt"/>
                <a:cs typeface="+mj-cs"/>
              </a:rPr>
              <a:t>例：氮气及其化合物之间的转化关系</a:t>
            </a:r>
            <a:endParaRPr lang="zh-CN" altLang="en-US" sz="3600" b="1" kern="0" dirty="0">
              <a:solidFill>
                <a:srgbClr val="FF0000"/>
              </a:solidFill>
              <a:latin typeface="+mj-lt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82535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B4300C6E-EE8B-8384-FCAF-304F204BE2BB}"/>
              </a:ext>
            </a:extLst>
          </p:cNvPr>
          <p:cNvSpPr txBox="1"/>
          <p:nvPr/>
        </p:nvSpPr>
        <p:spPr>
          <a:xfrm>
            <a:off x="369407" y="134927"/>
            <a:ext cx="441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三、试卷分析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6A39A93A-9D16-201C-79D1-F926009A2C75}"/>
              </a:ext>
            </a:extLst>
          </p:cNvPr>
          <p:cNvSpPr txBox="1">
            <a:spLocks/>
          </p:cNvSpPr>
          <p:nvPr/>
        </p:nvSpPr>
        <p:spPr>
          <a:xfrm>
            <a:off x="282074" y="740717"/>
            <a:ext cx="2728411" cy="433070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924E9"/>
                </a:solidFill>
                <a:latin typeface="+mj-ea"/>
                <a:ea typeface="+mj-ea"/>
              </a:rPr>
              <a:t>变式训练</a:t>
            </a:r>
            <a:r>
              <a:rPr lang="en-US" altLang="zh-CN" sz="2800" dirty="0">
                <a:solidFill>
                  <a:srgbClr val="0924E9"/>
                </a:solidFill>
                <a:latin typeface="+mj-ea"/>
                <a:ea typeface="+mj-ea"/>
              </a:rPr>
              <a:t>1</a:t>
            </a:r>
            <a:endParaRPr lang="zh-CN" altLang="en-US" sz="2800" dirty="0">
              <a:solidFill>
                <a:srgbClr val="0924E9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27EFC6-EE1D-71B5-4E33-CEC7FDBBB3AA}"/>
                  </a:ext>
                </a:extLst>
              </p:cNvPr>
              <p:cNvSpPr txBox="1"/>
              <p:nvPr/>
            </p:nvSpPr>
            <p:spPr>
              <a:xfrm>
                <a:off x="267128" y="1340467"/>
                <a:ext cx="10448818" cy="4356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（</a:t>
                </a:r>
                <a:r>
                  <a:rPr lang="en-US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2023</a:t>
                </a:r>
                <a:r>
                  <a:rPr lang="zh-CN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江苏</a:t>
                </a:r>
                <a:r>
                  <a:rPr lang="en-US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8</a:t>
                </a:r>
                <a:r>
                  <a:rPr lang="zh-CN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）氮及其化合物的转化具有重要应用。下列说法不正确的是</a:t>
                </a:r>
                <a:r>
                  <a:rPr lang="zh-CN" altLang="en-US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（    ）</a:t>
                </a:r>
                <a:endParaRPr lang="zh-CN" altLang="zh-CN" sz="2000" kern="100" dirty="0">
                  <a:effectLst/>
                  <a:highlight>
                    <a:srgbClr val="FFFFFF"/>
                  </a:highlight>
                  <a:latin typeface="+mj-ea"/>
                  <a:ea typeface="+mj-ea"/>
                  <a:cs typeface="Times New Roman" panose="02020603050405020304" pitchFamily="18" charset="0"/>
                </a:endParaRPr>
              </a:p>
              <a:p>
                <a:pPr marL="190500" algn="l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A</a:t>
                </a:r>
                <a:r>
                  <a:rPr lang="zh-CN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．实验室探究稀硝酸与铜反应的气态产物：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HNO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dPr>
                      <m:e>
                        <m:r>
                          <a:rPr lang="zh-CN" altLang="zh-CN" sz="2000" kern="100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  <m:t>稀</m:t>
                        </m:r>
                      </m:e>
                    </m:d>
                    <m:limUpp>
                      <m:limUpp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limUppPr>
                      <m:e>
                        <m:r>
                          <a:rPr lang="en-US" altLang="zh-CN" sz="2000" i="1" kern="100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  <m:t>→</m:t>
                        </m:r>
                      </m:e>
                      <m:lim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Cu</m:t>
                        </m:r>
                      </m:lim>
                    </m:limUpp>
                    <m:r>
                      <m:rPr>
                        <m:nor/>
                      </m:rPr>
                      <a:rPr lang="en-US" altLang="zh-CN" sz="2000" kern="10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ea"/>
                        <a:ea typeface="+mj-ea"/>
                        <a:cs typeface="Times New Roman Regular"/>
                      </a:rPr>
                      <m:t>NO</m:t>
                    </m:r>
                    <m:limUpp>
                      <m:limUpp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limUppPr>
                      <m:e>
                        <m:r>
                          <a:rPr lang="en-US" altLang="zh-CN" sz="2000" i="1" kern="100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  <m:t>→</m:t>
                        </m:r>
                      </m:e>
                      <m:lim>
                        <m:sSub>
                          <m:sSubPr>
                            <m:ctrlPr>
                              <a:rPr lang="zh-CN" altLang="zh-CN" sz="2000" i="1" kern="100"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+mj-ea"/>
                                <a:cs typeface="Times New Roman Regular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CN" sz="2000" kern="10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+mj-ea"/>
                                <a:ea typeface="+mj-ea"/>
                                <a:cs typeface="Times New Roman Regular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i="1" kern="100" smtClean="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+mj-ea"/>
                                <a:cs typeface="Times New Roman Regular"/>
                              </a:rPr>
                              <m:t>2</m:t>
                            </m:r>
                          </m:sub>
                        </m:sSub>
                      </m:lim>
                    </m:limUpp>
                    <m:sSub>
                      <m:sSub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NO</m:t>
                        </m:r>
                      </m:e>
                      <m:sub>
                        <m:r>
                          <a:rPr lang="en-US" altLang="zh-CN" sz="2000" i="1" kern="100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  <m:t>2</m:t>
                        </m:r>
                      </m:sub>
                    </m:sSub>
                  </m:oMath>
                </a14:m>
                <a:endParaRPr lang="zh-CN" altLang="zh-CN" sz="2000" kern="100" dirty="0">
                  <a:effectLst/>
                  <a:highlight>
                    <a:srgbClr val="FFFFFF"/>
                  </a:highlight>
                  <a:latin typeface="+mj-ea"/>
                  <a:ea typeface="+mj-ea"/>
                  <a:cs typeface="Times New Roman" panose="02020603050405020304" pitchFamily="18" charset="0"/>
                </a:endParaRPr>
              </a:p>
              <a:p>
                <a:pPr marL="190500" algn="l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B</a:t>
                </a:r>
                <a:r>
                  <a:rPr lang="zh-CN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．工业制硝酸过程中的物质转化：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N</m:t>
                        </m:r>
                      </m:e>
                      <m:sub>
                        <m:r>
                          <a:rPr lang="en-US" altLang="zh-CN" sz="2000" i="1" kern="100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  <m:t>2</m:t>
                        </m:r>
                      </m:sub>
                    </m:sSub>
                    <m:limUpp>
                      <m:limUpp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limUppPr>
                      <m:e>
                        <m:limLow>
                          <m:limLowPr>
                            <m:ctrlPr>
                              <a:rPr lang="zh-CN" altLang="zh-CN" sz="2000" i="1" kern="100"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+mj-ea"/>
                                <a:cs typeface="Times New Roman Regular"/>
                              </a:rPr>
                            </m:ctrlPr>
                          </m:limLowPr>
                          <m:e>
                            <m:r>
                              <a:rPr lang="en-US" altLang="zh-CN" sz="2000" i="1" kern="100" smtClean="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+mj-ea"/>
                                <a:cs typeface="Times New Roman Regular"/>
                              </a:rPr>
                              <m:t>→</m:t>
                            </m:r>
                          </m:e>
                          <m:lim>
                            <m:r>
                              <a:rPr lang="zh-CN" altLang="zh-CN" sz="2000" kern="100" smtClean="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+mj-ea"/>
                                <a:cs typeface="Times New Roman Regular"/>
                              </a:rPr>
                              <m:t>放电或高温</m:t>
                            </m:r>
                          </m:lim>
                        </m:limLow>
                      </m:e>
                      <m:lim>
                        <m:sSub>
                          <m:sSubPr>
                            <m:ctrlPr>
                              <a:rPr lang="zh-CN" altLang="zh-CN" sz="2000" i="1" kern="100"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+mj-ea"/>
                                <a:cs typeface="Times New Roman Regular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CN" sz="2000" kern="10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+mj-ea"/>
                                <a:ea typeface="+mj-ea"/>
                                <a:cs typeface="Times New Roman Regular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i="1" kern="100" smtClean="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+mj-ea"/>
                                <a:cs typeface="Times New Roman Regular"/>
                              </a:rPr>
                              <m:t>2</m:t>
                            </m:r>
                          </m:sub>
                        </m:sSub>
                      </m:lim>
                    </m:limUpp>
                    <m:r>
                      <m:rPr>
                        <m:nor/>
                      </m:rPr>
                      <a:rPr lang="en-US" altLang="zh-CN" sz="2000" kern="10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ea"/>
                        <a:ea typeface="+mj-ea"/>
                        <a:cs typeface="Times New Roman Regular"/>
                      </a:rPr>
                      <m:t>NO</m:t>
                    </m:r>
                    <m:limUpp>
                      <m:limUpp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limUppPr>
                      <m:e>
                        <m:r>
                          <a:rPr lang="en-US" altLang="zh-CN" sz="2000" i="1" kern="100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  <m:t>→</m:t>
                        </m:r>
                      </m:e>
                      <m:lim>
                        <m:sSub>
                          <m:sSubPr>
                            <m:ctrlPr>
                              <a:rPr lang="zh-CN" altLang="zh-CN" sz="2000" i="1" kern="100"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+mj-ea"/>
                                <a:cs typeface="Times New Roman Regular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CN" sz="2000" kern="10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+mj-ea"/>
                                <a:ea typeface="+mj-ea"/>
                                <a:cs typeface="Times New Roman Regular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i="1" kern="100" smtClean="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+mj-ea"/>
                                <a:cs typeface="Times New Roman Regular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O</m:t>
                        </m:r>
                      </m:lim>
                    </m:limUpp>
                    <m:sSub>
                      <m:sSub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HNO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3</m:t>
                        </m:r>
                      </m:sub>
                    </m:sSub>
                  </m:oMath>
                </a14:m>
                <a:endParaRPr lang="zh-CN" altLang="zh-CN" sz="2000" kern="100" dirty="0">
                  <a:effectLst/>
                  <a:highlight>
                    <a:srgbClr val="FFFFFF"/>
                  </a:highlight>
                  <a:latin typeface="+mj-ea"/>
                  <a:ea typeface="+mj-ea"/>
                  <a:cs typeface="Times New Roman" panose="02020603050405020304" pitchFamily="18" charset="0"/>
                </a:endParaRPr>
              </a:p>
              <a:p>
                <a:pPr marL="190500" algn="l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C</a:t>
                </a:r>
                <a:r>
                  <a:rPr lang="zh-CN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．汽车尾气催化转化器中发生的主要反应：</a:t>
                </a:r>
                <a14:m>
                  <m:oMath xmlns:m="http://schemas.openxmlformats.org/officeDocument/2006/math">
                    <m:r>
                      <a:rPr lang="en-US" altLang="zh-CN" sz="2000" i="1" kern="10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+mj-ea"/>
                        <a:cs typeface="Times New Roman Regular"/>
                      </a:rPr>
                      <m:t>2</m:t>
                    </m:r>
                    <m:r>
                      <m:rPr>
                        <m:nor/>
                      </m:rPr>
                      <a:rPr lang="en-US" altLang="zh-CN" sz="2000" kern="10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ea"/>
                        <a:ea typeface="+mj-ea"/>
                        <a:cs typeface="Times New Roman Regular"/>
                      </a:rPr>
                      <m:t>NO</m:t>
                    </m:r>
                    <m:r>
                      <a:rPr lang="en-US" altLang="zh-CN" sz="2000" i="1" kern="10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+mj-ea"/>
                        <a:cs typeface="Times New Roman Regular"/>
                      </a:rPr>
                      <m:t>+2</m:t>
                    </m:r>
                    <m:r>
                      <m:rPr>
                        <m:nor/>
                      </m:rPr>
                      <a:rPr lang="en-US" altLang="zh-CN" sz="2000" kern="10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ea"/>
                        <a:ea typeface="+mj-ea"/>
                        <a:cs typeface="Times New Roman Regular"/>
                      </a:rPr>
                      <m:t>CO</m:t>
                    </m:r>
                    <m:eqArr>
                      <m:eqArr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eqArrPr>
                      <m:e>
                        <m:bar>
                          <m:barPr>
                            <m:ctrlPr>
                              <a:rPr lang="zh-CN" altLang="zh-CN" sz="2000" i="1" kern="100"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+mj-ea"/>
                                <a:cs typeface="Times New Roman Regular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zh-CN" altLang="zh-CN" sz="2000" i="1" kern="100">
                                    <a:effectLst/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  <a:ea typeface="+mj-ea"/>
                                    <a:cs typeface="Times New Roman Regular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2000" kern="100">
                                    <a:solidFill>
                                      <a:srgbClr val="000000"/>
                                    </a:solidFill>
                                    <a:effectLst/>
                                    <a:highlight>
                                      <a:srgbClr val="FFFFFF"/>
                                    </a:highlight>
                                    <a:latin typeface="+mj-ea"/>
                                    <a:ea typeface="+mj-ea"/>
                                    <a:cs typeface="Times New Roman Regular"/>
                                  </a:rPr>
                                  <m:t>  </m:t>
                                </m:r>
                                <m:r>
                                  <m:rPr>
                                    <m:nor/>
                                  </m:rPr>
                                  <a:rPr lang="zh-CN" altLang="zh-CN" sz="2000" kern="100">
                                    <a:solidFill>
                                      <a:srgbClr val="000000"/>
                                    </a:solidFill>
                                    <a:effectLst/>
                                    <a:highlight>
                                      <a:srgbClr val="FFFFFF"/>
                                    </a:highlight>
                                    <a:latin typeface="+mj-ea"/>
                                    <a:ea typeface="+mj-ea"/>
                                    <a:cs typeface="Times New Roman Regular"/>
                                  </a:rPr>
                                  <m:t>催化剂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000" kern="100">
                                    <a:solidFill>
                                      <a:srgbClr val="000000"/>
                                    </a:solidFill>
                                    <a:effectLst/>
                                    <a:highlight>
                                      <a:srgbClr val="FFFFFF"/>
                                    </a:highlight>
                                    <a:latin typeface="+mj-ea"/>
                                    <a:ea typeface="+mj-ea"/>
                                    <a:cs typeface="Times New Roman Regular"/>
                                  </a:rPr>
                                  <m:t>  </m:t>
                                </m:r>
                              </m:e>
                            </m:bar>
                          </m:e>
                        </m:bar>
                      </m:e>
                      <m:e/>
                    </m:eqArr>
                    <m:sSub>
                      <m:sSub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N</m:t>
                        </m:r>
                      </m:e>
                      <m:sub>
                        <m:r>
                          <a:rPr lang="en-US" altLang="zh-CN" sz="2000" i="1" kern="100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  <m:t>2</m:t>
                        </m:r>
                      </m:sub>
                    </m:sSub>
                    <m:r>
                      <a:rPr lang="en-US" altLang="zh-CN" sz="2000" i="1" kern="10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+mj-ea"/>
                        <a:cs typeface="Times New Roman Regular"/>
                      </a:rPr>
                      <m:t>+2</m:t>
                    </m:r>
                    <m:sSub>
                      <m:sSub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CO</m:t>
                        </m:r>
                      </m:e>
                      <m:sub>
                        <m:r>
                          <a:rPr lang="en-US" altLang="zh-CN" sz="2000" i="1" kern="100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  <m:t>2</m:t>
                        </m:r>
                      </m:sub>
                    </m:sSub>
                  </m:oMath>
                </a14:m>
                <a:endParaRPr lang="zh-CN" altLang="zh-CN" sz="2000" kern="100" dirty="0">
                  <a:effectLst/>
                  <a:highlight>
                    <a:srgbClr val="FFFFFF"/>
                  </a:highlight>
                  <a:latin typeface="+mj-ea"/>
                  <a:ea typeface="+mj-ea"/>
                  <a:cs typeface="Times New Roman" panose="02020603050405020304" pitchFamily="18" charset="0"/>
                </a:endParaRPr>
              </a:p>
              <a:p>
                <a:pPr marL="190500" algn="l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D</a:t>
                </a:r>
                <a:r>
                  <a:rPr lang="zh-CN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．实验室制备少量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NH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的原理：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NH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4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2000" kern="10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ea"/>
                        <a:ea typeface="+mj-ea"/>
                        <a:cs typeface="Times New Roman Regular"/>
                      </a:rPr>
                      <m:t>Cl</m:t>
                    </m:r>
                    <m:r>
                      <a:rPr lang="en-US" altLang="zh-CN" sz="2000" i="1" kern="10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+mj-ea"/>
                        <a:cs typeface="Times New Roman Regular"/>
                      </a:rPr>
                      <m:t>+</m:t>
                    </m:r>
                    <m:r>
                      <m:rPr>
                        <m:nor/>
                      </m:rPr>
                      <a:rPr lang="en-US" altLang="zh-CN" sz="2000" kern="10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ea"/>
                        <a:ea typeface="+mj-ea"/>
                        <a:cs typeface="Times New Roman Regular"/>
                      </a:rPr>
                      <m:t>Ca</m:t>
                    </m:r>
                    <m:sSub>
                      <m:sSub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zh-CN" altLang="zh-CN" sz="2000" i="1" kern="100"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+mj-ea"/>
                                <a:cs typeface="Times New Roman Regular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2000" kern="10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+mj-ea"/>
                                <a:ea typeface="+mj-ea"/>
                                <a:cs typeface="Times New Roman Regular"/>
                              </a:rPr>
                              <m:t>OH</m:t>
                            </m:r>
                          </m:e>
                        </m:d>
                      </m:e>
                      <m:sub>
                        <m:r>
                          <a:rPr lang="en-US" altLang="zh-CN" sz="2000" i="1" kern="100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  <m:t>2</m:t>
                        </m:r>
                      </m:sub>
                    </m:sSub>
                    <m:eqArr>
                      <m:eqArr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eqArrPr>
                      <m:e>
                        <m:bar>
                          <m:barPr>
                            <m:ctrlPr>
                              <a:rPr lang="zh-CN" altLang="zh-CN" sz="2000" i="1" kern="100"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+mj-ea"/>
                                <a:cs typeface="Times New Roman Regular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zh-CN" altLang="zh-CN" sz="2000" i="1" kern="100">
                                    <a:effectLst/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  <a:ea typeface="+mj-ea"/>
                                    <a:cs typeface="Times New Roman Regular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  <a:ea typeface="+mj-ea"/>
                                    <a:cs typeface="Times New Roman Regular"/>
                                  </a:rPr>
                                  <m:t>Δ</m:t>
                                </m:r>
                              </m:e>
                            </m:bar>
                          </m:e>
                        </m:bar>
                      </m:e>
                      <m:e/>
                    </m:eqArr>
                    <m:sSub>
                      <m:sSub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CaCl</m:t>
                        </m:r>
                      </m:e>
                      <m:sub>
                        <m:r>
                          <a:rPr lang="en-US" altLang="zh-CN" sz="2000" i="1" kern="100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  <m:t>2</m:t>
                        </m:r>
                      </m:sub>
                    </m:sSub>
                    <m:r>
                      <a:rPr lang="en-US" altLang="zh-CN" sz="2000" i="1" kern="10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+mj-ea"/>
                        <a:cs typeface="Times New Roman Regular"/>
                      </a:rPr>
                      <m:t>+2</m:t>
                    </m:r>
                    <m:sSub>
                      <m:sSub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NH</m:t>
                        </m:r>
                      </m:e>
                      <m:sub>
                        <m:r>
                          <a:rPr lang="en-US" altLang="zh-CN" sz="2000" i="1" kern="100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  <m:t>3</m:t>
                        </m:r>
                      </m:sub>
                    </m:sSub>
                    <m:r>
                      <a:rPr lang="en-US" altLang="zh-CN" sz="2000" i="1" kern="10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+mj-ea"/>
                        <a:cs typeface="Times New Roman Regular"/>
                      </a:rPr>
                      <m:t>↑+2</m:t>
                    </m:r>
                    <m:sSub>
                      <m:sSub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H</m:t>
                        </m:r>
                      </m:e>
                      <m:sub>
                        <m:r>
                          <a:rPr lang="en-US" altLang="zh-CN" sz="2000" i="1" kern="100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2000" kern="10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ea"/>
                        <a:ea typeface="+mj-ea"/>
                        <a:cs typeface="Times New Roman Regular"/>
                      </a:rPr>
                      <m:t>O</m:t>
                    </m:r>
                  </m:oMath>
                </a14:m>
                <a:endParaRPr lang="zh-CN" altLang="zh-CN" sz="2000" kern="100" dirty="0">
                  <a:effectLst/>
                  <a:highlight>
                    <a:srgbClr val="FFFFFF"/>
                  </a:highlight>
                  <a:latin typeface="+mj-ea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27EFC6-EE1D-71B5-4E33-CEC7FDBBB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28" y="1340467"/>
                <a:ext cx="10448818" cy="4356898"/>
              </a:xfrm>
              <a:prstGeom prst="rect">
                <a:avLst/>
              </a:prstGeom>
              <a:blipFill>
                <a:blip r:embed="rId4"/>
                <a:stretch>
                  <a:fillRect l="-642" b="-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4B7B75A1-4B1B-BBD7-ADEE-E6F418F75EE9}"/>
              </a:ext>
            </a:extLst>
          </p:cNvPr>
          <p:cNvSpPr txBox="1"/>
          <p:nvPr/>
        </p:nvSpPr>
        <p:spPr>
          <a:xfrm>
            <a:off x="9554905" y="1173787"/>
            <a:ext cx="761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651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-1"/>
            <a:ext cx="12192000" cy="658147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B4300C6E-EE8B-8384-FCAF-304F204BE2BB}"/>
              </a:ext>
            </a:extLst>
          </p:cNvPr>
          <p:cNvSpPr txBox="1"/>
          <p:nvPr/>
        </p:nvSpPr>
        <p:spPr>
          <a:xfrm>
            <a:off x="369407" y="134927"/>
            <a:ext cx="441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三、试卷分析</a:t>
            </a:r>
          </a:p>
        </p:txBody>
      </p:sp>
      <p:pic>
        <p:nvPicPr>
          <p:cNvPr id="5" name="图片 4" descr="文本, 信件&#10;&#10;描述已自动生成">
            <a:extLst>
              <a:ext uri="{FF2B5EF4-FFF2-40B4-BE49-F238E27FC236}">
                <a16:creationId xmlns:a16="http://schemas.microsoft.com/office/drawing/2014/main" id="{76A56EF2-8A8B-F102-6042-6143E044D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8" y="1585079"/>
            <a:ext cx="8856787" cy="2908363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3C798243-EF77-F50F-37B5-F34843450E6A}"/>
              </a:ext>
            </a:extLst>
          </p:cNvPr>
          <p:cNvSpPr txBox="1">
            <a:spLocks/>
          </p:cNvSpPr>
          <p:nvPr/>
        </p:nvSpPr>
        <p:spPr>
          <a:xfrm>
            <a:off x="492697" y="793074"/>
            <a:ext cx="4007384" cy="433070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924E9"/>
                </a:solidFill>
                <a:latin typeface="+mj-ea"/>
                <a:ea typeface="+mj-ea"/>
              </a:rPr>
              <a:t>试题重现</a:t>
            </a:r>
            <a:r>
              <a:rPr lang="en-US" altLang="zh-CN" sz="2800" dirty="0">
                <a:solidFill>
                  <a:srgbClr val="0924E9"/>
                </a:solidFill>
                <a:latin typeface="+mj-ea"/>
                <a:ea typeface="+mj-ea"/>
              </a:rPr>
              <a:t>2</a:t>
            </a:r>
            <a:endParaRPr lang="zh-CN" altLang="en-US" sz="2800" dirty="0">
              <a:solidFill>
                <a:srgbClr val="0924E9"/>
              </a:solidFill>
              <a:latin typeface="+mj-ea"/>
              <a:ea typeface="+mj-ea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DB35AB4-9E0D-C343-E128-40C0A9DB2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975" y="4688146"/>
            <a:ext cx="35300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924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常见离子的检验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01E916C-2949-B70A-C920-CD530FCD2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4569" y="4681296"/>
            <a:ext cx="24603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924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离子的共存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1795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ZmZTIxMmUyZTg1NjVhMThkYjRhMWYxOTRlMjM3Yj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5"/>
  <p:tag name="KSO_WM_ASSEMBLE_CHIP_INDEX" val="73df50e3900c4cb6827e329110395f5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TAG_VERSION" val="1.0"/>
  <p:tag name="KSO_WM_TEMPLATE_CATEGORY" val="chip"/>
  <p:tag name="KSO_WM_TEMPLATE_INDEX" val="20215020"/>
  <p:tag name="KSO_WM_UNIT_COMPATIBLE" val="0"/>
  <p:tag name="KSO_WM_UNIT_DEC_AREA_ID" val="272137fbf8b045d1ac51ece818aa0a0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6"/>
  <p:tag name="KSO_WM_ASSEMBLE_CHIP_INDEX" val="a63e9d5e2ac543d8a1ecc0a3b271995a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TAG_VERSION" val="1.0"/>
  <p:tag name="KSO_WM_TEMPLATE_CATEGORY" val="chip"/>
  <p:tag name="KSO_WM_TEMPLATE_INDEX" val="20215020"/>
  <p:tag name="KSO_WM_UNIT_COMPATIBLE" val="0"/>
  <p:tag name="KSO_WM_UNIT_DEC_AREA_ID" val="1a316a8899ed4e8a9b3def86680dd22d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5"/>
  <p:tag name="KSO_WM_ASSEMBLE_CHIP_INDEX" val="ec5be99acbce4758b3eaf20c51969ed6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df5a90ac41c4a0a525507"/>
  <p:tag name="KSO_WM_CHIP_XID" val="5ebdf5a90ac41c4a0a525508"/>
  <p:tag name="KSO_WM_TAG_VERSION" val="1.0"/>
  <p:tag name="KSO_WM_TEMPLATE_ASSEMBLE_GROUPID" val="5faa41e40f63d42c4847739d"/>
  <p:tag name="KSO_WM_TEMPLATE_ASSEMBLE_XID" val="5fab3f17b46e6ebd99076d12"/>
  <p:tag name="KSO_WM_TEMPLATE_CATEGORY" val="custom"/>
  <p:tag name="KSO_WM_TEMPLATE_INDEX" val="20215020"/>
  <p:tag name="KSO_WM_UNIT_BLOCK" val="0"/>
  <p:tag name="KSO_WM_UNIT_COMPATIBLE" val="0"/>
  <p:tag name="KSO_WM_UNIT_DEC_AREA_ID" val="82b7c928a14848fb99d4b9a7b154c5c2"/>
  <p:tag name="KSO_WM_UNIT_DEFAULT_FONT" val="24;80;4"/>
  <p:tag name="KSO_WM_UNIT_DIAGRAM_ISNUMVISUAL" val="0"/>
  <p:tag name="KSO_WM_UNIT_DIAGRAM_ISREFERUNIT" val="0"/>
  <p:tag name="KSO_WM_UNIT_HIGHLIGHT" val="0"/>
  <p:tag name="KSO_WM_UNIT_ID" val="custom20215020_1*a*1"/>
  <p:tag name="KSO_WM_UNIT_INDEX" val="1"/>
  <p:tag name="KSO_WM_UNIT_ISCONTENTSTITLE" val="0"/>
  <p:tag name="KSO_WM_UNIT_ISNUMDGMTITLE" val="0"/>
  <p:tag name="KSO_WM_UNIT_LAYERLEVEL" val="1"/>
  <p:tag name="KSO_WM_UNIT_NOCLEAR" val="1"/>
  <p:tag name="KSO_WM_UNIT_PRESET_TEXT" val="THANKS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7"/>
  <p:tag name="KSO_WM_ASSEMBLE_CHIP_INDEX" val="73df50e3900c4cb6827e329110395f5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SLIDE_BACKGROUND_TYPE" val="general"/>
  <p:tag name="KSO_WM_TAG_VERSION" val="1.0"/>
  <p:tag name="KSO_WM_TEMPLATE_CATEGORY" val="chip"/>
  <p:tag name="KSO_WM_TEMPLATE_INDEX" val="20215020"/>
  <p:tag name="KSO_WM_UNIT_COMPATIBLE" val="0"/>
  <p:tag name="KSO_WM_UNIT_DEC_AREA_ID" val="272137fbf8b045d1ac51ece818aa0a0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8"/>
  <p:tag name="KSO_WM_ASSEMBLE_CHIP_INDEX" val="a63e9d5e2ac543d8a1ecc0a3b271995a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SLIDE_BACKGROUND_TYPE" val="general"/>
  <p:tag name="KSO_WM_TAG_VERSION" val="1.0"/>
  <p:tag name="KSO_WM_TEMPLATE_CATEGORY" val="chip"/>
  <p:tag name="KSO_WM_TEMPLATE_INDEX" val="20215020"/>
  <p:tag name="KSO_WM_UNIT_COMPATIBLE" val="0"/>
  <p:tag name="KSO_WM_UNIT_DEC_AREA_ID" val="1a316a8899ed4e8a9b3def86680dd22d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9"/>
  <p:tag name="KSO_WM_SLIDE_BACKGROUND_TYPE" val="genera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0"/>
  <p:tag name="KSO_WM_SLIDE_BACKGROUND_TYPE" val="genera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1"/>
  <p:tag name="KSO_WM_SLIDE_BACKGROUND_TYPE" val="genera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2"/>
  <p:tag name="KSO_WM_SLIDE_BACKGROUND_TYPE" val="genera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4"/>
  <p:tag name="KSO_WM_ASSEMBLE_CHIP_INDEX" val="4240a33859c04feb8950504561c367f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2"/>
  <p:tag name="KSO_WM_SLIDE_BACKGROUND_TYPE" val="frame"/>
  <p:tag name="KSO_WM_TAG_VERSION" val="1.0"/>
  <p:tag name="KSO_WM_TEMPLATE_CATEGORY" val="chip"/>
  <p:tag name="KSO_WM_TEMPLATE_INDEX" val="20215020"/>
  <p:tag name="KSO_WM_UNIT_COMPATIBLE" val="0"/>
  <p:tag name="KSO_WM_UNIT_DEC_AREA_ID" val="497d139e3a2749d29f540bf9d723e47b"/>
  <p:tag name="KSO_WM_UNIT_DECORATE_INFO" val=""/>
  <p:tag name="KSO_WM_UNIT_DIAGRAM_ISNUMVISUAL" val="0"/>
  <p:tag name="KSO_WM_UNIT_DIAGRAM_ISREFERUNIT" val="0"/>
  <p:tag name="KSO_WM_UNIT_HIGHLIGHT" val="0"/>
  <p:tag name="KSO_WM_UNIT_ID" val="chip20215020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5"/>
  <p:tag name="KSO_WM_ASSEMBLE_CHIP_INDEX" val="76d44519715c4017840b114bc21a18a8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SLIDE_BACKGROUND_TYPE" val="frame"/>
  <p:tag name="KSO_WM_TAG_VERSION" val="1.0"/>
  <p:tag name="KSO_WM_TEMPLATE_CATEGORY" val="chip"/>
  <p:tag name="KSO_WM_TEMPLATE_INDEX" val="20215020"/>
  <p:tag name="KSO_WM_UNIT_COMPATIBLE" val="0"/>
  <p:tag name="KSO_WM_UNIT_DEC_AREA_ID" val="3b629913616641edb96b8fcda9b64315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6"/>
  <p:tag name="KSO_WM_ASSEMBLE_CHIP_INDEX" val="66fc64c9bbdf401fa3cad0a483bbfda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SLIDE_BACKGROUND_TYPE" val="frame"/>
  <p:tag name="KSO_WM_TAG_VERSION" val="1.0"/>
  <p:tag name="KSO_WM_TEMPLATE_CATEGORY" val="chip"/>
  <p:tag name="KSO_WM_TEMPLATE_INDEX" val="20215020"/>
  <p:tag name="KSO_WM_UNIT_COMPATIBLE" val="0"/>
  <p:tag name="KSO_WM_UNIT_DEC_AREA_ID" val="e6882bca53b54aa1b1a52c7d46e23334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7"/>
  <p:tag name="KSO_WM_SLIDE_BACKGROUND_TYPE" val="fram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8"/>
  <p:tag name="KSO_WM_SLIDE_BACKGROUND_TYPE" val="fram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9"/>
  <p:tag name="KSO_WM_SLIDE_BACKGROUND_TYPE" val="fram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0"/>
  <p:tag name="KSO_WM_SLIDE_BACKGROUND_TYPE" val="fram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1"/>
  <p:tag name="KSO_WM_SLIDE_BACKGROUND_TYPE" val="fram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3"/>
  <p:tag name="KSO_WM_ASSEMBLE_CHIP_INDEX" val="f65cace338784585a316f3122a69fd0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2"/>
  <p:tag name="KSO_WM_SLIDE_BACKGROUND_TYPE" val="leftRight"/>
  <p:tag name="KSO_WM_TAG_VERSION" val="1.0"/>
  <p:tag name="KSO_WM_TEMPLATE_CATEGORY" val="chip"/>
  <p:tag name="KSO_WM_TEMPLATE_INDEX" val="20215020"/>
  <p:tag name="KSO_WM_UNIT_COMPATIBLE" val="0"/>
  <p:tag name="KSO_WM_UNIT_DEC_AREA_ID" val="b21c7aaadc904b5ea7d962ccd040bf64"/>
  <p:tag name="KSO_WM_UNIT_DECORATE_INFO" val=""/>
  <p:tag name="KSO_WM_UNIT_DIAGRAM_ISNUMVISUAL" val="0"/>
  <p:tag name="KSO_WM_UNIT_DIAGRAM_ISREFERUNIT" val="0"/>
  <p:tag name="KSO_WM_UNIT_HIGHLIGHT" val="0"/>
  <p:tag name="KSO_WM_UNIT_ID" val="chip20215020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4"/>
  <p:tag name="KSO_WM_ASSEMBLE_CHIP_INDEX" val="14cfe4e0bb0643c59f24aa8f4dc9b834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SLIDE_BACKGROUND_TYPE" val="leftRight"/>
  <p:tag name="KSO_WM_TAG_VERSION" val="1.0"/>
  <p:tag name="KSO_WM_TEMPLATE_CATEGORY" val="chip"/>
  <p:tag name="KSO_WM_TEMPLATE_INDEX" val="20215020"/>
  <p:tag name="KSO_WM_UNIT_COMPATIBLE" val="0"/>
  <p:tag name="KSO_WM_UNIT_DEC_AREA_ID" val="6c0ca9b402f04d3a9c23a2783edb36a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5"/>
  <p:tag name="KSO_WM_ASSEMBLE_CHIP_INDEX" val="39e039bc1700447b8f5a7fe50ac2e5d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SLIDE_BACKGROUND_TYPE" val="leftRight"/>
  <p:tag name="KSO_WM_TAG_VERSION" val="1.0"/>
  <p:tag name="KSO_WM_TEMPLATE_CATEGORY" val="chip"/>
  <p:tag name="KSO_WM_TEMPLATE_INDEX" val="20215020"/>
  <p:tag name="KSO_WM_UNIT_COMPATIBLE" val="0"/>
  <p:tag name="KSO_WM_UNIT_DEC_AREA_ID" val="2369b4771be847ec8cfd2042bed32af8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6"/>
  <p:tag name="KSO_WM_SLIDE_BACKGROUND_TYPE" val="leftRigh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7"/>
  <p:tag name="KSO_WM_SLIDE_BACKGROUND_TYPE" val="leftRigh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8"/>
  <p:tag name="KSO_WM_SLIDE_BACKGROUND_TYPE" val="leftRight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9"/>
  <p:tag name="KSO_WM_SLIDE_BACKGROUND_TYPE" val="leftRigh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0"/>
  <p:tag name="KSO_WM_SLIDE_BACKGROUND_TYPE" val="leftRight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1"/>
  <p:tag name="KSO_WM_SLIDE_BACKGROUND_TYPE" val="leftRight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3"/>
  <p:tag name="KSO_WM_ASSEMBLE_CHIP_INDEX" val="8eeca23323284b12b09dcc900ab580c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2"/>
  <p:tag name="KSO_WM_SLIDE_BACKGROUND_TYPE" val="topBottom"/>
  <p:tag name="KSO_WM_TAG_VERSION" val="1.0"/>
  <p:tag name="KSO_WM_TEMPLATE_CATEGORY" val="chip"/>
  <p:tag name="KSO_WM_TEMPLATE_INDEX" val="20215020"/>
  <p:tag name="KSO_WM_UNIT_COMPATIBLE" val="0"/>
  <p:tag name="KSO_WM_UNIT_DEC_AREA_ID" val="9a582c96a1884900ab25bcd4ad2fcfea"/>
  <p:tag name="KSO_WM_UNIT_DECORATE_INFO" val=""/>
  <p:tag name="KSO_WM_UNIT_DIAGRAM_ISNUMVISUAL" val="0"/>
  <p:tag name="KSO_WM_UNIT_DIAGRAM_ISREFERUNIT" val="0"/>
  <p:tag name="KSO_WM_UNIT_HIGHLIGHT" val="0"/>
  <p:tag name="KSO_WM_UNIT_ID" val="chip20215020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4"/>
  <p:tag name="KSO_WM_ASSEMBLE_CHIP_INDEX" val="99a1bc94b5ec46378e07ab8be366c54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SLIDE_BACKGROUND_TYPE" val="topBottom"/>
  <p:tag name="KSO_WM_TAG_VERSION" val="1.0"/>
  <p:tag name="KSO_WM_TEMPLATE_CATEGORY" val="chip"/>
  <p:tag name="KSO_WM_TEMPLATE_INDEX" val="20215020"/>
  <p:tag name="KSO_WM_UNIT_COMPATIBLE" val="0"/>
  <p:tag name="KSO_WM_UNIT_DEC_AREA_ID" val="7fb6e06dadf5409ba5e4ef72dd72d1e9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5"/>
  <p:tag name="KSO_WM_ASSEMBLE_CHIP_INDEX" val="3961de6266554bdca998cf3056a08218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SLIDE_BACKGROUND_TYPE" val="topBottom"/>
  <p:tag name="KSO_WM_TAG_VERSION" val="1.0"/>
  <p:tag name="KSO_WM_TEMPLATE_CATEGORY" val="chip"/>
  <p:tag name="KSO_WM_TEMPLATE_INDEX" val="20215020"/>
  <p:tag name="KSO_WM_UNIT_COMPATIBLE" val="0"/>
  <p:tag name="KSO_WM_UNIT_DEC_AREA_ID" val="fc842350a91d488bab8cbd2bef1b45ec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6"/>
  <p:tag name="KSO_WM_SLIDE_BACKGROUND_TYPE" val="topBottom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7"/>
  <p:tag name="KSO_WM_SLIDE_BACKGROUND_TYPE" val="topBotto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8"/>
  <p:tag name="KSO_WM_SLIDE_BACKGROUND_TYPE" val="topBottom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9"/>
  <p:tag name="KSO_WM_SLIDE_BACKGROUND_TYPE" val="topBottom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0"/>
  <p:tag name="KSO_WM_SLIDE_BACKGROUND_TYPE" val="topBottom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1"/>
  <p:tag name="KSO_WM_SLIDE_BACKGROUND_TYPE" val="topBottom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3"/>
  <p:tag name="KSO_WM_ASSEMBLE_CHIP_INDEX" val="f403da270cde40ae8e249066dec5c49e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2"/>
  <p:tag name="KSO_WM_SLIDE_BACKGROUND_TYPE" val="bottomTop"/>
  <p:tag name="KSO_WM_TAG_VERSION" val="1.0"/>
  <p:tag name="KSO_WM_TEMPLATE_CATEGORY" val="chip"/>
  <p:tag name="KSO_WM_TEMPLATE_INDEX" val="20215020"/>
  <p:tag name="KSO_WM_UNIT_COMPATIBLE" val="0"/>
  <p:tag name="KSO_WM_UNIT_DEC_AREA_ID" val="ddad1f542fba4a0a9a8435fb33fa28fa"/>
  <p:tag name="KSO_WM_UNIT_DECORATE_INFO" val=""/>
  <p:tag name="KSO_WM_UNIT_DIAGRAM_ISNUMVISUAL" val="0"/>
  <p:tag name="KSO_WM_UNIT_DIAGRAM_ISREFERUNIT" val="0"/>
  <p:tag name="KSO_WM_UNIT_HIGHLIGHT" val="0"/>
  <p:tag name="KSO_WM_UNIT_ID" val="chip20215020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4"/>
  <p:tag name="KSO_WM_ASSEMBLE_CHIP_INDEX" val="e826f06ccb944bf4ae60b214f7a01f1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SLIDE_BACKGROUND_TYPE" val="bottomTop"/>
  <p:tag name="KSO_WM_TAG_VERSION" val="1.0"/>
  <p:tag name="KSO_WM_TEMPLATE_CATEGORY" val="chip"/>
  <p:tag name="KSO_WM_TEMPLATE_INDEX" val="20215020"/>
  <p:tag name="KSO_WM_UNIT_COMPATIBLE" val="0"/>
  <p:tag name="KSO_WM_UNIT_DEC_AREA_ID" val="7f62c1a4f08a4b7788e5c87737e763ae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5"/>
  <p:tag name="KSO_WM_ASSEMBLE_CHIP_INDEX" val="943d4dc785e84282824f3a63469f8ddf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SLIDE_BACKGROUND_TYPE" val="bottomTop"/>
  <p:tag name="KSO_WM_TAG_VERSION" val="1.0"/>
  <p:tag name="KSO_WM_TEMPLATE_CATEGORY" val="chip"/>
  <p:tag name="KSO_WM_TEMPLATE_INDEX" val="20215020"/>
  <p:tag name="KSO_WM_UNIT_COMPATIBLE" val="0"/>
  <p:tag name="KSO_WM_UNIT_DEC_AREA_ID" val="3df12600d79c49888ac14c797f4de3df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6"/>
  <p:tag name="KSO_WM_SLIDE_BACKGROUND_TYPE" val="bottomTop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7"/>
  <p:tag name="KSO_WM_SLIDE_BACKGROUND_TYPE" val="bottomTop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8"/>
  <p:tag name="KSO_WM_SLIDE_BACKGROUND_TYPE" val="bottomTo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9"/>
  <p:tag name="KSO_WM_SLIDE_BACKGROUND_TYPE" val="bottomTop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0"/>
  <p:tag name="KSO_WM_SLIDE_BACKGROUND_TYPE" val="bottomTop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1"/>
  <p:tag name="KSO_WM_SLIDE_BACKGROUND_TYPE" val="bottomTop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3"/>
  <p:tag name="KSO_WM_ASSEMBLE_CHIP_INDEX" val="140abd7b09e544f3abb9c3ab02871f54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2"/>
  <p:tag name="KSO_WM_SLIDE_BACKGROUND_TYPE" val="navigation"/>
  <p:tag name="KSO_WM_TAG_VERSION" val="1.0"/>
  <p:tag name="KSO_WM_TEMPLATE_CATEGORY" val="chip"/>
  <p:tag name="KSO_WM_TEMPLATE_INDEX" val="20215020"/>
  <p:tag name="KSO_WM_UNIT_COMPATIBLE" val="0"/>
  <p:tag name="KSO_WM_UNIT_DEC_AREA_ID" val="76384e2edc6148358540ce908fcd996e"/>
  <p:tag name="KSO_WM_UNIT_DECORATE_INFO" val=""/>
  <p:tag name="KSO_WM_UNIT_DIAGRAM_ISNUMVISUAL" val="0"/>
  <p:tag name="KSO_WM_UNIT_DIAGRAM_ISREFERUNIT" val="0"/>
  <p:tag name="KSO_WM_UNIT_HIGHLIGHT" val="0"/>
  <p:tag name="KSO_WM_UNIT_ID" val="chip20215020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4"/>
  <p:tag name="KSO_WM_ASSEMBLE_CHIP_INDEX" val="0ff935274d044ea98850e50d0ded08f5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SLIDE_BACKGROUND_TYPE" val="navigation"/>
  <p:tag name="KSO_WM_TAG_VERSION" val="1.0"/>
  <p:tag name="KSO_WM_TEMPLATE_CATEGORY" val="chip"/>
  <p:tag name="KSO_WM_TEMPLATE_INDEX" val="20215020"/>
  <p:tag name="KSO_WM_UNIT_COMPATIBLE" val="0"/>
  <p:tag name="KSO_WM_UNIT_DEC_AREA_ID" val="d14dc1f413d44f80b9fc624b70d0f3e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5"/>
  <p:tag name="KSO_WM_ASSEMBLE_CHIP_INDEX" val="abf1a33db0684fdc87c3dd58a5e75e65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SLIDE_BACKGROUND_TYPE" val="navigation"/>
  <p:tag name="KSO_WM_TAG_VERSION" val="1.0"/>
  <p:tag name="KSO_WM_TEMPLATE_CATEGORY" val="chip"/>
  <p:tag name="KSO_WM_TEMPLATE_INDEX" val="20215020"/>
  <p:tag name="KSO_WM_UNIT_COMPATIBLE" val="0"/>
  <p:tag name="KSO_WM_UNIT_DEC_AREA_ID" val="3bde42022f25451fa4b3d7271064777b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6"/>
  <p:tag name="KSO_WM_SLIDE_BACKGROUND_TYPE" val="navigation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7"/>
  <p:tag name="KSO_WM_SLIDE_BACKGROUND_TYPE" val="navigation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8"/>
  <p:tag name="KSO_WM_SLIDE_BACKGROUND_TYPE" val="navigati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9"/>
  <p:tag name="KSO_WM_SLIDE_BACKGROUND_TYPE" val="navigati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0"/>
  <p:tag name="KSO_WM_SLIDE_BACKGROUND_TYPE" val="navigation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1"/>
  <p:tag name="KSO_WM_SLIDE_BACKGROUND_TYPE" val="navigati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2"/>
  <p:tag name="KSO_WM_SLIDE_BACKGROUND_TYPE" val="navigation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3"/>
  <p:tag name="KSO_WM_SLIDE_BACKGROUND_TYPE" val="navigation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5"/>
  <p:tag name="KSO_WM_ASSEMBLE_CHIP_INDEX" val="bbe6f88858854bf1be9a427fa9bdb155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2"/>
  <p:tag name="KSO_WM_SLIDE_BACKGROUND_TYPE" val="belt"/>
  <p:tag name="KSO_WM_TAG_VERSION" val="1.0"/>
  <p:tag name="KSO_WM_TEMPLATE_CATEGORY" val="chip"/>
  <p:tag name="KSO_WM_TEMPLATE_INDEX" val="20215020"/>
  <p:tag name="KSO_WM_UNIT_COMPATIBLE" val="0"/>
  <p:tag name="KSO_WM_UNIT_DEC_AREA_ID" val="45f3b07fad5743668d394feecce4fddc"/>
  <p:tag name="KSO_WM_UNIT_DECORATE_INFO" val=""/>
  <p:tag name="KSO_WM_UNIT_DIAGRAM_ISNUMVISUAL" val="0"/>
  <p:tag name="KSO_WM_UNIT_DIAGRAM_ISREFERUNIT" val="0"/>
  <p:tag name="KSO_WM_UNIT_HIGHLIGHT" val="0"/>
  <p:tag name="KSO_WM_UNIT_ID" val="chip20215020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6"/>
  <p:tag name="KSO_WM_ASSEMBLE_CHIP_INDEX" val="d07dfb7485444f78a2f4234af2ee19d0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SLIDE_BACKGROUND_TYPE" val="belt"/>
  <p:tag name="KSO_WM_TAG_VERSION" val="1.0"/>
  <p:tag name="KSO_WM_TEMPLATE_CATEGORY" val="chip"/>
  <p:tag name="KSO_WM_TEMPLATE_INDEX" val="20215020"/>
  <p:tag name="KSO_WM_UNIT_COMPATIBLE" val="0"/>
  <p:tag name="KSO_WM_UNIT_DEC_AREA_ID" val="2fab68ff08214ef9b56641b736fd38f7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7"/>
  <p:tag name="KSO_WM_ASSEMBLE_CHIP_INDEX" val="a61ce7ff5a6d456582c269bd7694e60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SLIDE_BACKGROUND_TYPE" val="belt"/>
  <p:tag name="KSO_WM_TAG_VERSION" val="1.0"/>
  <p:tag name="KSO_WM_TEMPLATE_CATEGORY" val="chip"/>
  <p:tag name="KSO_WM_TEMPLATE_INDEX" val="20215020"/>
  <p:tag name="KSO_WM_UNIT_COMPATIBLE" val="0"/>
  <p:tag name="KSO_WM_UNIT_DEC_AREA_ID" val="14934d4df72e499f8f3694908fefb826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8"/>
  <p:tag name="KSO_WM_SLIDE_BACKGROUND_TYPE" val="belt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9"/>
  <p:tag name="KSO_WM_SLIDE_BACKGROUND_TYPE" val="belt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0"/>
  <p:tag name="KSO_WM_SLIDE_BACKGROUND_TYPE" val="bel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1"/>
  <p:tag name="KSO_WM_SLIDE_BACKGROUND_TYPE" val="belt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2"/>
  <p:tag name="KSO_WM_SLIDE_BACKGROUND_TYPE" val="belt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3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4"/>
  <p:tag name="KSO_WM_TEMPLATE_CATEGORY" val="custom"/>
  <p:tag name="KSO_WM_TEMPLATE_INDEX" val="202150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5"/>
  <p:tag name="KSO_WM_TEMPLATE_CATEGORY" val="custom"/>
  <p:tag name="KSO_WM_TEMPLATE_INDEX" val="202150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9"/>
  <p:tag name="KSO_WM_BEAUTIFY_FLAG" val="#wm#"/>
  <p:tag name="KSO_WM_TAG_VERSION" val="1.0"/>
  <p:tag name="KSO_WM_TEMPLATE_CATEGORY" val="custom"/>
  <p:tag name="KSO_WM_TEMPLATE_INDEX" val="202150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7"/>
  <p:tag name="KSO_WM_ASSEMBLE_CHIP_INDEX" val="b8151b03d5a74b25b89a13aaa8004e45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ccc115ec5f7d17b1744893"/>
  <p:tag name="KSO_WM_CHIP_XID" val="5eccc10bec5f7d17b1744890"/>
  <p:tag name="KSO_WM_TAG_VERSION" val="1.0"/>
  <p:tag name="KSO_WM_TEMPLATE_ASSEMBLE_GROUPID" val="5faa41e40f63d42c4847739d"/>
  <p:tag name="KSO_WM_TEMPLATE_ASSEMBLE_XID" val="5fab3f17b46e6ebd99076d0a"/>
  <p:tag name="KSO_WM_TEMPLATE_CATEGORY" val="custom"/>
  <p:tag name="KSO_WM_TEMPLATE_INDEX" val="20215020"/>
  <p:tag name="KSO_WM_UNIT_BLOCK" val="0"/>
  <p:tag name="KSO_WM_UNIT_COMPATIBLE" val="0"/>
  <p:tag name="KSO_WM_UNIT_DEC_AREA_ID" val="820b359ba1854bd3a15824d026f41afc"/>
  <p:tag name="KSO_WM_UNIT_DEFAULT_FONT" val="18;24;2"/>
  <p:tag name="KSO_WM_UNIT_DIAGRAM_ISNUMVISUAL" val="0"/>
  <p:tag name="KSO_WM_UNIT_DIAGRAM_ISREFERUNIT" val="0"/>
  <p:tag name="KSO_WM_UNIT_HIGHLIGHT" val="0"/>
  <p:tag name="KSO_WM_UNIT_ID" val="custom2021502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/击/此/处/添/加/副/标/题/内/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6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8"/>
  <p:tag name="KSO_WM_ASSEMBLE_CHIP_INDEX" val="b8151b03d5a74b25b89a13aaa8004e45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ccc115ec5f7d17b1744893"/>
  <p:tag name="KSO_WM_CHIP_XID" val="5eccc10bec5f7d17b1744890"/>
  <p:tag name="KSO_WM_TAG_VERSION" val="1.0"/>
  <p:tag name="KSO_WM_TEMPLATE_ASSEMBLE_GROUPID" val="5faa41e40f63d42c4847739d"/>
  <p:tag name="KSO_WM_TEMPLATE_ASSEMBLE_XID" val="5fab3f17b46e6ebd99076d0a"/>
  <p:tag name="KSO_WM_TEMPLATE_CATEGORY" val="custom"/>
  <p:tag name="KSO_WM_TEMPLATE_INDEX" val="20215020"/>
  <p:tag name="KSO_WM_UNIT_BLOCK" val="0"/>
  <p:tag name="KSO_WM_UNIT_COMPATIBLE" val="0"/>
  <p:tag name="KSO_WM_UNIT_DEC_AREA_ID" val="448321a4422a4ff9a56594f4cc870c89"/>
  <p:tag name="KSO_WM_UNIT_DEFAULT_FONT" val="60;80;4"/>
  <p:tag name="KSO_WM_UNIT_DIAGRAM_ISNUMVISUAL" val="0"/>
  <p:tag name="KSO_WM_UNIT_DIAGRAM_ISREFERUNIT" val="0"/>
  <p:tag name="KSO_WM_UNIT_HIGHLIGHT" val="0"/>
  <p:tag name="KSO_WM_UNIT_ID" val="custom20215020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追逐梦想 勇往直前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0"/>
  <p:tag name="KSO_WM_ASSEMBLE_CHIP_INDEX" val="73df50e3900c4cb6827e329110395f5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TAG_VERSION" val="1.0"/>
  <p:tag name="KSO_WM_TEMPLATE_CATEGORY" val="chip"/>
  <p:tag name="KSO_WM_TEMPLATE_INDEX" val="20215020"/>
  <p:tag name="KSO_WM_UNIT_COMPATIBLE" val="0"/>
  <p:tag name="KSO_WM_UNIT_DEC_AREA_ID" val="272137fbf8b045d1ac51ece818aa0a0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1"/>
  <p:tag name="KSO_WM_ASSEMBLE_CHIP_INDEX" val="a63e9d5e2ac543d8a1ecc0a3b271995a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TAG_VERSION" val="1.0"/>
  <p:tag name="KSO_WM_TEMPLATE_CATEGORY" val="chip"/>
  <p:tag name="KSO_WM_TEMPLATE_INDEX" val="20215020"/>
  <p:tag name="KSO_WM_UNIT_COMPATIBLE" val="0"/>
  <p:tag name="KSO_WM_UNIT_DEC_AREA_ID" val="1a316a8899ed4e8a9b3def86680dd22d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8"/>
  <p:tag name="KSO_WM_ASSEMBLE_CHIP_INDEX" val="d70faa1b13584720b82f22a7599fe4fd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5faa41e40f63d42c4847739d"/>
  <p:tag name="KSO_WM_CHIP_XID" val="5faa41e40f63d42c4847739f"/>
  <p:tag name="KSO_WM_TAG_VERSION" val="1.0"/>
  <p:tag name="KSO_WM_TEMPLATE_CATEGORY" val="chip"/>
  <p:tag name="KSO_WM_TEMPLATE_INDEX" val="20215020"/>
  <p:tag name="KSO_WM_UNIT_COMPATIBLE" val="0"/>
  <p:tag name="KSO_WM_UNIT_DEC_AREA_ID" val="8f35c3469d004840b6ce6cbe661daf73"/>
  <p:tag name="KSO_WM_UNIT_DECORATE_INFO" val=""/>
  <p:tag name="KSO_WM_UNIT_DIAGRAM_ISNUMVISUAL" val="0"/>
  <p:tag name="KSO_WM_UNIT_DIAGRAM_ISREFERUNIT" val="0"/>
  <p:tag name="KSO_WM_UNIT_HIGHLIGHT" val="0"/>
  <p:tag name="KSO_WM_UNIT_ID" val="chip20215020_2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9"/>
  <p:tag name="KSO_WM_ASSEMBLE_CHIP_INDEX" val="10b1d4579fb1485c8a044e9b21c1211c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TAG_VERSION" val="1.0"/>
  <p:tag name="KSO_WM_TEMPLATE_CATEGORY" val="chip"/>
  <p:tag name="KSO_WM_TEMPLATE_INDEX" val="20215020"/>
  <p:tag name="KSO_WM_UNIT_COMPATIBLE" val="0"/>
  <p:tag name="KSO_WM_UNIT_DEC_AREA_ID" val="0611e43eb80b41e184a8443503efa441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0"/>
  <p:tag name="KSO_WM_ASSEMBLE_CHIP_INDEX" val="196b54f6f50f4e0189ba8aed226434cd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TAG_VERSION" val="1.0"/>
  <p:tag name="KSO_WM_TEMPLATE_CATEGORY" val="chip"/>
  <p:tag name="KSO_WM_TEMPLATE_INDEX" val="20215020"/>
  <p:tag name="KSO_WM_UNIT_COMPATIBLE" val="0"/>
  <p:tag name="KSO_WM_UNIT_DEC_AREA_ID" val="0a7c88671fbe423597183ea936273e7f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4"/>
  <p:tag name="KSO_WM_ASSEMBLE_CHIP_INDEX" val="b5cc9cf2e339465e957d4360e0ba9810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0d00ac41c4a0a525616"/>
  <p:tag name="KSO_WM_CHIP_XID" val="5ebe40d00ac41c4a0a525617"/>
  <p:tag name="KSO_WM_TAG_VERSION" val="1.0"/>
  <p:tag name="KSO_WM_TEMPLATE_ASSEMBLE_GROUPID" val="5faa41e40f63d42c4847739d"/>
  <p:tag name="KSO_WM_TEMPLATE_ASSEMBLE_XID" val="5fab3f17b46e6ebd99076cd4"/>
  <p:tag name="KSO_WM_TEMPLATE_CATEGORY" val="custom"/>
  <p:tag name="KSO_WM_TEMPLATE_INDEX" val="20215020"/>
  <p:tag name="KSO_WM_UNIT_BLOCK" val="0"/>
  <p:tag name="KSO_WM_UNIT_COMPATIBLE" val="0"/>
  <p:tag name="KSO_WM_UNIT_DEC_AREA_ID" val="37cb1827c6254ff3a8ce0a003e3a0086"/>
  <p:tag name="KSO_WM_UNIT_DEFAULT_FONT" val="14;18;2"/>
  <p:tag name="KSO_WM_UNIT_DIAGRAM_ISNUMVISUAL" val="0"/>
  <p:tag name="KSO_WM_UNIT_DIAGRAM_ISREFERUNIT" val="0"/>
  <p:tag name="KSO_WM_UNIT_HIGHLIGHT" val="0"/>
  <p:tag name="KSO_WM_UNIT_ID" val="custom2021502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副标题内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8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5"/>
  <p:tag name="KSO_WM_ASSEMBLE_CHIP_INDEX" val="b5cc9cf2e339465e957d4360e0ba9810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0d00ac41c4a0a525616"/>
  <p:tag name="KSO_WM_CHIP_XID" val="5ebe40d00ac41c4a0a525617"/>
  <p:tag name="KSO_WM_TAG_VERSION" val="1.0"/>
  <p:tag name="KSO_WM_TEMPLATE_ASSEMBLE_GROUPID" val="5faa41e40f63d42c4847739d"/>
  <p:tag name="KSO_WM_TEMPLATE_ASSEMBLE_XID" val="5fab3f17b46e6ebd99076cd4"/>
  <p:tag name="KSO_WM_TEMPLATE_CATEGORY" val="custom"/>
  <p:tag name="KSO_WM_TEMPLATE_INDEX" val="20215020"/>
  <p:tag name="KSO_WM_UNIT_BLOCK" val="0"/>
  <p:tag name="KSO_WM_UNIT_COMPATIBLE" val="0"/>
  <p:tag name="KSO_WM_UNIT_DEC_AREA_ID" val="d1cee2a3ff9a41d08653e8cec1142ffc"/>
  <p:tag name="KSO_WM_UNIT_DEFAULT_FONT" val="40;56;4"/>
  <p:tag name="KSO_WM_UNIT_DIAGRAM_ISNUMVISUAL" val="0"/>
  <p:tag name="KSO_WM_UNIT_DIAGRAM_ISREFERUNIT" val="0"/>
  <p:tag name="KSO_WM_UNIT_HIGHLIGHT" val="0"/>
  <p:tag name="KSO_WM_UNIT_ID" val="custom20215020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大标题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7"/>
  <p:tag name="KSO_WM_ASSEMBLE_CHIP_INDEX" val="73df50e3900c4cb6827e329110395f5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TAG_VERSION" val="1.0"/>
  <p:tag name="KSO_WM_TEMPLATE_CATEGORY" val="chip"/>
  <p:tag name="KSO_WM_TEMPLATE_INDEX" val="20215020"/>
  <p:tag name="KSO_WM_UNIT_COMPATIBLE" val="0"/>
  <p:tag name="KSO_WM_UNIT_DEC_AREA_ID" val="272137fbf8b045d1ac51ece818aa0a0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8"/>
  <p:tag name="KSO_WM_ASSEMBLE_CHIP_INDEX" val="a63e9d5e2ac543d8a1ecc0a3b271995a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TAG_VERSION" val="1.0"/>
  <p:tag name="KSO_WM_TEMPLATE_CATEGORY" val="chip"/>
  <p:tag name="KSO_WM_TEMPLATE_INDEX" val="20215020"/>
  <p:tag name="KSO_WM_UNIT_COMPATIBLE" val="0"/>
  <p:tag name="KSO_WM_UNIT_DEC_AREA_ID" val="1a316a8899ed4e8a9b3def86680dd22d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6"/>
  <p:tag name="KSO_WM_ASSEMBLE_CHIP_INDEX" val="73df50e3900c4cb6827e329110395f5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TAG_VERSION" val="1.0"/>
  <p:tag name="KSO_WM_TEMPLATE_CATEGORY" val="chip"/>
  <p:tag name="KSO_WM_TEMPLATE_INDEX" val="20215020"/>
  <p:tag name="KSO_WM_UNIT_COMPATIBLE" val="0"/>
  <p:tag name="KSO_WM_UNIT_DEC_AREA_ID" val="272137fbf8b045d1ac51ece818aa0a0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7"/>
  <p:tag name="KSO_WM_ASSEMBLE_CHIP_INDEX" val="a63e9d5e2ac543d8a1ecc0a3b271995a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TAG_VERSION" val="1.0"/>
  <p:tag name="KSO_WM_TEMPLATE_CATEGORY" val="chip"/>
  <p:tag name="KSO_WM_TEMPLATE_INDEX" val="20215020"/>
  <p:tag name="KSO_WM_UNIT_COMPATIBLE" val="0"/>
  <p:tag name="KSO_WM_UNIT_DEC_AREA_ID" val="1a316a8899ed4e8a9b3def86680dd22d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7"/>
  <p:tag name="KSO_WM_ASSEMBLE_CHIP_INDEX" val="86a0e3ac51cf46ed957b949866745a5d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5faa41e40f63d42c4847739d"/>
  <p:tag name="KSO_WM_CHIP_XID" val="5faa41e40f63d42c4847739f"/>
  <p:tag name="KSO_WM_TAG_VERSION" val="1.0"/>
  <p:tag name="KSO_WM_TEMPLATE_CATEGORY" val="chip"/>
  <p:tag name="KSO_WM_TEMPLATE_INDEX" val="20215020"/>
  <p:tag name="KSO_WM_UNIT_COMPATIBLE" val="0"/>
  <p:tag name="KSO_WM_UNIT_DEC_AREA_ID" val="d0f831481c364412bd9df5e87e23d1f2"/>
  <p:tag name="KSO_WM_UNIT_DECORATE_INFO" val=""/>
  <p:tag name="KSO_WM_UNIT_DIAGRAM_ISNUMVISUAL" val="0"/>
  <p:tag name="KSO_WM_UNIT_DIAGRAM_ISREFERUNIT" val="0"/>
  <p:tag name="KSO_WM_UNIT_HIGHLIGHT" val="0"/>
  <p:tag name="KSO_WM_UNIT_ID" val="chip20215020_2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8"/>
  <p:tag name="KSO_WM_ASSEMBLE_CHIP_INDEX" val="a14c8357b1ff4479b3fa18ed865430f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TAG_VERSION" val="1.0"/>
  <p:tag name="KSO_WM_TEMPLATE_CATEGORY" val="chip"/>
  <p:tag name="KSO_WM_TEMPLATE_INDEX" val="20215020"/>
  <p:tag name="KSO_WM_UNIT_COMPATIBLE" val="0"/>
  <p:tag name="KSO_WM_UNIT_DEC_AREA_ID" val="d4df5d64ece24983a5431869add205c9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8"/>
  <p:tag name="KSO_WM_ASSEMBLE_CHIP_INDEX" val="73df50e3900c4cb6827e329110395f5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TAG_VERSION" val="1.0"/>
  <p:tag name="KSO_WM_TEMPLATE_CATEGORY" val="chip"/>
  <p:tag name="KSO_WM_TEMPLATE_INDEX" val="20215020"/>
  <p:tag name="KSO_WM_UNIT_COMPATIBLE" val="0"/>
  <p:tag name="KSO_WM_UNIT_DEC_AREA_ID" val="272137fbf8b045d1ac51ece818aa0a0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9"/>
  <p:tag name="KSO_WM_ASSEMBLE_CHIP_INDEX" val="a63e9d5e2ac543d8a1ecc0a3b271995a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TAG_VERSION" val="1.0"/>
  <p:tag name="KSO_WM_TEMPLATE_CATEGORY" val="chip"/>
  <p:tag name="KSO_WM_TEMPLATE_INDEX" val="20215020"/>
  <p:tag name="KSO_WM_UNIT_COMPATIBLE" val="0"/>
  <p:tag name="KSO_WM_UNIT_DEC_AREA_ID" val="1a316a8899ed4e8a9b3def86680dd22d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7"/>
  <p:tag name="KSO_WM_ASSEMBLE_CHIP_INDEX" val="73df50e3900c4cb6827e329110395f5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TAG_VERSION" val="1.0"/>
  <p:tag name="KSO_WM_TEMPLATE_CATEGORY" val="chip"/>
  <p:tag name="KSO_WM_TEMPLATE_INDEX" val="20215020"/>
  <p:tag name="KSO_WM_UNIT_COMPATIBLE" val="0"/>
  <p:tag name="KSO_WM_UNIT_DEC_AREA_ID" val="272137fbf8b045d1ac51ece818aa0a0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8"/>
  <p:tag name="KSO_WM_ASSEMBLE_CHIP_INDEX" val="a63e9d5e2ac543d8a1ecc0a3b271995a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TAG_VERSION" val="1.0"/>
  <p:tag name="KSO_WM_TEMPLATE_CATEGORY" val="chip"/>
  <p:tag name="KSO_WM_TEMPLATE_INDEX" val="20215020"/>
  <p:tag name="KSO_WM_UNIT_COMPATIBLE" val="0"/>
  <p:tag name="KSO_WM_UNIT_DEC_AREA_ID" val="1a316a8899ed4e8a9b3def86680dd22d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1"/>
</p:tagLst>
</file>

<file path=ppt/theme/theme1.xml><?xml version="1.0" encoding="utf-8"?>
<a:theme xmlns:a="http://schemas.openxmlformats.org/drawingml/2006/main" name="1_QQ：695281399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QQ：69528139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Q：69528139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Q：69528139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Q：69528139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Q：69528139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Q：69528139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Q：69528139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Q：69528139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Q：69528139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Q：69528139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Q：69528139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Q：69528139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Adjacency">
      <a:dk1>
        <a:srgbClr val="000000"/>
      </a:dk1>
      <a:lt1>
        <a:srgbClr val="FFFFFF"/>
      </a:lt1>
      <a:dk2>
        <a:srgbClr val="CBE8F6"/>
      </a:dk2>
      <a:lt2>
        <a:srgbClr val="E4F4FB"/>
      </a:lt2>
      <a:accent1>
        <a:srgbClr val="1B88C0"/>
      </a:accent1>
      <a:accent2>
        <a:srgbClr val="0D8270"/>
      </a:accent2>
      <a:accent3>
        <a:srgbClr val="2D702A"/>
      </a:accent3>
      <a:accent4>
        <a:srgbClr val="67520E"/>
      </a:accent4>
      <a:accent5>
        <a:srgbClr val="AA3012"/>
      </a:accent5>
      <a:accent6>
        <a:srgbClr val="BE1A3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1625</Words>
  <Application>Microsoft Office PowerPoint</Application>
  <PresentationFormat>宽屏</PresentationFormat>
  <Paragraphs>290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-apple-system</vt:lpstr>
      <vt:lpstr>SymbolMT</vt:lpstr>
      <vt:lpstr>TimesNewRomanPSMT</vt:lpstr>
      <vt:lpstr>等线</vt:lpstr>
      <vt:lpstr>黑体</vt:lpstr>
      <vt:lpstr>华文中宋</vt:lpstr>
      <vt:lpstr>宋体</vt:lpstr>
      <vt:lpstr>宋体</vt:lpstr>
      <vt:lpstr>微软雅黑</vt:lpstr>
      <vt:lpstr>Arial</vt:lpstr>
      <vt:lpstr>Calibri</vt:lpstr>
      <vt:lpstr>Cambria Math</vt:lpstr>
      <vt:lpstr>Times New Roman</vt:lpstr>
      <vt:lpstr>1_QQ：695281399</vt:lpstr>
      <vt:lpstr>2_Office 主题​​</vt:lpstr>
      <vt:lpstr>2_Office 主题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panglh</dc:creator>
  <cp:lastModifiedBy>泰之 邹</cp:lastModifiedBy>
  <cp:revision>53</cp:revision>
  <dcterms:created xsi:type="dcterms:W3CDTF">2024-04-12T00:11:00Z</dcterms:created>
  <dcterms:modified xsi:type="dcterms:W3CDTF">2024-04-30T15:15:05Z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2052-12.1.0.16729</vt:lpwstr>
  </property>
</Properties>
</file>