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55"/>
  </p:handoutMasterIdLst>
  <p:sldIdLst>
    <p:sldId id="2164" r:id="rId3"/>
    <p:sldId id="2170" r:id="rId4"/>
    <p:sldId id="2043" r:id="rId6"/>
    <p:sldId id="2247" r:id="rId7"/>
    <p:sldId id="2250" r:id="rId8"/>
    <p:sldId id="2251" r:id="rId9"/>
    <p:sldId id="2173" r:id="rId10"/>
    <p:sldId id="2100" r:id="rId11"/>
    <p:sldId id="2101" r:id="rId12"/>
    <p:sldId id="2303" r:id="rId13"/>
    <p:sldId id="2304" r:id="rId14"/>
    <p:sldId id="2207" r:id="rId15"/>
    <p:sldId id="2237" r:id="rId16"/>
    <p:sldId id="2143" r:id="rId17"/>
    <p:sldId id="2195" r:id="rId18"/>
    <p:sldId id="2196" r:id="rId19"/>
    <p:sldId id="2194" r:id="rId20"/>
    <p:sldId id="2239" r:id="rId21"/>
    <p:sldId id="2305" r:id="rId22"/>
    <p:sldId id="2306" r:id="rId23"/>
    <p:sldId id="2307" r:id="rId24"/>
    <p:sldId id="2308" r:id="rId25"/>
    <p:sldId id="2309" r:id="rId26"/>
    <p:sldId id="2317" r:id="rId27"/>
    <p:sldId id="2320" r:id="rId28"/>
    <p:sldId id="2321" r:id="rId29"/>
    <p:sldId id="2322" r:id="rId30"/>
    <p:sldId id="2323" r:id="rId31"/>
    <p:sldId id="2324" r:id="rId32"/>
    <p:sldId id="2325" r:id="rId33"/>
    <p:sldId id="2326" r:id="rId34"/>
    <p:sldId id="2327" r:id="rId35"/>
    <p:sldId id="2328" r:id="rId36"/>
    <p:sldId id="2329" r:id="rId37"/>
    <p:sldId id="2330" r:id="rId38"/>
    <p:sldId id="2331" r:id="rId39"/>
    <p:sldId id="2332" r:id="rId40"/>
    <p:sldId id="2333" r:id="rId41"/>
    <p:sldId id="2334" r:id="rId42"/>
    <p:sldId id="2335" r:id="rId43"/>
    <p:sldId id="2336" r:id="rId44"/>
    <p:sldId id="2337" r:id="rId45"/>
    <p:sldId id="2338" r:id="rId46"/>
    <p:sldId id="2339" r:id="rId47"/>
    <p:sldId id="2340" r:id="rId48"/>
    <p:sldId id="2341" r:id="rId49"/>
    <p:sldId id="2342" r:id="rId50"/>
    <p:sldId id="2343" r:id="rId51"/>
    <p:sldId id="2350" r:id="rId52"/>
    <p:sldId id="2351" r:id="rId53"/>
    <p:sldId id="2352" r:id="rId54"/>
  </p:sldIdLst>
  <p:sldSz cx="12190095" cy="6859270"/>
  <p:notesSz cx="6858000" cy="9144000"/>
  <p:custDataLst>
    <p:tags r:id="rId60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20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0" clrIdx="0"/>
  <p:cmAuthor id="0" name="宝宝" initials="宝宝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491"/>
    <a:srgbClr val="0070C0"/>
    <a:srgbClr val="384556"/>
    <a:srgbClr val="F2F2F2"/>
    <a:srgbClr val="C00000"/>
    <a:srgbClr val="1481E2"/>
    <a:srgbClr val="0000FF"/>
    <a:srgbClr val="215968"/>
    <a:srgbClr val="4BACC6"/>
    <a:srgbClr val="F2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6" d="100"/>
          <a:sy n="106" d="100"/>
        </p:scale>
        <p:origin x="78" y="228"/>
      </p:cViewPr>
      <p:guideLst>
        <p:guide orient="horz" pos="123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95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gs" Target="tags/tag1.xml"/><Relationship Id="rId6" Type="http://schemas.openxmlformats.org/officeDocument/2006/relationships/slide" Target="slides/slide3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979078"/>
            <a:ext cx="12188389" cy="5039138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24084" y="0"/>
            <a:ext cx="1296144" cy="1269554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6"/>
          <p:cNvSpPr/>
          <p:nvPr userDrawn="1"/>
        </p:nvSpPr>
        <p:spPr>
          <a:xfrm>
            <a:off x="1632353" y="228721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Relationship Id="rId3" Type="http://schemas.openxmlformats.org/officeDocument/2006/relationships/package" Target="../embeddings/Document7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6.docx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tiff"/><Relationship Id="rId7" Type="http://schemas.openxmlformats.org/officeDocument/2006/relationships/slide" Target="slide1.xml"/><Relationship Id="rId6" Type="http://schemas.openxmlformats.org/officeDocument/2006/relationships/image" Target="../media/image14.emf"/><Relationship Id="rId5" Type="http://schemas.openxmlformats.org/officeDocument/2006/relationships/package" Target="../embeddings/Document9.docx"/><Relationship Id="rId4" Type="http://schemas.openxmlformats.org/officeDocument/2006/relationships/image" Target="../media/image12.png"/><Relationship Id="rId3" Type="http://schemas.openxmlformats.org/officeDocument/2006/relationships/image" Target="../media/image13.emf"/><Relationship Id="rId2" Type="http://schemas.openxmlformats.org/officeDocument/2006/relationships/package" Target="../embeddings/Document8.docx"/><Relationship Id="rId10" Type="http://schemas.openxmlformats.org/officeDocument/2006/relationships/vmlDrawing" Target="../drawings/vmlDrawing5.v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tiff"/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emf"/><Relationship Id="rId2" Type="http://schemas.openxmlformats.org/officeDocument/2006/relationships/package" Target="../embeddings/Document10.docx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emf"/><Relationship Id="rId4" Type="http://schemas.openxmlformats.org/officeDocument/2006/relationships/package" Target="../embeddings/Document12.docx"/><Relationship Id="rId3" Type="http://schemas.openxmlformats.org/officeDocument/2006/relationships/image" Target="../media/image20.emf"/><Relationship Id="rId2" Type="http://schemas.openxmlformats.org/officeDocument/2006/relationships/package" Target="../embeddings/Document11.docx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Document14.docx"/><Relationship Id="rId4" Type="http://schemas.openxmlformats.org/officeDocument/2006/relationships/image" Target="../media/image7.png"/><Relationship Id="rId3" Type="http://schemas.openxmlformats.org/officeDocument/2006/relationships/image" Target="../media/image22.emf"/><Relationship Id="rId2" Type="http://schemas.openxmlformats.org/officeDocument/2006/relationships/package" Target="../embeddings/Document13.docx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3" Type="http://schemas.openxmlformats.org/officeDocument/2006/relationships/slide" Target="slide1.xml"/><Relationship Id="rId2" Type="http://schemas.openxmlformats.org/officeDocument/2006/relationships/slide" Target="slide2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11" Type="http://schemas.openxmlformats.org/officeDocument/2006/relationships/slide" Target="slide48.xml"/><Relationship Id="rId10" Type="http://schemas.openxmlformats.org/officeDocument/2006/relationships/slide" Target="slide42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3" Type="http://schemas.openxmlformats.org/officeDocument/2006/relationships/slide" Target="slide1.xml"/><Relationship Id="rId2" Type="http://schemas.openxmlformats.org/officeDocument/2006/relationships/slide" Target="slide2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11" Type="http://schemas.openxmlformats.org/officeDocument/2006/relationships/slide" Target="slide48.xml"/><Relationship Id="rId10" Type="http://schemas.openxmlformats.org/officeDocument/2006/relationships/slide" Target="slide42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6" Type="http://schemas.openxmlformats.org/officeDocument/2006/relationships/vmlDrawing" Target="../drawings/vmlDrawing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5.png"/><Relationship Id="rId13" Type="http://schemas.openxmlformats.org/officeDocument/2006/relationships/image" Target="../media/image26.emf"/><Relationship Id="rId12" Type="http://schemas.openxmlformats.org/officeDocument/2006/relationships/package" Target="../embeddings/Document15.docx"/><Relationship Id="rId11" Type="http://schemas.openxmlformats.org/officeDocument/2006/relationships/image" Target="../media/image7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package" Target="../embeddings/Document2.docx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package" Target="../embeddings/Document1.docx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11" Type="http://schemas.openxmlformats.org/officeDocument/2006/relationships/image" Target="../media/image7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3" Type="http://schemas.openxmlformats.org/officeDocument/2006/relationships/slide" Target="slide1.xml"/><Relationship Id="rId2" Type="http://schemas.openxmlformats.org/officeDocument/2006/relationships/slide" Target="slide24.xml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8.emf"/><Relationship Id="rId12" Type="http://schemas.openxmlformats.org/officeDocument/2006/relationships/package" Target="../embeddings/Document16.docx"/><Relationship Id="rId11" Type="http://schemas.openxmlformats.org/officeDocument/2006/relationships/slide" Target="slide48.xml"/><Relationship Id="rId10" Type="http://schemas.openxmlformats.org/officeDocument/2006/relationships/slide" Target="slide42.xml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5" Type="http://schemas.openxmlformats.org/officeDocument/2006/relationships/vmlDrawing" Target="../drawings/vmlDrawing11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0.png"/><Relationship Id="rId12" Type="http://schemas.openxmlformats.org/officeDocument/2006/relationships/image" Target="../media/image29.emf"/><Relationship Id="rId11" Type="http://schemas.openxmlformats.org/officeDocument/2006/relationships/package" Target="../embeddings/Document17.docx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2.emf"/><Relationship Id="rId15" Type="http://schemas.openxmlformats.org/officeDocument/2006/relationships/package" Target="../embeddings/Document19.docx"/><Relationship Id="rId14" Type="http://schemas.openxmlformats.org/officeDocument/2006/relationships/image" Target="../media/image30.png"/><Relationship Id="rId13" Type="http://schemas.openxmlformats.org/officeDocument/2006/relationships/image" Target="../media/image31.emf"/><Relationship Id="rId12" Type="http://schemas.openxmlformats.org/officeDocument/2006/relationships/package" Target="../embeddings/Document18.docx"/><Relationship Id="rId11" Type="http://schemas.openxmlformats.org/officeDocument/2006/relationships/image" Target="../media/image7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6" Type="http://schemas.openxmlformats.org/officeDocument/2006/relationships/vmlDrawing" Target="../drawings/vmlDrawing13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3.png"/><Relationship Id="rId13" Type="http://schemas.openxmlformats.org/officeDocument/2006/relationships/image" Target="../media/image34.emf"/><Relationship Id="rId12" Type="http://schemas.openxmlformats.org/officeDocument/2006/relationships/package" Target="../embeddings/Document20.docx"/><Relationship Id="rId11" Type="http://schemas.openxmlformats.org/officeDocument/2006/relationships/image" Target="../media/image7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11" Type="http://schemas.openxmlformats.org/officeDocument/2006/relationships/image" Target="../media/image7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33.xml"/><Relationship Id="rId8" Type="http://schemas.openxmlformats.org/officeDocument/2006/relationships/slide" Target="slide31.xml"/><Relationship Id="rId7" Type="http://schemas.openxmlformats.org/officeDocument/2006/relationships/slide" Target="slide29.xml"/><Relationship Id="rId6" Type="http://schemas.openxmlformats.org/officeDocument/2006/relationships/slide" Target="slide27.xml"/><Relationship Id="rId5" Type="http://schemas.openxmlformats.org/officeDocument/2006/relationships/slide" Target="slide1.xml"/><Relationship Id="rId4" Type="http://schemas.openxmlformats.org/officeDocument/2006/relationships/slide" Target="slide24.xml"/><Relationship Id="rId3" Type="http://schemas.openxmlformats.org/officeDocument/2006/relationships/image" Target="../media/image36.emf"/><Relationship Id="rId2" Type="http://schemas.openxmlformats.org/officeDocument/2006/relationships/package" Target="../embeddings/Document21.docx"/><Relationship Id="rId16" Type="http://schemas.openxmlformats.org/officeDocument/2006/relationships/vmlDrawing" Target="../drawings/vmlDrawing14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5.png"/><Relationship Id="rId13" Type="http://schemas.openxmlformats.org/officeDocument/2006/relationships/slide" Target="slide48.xml"/><Relationship Id="rId12" Type="http://schemas.openxmlformats.org/officeDocument/2006/relationships/slide" Target="slide42.xml"/><Relationship Id="rId11" Type="http://schemas.openxmlformats.org/officeDocument/2006/relationships/slide" Target="slide38.xml"/><Relationship Id="rId10" Type="http://schemas.openxmlformats.org/officeDocument/2006/relationships/slide" Target="slide35.xml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image" Target="../media/image35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image" Target="../media/image35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5" Type="http://schemas.openxmlformats.org/officeDocument/2006/relationships/vmlDrawing" Target="../drawings/vmlDrawing15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8.png"/><Relationship Id="rId12" Type="http://schemas.openxmlformats.org/officeDocument/2006/relationships/image" Target="../media/image37.emf"/><Relationship Id="rId11" Type="http://schemas.openxmlformats.org/officeDocument/2006/relationships/package" Target="../embeddings/Document22.docx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3" Type="http://schemas.openxmlformats.org/officeDocument/2006/relationships/slide" Target="slide1.xml"/><Relationship Id="rId2" Type="http://schemas.openxmlformats.org/officeDocument/2006/relationships/slide" Target="slide24.xml"/><Relationship Id="rId18" Type="http://schemas.openxmlformats.org/officeDocument/2006/relationships/vmlDrawing" Target="../drawings/vmlDrawing1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5" Type="http://schemas.openxmlformats.org/officeDocument/2006/relationships/image" Target="../media/image40.emf"/><Relationship Id="rId14" Type="http://schemas.openxmlformats.org/officeDocument/2006/relationships/package" Target="../embeddings/Document24.docx"/><Relationship Id="rId13" Type="http://schemas.openxmlformats.org/officeDocument/2006/relationships/image" Target="../media/image39.emf"/><Relationship Id="rId12" Type="http://schemas.openxmlformats.org/officeDocument/2006/relationships/package" Target="../embeddings/Document23.docx"/><Relationship Id="rId11" Type="http://schemas.openxmlformats.org/officeDocument/2006/relationships/slide" Target="slide48.xml"/><Relationship Id="rId10" Type="http://schemas.openxmlformats.org/officeDocument/2006/relationships/slide" Target="slide42.xml"/><Relationship Id="rId1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3" Type="http://schemas.openxmlformats.org/officeDocument/2006/relationships/slide" Target="slide1.xml"/><Relationship Id="rId2" Type="http://schemas.openxmlformats.org/officeDocument/2006/relationships/slide" Target="slide2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11" Type="http://schemas.openxmlformats.org/officeDocument/2006/relationships/slide" Target="slide48.xml"/><Relationship Id="rId10" Type="http://schemas.openxmlformats.org/officeDocument/2006/relationships/slide" Target="slide42.xml"/><Relationship Id="rId1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image" Target="../media/image38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38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7.xml"/><Relationship Id="rId2" Type="http://schemas.openxmlformats.org/officeDocument/2006/relationships/slide" Target="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slide" Target="slide48.xml"/><Relationship Id="rId1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3" Type="http://schemas.openxmlformats.org/officeDocument/2006/relationships/slide" Target="slide1.xml"/><Relationship Id="rId2" Type="http://schemas.openxmlformats.org/officeDocument/2006/relationships/slide" Target="slide24.xml"/><Relationship Id="rId18" Type="http://schemas.openxmlformats.org/officeDocument/2006/relationships/vmlDrawing" Target="../drawings/vmlDrawing17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5" Type="http://schemas.openxmlformats.org/officeDocument/2006/relationships/image" Target="../media/image44.emf"/><Relationship Id="rId14" Type="http://schemas.openxmlformats.org/officeDocument/2006/relationships/package" Target="../embeddings/Document26.docx"/><Relationship Id="rId13" Type="http://schemas.openxmlformats.org/officeDocument/2006/relationships/image" Target="../media/image43.emf"/><Relationship Id="rId12" Type="http://schemas.openxmlformats.org/officeDocument/2006/relationships/package" Target="../embeddings/Document25.docx"/><Relationship Id="rId11" Type="http://schemas.openxmlformats.org/officeDocument/2006/relationships/slide" Target="slide48.xml"/><Relationship Id="rId10" Type="http://schemas.openxmlformats.org/officeDocument/2006/relationships/slide" Target="slide42.xml"/><Relationship Id="rId1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3" Type="http://schemas.openxmlformats.org/officeDocument/2006/relationships/slide" Target="slide1.xml"/><Relationship Id="rId2" Type="http://schemas.openxmlformats.org/officeDocument/2006/relationships/slide" Target="slide24.xml"/><Relationship Id="rId18" Type="http://schemas.openxmlformats.org/officeDocument/2006/relationships/vmlDrawing" Target="../drawings/vmlDrawing18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5.tiff"/><Relationship Id="rId15" Type="http://schemas.openxmlformats.org/officeDocument/2006/relationships/slide" Target="slide3.xml"/><Relationship Id="rId14" Type="http://schemas.openxmlformats.org/officeDocument/2006/relationships/image" Target="../media/image45.png"/><Relationship Id="rId13" Type="http://schemas.openxmlformats.org/officeDocument/2006/relationships/image" Target="../media/image46.emf"/><Relationship Id="rId12" Type="http://schemas.openxmlformats.org/officeDocument/2006/relationships/package" Target="../embeddings/Document27.docx"/><Relationship Id="rId11" Type="http://schemas.openxmlformats.org/officeDocument/2006/relationships/slide" Target="slide48.xml"/><Relationship Id="rId10" Type="http://schemas.openxmlformats.org/officeDocument/2006/relationships/slide" Target="slide4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5.emf"/><Relationship Id="rId1" Type="http://schemas.openxmlformats.org/officeDocument/2006/relationships/package" Target="../embeddings/Document3.docx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package" Target="../embeddings/Document5.docx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26654" y="1895373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mtClean="0">
                <a:solidFill>
                  <a:srgbClr val="495666"/>
                </a:solidFill>
              </a:rPr>
              <a:t>DIBAZHANG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6654" y="21711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第八章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6654" y="2612425"/>
            <a:ext cx="1029714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kern="10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专题强化　功能关系及其应用</a:t>
            </a:r>
            <a:endParaRPr lang="zh-CN" altLang="en-US" sz="4800" b="1" kern="100" dirty="0">
              <a:solidFill>
                <a:prstClr val="white"/>
              </a:solidFill>
              <a:latin typeface="+mj-ea"/>
              <a:ea typeface="+mj-ea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74440"/>
            <a:ext cx="11412000" cy="52914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变式训练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（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练透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187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盐城市高一校考期中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伴随着人工智能的发展，我国部分地区已经实现无人机智能配送。如图所示，某次配送中，质量为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的货物在无人机拉力作用下匀速竖直上升，上升时速度大小为</a:t>
            </a:r>
            <a:r>
              <a:rPr lang="en-US" altLang="zh-CN" sz="2800" i="1" kern="10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，上升的高度为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，忽略空气阻力，重力加速度为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拉力对货物做的功为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mgh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货物的机械能保持不变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货物的重力势能减少了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mgh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合外力对货物所做总功为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mgh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2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2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2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2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2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262558" y="336504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57396" name="Picture 20" descr="S1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27" y="3456143"/>
            <a:ext cx="2537919" cy="19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9563" y="827628"/>
            <a:ext cx="10871287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货物在无人机拉力作用下匀速竖直上升，则拉力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小等于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重力，上升高度为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，则拉力对货物做的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功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mgh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货物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匀速上升，动能不变，重力势能增加，所以货物的机械能增加，故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上升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高度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的过程中货物的重力势能增加了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mgh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货物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受到的合外力等于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，所以合外力对货物所做总功为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1041" y="530424"/>
            <a:ext cx="11248331" cy="4978077"/>
            <a:chOff x="471835" y="934424"/>
            <a:chExt cx="11248331" cy="4978077"/>
          </a:xfrm>
        </p:grpSpPr>
        <p:sp>
          <p:nvSpPr>
            <p:cNvPr id="16" name="圆角矩形 15"/>
            <p:cNvSpPr/>
            <p:nvPr/>
          </p:nvSpPr>
          <p:spPr>
            <a:xfrm>
              <a:off x="471835" y="1094414"/>
              <a:ext cx="11248331" cy="4818087"/>
            </a:xfrm>
            <a:prstGeom prst="roundRect">
              <a:avLst>
                <a:gd name="adj" fmla="val 28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4" name="Picture 20" descr="S1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899989"/>
            <a:ext cx="2537919" cy="19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92497"/>
            <a:ext cx="11412000" cy="33229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变式训练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（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步步高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P</a:t>
            </a:r>
            <a:r>
              <a:rPr lang="en-US" altLang="zh-CN" sz="2800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96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-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例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）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如图所示，在竖直平面内有一半径为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圆弧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轨道，半径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水平、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竖直，一个质量为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点的正上方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点由静止开始自由下落，小球沿圆弧轨道到达最高点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时恰好对轨道没有压力，已知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，重力加速度为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，忽略空气阻力，则小球从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的运动过程中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122368" y="189434"/>
          <a:ext cx="5778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9" name="文档" r:id="rId1" imgW="580390" imgH="1040765" progId="Word.Document.12">
                  <p:embed/>
                </p:oleObj>
              </mc:Choice>
              <mc:Fallback>
                <p:oleObj name="文档" r:id="rId1" imgW="580390" imgH="1040765" progId="Word.Document.12">
                  <p:embed/>
                  <p:pic>
                    <p:nvPicPr>
                      <p:cNvPr id="0" name="图片 3655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22368" y="189434"/>
                        <a:ext cx="57785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74117" y="3544376"/>
          <a:ext cx="6672262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0" name="文档" r:id="rId3" imgW="6673850" imgH="3310255" progId="Word.Document.12">
                  <p:embed/>
                </p:oleObj>
              </mc:Choice>
              <mc:Fallback>
                <p:oleObj name="文档" r:id="rId3" imgW="6673850" imgH="3310255" progId="Word.Document.12">
                  <p:embed/>
                  <p:pic>
                    <p:nvPicPr>
                      <p:cNvPr id="0" name="图片 3655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117" y="3544376"/>
                        <a:ext cx="6672262" cy="330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5570" name="Picture 2" descr="8-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46" y="3528697"/>
            <a:ext cx="2537919" cy="31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4458" y="440730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05206" y="539949"/>
            <a:ext cx="10980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高度差为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，重力做功为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mgR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0206" y="251917"/>
            <a:ext cx="11250000" cy="6264696"/>
            <a:chOff x="471000" y="934424"/>
            <a:chExt cx="11250000" cy="6264696"/>
          </a:xfrm>
        </p:grpSpPr>
        <p:sp>
          <p:nvSpPr>
            <p:cNvPr id="16" name="圆角矩形 15"/>
            <p:cNvSpPr/>
            <p:nvPr/>
          </p:nvSpPr>
          <p:spPr>
            <a:xfrm>
              <a:off x="471000" y="1094414"/>
              <a:ext cx="11250000" cy="6104706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95325" y="1188021"/>
          <a:ext cx="81248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3" name="文档" r:id="rId2" imgW="8130540" imgH="2583180" progId="Word.Document.12">
                  <p:embed/>
                </p:oleObj>
              </mc:Choice>
              <mc:Fallback>
                <p:oleObj name="文档" r:id="rId2" imgW="8130540" imgH="2583180" progId="Word.Document.12">
                  <p:embed/>
                  <p:pic>
                    <p:nvPicPr>
                      <p:cNvPr id="0" name="图片 3492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188021"/>
                        <a:ext cx="8124825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8-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29" y="611957"/>
            <a:ext cx="2537919" cy="31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95325" y="3791322"/>
          <a:ext cx="107061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4" name="文档" r:id="rId5" imgW="10720070" imgH="2572385" progId="Word.Document.12">
                  <p:embed/>
                </p:oleObj>
              </mc:Choice>
              <mc:Fallback>
                <p:oleObj name="文档" r:id="rId5" imgW="10720070" imgH="2572385" progId="Word.Document.12">
                  <p:embed/>
                  <p:pic>
                    <p:nvPicPr>
                      <p:cNvPr id="0" name="图片 3492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325" y="3791322"/>
                        <a:ext cx="10706100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返回" descr="C:\Users\Administrator\Desktop\新建文件夹\返回.t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 panose="020B0503020204020204" charset="-122"/>
              </a:rPr>
              <a:t>二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208585" y="2925738"/>
            <a:ext cx="7125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热量的产生与摩擦力</a:t>
            </a:r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做功</a:t>
            </a:r>
            <a:endParaRPr lang="en-US" altLang="zh-CN" sz="48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262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（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步步高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P</a:t>
            </a:r>
            <a:r>
              <a:rPr lang="en-US" altLang="zh-CN" sz="2800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97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-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例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4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）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如图，木块静止在光滑水平桌面上，一子弹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水平射入木块的深度为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时，子弹与木块相对静止，在子弹入射的过程中，木块沿水平桌面移动的距离为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，木块对子弹的平均阻力大小为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，那么在这个过程中，下列说法不正确的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木块的动能增量为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子弹的动能减少量为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系统的机械能减少量为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系统产生的热量为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245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4"/>
          <p:cNvSpPr txBox="1"/>
          <p:nvPr/>
        </p:nvSpPr>
        <p:spPr>
          <a:xfrm>
            <a:off x="232530" y="492509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94991" name="Picture 79" descr="8-2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60" y="2820836"/>
            <a:ext cx="3070882" cy="1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9563" y="511374"/>
            <a:ext cx="108712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子弹对木块的作用力大小为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，木块相对于桌面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位移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，则子弹对木块做功为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，根据功能关系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木块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动能的增量等于子弹对木块做的功，即为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木块对子弹的阻力做功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W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，根据功能关系得知：子弹动能的减少量等于子弹克服阻力做的功，大小为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子弹相对于木块的位移大小为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，则系统克服阻力做功为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，根据功能关系可知，系统机械能的减少量为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，产生的热量为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242392"/>
            <a:ext cx="11250000" cy="6178292"/>
            <a:chOff x="471000" y="934424"/>
            <a:chExt cx="11250000" cy="617829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6018302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8" name="Picture 79" descr="8-2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39" y="678908"/>
            <a:ext cx="2791711" cy="17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返回" descr="C:\Users\Administrator\Desktop\新建文件夹\返回.t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55630"/>
            <a:ext cx="11412000" cy="59080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变式训练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（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步步高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P</a:t>
            </a:r>
            <a:r>
              <a:rPr lang="en-US" altLang="zh-CN" sz="2800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97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-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例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）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如图所示，质量为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、长度为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的小车静止在光滑的水平面上。质量为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的小物块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放在小车的最左端。现在一水平恒力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作用在小物块上，使物块从静止开始做匀加速直线运动，物块和小车之间的摩擦力大小为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。经过时间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，小车运动的位移为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，物块刚好滑到小车的最右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端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此时物块的动能为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这一过程中，物块对小车所做的功为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这一过程中，物块和小车增加的机械能为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Fx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这一过程中，物块和小车产生的热量为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3942" name="Picture 54" descr="S1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3519201"/>
            <a:ext cx="3839002" cy="138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4"/>
          <p:cNvSpPr txBox="1"/>
          <p:nvPr/>
        </p:nvSpPr>
        <p:spPr>
          <a:xfrm>
            <a:off x="228650" y="566042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59563" y="515566"/>
            <a:ext cx="108712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对物块分析，物块的位移为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动能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定理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，所以物块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到达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小车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最右端时的动能为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对小车分析，小车的位移为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，所以物块对小车所做的功为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物块和小车产生的热量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相对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根据功能关系得，外力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做的功转化为小车和物块的机械能和摩擦产生的内能，则有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0206" y="280492"/>
            <a:ext cx="11250000" cy="6144384"/>
            <a:chOff x="471000" y="934424"/>
            <a:chExt cx="11250000" cy="6144384"/>
          </a:xfrm>
        </p:grpSpPr>
        <p:sp>
          <p:nvSpPr>
            <p:cNvPr id="21" name="圆角矩形 20"/>
            <p:cNvSpPr/>
            <p:nvPr/>
          </p:nvSpPr>
          <p:spPr>
            <a:xfrm>
              <a:off x="471000" y="1094414"/>
              <a:ext cx="11250000" cy="5984394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8" name="Picture 54" descr="S1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48" y="818792"/>
            <a:ext cx="3839002" cy="138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89206" y="395933"/>
            <a:ext cx="11412000" cy="27057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变式训练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（</a:t>
            </a: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练透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P</a:t>
            </a:r>
            <a:r>
              <a:rPr lang="en-US" altLang="zh-CN" sz="2800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188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-</a:t>
            </a:r>
            <a:r>
              <a:rPr 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10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）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如图所示，水平传送带由电动机带动，并始终保持以速度</a:t>
            </a:r>
            <a:r>
              <a:rPr lang="en-US" altLang="zh-CN" sz="2800" i="1" kern="10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顺时针匀速转动。现将质量为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的物块无初速度地放在传送带的左端，经过一段时间物块恰好与传送带相对静止。设物块与传送带间的动摩擦因数为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1361" name="Picture 65" descr="8-21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16" y="2431207"/>
            <a:ext cx="3037981" cy="12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389206" y="3661142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这一过程摩擦力对物块做的功为多少？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9910" y="4377630"/>
          <a:ext cx="29019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66" name="文档" r:id="rId2" imgW="2903220" imgH="1069975" progId="Word.Document.12">
                  <p:embed/>
                </p:oleObj>
              </mc:Choice>
              <mc:Fallback>
                <p:oleObj name="文档" r:id="rId2" imgW="2903220" imgH="1069975" progId="Word.Document.12">
                  <p:embed/>
                  <p:pic>
                    <p:nvPicPr>
                      <p:cNvPr id="0" name="图片 31136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9910" y="4377630"/>
                        <a:ext cx="290195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 smtClean="0">
                <a:solidFill>
                  <a:srgbClr val="ECB594">
                    <a:lumMod val="40000"/>
                    <a:lumOff val="60000"/>
                  </a:srgbClr>
                </a:solidFill>
                <a:ea typeface="微软雅黑" panose="020B0503020204020204" charset="-122"/>
              </a:rPr>
              <a:t>一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826885" y="2925738"/>
            <a:ext cx="5888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几种典型的功能关系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4605" y="1000572"/>
            <a:ext cx="10980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设物块与传送带之间的滑动摩擦力大小为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041" y="693490"/>
            <a:ext cx="11248331" cy="4176464"/>
            <a:chOff x="471835" y="934424"/>
            <a:chExt cx="11248331" cy="4176464"/>
          </a:xfrm>
        </p:grpSpPr>
        <p:sp>
          <p:nvSpPr>
            <p:cNvPr id="19" name="圆角矩形 18"/>
            <p:cNvSpPr/>
            <p:nvPr/>
          </p:nvSpPr>
          <p:spPr>
            <a:xfrm>
              <a:off x="471835" y="1094414"/>
              <a:ext cx="11248331" cy="401647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781050" y="1698873"/>
          <a:ext cx="1042035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6" name="文档" r:id="rId2" imgW="10433050" imgH="2178050" progId="Word.Document.12">
                  <p:embed/>
                </p:oleObj>
              </mc:Choice>
              <mc:Fallback>
                <p:oleObj name="文档" r:id="rId2" imgW="10433050" imgH="2178050" progId="Word.Document.12">
                  <p:embed/>
                  <p:pic>
                    <p:nvPicPr>
                      <p:cNvPr id="0" name="图片 15399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1050" y="1698873"/>
                        <a:ext cx="1042035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81050" y="3759721"/>
          <a:ext cx="104203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7" name="文档" r:id="rId4" imgW="10433050" imgH="1045210" progId="Word.Document.12">
                  <p:embed/>
                </p:oleObj>
              </mc:Choice>
              <mc:Fallback>
                <p:oleObj name="文档" r:id="rId4" imgW="10433050" imgH="1045210" progId="Word.Document.12">
                  <p:embed/>
                  <p:pic>
                    <p:nvPicPr>
                      <p:cNvPr id="0" name="图片 1539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3759721"/>
                        <a:ext cx="104203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65" descr="8-2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17" y="1221372"/>
            <a:ext cx="3037981" cy="12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89206" y="611957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传送带克服摩擦力做的功为多少？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1361" name="Picture 65" descr="8-21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22" y="1335416"/>
            <a:ext cx="3037981" cy="12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389206" y="2594273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</a:t>
            </a:r>
            <a:r>
              <a:rPr lang="en-US" altLang="zh-CN" sz="2800" i="1" kern="100">
                <a:solidFill>
                  <a:srgbClr val="0070C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300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4605" y="3880892"/>
            <a:ext cx="10980000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传送带克服摩擦力做的功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W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en-US" altLang="zh-CN" sz="2800" i="1" kern="10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30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71041" y="3573810"/>
            <a:ext cx="11248331" cy="1224136"/>
            <a:chOff x="471835" y="934424"/>
            <a:chExt cx="11248331" cy="1224136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4"/>
              <a:ext cx="11248331" cy="1064146"/>
            </a:xfrm>
            <a:prstGeom prst="roundRect">
              <a:avLst>
                <a:gd name="adj" fmla="val 1609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89206" y="539949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系统摩擦产生的热量为多少？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1361" name="Picture 65" descr="8-21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22" y="1263408"/>
            <a:ext cx="3037981" cy="12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14350" y="2637706"/>
          <a:ext cx="289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3" name="文档" r:id="rId2" imgW="2903220" imgH="1071245" progId="Word.Document.12">
                  <p:embed/>
                </p:oleObj>
              </mc:Choice>
              <mc:Fallback>
                <p:oleObj name="文档" r:id="rId2" imgW="2903220" imgH="1071245" progId="Word.Document.12">
                  <p:embed/>
                  <p:pic>
                    <p:nvPicPr>
                      <p:cNvPr id="0" name="图片 3747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350" y="2637706"/>
                        <a:ext cx="2895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471041" y="3770784"/>
            <a:ext cx="11248331" cy="1315194"/>
            <a:chOff x="471835" y="934424"/>
            <a:chExt cx="11248331" cy="1315194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4"/>
              <a:ext cx="11248331" cy="1155204"/>
            </a:xfrm>
            <a:prstGeom prst="roundRect">
              <a:avLst>
                <a:gd name="adj" fmla="val 1421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777899" y="4038228"/>
          <a:ext cx="104203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4" name="文档" r:id="rId5" imgW="10433050" imgH="1043940" progId="Word.Document.12">
                  <p:embed/>
                </p:oleObj>
              </mc:Choice>
              <mc:Fallback>
                <p:oleObj name="文档" r:id="rId5" imgW="10433050" imgH="1043940" progId="Word.Document.12">
                  <p:embed/>
                  <p:pic>
                    <p:nvPicPr>
                      <p:cNvPr id="0" name="图片 3747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899" y="4038228"/>
                        <a:ext cx="104203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89206" y="395933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与不放物块时相比，电动机多做的功为多少？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1361" name="Picture 65" descr="8-21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22" y="1119392"/>
            <a:ext cx="3037981" cy="12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389206" y="2446531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</a:t>
            </a:r>
            <a:r>
              <a:rPr lang="en-US" altLang="zh-CN" sz="2800" i="1" kern="100">
                <a:solidFill>
                  <a:srgbClr val="0070C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300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605" y="3880892"/>
            <a:ext cx="10980000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电动机多做的功为传送带克服摩擦力做的功，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W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W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en-US" altLang="zh-CN" sz="2800" i="1" kern="10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30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1041" y="3573810"/>
            <a:ext cx="11248331" cy="1224136"/>
            <a:chOff x="471835" y="934424"/>
            <a:chExt cx="11248331" cy="1224136"/>
          </a:xfrm>
        </p:grpSpPr>
        <p:sp>
          <p:nvSpPr>
            <p:cNvPr id="35" name="圆角矩形 34"/>
            <p:cNvSpPr/>
            <p:nvPr/>
          </p:nvSpPr>
          <p:spPr>
            <a:xfrm>
              <a:off x="471835" y="1094414"/>
              <a:ext cx="11248331" cy="1064146"/>
            </a:xfrm>
            <a:prstGeom prst="roundRect">
              <a:avLst>
                <a:gd name="adj" fmla="val 1609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 smtClean="0">
                <a:solidFill>
                  <a:srgbClr val="ECB594">
                    <a:lumMod val="40000"/>
                    <a:lumOff val="60000"/>
                  </a:srgbClr>
                </a:solidFill>
                <a:ea typeface="微软雅黑" panose="020B0503020204020204" charset="-122"/>
              </a:rPr>
              <a:t>三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979023" y="2925738"/>
            <a:ext cx="3584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专题强化练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02580"/>
            <a:ext cx="11412000" cy="60920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盐城市滨海县八滩中学高一期中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将一定质量的小球放在竖立的弹簧上，弹簧的下端固定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，现把小球按到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点位置保持静止，迅速松手后，弹簧把小球弹起，小球升至最高位置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，途中经过位置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点时，弹簧正好处于原长，弹簧的质量和空气阻力均忽略不计，弹簧始终处于弹性限度内，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小球刚脱离弹簧时的动能最大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点运动至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点，小球重力势能的增加量等于弹簧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弹性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势能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的减小量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上升过程的某一阶段，小球的动能减小，而机械能增加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点运动至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点，小球克服重力做的功大于弹簧弹力做的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功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9018" y="4906042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58420" name="Picture 20" descr="8-20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37" y="2752662"/>
            <a:ext cx="2178569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9563" y="650057"/>
            <a:ext cx="108712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小球从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上升到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位置的过程中，弹簧的弹力先大于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重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力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，后小于重力，小球的合力先向上后向下，则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先加速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后减速，当弹簧的弹力等于重力时，合力为零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的速度达到最大，速度最大位置在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之间，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点运动至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点，小球和弹簧系统机械能守恒，弹簧的弹性势能转化为了小球的重力势能和动能，所以小球重力势能的增加量小于弹簧弹性势能的减小量，故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041" y="405458"/>
            <a:ext cx="11248331" cy="5507578"/>
            <a:chOff x="471835" y="934424"/>
            <a:chExt cx="11248331" cy="5507578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4"/>
              <a:ext cx="11248331" cy="5347588"/>
            </a:xfrm>
            <a:prstGeom prst="roundRect">
              <a:avLst>
                <a:gd name="adj" fmla="val 431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1" name="Picture 20" descr="8-20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918276"/>
            <a:ext cx="2178569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9563" y="1154113"/>
            <a:ext cx="108712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上升过程中小球从速度最大位置到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点，小球的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动能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，弹簧弹性势能减小，而小球的机械能增加，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点运动至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点，由动能定理可知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W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W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，所以小球克服重力做的功等于弹簧弹力做的功，故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041" y="909514"/>
            <a:ext cx="11248331" cy="3744416"/>
            <a:chOff x="471835" y="934424"/>
            <a:chExt cx="11248331" cy="3744416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4"/>
              <a:ext cx="11248331" cy="3584426"/>
            </a:xfrm>
            <a:prstGeom prst="roundRect">
              <a:avLst>
                <a:gd name="adj" fmla="val 431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1" name="Picture 20" descr="8-20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422332"/>
            <a:ext cx="2178569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44779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如图所示，两个完全相同的物体分别自斜面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顶端由静止开始下滑，物体与两斜面间的动摩擦因数相同，物体滑至斜面底部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点时的动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能分别为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，下滑过程中产生的热量分别为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i="1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68364" y="272348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59444" name="Picture 20" descr="8-20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32" y="2052575"/>
            <a:ext cx="2178569" cy="23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671786"/>
            <a:ext cx="11248331" cy="4198168"/>
            <a:chOff x="471835" y="934424"/>
            <a:chExt cx="11248331" cy="4198168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4038178"/>
            </a:xfrm>
            <a:prstGeom prst="roundRect">
              <a:avLst>
                <a:gd name="adj" fmla="val 317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33425" y="1050429"/>
          <a:ext cx="107251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0" name="文档" r:id="rId12" imgW="10737850" imgH="3823970" progId="Word.Document.12">
                  <p:embed/>
                </p:oleObj>
              </mc:Choice>
              <mc:Fallback>
                <p:oleObj name="文档" r:id="rId12" imgW="10737850" imgH="3823970" progId="Word.Document.12">
                  <p:embed/>
                  <p:pic>
                    <p:nvPicPr>
                      <p:cNvPr id="0" name="图片 36966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3425" y="1050429"/>
                        <a:ext cx="1072515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8-20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14" y="1353001"/>
            <a:ext cx="1980517" cy="210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35893"/>
            <a:ext cx="966644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如图，质量为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的物块在恒定外力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的作用下由静止向上加速运动了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，此过程外力做功多少？物块重力势能变化了多少？物块动能变化了多少？物块机械能变化了多少？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空气阻力不计，重力加速度为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17525" y="3905275"/>
          <a:ext cx="112268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49" name="文档" r:id="rId1" imgW="11239500" imgH="990600" progId="Word.Document.12">
                  <p:embed/>
                </p:oleObj>
              </mc:Choice>
              <mc:Fallback>
                <p:oleObj name="文档" r:id="rId1" imgW="11239500" imgH="990600" progId="Word.Document.12">
                  <p:embed/>
                  <p:pic>
                    <p:nvPicPr>
                      <p:cNvPr id="0" name="图片 2755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7525" y="3905275"/>
                        <a:ext cx="1122680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5542" name="Picture 86" descr="8-19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175" y="251917"/>
            <a:ext cx="1549031" cy="1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89206" y="2582764"/>
            <a:ext cx="966644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由功的定义，知此过程外力做功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Fh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物块重力势能增加了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mgh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4703162"/>
            <a:ext cx="966644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Δ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E</a:t>
            </a:r>
            <a:r>
              <a:rPr lang="en-US" altLang="zh-CN" sz="2800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F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mg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17525" y="5326385"/>
          <a:ext cx="112268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0" name="文档" r:id="rId4" imgW="11239500" imgH="990600" progId="Word.Document.12">
                  <p:embed/>
                </p:oleObj>
              </mc:Choice>
              <mc:Fallback>
                <p:oleObj name="文档" r:id="rId4" imgW="11239500" imgH="990600" progId="Word.Document.12">
                  <p:embed/>
                  <p:pic>
                    <p:nvPicPr>
                      <p:cNvPr id="0" name="图片 2755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25" y="5326385"/>
                        <a:ext cx="1122680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89206" y="6039515"/>
            <a:ext cx="966644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Δ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E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Fh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8085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江苏省高邮中学期中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如图所示，一个人站立在商店的自动扶梯的水平踏板上，随扶梯斜向上加速运动，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人只受重力和踏板的支持力的作用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人对踏板的压力大小等于人所受到的重力大小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踏板对人做的功等于人的机械能增加量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人所受合力做的功等于人的机械能的增加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72083" y="320922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60468" name="Picture 20" descr="8-20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65" y="1739777"/>
            <a:ext cx="2791711" cy="185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5206" y="338783"/>
            <a:ext cx="1098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设扶梯倾角为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，人的加速度斜向上，将加速度分解到水平和竖直方向得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，方向水平向右，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，方向竖直向上，水平方向受静摩擦力作用，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ma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ma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，水平向右；人在竖直方向上受重力和支持力，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ma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，由牛顿第三定律知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除重力以外的力对物体做的功，等于物体机械能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变化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量，所以踏板对人做的功等于人的机械能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增加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动能定理可知，合外力对人做的功等于人动能的增加量，故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122759"/>
            <a:ext cx="11248331" cy="6048672"/>
            <a:chOff x="471835" y="934424"/>
            <a:chExt cx="11248331" cy="6048672"/>
          </a:xfrm>
        </p:grpSpPr>
        <p:sp>
          <p:nvSpPr>
            <p:cNvPr id="33" name="圆角矩形 32"/>
            <p:cNvSpPr/>
            <p:nvPr/>
          </p:nvSpPr>
          <p:spPr>
            <a:xfrm>
              <a:off x="471835" y="1094414"/>
              <a:ext cx="11248331" cy="5888682"/>
            </a:xfrm>
            <a:prstGeom prst="roundRect">
              <a:avLst>
                <a:gd name="adj" fmla="val 317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36" name="Picture 20" descr="8-20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95" y="3147095"/>
            <a:ext cx="2791711" cy="185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189434"/>
            <a:ext cx="11412000" cy="586587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泰州市靖江高级中学高一校考期中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湖南一民警自费买药，利用无人机空投药品，将药品送到了隔离人员手中。假设无人机在离地面高度为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处悬停后将药品由静止释放，药品匀加速竖直下落了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后落地，若药品质量为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，重力加速度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，则药品从释放到刚接触地面的过程中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机械能守恒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机械能减少了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48 J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重力势能增加了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 J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合力做了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48 J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14"/>
          <p:cNvSpPr txBox="1"/>
          <p:nvPr/>
        </p:nvSpPr>
        <p:spPr>
          <a:xfrm>
            <a:off x="253033" y="411395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05206" y="4034433"/>
            <a:ext cx="1098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根据动能定理可知，合力做功等于动能的增加量，故合力做功为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32 J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041" y="621482"/>
            <a:ext cx="11248331" cy="4968552"/>
            <a:chOff x="471835" y="934424"/>
            <a:chExt cx="11248331" cy="4968552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4"/>
              <a:ext cx="11248331" cy="480856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1" name="圆角矩形 2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723900" y="919039"/>
          <a:ext cx="1067752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9" name="文档" r:id="rId12" imgW="10690860" imgH="3166745" progId="Word.Document.12">
                  <p:embed/>
                </p:oleObj>
              </mc:Choice>
              <mc:Fallback>
                <p:oleObj name="文档" r:id="rId12" imgW="10690860" imgH="3166745" progId="Word.Document.12">
                  <p:embed/>
                  <p:pic>
                    <p:nvPicPr>
                      <p:cNvPr id="0" name="图片 30829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900" y="919039"/>
                        <a:ext cx="10677525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94073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国乙卷改编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如图，一质量为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、长为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的木板静止在光滑水平桌面上，另一质量为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的小物块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从木板上的左端以速度</a:t>
            </a:r>
            <a:r>
              <a:rPr lang="en-US" altLang="zh-CN" sz="2800" i="1" kern="100" spc="-10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开始运动。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已知物块与木板间的滑动摩擦力大小为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，当物块从木板右端离开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木板的动能一定等于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fl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木板的动能一定大于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fl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85775" y="4159374"/>
          <a:ext cx="81248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3" name="文档" r:id="rId11" imgW="8130540" imgH="1824355" progId="Word.Document.12">
                  <p:embed/>
                </p:oleObj>
              </mc:Choice>
              <mc:Fallback>
                <p:oleObj name="文档" r:id="rId11" imgW="8130540" imgH="1824355" progId="Word.Document.12">
                  <p:embed/>
                  <p:pic>
                    <p:nvPicPr>
                      <p:cNvPr id="0" name="图片 30625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5775" y="4159374"/>
                        <a:ext cx="812482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2" name="直接连接符 31"/>
          <p:cNvCxnSpPr>
            <a:endCxn id="24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14"/>
          <p:cNvSpPr txBox="1"/>
          <p:nvPr/>
        </p:nvSpPr>
        <p:spPr>
          <a:xfrm>
            <a:off x="239789" y="516016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06249" name="Picture 73" descr="G41高考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3295130"/>
            <a:ext cx="2742299" cy="13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536873"/>
            <a:ext cx="11248331" cy="5134694"/>
            <a:chOff x="471835" y="934424"/>
            <a:chExt cx="11248331" cy="5134694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497470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42" name="对象 41"/>
          <p:cNvGraphicFramePr>
            <a:graphicFrameLocks noChangeAspect="1"/>
          </p:cNvGraphicFramePr>
          <p:nvPr/>
        </p:nvGraphicFramePr>
        <p:xfrm>
          <a:off x="723900" y="900658"/>
          <a:ext cx="1067752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1" name="文档" r:id="rId12" imgW="10690860" imgH="2770505" progId="Word.Document.12">
                  <p:embed/>
                </p:oleObj>
              </mc:Choice>
              <mc:Fallback>
                <p:oleObj name="文档" r:id="rId12" imgW="10690860" imgH="2770505" progId="Word.Document.12">
                  <p:embed/>
                  <p:pic>
                    <p:nvPicPr>
                      <p:cNvPr id="0" name="图片 36149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900" y="900658"/>
                        <a:ext cx="10677525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73" descr="G41高考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49" y="982308"/>
            <a:ext cx="2688265" cy="13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23900" y="3633217"/>
          <a:ext cx="106775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2" name="文档" r:id="rId15" imgW="10690860" imgH="2035810" progId="Word.Document.12">
                  <p:embed/>
                </p:oleObj>
              </mc:Choice>
              <mc:Fallback>
                <p:oleObj name="文档" r:id="rId15" imgW="10690860" imgH="2035810" progId="Word.Document.12">
                  <p:embed/>
                  <p:pic>
                    <p:nvPicPr>
                      <p:cNvPr id="0" name="图片 36149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3900" y="3633217"/>
                        <a:ext cx="10677525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51058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一物块在高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3.0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、长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5.0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的斜面顶端从静止开始沿斜面下滑，其重力势能和动能随下滑距离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的变化如图中直线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所示，重力加速度取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物块下滑过程中机械能守恒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物块与斜面间的动摩擦因数为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物块下滑时加速度的大小为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6.0 m/s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当物块下滑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时机械能损失了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49314" y="317488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23612" name="Picture 28" descr="8-2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29" y="1969487"/>
            <a:ext cx="2537919" cy="31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5206" y="742256"/>
            <a:ext cx="8307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图像知，物块动能与重力势能的和减小，则物块下滑过程中机械能不守恒，故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041" y="477466"/>
            <a:ext cx="11248331" cy="5112568"/>
            <a:chOff x="471835" y="934424"/>
            <a:chExt cx="11248331" cy="511256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1094414"/>
              <a:ext cx="11248331" cy="495257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33425" y="2092449"/>
          <a:ext cx="809625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91" name="文档" r:id="rId12" imgW="8101330" imgH="3374390" progId="Word.Document.12">
                  <p:embed/>
                </p:oleObj>
              </mc:Choice>
              <mc:Fallback>
                <p:oleObj name="文档" r:id="rId12" imgW="8101330" imgH="3374390" progId="Word.Document.12">
                  <p:embed/>
                  <p:pic>
                    <p:nvPicPr>
                      <p:cNvPr id="0" name="图片 27249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3425" y="2092449"/>
                        <a:ext cx="809625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8" descr="8-2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87" y="991047"/>
            <a:ext cx="2537919" cy="31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5206" y="1193995"/>
            <a:ext cx="83079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物块下滑时的加速度大小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μg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m/s</a:t>
            </a:r>
            <a:r>
              <a:rPr lang="en-US" altLang="zh-CN" sz="2800" kern="100" baseline="30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物块下滑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2.0 m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时损失的机械能为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μmg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J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041" y="837506"/>
            <a:ext cx="11248331" cy="3888432"/>
            <a:chOff x="471835" y="934424"/>
            <a:chExt cx="11248331" cy="388843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1094414"/>
              <a:ext cx="11248331" cy="372844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5" name="Picture 28" descr="8-2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87" y="1269554"/>
            <a:ext cx="2537919" cy="31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477466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如图所示，轨道的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段为半径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的四分之一光滑圆弧，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段为长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的水平面，圆弧和水平面平滑连接。质量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的物体从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点处由静止下滑，水平面与物体间的动摩擦因数为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，重力加速度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物体第一次通过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点时对轨道的压力大小；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73485" name="Picture 77" descr="8-2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51" y="2709714"/>
            <a:ext cx="3384643" cy="9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389206" y="3789834"/>
            <a:ext cx="11412000" cy="6930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20 N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592224" y="0"/>
            <a:ext cx="1614549" cy="861877"/>
          </a:xfrm>
          <a:prstGeom prst="flowChartOffpageConnector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5" y="1178496"/>
          <a:ext cx="11377264" cy="5051801"/>
        </p:xfrm>
        <a:graphic>
          <a:graphicData uri="http://schemas.openxmlformats.org/drawingml/2006/table">
            <a:tbl>
              <a:tblPr/>
              <a:tblGrid>
                <a:gridCol w="3011471"/>
                <a:gridCol w="2153715"/>
                <a:gridCol w="2083124"/>
                <a:gridCol w="1392649"/>
                <a:gridCol w="2736305"/>
              </a:tblGrid>
              <a:tr h="731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功能关系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表达式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物理意义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正功、负功含义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720000">
                <a:tc rowSpan="3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重力做功等于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重力势能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重力做功是重力势能变化的原因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重力势能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重力势能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重力势能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 rowSpan="3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pc="-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弹簧弹力做功等于弹性势</a:t>
                      </a:r>
                      <a:r>
                        <a:rPr lang="zh-CN" sz="2800" kern="100" spc="-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altLang="zh-CN" sz="2800" kern="100" spc="-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弹力做功是弹性势能变化的原因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弹性势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弹性势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弹性势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227237" y="307508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减少量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95006" y="2671614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84668" y="204259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5618" y="27625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84668" y="347311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9858" y="524485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减少量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4056" y="4831740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65617" y="418378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45953" y="4922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65003" y="563868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2690" y="2935020"/>
            <a:ext cx="107731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联立两式解得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 N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，由牛顿第三定律可知，物体第一次通过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点时对轨道的压力大小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 N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041" y="693490"/>
            <a:ext cx="11248331" cy="4460304"/>
            <a:chOff x="471835" y="934424"/>
            <a:chExt cx="11248331" cy="4460304"/>
          </a:xfrm>
        </p:grpSpPr>
        <p:sp>
          <p:nvSpPr>
            <p:cNvPr id="4" name="圆角矩形 3"/>
            <p:cNvSpPr/>
            <p:nvPr/>
          </p:nvSpPr>
          <p:spPr>
            <a:xfrm>
              <a:off x="471835" y="1094414"/>
              <a:ext cx="11248331" cy="430031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09625" y="977330"/>
          <a:ext cx="105918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1" name="文档" r:id="rId2" imgW="10603865" imgH="1979930" progId="Word.Document.12">
                  <p:embed/>
                </p:oleObj>
              </mc:Choice>
              <mc:Fallback>
                <p:oleObj name="文档" r:id="rId2" imgW="10603865" imgH="1979930" progId="Word.Document.12">
                  <p:embed/>
                  <p:pic>
                    <p:nvPicPr>
                      <p:cNvPr id="0" name="图片 30930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9625" y="977330"/>
                        <a:ext cx="1059180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圆角矩形 10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圆角矩形 14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2" name="Picture 77" descr="8-2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2030042"/>
            <a:ext cx="3384643" cy="9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549474"/>
            <a:ext cx="11412000" cy="6999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物体最终停下来的位置；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73485" name="Picture 77" descr="8-2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69" y="1341562"/>
            <a:ext cx="3384643" cy="9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389206" y="2421682"/>
            <a:ext cx="11412000" cy="6999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2690" y="3664868"/>
            <a:ext cx="10701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对物体运动的全过程有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mgR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μmgx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m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则物体恰好停在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3361978"/>
            <a:ext cx="11248331" cy="1796008"/>
            <a:chOff x="471835" y="934424"/>
            <a:chExt cx="11248331" cy="1796008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4"/>
              <a:ext cx="11248331" cy="1636018"/>
            </a:xfrm>
            <a:prstGeom prst="roundRect">
              <a:avLst>
                <a:gd name="adj" fmla="val 1023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477466"/>
            <a:ext cx="11412000" cy="6999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点由静止下滑到停下来的过程中机械能损失了多少。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73485" name="Picture 77" descr="8-2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69" y="1269554"/>
            <a:ext cx="3384643" cy="9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389206" y="2349674"/>
            <a:ext cx="11412000" cy="6999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 J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2690" y="3664868"/>
            <a:ext cx="1070110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物体从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点静止下滑到停下来的过程中机械能损失了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μmgx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mgR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J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3361978"/>
            <a:ext cx="11248331" cy="1796008"/>
            <a:chOff x="471835" y="934424"/>
            <a:chExt cx="11248331" cy="1796008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4"/>
              <a:ext cx="11248331" cy="1636018"/>
            </a:xfrm>
            <a:prstGeom prst="roundRect">
              <a:avLst>
                <a:gd name="adj" fmla="val 1023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35893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盐城市高一校考阶段练习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如图所示，水平轨道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的左端与固定的光滑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竖直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轨道相切于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点，右端与一倾角为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的光滑斜面轨道在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点平滑连接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即物体经过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点时速度的大小不变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，斜面顶端固定一轻质弹簧。一质量为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的滑块从圆弧轨道的顶端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由静止释放，经水平轨道后滑上斜面并压缩弹簧，第一次可将弹簧压缩至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点。已知圆轨道半径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0.45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，水平轨道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，其动摩擦因数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，斜面轨道上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2350790" y="576511"/>
          <a:ext cx="381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3" name="文档" r:id="rId11" imgW="389890" imgH="993775" progId="Word.Document.12">
                  <p:embed/>
                </p:oleObj>
              </mc:Choice>
              <mc:Fallback>
                <p:oleObj name="文档" r:id="rId11" imgW="389890" imgH="993775" progId="Word.Document.12">
                  <p:embed/>
                  <p:pic>
                    <p:nvPicPr>
                      <p:cNvPr id="0" name="图片 26735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0790" y="576511"/>
                        <a:ext cx="381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7349" name="Picture 85" descr="S1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41" y="4561923"/>
            <a:ext cx="4308131" cy="169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621482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滑块第一次经过圆轨道上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点时，轨道对滑块的支持力大小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7349" name="Picture 85" descr="S1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34" y="1397259"/>
            <a:ext cx="4738944" cy="18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389206" y="3382635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60 N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784547"/>
            <a:ext cx="11248331" cy="4104457"/>
            <a:chOff x="471835" y="934424"/>
            <a:chExt cx="11248331" cy="4104457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5"/>
              <a:ext cx="11248331" cy="3944466"/>
            </a:xfrm>
            <a:prstGeom prst="roundRect">
              <a:avLst>
                <a:gd name="adj" fmla="val 46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62000" y="1685205"/>
          <a:ext cx="81248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24" name="文档" r:id="rId12" imgW="8130540" imgH="1012190" progId="Word.Document.12">
                  <p:embed/>
                </p:oleObj>
              </mc:Choice>
              <mc:Fallback>
                <p:oleObj name="文档" r:id="rId12" imgW="8130540" imgH="1012190" progId="Word.Document.12">
                  <p:embed/>
                  <p:pic>
                    <p:nvPicPr>
                      <p:cNvPr id="0" name="图片 2512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000" y="1685205"/>
                        <a:ext cx="81248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05246" y="1173162"/>
            <a:ext cx="7074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对滑块，由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，根据动能定理有</a:t>
            </a: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5246" y="2637591"/>
            <a:ext cx="7074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滑块在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点，根据牛顿第二定律有</a:t>
            </a:r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62000" y="3193181"/>
          <a:ext cx="81248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25" name="文档" r:id="rId14" imgW="8130540" imgH="1013460" progId="Word.Document.12">
                  <p:embed/>
                </p:oleObj>
              </mc:Choice>
              <mc:Fallback>
                <p:oleObj name="文档" r:id="rId14" imgW="8130540" imgH="1013460" progId="Word.Document.12">
                  <p:embed/>
                  <p:pic>
                    <p:nvPicPr>
                      <p:cNvPr id="0" name="图片 2512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2000" y="3193181"/>
                        <a:ext cx="81248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705246" y="4130709"/>
            <a:ext cx="7074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60 N</a:t>
            </a:r>
            <a:endParaRPr lang="zh-CN" altLang="en-US"/>
          </a:p>
        </p:txBody>
      </p:sp>
      <p:pic>
        <p:nvPicPr>
          <p:cNvPr id="26" name="Picture 85" descr="S11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38" y="1288603"/>
            <a:ext cx="4738944" cy="18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621482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弹簧被压缩至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点时具有的弹性势能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7349" name="Picture 85" descr="S1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34" y="1397259"/>
            <a:ext cx="4738944" cy="18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389206" y="3382635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1.4 J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1053529"/>
            <a:ext cx="11248331" cy="3168353"/>
            <a:chOff x="471835" y="934424"/>
            <a:chExt cx="11248331" cy="3168353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5"/>
              <a:ext cx="11248331" cy="3008362"/>
            </a:xfrm>
            <a:prstGeom prst="roundRect">
              <a:avLst>
                <a:gd name="adj" fmla="val 46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8300" y="1404044"/>
            <a:ext cx="10793813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，根据能量守恒定律有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mgR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mgL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30°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μmgL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1.4 </a:t>
            </a: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J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22" name="Picture 85" descr="S1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62" y="1557585"/>
            <a:ext cx="4738944" cy="18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117426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滑块在水平轨道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上运动的总路程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7349" name="Picture 85" descr="S1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34" y="893203"/>
            <a:ext cx="4738944" cy="18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389206" y="2878579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2.25 m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1041" y="3698775"/>
            <a:ext cx="11248331" cy="2448273"/>
            <a:chOff x="471835" y="934424"/>
            <a:chExt cx="11248331" cy="2448273"/>
          </a:xfrm>
        </p:grpSpPr>
        <p:sp>
          <p:nvSpPr>
            <p:cNvPr id="20" name="圆角矩形 19"/>
            <p:cNvSpPr/>
            <p:nvPr/>
          </p:nvSpPr>
          <p:spPr>
            <a:xfrm>
              <a:off x="471835" y="1094415"/>
              <a:ext cx="11248331" cy="2288282"/>
            </a:xfrm>
            <a:prstGeom prst="roundRect">
              <a:avLst>
                <a:gd name="adj" fmla="val 46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97506" y="3996332"/>
            <a:ext cx="10793813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滑块最终停在水平轨道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上。对滑块，根据动能定理有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mgR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μmgs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2.25 m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尖子生选练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3" name="直接连接符 42"/>
          <p:cNvCxnSpPr>
            <a:endCxn id="39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89206" y="773595"/>
            <a:ext cx="11412000" cy="2634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镇江市高一期中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一物体在竖直向上的恒力作用下，由静止开始向上运动，在某一高度时撤去该力，不计空气阻力，则在整个上升过程中，物体的机械能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、动能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、重力势能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或位移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变化的关系图像可能正确的是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2385" name="Picture 65" descr="S114孙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2" y="3477419"/>
            <a:ext cx="4967806" cy="226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86" name="Picture 66" descr="S115孙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69" y="3545469"/>
            <a:ext cx="4967806" cy="220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4"/>
          <p:cNvSpPr txBox="1"/>
          <p:nvPr/>
        </p:nvSpPr>
        <p:spPr>
          <a:xfrm>
            <a:off x="4557320" y="519663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5" y="485531"/>
          <a:ext cx="11377264" cy="5724000"/>
        </p:xfrm>
        <a:graphic>
          <a:graphicData uri="http://schemas.openxmlformats.org/drawingml/2006/table">
            <a:tbl>
              <a:tblPr/>
              <a:tblGrid>
                <a:gridCol w="3011471"/>
                <a:gridCol w="2153715"/>
                <a:gridCol w="2083124"/>
                <a:gridCol w="1680681"/>
                <a:gridCol w="2448273"/>
              </a:tblGrid>
              <a:tr h="720000">
                <a:tc rowSpan="3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合外力做功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等于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合力做功是物体动能变化的原因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机械能的变化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其他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除重力或系统内弹力外其他力做功是机械能变化的原因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其他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机械能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0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其他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机械能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0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zh-CN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其他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机械能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22598" y="16567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动能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54463" y="1277619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25211" y="6061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58504" y="133579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9454" y="20506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5185" y="4129250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en-US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65617" y="30111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45953" y="41823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22185" y="53682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守恒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529283"/>
            <a:ext cx="11248331" cy="5132759"/>
            <a:chOff x="471835" y="934424"/>
            <a:chExt cx="11248331" cy="5132759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4"/>
              <a:ext cx="11248331" cy="497276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018" y="835247"/>
            <a:ext cx="10694377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选物体运动的起点所在水平面为参考平面。设物体在恒力作用下的加速度为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，由功能关系可知，机械能为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at</a:t>
            </a:r>
            <a:r>
              <a:rPr lang="en-US" altLang="zh-CN" sz="2800" kern="100" baseline="300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，知此过程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图像是开口向上的抛物线，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图像是过原点的倾斜直线，撤去恒力后，无其他外力做功，机械能守恒，机械能不随时间变化，故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759502" y="1374329"/>
          <a:ext cx="4667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10" name="文档" r:id="rId12" imgW="475615" imgH="1098550" progId="Word.Document.12">
                  <p:embed/>
                </p:oleObj>
              </mc:Choice>
              <mc:Fallback>
                <p:oleObj name="文档" r:id="rId12" imgW="475615" imgH="1098550" progId="Word.Document.12">
                  <p:embed/>
                  <p:pic>
                    <p:nvPicPr>
                      <p:cNvPr id="0" name="图片 21020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59502" y="1374329"/>
                        <a:ext cx="46672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28675" y="3918967"/>
          <a:ext cx="1054417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11" name="文档" r:id="rId14" imgW="10556875" imgH="1736090" progId="Word.Document.12">
                  <p:embed/>
                </p:oleObj>
              </mc:Choice>
              <mc:Fallback>
                <p:oleObj name="文档" r:id="rId14" imgW="10556875" imgH="1736090" progId="Word.Document.12">
                  <p:embed/>
                  <p:pic>
                    <p:nvPicPr>
                      <p:cNvPr id="0" name="图片 2102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8675" y="3918967"/>
                        <a:ext cx="10544175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85" descr="S116孙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64" y="3459080"/>
            <a:ext cx="2099959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549474"/>
            <a:ext cx="11248331" cy="4608513"/>
            <a:chOff x="471835" y="934424"/>
            <a:chExt cx="11248331" cy="4608513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5"/>
              <a:ext cx="11248331" cy="444852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018" y="2958546"/>
            <a:ext cx="10694377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由动能定理，有恒力作用时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max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，撤去恒力后，则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max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图像起初为一段过原点的斜率为正的倾斜直线，撤去恒力后为一段斜率为负的倾斜直线，故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28675" y="872108"/>
          <a:ext cx="83724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4" name="文档" r:id="rId12" imgW="8377555" imgH="2360930" progId="Word.Document.12">
                  <p:embed/>
                </p:oleObj>
              </mc:Choice>
              <mc:Fallback>
                <p:oleObj name="文档" r:id="rId12" imgW="8377555" imgH="2360930" progId="Word.Document.12">
                  <p:embed/>
                  <p:pic>
                    <p:nvPicPr>
                      <p:cNvPr id="0" name="图片 37888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8675" y="872108"/>
                        <a:ext cx="8372475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205" name="Picture 285" descr="S116孙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91" y="1046017"/>
            <a:ext cx="2099959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返回" descr="C:\Users\Administrator\Desktop\新建文件夹\返回.tif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78583" y="1197866"/>
          <a:ext cx="11233247" cy="2880000"/>
        </p:xfrm>
        <a:graphic>
          <a:graphicData uri="http://schemas.openxmlformats.org/drawingml/2006/table">
            <a:tbl>
              <a:tblPr/>
              <a:tblGrid>
                <a:gridCol w="3089075"/>
                <a:gridCol w="2209215"/>
                <a:gridCol w="2136803"/>
                <a:gridCol w="3798154"/>
              </a:tblGrid>
              <a:tr h="2880000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一对滑动摩擦力做功与内能增加量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spc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 spc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i="1" kern="100" spc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2800" kern="100" spc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相对</a:t>
                      </a:r>
                      <a:r>
                        <a:rPr lang="zh-CN" sz="2800" kern="100" spc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spc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Q</a:t>
                      </a:r>
                      <a:endParaRPr lang="en-US" sz="2800" i="1" kern="100" spc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spc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spc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2800" kern="100" spc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相对</a:t>
                      </a:r>
                      <a:r>
                        <a:rPr lang="zh-CN" sz="2800" kern="100" spc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指相对路程</a:t>
                      </a:r>
                      <a:r>
                        <a:rPr lang="en-US" sz="2800" kern="100" spc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spc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滑动摩擦力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</a:t>
                      </a:r>
                      <a:endParaRPr lang="en-US" altLang="zh-CN" sz="2800" u="sng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乘积等于产生的热量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6229697" y="208634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相对路程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592224" y="0"/>
            <a:ext cx="1614549" cy="861877"/>
          </a:xfrm>
          <a:prstGeom prst="flowChartOffpageConnector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206" y="1836093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不一样。二者的关系：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功是能量转化的量度。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力的做功过程就是能量转化的过程；不同的力做功，对应不同形式的能的转化。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做功的多少与能量转化的多少在数值上相等。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1125538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功和能一样吗？二者有何关系？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33847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质量为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的物体在升降机中，随升降机竖直向上以大小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为重力加速度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的加速度做匀减速直线运动，上升高度为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，在此过程中，物体的机械能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92975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85775" y="2793504"/>
          <a:ext cx="99250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24" name="文档" r:id="rId1" imgW="9937750" imgH="2078990" progId="Word.Document.12">
                  <p:embed/>
                </p:oleObj>
              </mc:Choice>
              <mc:Fallback>
                <p:oleObj name="文档" r:id="rId1" imgW="9937750" imgH="2078990" progId="Word.Document.12">
                  <p:embed/>
                  <p:pic>
                    <p:nvPicPr>
                      <p:cNvPr id="0" name="图片 3195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775" y="2793504"/>
                        <a:ext cx="992505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623598" y="633264"/>
          <a:ext cx="3333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25" name="文档" r:id="rId3" imgW="341630" imgH="993775" progId="Word.Document.12">
                  <p:embed/>
                </p:oleObj>
              </mc:Choice>
              <mc:Fallback>
                <p:oleObj name="文档" r:id="rId3" imgW="341630" imgH="993775" progId="Word.Document.12">
                  <p:embed/>
                  <p:pic>
                    <p:nvPicPr>
                      <p:cNvPr id="0" name="图片 3195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3598" y="633264"/>
                        <a:ext cx="3333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4"/>
          <p:cNvSpPr txBox="1"/>
          <p:nvPr/>
        </p:nvSpPr>
        <p:spPr>
          <a:xfrm>
            <a:off x="253033" y="404621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053530"/>
            <a:ext cx="11250000" cy="3096344"/>
            <a:chOff x="471000" y="934424"/>
            <a:chExt cx="11250000" cy="309634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2936354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75494" y="1453158"/>
          <a:ext cx="106394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43" name="文档" r:id="rId2" imgW="10652760" imgH="2572385" progId="Word.Document.12">
                  <p:embed/>
                </p:oleObj>
              </mc:Choice>
              <mc:Fallback>
                <p:oleObj name="文档" r:id="rId2" imgW="10652760" imgH="2572385" progId="Word.Document.12">
                  <p:embed/>
                  <p:pic>
                    <p:nvPicPr>
                      <p:cNvPr id="0" name="图片 32054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5494" y="1453158"/>
                        <a:ext cx="10639425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jMwMTg5MGVkNTZlOGUzZTMwYTk1MzBmNmM5YjdiNzc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5974</Words>
  <Application>WPS 演示</Application>
  <PresentationFormat>自定义</PresentationFormat>
  <Paragraphs>1050</Paragraphs>
  <Slides>51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27</vt:i4>
      </vt:variant>
      <vt:variant>
        <vt:lpstr>幻灯片标题</vt:lpstr>
      </vt:variant>
      <vt:variant>
        <vt:i4>51</vt:i4>
      </vt:variant>
    </vt:vector>
  </HeadingPairs>
  <TitlesOfParts>
    <vt:vector size="96" baseType="lpstr">
      <vt:lpstr>Arial</vt:lpstr>
      <vt:lpstr>宋体</vt:lpstr>
      <vt:lpstr>Wingdings</vt:lpstr>
      <vt:lpstr>微软雅黑</vt:lpstr>
      <vt:lpstr>华文黑体</vt:lpstr>
      <vt:lpstr>黑体</vt:lpstr>
      <vt:lpstr>Times New Roman</vt:lpstr>
      <vt:lpstr>方正中等线简体</vt:lpstr>
      <vt:lpstr>Courier New</vt:lpstr>
      <vt:lpstr>华文细黑</vt:lpstr>
      <vt:lpstr>Arial</vt:lpstr>
      <vt:lpstr>DOUYU Font</vt:lpstr>
      <vt:lpstr>楷体_GB2312</vt:lpstr>
      <vt:lpstr>Book Antiqua</vt:lpstr>
      <vt:lpstr>Arial Unicode MS</vt:lpstr>
      <vt:lpstr>Calibri</vt:lpstr>
      <vt:lpstr>新宋体</vt:lpstr>
      <vt:lpstr>7_Office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龍</cp:lastModifiedBy>
  <cp:revision>6482</cp:revision>
  <dcterms:created xsi:type="dcterms:W3CDTF">2014-11-27T01:03:00Z</dcterms:created>
  <dcterms:modified xsi:type="dcterms:W3CDTF">2024-04-23T13:11:57Z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BFD96ECC75804965AB28C0DFD14006EC_12</vt:lpwstr>
  </property>
</Properties>
</file>