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61" r:id="rId5"/>
    <p:sldId id="258" r:id="rId6"/>
    <p:sldId id="259" r:id="rId7"/>
    <p:sldId id="260" r:id="rId8"/>
    <p:sldId id="262" r:id="rId9"/>
    <p:sldId id="263" r:id="rId10"/>
    <p:sldId id="264" r:id="rId11"/>
    <p:sldId id="265" r:id="rId12"/>
    <p:sldId id="266" r:id="rId13"/>
    <p:sldId id="267" r:id="rId14"/>
    <p:sldId id="268" r:id="rId15"/>
    <p:sldId id="269" r:id="rId16"/>
    <p:sldId id="270" r:id="rId17"/>
    <p:sldId id="271" r:id="rId18"/>
  </p:sldIdLst>
  <p:sldSz cx="12192000" cy="6858000"/>
  <p:notesSz cx="6858000" cy="9144000"/>
  <p:custDataLst>
    <p:tags r:id="rId2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gs" Target="tags/tag17.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2.wmf"/><Relationship Id="rId7" Type="http://schemas.openxmlformats.org/officeDocument/2006/relationships/image" Target="../media/image11.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7" Type="http://schemas.openxmlformats.org/officeDocument/2006/relationships/image" Target="../media/image19.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3.vml.rels><?xml version="1.0" encoding="UTF-8" standalone="yes"?>
<Relationships xmlns="http://schemas.openxmlformats.org/package/2006/relationships"><Relationship Id="rId7" Type="http://schemas.openxmlformats.org/officeDocument/2006/relationships/image" Target="../media/image32.wmf"/><Relationship Id="rId6" Type="http://schemas.openxmlformats.org/officeDocument/2006/relationships/image" Target="../media/image31.wmf"/><Relationship Id="rId5" Type="http://schemas.openxmlformats.org/officeDocument/2006/relationships/image" Target="../media/image30.wmf"/><Relationship Id="rId4" Type="http://schemas.openxmlformats.org/officeDocument/2006/relationships/image" Target="../media/image29.wmf"/><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s>
</file>

<file path=ppt/drawings/_rels/vmlDrawing4.vml.rels><?xml version="1.0" encoding="UTF-8" standalone="yes"?>
<Relationships xmlns="http://schemas.openxmlformats.org/package/2006/relationships"><Relationship Id="rId5" Type="http://schemas.openxmlformats.org/officeDocument/2006/relationships/image" Target="../media/image39.wmf"/><Relationship Id="rId4" Type="http://schemas.openxmlformats.org/officeDocument/2006/relationships/image" Target="../media/image38.wmf"/><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png"/><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9" Type="http://schemas.openxmlformats.org/officeDocument/2006/relationships/image" Target="../media/image38.wmf"/><Relationship Id="rId8" Type="http://schemas.openxmlformats.org/officeDocument/2006/relationships/oleObject" Target="../embeddings/oleObject26.bin"/><Relationship Id="rId7" Type="http://schemas.openxmlformats.org/officeDocument/2006/relationships/image" Target="../media/image37.wmf"/><Relationship Id="rId6" Type="http://schemas.openxmlformats.org/officeDocument/2006/relationships/oleObject" Target="../embeddings/oleObject25.bin"/><Relationship Id="rId5" Type="http://schemas.openxmlformats.org/officeDocument/2006/relationships/image" Target="../media/image36.wmf"/><Relationship Id="rId4" Type="http://schemas.openxmlformats.org/officeDocument/2006/relationships/oleObject" Target="../embeddings/oleObject24.bin"/><Relationship Id="rId3" Type="http://schemas.openxmlformats.org/officeDocument/2006/relationships/image" Target="../media/image35.wmf"/><Relationship Id="rId2" Type="http://schemas.openxmlformats.org/officeDocument/2006/relationships/oleObject" Target="../embeddings/oleObject23.bin"/><Relationship Id="rId13" Type="http://schemas.openxmlformats.org/officeDocument/2006/relationships/vmlDrawing" Target="../drawings/vmlDrawing4.vml"/><Relationship Id="rId12" Type="http://schemas.openxmlformats.org/officeDocument/2006/relationships/slideLayout" Target="../slideLayouts/slideLayout2.xml"/><Relationship Id="rId11" Type="http://schemas.openxmlformats.org/officeDocument/2006/relationships/image" Target="../media/image39.wmf"/><Relationship Id="rId10" Type="http://schemas.openxmlformats.org/officeDocument/2006/relationships/oleObject" Target="../embeddings/oleObject27.bin"/><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9" Type="http://schemas.openxmlformats.org/officeDocument/2006/relationships/vmlDrawing" Target="../drawings/vmlDrawing5.vml"/><Relationship Id="rId8" Type="http://schemas.openxmlformats.org/officeDocument/2006/relationships/slideLayout" Target="../slideLayouts/slideLayout2.xml"/><Relationship Id="rId7" Type="http://schemas.openxmlformats.org/officeDocument/2006/relationships/tags" Target="../tags/tag11.xml"/><Relationship Id="rId6" Type="http://schemas.openxmlformats.org/officeDocument/2006/relationships/image" Target="../media/image42.wmf"/><Relationship Id="rId5" Type="http://schemas.openxmlformats.org/officeDocument/2006/relationships/oleObject" Target="../embeddings/oleObject30.bin"/><Relationship Id="rId4" Type="http://schemas.openxmlformats.org/officeDocument/2006/relationships/image" Target="../media/image41.wmf"/><Relationship Id="rId3" Type="http://schemas.openxmlformats.org/officeDocument/2006/relationships/oleObject" Target="../embeddings/oleObject29.bin"/><Relationship Id="rId2" Type="http://schemas.openxmlformats.org/officeDocument/2006/relationships/image" Target="../media/image40.wmf"/><Relationship Id="rId1" Type="http://schemas.openxmlformats.org/officeDocument/2006/relationships/oleObject" Target="../embeddings/oleObject28.bin"/></Relationships>
</file>

<file path=ppt/slides/_rels/slide12.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image" Target="../media/image46.png"/><Relationship Id="rId7" Type="http://schemas.openxmlformats.org/officeDocument/2006/relationships/tags" Target="../tags/tag12.xml"/><Relationship Id="rId6" Type="http://schemas.openxmlformats.org/officeDocument/2006/relationships/image" Target="../media/image45.wmf"/><Relationship Id="rId5" Type="http://schemas.openxmlformats.org/officeDocument/2006/relationships/oleObject" Target="../embeddings/oleObject33.bin"/><Relationship Id="rId4" Type="http://schemas.openxmlformats.org/officeDocument/2006/relationships/image" Target="../media/image44.wmf"/><Relationship Id="rId3" Type="http://schemas.openxmlformats.org/officeDocument/2006/relationships/oleObject" Target="../embeddings/oleObject32.bin"/><Relationship Id="rId2" Type="http://schemas.openxmlformats.org/officeDocument/2006/relationships/image" Target="../media/image43.wmf"/><Relationship Id="rId10" Type="http://schemas.openxmlformats.org/officeDocument/2006/relationships/vmlDrawing" Target="../drawings/vmlDrawing6.vml"/><Relationship Id="rId1" Type="http://schemas.openxmlformats.org/officeDocument/2006/relationships/oleObject" Target="../embeddings/oleObject31.bin"/></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3.xml"/><Relationship Id="rId1" Type="http://schemas.openxmlformats.org/officeDocument/2006/relationships/image" Target="../media/image47.jpe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48.jpeg"/><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5.xml"/><Relationship Id="rId1" Type="http://schemas.openxmlformats.org/officeDocument/2006/relationships/image" Target="../media/image49.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4.png"/><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4.bin"/><Relationship Id="rId8" Type="http://schemas.openxmlformats.org/officeDocument/2006/relationships/image" Target="../media/image7.wmf"/><Relationship Id="rId7" Type="http://schemas.openxmlformats.org/officeDocument/2006/relationships/oleObject" Target="../embeddings/oleObject3.bin"/><Relationship Id="rId6" Type="http://schemas.openxmlformats.org/officeDocument/2006/relationships/image" Target="../media/image6.wmf"/><Relationship Id="rId5" Type="http://schemas.openxmlformats.org/officeDocument/2006/relationships/oleObject" Target="../embeddings/oleObject2.bin"/><Relationship Id="rId4" Type="http://schemas.openxmlformats.org/officeDocument/2006/relationships/image" Target="../media/image5.wmf"/><Relationship Id="rId3" Type="http://schemas.openxmlformats.org/officeDocument/2006/relationships/oleObject" Target="../embeddings/oleObject1.bin"/><Relationship Id="rId20" Type="http://schemas.openxmlformats.org/officeDocument/2006/relationships/vmlDrawing" Target="../drawings/vmlDrawing1.vml"/><Relationship Id="rId2" Type="http://schemas.openxmlformats.org/officeDocument/2006/relationships/image" Target="../media/image4.png"/><Relationship Id="rId19" Type="http://schemas.openxmlformats.org/officeDocument/2006/relationships/slideLayout" Target="../slideLayouts/slideLayout2.xml"/><Relationship Id="rId18" Type="http://schemas.openxmlformats.org/officeDocument/2006/relationships/image" Target="../media/image12.wmf"/><Relationship Id="rId17" Type="http://schemas.openxmlformats.org/officeDocument/2006/relationships/oleObject" Target="../embeddings/oleObject8.bin"/><Relationship Id="rId16" Type="http://schemas.openxmlformats.org/officeDocument/2006/relationships/image" Target="../media/image11.wmf"/><Relationship Id="rId15" Type="http://schemas.openxmlformats.org/officeDocument/2006/relationships/oleObject" Target="../embeddings/oleObject7.bin"/><Relationship Id="rId14" Type="http://schemas.openxmlformats.org/officeDocument/2006/relationships/image" Target="../media/image10.wmf"/><Relationship Id="rId13" Type="http://schemas.openxmlformats.org/officeDocument/2006/relationships/oleObject" Target="../embeddings/oleObject6.bin"/><Relationship Id="rId12" Type="http://schemas.openxmlformats.org/officeDocument/2006/relationships/image" Target="../media/image9.wmf"/><Relationship Id="rId11" Type="http://schemas.openxmlformats.org/officeDocument/2006/relationships/oleObject" Target="../embeddings/oleObject5.bin"/><Relationship Id="rId10" Type="http://schemas.openxmlformats.org/officeDocument/2006/relationships/image" Target="../media/image8.wmf"/><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9" Type="http://schemas.openxmlformats.org/officeDocument/2006/relationships/oleObject" Target="../embeddings/oleObject12.bin"/><Relationship Id="rId8" Type="http://schemas.openxmlformats.org/officeDocument/2006/relationships/image" Target="../media/image15.wmf"/><Relationship Id="rId7" Type="http://schemas.openxmlformats.org/officeDocument/2006/relationships/oleObject" Target="../embeddings/oleObject11.bin"/><Relationship Id="rId6" Type="http://schemas.openxmlformats.org/officeDocument/2006/relationships/image" Target="../media/image14.wmf"/><Relationship Id="rId5" Type="http://schemas.openxmlformats.org/officeDocument/2006/relationships/oleObject" Target="../embeddings/oleObject10.bin"/><Relationship Id="rId4" Type="http://schemas.openxmlformats.org/officeDocument/2006/relationships/image" Target="../media/image13.wmf"/><Relationship Id="rId3" Type="http://schemas.openxmlformats.org/officeDocument/2006/relationships/oleObject" Target="../embeddings/oleObject9.bin"/><Relationship Id="rId2" Type="http://schemas.openxmlformats.org/officeDocument/2006/relationships/image" Target="../media/image4.png"/><Relationship Id="rId18" Type="http://schemas.openxmlformats.org/officeDocument/2006/relationships/vmlDrawing" Target="../drawings/vmlDrawing2.vml"/><Relationship Id="rId17" Type="http://schemas.openxmlformats.org/officeDocument/2006/relationships/slideLayout" Target="../slideLayouts/slideLayout2.xml"/><Relationship Id="rId16" Type="http://schemas.openxmlformats.org/officeDocument/2006/relationships/image" Target="../media/image19.wmf"/><Relationship Id="rId15" Type="http://schemas.openxmlformats.org/officeDocument/2006/relationships/oleObject" Target="../embeddings/oleObject15.bin"/><Relationship Id="rId14" Type="http://schemas.openxmlformats.org/officeDocument/2006/relationships/image" Target="../media/image18.wmf"/><Relationship Id="rId13" Type="http://schemas.openxmlformats.org/officeDocument/2006/relationships/oleObject" Target="../embeddings/oleObject14.bin"/><Relationship Id="rId12" Type="http://schemas.openxmlformats.org/officeDocument/2006/relationships/image" Target="../media/image17.wmf"/><Relationship Id="rId11" Type="http://schemas.openxmlformats.org/officeDocument/2006/relationships/oleObject" Target="../embeddings/oleObject13.bin"/><Relationship Id="rId10" Type="http://schemas.openxmlformats.org/officeDocument/2006/relationships/image" Target="../media/image16.wmf"/><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xml"/><Relationship Id="rId1" Type="http://schemas.openxmlformats.org/officeDocument/2006/relationships/image" Target="../media/image25.jpeg"/></Relationships>
</file>

<file path=ppt/slides/_rels/slide8.xml.rels><?xml version="1.0" encoding="UTF-8" standalone="yes"?>
<Relationships xmlns="http://schemas.openxmlformats.org/package/2006/relationships"><Relationship Id="rId9" Type="http://schemas.openxmlformats.org/officeDocument/2006/relationships/image" Target="../media/image29.wmf"/><Relationship Id="rId8" Type="http://schemas.openxmlformats.org/officeDocument/2006/relationships/oleObject" Target="../embeddings/oleObject19.bin"/><Relationship Id="rId7" Type="http://schemas.openxmlformats.org/officeDocument/2006/relationships/image" Target="../media/image28.wmf"/><Relationship Id="rId6" Type="http://schemas.openxmlformats.org/officeDocument/2006/relationships/oleObject" Target="../embeddings/oleObject18.bin"/><Relationship Id="rId5" Type="http://schemas.openxmlformats.org/officeDocument/2006/relationships/image" Target="../media/image27.wmf"/><Relationship Id="rId4" Type="http://schemas.openxmlformats.org/officeDocument/2006/relationships/oleObject" Target="../embeddings/oleObject17.bin"/><Relationship Id="rId3" Type="http://schemas.openxmlformats.org/officeDocument/2006/relationships/image" Target="../media/image26.wmf"/><Relationship Id="rId2" Type="http://schemas.openxmlformats.org/officeDocument/2006/relationships/oleObject" Target="../embeddings/oleObject16.bin"/><Relationship Id="rId17" Type="http://schemas.openxmlformats.org/officeDocument/2006/relationships/vmlDrawing" Target="../drawings/vmlDrawing3.vml"/><Relationship Id="rId16" Type="http://schemas.openxmlformats.org/officeDocument/2006/relationships/slideLayout" Target="../slideLayouts/slideLayout2.xml"/><Relationship Id="rId15" Type="http://schemas.openxmlformats.org/officeDocument/2006/relationships/image" Target="../media/image32.wmf"/><Relationship Id="rId14" Type="http://schemas.openxmlformats.org/officeDocument/2006/relationships/oleObject" Target="../embeddings/oleObject22.bin"/><Relationship Id="rId13" Type="http://schemas.openxmlformats.org/officeDocument/2006/relationships/image" Target="../media/image31.wmf"/><Relationship Id="rId12" Type="http://schemas.openxmlformats.org/officeDocument/2006/relationships/oleObject" Target="../embeddings/oleObject21.bin"/><Relationship Id="rId11" Type="http://schemas.openxmlformats.org/officeDocument/2006/relationships/image" Target="../media/image30.wmf"/><Relationship Id="rId10" Type="http://schemas.openxmlformats.org/officeDocument/2006/relationships/oleObject" Target="../embeddings/oleObject20.bin"/><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097" name="图片 6"/>
          <p:cNvPicPr>
            <a:picLocks noChangeAspect="1"/>
          </p:cNvPicPr>
          <p:nvPr>
            <p:custDataLst>
              <p:tags r:id="rId1"/>
            </p:custDataLst>
          </p:nvPr>
        </p:nvPicPr>
        <p:blipFill>
          <a:blip r:embed="rId2"/>
          <a:stretch>
            <a:fillRect/>
          </a:stretch>
        </p:blipFill>
        <p:spPr>
          <a:xfrm>
            <a:off x="-317" y="-382270"/>
            <a:ext cx="12192000" cy="6859588"/>
          </a:xfrm>
          <a:prstGeom prst="rect">
            <a:avLst/>
          </a:prstGeom>
          <a:noFill/>
          <a:ln w="9525">
            <a:noFill/>
          </a:ln>
        </p:spPr>
      </p:pic>
      <p:sp>
        <p:nvSpPr>
          <p:cNvPr id="3" name="文本框 2"/>
          <p:cNvSpPr txBox="1"/>
          <p:nvPr userDrawn="1"/>
        </p:nvSpPr>
        <p:spPr>
          <a:xfrm>
            <a:off x="882650" y="2027555"/>
            <a:ext cx="10824210" cy="2584450"/>
          </a:xfrm>
          <a:prstGeom prst="rect">
            <a:avLst/>
          </a:prstGeom>
          <a:noFill/>
        </p:spPr>
        <p:txBody>
          <a:bodyPr wrap="square" rtlCol="0">
            <a:spAutoFit/>
          </a:bodyPr>
          <a:p>
            <a:pPr indent="0" algn="ctr" fontAlgn="auto">
              <a:lnSpc>
                <a:spcPct val="150000"/>
              </a:lnSpc>
            </a:pPr>
            <a:r>
              <a:rPr lang="zh-CN" altLang="en-US" sz="5400" b="1" dirty="0">
                <a:solidFill>
                  <a:srgbClr val="00B0F0"/>
                </a:solidFill>
                <a:latin typeface="Times New Roman" panose="02020603050405020304" charset="0"/>
                <a:cs typeface="Times New Roman" panose="02020603050405020304" charset="0"/>
              </a:rPr>
              <a:t>专题</a:t>
            </a:r>
            <a:r>
              <a:rPr lang="en-US" sz="5400" b="1" dirty="0">
                <a:solidFill>
                  <a:srgbClr val="00B0F0"/>
                </a:solidFill>
                <a:latin typeface="Times New Roman" panose="02020603050405020304" charset="0"/>
                <a:cs typeface="Times New Roman" panose="02020603050405020304" charset="0"/>
              </a:rPr>
              <a:t> </a:t>
            </a:r>
            <a:r>
              <a:rPr lang="zh-CN" sz="5400" b="1" dirty="0">
                <a:solidFill>
                  <a:srgbClr val="00B0F0"/>
                </a:solidFill>
              </a:rPr>
              <a:t>气体实验定律的应用</a:t>
            </a:r>
            <a:endParaRPr lang="zh-CN" sz="5400" b="1" dirty="0">
              <a:solidFill>
                <a:srgbClr val="00B0F0"/>
              </a:solidFill>
            </a:endParaRPr>
          </a:p>
          <a:p>
            <a:pPr indent="0" algn="ctr" fontAlgn="auto">
              <a:lnSpc>
                <a:spcPct val="150000"/>
              </a:lnSpc>
            </a:pPr>
            <a:r>
              <a:rPr lang="zh-CN" sz="5400" b="1" dirty="0">
                <a:solidFill>
                  <a:srgbClr val="00B0F0"/>
                </a:solidFill>
              </a:rPr>
              <a:t>气缸问题</a:t>
            </a:r>
            <a:endParaRPr lang="zh-CN" sz="5400" b="1"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5" name="文本框 4"/>
          <p:cNvSpPr txBox="1"/>
          <p:nvPr/>
        </p:nvSpPr>
        <p:spPr>
          <a:xfrm>
            <a:off x="1499235" y="1326515"/>
            <a:ext cx="4373880" cy="460375"/>
          </a:xfrm>
          <a:prstGeom prst="rect">
            <a:avLst/>
          </a:prstGeom>
          <a:noFill/>
        </p:spPr>
        <p:txBody>
          <a:bodyPr wrap="square" rtlCol="0" anchor="t">
            <a:spAutoFit/>
          </a:bodyPr>
          <a:p>
            <a:endParaRPr lang="en-US" altLang="zh-CN" b="1">
              <a:solidFill>
                <a:srgbClr val="C00000"/>
              </a:solidFill>
              <a:latin typeface="楷体" panose="02010609060101010101" charset="-122"/>
              <a:ea typeface="楷体" panose="02010609060101010101" charset="-122"/>
            </a:endParaRPr>
          </a:p>
        </p:txBody>
      </p:sp>
      <p:sp>
        <p:nvSpPr>
          <p:cNvPr id="6" name="文本框 5"/>
          <p:cNvSpPr txBox="1"/>
          <p:nvPr/>
        </p:nvSpPr>
        <p:spPr>
          <a:xfrm>
            <a:off x="1042670" y="1171575"/>
            <a:ext cx="10059670" cy="521970"/>
          </a:xfrm>
          <a:prstGeom prst="rect">
            <a:avLst/>
          </a:prstGeom>
          <a:noFill/>
        </p:spPr>
        <p:txBody>
          <a:bodyPr wrap="square" rtlCol="0" anchor="t">
            <a:spAutoFit/>
          </a:bodyPr>
          <a:p>
            <a:r>
              <a:rPr lang="zh-CN" sz="2800">
                <a:solidFill>
                  <a:srgbClr val="FF0000"/>
                </a:solidFill>
                <a:latin typeface="楷体" panose="02010609060101010101" charset="-122"/>
                <a:ea typeface="楷体" panose="02010609060101010101" charset="-122"/>
                <a:cs typeface="楷体" panose="02010609060101010101" charset="-122"/>
                <a:sym typeface="+mn-ea"/>
              </a:rPr>
              <a:t>解：</a:t>
            </a:r>
            <a:r>
              <a:rPr lang="zh-CN" sz="2800">
                <a:latin typeface="楷体" panose="02010609060101010101" charset="-122"/>
                <a:ea typeface="楷体" panose="02010609060101010101" charset="-122"/>
                <a:cs typeface="楷体" panose="02010609060101010101" charset="-122"/>
                <a:sym typeface="+mn-ea"/>
              </a:rPr>
              <a:t>（i）对B气体分析，等温变化，根据玻意耳定律有</a:t>
            </a:r>
            <a:endParaRPr lang="zh-CN" sz="2800">
              <a:latin typeface="楷体" panose="02010609060101010101" charset="-122"/>
              <a:ea typeface="楷体" panose="02010609060101010101" charset="-122"/>
              <a:cs typeface="楷体" panose="02010609060101010101" charset="-122"/>
              <a:sym typeface="+mn-ea"/>
            </a:endParaRPr>
          </a:p>
        </p:txBody>
      </p:sp>
      <p:graphicFrame>
        <p:nvGraphicFramePr>
          <p:cNvPr id="7" name="对象 -2147482619" descr="eqId20afc2ff235652205cad838fd3b0c777"/>
          <p:cNvGraphicFramePr>
            <a:graphicFrameLocks noChangeAspect="1"/>
          </p:cNvGraphicFramePr>
          <p:nvPr/>
        </p:nvGraphicFramePr>
        <p:xfrm>
          <a:off x="5258435" y="1689100"/>
          <a:ext cx="1759585" cy="793115"/>
        </p:xfrm>
        <a:graphic>
          <a:graphicData uri="http://schemas.openxmlformats.org/presentationml/2006/ole">
            <mc:AlternateContent xmlns:mc="http://schemas.openxmlformats.org/markup-compatibility/2006">
              <mc:Choice xmlns:v="urn:schemas-microsoft-com:vml" Requires="v">
                <p:oleObj spid="_x0000_s3076" name="" r:id="rId2" imgW="862965" imgH="393700" progId="Equation.DSMT4">
                  <p:embed/>
                </p:oleObj>
              </mc:Choice>
              <mc:Fallback>
                <p:oleObj name="" r:id="rId2" imgW="862965" imgH="393700" progId="Equation.DSMT4">
                  <p:embed/>
                  <p:pic>
                    <p:nvPicPr>
                      <p:cNvPr id="0" name="图片 3075"/>
                      <p:cNvPicPr/>
                      <p:nvPr/>
                    </p:nvPicPr>
                    <p:blipFill>
                      <a:blip r:embed="rId3"/>
                      <a:stretch>
                        <a:fillRect/>
                      </a:stretch>
                    </p:blipFill>
                    <p:spPr>
                      <a:xfrm>
                        <a:off x="5258435" y="1689100"/>
                        <a:ext cx="1759585" cy="793115"/>
                      </a:xfrm>
                      <a:prstGeom prst="rect">
                        <a:avLst/>
                      </a:prstGeom>
                      <a:noFill/>
                      <a:ln w="38100">
                        <a:noFill/>
                        <a:miter/>
                      </a:ln>
                    </p:spPr>
                  </p:pic>
                </p:oleObj>
              </mc:Fallback>
            </mc:AlternateContent>
          </a:graphicData>
        </a:graphic>
      </p:graphicFrame>
      <p:sp>
        <p:nvSpPr>
          <p:cNvPr id="8" name="文本框 7"/>
          <p:cNvSpPr txBox="1"/>
          <p:nvPr/>
        </p:nvSpPr>
        <p:spPr>
          <a:xfrm>
            <a:off x="4098925" y="2578735"/>
            <a:ext cx="5080000" cy="521970"/>
          </a:xfrm>
          <a:prstGeom prst="rect">
            <a:avLst/>
          </a:prstGeom>
          <a:noFill/>
          <a:ln w="9525">
            <a:noFill/>
          </a:ln>
        </p:spPr>
        <p:txBody>
          <a:bodyPr>
            <a:spAutoFit/>
          </a:bodyPr>
          <a:p>
            <a:pPr indent="0"/>
            <a:r>
              <a:rPr lang="zh-CN" sz="2800" b="0">
                <a:latin typeface="楷体" panose="02010609060101010101" charset="-122"/>
                <a:ea typeface="楷体" panose="02010609060101010101" charset="-122"/>
                <a:cs typeface="楷体" panose="02010609060101010101" charset="-122"/>
              </a:rPr>
              <a:t>解得</a:t>
            </a:r>
            <a:endParaRPr lang="zh-CN" sz="2800" b="0">
              <a:latin typeface="楷体" panose="02010609060101010101" charset="-122"/>
              <a:ea typeface="楷体" panose="02010609060101010101" charset="-122"/>
              <a:cs typeface="楷体" panose="02010609060101010101" charset="-122"/>
            </a:endParaRPr>
          </a:p>
        </p:txBody>
      </p:sp>
      <p:graphicFrame>
        <p:nvGraphicFramePr>
          <p:cNvPr id="9" name="对象 -2147482618" descr="eqIdef11f7e63e8381a542c69ba300136a6c"/>
          <p:cNvGraphicFramePr>
            <a:graphicFrameLocks noChangeAspect="1"/>
          </p:cNvGraphicFramePr>
          <p:nvPr/>
        </p:nvGraphicFramePr>
        <p:xfrm>
          <a:off x="5434330" y="2578735"/>
          <a:ext cx="1275715" cy="501650"/>
        </p:xfrm>
        <a:graphic>
          <a:graphicData uri="http://schemas.openxmlformats.org/presentationml/2006/ole">
            <mc:AlternateContent xmlns:mc="http://schemas.openxmlformats.org/markup-compatibility/2006">
              <mc:Choice xmlns:v="urn:schemas-microsoft-com:vml" Requires="v">
                <p:oleObj spid="_x0000_s10" name="" r:id="rId4" imgW="584200" imgH="228600" progId="Equation.DSMT4">
                  <p:embed/>
                </p:oleObj>
              </mc:Choice>
              <mc:Fallback>
                <p:oleObj name="" r:id="rId4" imgW="584200" imgH="228600" progId="Equation.DSMT4">
                  <p:embed/>
                  <p:pic>
                    <p:nvPicPr>
                      <p:cNvPr id="0" name="图片 4"/>
                      <p:cNvPicPr/>
                      <p:nvPr/>
                    </p:nvPicPr>
                    <p:blipFill>
                      <a:blip r:embed="rId5"/>
                      <a:stretch>
                        <a:fillRect/>
                      </a:stretch>
                    </p:blipFill>
                    <p:spPr>
                      <a:xfrm>
                        <a:off x="5434330" y="2578735"/>
                        <a:ext cx="1275715" cy="501650"/>
                      </a:xfrm>
                      <a:prstGeom prst="rect">
                        <a:avLst/>
                      </a:prstGeom>
                      <a:noFill/>
                      <a:ln w="38100">
                        <a:noFill/>
                        <a:miter/>
                      </a:ln>
                    </p:spPr>
                  </p:pic>
                </p:oleObj>
              </mc:Fallback>
            </mc:AlternateContent>
          </a:graphicData>
        </a:graphic>
      </p:graphicFrame>
      <p:sp>
        <p:nvSpPr>
          <p:cNvPr id="11" name="文本框 10"/>
          <p:cNvSpPr txBox="1"/>
          <p:nvPr/>
        </p:nvSpPr>
        <p:spPr>
          <a:xfrm>
            <a:off x="2451100" y="3274060"/>
            <a:ext cx="6300470" cy="521970"/>
          </a:xfrm>
          <a:prstGeom prst="rect">
            <a:avLst/>
          </a:prstGeom>
          <a:noFill/>
          <a:ln w="9525">
            <a:noFill/>
          </a:ln>
        </p:spPr>
        <p:txBody>
          <a:bodyPr wrap="square">
            <a:spAutoFit/>
          </a:bodyPr>
          <a:p>
            <a:pPr indent="0"/>
            <a:r>
              <a:rPr lang="zh-CN" sz="2800" b="0">
                <a:latin typeface="楷体" panose="02010609060101010101" charset="-122"/>
                <a:ea typeface="楷体" panose="02010609060101010101" charset="-122"/>
                <a:cs typeface="楷体" panose="02010609060101010101" charset="-122"/>
              </a:rPr>
              <a:t>对A气体分析，根据玻意耳定律有</a:t>
            </a:r>
            <a:endParaRPr lang="zh-CN" sz="2800" b="0">
              <a:latin typeface="楷体" panose="02010609060101010101" charset="-122"/>
              <a:ea typeface="楷体" panose="02010609060101010101" charset="-122"/>
              <a:cs typeface="楷体" panose="02010609060101010101" charset="-122"/>
            </a:endParaRPr>
          </a:p>
        </p:txBody>
      </p:sp>
      <p:graphicFrame>
        <p:nvGraphicFramePr>
          <p:cNvPr id="12" name="对象 -2147482617" descr="eqIdc9e063f943352b1699fa548e1a55be99"/>
          <p:cNvGraphicFramePr>
            <a:graphicFrameLocks noChangeAspect="1"/>
          </p:cNvGraphicFramePr>
          <p:nvPr/>
        </p:nvGraphicFramePr>
        <p:xfrm>
          <a:off x="2703830" y="3989705"/>
          <a:ext cx="1804670" cy="548005"/>
        </p:xfrm>
        <a:graphic>
          <a:graphicData uri="http://schemas.openxmlformats.org/presentationml/2006/ole">
            <mc:AlternateContent xmlns:mc="http://schemas.openxmlformats.org/markup-compatibility/2006">
              <mc:Choice xmlns:v="urn:schemas-microsoft-com:vml" Requires="v">
                <p:oleObj spid="_x0000_s14" name="" r:id="rId6" imgW="749300" imgH="228600" progId="Equation.DSMT4">
                  <p:embed/>
                </p:oleObj>
              </mc:Choice>
              <mc:Fallback>
                <p:oleObj name="" r:id="rId6" imgW="749300" imgH="228600" progId="Equation.DSMT4">
                  <p:embed/>
                  <p:pic>
                    <p:nvPicPr>
                      <p:cNvPr id="0" name="图片 6"/>
                      <p:cNvPicPr/>
                      <p:nvPr/>
                    </p:nvPicPr>
                    <p:blipFill>
                      <a:blip r:embed="rId7"/>
                      <a:stretch>
                        <a:fillRect/>
                      </a:stretch>
                    </p:blipFill>
                    <p:spPr>
                      <a:xfrm>
                        <a:off x="2703830" y="3989705"/>
                        <a:ext cx="1804670" cy="548005"/>
                      </a:xfrm>
                      <a:prstGeom prst="rect">
                        <a:avLst/>
                      </a:prstGeom>
                      <a:noFill/>
                      <a:ln w="38100">
                        <a:noFill/>
                        <a:miter/>
                      </a:ln>
                    </p:spPr>
                  </p:pic>
                </p:oleObj>
              </mc:Fallback>
            </mc:AlternateContent>
          </a:graphicData>
        </a:graphic>
      </p:graphicFrame>
      <p:graphicFrame>
        <p:nvGraphicFramePr>
          <p:cNvPr id="15" name="对象 -2147482616" descr="eqId9a04a3046e05389826ff5196fcef0cc5"/>
          <p:cNvGraphicFramePr>
            <a:graphicFrameLocks noChangeAspect="1"/>
          </p:cNvGraphicFramePr>
          <p:nvPr/>
        </p:nvGraphicFramePr>
        <p:xfrm>
          <a:off x="5558790" y="3989705"/>
          <a:ext cx="2489835" cy="568325"/>
        </p:xfrm>
        <a:graphic>
          <a:graphicData uri="http://schemas.openxmlformats.org/presentationml/2006/ole">
            <mc:AlternateContent xmlns:mc="http://schemas.openxmlformats.org/markup-compatibility/2006">
              <mc:Choice xmlns:v="urn:schemas-microsoft-com:vml" Requires="v">
                <p:oleObj spid="_x0000_s16" name="" r:id="rId8" imgW="1002665" imgH="228600" progId="Equation.DSMT4">
                  <p:embed/>
                </p:oleObj>
              </mc:Choice>
              <mc:Fallback>
                <p:oleObj name="" r:id="rId8" imgW="1002665" imgH="228600" progId="Equation.DSMT4">
                  <p:embed/>
                  <p:pic>
                    <p:nvPicPr>
                      <p:cNvPr id="0" name="图片 7"/>
                      <p:cNvPicPr/>
                      <p:nvPr/>
                    </p:nvPicPr>
                    <p:blipFill>
                      <a:blip r:embed="rId9"/>
                      <a:stretch>
                        <a:fillRect/>
                      </a:stretch>
                    </p:blipFill>
                    <p:spPr>
                      <a:xfrm>
                        <a:off x="5558790" y="3989705"/>
                        <a:ext cx="2489835" cy="568325"/>
                      </a:xfrm>
                      <a:prstGeom prst="rect">
                        <a:avLst/>
                      </a:prstGeom>
                      <a:noFill/>
                      <a:ln w="38100">
                        <a:noFill/>
                        <a:miter/>
                      </a:ln>
                    </p:spPr>
                  </p:pic>
                </p:oleObj>
              </mc:Fallback>
            </mc:AlternateContent>
          </a:graphicData>
        </a:graphic>
      </p:graphicFrame>
      <p:sp>
        <p:nvSpPr>
          <p:cNvPr id="17" name="文本框 16"/>
          <p:cNvSpPr txBox="1"/>
          <p:nvPr/>
        </p:nvSpPr>
        <p:spPr>
          <a:xfrm>
            <a:off x="2451100" y="4934585"/>
            <a:ext cx="5080000" cy="521970"/>
          </a:xfrm>
          <a:prstGeom prst="rect">
            <a:avLst/>
          </a:prstGeom>
          <a:noFill/>
          <a:ln w="9525">
            <a:noFill/>
          </a:ln>
        </p:spPr>
        <p:txBody>
          <a:bodyPr>
            <a:spAutoFit/>
          </a:bodyPr>
          <a:p>
            <a:pPr indent="0"/>
            <a:r>
              <a:rPr lang="zh-CN" sz="2800" b="0">
                <a:latin typeface="楷体" panose="02010609060101010101" charset="-122"/>
                <a:ea typeface="楷体" panose="02010609060101010101" charset="-122"/>
                <a:cs typeface="楷体" panose="02010609060101010101" charset="-122"/>
              </a:rPr>
              <a:t>联立解得</a:t>
            </a:r>
            <a:endParaRPr lang="zh-CN" sz="2800" b="0">
              <a:latin typeface="楷体" panose="02010609060101010101" charset="-122"/>
              <a:ea typeface="楷体" panose="02010609060101010101" charset="-122"/>
              <a:cs typeface="楷体" panose="02010609060101010101" charset="-122"/>
            </a:endParaRPr>
          </a:p>
        </p:txBody>
      </p:sp>
      <p:graphicFrame>
        <p:nvGraphicFramePr>
          <p:cNvPr id="18" name="对象 -2147482615" descr="eqId94476078bc3c20be57460950bec9213d"/>
          <p:cNvGraphicFramePr>
            <a:graphicFrameLocks noChangeAspect="1"/>
          </p:cNvGraphicFramePr>
          <p:nvPr/>
        </p:nvGraphicFramePr>
        <p:xfrm>
          <a:off x="5434330" y="4988560"/>
          <a:ext cx="1657985" cy="584200"/>
        </p:xfrm>
        <a:graphic>
          <a:graphicData uri="http://schemas.openxmlformats.org/presentationml/2006/ole">
            <mc:AlternateContent xmlns:mc="http://schemas.openxmlformats.org/markup-compatibility/2006">
              <mc:Choice xmlns:v="urn:schemas-microsoft-com:vml" Requires="v">
                <p:oleObj spid="_x0000_s19" name="" r:id="rId10" imgW="647700" imgH="228600" progId="Equation.DSMT4">
                  <p:embed/>
                </p:oleObj>
              </mc:Choice>
              <mc:Fallback>
                <p:oleObj name="" r:id="rId10" imgW="647700" imgH="228600" progId="Equation.DSMT4">
                  <p:embed/>
                  <p:pic>
                    <p:nvPicPr>
                      <p:cNvPr id="0" name="图片 9"/>
                      <p:cNvPicPr/>
                      <p:nvPr/>
                    </p:nvPicPr>
                    <p:blipFill>
                      <a:blip r:embed="rId11"/>
                      <a:stretch>
                        <a:fillRect/>
                      </a:stretch>
                    </p:blipFill>
                    <p:spPr>
                      <a:xfrm>
                        <a:off x="5434330" y="4988560"/>
                        <a:ext cx="1657985" cy="584200"/>
                      </a:xfrm>
                      <a:prstGeom prst="rect">
                        <a:avLst/>
                      </a:prstGeom>
                      <a:noFill/>
                      <a:ln w="38100">
                        <a:noFill/>
                        <a:miter/>
                      </a:ln>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 name="文本框 99"/>
          <p:cNvSpPr txBox="1"/>
          <p:nvPr/>
        </p:nvSpPr>
        <p:spPr>
          <a:xfrm>
            <a:off x="884555" y="1286510"/>
            <a:ext cx="11323955" cy="3599815"/>
          </a:xfrm>
          <a:prstGeom prst="rect">
            <a:avLst/>
          </a:prstGeom>
          <a:noFill/>
          <a:ln w="9525">
            <a:noFill/>
          </a:ln>
        </p:spPr>
        <p:txBody>
          <a:bodyPr wrap="square">
            <a:spAutoFit/>
          </a:bodyPr>
          <a:p>
            <a:pPr indent="0" fontAlgn="auto">
              <a:lnSpc>
                <a:spcPct val="150000"/>
              </a:lnSpc>
            </a:pPr>
            <a:r>
              <a:rPr lang="zh-CN" sz="2400">
                <a:latin typeface="楷体" panose="02010609060101010101" charset="-122"/>
                <a:ea typeface="楷体" panose="02010609060101010101" charset="-122"/>
                <a:cs typeface="楷体" panose="02010609060101010101" charset="-122"/>
                <a:sym typeface="+mn-ea"/>
              </a:rPr>
              <a:t>（ⅱ）</a:t>
            </a:r>
            <a:r>
              <a:rPr lang="zh-CN" sz="2800" b="0">
                <a:solidFill>
                  <a:srgbClr val="000000"/>
                </a:solidFill>
                <a:uFillTx/>
                <a:latin typeface="Times New Roman" panose="02020603050405020304" charset="0"/>
                <a:ea typeface="楷体" panose="02010609060101010101" charset="-122"/>
                <a:cs typeface="楷体" panose="02010609060101010101" charset="-122"/>
              </a:rPr>
              <a:t>设此时气体</a:t>
            </a:r>
            <a:r>
              <a:rPr lang="en-US" sz="2800" b="0" i="1">
                <a:solidFill>
                  <a:srgbClr val="000000"/>
                </a:solidFill>
                <a:uFillTx/>
                <a:latin typeface="Times New Roman" panose="02020603050405020304" charset="0"/>
                <a:ea typeface="楷体" panose="02010609060101010101" charset="-122"/>
                <a:cs typeface="楷体" panose="02010609060101010101" charset="-122"/>
              </a:rPr>
              <a:t>A</a:t>
            </a:r>
            <a:r>
              <a:rPr lang="zh-CN" sz="2800" b="0">
                <a:solidFill>
                  <a:srgbClr val="000000"/>
                </a:solidFill>
                <a:uFillTx/>
                <a:latin typeface="Times New Roman" panose="02020603050405020304" charset="0"/>
                <a:ea typeface="楷体" panose="02010609060101010101" charset="-122"/>
                <a:cs typeface="楷体" panose="02010609060101010101" charset="-122"/>
              </a:rPr>
              <a:t>、</a:t>
            </a:r>
            <a:r>
              <a:rPr lang="en-US" sz="2800" b="0" i="1">
                <a:solidFill>
                  <a:srgbClr val="000000"/>
                </a:solidFill>
                <a:uFillTx/>
                <a:latin typeface="Times New Roman" panose="02020603050405020304" charset="0"/>
                <a:ea typeface="楷体" panose="02010609060101010101" charset="-122"/>
                <a:cs typeface="楷体" panose="02010609060101010101" charset="-122"/>
              </a:rPr>
              <a:t>B</a:t>
            </a:r>
            <a:r>
              <a:rPr lang="zh-CN" sz="2800" b="0">
                <a:solidFill>
                  <a:srgbClr val="000000"/>
                </a:solidFill>
                <a:uFillTx/>
                <a:latin typeface="Times New Roman" panose="02020603050405020304" charset="0"/>
                <a:ea typeface="楷体" panose="02010609060101010101" charset="-122"/>
                <a:cs typeface="楷体" panose="02010609060101010101" charset="-122"/>
              </a:rPr>
              <a:t>的压强分别为</a:t>
            </a:r>
            <a:r>
              <a:rPr lang="en-US" sz="2800" b="0" i="1">
                <a:solidFill>
                  <a:srgbClr val="000000"/>
                </a:solidFill>
                <a:uFillTx/>
                <a:latin typeface="Times New Roman" panose="02020603050405020304" charset="0"/>
                <a:ea typeface="楷体" panose="02010609060101010101" charset="-122"/>
                <a:cs typeface="楷体" panose="02010609060101010101" charset="-122"/>
              </a:rPr>
              <a:t>P</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800" b="0">
                <a:solidFill>
                  <a:srgbClr val="000000"/>
                </a:solidFill>
                <a:uFillTx/>
                <a:latin typeface="Times New Roman" panose="02020603050405020304" charset="0"/>
                <a:ea typeface="楷体" panose="02010609060101010101" charset="-122"/>
                <a:cs typeface="楷体" panose="02010609060101010101" charset="-122"/>
              </a:rPr>
              <a:t>、</a:t>
            </a:r>
            <a:r>
              <a:rPr lang="en-US" sz="2800" b="0" i="1">
                <a:solidFill>
                  <a:srgbClr val="000000"/>
                </a:solidFill>
                <a:uFillTx/>
                <a:latin typeface="Times New Roman" panose="02020603050405020304" charset="0"/>
                <a:ea typeface="楷体" panose="02010609060101010101" charset="-122"/>
                <a:cs typeface="楷体" panose="02010609060101010101" charset="-122"/>
              </a:rPr>
              <a:t>P</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B</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800" b="0">
                <a:solidFill>
                  <a:srgbClr val="000000"/>
                </a:solidFill>
                <a:uFillTx/>
                <a:latin typeface="Times New Roman" panose="02020603050405020304" charset="0"/>
                <a:ea typeface="楷体" panose="02010609060101010101" charset="-122"/>
                <a:cs typeface="楷体" panose="02010609060101010101" charset="-122"/>
              </a:rPr>
              <a:t>，体积分别为</a:t>
            </a:r>
            <a:r>
              <a:rPr lang="en-US" sz="2800" b="0" i="1">
                <a:solidFill>
                  <a:srgbClr val="000000"/>
                </a:solidFill>
                <a:uFillTx/>
                <a:latin typeface="Times New Roman" panose="02020603050405020304" charset="0"/>
                <a:ea typeface="楷体" panose="02010609060101010101" charset="-122"/>
                <a:cs typeface="楷体" panose="02010609060101010101" charset="-122"/>
              </a:rPr>
              <a:t>V</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800" b="0">
                <a:solidFill>
                  <a:srgbClr val="000000"/>
                </a:solidFill>
                <a:uFillTx/>
                <a:latin typeface="Times New Roman" panose="02020603050405020304" charset="0"/>
                <a:ea typeface="楷体" panose="02010609060101010101" charset="-122"/>
                <a:cs typeface="楷体" panose="02010609060101010101" charset="-122"/>
              </a:rPr>
              <a:t>、</a:t>
            </a:r>
            <a:r>
              <a:rPr lang="en-US" sz="2800" b="0" i="1">
                <a:solidFill>
                  <a:srgbClr val="000000"/>
                </a:solidFill>
                <a:uFillTx/>
                <a:latin typeface="Times New Roman" panose="02020603050405020304" charset="0"/>
                <a:ea typeface="楷体" panose="02010609060101010101" charset="-122"/>
                <a:cs typeface="楷体" panose="02010609060101010101" charset="-122"/>
              </a:rPr>
              <a:t>V</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B</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800" b="0">
                <a:solidFill>
                  <a:srgbClr val="000000"/>
                </a:solidFill>
                <a:uFillTx/>
                <a:latin typeface="Times New Roman" panose="02020603050405020304" charset="0"/>
                <a:ea typeface="楷体" panose="02010609060101010101" charset="-122"/>
                <a:cs typeface="楷体" panose="02010609060101010101" charset="-122"/>
              </a:rPr>
              <a:t>，</a:t>
            </a:r>
            <a:endParaRPr lang="zh-CN" sz="2800" b="0">
              <a:solidFill>
                <a:srgbClr val="000000"/>
              </a:solidFill>
              <a:uFillTx/>
              <a:latin typeface="Times New Roman" panose="02020603050405020304" charset="0"/>
              <a:ea typeface="楷体" panose="02010609060101010101" charset="-122"/>
              <a:cs typeface="楷体" panose="02010609060101010101" charset="-122"/>
            </a:endParaRPr>
          </a:p>
          <a:p>
            <a:pPr indent="0" fontAlgn="auto">
              <a:lnSpc>
                <a:spcPct val="150000"/>
              </a:lnSpc>
            </a:pPr>
            <a:r>
              <a:rPr lang="zh-CN" sz="2800" b="0">
                <a:solidFill>
                  <a:srgbClr val="000000"/>
                </a:solidFill>
                <a:uFillTx/>
                <a:latin typeface="Times New Roman" panose="02020603050405020304" charset="0"/>
                <a:ea typeface="楷体" panose="02010609060101010101" charset="-122"/>
                <a:cs typeface="楷体" panose="02010609060101010101" charset="-122"/>
              </a:rPr>
              <a:t>由玻意耳定律有</a:t>
            </a:r>
            <a:r>
              <a:rPr lang="en-US" sz="2800" b="0" i="1">
                <a:solidFill>
                  <a:srgbClr val="000000"/>
                </a:solidFill>
                <a:uFillTx/>
                <a:latin typeface="Times New Roman" panose="02020603050405020304" charset="0"/>
                <a:ea typeface="楷体" panose="02010609060101010101" charset="-122"/>
                <a:cs typeface="楷体" panose="02010609060101010101" charset="-122"/>
              </a:rPr>
              <a:t>P</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800" b="0" i="1">
                <a:solidFill>
                  <a:srgbClr val="000000"/>
                </a:solidFill>
                <a:uFillTx/>
                <a:latin typeface="Times New Roman" panose="02020603050405020304" charset="0"/>
                <a:ea typeface="楷体" panose="02010609060101010101" charset="-122"/>
                <a:cs typeface="楷体" panose="02010609060101010101" charset="-122"/>
              </a:rPr>
              <a:t>V</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zh-CN" sz="2800" b="0">
                <a:solidFill>
                  <a:srgbClr val="000000"/>
                </a:solidFill>
                <a:uFillTx/>
                <a:latin typeface="Times New Roman" panose="02020603050405020304" charset="0"/>
                <a:ea typeface="楷体" panose="02010609060101010101" charset="-122"/>
                <a:cs typeface="楷体" panose="02010609060101010101" charset="-122"/>
              </a:rPr>
              <a:t>＝</a:t>
            </a:r>
            <a:r>
              <a:rPr lang="en-US" sz="2800" b="0" i="1">
                <a:solidFill>
                  <a:srgbClr val="000000"/>
                </a:solidFill>
                <a:uFillTx/>
                <a:latin typeface="Times New Roman" panose="02020603050405020304" charset="0"/>
                <a:ea typeface="楷体" panose="02010609060101010101" charset="-122"/>
                <a:cs typeface="楷体" panose="02010609060101010101" charset="-122"/>
              </a:rPr>
              <a:t>P</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1</a:t>
            </a:r>
            <a:r>
              <a:rPr lang="en-US" sz="2800" b="0" i="1">
                <a:solidFill>
                  <a:srgbClr val="000000"/>
                </a:solidFill>
                <a:uFillTx/>
                <a:latin typeface="Times New Roman" panose="02020603050405020304" charset="0"/>
                <a:ea typeface="楷体" panose="02010609060101010101" charset="-122"/>
                <a:cs typeface="楷体" panose="02010609060101010101" charset="-122"/>
              </a:rPr>
              <a:t>V</a:t>
            </a:r>
            <a:r>
              <a:rPr lang="en-US" sz="28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800" b="0" baseline="-25000">
                <a:solidFill>
                  <a:srgbClr val="000000"/>
                </a:solidFill>
                <a:uFillTx/>
                <a:latin typeface="Times New Roman" panose="02020603050405020304" charset="0"/>
                <a:ea typeface="楷体" panose="02010609060101010101" charset="-122"/>
                <a:cs typeface="楷体" panose="02010609060101010101" charset="-122"/>
              </a:rPr>
              <a:t>，</a:t>
            </a:r>
            <a:r>
              <a:rPr lang="en-US" sz="2800" b="0" baseline="-25000">
                <a:solidFill>
                  <a:srgbClr val="000000"/>
                </a:solidFill>
                <a:uFillTx/>
                <a:latin typeface="Times New Roman" panose="02020603050405020304" charset="0"/>
                <a:ea typeface="楷体" panose="02010609060101010101" charset="-122"/>
                <a:cs typeface="楷体" panose="02010609060101010101" charset="-122"/>
              </a:rPr>
              <a:t> </a:t>
            </a:r>
            <a:endParaRPr lang="en-US" sz="2800" b="0" baseline="-25000">
              <a:solidFill>
                <a:srgbClr val="000000"/>
              </a:solidFill>
              <a:uFillTx/>
              <a:latin typeface="Times New Roman" panose="02020603050405020304" charset="0"/>
              <a:ea typeface="楷体" panose="02010609060101010101" charset="-122"/>
              <a:cs typeface="楷体" panose="02010609060101010101" charset="-122"/>
            </a:endParaRPr>
          </a:p>
          <a:p>
            <a:pPr indent="0" fontAlgn="auto">
              <a:lnSpc>
                <a:spcPct val="150000"/>
              </a:lnSpc>
            </a:pP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  </a:t>
            </a:r>
            <a:r>
              <a:rPr lang="en-US" sz="2400" b="0" i="1">
                <a:solidFill>
                  <a:srgbClr val="000000"/>
                </a:solidFill>
                <a:uFillTx/>
                <a:latin typeface="Times New Roman" panose="02020603050405020304" charset="0"/>
                <a:ea typeface="楷体" panose="02010609060101010101" charset="-122"/>
                <a:cs typeface="楷体" panose="02010609060101010101" charset="-122"/>
              </a:rPr>
              <a:t>P</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B      </a:t>
            </a:r>
            <a:r>
              <a:rPr lang="zh-CN" sz="2400" b="0">
                <a:solidFill>
                  <a:srgbClr val="000000"/>
                </a:solidFill>
                <a:uFillTx/>
                <a:latin typeface="Times New Roman" panose="02020603050405020304" charset="0"/>
                <a:ea typeface="楷体" panose="02010609060101010101" charset="-122"/>
                <a:cs typeface="楷体" panose="02010609060101010101" charset="-122"/>
              </a:rPr>
              <a:t>＝</a:t>
            </a:r>
            <a:r>
              <a:rPr lang="en-US" sz="2400" b="0" i="1">
                <a:solidFill>
                  <a:srgbClr val="000000"/>
                </a:solidFill>
                <a:uFillTx/>
                <a:latin typeface="Times New Roman" panose="02020603050405020304" charset="0"/>
                <a:ea typeface="楷体" panose="02010609060101010101" charset="-122"/>
                <a:cs typeface="楷体" panose="02010609060101010101" charset="-122"/>
              </a:rPr>
              <a:t>P</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B</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en-US" sz="2400" b="0" i="1">
                <a:solidFill>
                  <a:srgbClr val="000000"/>
                </a:solidFill>
                <a:uFillTx/>
                <a:latin typeface="Times New Roman" panose="02020603050405020304" charset="0"/>
                <a:ea typeface="楷体" panose="02010609060101010101" charset="-122"/>
                <a:cs typeface="楷体" panose="02010609060101010101" charset="-122"/>
              </a:rPr>
              <a:t>V</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B</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400" b="0" baseline="-25000">
                <a:solidFill>
                  <a:srgbClr val="000000"/>
                </a:solidFill>
                <a:uFillTx/>
                <a:latin typeface="Times New Roman" panose="02020603050405020304" charset="0"/>
                <a:ea typeface="楷体" panose="02010609060101010101" charset="-122"/>
                <a:cs typeface="楷体" panose="02010609060101010101" charset="-122"/>
              </a:rPr>
              <a:t>，</a:t>
            </a:r>
            <a:endParaRPr lang="zh-CN" sz="2400" b="0" baseline="-25000">
              <a:solidFill>
                <a:srgbClr val="000000"/>
              </a:solidFill>
              <a:uFillTx/>
              <a:latin typeface="Times New Roman" panose="02020603050405020304" charset="0"/>
              <a:ea typeface="楷体" panose="02010609060101010101" charset="-122"/>
              <a:cs typeface="楷体" panose="02010609060101010101" charset="-122"/>
            </a:endParaRPr>
          </a:p>
          <a:p>
            <a:pPr indent="0" fontAlgn="auto">
              <a:lnSpc>
                <a:spcPct val="150000"/>
              </a:lnSpc>
            </a:pP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  </a:t>
            </a:r>
            <a:r>
              <a:rPr lang="en-US" sz="2400" b="0" i="1">
                <a:solidFill>
                  <a:srgbClr val="000000"/>
                </a:solidFill>
                <a:uFillTx/>
                <a:latin typeface="Times New Roman" panose="02020603050405020304" charset="0"/>
                <a:ea typeface="楷体" panose="02010609060101010101" charset="-122"/>
                <a:cs typeface="楷体" panose="02010609060101010101" charset="-122"/>
              </a:rPr>
              <a:t>V</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400" b="0">
                <a:solidFill>
                  <a:srgbClr val="000000"/>
                </a:solidFill>
                <a:uFillTx/>
                <a:latin typeface="Times New Roman" panose="02020603050405020304" charset="0"/>
                <a:ea typeface="楷体" panose="02010609060101010101" charset="-122"/>
                <a:cs typeface="楷体" panose="02010609060101010101" charset="-122"/>
              </a:rPr>
              <a:t>＋</a:t>
            </a:r>
            <a:r>
              <a:rPr lang="en-US" sz="2400" b="0" i="1">
                <a:solidFill>
                  <a:srgbClr val="000000"/>
                </a:solidFill>
                <a:uFillTx/>
                <a:latin typeface="Times New Roman" panose="02020603050405020304" charset="0"/>
                <a:ea typeface="楷体" panose="02010609060101010101" charset="-122"/>
                <a:cs typeface="楷体" panose="02010609060101010101" charset="-122"/>
              </a:rPr>
              <a:t>V</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B</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400" b="0">
                <a:solidFill>
                  <a:srgbClr val="000000"/>
                </a:solidFill>
                <a:uFillTx/>
                <a:latin typeface="Times New Roman" panose="02020603050405020304" charset="0"/>
                <a:ea typeface="楷体" panose="02010609060101010101" charset="-122"/>
                <a:cs typeface="楷体" panose="02010609060101010101" charset="-122"/>
              </a:rPr>
              <a:t>＝</a:t>
            </a:r>
            <a:r>
              <a:rPr lang="en-US" sz="2400" b="0">
                <a:solidFill>
                  <a:srgbClr val="000000"/>
                </a:solidFill>
                <a:uFillTx/>
                <a:latin typeface="Times New Roman" panose="02020603050405020304" charset="0"/>
                <a:ea typeface="楷体" panose="02010609060101010101" charset="-122"/>
                <a:cs typeface="楷体" panose="02010609060101010101" charset="-122"/>
              </a:rPr>
              <a:t>2</a:t>
            </a:r>
            <a:r>
              <a:rPr lang="en-US" sz="2400" b="0" i="1">
                <a:solidFill>
                  <a:srgbClr val="000000"/>
                </a:solidFill>
                <a:uFillTx/>
                <a:latin typeface="Times New Roman" panose="02020603050405020304" charset="0"/>
                <a:ea typeface="楷体" panose="02010609060101010101" charset="-122"/>
                <a:cs typeface="楷体" panose="02010609060101010101" charset="-122"/>
              </a:rPr>
              <a:t>V</a:t>
            </a:r>
            <a:r>
              <a:rPr lang="zh-CN" sz="2400" b="0" i="1">
                <a:solidFill>
                  <a:srgbClr val="000000"/>
                </a:solidFill>
                <a:uFillTx/>
                <a:latin typeface="Times New Roman" panose="02020603050405020304" charset="0"/>
                <a:ea typeface="楷体" panose="02010609060101010101" charset="-122"/>
                <a:cs typeface="楷体" panose="02010609060101010101" charset="-122"/>
              </a:rPr>
              <a:t>，</a:t>
            </a:r>
            <a:r>
              <a:rPr lang="en-US" sz="2400" b="0" i="1">
                <a:solidFill>
                  <a:srgbClr val="000000"/>
                </a:solidFill>
                <a:uFillTx/>
                <a:latin typeface="Times New Roman" panose="02020603050405020304" charset="0"/>
                <a:ea typeface="楷体" panose="02010609060101010101" charset="-122"/>
                <a:cs typeface="楷体" panose="02010609060101010101" charset="-122"/>
              </a:rPr>
              <a:t>  </a:t>
            </a:r>
            <a:endParaRPr lang="en-US" sz="2400" b="0" i="1">
              <a:solidFill>
                <a:srgbClr val="000000"/>
              </a:solidFill>
              <a:uFillTx/>
              <a:latin typeface="Times New Roman" panose="02020603050405020304" charset="0"/>
              <a:ea typeface="楷体" panose="02010609060101010101" charset="-122"/>
              <a:cs typeface="楷体" panose="02010609060101010101" charset="-122"/>
            </a:endParaRPr>
          </a:p>
          <a:p>
            <a:pPr indent="0" fontAlgn="auto">
              <a:lnSpc>
                <a:spcPct val="150000"/>
              </a:lnSpc>
            </a:pPr>
            <a:r>
              <a:rPr lang="en-US" sz="2400" b="0" i="1">
                <a:solidFill>
                  <a:srgbClr val="000000"/>
                </a:solidFill>
                <a:uFillTx/>
                <a:latin typeface="Times New Roman" panose="02020603050405020304" charset="0"/>
                <a:ea typeface="楷体" panose="02010609060101010101" charset="-122"/>
                <a:cs typeface="楷体" panose="02010609060101010101" charset="-122"/>
              </a:rPr>
              <a:t>P</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400" b="0">
                <a:solidFill>
                  <a:srgbClr val="000000"/>
                </a:solidFill>
                <a:uFillTx/>
                <a:latin typeface="Times New Roman" panose="02020603050405020304" charset="0"/>
                <a:ea typeface="楷体" panose="02010609060101010101" charset="-122"/>
                <a:cs typeface="楷体" panose="02010609060101010101" charset="-122"/>
              </a:rPr>
              <a:t>＋</a:t>
            </a:r>
            <a:r>
              <a:rPr lang="en-US" sz="2400" b="0">
                <a:solidFill>
                  <a:srgbClr val="000000"/>
                </a:solidFill>
                <a:uFillTx/>
                <a:latin typeface="Times New Roman" panose="02020603050405020304" charset="0"/>
                <a:ea typeface="楷体" panose="02010609060101010101" charset="-122"/>
                <a:cs typeface="楷体" panose="02010609060101010101" charset="-122"/>
              </a:rPr>
              <a:t>0.5</a:t>
            </a:r>
            <a:r>
              <a:rPr lang="en-US" sz="2400" b="0" i="1">
                <a:solidFill>
                  <a:srgbClr val="000000"/>
                </a:solidFill>
                <a:uFillTx/>
                <a:latin typeface="Times New Roman" panose="02020603050405020304" charset="0"/>
                <a:ea typeface="楷体" panose="02010609060101010101" charset="-122"/>
                <a:cs typeface="楷体" panose="02010609060101010101" charset="-122"/>
              </a:rPr>
              <a:t>P</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0</a:t>
            </a:r>
            <a:r>
              <a:rPr lang="zh-CN" sz="2400" b="0">
                <a:solidFill>
                  <a:srgbClr val="000000"/>
                </a:solidFill>
                <a:uFillTx/>
                <a:latin typeface="Times New Roman" panose="02020603050405020304" charset="0"/>
                <a:ea typeface="楷体" panose="02010609060101010101" charset="-122"/>
                <a:cs typeface="楷体" panose="02010609060101010101" charset="-122"/>
              </a:rPr>
              <a:t>＝</a:t>
            </a:r>
            <a:r>
              <a:rPr lang="en-US" sz="2400" b="0" i="1">
                <a:solidFill>
                  <a:srgbClr val="000000"/>
                </a:solidFill>
                <a:uFillTx/>
                <a:latin typeface="Times New Roman" panose="02020603050405020304" charset="0"/>
                <a:ea typeface="楷体" panose="02010609060101010101" charset="-122"/>
                <a:cs typeface="楷体" panose="02010609060101010101" charset="-122"/>
              </a:rPr>
              <a:t>P</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B</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400" b="0">
                <a:solidFill>
                  <a:srgbClr val="000000"/>
                </a:solidFill>
                <a:uFillTx/>
                <a:latin typeface="Times New Roman" panose="02020603050405020304" charset="0"/>
                <a:ea typeface="楷体" panose="02010609060101010101" charset="-122"/>
                <a:cs typeface="楷体" panose="02010609060101010101" charset="-122"/>
              </a:rPr>
              <a:t>联立解得</a:t>
            </a:r>
            <a:r>
              <a:rPr lang="en-US" sz="2400" b="0" i="1">
                <a:solidFill>
                  <a:srgbClr val="000000"/>
                </a:solidFill>
                <a:uFillTx/>
                <a:latin typeface="Times New Roman" panose="02020603050405020304" charset="0"/>
                <a:ea typeface="楷体" panose="02010609060101010101" charset="-122"/>
                <a:cs typeface="楷体" panose="02010609060101010101" charset="-122"/>
              </a:rPr>
              <a:t>V</a:t>
            </a:r>
            <a:r>
              <a:rPr lang="en-US" sz="2400" b="0" i="1" baseline="-25000">
                <a:solidFill>
                  <a:srgbClr val="000000"/>
                </a:solidFill>
                <a:uFillTx/>
                <a:latin typeface="Times New Roman" panose="02020603050405020304" charset="0"/>
                <a:ea typeface="楷体" panose="02010609060101010101" charset="-122"/>
                <a:cs typeface="楷体" panose="02010609060101010101" charset="-122"/>
              </a:rPr>
              <a:t>A</a:t>
            </a:r>
            <a:r>
              <a:rPr lang="en-US" sz="2400" b="0" baseline="-25000">
                <a:solidFill>
                  <a:srgbClr val="000000"/>
                </a:solidFill>
                <a:uFillTx/>
                <a:latin typeface="Times New Roman" panose="02020603050405020304" charset="0"/>
                <a:ea typeface="楷体" panose="02010609060101010101" charset="-122"/>
                <a:cs typeface="楷体" panose="02010609060101010101" charset="-122"/>
              </a:rPr>
              <a:t>1</a:t>
            </a:r>
            <a:r>
              <a:rPr lang="zh-CN" sz="2400" b="0">
                <a:solidFill>
                  <a:srgbClr val="000000"/>
                </a:solidFill>
                <a:uFillTx/>
                <a:latin typeface="Times New Roman" panose="02020603050405020304" charset="0"/>
                <a:ea typeface="楷体" panose="02010609060101010101" charset="-122"/>
                <a:cs typeface="楷体" panose="02010609060101010101" charset="-122"/>
              </a:rPr>
              <a:t>＝</a:t>
            </a:r>
            <a:r>
              <a:rPr lang="en-US" altLang="zh-CN" sz="2400" b="0">
                <a:solidFill>
                  <a:srgbClr val="000000"/>
                </a:solidFill>
                <a:uFillTx/>
                <a:latin typeface="Times New Roman" panose="02020603050405020304" charset="0"/>
                <a:ea typeface="楷体" panose="02010609060101010101" charset="-122"/>
                <a:cs typeface="楷体" panose="02010609060101010101" charset="-122"/>
              </a:rPr>
              <a:t>                      P</a:t>
            </a:r>
            <a:r>
              <a:rPr lang="en-US" altLang="zh-CN" sz="2400" b="0" baseline="-25000">
                <a:solidFill>
                  <a:srgbClr val="000000"/>
                </a:solidFill>
                <a:uFillTx/>
                <a:latin typeface="Times New Roman" panose="02020603050405020304" charset="0"/>
                <a:ea typeface="楷体" panose="02010609060101010101" charset="-122"/>
                <a:cs typeface="楷体" panose="02010609060101010101" charset="-122"/>
              </a:rPr>
              <a:t>B1</a:t>
            </a:r>
            <a:r>
              <a:rPr lang="en-US" altLang="zh-CN" sz="2400" b="0">
                <a:solidFill>
                  <a:srgbClr val="000000"/>
                </a:solidFill>
                <a:uFillTx/>
                <a:latin typeface="Times New Roman" panose="02020603050405020304" charset="0"/>
                <a:ea typeface="楷体" panose="02010609060101010101" charset="-122"/>
                <a:cs typeface="楷体" panose="02010609060101010101" charset="-122"/>
              </a:rPr>
              <a:t>=</a:t>
            </a:r>
            <a:endParaRPr lang="en-US" altLang="zh-CN" sz="2400" b="0">
              <a:solidFill>
                <a:srgbClr val="000000"/>
              </a:solidFill>
              <a:uFillTx/>
              <a:latin typeface="Times New Roman" panose="02020603050405020304" charset="0"/>
              <a:ea typeface="楷体" panose="02010609060101010101" charset="-122"/>
              <a:cs typeface="楷体" panose="02010609060101010101" charset="-122"/>
            </a:endParaRPr>
          </a:p>
        </p:txBody>
      </p:sp>
      <p:graphicFrame>
        <p:nvGraphicFramePr>
          <p:cNvPr id="2" name="对象 1">
            <a:hlinkClick r:id="" action="ppaction://ole?verb="/>
          </p:cNvPr>
          <p:cNvGraphicFramePr>
            <a:graphicFrameLocks noChangeAspect="1"/>
          </p:cNvGraphicFramePr>
          <p:nvPr/>
        </p:nvGraphicFramePr>
        <p:xfrm>
          <a:off x="1421765" y="2546985"/>
          <a:ext cx="337185" cy="749935"/>
        </p:xfrm>
        <a:graphic>
          <a:graphicData uri="http://schemas.openxmlformats.org/presentationml/2006/ole">
            <mc:AlternateContent xmlns:mc="http://schemas.openxmlformats.org/markup-compatibility/2006">
              <mc:Choice xmlns:v="urn:schemas-microsoft-com:vml" Requires="v">
                <p:oleObj spid="_x0000_s1025" name="" r:id="rId1" imgW="177165" imgH="393700" progId="Equation.KSEE3">
                  <p:embed/>
                </p:oleObj>
              </mc:Choice>
              <mc:Fallback>
                <p:oleObj name="" r:id="rId1" imgW="177165" imgH="393700" progId="Equation.KSEE3">
                  <p:embed/>
                  <p:pic>
                    <p:nvPicPr>
                      <p:cNvPr id="0" name="图片 1024"/>
                      <p:cNvPicPr/>
                      <p:nvPr/>
                    </p:nvPicPr>
                    <p:blipFill>
                      <a:blip r:embed="rId2"/>
                      <a:stretch>
                        <a:fillRect/>
                      </a:stretch>
                    </p:blipFill>
                    <p:spPr>
                      <a:xfrm>
                        <a:off x="1421765" y="2546985"/>
                        <a:ext cx="337185" cy="749935"/>
                      </a:xfrm>
                      <a:prstGeom prst="rect">
                        <a:avLst/>
                      </a:prstGeom>
                    </p:spPr>
                  </p:pic>
                </p:oleObj>
              </mc:Fallback>
            </mc:AlternateContent>
          </a:graphicData>
        </a:graphic>
      </p:graphicFrame>
      <p:graphicFrame>
        <p:nvGraphicFramePr>
          <p:cNvPr id="3" name="对象 2">
            <a:hlinkClick r:id="" action="ppaction://ole?verb="/>
          </p:cNvPr>
          <p:cNvGraphicFramePr>
            <a:graphicFrameLocks noChangeAspect="1"/>
          </p:cNvGraphicFramePr>
          <p:nvPr/>
        </p:nvGraphicFramePr>
        <p:xfrm>
          <a:off x="2938780" y="4339590"/>
          <a:ext cx="1238885" cy="480695"/>
        </p:xfrm>
        <a:graphic>
          <a:graphicData uri="http://schemas.openxmlformats.org/presentationml/2006/ole">
            <mc:AlternateContent xmlns:mc="http://schemas.openxmlformats.org/markup-compatibility/2006">
              <mc:Choice xmlns:v="urn:schemas-microsoft-com:vml" Requires="v">
                <p:oleObj spid="_x0000_s1026" name="" r:id="rId3" imgW="622300" imgH="241300" progId="Equation.KSEE3">
                  <p:embed/>
                </p:oleObj>
              </mc:Choice>
              <mc:Fallback>
                <p:oleObj name="" r:id="rId3" imgW="622300" imgH="241300" progId="Equation.KSEE3">
                  <p:embed/>
                  <p:pic>
                    <p:nvPicPr>
                      <p:cNvPr id="0" name="图片 1025"/>
                      <p:cNvPicPr/>
                      <p:nvPr/>
                    </p:nvPicPr>
                    <p:blipFill>
                      <a:blip r:embed="rId4"/>
                      <a:stretch>
                        <a:fillRect/>
                      </a:stretch>
                    </p:blipFill>
                    <p:spPr>
                      <a:xfrm>
                        <a:off x="2938780" y="4339590"/>
                        <a:ext cx="1238885" cy="480695"/>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5311775" y="4162425"/>
          <a:ext cx="1201420" cy="869315"/>
        </p:xfrm>
        <a:graphic>
          <a:graphicData uri="http://schemas.openxmlformats.org/presentationml/2006/ole">
            <mc:AlternateContent xmlns:mc="http://schemas.openxmlformats.org/markup-compatibility/2006">
              <mc:Choice xmlns:v="urn:schemas-microsoft-com:vml" Requires="v">
                <p:oleObj spid="_x0000_s1027" name="" r:id="rId5" imgW="596900" imgH="431800" progId="Equation.KSEE3">
                  <p:embed/>
                </p:oleObj>
              </mc:Choice>
              <mc:Fallback>
                <p:oleObj name="" r:id="rId5" imgW="596900" imgH="431800" progId="Equation.KSEE3">
                  <p:embed/>
                  <p:pic>
                    <p:nvPicPr>
                      <p:cNvPr id="0" name="图片 1026"/>
                      <p:cNvPicPr/>
                      <p:nvPr/>
                    </p:nvPicPr>
                    <p:blipFill>
                      <a:blip r:embed="rId6"/>
                      <a:stretch>
                        <a:fillRect/>
                      </a:stretch>
                    </p:blipFill>
                    <p:spPr>
                      <a:xfrm>
                        <a:off x="5311775" y="4162425"/>
                        <a:ext cx="1201420" cy="869315"/>
                      </a:xfrm>
                      <a:prstGeom prst="rect">
                        <a:avLst/>
                      </a:prstGeom>
                    </p:spPr>
                  </p:pic>
                </p:oleObj>
              </mc:Fallback>
            </mc:AlternateContent>
          </a:graphicData>
        </a:graphic>
      </p:graphicFrame>
      <p:sp>
        <p:nvSpPr>
          <p:cNvPr id="13" name="Text Box 70"/>
          <p:cNvSpPr txBox="1"/>
          <p:nvPr>
            <p:custDataLst>
              <p:tags r:id="rId7"/>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 name="文本框 16"/>
          <p:cNvSpPr txBox="1"/>
          <p:nvPr/>
        </p:nvSpPr>
        <p:spPr>
          <a:xfrm>
            <a:off x="453390" y="685165"/>
            <a:ext cx="10822305" cy="4154170"/>
          </a:xfrm>
          <a:prstGeom prst="rect">
            <a:avLst/>
          </a:prstGeom>
          <a:noFill/>
          <a:ln w="9525">
            <a:noFill/>
          </a:ln>
        </p:spPr>
        <p:txBody>
          <a:bodyPr wrap="square">
            <a:spAutoFit/>
          </a:bodyPr>
          <a:p>
            <a:pPr indent="0" fontAlgn="auto">
              <a:lnSpc>
                <a:spcPct val="150000"/>
              </a:lnSpc>
            </a:pPr>
            <a:r>
              <a:rPr lang="zh-CN" altLang="en-US" sz="2200" b="1">
                <a:solidFill>
                  <a:srgbClr val="C00000"/>
                </a:solidFill>
                <a:latin typeface="楷体" panose="02010609060101010101" charset="-122"/>
                <a:ea typeface="楷体" panose="02010609060101010101" charset="-122"/>
                <a:sym typeface="+mn-ea"/>
              </a:rPr>
              <a:t>例题</a:t>
            </a:r>
            <a:r>
              <a:rPr lang="en-US" altLang="zh-CN" sz="2200" b="1">
                <a:solidFill>
                  <a:srgbClr val="C00000"/>
                </a:solidFill>
                <a:latin typeface="楷体" panose="02010609060101010101" charset="-122"/>
                <a:ea typeface="楷体" panose="02010609060101010101" charset="-122"/>
                <a:sym typeface="+mn-ea"/>
              </a:rPr>
              <a:t>2</a:t>
            </a:r>
            <a:r>
              <a:rPr lang="zh-CN" altLang="en-US" sz="2200" b="1">
                <a:solidFill>
                  <a:srgbClr val="C00000"/>
                </a:solidFill>
                <a:latin typeface="楷体" panose="02010609060101010101" charset="-122"/>
                <a:ea typeface="楷体" panose="02010609060101010101" charset="-122"/>
                <a:sym typeface="+mn-ea"/>
              </a:rPr>
              <a:t>：</a:t>
            </a:r>
            <a:r>
              <a:rPr lang="zh-CN" sz="2200" b="0">
                <a:latin typeface="Times New Roman" panose="02020603050405020304" charset="0"/>
                <a:ea typeface="宋体" panose="02010600030101010101" pitchFamily="2" charset="-122"/>
              </a:rPr>
              <a:t>如图，一固定的水平气缸有一大一小两个同轴圆筒组成，两圆筒中各有一个活塞，已知大活塞的横截面积为</a:t>
            </a:r>
            <a:r>
              <a:rPr lang="en-US" altLang="zh-CN" sz="2200" b="0">
                <a:latin typeface="Times New Roman" panose="02020603050405020304" charset="0"/>
                <a:ea typeface="宋体" panose="02010600030101010101" pitchFamily="2" charset="-122"/>
              </a:rPr>
              <a:t>S,小活塞的横截面积为      ,两活塞用刚性轻杆连接，间距保持      ,气缸外大气压强为P</a:t>
            </a:r>
            <a:r>
              <a:rPr lang="en-US" altLang="zh-CN" sz="2200" b="0" baseline="-25000">
                <a:latin typeface="Times New Roman" panose="02020603050405020304" charset="0"/>
                <a:ea typeface="宋体" panose="02010600030101010101" pitchFamily="2" charset="-122"/>
              </a:rPr>
              <a:t>0</a:t>
            </a:r>
            <a:r>
              <a:rPr lang="en-US" altLang="zh-CN" sz="2200" b="0">
                <a:latin typeface="Times New Roman" panose="02020603050405020304" charset="0"/>
                <a:ea typeface="宋体" panose="02010600030101010101" pitchFamily="2" charset="-122"/>
              </a:rPr>
              <a:t>,温度为T,初始时大活塞与大圆筒底部相距     ,两活塞间封闭气体的温度为2T,活塞在水平向右的拉力作用下处于静止状态，拉力的大小为F且保持不变现气缸内气体温度缓慢下降，活塞缓慢向右移动，忽略两活塞与气缸壁之间的摩擦，则：</a:t>
            </a:r>
            <a:endParaRPr lang="en-US" altLang="zh-CN" sz="2200" b="0">
              <a:latin typeface="Times New Roman" panose="02020603050405020304" charset="0"/>
              <a:ea typeface="宋体" panose="02010600030101010101" pitchFamily="2" charset="-122"/>
            </a:endParaRPr>
          </a:p>
          <a:p>
            <a:pPr indent="0" fontAlgn="auto">
              <a:lnSpc>
                <a:spcPct val="150000"/>
              </a:lnSpc>
            </a:pPr>
            <a:r>
              <a:rPr lang="en-US" altLang="zh-CN" sz="2200" b="0">
                <a:latin typeface="Times New Roman" panose="02020603050405020304" charset="0"/>
                <a:ea typeface="宋体" panose="02010600030101010101" pitchFamily="2" charset="-122"/>
              </a:rPr>
              <a:t>（1）请列式说明，在大活塞到达两圆筒衔接处前，缸内气体的压强如何变化？</a:t>
            </a:r>
            <a:endParaRPr lang="en-US" altLang="zh-CN" sz="2200" b="0">
              <a:latin typeface="Times New Roman" panose="02020603050405020304" charset="0"/>
              <a:ea typeface="宋体" panose="02010600030101010101" pitchFamily="2" charset="-122"/>
            </a:endParaRPr>
          </a:p>
          <a:p>
            <a:pPr indent="0" fontAlgn="auto">
              <a:lnSpc>
                <a:spcPct val="150000"/>
              </a:lnSpc>
            </a:pPr>
            <a:r>
              <a:rPr lang="en-US" altLang="zh-CN" sz="2200" b="0">
                <a:latin typeface="Times New Roman" panose="02020603050405020304" charset="0"/>
                <a:ea typeface="宋体" panose="02010600030101010101" pitchFamily="2" charset="-122"/>
              </a:rPr>
              <a:t>（2）在大活塞到达两圆筒衔接处前的瞬间，缸内封闭气体的温度是多少？</a:t>
            </a:r>
            <a:endParaRPr lang="en-US" altLang="zh-CN" sz="2200" b="0">
              <a:latin typeface="Times New Roman" panose="02020603050405020304" charset="0"/>
              <a:ea typeface="宋体" panose="02010600030101010101" pitchFamily="2" charset="-122"/>
            </a:endParaRPr>
          </a:p>
        </p:txBody>
      </p:sp>
      <p:graphicFrame>
        <p:nvGraphicFramePr>
          <p:cNvPr id="18" name="对象 17">
            <a:hlinkClick r:id="" action="ppaction://ole?verb="/>
          </p:cNvPr>
          <p:cNvGraphicFramePr>
            <a:graphicFrameLocks noChangeAspect="1"/>
          </p:cNvGraphicFramePr>
          <p:nvPr/>
        </p:nvGraphicFramePr>
        <p:xfrm>
          <a:off x="7002780" y="1130935"/>
          <a:ext cx="296545" cy="708660"/>
        </p:xfrm>
        <a:graphic>
          <a:graphicData uri="http://schemas.openxmlformats.org/presentationml/2006/ole">
            <mc:AlternateContent xmlns:mc="http://schemas.openxmlformats.org/markup-compatibility/2006">
              <mc:Choice xmlns:v="urn:schemas-microsoft-com:vml" Requires="v">
                <p:oleObj spid="_x0000_s2049" name="" r:id="rId1" imgW="165100" imgH="393700" progId="Equation.KSEE3">
                  <p:embed/>
                </p:oleObj>
              </mc:Choice>
              <mc:Fallback>
                <p:oleObj name="" r:id="rId1" imgW="165100" imgH="393700" progId="Equation.KSEE3">
                  <p:embed/>
                  <p:pic>
                    <p:nvPicPr>
                      <p:cNvPr id="0" name="图片 2048"/>
                      <p:cNvPicPr/>
                      <p:nvPr/>
                    </p:nvPicPr>
                    <p:blipFill>
                      <a:blip r:embed="rId2"/>
                      <a:stretch>
                        <a:fillRect/>
                      </a:stretch>
                    </p:blipFill>
                    <p:spPr>
                      <a:xfrm>
                        <a:off x="7002780" y="1130935"/>
                        <a:ext cx="296545" cy="708660"/>
                      </a:xfrm>
                      <a:prstGeom prst="rect">
                        <a:avLst/>
                      </a:prstGeom>
                    </p:spPr>
                  </p:pic>
                </p:oleObj>
              </mc:Fallback>
            </mc:AlternateContent>
          </a:graphicData>
        </a:graphic>
      </p:graphicFrame>
      <p:graphicFrame>
        <p:nvGraphicFramePr>
          <p:cNvPr id="19" name="对象 18">
            <a:hlinkClick r:id="" action="ppaction://ole?verb="/>
          </p:cNvPr>
          <p:cNvGraphicFramePr>
            <a:graphicFrameLocks noChangeAspect="1"/>
          </p:cNvGraphicFramePr>
          <p:nvPr/>
        </p:nvGraphicFramePr>
        <p:xfrm>
          <a:off x="1151255" y="1839595"/>
          <a:ext cx="220980" cy="443865"/>
        </p:xfrm>
        <a:graphic>
          <a:graphicData uri="http://schemas.openxmlformats.org/presentationml/2006/ole">
            <mc:AlternateContent xmlns:mc="http://schemas.openxmlformats.org/markup-compatibility/2006">
              <mc:Choice xmlns:v="urn:schemas-microsoft-com:vml" Requires="v">
                <p:oleObj spid="_x0000_s2050" name="" r:id="rId3" imgW="88265" imgH="177165" progId="Equation.KSEE3">
                  <p:embed/>
                </p:oleObj>
              </mc:Choice>
              <mc:Fallback>
                <p:oleObj name="" r:id="rId3" imgW="88265" imgH="177165" progId="Equation.KSEE3">
                  <p:embed/>
                  <p:pic>
                    <p:nvPicPr>
                      <p:cNvPr id="0" name="图片 2049"/>
                      <p:cNvPicPr/>
                      <p:nvPr/>
                    </p:nvPicPr>
                    <p:blipFill>
                      <a:blip r:embed="rId4"/>
                      <a:stretch>
                        <a:fillRect/>
                      </a:stretch>
                    </p:blipFill>
                    <p:spPr>
                      <a:xfrm>
                        <a:off x="1151255" y="1839595"/>
                        <a:ext cx="220980" cy="443865"/>
                      </a:xfrm>
                      <a:prstGeom prst="rect">
                        <a:avLst/>
                      </a:prstGeom>
                    </p:spPr>
                  </p:pic>
                </p:oleObj>
              </mc:Fallback>
            </mc:AlternateContent>
          </a:graphicData>
        </a:graphic>
      </p:graphicFrame>
      <p:graphicFrame>
        <p:nvGraphicFramePr>
          <p:cNvPr id="20" name="对象 19">
            <a:hlinkClick r:id="" action="ppaction://ole?verb="/>
          </p:cNvPr>
          <p:cNvGraphicFramePr>
            <a:graphicFrameLocks noChangeAspect="1"/>
          </p:cNvGraphicFramePr>
          <p:nvPr/>
        </p:nvGraphicFramePr>
        <p:xfrm>
          <a:off x="9167495" y="1630680"/>
          <a:ext cx="252730" cy="652780"/>
        </p:xfrm>
        <a:graphic>
          <a:graphicData uri="http://schemas.openxmlformats.org/presentationml/2006/ole">
            <mc:AlternateContent xmlns:mc="http://schemas.openxmlformats.org/markup-compatibility/2006">
              <mc:Choice xmlns:v="urn:schemas-microsoft-com:vml" Requires="v">
                <p:oleObj spid="_x0000_s2051" name="" r:id="rId5" imgW="152400" imgH="393700" progId="Equation.KSEE3">
                  <p:embed/>
                </p:oleObj>
              </mc:Choice>
              <mc:Fallback>
                <p:oleObj name="" r:id="rId5" imgW="152400" imgH="393700" progId="Equation.KSEE3">
                  <p:embed/>
                  <p:pic>
                    <p:nvPicPr>
                      <p:cNvPr id="0" name="图片 2050"/>
                      <p:cNvPicPr/>
                      <p:nvPr/>
                    </p:nvPicPr>
                    <p:blipFill>
                      <a:blip r:embed="rId6"/>
                      <a:stretch>
                        <a:fillRect/>
                      </a:stretch>
                    </p:blipFill>
                    <p:spPr>
                      <a:xfrm>
                        <a:off x="9167495" y="1630680"/>
                        <a:ext cx="252730" cy="652780"/>
                      </a:xfrm>
                      <a:prstGeom prst="rect">
                        <a:avLst/>
                      </a:prstGeom>
                    </p:spPr>
                  </p:pic>
                </p:oleObj>
              </mc:Fallback>
            </mc:AlternateContent>
          </a:graphicData>
        </a:graphic>
      </p:graphicFrame>
      <p:sp>
        <p:nvSpPr>
          <p:cNvPr id="21" name="Text Box 70"/>
          <p:cNvSpPr txBox="1"/>
          <p:nvPr>
            <p:custDataLst>
              <p:tags r:id="rId7"/>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pic>
        <p:nvPicPr>
          <p:cNvPr id="1073742866" name="图片 3"/>
          <p:cNvPicPr>
            <a:picLocks noChangeAspect="1"/>
          </p:cNvPicPr>
          <p:nvPr/>
        </p:nvPicPr>
        <p:blipFill>
          <a:blip r:embed="rId8"/>
          <a:stretch>
            <a:fillRect/>
          </a:stretch>
        </p:blipFill>
        <p:spPr>
          <a:xfrm>
            <a:off x="8401050" y="4839335"/>
            <a:ext cx="3089910" cy="1600200"/>
          </a:xfrm>
          <a:prstGeom prst="rect">
            <a:avLst/>
          </a:prstGeom>
          <a:noFill/>
          <a:ln w="9525">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捕获"/>
          <p:cNvPicPr>
            <a:picLocks noChangeAspect="1"/>
          </p:cNvPicPr>
          <p:nvPr/>
        </p:nvPicPr>
        <p:blipFill>
          <a:blip r:embed="rId1"/>
          <a:stretch>
            <a:fillRect/>
          </a:stretch>
        </p:blipFill>
        <p:spPr>
          <a:xfrm>
            <a:off x="1482725" y="815340"/>
            <a:ext cx="9551670" cy="5908675"/>
          </a:xfrm>
          <a:prstGeom prst="rect">
            <a:avLst/>
          </a:prstGeom>
        </p:spPr>
      </p:pic>
      <p:sp>
        <p:nvSpPr>
          <p:cNvPr id="21" name="Text Box 70"/>
          <p:cNvSpPr txBox="1"/>
          <p:nvPr>
            <p:custDataLst>
              <p:tags r:id="rId2"/>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9" name="文本框 8"/>
          <p:cNvSpPr txBox="1"/>
          <p:nvPr/>
        </p:nvSpPr>
        <p:spPr>
          <a:xfrm>
            <a:off x="660400" y="819785"/>
            <a:ext cx="11108055" cy="3969385"/>
          </a:xfrm>
          <a:prstGeom prst="rect">
            <a:avLst/>
          </a:prstGeom>
          <a:noFill/>
          <a:ln w="9525">
            <a:noFill/>
          </a:ln>
        </p:spPr>
        <p:txBody>
          <a:bodyPr wrap="square">
            <a:spAutoFit/>
          </a:bodyPr>
          <a:p>
            <a:pPr indent="0" fontAlgn="auto">
              <a:lnSpc>
                <a:spcPct val="150000"/>
              </a:lnSpc>
            </a:pPr>
            <a:r>
              <a:rPr lang="zh-CN" sz="2400" b="1">
                <a:solidFill>
                  <a:schemeClr val="accent6">
                    <a:lumMod val="75000"/>
                  </a:schemeClr>
                </a:solidFill>
                <a:latin typeface="楷体" panose="02010609060101010101" charset="-122"/>
                <a:ea typeface="楷体" panose="02010609060101010101" charset="-122"/>
                <a:cs typeface="楷体" panose="02010609060101010101" charset="-122"/>
                <a:sym typeface="+mn-ea"/>
              </a:rPr>
              <a:t>拓展：</a:t>
            </a:r>
            <a:r>
              <a:rPr lang="zh-CN" sz="2400" b="0">
                <a:ea typeface="楷体" panose="02010609060101010101" charset="-122"/>
              </a:rPr>
              <a:t>如图所示，现将气缸左右封闭，左右活塞面积分别为2S和S,整个容器被通过刚性杆连接的两活塞分隔成三部分，分别充有氢气、空气和氮气.平衡时，氮气的压强和体积分别为</a:t>
            </a:r>
            <a:r>
              <a:rPr lang="en-US" altLang="zh-CN" sz="2400" b="0">
                <a:ea typeface="楷体" panose="02010609060101010101" charset="-122"/>
              </a:rPr>
              <a:t>P</a:t>
            </a:r>
            <a:r>
              <a:rPr lang="en-US" altLang="zh-CN" sz="2400" b="0" baseline="-25000">
                <a:ea typeface="楷体" panose="02010609060101010101" charset="-122"/>
              </a:rPr>
              <a:t>0</a:t>
            </a:r>
            <a:r>
              <a:rPr lang="zh-CN" altLang="en-US" sz="2400" b="0">
                <a:ea typeface="楷体" panose="02010609060101010101" charset="-122"/>
              </a:rPr>
              <a:t>和</a:t>
            </a:r>
            <a:r>
              <a:rPr lang="en-US" altLang="zh-CN" sz="2400" b="0">
                <a:ea typeface="楷体" panose="02010609060101010101" charset="-122"/>
              </a:rPr>
              <a:t>V</a:t>
            </a:r>
            <a:r>
              <a:rPr lang="en-US" altLang="zh-CN" sz="2400" b="0" baseline="-25000">
                <a:ea typeface="楷体" panose="02010609060101010101" charset="-122"/>
              </a:rPr>
              <a:t>0</a:t>
            </a:r>
            <a:r>
              <a:rPr lang="zh-CN" altLang="en-US" sz="2400" b="0">
                <a:ea typeface="楷体" panose="02010609060101010101" charset="-122"/>
              </a:rPr>
              <a:t>，氢气的体积为</a:t>
            </a:r>
            <a:r>
              <a:rPr lang="en-US" altLang="zh-CN" sz="2400" b="0">
                <a:ea typeface="楷体" panose="02010609060101010101" charset="-122"/>
              </a:rPr>
              <a:t>2V</a:t>
            </a:r>
            <a:r>
              <a:rPr lang="en-US" altLang="zh-CN" sz="2400" b="0" baseline="-25000">
                <a:ea typeface="楷体" panose="02010609060101010101" charset="-122"/>
              </a:rPr>
              <a:t>0</a:t>
            </a:r>
            <a:r>
              <a:rPr lang="zh-CN" altLang="en-US" sz="2400" b="0">
                <a:ea typeface="楷体" panose="02010609060101010101" charset="-122"/>
              </a:rPr>
              <a:t>，空气的压强为</a:t>
            </a:r>
            <a:r>
              <a:rPr lang="en-US" altLang="zh-CN" sz="2400" b="0">
                <a:ea typeface="楷体" panose="02010609060101010101" charset="-122"/>
              </a:rPr>
              <a:t>P</a:t>
            </a:r>
            <a:r>
              <a:rPr lang="zh-CN" altLang="en-US" sz="2400" b="0">
                <a:ea typeface="楷体" panose="02010609060101010101" charset="-122"/>
              </a:rPr>
              <a:t>，现缓慢地将中部的空气全部抽出，抽气过程中氢气和氮气的温度保持不变,活塞没有到达两汽缸的连接处，求:</a:t>
            </a:r>
            <a:endParaRPr lang="zh-CN" altLang="en-US" sz="2400" b="0">
              <a:ea typeface="楷体" panose="02010609060101010101" charset="-122"/>
            </a:endParaRPr>
          </a:p>
          <a:p>
            <a:pPr indent="0" fontAlgn="auto">
              <a:lnSpc>
                <a:spcPct val="150000"/>
              </a:lnSpc>
            </a:pPr>
            <a:r>
              <a:rPr lang="zh-CN" altLang="en-US" sz="2400" b="0">
                <a:ea typeface="楷体" panose="02010609060101010101" charset="-122"/>
              </a:rPr>
              <a:t>(1)抽气前氢气的压强；</a:t>
            </a:r>
            <a:endParaRPr lang="zh-CN" altLang="en-US" sz="2400" b="0">
              <a:ea typeface="楷体" panose="02010609060101010101" charset="-122"/>
            </a:endParaRPr>
          </a:p>
          <a:p>
            <a:pPr indent="0" fontAlgn="auto">
              <a:lnSpc>
                <a:spcPct val="150000"/>
              </a:lnSpc>
            </a:pPr>
            <a:r>
              <a:rPr lang="zh-CN" altLang="en-US" sz="2400" b="0">
                <a:ea typeface="楷体" panose="02010609060101010101" charset="-122"/>
              </a:rPr>
              <a:t>(2)抽气后氢气的压强和体积。</a:t>
            </a:r>
            <a:endParaRPr lang="zh-CN" altLang="en-US" sz="2400" b="0">
              <a:ea typeface="楷体" panose="02010609060101010101" charset="-122"/>
            </a:endParaRPr>
          </a:p>
        </p:txBody>
      </p:sp>
      <p:pic>
        <p:nvPicPr>
          <p:cNvPr id="1073742869" name="图片 39" descr="641745CE64A454C9C3734DC12B664639_副本"/>
          <p:cNvPicPr>
            <a:picLocks noChangeAspect="1"/>
          </p:cNvPicPr>
          <p:nvPr/>
        </p:nvPicPr>
        <p:blipFill>
          <a:blip r:embed="rId2"/>
          <a:stretch>
            <a:fillRect/>
          </a:stretch>
        </p:blipFill>
        <p:spPr>
          <a:xfrm>
            <a:off x="6843395" y="3569970"/>
            <a:ext cx="3943985" cy="1727200"/>
          </a:xfrm>
          <a:prstGeom prst="rect">
            <a:avLst/>
          </a:prstGeom>
          <a:noFill/>
          <a:ln w="9525">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图片 3" descr="捕获"/>
          <p:cNvPicPr>
            <a:picLocks noChangeAspect="1"/>
          </p:cNvPicPr>
          <p:nvPr/>
        </p:nvPicPr>
        <p:blipFill>
          <a:blip r:embed="rId1"/>
          <a:stretch>
            <a:fillRect/>
          </a:stretch>
        </p:blipFill>
        <p:spPr>
          <a:xfrm>
            <a:off x="427990" y="697230"/>
            <a:ext cx="10406380" cy="5688330"/>
          </a:xfrm>
          <a:prstGeom prst="rect">
            <a:avLst/>
          </a:prstGeom>
        </p:spPr>
      </p:pic>
      <p:sp>
        <p:nvSpPr>
          <p:cNvPr id="21" name="Text Box 70"/>
          <p:cNvSpPr txBox="1"/>
          <p:nvPr>
            <p:custDataLst>
              <p:tags r:id="rId2"/>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文本框 3"/>
          <p:cNvSpPr txBox="1"/>
          <p:nvPr/>
        </p:nvSpPr>
        <p:spPr>
          <a:xfrm>
            <a:off x="684530" y="1231900"/>
            <a:ext cx="10588625" cy="3969385"/>
          </a:xfrm>
          <a:prstGeom prst="rect">
            <a:avLst/>
          </a:prstGeom>
          <a:noFill/>
        </p:spPr>
        <p:txBody>
          <a:bodyPr wrap="square" rtlCol="0" anchor="t">
            <a:spAutoFit/>
          </a:bodyPr>
          <a:p>
            <a:pPr marL="252095" indent="-457200" algn="just">
              <a:lnSpc>
                <a:spcPct val="150000"/>
              </a:lnSpc>
              <a:spcAft>
                <a:spcPts val="0"/>
              </a:spcAft>
              <a:tabLst>
                <a:tab pos="2700655" algn="l"/>
              </a:tabLst>
            </a:pPr>
            <a:r>
              <a:rPr lang="en-US" altLang="zh-CN" sz="2400" kern="100" dirty="0" smtClean="0">
                <a:latin typeface="楷体" panose="02010609060101010101" charset="-122"/>
                <a:ea typeface="楷体" panose="02010609060101010101" charset="-122"/>
                <a:cs typeface="楷体" panose="02010609060101010101" charset="-122"/>
                <a:sym typeface="+mn-ea"/>
              </a:rPr>
              <a:t>	(</a:t>
            </a:r>
            <a:r>
              <a:rPr lang="en-US" altLang="zh-CN" sz="2400" kern="100" dirty="0">
                <a:latin typeface="楷体" panose="02010609060101010101" charset="-122"/>
                <a:ea typeface="楷体" panose="02010609060101010101" charset="-122"/>
                <a:cs typeface="楷体" panose="02010609060101010101" charset="-122"/>
                <a:sym typeface="+mn-ea"/>
              </a:rPr>
              <a:t>1)</a:t>
            </a:r>
            <a:r>
              <a:rPr lang="zh-CN" altLang="zh-CN" sz="2400" kern="100" dirty="0">
                <a:latin typeface="楷体" panose="02010609060101010101" charset="-122"/>
                <a:ea typeface="楷体" panose="02010609060101010101" charset="-122"/>
                <a:cs typeface="楷体" panose="02010609060101010101" charset="-122"/>
                <a:sym typeface="+mn-ea"/>
              </a:rPr>
              <a:t>确定研究对象，一般地说，研究对象分两类：一类是热学研究对象</a:t>
            </a:r>
            <a:r>
              <a:rPr lang="en-US" altLang="zh-CN" sz="2400" kern="100" dirty="0">
                <a:latin typeface="楷体" panose="02010609060101010101" charset="-122"/>
                <a:ea typeface="楷体" panose="02010609060101010101" charset="-122"/>
                <a:cs typeface="楷体" panose="02010609060101010101" charset="-122"/>
                <a:sym typeface="+mn-ea"/>
              </a:rPr>
              <a:t>(</a:t>
            </a:r>
            <a:r>
              <a:rPr lang="zh-CN" altLang="zh-CN" sz="2400" kern="100" dirty="0">
                <a:latin typeface="楷体" panose="02010609060101010101" charset="-122"/>
                <a:ea typeface="楷体" panose="02010609060101010101" charset="-122"/>
                <a:cs typeface="楷体" panose="02010609060101010101" charset="-122"/>
                <a:sym typeface="+mn-ea"/>
              </a:rPr>
              <a:t>一定质量的理想气体</a:t>
            </a:r>
            <a:r>
              <a:rPr lang="en-US" altLang="zh-CN" sz="2400" kern="100" dirty="0">
                <a:latin typeface="楷体" panose="02010609060101010101" charset="-122"/>
                <a:ea typeface="楷体" panose="02010609060101010101" charset="-122"/>
                <a:cs typeface="楷体" panose="02010609060101010101" charset="-122"/>
                <a:sym typeface="+mn-ea"/>
              </a:rPr>
              <a:t>)</a:t>
            </a:r>
            <a:r>
              <a:rPr lang="zh-CN" altLang="zh-CN" sz="2400" kern="100" dirty="0">
                <a:latin typeface="楷体" panose="02010609060101010101" charset="-122"/>
                <a:ea typeface="楷体" panose="02010609060101010101" charset="-122"/>
                <a:cs typeface="楷体" panose="02010609060101010101" charset="-122"/>
                <a:sym typeface="+mn-ea"/>
              </a:rPr>
              <a:t>；另一类是力学研究对象</a:t>
            </a:r>
            <a:r>
              <a:rPr lang="en-US" altLang="zh-CN" sz="2400" kern="100" dirty="0">
                <a:latin typeface="楷体" panose="02010609060101010101" charset="-122"/>
                <a:ea typeface="楷体" panose="02010609060101010101" charset="-122"/>
                <a:cs typeface="楷体" panose="02010609060101010101" charset="-122"/>
                <a:sym typeface="+mn-ea"/>
              </a:rPr>
              <a:t>(</a:t>
            </a:r>
            <a:r>
              <a:rPr lang="zh-CN" altLang="zh-CN" sz="2400" kern="100" dirty="0">
                <a:latin typeface="楷体" panose="02010609060101010101" charset="-122"/>
                <a:ea typeface="楷体" panose="02010609060101010101" charset="-122"/>
                <a:cs typeface="楷体" panose="02010609060101010101" charset="-122"/>
                <a:sym typeface="+mn-ea"/>
              </a:rPr>
              <a:t>汽缸、活塞或某系统</a:t>
            </a:r>
            <a:r>
              <a:rPr lang="en-US" altLang="zh-CN" sz="2400" kern="100" dirty="0">
                <a:latin typeface="楷体" panose="02010609060101010101" charset="-122"/>
                <a:ea typeface="楷体" panose="02010609060101010101" charset="-122"/>
                <a:cs typeface="楷体" panose="02010609060101010101" charset="-122"/>
                <a:sym typeface="+mn-ea"/>
              </a:rPr>
              <a:t>)</a:t>
            </a:r>
            <a:r>
              <a:rPr lang="zh-CN" altLang="zh-CN" sz="2400" kern="100" dirty="0">
                <a:latin typeface="楷体" panose="02010609060101010101" charset="-122"/>
                <a:ea typeface="楷体" panose="02010609060101010101" charset="-122"/>
                <a:cs typeface="楷体" panose="02010609060101010101" charset="-122"/>
                <a:sym typeface="+mn-ea"/>
              </a:rPr>
              <a:t>。</a:t>
            </a:r>
            <a:endParaRPr lang="zh-CN" altLang="zh-CN" sz="2400" kern="100" dirty="0">
              <a:latin typeface="楷体" panose="02010609060101010101" charset="-122"/>
              <a:ea typeface="楷体" panose="02010609060101010101" charset="-122"/>
              <a:cs typeface="楷体" panose="02010609060101010101" charset="-122"/>
            </a:endParaRPr>
          </a:p>
          <a:p>
            <a:pPr marL="252095" indent="-457200" algn="just">
              <a:lnSpc>
                <a:spcPct val="150000"/>
              </a:lnSpc>
              <a:spcAft>
                <a:spcPts val="0"/>
              </a:spcAft>
              <a:tabLst>
                <a:tab pos="2700655" algn="l"/>
              </a:tabLst>
            </a:pPr>
            <a:r>
              <a:rPr lang="en-US" altLang="zh-CN" sz="2400" kern="100" dirty="0" smtClean="0">
                <a:latin typeface="楷体" panose="02010609060101010101" charset="-122"/>
                <a:ea typeface="楷体" panose="02010609060101010101" charset="-122"/>
                <a:cs typeface="楷体" panose="02010609060101010101" charset="-122"/>
                <a:sym typeface="+mn-ea"/>
              </a:rPr>
              <a:t>	(</a:t>
            </a:r>
            <a:r>
              <a:rPr lang="en-US" altLang="zh-CN" sz="2400" kern="100" dirty="0">
                <a:latin typeface="楷体" panose="02010609060101010101" charset="-122"/>
                <a:ea typeface="楷体" panose="02010609060101010101" charset="-122"/>
                <a:cs typeface="楷体" panose="02010609060101010101" charset="-122"/>
                <a:sym typeface="+mn-ea"/>
              </a:rPr>
              <a:t>2)</a:t>
            </a:r>
            <a:r>
              <a:rPr lang="zh-CN" altLang="zh-CN" sz="2400" kern="100" dirty="0">
                <a:latin typeface="楷体" panose="02010609060101010101" charset="-122"/>
                <a:ea typeface="楷体" panose="02010609060101010101" charset="-122"/>
                <a:cs typeface="楷体" panose="02010609060101010101" charset="-122"/>
                <a:sym typeface="+mn-ea"/>
              </a:rPr>
              <a:t>分析物理过程，对热学研究对象分析清楚初、末状态及状态变化过程，依据气体实验定律列出方程；对力学研究对象要正确地进行受力分析，依据力学规律列出方程。</a:t>
            </a:r>
            <a:endParaRPr lang="zh-CN" altLang="zh-CN" sz="2400" kern="100" dirty="0">
              <a:latin typeface="楷体" panose="02010609060101010101" charset="-122"/>
              <a:ea typeface="楷体" panose="02010609060101010101" charset="-122"/>
              <a:cs typeface="楷体" panose="02010609060101010101" charset="-122"/>
            </a:endParaRPr>
          </a:p>
          <a:p>
            <a:pPr marL="252095" indent="-457200" algn="just">
              <a:lnSpc>
                <a:spcPct val="150000"/>
              </a:lnSpc>
              <a:spcAft>
                <a:spcPts val="0"/>
              </a:spcAft>
              <a:tabLst>
                <a:tab pos="2700655" algn="l"/>
              </a:tabLst>
            </a:pPr>
            <a:r>
              <a:rPr lang="en-US" altLang="zh-CN" sz="2400" kern="100" dirty="0" smtClean="0">
                <a:latin typeface="楷体" panose="02010609060101010101" charset="-122"/>
                <a:ea typeface="楷体" panose="02010609060101010101" charset="-122"/>
                <a:cs typeface="楷体" panose="02010609060101010101" charset="-122"/>
                <a:sym typeface="+mn-ea"/>
              </a:rPr>
              <a:t>	(</a:t>
            </a:r>
            <a:r>
              <a:rPr lang="en-US" altLang="zh-CN" sz="2400" kern="100" dirty="0">
                <a:latin typeface="楷体" panose="02010609060101010101" charset="-122"/>
                <a:ea typeface="楷体" panose="02010609060101010101" charset="-122"/>
                <a:cs typeface="楷体" panose="02010609060101010101" charset="-122"/>
                <a:sym typeface="+mn-ea"/>
              </a:rPr>
              <a:t>3)</a:t>
            </a:r>
            <a:r>
              <a:rPr lang="zh-CN" altLang="zh-CN" sz="2400" kern="100" dirty="0">
                <a:latin typeface="楷体" panose="02010609060101010101" charset="-122"/>
                <a:ea typeface="楷体" panose="02010609060101010101" charset="-122"/>
                <a:cs typeface="楷体" panose="02010609060101010101" charset="-122"/>
                <a:sym typeface="+mn-ea"/>
              </a:rPr>
              <a:t>挖掘题目的隐含条件，如几何关系等，列出辅助方程。</a:t>
            </a:r>
            <a:endParaRPr lang="zh-CN" altLang="zh-CN" sz="2400" kern="100" dirty="0">
              <a:latin typeface="楷体" panose="02010609060101010101" charset="-122"/>
              <a:ea typeface="楷体" panose="02010609060101010101" charset="-122"/>
              <a:cs typeface="楷体" panose="02010609060101010101" charset="-122"/>
            </a:endParaRPr>
          </a:p>
          <a:p>
            <a:pPr marL="252095" indent="-457200" algn="just">
              <a:lnSpc>
                <a:spcPct val="150000"/>
              </a:lnSpc>
              <a:spcAft>
                <a:spcPts val="0"/>
              </a:spcAft>
              <a:tabLst>
                <a:tab pos="2700655" algn="l"/>
              </a:tabLst>
            </a:pPr>
            <a:r>
              <a:rPr lang="en-US" altLang="zh-CN" sz="2400" kern="100" dirty="0" smtClean="0">
                <a:latin typeface="楷体" panose="02010609060101010101" charset="-122"/>
                <a:ea typeface="楷体" panose="02010609060101010101" charset="-122"/>
                <a:cs typeface="楷体" panose="02010609060101010101" charset="-122"/>
                <a:sym typeface="+mn-ea"/>
              </a:rPr>
              <a:t>	(</a:t>
            </a:r>
            <a:r>
              <a:rPr lang="en-US" altLang="zh-CN" sz="2400" kern="100" dirty="0">
                <a:latin typeface="楷体" panose="02010609060101010101" charset="-122"/>
                <a:ea typeface="楷体" panose="02010609060101010101" charset="-122"/>
                <a:cs typeface="楷体" panose="02010609060101010101" charset="-122"/>
                <a:sym typeface="+mn-ea"/>
              </a:rPr>
              <a:t>4)</a:t>
            </a:r>
            <a:r>
              <a:rPr lang="zh-CN" altLang="zh-CN" sz="2400" kern="100" dirty="0">
                <a:latin typeface="楷体" panose="02010609060101010101" charset="-122"/>
                <a:ea typeface="楷体" panose="02010609060101010101" charset="-122"/>
                <a:cs typeface="楷体" panose="02010609060101010101" charset="-122"/>
                <a:sym typeface="+mn-ea"/>
              </a:rPr>
              <a:t>多个方程联立求解。对求解的结果注意检验它们的合理性。</a:t>
            </a:r>
            <a:endParaRPr lang="zh-CN" altLang="zh-CN" sz="2400" kern="100" dirty="0">
              <a:latin typeface="楷体" panose="02010609060101010101" charset="-122"/>
              <a:ea typeface="楷体" panose="02010609060101010101" charset="-122"/>
              <a:cs typeface="楷体" panose="02010609060101010101" charset="-122"/>
              <a:sym typeface="+mn-ea"/>
            </a:endParaRPr>
          </a:p>
        </p:txBody>
      </p:sp>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marL="457200" indent="-457200" algn="l">
              <a:buClrTx/>
              <a:buSzTx/>
              <a:buFont typeface="Wingdings" panose="05000000000000000000" charset="0"/>
              <a:buChar char="u"/>
            </a:pPr>
            <a:r>
              <a:rPr lang="zh-CN" altLang="en-US" sz="2800">
                <a:solidFill>
                  <a:schemeClr val="accent1">
                    <a:lumMod val="50000"/>
                  </a:schemeClr>
                </a:solidFill>
                <a:sym typeface="+mn-ea"/>
              </a:rPr>
              <a:t>总结</a:t>
            </a:r>
            <a:endParaRPr lang="zh-CN" altLang="en-US" sz="2800">
              <a:solidFill>
                <a:schemeClr val="accent1">
                  <a:lumMod val="50000"/>
                </a:schemeClr>
              </a:solidFill>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35115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3" name="文本框 2"/>
          <p:cNvSpPr txBox="1"/>
          <p:nvPr/>
        </p:nvSpPr>
        <p:spPr>
          <a:xfrm>
            <a:off x="956310" y="1326515"/>
            <a:ext cx="4373880" cy="460375"/>
          </a:xfrm>
          <a:prstGeom prst="rect">
            <a:avLst/>
          </a:prstGeom>
          <a:noFill/>
        </p:spPr>
        <p:txBody>
          <a:bodyPr wrap="square" rtlCol="0" anchor="t">
            <a:spAutoFit/>
          </a:bodyPr>
          <a:p>
            <a:endParaRPr lang="en-US" altLang="zh-CN" b="1">
              <a:solidFill>
                <a:srgbClr val="C00000"/>
              </a:solidFill>
              <a:latin typeface="楷体" panose="02010609060101010101" charset="-122"/>
              <a:ea typeface="楷体" panose="02010609060101010101" charset="-122"/>
            </a:endParaRPr>
          </a:p>
        </p:txBody>
      </p:sp>
      <p:sp>
        <p:nvSpPr>
          <p:cNvPr id="8" name="文本框 7"/>
          <p:cNvSpPr txBox="1"/>
          <p:nvPr/>
        </p:nvSpPr>
        <p:spPr>
          <a:xfrm>
            <a:off x="353695" y="666750"/>
            <a:ext cx="11386185" cy="2122805"/>
          </a:xfrm>
          <a:prstGeom prst="rect">
            <a:avLst/>
          </a:prstGeom>
          <a:noFill/>
        </p:spPr>
        <p:txBody>
          <a:bodyPr wrap="square" rtlCol="0" anchor="t">
            <a:spAutoFit/>
          </a:bodyPr>
          <a:p>
            <a:pPr indent="0" fontAlgn="auto">
              <a:lnSpc>
                <a:spcPct val="150000"/>
              </a:lnSpc>
            </a:pPr>
            <a:r>
              <a:rPr lang="zh-CN" altLang="en-US" sz="2200" b="1">
                <a:solidFill>
                  <a:srgbClr val="C00000"/>
                </a:solidFill>
                <a:latin typeface="楷体" panose="02010609060101010101" charset="-122"/>
                <a:ea typeface="楷体" panose="02010609060101010101" charset="-122"/>
                <a:sym typeface="+mn-ea"/>
              </a:rPr>
              <a:t>例题</a:t>
            </a:r>
            <a:r>
              <a:rPr lang="en-US" altLang="zh-CN" sz="2200" b="1">
                <a:solidFill>
                  <a:srgbClr val="C00000"/>
                </a:solidFill>
                <a:latin typeface="楷体" panose="02010609060101010101" charset="-122"/>
                <a:ea typeface="楷体" panose="02010609060101010101" charset="-122"/>
                <a:sym typeface="+mn-ea"/>
              </a:rPr>
              <a:t>1</a:t>
            </a:r>
            <a:r>
              <a:rPr lang="zh-CN" altLang="en-US" sz="2200" b="1">
                <a:solidFill>
                  <a:srgbClr val="C00000"/>
                </a:solidFill>
                <a:latin typeface="楷体" panose="02010609060101010101" charset="-122"/>
                <a:ea typeface="楷体" panose="02010609060101010101" charset="-122"/>
                <a:sym typeface="+mn-ea"/>
              </a:rPr>
              <a:t>：</a:t>
            </a:r>
            <a:r>
              <a:rPr lang="zh-CN" altLang="en-US" sz="2200">
                <a:ea typeface="楷体" panose="02010609060101010101" charset="-122"/>
              </a:rPr>
              <a:t>在导热良好的矩形气缸内用厚度不计的活塞封闭有理想气体，当把气缸倒置悬挂在空中，稳定时活塞刚好位于气缸口处，如图甲所示；当把气缸开口朝上放置于水平地面上，活塞稳定时如图乙所示。已知活塞质量为m，横截面积为S，大气压强</a:t>
            </a:r>
            <a:r>
              <a:rPr lang="en-US" altLang="zh-CN" sz="2200">
                <a:ea typeface="楷体" panose="02010609060101010101" charset="-122"/>
              </a:rPr>
              <a:t>                </a:t>
            </a:r>
            <a:r>
              <a:rPr lang="zh-CN" altLang="en-US" sz="2200">
                <a:ea typeface="楷体" panose="02010609060101010101" charset="-122"/>
              </a:rPr>
              <a:t>，环境温度为T</a:t>
            </a:r>
            <a:r>
              <a:rPr lang="zh-CN" altLang="en-US" sz="2200" baseline="-25000">
                <a:ea typeface="楷体" panose="02010609060101010101" charset="-122"/>
              </a:rPr>
              <a:t>0</a:t>
            </a:r>
            <a:r>
              <a:rPr lang="zh-CN" altLang="en-US" sz="2200">
                <a:ea typeface="楷体" panose="02010609060101010101" charset="-122"/>
              </a:rPr>
              <a:t>，气缸的深度为h，重力加速为g，不计活塞与气缸壁间的摩擦。</a:t>
            </a:r>
            <a:endParaRPr lang="zh-CN" altLang="en-US" sz="2200">
              <a:ea typeface="楷体" panose="02010609060101010101" charset="-122"/>
            </a:endParaRPr>
          </a:p>
        </p:txBody>
      </p:sp>
      <p:pic>
        <p:nvPicPr>
          <p:cNvPr id="2" name="图片 1"/>
          <p:cNvPicPr>
            <a:picLocks noChangeAspect="1"/>
          </p:cNvPicPr>
          <p:nvPr/>
        </p:nvPicPr>
        <p:blipFill>
          <a:blip r:embed="rId2"/>
          <a:stretch>
            <a:fillRect/>
          </a:stretch>
        </p:blipFill>
        <p:spPr>
          <a:xfrm>
            <a:off x="8970645" y="1739265"/>
            <a:ext cx="972185" cy="570865"/>
          </a:xfrm>
          <a:prstGeom prst="rect">
            <a:avLst/>
          </a:prstGeom>
        </p:spPr>
      </p:pic>
      <p:sp>
        <p:nvSpPr>
          <p:cNvPr id="6" name="文本框 5"/>
          <p:cNvSpPr txBox="1"/>
          <p:nvPr/>
        </p:nvSpPr>
        <p:spPr>
          <a:xfrm>
            <a:off x="308610" y="2802255"/>
            <a:ext cx="8662035" cy="4061460"/>
          </a:xfrm>
          <a:prstGeom prst="rect">
            <a:avLst/>
          </a:prstGeom>
          <a:noFill/>
          <a:ln w="9525">
            <a:noFill/>
          </a:ln>
        </p:spPr>
        <p:txBody>
          <a:bodyPr wrap="square">
            <a:spAutoFit/>
          </a:bodyPr>
          <a:p>
            <a:pPr indent="0" fontAlgn="auto">
              <a:lnSpc>
                <a:spcPct val="150000"/>
              </a:lnSpc>
            </a:pPr>
            <a:r>
              <a:rPr lang="zh-CN" altLang="en-US" sz="2200" b="0">
                <a:ea typeface="楷体" panose="02010609060101010101" charset="-122"/>
              </a:rPr>
              <a:t>（1）求图乙中活塞离气缸底部的高度h</a:t>
            </a:r>
            <a:r>
              <a:rPr lang="zh-CN" altLang="en-US" sz="2200" b="0" baseline="-25000">
                <a:ea typeface="楷体" panose="02010609060101010101" charset="-122"/>
              </a:rPr>
              <a:t>1</a:t>
            </a:r>
            <a:r>
              <a:rPr lang="zh-CN" altLang="en-US" sz="2200" b="0">
                <a:ea typeface="楷体" panose="02010609060101010101" charset="-122"/>
              </a:rPr>
              <a:t>；</a:t>
            </a:r>
            <a:endParaRPr lang="zh-CN" altLang="en-US" sz="2200" b="0">
              <a:ea typeface="楷体" panose="02010609060101010101" charset="-122"/>
            </a:endParaRPr>
          </a:p>
          <a:p>
            <a:pPr indent="0" fontAlgn="auto">
              <a:lnSpc>
                <a:spcPct val="150000"/>
              </a:lnSpc>
            </a:pPr>
            <a:r>
              <a:rPr lang="zh-CN" altLang="en-US" sz="2200">
                <a:ea typeface="楷体" panose="02010609060101010101" charset="-122"/>
                <a:sym typeface="+mn-ea"/>
              </a:rPr>
              <a:t>（2）活塞达到图乙状态时将环境温度缓慢升高，直到活塞再</a:t>
            </a:r>
            <a:r>
              <a:rPr lang="en-US" altLang="zh-CN" sz="2200">
                <a:ea typeface="楷体" panose="02010609060101010101" charset="-122"/>
                <a:sym typeface="+mn-ea"/>
              </a:rPr>
              <a:t>   </a:t>
            </a:r>
            <a:r>
              <a:rPr lang="zh-CN" altLang="en-US" sz="2200">
                <a:ea typeface="楷体" panose="02010609060101010101" charset="-122"/>
                <a:sym typeface="+mn-ea"/>
              </a:rPr>
              <a:t>次位于气缸口，已知封闭气体的内能随热力学温度变化的关系为U=kT，k为常数，大气压强保持不变，求在该过程中封闭气体所吸收的热量Q。</a:t>
            </a:r>
            <a:endParaRPr lang="zh-CN" altLang="en-US" sz="2200">
              <a:ea typeface="楷体" panose="02010609060101010101" charset="-122"/>
              <a:sym typeface="+mn-ea"/>
            </a:endParaRPr>
          </a:p>
          <a:p>
            <a:pPr indent="0" fontAlgn="auto">
              <a:lnSpc>
                <a:spcPct val="150000"/>
              </a:lnSpc>
            </a:pPr>
            <a:r>
              <a:rPr lang="zh-CN" altLang="en-US" sz="2200">
                <a:ea typeface="楷体" panose="02010609060101010101" charset="-122"/>
                <a:sym typeface="+mn-ea"/>
              </a:rPr>
              <a:t>（3）若在升温的同时，从活塞的上方倒入沙子保持活塞的位置不变，当封闭气体温度为       </a:t>
            </a:r>
            <a:r>
              <a:rPr lang="zh-CN" altLang="en-US" sz="2200">
                <a:ea typeface="楷体" panose="02010609060101010101" charset="-122"/>
                <a:sym typeface="+mn-ea"/>
              </a:rPr>
              <a:t>时，沙子的质量为多少？</a:t>
            </a:r>
            <a:endParaRPr lang="zh-CN" altLang="en-US" sz="2200" b="0">
              <a:ea typeface="楷体" panose="02010609060101010101" charset="-122"/>
            </a:endParaRPr>
          </a:p>
          <a:p>
            <a:pPr indent="0" fontAlgn="auto">
              <a:lnSpc>
                <a:spcPct val="150000"/>
              </a:lnSpc>
            </a:pPr>
            <a:endParaRPr lang="zh-CN" altLang="en-US" sz="2400" b="0">
              <a:ea typeface="楷体" panose="02010609060101010101" charset="-122"/>
            </a:endParaRPr>
          </a:p>
          <a:p>
            <a:pPr indent="0"/>
            <a:endParaRPr lang="zh-CN" altLang="en-US" sz="2400" b="0">
              <a:ea typeface="楷体" panose="02010609060101010101" charset="-122"/>
            </a:endParaRPr>
          </a:p>
        </p:txBody>
      </p:sp>
      <p:pic>
        <p:nvPicPr>
          <p:cNvPr id="5" name="图片 4"/>
          <p:cNvPicPr>
            <a:picLocks noChangeAspect="1"/>
          </p:cNvPicPr>
          <p:nvPr/>
        </p:nvPicPr>
        <p:blipFill>
          <a:blip r:embed="rId3"/>
          <a:srcRect l="45211" t="159" r="45596" b="-3968"/>
          <a:stretch>
            <a:fillRect/>
          </a:stretch>
        </p:blipFill>
        <p:spPr>
          <a:xfrm>
            <a:off x="2521585" y="5325110"/>
            <a:ext cx="713740" cy="610870"/>
          </a:xfrm>
          <a:prstGeom prst="rect">
            <a:avLst/>
          </a:prstGeom>
        </p:spPr>
      </p:pic>
      <p:pic>
        <p:nvPicPr>
          <p:cNvPr id="100007" name="图片 100007" descr="@@@5e11702031964dca8aa92df8cd6b896b"/>
          <p:cNvPicPr>
            <a:picLocks noChangeAspect="1"/>
          </p:cNvPicPr>
          <p:nvPr/>
        </p:nvPicPr>
        <p:blipFill>
          <a:blip r:embed="rId4"/>
          <a:stretch>
            <a:fillRect/>
          </a:stretch>
        </p:blipFill>
        <p:spPr>
          <a:xfrm>
            <a:off x="8970645" y="2862580"/>
            <a:ext cx="2722880" cy="185864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marL="457200" indent="-457200" algn="l">
              <a:buClrTx/>
              <a:buSzTx/>
              <a:buFont typeface="Wingdings" panose="05000000000000000000" charset="0"/>
              <a:buChar char="u"/>
            </a:pPr>
            <a:r>
              <a:rPr lang="zh-CN" altLang="en-US" sz="2800">
                <a:solidFill>
                  <a:schemeClr val="accent1">
                    <a:lumMod val="50000"/>
                  </a:schemeClr>
                </a:solidFill>
                <a:sym typeface="+mn-ea"/>
              </a:rPr>
              <a:t>回顾</a:t>
            </a:r>
            <a:endParaRPr lang="zh-CN" altLang="en-US" sz="2800">
              <a:solidFill>
                <a:schemeClr val="accent1">
                  <a:lumMod val="50000"/>
                </a:schemeClr>
              </a:solidFill>
              <a:sym typeface="+mn-ea"/>
            </a:endParaRPr>
          </a:p>
        </p:txBody>
      </p:sp>
      <p:sp>
        <p:nvSpPr>
          <p:cNvPr id="12" name="文本框 11"/>
          <p:cNvSpPr txBox="1"/>
          <p:nvPr/>
        </p:nvSpPr>
        <p:spPr>
          <a:xfrm>
            <a:off x="911225" y="1381760"/>
            <a:ext cx="7523480" cy="583565"/>
          </a:xfrm>
          <a:prstGeom prst="rect">
            <a:avLst/>
          </a:prstGeom>
          <a:noFill/>
        </p:spPr>
        <p:txBody>
          <a:bodyPr wrap="square" rtlCol="0" anchor="t">
            <a:spAutoFit/>
          </a:bodyPr>
          <a:p>
            <a:r>
              <a:rPr lang="zh-CN" altLang="en-US" sz="3200" b="1">
                <a:solidFill>
                  <a:srgbClr val="C00000"/>
                </a:solidFill>
                <a:latin typeface="楷体" panose="02010609060101010101" charset="-122"/>
                <a:ea typeface="楷体" panose="02010609060101010101" charset="-122"/>
              </a:rPr>
              <a:t>应用气体实验定律解题的一般步骤：</a:t>
            </a:r>
            <a:endParaRPr lang="zh-CN" altLang="en-US" sz="3200" b="1">
              <a:solidFill>
                <a:srgbClr val="C00000"/>
              </a:solidFill>
              <a:latin typeface="楷体" panose="02010609060101010101" charset="-122"/>
              <a:ea typeface="楷体" panose="02010609060101010101" charset="-122"/>
            </a:endParaRPr>
          </a:p>
        </p:txBody>
      </p:sp>
      <p:sp>
        <p:nvSpPr>
          <p:cNvPr id="15" name="矩形 14"/>
          <p:cNvSpPr/>
          <p:nvPr/>
        </p:nvSpPr>
        <p:spPr>
          <a:xfrm>
            <a:off x="847710" y="2015519"/>
            <a:ext cx="11298346" cy="3813810"/>
          </a:xfrm>
          <a:prstGeom prst="rect">
            <a:avLst/>
          </a:prstGeom>
        </p:spPr>
        <p:txBody>
          <a:bodyPr wrap="square" lIns="121898" tIns="60948" rIns="121898" bIns="60948">
            <a:spAutoFit/>
          </a:bodyPr>
          <a:p>
            <a:pPr indent="0" algn="just" defTabSz="1219200" fontAlgn="auto">
              <a:lnSpc>
                <a:spcPct val="200000"/>
              </a:lnSpc>
              <a:spcAft>
                <a:spcPts val="0"/>
              </a:spcAft>
              <a:tabLst>
                <a:tab pos="1620520" algn="l"/>
              </a:tabLst>
            </a:pPr>
            <a:r>
              <a:rPr lang="en-US" altLang="zh-CN" sz="2400" kern="100">
                <a:latin typeface="楷体" panose="02010609060101010101" charset="-122"/>
                <a:ea typeface="楷体" panose="02010609060101010101" charset="-122"/>
                <a:cs typeface="楷体" panose="02010609060101010101" charset="-122"/>
              </a:rPr>
              <a:t>(1)</a:t>
            </a:r>
            <a:r>
              <a:rPr lang="zh-CN" altLang="zh-CN" sz="2400" kern="100" dirty="0">
                <a:latin typeface="楷体" panose="02010609060101010101" charset="-122"/>
                <a:ea typeface="楷体" panose="02010609060101010101" charset="-122"/>
                <a:cs typeface="楷体" panose="02010609060101010101" charset="-122"/>
              </a:rPr>
              <a:t>确定研究对象，即被封闭的一定质量的气体。</a:t>
            </a:r>
            <a:endParaRPr lang="zh-CN" altLang="zh-CN" sz="2400" kern="100" dirty="0">
              <a:latin typeface="楷体" panose="02010609060101010101" charset="-122"/>
              <a:ea typeface="楷体" panose="02010609060101010101" charset="-122"/>
              <a:cs typeface="楷体" panose="02010609060101010101" charset="-122"/>
            </a:endParaRPr>
          </a:p>
          <a:p>
            <a:pPr indent="0" algn="just" defTabSz="1219200" fontAlgn="auto">
              <a:lnSpc>
                <a:spcPct val="200000"/>
              </a:lnSpc>
              <a:spcAft>
                <a:spcPts val="0"/>
              </a:spcAft>
              <a:tabLst>
                <a:tab pos="1620520" algn="l"/>
              </a:tabLst>
            </a:pPr>
            <a:r>
              <a:rPr lang="en-US" altLang="zh-CN" sz="2400" kern="100" dirty="0">
                <a:latin typeface="楷体" panose="02010609060101010101" charset="-122"/>
                <a:ea typeface="楷体" panose="02010609060101010101" charset="-122"/>
                <a:cs typeface="楷体" panose="02010609060101010101" charset="-122"/>
              </a:rPr>
              <a:t>(2)</a:t>
            </a:r>
            <a:r>
              <a:rPr lang="zh-CN" altLang="zh-CN" sz="2400" kern="100" dirty="0">
                <a:latin typeface="楷体" panose="02010609060101010101" charset="-122"/>
                <a:ea typeface="楷体" panose="02010609060101010101" charset="-122"/>
                <a:cs typeface="楷体" panose="02010609060101010101" charset="-122"/>
              </a:rPr>
              <a:t>分析被研究气体在状态变化时是否符合相对应的气体实验定律的适用条件。</a:t>
            </a:r>
            <a:endParaRPr lang="zh-CN" altLang="zh-CN" sz="2400" kern="100" dirty="0">
              <a:latin typeface="楷体" panose="02010609060101010101" charset="-122"/>
              <a:ea typeface="楷体" panose="02010609060101010101" charset="-122"/>
              <a:cs typeface="楷体" panose="02010609060101010101" charset="-122"/>
            </a:endParaRPr>
          </a:p>
          <a:p>
            <a:pPr indent="0" algn="just" defTabSz="1219200" fontAlgn="auto">
              <a:lnSpc>
                <a:spcPct val="200000"/>
              </a:lnSpc>
              <a:spcAft>
                <a:spcPts val="0"/>
              </a:spcAft>
              <a:tabLst>
                <a:tab pos="1620520" algn="l"/>
              </a:tabLst>
            </a:pPr>
            <a:r>
              <a:rPr lang="en-US" altLang="zh-CN" sz="2400" kern="100" dirty="0">
                <a:latin typeface="楷体" panose="02010609060101010101" charset="-122"/>
                <a:ea typeface="楷体" panose="02010609060101010101" charset="-122"/>
                <a:cs typeface="楷体" panose="02010609060101010101" charset="-122"/>
              </a:rPr>
              <a:t>(3)</a:t>
            </a:r>
            <a:r>
              <a:rPr lang="zh-CN" altLang="zh-CN" sz="2400" kern="100" dirty="0">
                <a:latin typeface="楷体" panose="02010609060101010101" charset="-122"/>
                <a:ea typeface="楷体" panose="02010609060101010101" charset="-122"/>
                <a:cs typeface="楷体" panose="02010609060101010101" charset="-122"/>
              </a:rPr>
              <a:t>确定初、末两个状态的状态参量。</a:t>
            </a:r>
            <a:endParaRPr lang="zh-CN" altLang="zh-CN" sz="2400" kern="100" dirty="0">
              <a:latin typeface="楷体" panose="02010609060101010101" charset="-122"/>
              <a:ea typeface="楷体" panose="02010609060101010101" charset="-122"/>
              <a:cs typeface="楷体" panose="02010609060101010101" charset="-122"/>
            </a:endParaRPr>
          </a:p>
          <a:p>
            <a:pPr indent="0" algn="just" defTabSz="1219200" fontAlgn="auto">
              <a:lnSpc>
                <a:spcPct val="200000"/>
              </a:lnSpc>
              <a:spcAft>
                <a:spcPts val="0"/>
              </a:spcAft>
              <a:tabLst>
                <a:tab pos="1620520" algn="l"/>
              </a:tabLst>
            </a:pPr>
            <a:r>
              <a:rPr lang="en-US" altLang="zh-CN" sz="2400" kern="100" dirty="0">
                <a:latin typeface="楷体" panose="02010609060101010101" charset="-122"/>
                <a:ea typeface="楷体" panose="02010609060101010101" charset="-122"/>
                <a:cs typeface="楷体" panose="02010609060101010101" charset="-122"/>
              </a:rPr>
              <a:t>(4)</a:t>
            </a:r>
            <a:r>
              <a:rPr lang="zh-CN" altLang="zh-CN" sz="2400" kern="100" dirty="0">
                <a:latin typeface="楷体" panose="02010609060101010101" charset="-122"/>
                <a:ea typeface="楷体" panose="02010609060101010101" charset="-122"/>
                <a:cs typeface="楷体" panose="02010609060101010101" charset="-122"/>
              </a:rPr>
              <a:t>根据相应的气体实验定律定律列式求解。</a:t>
            </a:r>
            <a:endParaRPr lang="zh-CN" altLang="zh-CN" sz="2400" kern="100" dirty="0">
              <a:latin typeface="楷体" panose="02010609060101010101" charset="-122"/>
              <a:ea typeface="楷体" panose="02010609060101010101" charset="-122"/>
              <a:cs typeface="楷体" panose="02010609060101010101" charset="-122"/>
            </a:endParaRPr>
          </a:p>
          <a:p>
            <a:pPr indent="0" algn="just" defTabSz="1219200" fontAlgn="auto">
              <a:lnSpc>
                <a:spcPct val="200000"/>
              </a:lnSpc>
              <a:spcAft>
                <a:spcPts val="0"/>
              </a:spcAft>
              <a:tabLst>
                <a:tab pos="1620520" algn="l"/>
              </a:tabLst>
            </a:pPr>
            <a:r>
              <a:rPr lang="en-US" altLang="zh-CN" sz="2400" kern="100" dirty="0">
                <a:latin typeface="楷体" panose="02010609060101010101" charset="-122"/>
                <a:ea typeface="楷体" panose="02010609060101010101" charset="-122"/>
                <a:cs typeface="楷体" panose="02010609060101010101" charset="-122"/>
              </a:rPr>
              <a:t>(5)</a:t>
            </a:r>
            <a:r>
              <a:rPr lang="zh-CN" altLang="zh-CN" sz="2400" kern="100" dirty="0">
                <a:latin typeface="楷体" panose="02010609060101010101" charset="-122"/>
                <a:ea typeface="楷体" panose="02010609060101010101" charset="-122"/>
                <a:cs typeface="楷体" panose="02010609060101010101" charset="-122"/>
              </a:rPr>
              <a:t>求解结果并分析、检验。</a:t>
            </a:r>
            <a:endParaRPr lang="zh-CN" altLang="zh-CN" sz="2400" kern="100" dirty="0">
              <a:effectLst/>
              <a:latin typeface="楷体" panose="02010609060101010101" charset="-122"/>
              <a:ea typeface="楷体" panose="02010609060101010101" charset="-122"/>
              <a:cs typeface="楷体" panose="02010609060101010101"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wipe(left)">
                                      <p:cBhvr>
                                        <p:cTn id="12" dur="500"/>
                                        <p:tgtEl>
                                          <p:spTgt spid="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5">
                                            <p:txEl>
                                              <p:pRg st="1" end="1"/>
                                            </p:txEl>
                                          </p:spTgt>
                                        </p:tgtEl>
                                        <p:attrNameLst>
                                          <p:attrName>style.visibility</p:attrName>
                                        </p:attrNameLst>
                                      </p:cBhvr>
                                      <p:to>
                                        <p:strVal val="visible"/>
                                      </p:to>
                                    </p:set>
                                    <p:animEffect transition="in" filter="wipe(left)">
                                      <p:cBhvr>
                                        <p:cTn id="17" dur="500"/>
                                        <p:tgtEl>
                                          <p:spTgt spid="1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
                                            <p:txEl>
                                              <p:pRg st="2" end="2"/>
                                            </p:txEl>
                                          </p:spTgt>
                                        </p:tgtEl>
                                        <p:attrNameLst>
                                          <p:attrName>style.visibility</p:attrName>
                                        </p:attrNameLst>
                                      </p:cBhvr>
                                      <p:to>
                                        <p:strVal val="visible"/>
                                      </p:to>
                                    </p:set>
                                    <p:animEffect transition="in" filter="wipe(left)">
                                      <p:cBhvr>
                                        <p:cTn id="22" dur="500"/>
                                        <p:tgtEl>
                                          <p:spTgt spid="1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5">
                                            <p:txEl>
                                              <p:pRg st="3" end="3"/>
                                            </p:txEl>
                                          </p:spTgt>
                                        </p:tgtEl>
                                        <p:attrNameLst>
                                          <p:attrName>style.visibility</p:attrName>
                                        </p:attrNameLst>
                                      </p:cBhvr>
                                      <p:to>
                                        <p:strVal val="visible"/>
                                      </p:to>
                                    </p:set>
                                    <p:animEffect transition="in" filter="wipe(left)">
                                      <p:cBhvr>
                                        <p:cTn id="27" dur="500"/>
                                        <p:tgtEl>
                                          <p:spTgt spid="1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5">
                                            <p:txEl>
                                              <p:pRg st="4" end="4"/>
                                            </p:txEl>
                                          </p:spTgt>
                                        </p:tgtEl>
                                        <p:attrNameLst>
                                          <p:attrName>style.visibility</p:attrName>
                                        </p:attrNameLst>
                                      </p:cBhvr>
                                      <p:to>
                                        <p:strVal val="visible"/>
                                      </p:to>
                                    </p:set>
                                    <p:animEffect transition="in" filter="wipe(left)">
                                      <p:cBhvr>
                                        <p:cTn id="32" dur="500"/>
                                        <p:tgtEl>
                                          <p:spTgt spid="1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3" name="文本框 2"/>
          <p:cNvSpPr txBox="1"/>
          <p:nvPr/>
        </p:nvSpPr>
        <p:spPr>
          <a:xfrm>
            <a:off x="718185" y="925830"/>
            <a:ext cx="4373880" cy="460375"/>
          </a:xfrm>
          <a:prstGeom prst="rect">
            <a:avLst/>
          </a:prstGeom>
          <a:noFill/>
        </p:spPr>
        <p:txBody>
          <a:bodyPr wrap="square" rtlCol="0" anchor="t">
            <a:spAutoFit/>
          </a:bodyPr>
          <a:p>
            <a:endParaRPr lang="en-US" altLang="zh-CN" b="1">
              <a:solidFill>
                <a:srgbClr val="C00000"/>
              </a:solidFill>
              <a:latin typeface="楷体" panose="02010609060101010101" charset="-122"/>
              <a:ea typeface="楷体" panose="02010609060101010101" charset="-122"/>
            </a:endParaRPr>
          </a:p>
        </p:txBody>
      </p:sp>
      <p:pic>
        <p:nvPicPr>
          <p:cNvPr id="100007" name="图片 100007" descr="@@@5e11702031964dca8aa92df8cd6b896b"/>
          <p:cNvPicPr>
            <a:picLocks noChangeAspect="1"/>
          </p:cNvPicPr>
          <p:nvPr/>
        </p:nvPicPr>
        <p:blipFill>
          <a:blip r:embed="rId2"/>
          <a:stretch>
            <a:fillRect/>
          </a:stretch>
        </p:blipFill>
        <p:spPr>
          <a:xfrm>
            <a:off x="7517130" y="2602230"/>
            <a:ext cx="4053205" cy="2765425"/>
          </a:xfrm>
          <a:prstGeom prst="rect">
            <a:avLst/>
          </a:prstGeom>
        </p:spPr>
      </p:pic>
      <p:sp>
        <p:nvSpPr>
          <p:cNvPr id="5" name="文本框 4"/>
          <p:cNvSpPr txBox="1"/>
          <p:nvPr/>
        </p:nvSpPr>
        <p:spPr>
          <a:xfrm>
            <a:off x="499745" y="866140"/>
            <a:ext cx="10394315" cy="460375"/>
          </a:xfrm>
          <a:prstGeom prst="rect">
            <a:avLst/>
          </a:prstGeom>
          <a:noFill/>
        </p:spPr>
        <p:txBody>
          <a:bodyPr wrap="square" rtlCol="0">
            <a:spAutoFit/>
          </a:bodyPr>
          <a:p>
            <a:r>
              <a:rPr lang="zh-CN" altLang="en-US" sz="2400">
                <a:solidFill>
                  <a:srgbClr val="FF0000"/>
                </a:solidFill>
                <a:latin typeface="楷体" panose="02010609060101010101" charset="-122"/>
                <a:ea typeface="楷体" panose="02010609060101010101" charset="-122"/>
              </a:rPr>
              <a:t>解：</a:t>
            </a:r>
            <a:r>
              <a:rPr lang="zh-CN" altLang="en-US" sz="2400">
                <a:latin typeface="楷体" panose="02010609060101010101" charset="-122"/>
                <a:ea typeface="楷体" panose="02010609060101010101" charset="-122"/>
              </a:rPr>
              <a:t>（1）设甲、乙中封闭气体的压强分别为</a:t>
            </a:r>
            <a:r>
              <a:rPr lang="en-US" altLang="zh-CN" sz="2400">
                <a:latin typeface="楷体" panose="02010609060101010101" charset="-122"/>
                <a:ea typeface="楷体" panose="02010609060101010101" charset="-122"/>
              </a:rPr>
              <a:t>    </a:t>
            </a:r>
            <a:r>
              <a:rPr lang="zh-CN" altLang="en-US" sz="2400">
                <a:latin typeface="楷体" panose="02010609060101010101" charset="-122"/>
                <a:ea typeface="楷体" panose="02010609060101010101" charset="-122"/>
              </a:rPr>
              <a:t>、</a:t>
            </a:r>
            <a:r>
              <a:rPr lang="en-US" altLang="zh-CN" sz="2400">
                <a:latin typeface="楷体" panose="02010609060101010101" charset="-122"/>
                <a:ea typeface="楷体" panose="02010609060101010101" charset="-122"/>
              </a:rPr>
              <a:t>  ，则有</a:t>
            </a:r>
            <a:endParaRPr lang="en-US" altLang="zh-CN" sz="2400">
              <a:latin typeface="楷体" panose="02010609060101010101" charset="-122"/>
              <a:ea typeface="楷体" panose="02010609060101010101" charset="-122"/>
            </a:endParaRPr>
          </a:p>
        </p:txBody>
      </p:sp>
      <p:graphicFrame>
        <p:nvGraphicFramePr>
          <p:cNvPr id="8" name="对象 -2147482565" descr="eqId8b37c64e224a66a1bae45108d1595a79"/>
          <p:cNvGraphicFramePr>
            <a:graphicFrameLocks noChangeAspect="1"/>
          </p:cNvGraphicFramePr>
          <p:nvPr/>
        </p:nvGraphicFramePr>
        <p:xfrm>
          <a:off x="1724025" y="1614805"/>
          <a:ext cx="2362200" cy="544195"/>
        </p:xfrm>
        <a:graphic>
          <a:graphicData uri="http://schemas.openxmlformats.org/presentationml/2006/ole">
            <mc:AlternateContent xmlns:mc="http://schemas.openxmlformats.org/markup-compatibility/2006">
              <mc:Choice xmlns:v="urn:schemas-microsoft-com:vml" Requires="v">
                <p:oleObj spid="_x0000_s9" name="" r:id="rId3" imgW="990600" imgH="228600" progId="Equation.DSMT4">
                  <p:embed/>
                </p:oleObj>
              </mc:Choice>
              <mc:Fallback>
                <p:oleObj name="" r:id="rId3" imgW="990600" imgH="228600" progId="Equation.DSMT4">
                  <p:embed/>
                  <p:pic>
                    <p:nvPicPr>
                      <p:cNvPr id="0" name="图片 6"/>
                      <p:cNvPicPr/>
                      <p:nvPr/>
                    </p:nvPicPr>
                    <p:blipFill>
                      <a:blip r:embed="rId4"/>
                      <a:stretch>
                        <a:fillRect/>
                      </a:stretch>
                    </p:blipFill>
                    <p:spPr>
                      <a:xfrm>
                        <a:off x="1724025" y="1614805"/>
                        <a:ext cx="2362200" cy="544195"/>
                      </a:xfrm>
                      <a:prstGeom prst="rect">
                        <a:avLst/>
                      </a:prstGeom>
                      <a:noFill/>
                      <a:ln w="38100">
                        <a:noFill/>
                        <a:miter/>
                      </a:ln>
                    </p:spPr>
                  </p:pic>
                </p:oleObj>
              </mc:Fallback>
            </mc:AlternateContent>
          </a:graphicData>
        </a:graphic>
      </p:graphicFrame>
      <p:graphicFrame>
        <p:nvGraphicFramePr>
          <p:cNvPr id="10" name="对象 -2147482564" descr="eqId529ebd2c790c785a19b69033a7282828"/>
          <p:cNvGraphicFramePr>
            <a:graphicFrameLocks noChangeAspect="1"/>
          </p:cNvGraphicFramePr>
          <p:nvPr/>
        </p:nvGraphicFramePr>
        <p:xfrm>
          <a:off x="4653280" y="1614805"/>
          <a:ext cx="2551430" cy="570865"/>
        </p:xfrm>
        <a:graphic>
          <a:graphicData uri="http://schemas.openxmlformats.org/presentationml/2006/ole">
            <mc:AlternateContent xmlns:mc="http://schemas.openxmlformats.org/markup-compatibility/2006">
              <mc:Choice xmlns:v="urn:schemas-microsoft-com:vml" Requires="v">
                <p:oleObj spid="_x0000_s11" name="" r:id="rId5" imgW="1016000" imgH="228600" progId="Equation.DSMT4">
                  <p:embed/>
                </p:oleObj>
              </mc:Choice>
              <mc:Fallback>
                <p:oleObj name="" r:id="rId5" imgW="1016000" imgH="228600" progId="Equation.DSMT4">
                  <p:embed/>
                  <p:pic>
                    <p:nvPicPr>
                      <p:cNvPr id="0" name="图片 7"/>
                      <p:cNvPicPr/>
                      <p:nvPr/>
                    </p:nvPicPr>
                    <p:blipFill>
                      <a:blip r:embed="rId6"/>
                      <a:stretch>
                        <a:fillRect/>
                      </a:stretch>
                    </p:blipFill>
                    <p:spPr>
                      <a:xfrm>
                        <a:off x="4653280" y="1614805"/>
                        <a:ext cx="2551430" cy="570865"/>
                      </a:xfrm>
                      <a:prstGeom prst="rect">
                        <a:avLst/>
                      </a:prstGeom>
                      <a:noFill/>
                      <a:ln w="38100">
                        <a:noFill/>
                        <a:miter/>
                      </a:ln>
                    </p:spPr>
                  </p:pic>
                </p:oleObj>
              </mc:Fallback>
            </mc:AlternateContent>
          </a:graphicData>
        </a:graphic>
      </p:graphicFrame>
      <p:sp>
        <p:nvSpPr>
          <p:cNvPr id="103" name="文本框 102"/>
          <p:cNvSpPr txBox="1"/>
          <p:nvPr/>
        </p:nvSpPr>
        <p:spPr>
          <a:xfrm>
            <a:off x="499745" y="2635885"/>
            <a:ext cx="5080000" cy="460375"/>
          </a:xfrm>
          <a:prstGeom prst="rect">
            <a:avLst/>
          </a:prstGeom>
          <a:noFill/>
          <a:ln w="9525">
            <a:noFill/>
          </a:ln>
        </p:spPr>
        <p:txBody>
          <a:bodyPr>
            <a:spAutoFit/>
          </a:bodyPr>
          <a:p>
            <a:pPr indent="0"/>
            <a:r>
              <a:rPr lang="zh-CN" altLang="en-US" sz="2400" b="0">
                <a:latin typeface="楷体" panose="02010609060101010101" charset="-122"/>
                <a:ea typeface="楷体" panose="02010609060101010101" charset="-122"/>
              </a:rPr>
              <a:t>解得：</a:t>
            </a:r>
            <a:endParaRPr lang="zh-CN" altLang="en-US" sz="2400" b="0">
              <a:latin typeface="楷体" panose="02010609060101010101" charset="-122"/>
              <a:ea typeface="楷体" panose="02010609060101010101" charset="-122"/>
            </a:endParaRPr>
          </a:p>
        </p:txBody>
      </p:sp>
      <p:graphicFrame>
        <p:nvGraphicFramePr>
          <p:cNvPr id="12" name="对象 -2147482563" descr="eqId603e75404cfa0c4f645771bb627edf93"/>
          <p:cNvGraphicFramePr>
            <a:graphicFrameLocks noChangeAspect="1"/>
          </p:cNvGraphicFramePr>
          <p:nvPr/>
        </p:nvGraphicFramePr>
        <p:xfrm>
          <a:off x="2126615" y="2387600"/>
          <a:ext cx="1389380" cy="850900"/>
        </p:xfrm>
        <a:graphic>
          <a:graphicData uri="http://schemas.openxmlformats.org/presentationml/2006/ole">
            <mc:AlternateContent xmlns:mc="http://schemas.openxmlformats.org/markup-compatibility/2006">
              <mc:Choice xmlns:v="urn:schemas-microsoft-com:vml" Requires="v">
                <p:oleObj spid="_x0000_s14" name="" r:id="rId7" imgW="635000" imgH="393700" progId="Equation.DSMT4">
                  <p:embed/>
                </p:oleObj>
              </mc:Choice>
              <mc:Fallback>
                <p:oleObj name="" r:id="rId7" imgW="635000" imgH="393700" progId="Equation.DSMT4">
                  <p:embed/>
                  <p:pic>
                    <p:nvPicPr>
                      <p:cNvPr id="0" name="图片 9"/>
                      <p:cNvPicPr/>
                      <p:nvPr/>
                    </p:nvPicPr>
                    <p:blipFill>
                      <a:blip r:embed="rId8"/>
                      <a:stretch>
                        <a:fillRect/>
                      </a:stretch>
                    </p:blipFill>
                    <p:spPr>
                      <a:xfrm>
                        <a:off x="2126615" y="2387600"/>
                        <a:ext cx="1389380" cy="850900"/>
                      </a:xfrm>
                      <a:prstGeom prst="rect">
                        <a:avLst/>
                      </a:prstGeom>
                      <a:noFill/>
                      <a:ln w="38100">
                        <a:noFill/>
                        <a:miter/>
                      </a:ln>
                    </p:spPr>
                  </p:pic>
                </p:oleObj>
              </mc:Fallback>
            </mc:AlternateContent>
          </a:graphicData>
        </a:graphic>
      </p:graphicFrame>
      <p:graphicFrame>
        <p:nvGraphicFramePr>
          <p:cNvPr id="15" name="对象 -2147482562" descr="eqIdbae96220908cd6677f60044c4868fbf7"/>
          <p:cNvGraphicFramePr>
            <a:graphicFrameLocks noChangeAspect="1"/>
          </p:cNvGraphicFramePr>
          <p:nvPr/>
        </p:nvGraphicFramePr>
        <p:xfrm>
          <a:off x="4981575" y="2414270"/>
          <a:ext cx="1366520" cy="830580"/>
        </p:xfrm>
        <a:graphic>
          <a:graphicData uri="http://schemas.openxmlformats.org/presentationml/2006/ole">
            <mc:AlternateContent xmlns:mc="http://schemas.openxmlformats.org/markup-compatibility/2006">
              <mc:Choice xmlns:v="urn:schemas-microsoft-com:vml" Requires="v">
                <p:oleObj spid="_x0000_s16" name="" r:id="rId9" imgW="647700" imgH="393700" progId="Equation.DSMT4">
                  <p:embed/>
                </p:oleObj>
              </mc:Choice>
              <mc:Fallback>
                <p:oleObj name="" r:id="rId9" imgW="647700" imgH="393700" progId="Equation.DSMT4">
                  <p:embed/>
                  <p:pic>
                    <p:nvPicPr>
                      <p:cNvPr id="0" name="图片 11"/>
                      <p:cNvPicPr/>
                      <p:nvPr/>
                    </p:nvPicPr>
                    <p:blipFill>
                      <a:blip r:embed="rId10"/>
                      <a:stretch>
                        <a:fillRect/>
                      </a:stretch>
                    </p:blipFill>
                    <p:spPr>
                      <a:xfrm>
                        <a:off x="4981575" y="2414270"/>
                        <a:ext cx="1366520" cy="830580"/>
                      </a:xfrm>
                      <a:prstGeom prst="rect">
                        <a:avLst/>
                      </a:prstGeom>
                      <a:noFill/>
                      <a:ln w="38100">
                        <a:noFill/>
                        <a:miter/>
                      </a:ln>
                    </p:spPr>
                  </p:pic>
                </p:oleObj>
              </mc:Fallback>
            </mc:AlternateContent>
          </a:graphicData>
        </a:graphic>
      </p:graphicFrame>
      <p:sp>
        <p:nvSpPr>
          <p:cNvPr id="17" name="文本框 16"/>
          <p:cNvSpPr txBox="1"/>
          <p:nvPr/>
        </p:nvSpPr>
        <p:spPr>
          <a:xfrm>
            <a:off x="499745" y="3546475"/>
            <a:ext cx="5080000" cy="460375"/>
          </a:xfrm>
          <a:prstGeom prst="rect">
            <a:avLst/>
          </a:prstGeom>
          <a:noFill/>
          <a:ln w="9525">
            <a:noFill/>
          </a:ln>
        </p:spPr>
        <p:txBody>
          <a:bodyPr>
            <a:spAutoFit/>
          </a:bodyPr>
          <a:p>
            <a:pPr indent="0"/>
            <a:r>
              <a:rPr lang="zh-CN" altLang="en-US" sz="2400" b="0">
                <a:latin typeface="楷体" panose="02010609060101010101" charset="-122"/>
                <a:ea typeface="楷体" panose="02010609060101010101" charset="-122"/>
              </a:rPr>
              <a:t>气体做等温变化，由玻意耳定律有</a:t>
            </a:r>
            <a:endParaRPr lang="zh-CN" altLang="en-US" sz="2400" b="0">
              <a:latin typeface="楷体" panose="02010609060101010101" charset="-122"/>
              <a:ea typeface="楷体" panose="02010609060101010101" charset="-122"/>
            </a:endParaRPr>
          </a:p>
        </p:txBody>
      </p:sp>
      <p:graphicFrame>
        <p:nvGraphicFramePr>
          <p:cNvPr id="18" name="对象 -2147482561" descr="eqIdd13b57b668d63bcc69b10c02d956856d"/>
          <p:cNvGraphicFramePr>
            <a:graphicFrameLocks noChangeAspect="1"/>
          </p:cNvGraphicFramePr>
          <p:nvPr/>
        </p:nvGraphicFramePr>
        <p:xfrm>
          <a:off x="2896235" y="4256405"/>
          <a:ext cx="2033905" cy="553720"/>
        </p:xfrm>
        <a:graphic>
          <a:graphicData uri="http://schemas.openxmlformats.org/presentationml/2006/ole">
            <mc:AlternateContent xmlns:mc="http://schemas.openxmlformats.org/markup-compatibility/2006">
              <mc:Choice xmlns:v="urn:schemas-microsoft-com:vml" Requires="v">
                <p:oleObj spid="_x0000_s19" name="" r:id="rId11" imgW="838200" imgH="228600" progId="Equation.DSMT4">
                  <p:embed/>
                </p:oleObj>
              </mc:Choice>
              <mc:Fallback>
                <p:oleObj name="" r:id="rId11" imgW="838200" imgH="228600" progId="Equation.DSMT4">
                  <p:embed/>
                  <p:pic>
                    <p:nvPicPr>
                      <p:cNvPr id="0" name="图片 15"/>
                      <p:cNvPicPr/>
                      <p:nvPr/>
                    </p:nvPicPr>
                    <p:blipFill>
                      <a:blip r:embed="rId12"/>
                      <a:stretch>
                        <a:fillRect/>
                      </a:stretch>
                    </p:blipFill>
                    <p:spPr>
                      <a:xfrm>
                        <a:off x="2896235" y="4256405"/>
                        <a:ext cx="2033905" cy="553720"/>
                      </a:xfrm>
                      <a:prstGeom prst="rect">
                        <a:avLst/>
                      </a:prstGeom>
                      <a:noFill/>
                      <a:ln w="38100">
                        <a:noFill/>
                        <a:miter/>
                      </a:ln>
                    </p:spPr>
                  </p:pic>
                </p:oleObj>
              </mc:Fallback>
            </mc:AlternateContent>
          </a:graphicData>
        </a:graphic>
      </p:graphicFrame>
      <p:sp>
        <p:nvSpPr>
          <p:cNvPr id="20" name="文本框 19"/>
          <p:cNvSpPr txBox="1"/>
          <p:nvPr/>
        </p:nvSpPr>
        <p:spPr>
          <a:xfrm>
            <a:off x="499745" y="5367655"/>
            <a:ext cx="5080000" cy="460375"/>
          </a:xfrm>
          <a:prstGeom prst="rect">
            <a:avLst/>
          </a:prstGeom>
          <a:noFill/>
          <a:ln w="9525">
            <a:noFill/>
          </a:ln>
        </p:spPr>
        <p:txBody>
          <a:bodyPr>
            <a:spAutoFit/>
          </a:bodyPr>
          <a:p>
            <a:pPr indent="0"/>
            <a:r>
              <a:rPr lang="zh-CN" altLang="en-US" sz="2400" b="0">
                <a:latin typeface="楷体" panose="02010609060101010101" charset="-122"/>
                <a:ea typeface="楷体" panose="02010609060101010101" charset="-122"/>
              </a:rPr>
              <a:t>联立解得</a:t>
            </a:r>
            <a:endParaRPr lang="zh-CN" altLang="en-US" sz="2400" b="0">
              <a:latin typeface="楷体" panose="02010609060101010101" charset="-122"/>
              <a:ea typeface="楷体" panose="02010609060101010101" charset="-122"/>
            </a:endParaRPr>
          </a:p>
        </p:txBody>
      </p:sp>
      <p:graphicFrame>
        <p:nvGraphicFramePr>
          <p:cNvPr id="21" name="对象 -2147482560" descr="eqId2c4c376599e13dacd57d4682eee67928"/>
          <p:cNvGraphicFramePr>
            <a:graphicFrameLocks noChangeAspect="1"/>
          </p:cNvGraphicFramePr>
          <p:nvPr/>
        </p:nvGraphicFramePr>
        <p:xfrm>
          <a:off x="3383915" y="5102860"/>
          <a:ext cx="1257935" cy="974090"/>
        </p:xfrm>
        <a:graphic>
          <a:graphicData uri="http://schemas.openxmlformats.org/presentationml/2006/ole">
            <mc:AlternateContent xmlns:mc="http://schemas.openxmlformats.org/markup-compatibility/2006">
              <mc:Choice xmlns:v="urn:schemas-microsoft-com:vml" Requires="v">
                <p:oleObj spid="_x0000_s22" name="" r:id="rId13" imgW="508000" imgH="393700" progId="Equation.DSMT4">
                  <p:embed/>
                </p:oleObj>
              </mc:Choice>
              <mc:Fallback>
                <p:oleObj name="" r:id="rId13" imgW="508000" imgH="393700" progId="Equation.DSMT4">
                  <p:embed/>
                  <p:pic>
                    <p:nvPicPr>
                      <p:cNvPr id="0" name="图片 17"/>
                      <p:cNvPicPr/>
                      <p:nvPr/>
                    </p:nvPicPr>
                    <p:blipFill>
                      <a:blip r:embed="rId14"/>
                      <a:stretch>
                        <a:fillRect/>
                      </a:stretch>
                    </p:blipFill>
                    <p:spPr>
                      <a:xfrm>
                        <a:off x="3383915" y="5102860"/>
                        <a:ext cx="1257935" cy="974090"/>
                      </a:xfrm>
                      <a:prstGeom prst="rect">
                        <a:avLst/>
                      </a:prstGeom>
                      <a:noFill/>
                      <a:ln w="38100">
                        <a:noFill/>
                        <a:miter/>
                      </a:ln>
                    </p:spPr>
                  </p:pic>
                </p:oleObj>
              </mc:Fallback>
            </mc:AlternateContent>
          </a:graphicData>
        </a:graphic>
      </p:graphicFrame>
      <p:graphicFrame>
        <p:nvGraphicFramePr>
          <p:cNvPr id="23" name="对象 -2147482567" descr="eqId8be646cd52d7f2f1714e7542e75810f2"/>
          <p:cNvGraphicFramePr>
            <a:graphicFrameLocks noChangeAspect="1"/>
          </p:cNvGraphicFramePr>
          <p:nvPr/>
        </p:nvGraphicFramePr>
        <p:xfrm>
          <a:off x="6635115" y="786765"/>
          <a:ext cx="398780" cy="553085"/>
        </p:xfrm>
        <a:graphic>
          <a:graphicData uri="http://schemas.openxmlformats.org/presentationml/2006/ole">
            <mc:AlternateContent xmlns:mc="http://schemas.openxmlformats.org/markup-compatibility/2006">
              <mc:Choice xmlns:v="urn:schemas-microsoft-com:vml" Requires="v">
                <p:oleObj spid="_x0000_s24" name="" r:id="rId15" imgW="177800" imgH="228600" progId="Equation.DSMT4">
                  <p:embed/>
                </p:oleObj>
              </mc:Choice>
              <mc:Fallback>
                <p:oleObj name="" r:id="rId15" imgW="177800" imgH="228600" progId="Equation.DSMT4">
                  <p:embed/>
                  <p:pic>
                    <p:nvPicPr>
                      <p:cNvPr id="0" name="图片 3075"/>
                      <p:cNvPicPr/>
                      <p:nvPr/>
                    </p:nvPicPr>
                    <p:blipFill>
                      <a:blip r:embed="rId16"/>
                      <a:stretch>
                        <a:fillRect/>
                      </a:stretch>
                    </p:blipFill>
                    <p:spPr>
                      <a:xfrm>
                        <a:off x="6635115" y="786765"/>
                        <a:ext cx="398780" cy="553085"/>
                      </a:xfrm>
                      <a:prstGeom prst="rect">
                        <a:avLst/>
                      </a:prstGeom>
                      <a:noFill/>
                      <a:ln w="38100">
                        <a:noFill/>
                        <a:miter/>
                      </a:ln>
                    </p:spPr>
                  </p:pic>
                </p:oleObj>
              </mc:Fallback>
            </mc:AlternateContent>
          </a:graphicData>
        </a:graphic>
      </p:graphicFrame>
      <p:graphicFrame>
        <p:nvGraphicFramePr>
          <p:cNvPr id="25" name="对象 -2147482566" descr="eqIdadad9633b73dfbbb3d84b4f15979e99e"/>
          <p:cNvGraphicFramePr>
            <a:graphicFrameLocks noChangeAspect="1"/>
          </p:cNvGraphicFramePr>
          <p:nvPr/>
        </p:nvGraphicFramePr>
        <p:xfrm>
          <a:off x="7343775" y="802005"/>
          <a:ext cx="473710" cy="568325"/>
        </p:xfrm>
        <a:graphic>
          <a:graphicData uri="http://schemas.openxmlformats.org/presentationml/2006/ole">
            <mc:AlternateContent xmlns:mc="http://schemas.openxmlformats.org/markup-compatibility/2006">
              <mc:Choice xmlns:v="urn:schemas-microsoft-com:vml" Requires="v">
                <p:oleObj spid="_x0000_s26" name="" r:id="rId17" imgW="190500" imgH="228600" progId="Equation.DSMT4">
                  <p:embed/>
                </p:oleObj>
              </mc:Choice>
              <mc:Fallback>
                <p:oleObj name="" r:id="rId17" imgW="190500" imgH="228600" progId="Equation.DSMT4">
                  <p:embed/>
                  <p:pic>
                    <p:nvPicPr>
                      <p:cNvPr id="0" name="图片 5"/>
                      <p:cNvPicPr/>
                      <p:nvPr/>
                    </p:nvPicPr>
                    <p:blipFill>
                      <a:blip r:embed="rId18"/>
                      <a:stretch>
                        <a:fillRect/>
                      </a:stretch>
                    </p:blipFill>
                    <p:spPr>
                      <a:xfrm>
                        <a:off x="7343775" y="802005"/>
                        <a:ext cx="473710" cy="5683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5" name="文本框 4"/>
          <p:cNvSpPr txBox="1"/>
          <p:nvPr/>
        </p:nvSpPr>
        <p:spPr>
          <a:xfrm>
            <a:off x="718185" y="925830"/>
            <a:ext cx="4373880" cy="460375"/>
          </a:xfrm>
          <a:prstGeom prst="rect">
            <a:avLst/>
          </a:prstGeom>
          <a:noFill/>
        </p:spPr>
        <p:txBody>
          <a:bodyPr wrap="square" rtlCol="0" anchor="t">
            <a:spAutoFit/>
          </a:bodyPr>
          <a:p>
            <a:endParaRPr lang="en-US" altLang="zh-CN" b="1">
              <a:solidFill>
                <a:srgbClr val="C00000"/>
              </a:solidFill>
              <a:latin typeface="楷体" panose="02010609060101010101" charset="-122"/>
              <a:ea typeface="楷体" panose="02010609060101010101" charset="-122"/>
            </a:endParaRPr>
          </a:p>
        </p:txBody>
      </p:sp>
      <p:pic>
        <p:nvPicPr>
          <p:cNvPr id="100007" name="图片 100007" descr="@@@5e11702031964dca8aa92df8cd6b896b"/>
          <p:cNvPicPr>
            <a:picLocks noChangeAspect="1"/>
          </p:cNvPicPr>
          <p:nvPr/>
        </p:nvPicPr>
        <p:blipFill>
          <a:blip r:embed="rId2"/>
          <a:stretch>
            <a:fillRect/>
          </a:stretch>
        </p:blipFill>
        <p:spPr>
          <a:xfrm>
            <a:off x="7418070" y="2334895"/>
            <a:ext cx="4053205" cy="2765425"/>
          </a:xfrm>
          <a:prstGeom prst="rect">
            <a:avLst/>
          </a:prstGeom>
        </p:spPr>
      </p:pic>
      <p:sp>
        <p:nvSpPr>
          <p:cNvPr id="6" name="文本框 5"/>
          <p:cNvSpPr txBox="1"/>
          <p:nvPr/>
        </p:nvSpPr>
        <p:spPr>
          <a:xfrm>
            <a:off x="499745" y="1040765"/>
            <a:ext cx="9923145" cy="460375"/>
          </a:xfrm>
          <a:prstGeom prst="rect">
            <a:avLst/>
          </a:prstGeom>
          <a:noFill/>
        </p:spPr>
        <p:txBody>
          <a:bodyPr wrap="square" rtlCol="0">
            <a:spAutoFit/>
          </a:bodyPr>
          <a:p>
            <a:r>
              <a:rPr lang="zh-CN" altLang="en-US">
                <a:latin typeface="楷体" panose="02010609060101010101" charset="-122"/>
                <a:ea typeface="楷体" panose="02010609060101010101" charset="-122"/>
              </a:rPr>
              <a:t>（</a:t>
            </a:r>
            <a:r>
              <a:rPr lang="en-US" altLang="zh-CN" sz="2400">
                <a:latin typeface="楷体" panose="02010609060101010101" charset="-122"/>
                <a:ea typeface="楷体" panose="02010609060101010101" charset="-122"/>
              </a:rPr>
              <a:t>2</a:t>
            </a:r>
            <a:r>
              <a:rPr lang="zh-CN" altLang="en-US" sz="2400">
                <a:latin typeface="楷体" panose="02010609060101010101" charset="-122"/>
                <a:ea typeface="楷体" panose="02010609060101010101" charset="-122"/>
              </a:rPr>
              <a:t>）</a:t>
            </a:r>
            <a:r>
              <a:rPr sz="2400">
                <a:latin typeface="楷体" panose="02010609060101010101" charset="-122"/>
                <a:ea typeface="楷体" panose="02010609060101010101" charset="-122"/>
              </a:rPr>
              <a:t>设活塞回到气缸口时气体温度为</a:t>
            </a:r>
            <a:r>
              <a:rPr lang="en-US" sz="2400">
                <a:latin typeface="楷体" panose="02010609060101010101" charset="-122"/>
                <a:ea typeface="楷体" panose="02010609060101010101" charset="-122"/>
              </a:rPr>
              <a:t>  ，气体等压变化，则有</a:t>
            </a:r>
            <a:endParaRPr lang="en-US" sz="2400">
              <a:latin typeface="楷体" panose="02010609060101010101" charset="-122"/>
              <a:ea typeface="楷体" panose="02010609060101010101" charset="-122"/>
            </a:endParaRPr>
          </a:p>
        </p:txBody>
      </p:sp>
      <p:sp>
        <p:nvSpPr>
          <p:cNvPr id="103" name="文本框 102"/>
          <p:cNvSpPr txBox="1"/>
          <p:nvPr/>
        </p:nvSpPr>
        <p:spPr>
          <a:xfrm>
            <a:off x="3556000" y="2488565"/>
            <a:ext cx="2879090" cy="460375"/>
          </a:xfrm>
          <a:prstGeom prst="rect">
            <a:avLst/>
          </a:prstGeom>
          <a:noFill/>
          <a:ln w="9525">
            <a:noFill/>
          </a:ln>
        </p:spPr>
        <p:txBody>
          <a:bodyPr wrap="square">
            <a:spAutoFit/>
          </a:bodyPr>
          <a:p>
            <a:pPr indent="0"/>
            <a:r>
              <a:rPr lang="zh-CN" altLang="en-US" sz="2400" b="0">
                <a:latin typeface="楷体" panose="02010609060101010101" charset="-122"/>
                <a:ea typeface="楷体" panose="02010609060101010101" charset="-122"/>
              </a:rPr>
              <a:t>可得：</a:t>
            </a:r>
            <a:endParaRPr lang="zh-CN" altLang="en-US" sz="2400" b="0">
              <a:latin typeface="楷体" panose="02010609060101010101" charset="-122"/>
              <a:ea typeface="楷体" panose="02010609060101010101" charset="-122"/>
            </a:endParaRPr>
          </a:p>
        </p:txBody>
      </p:sp>
      <p:sp>
        <p:nvSpPr>
          <p:cNvPr id="16" name="文本框 15"/>
          <p:cNvSpPr txBox="1"/>
          <p:nvPr/>
        </p:nvSpPr>
        <p:spPr>
          <a:xfrm>
            <a:off x="521335" y="3299460"/>
            <a:ext cx="5080000" cy="460375"/>
          </a:xfrm>
          <a:prstGeom prst="rect">
            <a:avLst/>
          </a:prstGeom>
          <a:noFill/>
          <a:ln w="9525">
            <a:noFill/>
          </a:ln>
        </p:spPr>
        <p:txBody>
          <a:bodyPr>
            <a:spAutoFit/>
          </a:bodyPr>
          <a:p>
            <a:pPr indent="0"/>
            <a:r>
              <a:rPr lang="zh-CN" altLang="en-US" sz="2400" b="0">
                <a:latin typeface="楷体" panose="02010609060101010101" charset="-122"/>
                <a:ea typeface="楷体" panose="02010609060101010101" charset="-122"/>
              </a:rPr>
              <a:t>气体对外做的功为</a:t>
            </a:r>
            <a:endParaRPr lang="zh-CN" altLang="en-US" sz="2400" b="0">
              <a:latin typeface="楷体" panose="02010609060101010101" charset="-122"/>
              <a:ea typeface="楷体" panose="02010609060101010101" charset="-122"/>
            </a:endParaRPr>
          </a:p>
        </p:txBody>
      </p:sp>
      <p:sp>
        <p:nvSpPr>
          <p:cNvPr id="19" name="文本框 18"/>
          <p:cNvSpPr txBox="1"/>
          <p:nvPr/>
        </p:nvSpPr>
        <p:spPr>
          <a:xfrm>
            <a:off x="521335" y="4051300"/>
            <a:ext cx="5080000" cy="460375"/>
          </a:xfrm>
          <a:prstGeom prst="rect">
            <a:avLst/>
          </a:prstGeom>
          <a:noFill/>
          <a:ln w="9525">
            <a:noFill/>
          </a:ln>
        </p:spPr>
        <p:txBody>
          <a:bodyPr>
            <a:spAutoFit/>
          </a:bodyPr>
          <a:p>
            <a:pPr indent="0"/>
            <a:r>
              <a:rPr lang="zh-CN" altLang="en-US" sz="2400" b="0">
                <a:latin typeface="楷体" panose="02010609060101010101" charset="-122"/>
                <a:ea typeface="楷体" panose="02010609060101010101" charset="-122"/>
              </a:rPr>
              <a:t>气体内能变化为</a:t>
            </a:r>
            <a:endParaRPr lang="zh-CN" altLang="en-US" sz="2400" b="0">
              <a:latin typeface="楷体" panose="02010609060101010101" charset="-122"/>
              <a:ea typeface="楷体" panose="02010609060101010101" charset="-122"/>
            </a:endParaRPr>
          </a:p>
        </p:txBody>
      </p:sp>
      <p:graphicFrame>
        <p:nvGraphicFramePr>
          <p:cNvPr id="7" name="对象 -2147482559" descr="eqId4e9a724b59c890095baa5cb73e267c44"/>
          <p:cNvGraphicFramePr>
            <a:graphicFrameLocks noChangeAspect="1"/>
          </p:cNvGraphicFramePr>
          <p:nvPr/>
        </p:nvGraphicFramePr>
        <p:xfrm>
          <a:off x="5505450" y="1045845"/>
          <a:ext cx="300990" cy="461010"/>
        </p:xfrm>
        <a:graphic>
          <a:graphicData uri="http://schemas.openxmlformats.org/presentationml/2006/ole">
            <mc:AlternateContent xmlns:mc="http://schemas.openxmlformats.org/markup-compatibility/2006">
              <mc:Choice xmlns:v="urn:schemas-microsoft-com:vml" Requires="v">
                <p:oleObj spid="_x0000_s22" name="" r:id="rId3" imgW="152400" imgH="228600" progId="Equation.DSMT4">
                  <p:embed/>
                </p:oleObj>
              </mc:Choice>
              <mc:Fallback>
                <p:oleObj name="" r:id="rId3" imgW="152400" imgH="228600" progId="Equation.DSMT4">
                  <p:embed/>
                  <p:pic>
                    <p:nvPicPr>
                      <p:cNvPr id="0" name="图片 21"/>
                      <p:cNvPicPr/>
                      <p:nvPr/>
                    </p:nvPicPr>
                    <p:blipFill>
                      <a:blip r:embed="rId4"/>
                      <a:stretch>
                        <a:fillRect/>
                      </a:stretch>
                    </p:blipFill>
                    <p:spPr>
                      <a:xfrm>
                        <a:off x="5505450" y="1045845"/>
                        <a:ext cx="300990" cy="461010"/>
                      </a:xfrm>
                      <a:prstGeom prst="rect">
                        <a:avLst/>
                      </a:prstGeom>
                      <a:noFill/>
                      <a:ln w="38100">
                        <a:noFill/>
                        <a:miter/>
                      </a:ln>
                    </p:spPr>
                  </p:pic>
                </p:oleObj>
              </mc:Fallback>
            </mc:AlternateContent>
          </a:graphicData>
        </a:graphic>
      </p:graphicFrame>
      <p:graphicFrame>
        <p:nvGraphicFramePr>
          <p:cNvPr id="8" name="对象 -2147482558" descr="eqIdb40aa48e116a277e37e9e30086aa76df"/>
          <p:cNvGraphicFramePr>
            <a:graphicFrameLocks noChangeAspect="1"/>
          </p:cNvGraphicFramePr>
          <p:nvPr/>
        </p:nvGraphicFramePr>
        <p:xfrm>
          <a:off x="4448175" y="1501140"/>
          <a:ext cx="1153160" cy="810260"/>
        </p:xfrm>
        <a:graphic>
          <a:graphicData uri="http://schemas.openxmlformats.org/presentationml/2006/ole">
            <mc:AlternateContent xmlns:mc="http://schemas.openxmlformats.org/markup-compatibility/2006">
              <mc:Choice xmlns:v="urn:schemas-microsoft-com:vml" Requires="v">
                <p:oleObj spid="_x0000_s23" name="" r:id="rId5" imgW="609600" imgH="431800" progId="Equation.DSMT4">
                  <p:embed/>
                </p:oleObj>
              </mc:Choice>
              <mc:Fallback>
                <p:oleObj name="" r:id="rId5" imgW="609600" imgH="431800" progId="Equation.DSMT4">
                  <p:embed/>
                  <p:pic>
                    <p:nvPicPr>
                      <p:cNvPr id="0" name="图片 22"/>
                      <p:cNvPicPr/>
                      <p:nvPr/>
                    </p:nvPicPr>
                    <p:blipFill>
                      <a:blip r:embed="rId6"/>
                      <a:stretch>
                        <a:fillRect/>
                      </a:stretch>
                    </p:blipFill>
                    <p:spPr>
                      <a:xfrm>
                        <a:off x="4448175" y="1501140"/>
                        <a:ext cx="1153160" cy="810260"/>
                      </a:xfrm>
                      <a:prstGeom prst="rect">
                        <a:avLst/>
                      </a:prstGeom>
                      <a:noFill/>
                      <a:ln w="38100">
                        <a:noFill/>
                        <a:miter/>
                      </a:ln>
                    </p:spPr>
                  </p:pic>
                </p:oleObj>
              </mc:Fallback>
            </mc:AlternateContent>
          </a:graphicData>
        </a:graphic>
      </p:graphicFrame>
      <p:graphicFrame>
        <p:nvGraphicFramePr>
          <p:cNvPr id="9" name="对象 -2147482557" descr="eqId176220d58b812bb68eaf381f933164d7"/>
          <p:cNvGraphicFramePr>
            <a:graphicFrameLocks noChangeAspect="1"/>
          </p:cNvGraphicFramePr>
          <p:nvPr/>
        </p:nvGraphicFramePr>
        <p:xfrm>
          <a:off x="4551045" y="2334895"/>
          <a:ext cx="1050290" cy="767080"/>
        </p:xfrm>
        <a:graphic>
          <a:graphicData uri="http://schemas.openxmlformats.org/presentationml/2006/ole">
            <mc:AlternateContent xmlns:mc="http://schemas.openxmlformats.org/markup-compatibility/2006">
              <mc:Choice xmlns:v="urn:schemas-microsoft-com:vml" Requires="v">
                <p:oleObj spid="_x0000_s24" name="" r:id="rId7" imgW="533400" imgH="393700" progId="Equation.DSMT4">
                  <p:embed/>
                </p:oleObj>
              </mc:Choice>
              <mc:Fallback>
                <p:oleObj name="" r:id="rId7" imgW="533400" imgH="393700" progId="Equation.DSMT4">
                  <p:embed/>
                  <p:pic>
                    <p:nvPicPr>
                      <p:cNvPr id="0" name="图片 23"/>
                      <p:cNvPicPr/>
                      <p:nvPr/>
                    </p:nvPicPr>
                    <p:blipFill>
                      <a:blip r:embed="rId8"/>
                      <a:stretch>
                        <a:fillRect/>
                      </a:stretch>
                    </p:blipFill>
                    <p:spPr>
                      <a:xfrm>
                        <a:off x="4551045" y="2334895"/>
                        <a:ext cx="1050290" cy="767080"/>
                      </a:xfrm>
                      <a:prstGeom prst="rect">
                        <a:avLst/>
                      </a:prstGeom>
                      <a:noFill/>
                      <a:ln w="38100">
                        <a:noFill/>
                        <a:miter/>
                      </a:ln>
                    </p:spPr>
                  </p:pic>
                </p:oleObj>
              </mc:Fallback>
            </mc:AlternateContent>
          </a:graphicData>
        </a:graphic>
      </p:graphicFrame>
      <p:graphicFrame>
        <p:nvGraphicFramePr>
          <p:cNvPr id="10" name="对象 -2147482556" descr="eqId9c1ed867a1fdcdff364371d62823f514"/>
          <p:cNvGraphicFramePr>
            <a:graphicFrameLocks noChangeAspect="1"/>
          </p:cNvGraphicFramePr>
          <p:nvPr/>
        </p:nvGraphicFramePr>
        <p:xfrm>
          <a:off x="3383915" y="3256280"/>
          <a:ext cx="3483610" cy="574675"/>
        </p:xfrm>
        <a:graphic>
          <a:graphicData uri="http://schemas.openxmlformats.org/presentationml/2006/ole">
            <mc:AlternateContent xmlns:mc="http://schemas.openxmlformats.org/markup-compatibility/2006">
              <mc:Choice xmlns:v="urn:schemas-microsoft-com:vml" Requires="v">
                <p:oleObj spid="_x0000_s25" name="" r:id="rId9" imgW="1536065" imgH="254000" progId="Equation.DSMT4">
                  <p:embed/>
                </p:oleObj>
              </mc:Choice>
              <mc:Fallback>
                <p:oleObj name="" r:id="rId9" imgW="1536065" imgH="254000" progId="Equation.DSMT4">
                  <p:embed/>
                  <p:pic>
                    <p:nvPicPr>
                      <p:cNvPr id="0" name="图片 24"/>
                      <p:cNvPicPr/>
                      <p:nvPr/>
                    </p:nvPicPr>
                    <p:blipFill>
                      <a:blip r:embed="rId10"/>
                      <a:stretch>
                        <a:fillRect/>
                      </a:stretch>
                    </p:blipFill>
                    <p:spPr>
                      <a:xfrm>
                        <a:off x="3383915" y="3256280"/>
                        <a:ext cx="3483610" cy="574675"/>
                      </a:xfrm>
                      <a:prstGeom prst="rect">
                        <a:avLst/>
                      </a:prstGeom>
                      <a:noFill/>
                      <a:ln w="38100">
                        <a:noFill/>
                        <a:miter/>
                      </a:ln>
                    </p:spPr>
                  </p:pic>
                </p:oleObj>
              </mc:Fallback>
            </mc:AlternateContent>
          </a:graphicData>
        </a:graphic>
      </p:graphicFrame>
      <p:graphicFrame>
        <p:nvGraphicFramePr>
          <p:cNvPr id="11" name="对象 -2147482555" descr="eqId35ec6ef9a790c7f89084f8354901716d"/>
          <p:cNvGraphicFramePr>
            <a:graphicFrameLocks noChangeAspect="1"/>
          </p:cNvGraphicFramePr>
          <p:nvPr/>
        </p:nvGraphicFramePr>
        <p:xfrm>
          <a:off x="3470910" y="3829685"/>
          <a:ext cx="2964815" cy="828040"/>
        </p:xfrm>
        <a:graphic>
          <a:graphicData uri="http://schemas.openxmlformats.org/presentationml/2006/ole">
            <mc:AlternateContent xmlns:mc="http://schemas.openxmlformats.org/markup-compatibility/2006">
              <mc:Choice xmlns:v="urn:schemas-microsoft-com:vml" Requires="v">
                <p:oleObj spid="_x0000_s26" name="" r:id="rId11" imgW="1409065" imgH="393700" progId="Equation.DSMT4">
                  <p:embed/>
                </p:oleObj>
              </mc:Choice>
              <mc:Fallback>
                <p:oleObj name="" r:id="rId11" imgW="1409065" imgH="393700" progId="Equation.DSMT4">
                  <p:embed/>
                  <p:pic>
                    <p:nvPicPr>
                      <p:cNvPr id="0" name="图片 25"/>
                      <p:cNvPicPr/>
                      <p:nvPr/>
                    </p:nvPicPr>
                    <p:blipFill>
                      <a:blip r:embed="rId12"/>
                      <a:stretch>
                        <a:fillRect/>
                      </a:stretch>
                    </p:blipFill>
                    <p:spPr>
                      <a:xfrm>
                        <a:off x="3470910" y="3829685"/>
                        <a:ext cx="2964815" cy="828040"/>
                      </a:xfrm>
                      <a:prstGeom prst="rect">
                        <a:avLst/>
                      </a:prstGeom>
                      <a:noFill/>
                      <a:ln w="38100">
                        <a:noFill/>
                        <a:miter/>
                      </a:ln>
                    </p:spPr>
                  </p:pic>
                </p:oleObj>
              </mc:Fallback>
            </mc:AlternateContent>
          </a:graphicData>
        </a:graphic>
      </p:graphicFrame>
      <p:sp>
        <p:nvSpPr>
          <p:cNvPr id="27" name="文本框 26"/>
          <p:cNvSpPr txBox="1"/>
          <p:nvPr/>
        </p:nvSpPr>
        <p:spPr>
          <a:xfrm>
            <a:off x="521335" y="4775835"/>
            <a:ext cx="5080000" cy="460375"/>
          </a:xfrm>
          <a:prstGeom prst="rect">
            <a:avLst/>
          </a:prstGeom>
          <a:noFill/>
          <a:ln w="9525">
            <a:noFill/>
          </a:ln>
        </p:spPr>
        <p:txBody>
          <a:bodyPr>
            <a:spAutoFit/>
          </a:bodyPr>
          <a:p>
            <a:pPr>
              <a:buClrTx/>
              <a:buSzTx/>
              <a:buFontTx/>
            </a:pPr>
            <a:r>
              <a:rPr lang="zh-CN" altLang="en-US" sz="2400" b="0">
                <a:latin typeface="楷体" panose="02010609060101010101" charset="-122"/>
                <a:ea typeface="楷体" panose="02010609060101010101" charset="-122"/>
              </a:rPr>
              <a:t>根据热力学第一定律可得</a:t>
            </a:r>
            <a:endParaRPr lang="zh-CN" altLang="en-US" sz="2400" b="0">
              <a:latin typeface="楷体" panose="02010609060101010101" charset="-122"/>
              <a:ea typeface="楷体" panose="02010609060101010101" charset="-122"/>
            </a:endParaRPr>
          </a:p>
        </p:txBody>
      </p:sp>
      <p:graphicFrame>
        <p:nvGraphicFramePr>
          <p:cNvPr id="12" name="对象 -2147482554" descr="eqId8f9f86aceaa4bf8a4f56f16b62416d4b"/>
          <p:cNvGraphicFramePr>
            <a:graphicFrameLocks noChangeAspect="1"/>
          </p:cNvGraphicFramePr>
          <p:nvPr/>
        </p:nvGraphicFramePr>
        <p:xfrm>
          <a:off x="4490720" y="4795520"/>
          <a:ext cx="1958340" cy="489585"/>
        </p:xfrm>
        <a:graphic>
          <a:graphicData uri="http://schemas.openxmlformats.org/presentationml/2006/ole">
            <mc:AlternateContent xmlns:mc="http://schemas.openxmlformats.org/markup-compatibility/2006">
              <mc:Choice xmlns:v="urn:schemas-microsoft-com:vml" Requires="v">
                <p:oleObj spid="_x0000_s28" name="" r:id="rId13" imgW="799465" imgH="203200" progId="Equation.DSMT4">
                  <p:embed/>
                </p:oleObj>
              </mc:Choice>
              <mc:Fallback>
                <p:oleObj name="" r:id="rId13" imgW="799465" imgH="203200" progId="Equation.DSMT4">
                  <p:embed/>
                  <p:pic>
                    <p:nvPicPr>
                      <p:cNvPr id="0" name="图片 27"/>
                      <p:cNvPicPr/>
                      <p:nvPr/>
                    </p:nvPicPr>
                    <p:blipFill>
                      <a:blip r:embed="rId14"/>
                      <a:stretch>
                        <a:fillRect/>
                      </a:stretch>
                    </p:blipFill>
                    <p:spPr>
                      <a:xfrm>
                        <a:off x="4490720" y="4795520"/>
                        <a:ext cx="1958340" cy="489585"/>
                      </a:xfrm>
                      <a:prstGeom prst="rect">
                        <a:avLst/>
                      </a:prstGeom>
                      <a:noFill/>
                      <a:ln w="38100">
                        <a:noFill/>
                        <a:miter/>
                      </a:ln>
                    </p:spPr>
                  </p:pic>
                </p:oleObj>
              </mc:Fallback>
            </mc:AlternateContent>
          </a:graphicData>
        </a:graphic>
      </p:graphicFrame>
      <p:sp>
        <p:nvSpPr>
          <p:cNvPr id="29" name="文本框 28"/>
          <p:cNvSpPr txBox="1"/>
          <p:nvPr/>
        </p:nvSpPr>
        <p:spPr>
          <a:xfrm>
            <a:off x="632460" y="5538470"/>
            <a:ext cx="5080000" cy="460375"/>
          </a:xfrm>
          <a:prstGeom prst="rect">
            <a:avLst/>
          </a:prstGeom>
          <a:noFill/>
          <a:ln w="9525">
            <a:noFill/>
          </a:ln>
        </p:spPr>
        <p:txBody>
          <a:bodyPr>
            <a:spAutoFit/>
          </a:bodyPr>
          <a:p>
            <a:pPr indent="0"/>
            <a:r>
              <a:rPr lang="zh-CN" altLang="en-US" sz="2400" b="0">
                <a:latin typeface="楷体" panose="02010609060101010101" charset="-122"/>
                <a:ea typeface="楷体" panose="02010609060101010101" charset="-122"/>
              </a:rPr>
              <a:t>解得</a:t>
            </a:r>
            <a:endParaRPr lang="zh-CN" altLang="en-US" sz="2400" b="0">
              <a:latin typeface="楷体" panose="02010609060101010101" charset="-122"/>
              <a:ea typeface="楷体" panose="02010609060101010101" charset="-122"/>
            </a:endParaRPr>
          </a:p>
        </p:txBody>
      </p:sp>
      <p:graphicFrame>
        <p:nvGraphicFramePr>
          <p:cNvPr id="14" name="对象 -2147482553" descr="eqId1cad97be7ab6b989aa0dd45244cc9d6a"/>
          <p:cNvGraphicFramePr>
            <a:graphicFrameLocks noChangeAspect="1"/>
          </p:cNvGraphicFramePr>
          <p:nvPr/>
        </p:nvGraphicFramePr>
        <p:xfrm>
          <a:off x="4100830" y="5425440"/>
          <a:ext cx="2207260" cy="798830"/>
        </p:xfrm>
        <a:graphic>
          <a:graphicData uri="http://schemas.openxmlformats.org/presentationml/2006/ole">
            <mc:AlternateContent xmlns:mc="http://schemas.openxmlformats.org/markup-compatibility/2006">
              <mc:Choice xmlns:v="urn:schemas-microsoft-com:vml" Requires="v">
                <p:oleObj spid="_x0000_s30" name="" r:id="rId15" imgW="1104900" imgH="393700" progId="Equation.DSMT4">
                  <p:embed/>
                </p:oleObj>
              </mc:Choice>
              <mc:Fallback>
                <p:oleObj name="" r:id="rId15" imgW="1104900" imgH="393700" progId="Equation.DSMT4">
                  <p:embed/>
                  <p:pic>
                    <p:nvPicPr>
                      <p:cNvPr id="0" name="图片 29"/>
                      <p:cNvPicPr/>
                      <p:nvPr/>
                    </p:nvPicPr>
                    <p:blipFill>
                      <a:blip r:embed="rId16"/>
                      <a:stretch>
                        <a:fillRect/>
                      </a:stretch>
                    </p:blipFill>
                    <p:spPr>
                      <a:xfrm>
                        <a:off x="4100830" y="5425440"/>
                        <a:ext cx="2207260" cy="798830"/>
                      </a:xfrm>
                      <a:prstGeom prst="rect">
                        <a:avLst/>
                      </a:prstGeom>
                      <a:noFill/>
                      <a:ln w="38100">
                        <a:noFill/>
                        <a:miter/>
                      </a:ln>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4" name="文本框 3"/>
          <p:cNvSpPr txBox="1"/>
          <p:nvPr/>
        </p:nvSpPr>
        <p:spPr>
          <a:xfrm>
            <a:off x="718185" y="925830"/>
            <a:ext cx="4373880" cy="460375"/>
          </a:xfrm>
          <a:prstGeom prst="rect">
            <a:avLst/>
          </a:prstGeom>
          <a:noFill/>
        </p:spPr>
        <p:txBody>
          <a:bodyPr wrap="square" rtlCol="0" anchor="t">
            <a:spAutoFit/>
          </a:bodyPr>
          <a:p>
            <a:endParaRPr lang="en-US" altLang="zh-CN" b="1">
              <a:solidFill>
                <a:srgbClr val="C00000"/>
              </a:solidFill>
              <a:latin typeface="楷体" panose="02010609060101010101" charset="-122"/>
              <a:ea typeface="楷体" panose="02010609060101010101" charset="-122"/>
            </a:endParaRPr>
          </a:p>
        </p:txBody>
      </p:sp>
      <mc:AlternateContent xmlns:mc="http://schemas.openxmlformats.org/markup-compatibility/2006">
        <mc:Choice xmlns:a14="http://schemas.microsoft.com/office/drawing/2010/main" Requires="a14">
          <p:sp>
            <p:nvSpPr>
              <p:cNvPr id="5" name="文本框 4"/>
              <p:cNvSpPr txBox="1"/>
              <p:nvPr/>
            </p:nvSpPr>
            <p:spPr>
              <a:xfrm>
                <a:off x="499745" y="1040765"/>
                <a:ext cx="11184890" cy="617855"/>
              </a:xfrm>
              <a:prstGeom prst="rect">
                <a:avLst/>
              </a:prstGeom>
              <a:noFill/>
            </p:spPr>
            <p:txBody>
              <a:bodyPr wrap="square" rtlCol="0">
                <a:spAutoFit/>
              </a:bodyPr>
              <a:p>
                <a:r>
                  <a:rPr lang="zh-CN" altLang="en-US" sz="2400">
                    <a:latin typeface="楷体" panose="02010609060101010101" charset="-122"/>
                    <a:ea typeface="楷体" panose="02010609060101010101" charset="-122"/>
                  </a:rPr>
                  <a:t>（</a:t>
                </a:r>
                <a:r>
                  <a:rPr lang="en-US" altLang="zh-CN" sz="2400">
                    <a:latin typeface="楷体" panose="02010609060101010101" charset="-122"/>
                    <a:ea typeface="楷体" panose="02010609060101010101" charset="-122"/>
                  </a:rPr>
                  <a:t>3</a:t>
                </a:r>
                <a:r>
                  <a:rPr lang="zh-CN" altLang="en-US" sz="2400">
                    <a:latin typeface="楷体" panose="02010609060101010101" charset="-122"/>
                    <a:ea typeface="楷体" panose="02010609060101010101" charset="-122"/>
                  </a:rPr>
                  <a:t>）设温度为</a:t>
                </a:r>
                <a14:m>
                  <m:oMath xmlns:m="http://schemas.openxmlformats.org/officeDocument/2006/math">
                    <m:sSub>
                      <m:sSubPr>
                        <m:ctrlPr>
                          <a:rPr lang="en-US" altLang="zh-CN" sz="2400" i="1">
                            <a:latin typeface="Cambria Math" panose="02040503050406030204" charset="0"/>
                            <a:ea typeface="楷体" panose="02010609060101010101" charset="-122"/>
                            <a:cs typeface="Cambria Math" panose="02040503050406030204" charset="0"/>
                          </a:rPr>
                        </m:ctrlPr>
                      </m:sSubPr>
                      <m:e>
                        <m:r>
                          <a:rPr lang="en-US" altLang="zh-CN" sz="2400" i="1">
                            <a:latin typeface="Cambria Math" panose="02040503050406030204" charset="0"/>
                            <a:ea typeface="楷体" panose="02010609060101010101" charset="-122"/>
                            <a:cs typeface="Cambria Math" panose="02040503050406030204" charset="0"/>
                          </a:rPr>
                          <m:t>𝑇</m:t>
                        </m:r>
                      </m:e>
                      <m:sub>
                        <m:r>
                          <a:rPr lang="en-US" altLang="zh-CN" sz="2400" i="1">
                            <a:latin typeface="Cambria Math" panose="02040503050406030204" charset="0"/>
                            <a:ea typeface="楷体" panose="02010609060101010101" charset="-122"/>
                            <a:cs typeface="Cambria Math" panose="02040503050406030204" charset="0"/>
                          </a:rPr>
                          <m:t>2</m:t>
                        </m:r>
                      </m:sub>
                    </m:sSub>
                    <m:r>
                      <a:rPr lang="en-US" altLang="zh-CN" sz="2400" i="1">
                        <a:latin typeface="Cambria Math" panose="02040503050406030204" charset="0"/>
                        <a:ea typeface="楷体" panose="02010609060101010101" charset="-122"/>
                        <a:cs typeface="Cambria Math" panose="02040503050406030204" charset="0"/>
                      </a:rPr>
                      <m:t>=</m:t>
                    </m:r>
                    <m:f>
                      <m:fPr>
                        <m:ctrlPr>
                          <a:rPr lang="en-US" altLang="zh-CN" sz="2400" i="1">
                            <a:latin typeface="Cambria Math" panose="02040503050406030204" charset="0"/>
                            <a:ea typeface="楷体" panose="02010609060101010101" charset="-122"/>
                            <a:cs typeface="Cambria Math" panose="02040503050406030204" charset="0"/>
                          </a:rPr>
                        </m:ctrlPr>
                      </m:fPr>
                      <m:num>
                        <m:r>
                          <a:rPr lang="en-US" altLang="zh-CN" sz="2400" i="1">
                            <a:latin typeface="Cambria Math" panose="02040503050406030204" charset="0"/>
                            <a:ea typeface="楷体" panose="02010609060101010101" charset="-122"/>
                            <a:cs typeface="Cambria Math" panose="02040503050406030204" charset="0"/>
                          </a:rPr>
                          <m:t>3</m:t>
                        </m:r>
                      </m:num>
                      <m:den>
                        <m:r>
                          <a:rPr lang="en-US" altLang="zh-CN" sz="2400" i="1">
                            <a:latin typeface="Cambria Math" panose="02040503050406030204" charset="0"/>
                            <a:ea typeface="楷体" panose="02010609060101010101" charset="-122"/>
                            <a:cs typeface="Cambria Math" panose="02040503050406030204" charset="0"/>
                          </a:rPr>
                          <m:t>2</m:t>
                        </m:r>
                      </m:den>
                    </m:f>
                    <m:sSub>
                      <m:sSubPr>
                        <m:ctrlPr>
                          <a:rPr lang="en-US" altLang="zh-CN" sz="2400" i="1">
                            <a:latin typeface="Cambria Math" panose="02040503050406030204" charset="0"/>
                            <a:ea typeface="楷体" panose="02010609060101010101" charset="-122"/>
                            <a:cs typeface="Cambria Math" panose="02040503050406030204" charset="0"/>
                          </a:rPr>
                        </m:ctrlPr>
                      </m:sSubPr>
                      <m:e>
                        <m:r>
                          <a:rPr lang="en-US" altLang="zh-CN" sz="2400" i="1">
                            <a:latin typeface="Cambria Math" panose="02040503050406030204" charset="0"/>
                            <a:ea typeface="楷体" panose="02010609060101010101" charset="-122"/>
                            <a:cs typeface="Cambria Math" panose="02040503050406030204" charset="0"/>
                          </a:rPr>
                          <m:t>𝑇</m:t>
                        </m:r>
                      </m:e>
                      <m:sub>
                        <m:r>
                          <a:rPr lang="en-US" altLang="zh-CN" sz="2400" i="1">
                            <a:latin typeface="Cambria Math" panose="02040503050406030204" charset="0"/>
                            <a:ea typeface="楷体" panose="02010609060101010101" charset="-122"/>
                            <a:cs typeface="Cambria Math" panose="02040503050406030204" charset="0"/>
                          </a:rPr>
                          <m:t>0</m:t>
                        </m:r>
                      </m:sub>
                    </m:sSub>
                  </m:oMath>
                </a14:m>
                <a:r>
                  <a:rPr lang="zh-CN" altLang="en-US" sz="2400">
                    <a:latin typeface="Cambria Math" panose="02040503050406030204" charset="0"/>
                    <a:ea typeface="楷体" panose="02010609060101010101" charset="-122"/>
                    <a:cs typeface="Cambria Math" panose="02040503050406030204" charset="0"/>
                  </a:rPr>
                  <a:t>时，</a:t>
                </a:r>
                <a:r>
                  <a:rPr lang="zh-CN" altLang="en-US" sz="2400">
                    <a:latin typeface="楷体" panose="02010609060101010101" charset="-122"/>
                    <a:ea typeface="楷体" panose="02010609060101010101" charset="-122"/>
                    <a:sym typeface="+mn-ea"/>
                  </a:rPr>
                  <a:t>封闭气体的压强为</a:t>
                </a:r>
                <a14:m>
                  <m:oMath xmlns:m="http://schemas.openxmlformats.org/officeDocument/2006/math">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𝑝</m:t>
                        </m:r>
                      </m:e>
                      <m:sub>
                        <m:r>
                          <a:rPr lang="en-US" altLang="zh-CN" sz="2400" i="1">
                            <a:latin typeface="Cambria Math" panose="02040503050406030204" charset="0"/>
                            <a:cs typeface="Cambria Math" panose="02040503050406030204" charset="0"/>
                          </a:rPr>
                          <m:t>3</m:t>
                        </m:r>
                      </m:sub>
                    </m:sSub>
                  </m:oMath>
                </a14:m>
                <a:r>
                  <a:rPr lang="zh-CN" altLang="en-US" sz="2400">
                    <a:latin typeface="Cambria Math" panose="02040503050406030204" charset="0"/>
                    <a:cs typeface="Cambria Math" panose="02040503050406030204" charset="0"/>
                  </a:rPr>
                  <a:t>，</a:t>
                </a:r>
                <a:r>
                  <a:rPr lang="zh-CN" altLang="en-US" sz="2400">
                    <a:latin typeface="楷体" panose="02010609060101010101" charset="-122"/>
                    <a:ea typeface="楷体" panose="02010609060101010101" charset="-122"/>
                  </a:rPr>
                  <a:t>沙子的质量为</a:t>
                </a:r>
                <a14:m>
                  <m:oMath xmlns:m="http://schemas.openxmlformats.org/officeDocument/2006/math">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𝑚</m:t>
                        </m:r>
                      </m:e>
                      <m:sup>
                        <m:r>
                          <a:rPr lang="en-US" altLang="zh-CN" sz="2400" i="1">
                            <a:latin typeface="Cambria Math" panose="02040503050406030204" charset="0"/>
                            <a:cs typeface="Cambria Math" panose="02040503050406030204" charset="0"/>
                          </a:rPr>
                          <m:t>’</m:t>
                        </m:r>
                      </m:sup>
                    </m:sSup>
                  </m:oMath>
                </a14:m>
                <a:r>
                  <a:rPr lang="zh-CN" altLang="en-US" sz="2400">
                    <a:latin typeface="Cambria Math" panose="02040503050406030204" charset="0"/>
                    <a:cs typeface="Cambria Math" panose="02040503050406030204" charset="0"/>
                  </a:rPr>
                  <a:t>，</a:t>
                </a:r>
                <a:r>
                  <a:rPr lang="zh-CN" altLang="en-US" sz="2400">
                    <a:latin typeface="楷体" panose="02010609060101010101" charset="-122"/>
                    <a:ea typeface="楷体" panose="02010609060101010101" charset="-122"/>
                  </a:rPr>
                  <a:t>则</a:t>
                </a:r>
                <a:endParaRPr lang="zh-CN" altLang="en-US" sz="2400">
                  <a:latin typeface="楷体" panose="02010609060101010101" charset="-122"/>
                  <a:ea typeface="楷体" panose="02010609060101010101" charset="-122"/>
                  <a:cs typeface="Cambria Math" panose="02040503050406030204" charset="0"/>
                </a:endParaRPr>
              </a:p>
            </p:txBody>
          </p:sp>
        </mc:Choice>
        <mc:Fallback>
          <p:sp>
            <p:nvSpPr>
              <p:cNvPr id="5" name="文本框 4"/>
              <p:cNvSpPr txBox="1">
                <a:spLocks noRot="1" noChangeAspect="1" noMove="1" noResize="1" noEditPoints="1" noAdjustHandles="1" noChangeArrowheads="1" noChangeShapeType="1" noTextEdit="1"/>
              </p:cNvSpPr>
              <p:nvPr/>
            </p:nvSpPr>
            <p:spPr>
              <a:xfrm>
                <a:off x="499745" y="1040765"/>
                <a:ext cx="11184890" cy="617855"/>
              </a:xfrm>
              <a:prstGeom prst="rect">
                <a:avLst/>
              </a:prstGeom>
              <a:blipFill rotWithShape="1">
                <a:blip r:embed="rId2"/>
                <a:stretch>
                  <a:fillRect/>
                </a:stretch>
              </a:blipFill>
            </p:spPr>
            <p:txBody>
              <a:bodyPr/>
              <a:lstStyle/>
              <a:p>
                <a:r>
                  <a:rPr lang="zh-CN" altLang="en-US">
                    <a:noFill/>
                  </a:rPr>
                  <a:t> </a:t>
                </a:r>
              </a:p>
            </p:txBody>
          </p:sp>
        </mc:Fallback>
      </mc:AlternateContent>
      <p:sp>
        <p:nvSpPr>
          <p:cNvPr id="19" name="文本框 18"/>
          <p:cNvSpPr txBox="1"/>
          <p:nvPr/>
        </p:nvSpPr>
        <p:spPr>
          <a:xfrm>
            <a:off x="656590" y="2838450"/>
            <a:ext cx="6915785" cy="460375"/>
          </a:xfrm>
          <a:prstGeom prst="rect">
            <a:avLst/>
          </a:prstGeom>
          <a:noFill/>
          <a:ln w="9525">
            <a:noFill/>
          </a:ln>
        </p:spPr>
        <p:txBody>
          <a:bodyPr wrap="square">
            <a:spAutoFit/>
          </a:bodyPr>
          <a:p>
            <a:pPr indent="0"/>
            <a:r>
              <a:rPr lang="zh-CN" altLang="en-US" sz="2400">
                <a:latin typeface="楷体" panose="02010609060101010101" charset="-122"/>
                <a:ea typeface="楷体" panose="02010609060101010101" charset="-122"/>
                <a:sym typeface="+mn-ea"/>
              </a:rPr>
              <a:t>活塞的位置不变，气体做等容变化，</a:t>
            </a:r>
            <a:r>
              <a:rPr lang="zh-CN" altLang="en-US" sz="2400">
                <a:latin typeface="Cambria Math" panose="02040503050406030204" charset="0"/>
                <a:ea typeface="楷体" panose="02010609060101010101" charset="-122"/>
                <a:cs typeface="Cambria Math" panose="02040503050406030204" charset="0"/>
                <a:sym typeface="+mn-ea"/>
              </a:rPr>
              <a:t>由查理定律有</a:t>
            </a:r>
            <a:endParaRPr lang="zh-CN" altLang="en-US" sz="2400" b="0">
              <a:latin typeface="Cambria Math" panose="02040503050406030204" charset="0"/>
              <a:ea typeface="楷体" panose="02010609060101010101" charset="-122"/>
              <a:cs typeface="Cambria Math" panose="02040503050406030204" charset="0"/>
              <a:sym typeface="+mn-ea"/>
            </a:endParaRPr>
          </a:p>
        </p:txBody>
      </p:sp>
      <p:sp>
        <p:nvSpPr>
          <p:cNvPr id="27" name="文本框 26"/>
          <p:cNvSpPr txBox="1"/>
          <p:nvPr/>
        </p:nvSpPr>
        <p:spPr>
          <a:xfrm>
            <a:off x="2311400" y="4979670"/>
            <a:ext cx="5080000" cy="460375"/>
          </a:xfrm>
          <a:prstGeom prst="rect">
            <a:avLst/>
          </a:prstGeom>
          <a:noFill/>
          <a:ln w="9525">
            <a:noFill/>
          </a:ln>
        </p:spPr>
        <p:txBody>
          <a:bodyPr>
            <a:spAutoFit/>
          </a:bodyPr>
          <a:p>
            <a:pPr>
              <a:buClrTx/>
              <a:buSzTx/>
              <a:buFontTx/>
            </a:pPr>
            <a:r>
              <a:rPr lang="zh-CN" altLang="en-US" sz="2400" b="0">
                <a:latin typeface="楷体" panose="02010609060101010101" charset="-122"/>
                <a:ea typeface="楷体" panose="02010609060101010101" charset="-122"/>
              </a:rPr>
              <a:t>联立可得</a:t>
            </a:r>
            <a:endParaRPr lang="zh-CN" altLang="en-US" sz="2400" b="0">
              <a:latin typeface="楷体" panose="02010609060101010101" charset="-122"/>
              <a:ea typeface="楷体" panose="02010609060101010101" charset="-122"/>
            </a:endParaRPr>
          </a:p>
        </p:txBody>
      </p:sp>
      <mc:AlternateContent xmlns:mc="http://schemas.openxmlformats.org/markup-compatibility/2006">
        <mc:Choice xmlns:a14="http://schemas.microsoft.com/office/drawing/2010/main" Requires="a14">
          <p:sp>
            <p:nvSpPr>
              <p:cNvPr id="12" name="文本框 11"/>
              <p:cNvSpPr txBox="1"/>
              <p:nvPr/>
            </p:nvSpPr>
            <p:spPr>
              <a:xfrm>
                <a:off x="4672330" y="3716020"/>
                <a:ext cx="1811655" cy="779780"/>
              </a:xfrm>
              <a:prstGeom prst="rect">
                <a:avLst/>
              </a:prstGeom>
              <a:noFill/>
            </p:spPr>
            <p:txBody>
              <a:bodyPr wrap="square" rtlCol="0">
                <a:spAutoFit/>
              </a:bodyPr>
              <a:p>
                <a14:m>
                  <m:oMathPara xmlns:m="http://schemas.openxmlformats.org/officeDocument/2006/math">
                    <m:oMathParaPr>
                      <m:jc m:val="centerGroup"/>
                    </m:oMathParaPr>
                    <m:oMath xmlns:m="http://schemas.openxmlformats.org/officeDocument/2006/math">
                      <m:f>
                        <m:fPr>
                          <m:ctrlPr>
                            <a:rPr lang="en-US" altLang="zh-CN" sz="2400" i="1">
                              <a:latin typeface="Cambria Math" panose="02040503050406030204" charset="0"/>
                              <a:cs typeface="Cambria Math" panose="02040503050406030204" charset="0"/>
                            </a:rPr>
                          </m:ctrlPr>
                        </m:fPr>
                        <m:num>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𝑝</m:t>
                              </m:r>
                            </m:e>
                            <m:sub>
                              <m:r>
                                <a:rPr lang="en-US" altLang="zh-CN" sz="2400" i="1">
                                  <a:latin typeface="Cambria Math" panose="02040503050406030204" charset="0"/>
                                  <a:cs typeface="Cambria Math" panose="02040503050406030204" charset="0"/>
                                </a:rPr>
                                <m:t>2</m:t>
                              </m:r>
                            </m:sub>
                          </m:sSub>
                        </m:num>
                        <m:den>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𝑇</m:t>
                              </m:r>
                            </m:e>
                            <m:sub>
                              <m:r>
                                <a:rPr lang="en-US" altLang="zh-CN" sz="2400" i="1">
                                  <a:latin typeface="Cambria Math" panose="02040503050406030204" charset="0"/>
                                  <a:cs typeface="Cambria Math" panose="02040503050406030204" charset="0"/>
                                </a:rPr>
                                <m:t>0</m:t>
                              </m:r>
                            </m:sub>
                          </m:sSub>
                        </m:den>
                      </m:f>
                      <m:r>
                        <a:rPr lang="en-US" altLang="zh-CN" sz="2400" i="1">
                          <a:latin typeface="Cambria Math" panose="02040503050406030204" charset="0"/>
                          <a:cs typeface="Cambria Math" panose="02040503050406030204" charset="0"/>
                        </a:rPr>
                        <m:t>=</m:t>
                      </m:r>
                      <m:f>
                        <m:fPr>
                          <m:ctrlPr>
                            <a:rPr lang="en-US" altLang="zh-CN" sz="2400" i="1">
                              <a:latin typeface="Cambria Math" panose="02040503050406030204" charset="0"/>
                              <a:cs typeface="Cambria Math" panose="02040503050406030204" charset="0"/>
                            </a:rPr>
                          </m:ctrlPr>
                        </m:fPr>
                        <m:num>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𝑝</m:t>
                              </m:r>
                            </m:e>
                            <m:sub>
                              <m:r>
                                <a:rPr lang="en-US" altLang="zh-CN" sz="2400" i="1">
                                  <a:latin typeface="Cambria Math" panose="02040503050406030204" charset="0"/>
                                  <a:cs typeface="Cambria Math" panose="02040503050406030204" charset="0"/>
                                </a:rPr>
                                <m:t>3</m:t>
                              </m:r>
                            </m:sub>
                          </m:sSub>
                        </m:num>
                        <m:den>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𝑇</m:t>
                              </m:r>
                            </m:e>
                            <m:sub>
                              <m:r>
                                <a:rPr lang="en-US" altLang="zh-CN" sz="2400" i="1">
                                  <a:latin typeface="Cambria Math" panose="02040503050406030204" charset="0"/>
                                  <a:cs typeface="Cambria Math" panose="02040503050406030204" charset="0"/>
                                </a:rPr>
                                <m:t>2</m:t>
                              </m:r>
                            </m:sub>
                          </m:sSub>
                        </m:den>
                      </m:f>
                    </m:oMath>
                  </m:oMathPara>
                </a14:m>
                <a:endParaRPr lang="zh-CN" altLang="en-US"/>
              </a:p>
            </p:txBody>
          </p:sp>
        </mc:Choice>
        <mc:Fallback>
          <p:sp>
            <p:nvSpPr>
              <p:cNvPr id="12" name="文本框 11"/>
              <p:cNvSpPr txBox="1">
                <a:spLocks noRot="1" noChangeAspect="1" noMove="1" noResize="1" noEditPoints="1" noAdjustHandles="1" noChangeArrowheads="1" noChangeShapeType="1" noTextEdit="1"/>
              </p:cNvSpPr>
              <p:nvPr/>
            </p:nvSpPr>
            <p:spPr>
              <a:xfrm>
                <a:off x="4672330" y="3716020"/>
                <a:ext cx="1811655" cy="779780"/>
              </a:xfrm>
              <a:prstGeom prst="rect">
                <a:avLst/>
              </a:prstGeom>
              <a:blipFill rotWithShape="1">
                <a:blip r:embed="rId3"/>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4" name="文本框 13"/>
              <p:cNvSpPr txBox="1"/>
              <p:nvPr/>
            </p:nvSpPr>
            <p:spPr>
              <a:xfrm>
                <a:off x="4338891" y="4816729"/>
                <a:ext cx="1671955" cy="78676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𝑝</m:t>
                          </m:r>
                        </m:e>
                        <m:sub>
                          <m:r>
                            <a:rPr lang="en-US" altLang="zh-CN" sz="2400" i="1">
                              <a:latin typeface="Cambria Math" panose="02040503050406030204" charset="0"/>
                              <a:cs typeface="Cambria Math" panose="02040503050406030204" charset="0"/>
                            </a:rPr>
                            <m:t>3</m:t>
                          </m:r>
                        </m:sub>
                      </m:sSub>
                      <m:r>
                        <a:rPr lang="en-US" altLang="zh-CN" sz="2400" i="1">
                          <a:latin typeface="Cambria Math" panose="02040503050406030204" charset="0"/>
                          <a:cs typeface="Cambria Math" panose="02040503050406030204" charset="0"/>
                        </a:rPr>
                        <m:t>=</m:t>
                      </m:r>
                      <m:f>
                        <m:fPr>
                          <m:ctrlPr>
                            <a:rPr lang="en-US" altLang="zh-CN" sz="2400" i="1">
                              <a:latin typeface="Cambria Math" panose="02040503050406030204" charset="0"/>
                              <a:cs typeface="Cambria Math" panose="02040503050406030204" charset="0"/>
                            </a:rPr>
                          </m:ctrlPr>
                        </m:fPr>
                        <m:num>
                          <m:r>
                            <a:rPr lang="en-US" altLang="zh-CN" sz="2400" i="1">
                              <a:latin typeface="Cambria Math" panose="02040503050406030204" charset="0"/>
                              <a:cs typeface="Cambria Math" panose="02040503050406030204" charset="0"/>
                            </a:rPr>
                            <m:t>15</m:t>
                          </m:r>
                          <m:r>
                            <a:rPr lang="en-US" altLang="zh-CN" sz="2400" i="1">
                              <a:latin typeface="Cambria Math" panose="02040503050406030204" charset="0"/>
                              <a:cs typeface="Cambria Math" panose="02040503050406030204" charset="0"/>
                            </a:rPr>
                            <m:t>𝑚𝑔</m:t>
                          </m:r>
                        </m:num>
                        <m:den>
                          <m:r>
                            <a:rPr lang="en-US" altLang="zh-CN" sz="2400" i="1">
                              <a:latin typeface="Cambria Math" panose="02040503050406030204" charset="0"/>
                              <a:cs typeface="Cambria Math" panose="02040503050406030204" charset="0"/>
                            </a:rPr>
                            <m:t>2</m:t>
                          </m:r>
                          <m:r>
                            <a:rPr lang="en-US" altLang="zh-CN" sz="2400" i="1">
                              <a:latin typeface="Cambria Math" panose="02040503050406030204" charset="0"/>
                              <a:cs typeface="Cambria Math" panose="02040503050406030204" charset="0"/>
                            </a:rPr>
                            <m:t>𝑆</m:t>
                          </m:r>
                        </m:den>
                      </m:f>
                    </m:oMath>
                  </m:oMathPara>
                </a14:m>
                <a:endParaRPr lang="zh-CN" altLang="en-US"/>
              </a:p>
            </p:txBody>
          </p:sp>
        </mc:Choice>
        <mc:Fallback>
          <p:sp>
            <p:nvSpPr>
              <p:cNvPr id="14" name="文本框 13"/>
              <p:cNvSpPr txBox="1">
                <a:spLocks noRot="1" noChangeAspect="1" noMove="1" noResize="1" noEditPoints="1" noAdjustHandles="1" noChangeArrowheads="1" noChangeShapeType="1" noTextEdit="1"/>
              </p:cNvSpPr>
              <p:nvPr/>
            </p:nvSpPr>
            <p:spPr>
              <a:xfrm>
                <a:off x="4338891" y="4816729"/>
                <a:ext cx="1671955" cy="786765"/>
              </a:xfrm>
              <a:prstGeom prst="rect">
                <a:avLst/>
              </a:prstGeom>
              <a:blipFill rotWithShape="1">
                <a:blip r:embed="rId4"/>
                <a:stretch>
                  <a:fillRect l="-34" t="-32" r="34" b="32"/>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5" name="文本框 14"/>
              <p:cNvSpPr txBox="1"/>
              <p:nvPr/>
            </p:nvSpPr>
            <p:spPr>
              <a:xfrm>
                <a:off x="4054411" y="2015109"/>
                <a:ext cx="3517900" cy="466725"/>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𝑝</m:t>
                          </m:r>
                        </m:e>
                        <m:sub>
                          <m:r>
                            <a:rPr lang="en-US" altLang="zh-CN" sz="2400" i="1">
                              <a:latin typeface="Cambria Math" panose="02040503050406030204" charset="0"/>
                              <a:cs typeface="Cambria Math" panose="02040503050406030204" charset="0"/>
                            </a:rPr>
                            <m:t>3</m:t>
                          </m:r>
                        </m:sub>
                      </m:sSub>
                      <m:r>
                        <a:rPr lang="en-US" altLang="zh-CN" sz="2400" i="1">
                          <a:latin typeface="Cambria Math" panose="02040503050406030204" charset="0"/>
                          <a:cs typeface="Cambria Math" panose="02040503050406030204" charset="0"/>
                        </a:rPr>
                        <m:t>𝑆</m:t>
                      </m:r>
                      <m:r>
                        <a:rPr lang="en-US" altLang="zh-CN" sz="2400" i="1">
                          <a:latin typeface="Cambria Math" panose="02040503050406030204" charset="0"/>
                          <a:cs typeface="Cambria Math" panose="02040503050406030204" charset="0"/>
                        </a:rPr>
                        <m:t>=</m:t>
                      </m:r>
                      <m:sSub>
                        <m:sSubPr>
                          <m:ctrlPr>
                            <a:rPr lang="en-US" altLang="zh-CN" sz="2400" i="1">
                              <a:latin typeface="Cambria Math" panose="02040503050406030204" charset="0"/>
                              <a:cs typeface="Cambria Math" panose="02040503050406030204" charset="0"/>
                            </a:rPr>
                          </m:ctrlPr>
                        </m:sSubPr>
                        <m:e>
                          <m:r>
                            <a:rPr lang="en-US" altLang="zh-CN" sz="2400" i="1">
                              <a:latin typeface="Cambria Math" panose="02040503050406030204" charset="0"/>
                              <a:cs typeface="Cambria Math" panose="02040503050406030204" charset="0"/>
                            </a:rPr>
                            <m:t>𝑝</m:t>
                          </m:r>
                        </m:e>
                        <m:sub>
                          <m:r>
                            <a:rPr lang="en-US" altLang="zh-CN" sz="2400" i="1">
                              <a:latin typeface="Cambria Math" panose="02040503050406030204" charset="0"/>
                              <a:cs typeface="Cambria Math" panose="02040503050406030204" charset="0"/>
                            </a:rPr>
                            <m:t>0</m:t>
                          </m:r>
                        </m:sub>
                      </m:sSub>
                      <m:r>
                        <a:rPr lang="en-US" altLang="zh-CN" sz="2400" i="1">
                          <a:latin typeface="Cambria Math" panose="02040503050406030204" charset="0"/>
                          <a:cs typeface="Cambria Math" panose="02040503050406030204" charset="0"/>
                        </a:rPr>
                        <m:t>𝑆</m:t>
                      </m:r>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𝑚</m:t>
                      </m:r>
                      <m:r>
                        <a:rPr lang="en-US" altLang="zh-CN" sz="2400" i="1">
                          <a:latin typeface="Cambria Math" panose="02040503050406030204" charset="0"/>
                          <a:cs typeface="Cambria Math" panose="02040503050406030204" charset="0"/>
                        </a:rPr>
                        <m:t>+</m:t>
                      </m:r>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𝑚</m:t>
                          </m:r>
                        </m:e>
                        <m:sup>
                          <m:r>
                            <a:rPr lang="en-US" altLang="zh-CN" sz="2400" i="1">
                              <a:latin typeface="Cambria Math" panose="02040503050406030204" charset="0"/>
                              <a:cs typeface="Cambria Math" panose="02040503050406030204" charset="0"/>
                            </a:rPr>
                            <m:t>’</m:t>
                          </m:r>
                        </m:sup>
                      </m:sSup>
                      <m:r>
                        <a:rPr lang="en-US" altLang="zh-CN" sz="2400" i="1">
                          <a:latin typeface="Cambria Math" panose="02040503050406030204" charset="0"/>
                          <a:cs typeface="Cambria Math" panose="02040503050406030204" charset="0"/>
                        </a:rPr>
                        <m:t>)</m:t>
                      </m:r>
                      <m:r>
                        <a:rPr lang="en-US" altLang="zh-CN" sz="2400" i="1">
                          <a:latin typeface="Cambria Math" panose="02040503050406030204" charset="0"/>
                          <a:cs typeface="Cambria Math" panose="02040503050406030204" charset="0"/>
                        </a:rPr>
                        <m:t>𝑔</m:t>
                      </m:r>
                    </m:oMath>
                  </m:oMathPara>
                </a14:m>
                <a:endParaRPr lang="en-US" altLang="zh-CN" sz="2400" i="1">
                  <a:latin typeface="Cambria Math" panose="02040503050406030204" charset="0"/>
                  <a:cs typeface="Cambria Math" panose="02040503050406030204" charset="0"/>
                </a:endParaRPr>
              </a:p>
            </p:txBody>
          </p:sp>
        </mc:Choice>
        <mc:Fallback>
          <p:sp>
            <p:nvSpPr>
              <p:cNvPr id="15" name="文本框 14"/>
              <p:cNvSpPr txBox="1">
                <a:spLocks noRot="1" noChangeAspect="1" noMove="1" noResize="1" noEditPoints="1" noAdjustHandles="1" noChangeArrowheads="1" noChangeShapeType="1" noTextEdit="1"/>
              </p:cNvSpPr>
              <p:nvPr/>
            </p:nvSpPr>
            <p:spPr>
              <a:xfrm>
                <a:off x="4054411" y="2015109"/>
                <a:ext cx="3517900" cy="466725"/>
              </a:xfrm>
              <a:prstGeom prst="rect">
                <a:avLst/>
              </a:prstGeom>
              <a:blipFill rotWithShape="1">
                <a:blip r:embed="rId5"/>
                <a:stretch>
                  <a:fillRect l="-16" t="-54" r="16" b="54"/>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7" name="文本框 16"/>
              <p:cNvSpPr txBox="1"/>
              <p:nvPr/>
            </p:nvSpPr>
            <p:spPr>
              <a:xfrm>
                <a:off x="6478841" y="4818634"/>
                <a:ext cx="1372870" cy="784860"/>
              </a:xfrm>
              <a:prstGeom prst="rect">
                <a:avLst/>
              </a:prstGeom>
              <a:noFill/>
            </p:spPr>
            <p:txBody>
              <a:bodyPr wrap="none" rtlCol="0" anchor="t">
                <a:spAutoFit/>
              </a:bodyPr>
              <a:p>
                <a:pPr algn="l"/>
                <a14:m>
                  <m:oMathPara xmlns:m="http://schemas.openxmlformats.org/officeDocument/2006/math">
                    <m:oMathParaPr>
                      <m:jc m:val="centerGroup"/>
                    </m:oMathParaPr>
                    <m:oMath xmlns:m="http://schemas.openxmlformats.org/officeDocument/2006/math">
                      <m:sSup>
                        <m:sSupPr>
                          <m:ctrlPr>
                            <a:rPr lang="en-US" altLang="zh-CN" sz="2400" i="1">
                              <a:latin typeface="Cambria Math" panose="02040503050406030204" charset="0"/>
                              <a:cs typeface="Cambria Math" panose="02040503050406030204" charset="0"/>
                            </a:rPr>
                          </m:ctrlPr>
                        </m:sSupPr>
                        <m:e>
                          <m:r>
                            <a:rPr lang="en-US" altLang="zh-CN" sz="2400" i="1">
                              <a:latin typeface="Cambria Math" panose="02040503050406030204" charset="0"/>
                              <a:cs typeface="Cambria Math" panose="02040503050406030204" charset="0"/>
                            </a:rPr>
                            <m:t>𝑚</m:t>
                          </m:r>
                        </m:e>
                        <m:sup>
                          <m:r>
                            <a:rPr lang="en-US" altLang="zh-CN" sz="2400" i="1">
                              <a:latin typeface="Cambria Math" panose="02040503050406030204" charset="0"/>
                              <a:cs typeface="Cambria Math" panose="02040503050406030204" charset="0"/>
                            </a:rPr>
                            <m:t>’</m:t>
                          </m:r>
                        </m:sup>
                      </m:sSup>
                      <m:r>
                        <a:rPr lang="en-US" altLang="zh-CN" sz="2400" i="1">
                          <a:latin typeface="Cambria Math" panose="02040503050406030204" charset="0"/>
                          <a:cs typeface="Cambria Math" panose="02040503050406030204" charset="0"/>
                        </a:rPr>
                        <m:t>=</m:t>
                      </m:r>
                      <m:f>
                        <m:fPr>
                          <m:ctrlPr>
                            <a:rPr lang="en-US" altLang="zh-CN" sz="2400" i="1">
                              <a:latin typeface="Cambria Math" panose="02040503050406030204" charset="0"/>
                              <a:cs typeface="Cambria Math" panose="02040503050406030204" charset="0"/>
                            </a:rPr>
                          </m:ctrlPr>
                        </m:fPr>
                        <m:num>
                          <m:r>
                            <a:rPr lang="en-US" altLang="zh-CN" sz="2400" i="1">
                              <a:latin typeface="Cambria Math" panose="02040503050406030204" charset="0"/>
                              <a:cs typeface="Cambria Math" panose="02040503050406030204" charset="0"/>
                            </a:rPr>
                            <m:t>5</m:t>
                          </m:r>
                        </m:num>
                        <m:den>
                          <m:r>
                            <a:rPr lang="en-US" altLang="zh-CN" sz="2400" i="1">
                              <a:latin typeface="Cambria Math" panose="02040503050406030204" charset="0"/>
                              <a:cs typeface="Cambria Math" panose="02040503050406030204" charset="0"/>
                            </a:rPr>
                            <m:t>2</m:t>
                          </m:r>
                        </m:den>
                      </m:f>
                      <m:r>
                        <a:rPr lang="en-US" altLang="zh-CN" sz="2400" i="1">
                          <a:latin typeface="Cambria Math" panose="02040503050406030204" charset="0"/>
                          <a:cs typeface="Cambria Math" panose="02040503050406030204" charset="0"/>
                        </a:rPr>
                        <m:t>𝑚</m:t>
                      </m:r>
                    </m:oMath>
                  </m:oMathPara>
                </a14:m>
                <a:endParaRPr lang="zh-CN" altLang="en-US"/>
              </a:p>
            </p:txBody>
          </p:sp>
        </mc:Choice>
        <mc:Fallback>
          <p:sp>
            <p:nvSpPr>
              <p:cNvPr id="17" name="文本框 16"/>
              <p:cNvSpPr txBox="1">
                <a:spLocks noRot="1" noChangeAspect="1" noMove="1" noResize="1" noEditPoints="1" noAdjustHandles="1" noChangeArrowheads="1" noChangeShapeType="1" noTextEdit="1"/>
              </p:cNvSpPr>
              <p:nvPr/>
            </p:nvSpPr>
            <p:spPr>
              <a:xfrm>
                <a:off x="6478841" y="4818634"/>
                <a:ext cx="1372870" cy="784860"/>
              </a:xfrm>
              <a:prstGeom prst="rect">
                <a:avLst/>
              </a:prstGeom>
              <a:blipFill rotWithShape="1">
                <a:blip r:embed="rId6"/>
                <a:stretch>
                  <a:fillRect l="-42" t="-32" r="42" b="32"/>
                </a:stretch>
              </a:blipFill>
            </p:spPr>
            <p:txBody>
              <a:bodyPr/>
              <a:lstStyle/>
              <a:p>
                <a:r>
                  <a:rPr lang="zh-CN" altLang="en-US">
                    <a:noFill/>
                  </a:rPr>
                  <a:t> </a:t>
                </a:r>
              </a:p>
            </p:txBody>
          </p:sp>
        </mc:Fallback>
      </mc:AlternateContent>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00" name="图片 99"/>
          <p:cNvPicPr/>
          <p:nvPr/>
        </p:nvPicPr>
        <p:blipFill>
          <a:blip r:embed="rId1"/>
          <a:stretch>
            <a:fillRect/>
          </a:stretch>
        </p:blipFill>
        <p:spPr>
          <a:xfrm>
            <a:off x="9325610" y="3656330"/>
            <a:ext cx="1633220" cy="2100580"/>
          </a:xfrm>
          <a:prstGeom prst="rect">
            <a:avLst/>
          </a:prstGeom>
          <a:noFill/>
          <a:ln w="9525">
            <a:noFill/>
          </a:ln>
        </p:spPr>
      </p:pic>
      <p:sp>
        <p:nvSpPr>
          <p:cNvPr id="101" name="文本框 100"/>
          <p:cNvSpPr txBox="1"/>
          <p:nvPr/>
        </p:nvSpPr>
        <p:spPr>
          <a:xfrm>
            <a:off x="352425" y="953135"/>
            <a:ext cx="11116310" cy="2861310"/>
          </a:xfrm>
          <a:prstGeom prst="rect">
            <a:avLst/>
          </a:prstGeom>
          <a:noFill/>
          <a:ln w="9525">
            <a:noFill/>
          </a:ln>
        </p:spPr>
        <p:txBody>
          <a:bodyPr wrap="square">
            <a:spAutoFit/>
          </a:bodyPr>
          <a:p>
            <a:pPr indent="0" fontAlgn="auto">
              <a:lnSpc>
                <a:spcPct val="150000"/>
              </a:lnSpc>
            </a:pPr>
            <a:r>
              <a:rPr lang="zh-CN" sz="2400" b="1">
                <a:solidFill>
                  <a:srgbClr val="C00000"/>
                </a:solidFill>
                <a:latin typeface="楷体" panose="02010609060101010101" charset="-122"/>
                <a:ea typeface="楷体" panose="02010609060101010101" charset="-122"/>
                <a:cs typeface="楷体" panose="02010609060101010101" charset="-122"/>
              </a:rPr>
              <a:t>拓展一：</a:t>
            </a:r>
            <a:r>
              <a:rPr lang="zh-CN" sz="2400" b="0">
                <a:latin typeface="楷体" panose="02010609060101010101" charset="-122"/>
                <a:ea typeface="楷体" panose="02010609060101010101" charset="-122"/>
                <a:cs typeface="楷体" panose="02010609060101010101" charset="-122"/>
              </a:rPr>
              <a:t>将上题中活塞拉升至距底边高为H处停下，在汽缸壁内增设卡口</a:t>
            </a:r>
            <a:r>
              <a:rPr lang="en-US" sz="2400" b="0" i="1">
                <a:latin typeface="楷体" panose="02010609060101010101" charset="-122"/>
                <a:ea typeface="楷体" panose="02010609060101010101" charset="-122"/>
                <a:cs typeface="楷体" panose="02010609060101010101" charset="-122"/>
              </a:rPr>
              <a:t>a</a:t>
            </a:r>
            <a:r>
              <a:rPr lang="zh-CN" sz="2400" b="0">
                <a:latin typeface="楷体" panose="02010609060101010101" charset="-122"/>
                <a:ea typeface="楷体" panose="02010609060101010101" charset="-122"/>
                <a:cs typeface="楷体" panose="02010609060101010101" charset="-122"/>
              </a:rPr>
              <a:t>和</a:t>
            </a:r>
            <a:r>
              <a:rPr lang="en-US" sz="2400" b="0" i="1">
                <a:latin typeface="楷体" panose="02010609060101010101" charset="-122"/>
                <a:ea typeface="楷体" panose="02010609060101010101" charset="-122"/>
                <a:cs typeface="楷体" panose="02010609060101010101" charset="-122"/>
              </a:rPr>
              <a:t>b</a:t>
            </a:r>
            <a:r>
              <a:rPr lang="zh-CN" sz="2400" b="0">
                <a:latin typeface="楷体" panose="02010609060101010101" charset="-122"/>
                <a:ea typeface="楷体" panose="02010609060101010101" charset="-122"/>
                <a:cs typeface="楷体" panose="02010609060101010101" charset="-122"/>
              </a:rPr>
              <a:t>，</a:t>
            </a:r>
            <a:r>
              <a:rPr lang="en-US" sz="2400" b="0" i="1">
                <a:latin typeface="楷体" panose="02010609060101010101" charset="-122"/>
                <a:ea typeface="楷体" panose="02010609060101010101" charset="-122"/>
                <a:cs typeface="楷体" panose="02010609060101010101" charset="-122"/>
              </a:rPr>
              <a:t>a</a:t>
            </a:r>
            <a:r>
              <a:rPr lang="zh-CN" sz="2400" b="0">
                <a:latin typeface="楷体" panose="02010609060101010101" charset="-122"/>
                <a:ea typeface="楷体" panose="02010609060101010101" charset="-122"/>
                <a:cs typeface="楷体" panose="02010609060101010101" charset="-122"/>
              </a:rPr>
              <a:t>、</a:t>
            </a:r>
            <a:r>
              <a:rPr lang="en-US" sz="2400" b="0" i="1">
                <a:latin typeface="楷体" panose="02010609060101010101" charset="-122"/>
                <a:ea typeface="楷体" panose="02010609060101010101" charset="-122"/>
                <a:cs typeface="楷体" panose="02010609060101010101" charset="-122"/>
              </a:rPr>
              <a:t>b</a:t>
            </a:r>
            <a:r>
              <a:rPr lang="zh-CN" sz="2400" b="0">
                <a:latin typeface="楷体" panose="02010609060101010101" charset="-122"/>
                <a:ea typeface="楷体" panose="02010609060101010101" charset="-122"/>
                <a:cs typeface="楷体" panose="02010609060101010101" charset="-122"/>
              </a:rPr>
              <a:t>间距为</a:t>
            </a:r>
            <a:r>
              <a:rPr lang="en-US" sz="2400" b="0" i="1">
                <a:latin typeface="楷体" panose="02010609060101010101" charset="-122"/>
                <a:ea typeface="楷体" panose="02010609060101010101" charset="-122"/>
                <a:cs typeface="楷体" panose="02010609060101010101" charset="-122"/>
              </a:rPr>
              <a:t>L</a:t>
            </a:r>
            <a:r>
              <a:rPr lang="zh-CN" sz="2400" b="0">
                <a:latin typeface="楷体" panose="02010609060101010101" charset="-122"/>
                <a:ea typeface="楷体" panose="02010609060101010101" charset="-122"/>
                <a:cs typeface="楷体" panose="02010609060101010101" charset="-122"/>
              </a:rPr>
              <a:t>，将活塞和汽缸更换为绝热材料，其余条件不变．开始时活塞处于静止状态，上、下方气体压强均为</a:t>
            </a:r>
            <a:r>
              <a:rPr lang="en-US" sz="2400" b="0" i="1">
                <a:latin typeface="楷体" panose="02010609060101010101" charset="-122"/>
                <a:ea typeface="楷体" panose="02010609060101010101" charset="-122"/>
                <a:cs typeface="楷体" panose="02010609060101010101" charset="-122"/>
              </a:rPr>
              <a:t>p</a:t>
            </a:r>
            <a:r>
              <a:rPr lang="en-US" sz="2400" b="0" baseline="-25000">
                <a:latin typeface="楷体" panose="02010609060101010101" charset="-122"/>
                <a:ea typeface="楷体" panose="02010609060101010101" charset="-122"/>
                <a:cs typeface="楷体" panose="02010609060101010101" charset="-122"/>
              </a:rPr>
              <a:t>0</a:t>
            </a:r>
            <a:r>
              <a:rPr lang="zh-CN" sz="2400" b="0">
                <a:latin typeface="楷体" panose="02010609060101010101" charset="-122"/>
                <a:ea typeface="楷体" panose="02010609060101010101" charset="-122"/>
                <a:cs typeface="楷体" panose="02010609060101010101" charset="-122"/>
              </a:rPr>
              <a:t>，温度均为</a:t>
            </a:r>
            <a:r>
              <a:rPr lang="en-US" sz="2400" b="0" i="1">
                <a:latin typeface="楷体" panose="02010609060101010101" charset="-122"/>
                <a:ea typeface="楷体" panose="02010609060101010101" charset="-122"/>
                <a:cs typeface="楷体" panose="02010609060101010101" charset="-122"/>
              </a:rPr>
              <a:t>T</a:t>
            </a:r>
            <a:r>
              <a:rPr lang="en-US" sz="2400" b="0" baseline="-25000">
                <a:latin typeface="楷体" panose="02010609060101010101" charset="-122"/>
                <a:ea typeface="楷体" panose="02010609060101010101" charset="-122"/>
                <a:cs typeface="楷体" panose="02010609060101010101" charset="-122"/>
              </a:rPr>
              <a:t>0</a:t>
            </a:r>
            <a:r>
              <a:rPr lang="zh-CN" sz="2400" b="0">
                <a:latin typeface="楷体" panose="02010609060101010101" charset="-122"/>
                <a:ea typeface="楷体" panose="02010609060101010101" charset="-122"/>
                <a:cs typeface="楷体" panose="02010609060101010101" charset="-122"/>
              </a:rPr>
              <a:t>.现用电热丝缓慢加热汽缸中的气体，直至活塞刚好到达</a:t>
            </a:r>
            <a:r>
              <a:rPr lang="en-US" sz="2400" b="0" i="1">
                <a:latin typeface="楷体" panose="02010609060101010101" charset="-122"/>
                <a:ea typeface="楷体" panose="02010609060101010101" charset="-122"/>
                <a:cs typeface="楷体" panose="02010609060101010101" charset="-122"/>
              </a:rPr>
              <a:t>b</a:t>
            </a:r>
            <a:r>
              <a:rPr lang="zh-CN" sz="2400" b="0">
                <a:latin typeface="楷体" panose="02010609060101010101" charset="-122"/>
                <a:ea typeface="楷体" panose="02010609060101010101" charset="-122"/>
                <a:cs typeface="楷体" panose="02010609060101010101" charset="-122"/>
              </a:rPr>
              <a:t>处．求此时汽缸内气体的温度以及在此过程中气体对外所做的功．重力加速度大小为</a:t>
            </a:r>
            <a:r>
              <a:rPr lang="en-US" sz="2400" b="0" i="1">
                <a:latin typeface="楷体" panose="02010609060101010101" charset="-122"/>
                <a:ea typeface="楷体" panose="02010609060101010101" charset="-122"/>
                <a:cs typeface="楷体" panose="02010609060101010101" charset="-122"/>
              </a:rPr>
              <a:t>g</a:t>
            </a:r>
            <a:r>
              <a:rPr lang="en-US" sz="2400" b="0">
                <a:latin typeface="楷体" panose="02010609060101010101" charset="-122"/>
                <a:ea typeface="楷体" panose="02010609060101010101" charset="-122"/>
                <a:cs typeface="楷体" panose="02010609060101010101" charset="-122"/>
              </a:rPr>
              <a:t>.</a:t>
            </a:r>
            <a:endParaRPr lang="en-US" altLang="en-US" sz="2400" b="0">
              <a:latin typeface="楷体" panose="02010609060101010101" charset="-122"/>
              <a:ea typeface="楷体" panose="02010609060101010101" charset="-122"/>
              <a:cs typeface="楷体" panose="02010609060101010101" charset="-122"/>
            </a:endParaRPr>
          </a:p>
        </p:txBody>
      </p:sp>
      <p:sp>
        <p:nvSpPr>
          <p:cNvPr id="13" name="Text Box 70"/>
          <p:cNvSpPr txBox="1"/>
          <p:nvPr>
            <p:custDataLst>
              <p:tags r:id="rId2"/>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4" name="文本框 3"/>
          <p:cNvSpPr txBox="1"/>
          <p:nvPr/>
        </p:nvSpPr>
        <p:spPr>
          <a:xfrm>
            <a:off x="899795" y="648335"/>
            <a:ext cx="9732645" cy="1888490"/>
          </a:xfrm>
          <a:prstGeom prst="rect">
            <a:avLst/>
          </a:prstGeom>
          <a:noFill/>
        </p:spPr>
        <p:txBody>
          <a:bodyPr wrap="square" rtlCol="0" anchor="t">
            <a:spAutoFit/>
          </a:bodyPr>
          <a:p>
            <a:pPr indent="0" fontAlgn="auto">
              <a:lnSpc>
                <a:spcPct val="150000"/>
              </a:lnSpc>
            </a:pPr>
            <a:r>
              <a:rPr lang="en-US" altLang="zh-CN" sz="2400">
                <a:solidFill>
                  <a:schemeClr val="tx1"/>
                </a:solidFill>
                <a:latin typeface="楷体" panose="02010609060101010101" charset="-122"/>
                <a:ea typeface="楷体" panose="02010609060101010101" charset="-122"/>
                <a:sym typeface="+mn-ea"/>
              </a:rPr>
              <a:t>(1)</a:t>
            </a:r>
            <a:r>
              <a:rPr lang="zh-CN" altLang="en-US" sz="2400">
                <a:solidFill>
                  <a:srgbClr val="FF0000"/>
                </a:solidFill>
                <a:latin typeface="楷体" panose="02010609060101010101" charset="-122"/>
                <a:ea typeface="楷体" panose="02010609060101010101" charset="-122"/>
                <a:sym typeface="+mn-ea"/>
              </a:rPr>
              <a:t>解：</a:t>
            </a:r>
            <a:r>
              <a:rPr lang="zh-CN" altLang="en-US" sz="2400">
                <a:latin typeface="楷体" panose="02010609060101010101" charset="-122"/>
                <a:ea typeface="楷体" panose="02010609060101010101" charset="-122"/>
                <a:cs typeface="楷体" panose="02010609060101010101" charset="-122"/>
                <a:sym typeface="+mn-ea"/>
              </a:rPr>
              <a:t>初始时气体温度为</a:t>
            </a:r>
            <a:r>
              <a:rPr lang="en-US" altLang="zh-CN" sz="2400">
                <a:latin typeface="楷体" panose="02010609060101010101" charset="-122"/>
                <a:ea typeface="楷体" panose="02010609060101010101" charset="-122"/>
                <a:cs typeface="楷体" panose="02010609060101010101" charset="-122"/>
                <a:sym typeface="+mn-ea"/>
              </a:rPr>
              <a:t>T</a:t>
            </a:r>
            <a:r>
              <a:rPr lang="en-US" altLang="zh-CN" sz="2400" baseline="-25000">
                <a:latin typeface="楷体" panose="02010609060101010101" charset="-122"/>
                <a:ea typeface="楷体" panose="02010609060101010101" charset="-122"/>
                <a:cs typeface="楷体" panose="02010609060101010101" charset="-122"/>
                <a:sym typeface="+mn-ea"/>
              </a:rPr>
              <a:t>0</a:t>
            </a:r>
            <a:r>
              <a:rPr lang="zh-CN" altLang="en-US" sz="2400">
                <a:latin typeface="楷体" panose="02010609060101010101" charset="-122"/>
                <a:ea typeface="楷体" panose="02010609060101010101" charset="-122"/>
                <a:cs typeface="楷体" panose="02010609060101010101" charset="-122"/>
                <a:sym typeface="+mn-ea"/>
              </a:rPr>
              <a:t>，压强为</a:t>
            </a:r>
            <a:r>
              <a:rPr lang="en-US" altLang="zh-CN" sz="2400">
                <a:latin typeface="楷体" panose="02010609060101010101" charset="-122"/>
                <a:ea typeface="楷体" panose="02010609060101010101" charset="-122"/>
                <a:cs typeface="楷体" panose="02010609060101010101" charset="-122"/>
                <a:sym typeface="+mn-ea"/>
              </a:rPr>
              <a:t>P</a:t>
            </a:r>
            <a:r>
              <a:rPr lang="en-US" altLang="zh-CN" sz="2400" baseline="-25000">
                <a:latin typeface="楷体" panose="02010609060101010101" charset="-122"/>
                <a:ea typeface="楷体" panose="02010609060101010101" charset="-122"/>
                <a:cs typeface="楷体" panose="02010609060101010101" charset="-122"/>
                <a:sym typeface="+mn-ea"/>
              </a:rPr>
              <a:t>0</a:t>
            </a:r>
            <a:r>
              <a:rPr lang="zh-CN" altLang="en-US" sz="2400">
                <a:latin typeface="楷体" panose="02010609060101010101" charset="-122"/>
                <a:ea typeface="楷体" panose="02010609060101010101" charset="-122"/>
                <a:cs typeface="楷体" panose="02010609060101010101" charset="-122"/>
                <a:sym typeface="+mn-ea"/>
              </a:rPr>
              <a:t>体积为</a:t>
            </a:r>
            <a:r>
              <a:rPr lang="en-US" altLang="zh-CN" sz="2400">
                <a:latin typeface="楷体" panose="02010609060101010101" charset="-122"/>
                <a:ea typeface="楷体" panose="02010609060101010101" charset="-122"/>
                <a:cs typeface="楷体" panose="02010609060101010101" charset="-122"/>
                <a:sym typeface="+mn-ea"/>
              </a:rPr>
              <a:t>V</a:t>
            </a:r>
            <a:r>
              <a:rPr lang="en-US" altLang="zh-CN" sz="2400" baseline="-25000">
                <a:latin typeface="楷体" panose="02010609060101010101" charset="-122"/>
                <a:ea typeface="楷体" panose="02010609060101010101" charset="-122"/>
                <a:cs typeface="楷体" panose="02010609060101010101" charset="-122"/>
                <a:sym typeface="+mn-ea"/>
              </a:rPr>
              <a:t>0</a:t>
            </a:r>
            <a:r>
              <a:rPr lang="en-US" altLang="zh-CN" sz="2400">
                <a:latin typeface="楷体" panose="02010609060101010101" charset="-122"/>
                <a:ea typeface="楷体" panose="02010609060101010101" charset="-122"/>
                <a:cs typeface="楷体" panose="02010609060101010101" charset="-122"/>
                <a:sym typeface="+mn-ea"/>
              </a:rPr>
              <a:t>,</a:t>
            </a:r>
            <a:r>
              <a:rPr lang="zh-CN" sz="2400">
                <a:latin typeface="楷体" panose="02010609060101010101" charset="-122"/>
                <a:ea typeface="楷体" panose="02010609060101010101" charset="-122"/>
                <a:cs typeface="楷体" panose="02010609060101010101" charset="-122"/>
                <a:sym typeface="+mn-ea"/>
              </a:rPr>
              <a:t>活塞到达</a:t>
            </a:r>
            <a:r>
              <a:rPr lang="en-US" altLang="zh-CN" sz="2400">
                <a:latin typeface="楷体" panose="02010609060101010101" charset="-122"/>
                <a:ea typeface="楷体" panose="02010609060101010101" charset="-122"/>
                <a:cs typeface="楷体" panose="02010609060101010101" charset="-122"/>
                <a:sym typeface="+mn-ea"/>
              </a:rPr>
              <a:t>b</a:t>
            </a:r>
            <a:r>
              <a:rPr lang="zh-CN" altLang="en-US" sz="2400">
                <a:latin typeface="楷体" panose="02010609060101010101" charset="-122"/>
                <a:ea typeface="楷体" panose="02010609060101010101" charset="-122"/>
                <a:cs typeface="楷体" panose="02010609060101010101" charset="-122"/>
                <a:sym typeface="+mn-ea"/>
              </a:rPr>
              <a:t>处时气缸内气体温度为</a:t>
            </a:r>
            <a:r>
              <a:rPr lang="en-US" altLang="zh-CN" sz="2400">
                <a:latin typeface="楷体" panose="02010609060101010101" charset="-122"/>
                <a:ea typeface="楷体" panose="02010609060101010101" charset="-122"/>
                <a:cs typeface="楷体" panose="02010609060101010101" charset="-122"/>
                <a:sym typeface="+mn-ea"/>
              </a:rPr>
              <a:t>T</a:t>
            </a:r>
            <a:r>
              <a:rPr lang="zh-CN" altLang="en-US" sz="2400">
                <a:latin typeface="楷体" panose="02010609060101010101" charset="-122"/>
                <a:ea typeface="楷体" panose="02010609060101010101" charset="-122"/>
                <a:cs typeface="楷体" panose="02010609060101010101" charset="-122"/>
                <a:sym typeface="+mn-ea"/>
              </a:rPr>
              <a:t>，气体的压强为</a:t>
            </a:r>
            <a:r>
              <a:rPr lang="en-US" altLang="zh-CN" sz="2400">
                <a:latin typeface="楷体" panose="02010609060101010101" charset="-122"/>
                <a:ea typeface="楷体" panose="02010609060101010101" charset="-122"/>
                <a:cs typeface="楷体" panose="02010609060101010101" charset="-122"/>
                <a:sym typeface="+mn-ea"/>
              </a:rPr>
              <a:t>P,</a:t>
            </a:r>
            <a:r>
              <a:rPr lang="zh-CN" altLang="en-US" sz="2400">
                <a:latin typeface="楷体" panose="02010609060101010101" charset="-122"/>
                <a:ea typeface="楷体" panose="02010609060101010101" charset="-122"/>
                <a:cs typeface="楷体" panose="02010609060101010101" charset="-122"/>
                <a:sym typeface="+mn-ea"/>
              </a:rPr>
              <a:t>体积为</a:t>
            </a:r>
            <a:r>
              <a:rPr lang="en-US" altLang="zh-CN" sz="2400">
                <a:latin typeface="楷体" panose="02010609060101010101" charset="-122"/>
                <a:ea typeface="楷体" panose="02010609060101010101" charset="-122"/>
                <a:cs typeface="楷体" panose="02010609060101010101" charset="-122"/>
                <a:sym typeface="+mn-ea"/>
              </a:rPr>
              <a:t>V</a:t>
            </a:r>
            <a:endParaRPr lang="en-US" altLang="zh-CN" sz="2400" i="1" baseline="-25000">
              <a:latin typeface="楷体" panose="02010609060101010101" charset="-122"/>
              <a:ea typeface="楷体" panose="02010609060101010101" charset="-122"/>
              <a:cs typeface="楷体" panose="02010609060101010101" charset="-122"/>
              <a:sym typeface="+mn-ea"/>
            </a:endParaRPr>
          </a:p>
          <a:p>
            <a:endParaRPr lang="zh-CN" altLang="en-US" sz="2400">
              <a:latin typeface="楷体" panose="02010609060101010101" charset="-122"/>
              <a:ea typeface="楷体" panose="02010609060101010101" charset="-122"/>
              <a:cs typeface="楷体" panose="02010609060101010101" charset="-122"/>
              <a:sym typeface="+mn-ea"/>
            </a:endParaRPr>
          </a:p>
          <a:p>
            <a:endParaRPr lang="en-US" altLang="zh-CN" sz="3200" i="1" baseline="-25000">
              <a:latin typeface="Cambria Math" panose="02040503050406030204" charset="0"/>
              <a:ea typeface="楷体" panose="02010609060101010101" charset="-122"/>
              <a:cs typeface="Cambria Math" panose="02040503050406030204" charset="0"/>
              <a:sym typeface="+mn-ea"/>
            </a:endParaRPr>
          </a:p>
        </p:txBody>
      </p:sp>
      <p:graphicFrame>
        <p:nvGraphicFramePr>
          <p:cNvPr id="5" name="对象 4">
            <a:hlinkClick r:id="" action="ppaction://ole?verb="/>
          </p:cNvPr>
          <p:cNvGraphicFramePr>
            <a:graphicFrameLocks noChangeAspect="1"/>
          </p:cNvGraphicFramePr>
          <p:nvPr/>
        </p:nvGraphicFramePr>
        <p:xfrm>
          <a:off x="1695450" y="1819910"/>
          <a:ext cx="1282065" cy="537845"/>
        </p:xfrm>
        <a:graphic>
          <a:graphicData uri="http://schemas.openxmlformats.org/presentationml/2006/ole">
            <mc:AlternateContent xmlns:mc="http://schemas.openxmlformats.org/markup-compatibility/2006">
              <mc:Choice xmlns:v="urn:schemas-microsoft-com:vml" Requires="v">
                <p:oleObj spid="_x0000_s1025" name="" r:id="rId2" imgW="545465" imgH="228600" progId="Equation.KSEE3">
                  <p:embed/>
                </p:oleObj>
              </mc:Choice>
              <mc:Fallback>
                <p:oleObj name="" r:id="rId2" imgW="545465" imgH="228600" progId="Equation.KSEE3">
                  <p:embed/>
                  <p:pic>
                    <p:nvPicPr>
                      <p:cNvPr id="0" name="图片 1024"/>
                      <p:cNvPicPr/>
                      <p:nvPr/>
                    </p:nvPicPr>
                    <p:blipFill>
                      <a:blip r:embed="rId3"/>
                      <a:stretch>
                        <a:fillRect/>
                      </a:stretch>
                    </p:blipFill>
                    <p:spPr>
                      <a:xfrm>
                        <a:off x="1695450" y="1819910"/>
                        <a:ext cx="1282065" cy="537845"/>
                      </a:xfrm>
                      <a:prstGeom prst="rect">
                        <a:avLst/>
                      </a:prstGeom>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3917315" y="1592580"/>
          <a:ext cx="2101850" cy="1068705"/>
        </p:xfrm>
        <a:graphic>
          <a:graphicData uri="http://schemas.openxmlformats.org/presentationml/2006/ole">
            <mc:AlternateContent xmlns:mc="http://schemas.openxmlformats.org/markup-compatibility/2006">
              <mc:Choice xmlns:v="urn:schemas-microsoft-com:vml" Requires="v">
                <p:oleObj spid="_x0000_s1026" name="" r:id="rId4" imgW="774065" imgH="393700" progId="Equation.KSEE3">
                  <p:embed/>
                </p:oleObj>
              </mc:Choice>
              <mc:Fallback>
                <p:oleObj name="" r:id="rId4" imgW="774065" imgH="393700" progId="Equation.KSEE3">
                  <p:embed/>
                  <p:pic>
                    <p:nvPicPr>
                      <p:cNvPr id="0" name="图片 1025"/>
                      <p:cNvPicPr/>
                      <p:nvPr/>
                    </p:nvPicPr>
                    <p:blipFill>
                      <a:blip r:embed="rId5"/>
                      <a:stretch>
                        <a:fillRect/>
                      </a:stretch>
                    </p:blipFill>
                    <p:spPr>
                      <a:xfrm>
                        <a:off x="3917315" y="1592580"/>
                        <a:ext cx="2101850" cy="1068705"/>
                      </a:xfrm>
                      <a:prstGeom prst="rect">
                        <a:avLst/>
                      </a:prstGeom>
                    </p:spPr>
                  </p:pic>
                </p:oleObj>
              </mc:Fallback>
            </mc:AlternateContent>
          </a:graphicData>
        </a:graphic>
      </p:graphicFrame>
      <p:graphicFrame>
        <p:nvGraphicFramePr>
          <p:cNvPr id="7" name="对象 6">
            <a:hlinkClick r:id="" action="ppaction://ole?verb="/>
          </p:cNvPr>
          <p:cNvGraphicFramePr>
            <a:graphicFrameLocks noChangeAspect="1"/>
          </p:cNvGraphicFramePr>
          <p:nvPr/>
        </p:nvGraphicFramePr>
        <p:xfrm>
          <a:off x="6684010" y="1873250"/>
          <a:ext cx="2341245" cy="551180"/>
        </p:xfrm>
        <a:graphic>
          <a:graphicData uri="http://schemas.openxmlformats.org/presentationml/2006/ole">
            <mc:AlternateContent xmlns:mc="http://schemas.openxmlformats.org/markup-compatibility/2006">
              <mc:Choice xmlns:v="urn:schemas-microsoft-com:vml" Requires="v">
                <p:oleObj spid="_x0000_s1027" name="" r:id="rId6" imgW="862965" imgH="203200" progId="Equation.KSEE3">
                  <p:embed/>
                </p:oleObj>
              </mc:Choice>
              <mc:Fallback>
                <p:oleObj name="" r:id="rId6" imgW="862965" imgH="203200" progId="Equation.KSEE3">
                  <p:embed/>
                  <p:pic>
                    <p:nvPicPr>
                      <p:cNvPr id="0" name="图片 1026"/>
                      <p:cNvPicPr/>
                      <p:nvPr/>
                    </p:nvPicPr>
                    <p:blipFill>
                      <a:blip r:embed="rId7"/>
                      <a:stretch>
                        <a:fillRect/>
                      </a:stretch>
                    </p:blipFill>
                    <p:spPr>
                      <a:xfrm>
                        <a:off x="6684010" y="1873250"/>
                        <a:ext cx="2341245" cy="551180"/>
                      </a:xfrm>
                      <a:prstGeom prst="rect">
                        <a:avLst/>
                      </a:prstGeom>
                    </p:spPr>
                  </p:pic>
                </p:oleObj>
              </mc:Fallback>
            </mc:AlternateContent>
          </a:graphicData>
        </a:graphic>
      </p:graphicFrame>
      <p:sp>
        <p:nvSpPr>
          <p:cNvPr id="8" name="文本框 7"/>
          <p:cNvSpPr txBox="1"/>
          <p:nvPr/>
        </p:nvSpPr>
        <p:spPr>
          <a:xfrm>
            <a:off x="983615" y="2857500"/>
            <a:ext cx="6096000" cy="460375"/>
          </a:xfrm>
          <a:prstGeom prst="rect">
            <a:avLst/>
          </a:prstGeom>
          <a:noFill/>
        </p:spPr>
        <p:txBody>
          <a:bodyPr wrap="square" rtlCol="0" anchor="t">
            <a:spAutoFit/>
          </a:bodyPr>
          <a:p>
            <a:r>
              <a:rPr lang="zh-CN" altLang="en-US" sz="2400">
                <a:latin typeface="Cambria Math" panose="02040503050406030204" charset="0"/>
                <a:ea typeface="楷体" panose="02010609060101010101" charset="-122"/>
                <a:cs typeface="Cambria Math" panose="02040503050406030204" charset="0"/>
                <a:sym typeface="+mn-ea"/>
              </a:rPr>
              <a:t>由理想气体状态方程可得：</a:t>
            </a:r>
            <a:endParaRPr lang="zh-CN" altLang="en-US" sz="2400">
              <a:latin typeface="Cambria Math" panose="02040503050406030204" charset="0"/>
              <a:ea typeface="楷体" panose="02010609060101010101" charset="-122"/>
              <a:cs typeface="Cambria Math" panose="02040503050406030204" charset="0"/>
              <a:sym typeface="+mn-ea"/>
            </a:endParaRPr>
          </a:p>
        </p:txBody>
      </p:sp>
      <p:graphicFrame>
        <p:nvGraphicFramePr>
          <p:cNvPr id="9" name="对象 8">
            <a:hlinkClick r:id="" action="ppaction://ole?verb="/>
          </p:cNvPr>
          <p:cNvGraphicFramePr>
            <a:graphicFrameLocks noChangeAspect="1"/>
          </p:cNvGraphicFramePr>
          <p:nvPr/>
        </p:nvGraphicFramePr>
        <p:xfrm>
          <a:off x="5032375" y="2608580"/>
          <a:ext cx="1856740" cy="1107440"/>
        </p:xfrm>
        <a:graphic>
          <a:graphicData uri="http://schemas.openxmlformats.org/presentationml/2006/ole">
            <mc:AlternateContent xmlns:mc="http://schemas.openxmlformats.org/markup-compatibility/2006">
              <mc:Choice xmlns:v="urn:schemas-microsoft-com:vml" Requires="v">
                <p:oleObj spid="_x0000_s1028" name="" r:id="rId8" imgW="723900" imgH="431800" progId="Equation.KSEE3">
                  <p:embed/>
                </p:oleObj>
              </mc:Choice>
              <mc:Fallback>
                <p:oleObj name="" r:id="rId8" imgW="723900" imgH="431800" progId="Equation.KSEE3">
                  <p:embed/>
                  <p:pic>
                    <p:nvPicPr>
                      <p:cNvPr id="0" name="图片 1027"/>
                      <p:cNvPicPr/>
                      <p:nvPr/>
                    </p:nvPicPr>
                    <p:blipFill>
                      <a:blip r:embed="rId9"/>
                      <a:stretch>
                        <a:fillRect/>
                      </a:stretch>
                    </p:blipFill>
                    <p:spPr>
                      <a:xfrm>
                        <a:off x="5032375" y="2608580"/>
                        <a:ext cx="1856740" cy="1107440"/>
                      </a:xfrm>
                      <a:prstGeom prst="rect">
                        <a:avLst/>
                      </a:prstGeom>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3512185" y="3788410"/>
          <a:ext cx="3890010" cy="1009650"/>
        </p:xfrm>
        <a:graphic>
          <a:graphicData uri="http://schemas.openxmlformats.org/presentationml/2006/ole">
            <mc:AlternateContent xmlns:mc="http://schemas.openxmlformats.org/markup-compatibility/2006">
              <mc:Choice xmlns:v="urn:schemas-microsoft-com:vml" Requires="v">
                <p:oleObj spid="_x0000_s1029" name="" r:id="rId10" imgW="1663700" imgH="431800" progId="Equation.KSEE3">
                  <p:embed/>
                </p:oleObj>
              </mc:Choice>
              <mc:Fallback>
                <p:oleObj name="" r:id="rId10" imgW="1663700" imgH="431800" progId="Equation.KSEE3">
                  <p:embed/>
                  <p:pic>
                    <p:nvPicPr>
                      <p:cNvPr id="0" name="图片 1028"/>
                      <p:cNvPicPr/>
                      <p:nvPr/>
                    </p:nvPicPr>
                    <p:blipFill>
                      <a:blip r:embed="rId11"/>
                      <a:stretch>
                        <a:fillRect/>
                      </a:stretch>
                    </p:blipFill>
                    <p:spPr>
                      <a:xfrm>
                        <a:off x="3512185" y="3788410"/>
                        <a:ext cx="3890010" cy="1009650"/>
                      </a:xfrm>
                      <a:prstGeom prst="rect">
                        <a:avLst/>
                      </a:prstGeom>
                    </p:spPr>
                  </p:pic>
                </p:oleObj>
              </mc:Fallback>
            </mc:AlternateContent>
          </a:graphicData>
        </a:graphic>
      </p:graphicFrame>
      <p:sp>
        <p:nvSpPr>
          <p:cNvPr id="11" name="文本框 10"/>
          <p:cNvSpPr txBox="1"/>
          <p:nvPr/>
        </p:nvSpPr>
        <p:spPr>
          <a:xfrm>
            <a:off x="2451100" y="3995420"/>
            <a:ext cx="824230" cy="460375"/>
          </a:xfrm>
          <a:prstGeom prst="rect">
            <a:avLst/>
          </a:prstGeom>
          <a:noFill/>
        </p:spPr>
        <p:txBody>
          <a:bodyPr wrap="square" rtlCol="0" anchor="t">
            <a:spAutoFit/>
          </a:bodyPr>
          <a:p>
            <a:r>
              <a:rPr lang="zh-CN" altLang="en-US" sz="2400">
                <a:latin typeface="楷体" panose="02010609060101010101" charset="-122"/>
                <a:ea typeface="楷体" panose="02010609060101010101" charset="-122"/>
                <a:sym typeface="+mn-ea"/>
              </a:rPr>
              <a:t>解得</a:t>
            </a:r>
            <a:r>
              <a:rPr lang="en-US" altLang="zh-CN" sz="2400">
                <a:latin typeface="楷体" panose="02010609060101010101" charset="-122"/>
                <a:ea typeface="楷体" panose="02010609060101010101" charset="-122"/>
                <a:sym typeface="+mn-ea"/>
              </a:rPr>
              <a:t>:</a:t>
            </a:r>
            <a:endParaRPr lang="en-US" altLang="zh-CN" sz="2400">
              <a:latin typeface="楷体" panose="02010609060101010101" charset="-122"/>
              <a:ea typeface="楷体" panose="02010609060101010101" charset="-122"/>
              <a:sym typeface="+mn-ea"/>
            </a:endParaRPr>
          </a:p>
        </p:txBody>
      </p:sp>
      <p:sp>
        <p:nvSpPr>
          <p:cNvPr id="12" name="文本框 11"/>
          <p:cNvSpPr txBox="1"/>
          <p:nvPr/>
        </p:nvSpPr>
        <p:spPr>
          <a:xfrm>
            <a:off x="890905" y="4833620"/>
            <a:ext cx="7704455" cy="460375"/>
          </a:xfrm>
          <a:prstGeom prst="rect">
            <a:avLst/>
          </a:prstGeom>
          <a:noFill/>
        </p:spPr>
        <p:txBody>
          <a:bodyPr wrap="square" rtlCol="0">
            <a:spAutoFit/>
          </a:bodyPr>
          <a:p>
            <a:r>
              <a:rPr lang="en-US" altLang="zh-CN" sz="2400"/>
              <a:t>(2)</a:t>
            </a:r>
            <a:endParaRPr lang="en-US" altLang="zh-CN" sz="2400"/>
          </a:p>
        </p:txBody>
      </p:sp>
      <p:graphicFrame>
        <p:nvGraphicFramePr>
          <p:cNvPr id="14" name="对象 13">
            <a:hlinkClick r:id="" action="ppaction://ole?verb="/>
          </p:cNvPr>
          <p:cNvGraphicFramePr>
            <a:graphicFrameLocks noChangeAspect="1"/>
          </p:cNvGraphicFramePr>
          <p:nvPr/>
        </p:nvGraphicFramePr>
        <p:xfrm>
          <a:off x="3862705" y="4871085"/>
          <a:ext cx="1576705" cy="422910"/>
        </p:xfrm>
        <a:graphic>
          <a:graphicData uri="http://schemas.openxmlformats.org/presentationml/2006/ole">
            <mc:AlternateContent xmlns:mc="http://schemas.openxmlformats.org/markup-compatibility/2006">
              <mc:Choice xmlns:v="urn:schemas-microsoft-com:vml" Requires="v">
                <p:oleObj spid="_x0000_s2049" name="" r:id="rId12" imgW="660400" imgH="177165" progId="Equation.KSEE3">
                  <p:embed/>
                </p:oleObj>
              </mc:Choice>
              <mc:Fallback>
                <p:oleObj name="" r:id="rId12" imgW="660400" imgH="177165" progId="Equation.KSEE3">
                  <p:embed/>
                  <p:pic>
                    <p:nvPicPr>
                      <p:cNvPr id="0" name="图片 2048"/>
                      <p:cNvPicPr/>
                      <p:nvPr/>
                    </p:nvPicPr>
                    <p:blipFill>
                      <a:blip r:embed="rId13"/>
                      <a:stretch>
                        <a:fillRect/>
                      </a:stretch>
                    </p:blipFill>
                    <p:spPr>
                      <a:xfrm>
                        <a:off x="3862705" y="4871085"/>
                        <a:ext cx="1576705" cy="422910"/>
                      </a:xfrm>
                      <a:prstGeom prst="rect">
                        <a:avLst/>
                      </a:prstGeom>
                    </p:spPr>
                  </p:pic>
                </p:oleObj>
              </mc:Fallback>
            </mc:AlternateContent>
          </a:graphicData>
        </a:graphic>
      </p:graphicFrame>
      <p:graphicFrame>
        <p:nvGraphicFramePr>
          <p:cNvPr id="15" name="对象 14">
            <a:hlinkClick r:id="" action="ppaction://ole?verb="/>
          </p:cNvPr>
          <p:cNvGraphicFramePr>
            <a:graphicFrameLocks noChangeAspect="1"/>
          </p:cNvGraphicFramePr>
          <p:nvPr/>
        </p:nvGraphicFramePr>
        <p:xfrm>
          <a:off x="3712845" y="5624195"/>
          <a:ext cx="2802890" cy="594360"/>
        </p:xfrm>
        <a:graphic>
          <a:graphicData uri="http://schemas.openxmlformats.org/presentationml/2006/ole">
            <mc:AlternateContent xmlns:mc="http://schemas.openxmlformats.org/markup-compatibility/2006">
              <mc:Choice xmlns:v="urn:schemas-microsoft-com:vml" Requires="v">
                <p:oleObj spid="_x0000_s1030" name="" r:id="rId14" imgW="1079500" imgH="228600" progId="Equation.KSEE3">
                  <p:embed/>
                </p:oleObj>
              </mc:Choice>
              <mc:Fallback>
                <p:oleObj name="" r:id="rId14" imgW="1079500" imgH="228600" progId="Equation.KSEE3">
                  <p:embed/>
                  <p:pic>
                    <p:nvPicPr>
                      <p:cNvPr id="0" name="图片 1029"/>
                      <p:cNvPicPr/>
                      <p:nvPr/>
                    </p:nvPicPr>
                    <p:blipFill>
                      <a:blip r:embed="rId15"/>
                      <a:stretch>
                        <a:fillRect/>
                      </a:stretch>
                    </p:blipFill>
                    <p:spPr>
                      <a:xfrm>
                        <a:off x="3712845" y="5624195"/>
                        <a:ext cx="2802890" cy="594360"/>
                      </a:xfrm>
                      <a:prstGeom prst="rect">
                        <a:avLst/>
                      </a:prstGeom>
                    </p:spPr>
                  </p:pic>
                </p:oleObj>
              </mc:Fallback>
            </mc:AlternateContent>
          </a:graphicData>
        </a:graphic>
      </p:graphicFrame>
      <p:sp>
        <p:nvSpPr>
          <p:cNvPr id="16" name="文本框 15"/>
          <p:cNvSpPr txBox="1"/>
          <p:nvPr/>
        </p:nvSpPr>
        <p:spPr>
          <a:xfrm>
            <a:off x="2451100" y="5634355"/>
            <a:ext cx="824230" cy="460375"/>
          </a:xfrm>
          <a:prstGeom prst="rect">
            <a:avLst/>
          </a:prstGeom>
          <a:noFill/>
        </p:spPr>
        <p:txBody>
          <a:bodyPr wrap="square" rtlCol="0" anchor="t">
            <a:spAutoFit/>
          </a:bodyPr>
          <a:p>
            <a:r>
              <a:rPr lang="zh-CN" altLang="en-US" sz="2400">
                <a:latin typeface="楷体" panose="02010609060101010101" charset="-122"/>
                <a:ea typeface="楷体" panose="02010609060101010101" charset="-122"/>
                <a:sym typeface="+mn-ea"/>
              </a:rPr>
              <a:t>解得</a:t>
            </a:r>
            <a:r>
              <a:rPr lang="en-US" altLang="zh-CN" sz="2400">
                <a:latin typeface="楷体" panose="02010609060101010101" charset="-122"/>
                <a:ea typeface="楷体" panose="02010609060101010101" charset="-122"/>
                <a:sym typeface="+mn-ea"/>
              </a:rPr>
              <a:t>:</a:t>
            </a:r>
            <a:endParaRPr lang="en-US" altLang="zh-CN" sz="2400">
              <a:latin typeface="楷体" panose="02010609060101010101" charset="-122"/>
              <a:ea typeface="楷体" panose="02010609060101010101" charset="-122"/>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 name="Text Box 70"/>
          <p:cNvSpPr txBox="1"/>
          <p:nvPr>
            <p:custDataLst>
              <p:tags r:id="rId1"/>
            </p:custDataLst>
          </p:nvPr>
        </p:nvSpPr>
        <p:spPr>
          <a:xfrm>
            <a:off x="499745" y="175260"/>
            <a:ext cx="2884170" cy="521970"/>
          </a:xfrm>
          <a:prstGeom prst="rect">
            <a:avLst/>
          </a:prstGeom>
          <a:noFill/>
          <a:ln>
            <a:noFill/>
          </a:ln>
        </p:spPr>
        <p:txBody>
          <a:bodyPr wrap="square">
            <a:spAutoFit/>
          </a:bodyPr>
          <a:lstStyle>
            <a:defPPr>
              <a:defRPr lang="zh-CN"/>
            </a:defPPr>
            <a:lvl1pPr>
              <a:defRPr sz="2400" b="1">
                <a:latin typeface="微软雅黑" panose="020B0503020204020204" charset="-122"/>
                <a:ea typeface="微软雅黑" panose="020B0503020204020204" charset="-122"/>
              </a:defRPr>
            </a:lvl1pPr>
          </a:lstStyle>
          <a:p>
            <a:pPr indent="0" algn="l">
              <a:buClrTx/>
              <a:buSzTx/>
              <a:buFont typeface="Wingdings" panose="05000000000000000000" charset="0"/>
              <a:buNone/>
            </a:pPr>
            <a:r>
              <a:rPr lang="zh-CN" altLang="en-US" sz="2800">
                <a:solidFill>
                  <a:schemeClr val="accent1">
                    <a:lumMod val="50000"/>
                  </a:schemeClr>
                </a:solidFill>
                <a:sym typeface="+mn-ea"/>
              </a:rPr>
              <a:t>典型</a:t>
            </a:r>
            <a:r>
              <a:rPr lang="zh-CN" altLang="en-US" sz="2800">
                <a:solidFill>
                  <a:schemeClr val="accent1">
                    <a:lumMod val="50000"/>
                  </a:schemeClr>
                </a:solidFill>
                <a:sym typeface="+mn-ea"/>
              </a:rPr>
              <a:t>例题</a:t>
            </a:r>
            <a:endParaRPr lang="zh-CN" altLang="en-US" sz="2800">
              <a:solidFill>
                <a:schemeClr val="accent1">
                  <a:lumMod val="50000"/>
                </a:schemeClr>
              </a:solidFill>
              <a:sym typeface="+mn-ea"/>
            </a:endParaRPr>
          </a:p>
        </p:txBody>
      </p:sp>
      <p:sp>
        <p:nvSpPr>
          <p:cNvPr id="101" name="文本框 100"/>
          <p:cNvSpPr txBox="1"/>
          <p:nvPr/>
        </p:nvSpPr>
        <p:spPr>
          <a:xfrm>
            <a:off x="581025" y="800100"/>
            <a:ext cx="11029950" cy="3969385"/>
          </a:xfrm>
          <a:prstGeom prst="rect">
            <a:avLst/>
          </a:prstGeom>
          <a:noFill/>
          <a:ln w="9525">
            <a:noFill/>
          </a:ln>
        </p:spPr>
        <p:txBody>
          <a:bodyPr wrap="square">
            <a:spAutoFit/>
          </a:bodyPr>
          <a:p>
            <a:pPr indent="0" fontAlgn="auto">
              <a:lnSpc>
                <a:spcPct val="150000"/>
              </a:lnSpc>
            </a:pPr>
            <a:r>
              <a:rPr lang="zh-CN" sz="2400" b="1">
                <a:solidFill>
                  <a:schemeClr val="accent6">
                    <a:lumMod val="75000"/>
                  </a:schemeClr>
                </a:solidFill>
                <a:latin typeface="楷体" panose="02010609060101010101" charset="-122"/>
                <a:ea typeface="楷体" panose="02010609060101010101" charset="-122"/>
                <a:cs typeface="楷体" panose="02010609060101010101" charset="-122"/>
              </a:rPr>
              <a:t>拓展二：</a:t>
            </a:r>
            <a:r>
              <a:rPr lang="zh-CN" sz="2400" b="0">
                <a:latin typeface="楷体" panose="02010609060101010101" charset="-122"/>
                <a:ea typeface="楷体" panose="02010609060101010101" charset="-122"/>
                <a:cs typeface="楷体" panose="02010609060101010101" charset="-122"/>
              </a:rPr>
              <a:t>将例</a:t>
            </a:r>
            <a:r>
              <a:rPr lang="en-US" sz="2400" b="0">
                <a:latin typeface="楷体" panose="02010609060101010101" charset="-122"/>
                <a:ea typeface="楷体" panose="02010609060101010101" charset="-122"/>
                <a:cs typeface="楷体" panose="02010609060101010101" charset="-122"/>
              </a:rPr>
              <a:t>1</a:t>
            </a:r>
            <a:r>
              <a:rPr lang="zh-CN" sz="2400" b="0">
                <a:latin typeface="楷体" panose="02010609060101010101" charset="-122"/>
                <a:ea typeface="楷体" panose="02010609060101010101" charset="-122"/>
                <a:cs typeface="楷体" panose="02010609060101010101" charset="-122"/>
              </a:rPr>
              <a:t>中气缸如图所示放置，在气缸中增设隔板，隔板将气体分为A、B两部分；初始时，A、B的体积均为</a:t>
            </a:r>
            <a:r>
              <a:rPr lang="en-US" sz="2400" b="0" i="1">
                <a:latin typeface="楷体" panose="02010609060101010101" charset="-122"/>
                <a:ea typeface="楷体" panose="02010609060101010101" charset="-122"/>
                <a:cs typeface="楷体" panose="02010609060101010101" charset="-122"/>
              </a:rPr>
              <a:t>V</a:t>
            </a:r>
            <a:r>
              <a:rPr lang="zh-CN" sz="2400" b="0">
                <a:latin typeface="楷体" panose="02010609060101010101" charset="-122"/>
                <a:ea typeface="楷体" panose="02010609060101010101" charset="-122"/>
                <a:cs typeface="楷体" panose="02010609060101010101" charset="-122"/>
              </a:rPr>
              <a:t>，压强均等于大气压</a:t>
            </a:r>
            <a:r>
              <a:rPr lang="en-US" sz="2400" b="0" i="1">
                <a:latin typeface="楷体" panose="02010609060101010101" charset="-122"/>
                <a:ea typeface="楷体" panose="02010609060101010101" charset="-122"/>
                <a:cs typeface="楷体" panose="02010609060101010101" charset="-122"/>
              </a:rPr>
              <a:t>p</a:t>
            </a:r>
            <a:r>
              <a:rPr lang="en-US" sz="2400" b="0" baseline="-25000">
                <a:latin typeface="楷体" panose="02010609060101010101" charset="-122"/>
                <a:ea typeface="楷体" panose="02010609060101010101" charset="-122"/>
                <a:cs typeface="楷体" panose="02010609060101010101" charset="-122"/>
              </a:rPr>
              <a:t>0</a:t>
            </a:r>
            <a:r>
              <a:rPr lang="zh-CN" sz="2400" b="0">
                <a:latin typeface="楷体" panose="02010609060101010101" charset="-122"/>
                <a:ea typeface="楷体" panose="02010609060101010101" charset="-122"/>
                <a:cs typeface="楷体" panose="02010609060101010101" charset="-122"/>
              </a:rPr>
              <a:t>，隔板上装有压力传感器和控制装置，当隔板两边压强差超过</a:t>
            </a:r>
            <a:r>
              <a:rPr lang="en-US" sz="2400" b="0">
                <a:latin typeface="楷体" panose="02010609060101010101" charset="-122"/>
                <a:ea typeface="楷体" panose="02010609060101010101" charset="-122"/>
                <a:cs typeface="楷体" panose="02010609060101010101" charset="-122"/>
              </a:rPr>
              <a:t>0.5</a:t>
            </a:r>
            <a:r>
              <a:rPr lang="en-US" sz="2400" b="0" i="1">
                <a:latin typeface="楷体" panose="02010609060101010101" charset="-122"/>
                <a:ea typeface="楷体" panose="02010609060101010101" charset="-122"/>
                <a:cs typeface="楷体" panose="02010609060101010101" charset="-122"/>
              </a:rPr>
              <a:t>p</a:t>
            </a:r>
            <a:r>
              <a:rPr lang="en-US" sz="2400" b="0" baseline="-25000">
                <a:latin typeface="楷体" panose="02010609060101010101" charset="-122"/>
                <a:ea typeface="楷体" panose="02010609060101010101" charset="-122"/>
                <a:cs typeface="楷体" panose="02010609060101010101" charset="-122"/>
              </a:rPr>
              <a:t>0</a:t>
            </a:r>
            <a:r>
              <a:rPr lang="zh-CN" sz="2400" b="0">
                <a:latin typeface="楷体" panose="02010609060101010101" charset="-122"/>
                <a:ea typeface="楷体" panose="02010609060101010101" charset="-122"/>
                <a:cs typeface="楷体" panose="02010609060101010101" charset="-122"/>
              </a:rPr>
              <a:t>时隔板就会滑动，否则隔板停止运动。气体温度始终保持不变。向右缓慢推动活塞，使B的体积减小为</a:t>
            </a:r>
            <a:r>
              <a:rPr lang="en-US" altLang="zh-CN" sz="2400" b="0">
                <a:latin typeface="楷体" panose="02010609060101010101" charset="-122"/>
                <a:ea typeface="楷体" panose="02010609060101010101" charset="-122"/>
                <a:cs typeface="楷体" panose="02010609060101010101" charset="-122"/>
              </a:rPr>
              <a:t>  </a:t>
            </a:r>
            <a:r>
              <a:rPr lang="zh-CN" sz="2400" b="0">
                <a:latin typeface="楷体" panose="02010609060101010101" charset="-122"/>
                <a:ea typeface="楷体" panose="02010609060101010101" charset="-122"/>
                <a:cs typeface="楷体" panose="02010609060101010101" charset="-122"/>
              </a:rPr>
              <a:t>。</a:t>
            </a:r>
            <a:endParaRPr lang="zh-CN" sz="2400" b="0">
              <a:latin typeface="楷体" panose="02010609060101010101" charset="-122"/>
              <a:ea typeface="楷体" panose="02010609060101010101" charset="-122"/>
              <a:cs typeface="楷体" panose="02010609060101010101" charset="-122"/>
            </a:endParaRPr>
          </a:p>
          <a:p>
            <a:pPr indent="0" fontAlgn="auto">
              <a:lnSpc>
                <a:spcPct val="150000"/>
              </a:lnSpc>
            </a:pPr>
            <a:r>
              <a:rPr lang="zh-CN" sz="2400">
                <a:latin typeface="楷体" panose="02010609060101010101" charset="-122"/>
                <a:ea typeface="楷体" panose="02010609060101010101" charset="-122"/>
                <a:cs typeface="楷体" panose="02010609060101010101" charset="-122"/>
                <a:sym typeface="+mn-ea"/>
              </a:rPr>
              <a:t>（i）求A的体积和B的压强；</a:t>
            </a:r>
            <a:endParaRPr lang="zh-CN" sz="2400" b="0">
              <a:latin typeface="楷体" panose="02010609060101010101" charset="-122"/>
              <a:ea typeface="楷体" panose="02010609060101010101" charset="-122"/>
              <a:cs typeface="楷体" panose="02010609060101010101" charset="-122"/>
            </a:endParaRPr>
          </a:p>
          <a:p>
            <a:pPr indent="0" fontAlgn="auto">
              <a:lnSpc>
                <a:spcPct val="150000"/>
              </a:lnSpc>
            </a:pPr>
            <a:r>
              <a:rPr lang="zh-CN" sz="2400">
                <a:latin typeface="楷体" panose="02010609060101010101" charset="-122"/>
                <a:ea typeface="楷体" panose="02010609060101010101" charset="-122"/>
                <a:cs typeface="楷体" panose="02010609060101010101" charset="-122"/>
                <a:sym typeface="+mn-ea"/>
              </a:rPr>
              <a:t>（ⅱ）再使活塞向左缓慢回到初始位置，求此时A的体积和B的压强。</a:t>
            </a:r>
            <a:endParaRPr lang="zh-CN" altLang="en-US" sz="2400" b="0">
              <a:latin typeface="楷体" panose="02010609060101010101" charset="-122"/>
              <a:ea typeface="楷体" panose="02010609060101010101" charset="-122"/>
              <a:cs typeface="楷体" panose="02010609060101010101" charset="-122"/>
            </a:endParaRPr>
          </a:p>
          <a:p>
            <a:pPr indent="0" fontAlgn="auto">
              <a:lnSpc>
                <a:spcPct val="150000"/>
              </a:lnSpc>
            </a:pPr>
            <a:endParaRPr lang="en-US" altLang="zh-CN" sz="2400" b="0">
              <a:latin typeface="楷体" panose="02010609060101010101" charset="-122"/>
              <a:ea typeface="楷体" panose="02010609060101010101" charset="-122"/>
              <a:cs typeface="楷体" panose="02010609060101010101" charset="-122"/>
            </a:endParaRPr>
          </a:p>
        </p:txBody>
      </p:sp>
      <p:pic>
        <p:nvPicPr>
          <p:cNvPr id="5" name="图片 4"/>
          <p:cNvPicPr/>
          <p:nvPr/>
        </p:nvPicPr>
        <p:blipFill>
          <a:blip r:embed="rId2"/>
          <a:stretch>
            <a:fillRect/>
          </a:stretch>
        </p:blipFill>
        <p:spPr>
          <a:xfrm>
            <a:off x="9038590" y="2658745"/>
            <a:ext cx="415925" cy="429260"/>
          </a:xfrm>
          <a:prstGeom prst="rect">
            <a:avLst/>
          </a:prstGeom>
          <a:noFill/>
          <a:ln w="9525">
            <a:noFill/>
          </a:ln>
        </p:spPr>
      </p:pic>
      <p:sp>
        <p:nvSpPr>
          <p:cNvPr id="102" name="文本框 101"/>
          <p:cNvSpPr txBox="1"/>
          <p:nvPr/>
        </p:nvSpPr>
        <p:spPr>
          <a:xfrm>
            <a:off x="1200785" y="3514090"/>
            <a:ext cx="7347585" cy="737235"/>
          </a:xfrm>
          <a:prstGeom prst="rect">
            <a:avLst/>
          </a:prstGeom>
          <a:noFill/>
          <a:ln w="9525">
            <a:noFill/>
          </a:ln>
        </p:spPr>
        <p:txBody>
          <a:bodyPr wrap="square">
            <a:spAutoFit/>
          </a:bodyPr>
          <a:p>
            <a:pPr indent="0"/>
            <a:endParaRPr lang="zh-CN" b="0">
              <a:ea typeface="宋体" panose="02010600030101010101" pitchFamily="2" charset="-122"/>
            </a:endParaRPr>
          </a:p>
          <a:p>
            <a:endParaRPr lang="zh-CN" altLang="en-US" sz="2400" b="0">
              <a:latin typeface="楷体" panose="02010609060101010101" charset="-122"/>
              <a:ea typeface="楷体" panose="02010609060101010101" charset="-122"/>
              <a:cs typeface="楷体" panose="02010609060101010101" charset="-122"/>
            </a:endParaRPr>
          </a:p>
        </p:txBody>
      </p:sp>
      <p:pic>
        <p:nvPicPr>
          <p:cNvPr id="18" name="图片 2" descr="figure"/>
          <p:cNvPicPr>
            <a:picLocks noChangeAspect="1"/>
          </p:cNvPicPr>
          <p:nvPr/>
        </p:nvPicPr>
        <p:blipFill>
          <a:blip r:embed="rId3"/>
          <a:stretch>
            <a:fillRect/>
          </a:stretch>
        </p:blipFill>
        <p:spPr>
          <a:xfrm>
            <a:off x="9040495" y="4148455"/>
            <a:ext cx="2570480" cy="2095500"/>
          </a:xfrm>
          <a:prstGeom prst="rect">
            <a:avLst/>
          </a:prstGeom>
          <a:noFill/>
          <a:ln>
            <a:noFill/>
          </a:ln>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AS_UNIQUEID" val="269"/>
  <p:tag name="KSO_WM_BEAUTIFY_FLAG" val=""/>
</p:tagLst>
</file>

<file path=ppt/tags/tag11.xml><?xml version="1.0" encoding="utf-8"?>
<p:tagLst xmlns:p="http://schemas.openxmlformats.org/presentationml/2006/main">
  <p:tag name="AS_UNIQUEID" val="269"/>
  <p:tag name="KSO_WM_BEAUTIFY_FLAG" val=""/>
</p:tagLst>
</file>

<file path=ppt/tags/tag12.xml><?xml version="1.0" encoding="utf-8"?>
<p:tagLst xmlns:p="http://schemas.openxmlformats.org/presentationml/2006/main">
  <p:tag name="AS_UNIQUEID" val="269"/>
  <p:tag name="KSO_WM_BEAUTIFY_FLAG" val=""/>
</p:tagLst>
</file>

<file path=ppt/tags/tag13.xml><?xml version="1.0" encoding="utf-8"?>
<p:tagLst xmlns:p="http://schemas.openxmlformats.org/presentationml/2006/main">
  <p:tag name="AS_UNIQUEID" val="269"/>
  <p:tag name="KSO_WM_BEAUTIFY_FLAG" val=""/>
</p:tagLst>
</file>

<file path=ppt/tags/tag14.xml><?xml version="1.0" encoding="utf-8"?>
<p:tagLst xmlns:p="http://schemas.openxmlformats.org/presentationml/2006/main">
  <p:tag name="AS_UNIQUEID" val="269"/>
  <p:tag name="KSO_WM_BEAUTIFY_FLAG" val=""/>
</p:tagLst>
</file>

<file path=ppt/tags/tag15.xml><?xml version="1.0" encoding="utf-8"?>
<p:tagLst xmlns:p="http://schemas.openxmlformats.org/presentationml/2006/main">
  <p:tag name="AS_UNIQUEID" val="269"/>
  <p:tag name="KSO_WM_BEAUTIFY_FLAG" val=""/>
</p:tagLst>
</file>

<file path=ppt/tags/tag16.xml><?xml version="1.0" encoding="utf-8"?>
<p:tagLst xmlns:p="http://schemas.openxmlformats.org/presentationml/2006/main">
  <p:tag name="AS_UNIQUEID" val="269"/>
  <p:tag name="KSO_WM_BEAUTIFY_FLAG" val=""/>
</p:tagLst>
</file>

<file path=ppt/tags/tag17.xml><?xml version="1.0" encoding="utf-8"?>
<p:tagLst xmlns:p="http://schemas.openxmlformats.org/presentationml/2006/main">
  <p:tag name="commondata" val="eyJoZGlkIjoiMjBhMGE5ODA0ZjA3YWE2Y2EzYjBmNDdlZDE5ZjMwZmEifQ=="/>
</p:tagLst>
</file>

<file path=ppt/tags/tag2.xml><?xml version="1.0" encoding="utf-8"?>
<p:tagLst xmlns:p="http://schemas.openxmlformats.org/presentationml/2006/main">
  <p:tag name="AS_UNIQUEID" val="269"/>
  <p:tag name="KSO_WM_BEAUTIFY_FLAG" val=""/>
</p:tagLst>
</file>

<file path=ppt/tags/tag3.xml><?xml version="1.0" encoding="utf-8"?>
<p:tagLst xmlns:p="http://schemas.openxmlformats.org/presentationml/2006/main">
  <p:tag name="AS_UNIQUEID" val="269"/>
  <p:tag name="KSO_WM_BEAUTIFY_FLAG" val=""/>
</p:tagLst>
</file>

<file path=ppt/tags/tag4.xml><?xml version="1.0" encoding="utf-8"?>
<p:tagLst xmlns:p="http://schemas.openxmlformats.org/presentationml/2006/main">
  <p:tag name="AS_UNIQUEID" val="269"/>
  <p:tag name="KSO_WM_BEAUTIFY_FLAG" val=""/>
</p:tagLst>
</file>

<file path=ppt/tags/tag5.xml><?xml version="1.0" encoding="utf-8"?>
<p:tagLst xmlns:p="http://schemas.openxmlformats.org/presentationml/2006/main">
  <p:tag name="AS_UNIQUEID" val="269"/>
  <p:tag name="KSO_WM_BEAUTIFY_FLAG" val=""/>
</p:tagLst>
</file>

<file path=ppt/tags/tag6.xml><?xml version="1.0" encoding="utf-8"?>
<p:tagLst xmlns:p="http://schemas.openxmlformats.org/presentationml/2006/main">
  <p:tag name="AS_UNIQUEID" val="269"/>
  <p:tag name="KSO_WM_BEAUTIFY_FLAG" val=""/>
</p:tagLst>
</file>

<file path=ppt/tags/tag7.xml><?xml version="1.0" encoding="utf-8"?>
<p:tagLst xmlns:p="http://schemas.openxmlformats.org/presentationml/2006/main">
  <p:tag name="AS_UNIQUEID" val="269"/>
  <p:tag name="KSO_WM_BEAUTIFY_FLAG" val=""/>
</p:tagLst>
</file>

<file path=ppt/tags/tag8.xml><?xml version="1.0" encoding="utf-8"?>
<p:tagLst xmlns:p="http://schemas.openxmlformats.org/presentationml/2006/main">
  <p:tag name="AS_UNIQUEID" val="269"/>
  <p:tag name="KSO_WM_BEAUTIFY_FLAG" val=""/>
</p:tagLst>
</file>

<file path=ppt/tags/tag9.xml><?xml version="1.0" encoding="utf-8"?>
<p:tagLst xmlns:p="http://schemas.openxmlformats.org/presentationml/2006/main">
  <p:tag name="AS_UNIQUEID" val="269"/>
  <p:tag name="KSO_WM_BEAUTIFY_FLAG" val=""/>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2102</Words>
  <Application>WPS 演示</Application>
  <PresentationFormat>宽屏</PresentationFormat>
  <Paragraphs>132</Paragraphs>
  <Slides>16</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33</vt:i4>
      </vt:variant>
      <vt:variant>
        <vt:lpstr>幻灯片标题</vt:lpstr>
      </vt:variant>
      <vt:variant>
        <vt:i4>16</vt:i4>
      </vt:variant>
    </vt:vector>
  </HeadingPairs>
  <TitlesOfParts>
    <vt:vector size="60" baseType="lpstr">
      <vt:lpstr>Arial</vt:lpstr>
      <vt:lpstr>宋体</vt:lpstr>
      <vt:lpstr>Wingdings</vt:lpstr>
      <vt:lpstr>Times New Roman</vt:lpstr>
      <vt:lpstr>微软雅黑</vt:lpstr>
      <vt:lpstr>Wingdings</vt:lpstr>
      <vt:lpstr>楷体</vt:lpstr>
      <vt:lpstr>Cambria Math</vt:lpstr>
      <vt:lpstr>Calibri</vt:lpstr>
      <vt:lpstr>Arial Unicode MS</vt:lpstr>
      <vt:lpstr>WPS</vt:lpstr>
      <vt:lpstr>Equation.DSMT4</vt:lpstr>
      <vt:lpstr>Equation.DSMT4</vt:lpstr>
      <vt:lpstr>Equation.DSMT4</vt:lpstr>
      <vt:lpstr>Equation.DSMT4</vt:lpstr>
      <vt:lpstr>Equation.DSMT4</vt:lpstr>
      <vt:lpstr>Equation.DSMT4</vt:lpstr>
      <vt:lpstr>Equation.DSMT4</vt:lpstr>
      <vt:lpstr>Equation.KSEE3</vt:lpstr>
      <vt:lpstr>Equation.KSEE3</vt:lpstr>
      <vt:lpstr>Equation.KSEE3</vt:lpstr>
      <vt:lpstr>Equation.KSEE3</vt:lpstr>
      <vt:lpstr>Equation.DSMT4</vt:lpstr>
      <vt:lpstr>Equation.KSEE3</vt:lpstr>
      <vt:lpstr>Equation.KSEE3</vt:lpstr>
      <vt:lpstr>Equation.KSEE3</vt:lpstr>
      <vt:lpstr>Equation.DSMT4</vt:lpstr>
      <vt:lpstr>Equation.DSMT4</vt:lpstr>
      <vt:lpstr>Equation.DSMT4</vt:lpstr>
      <vt:lpstr>Equation.DSMT4</vt:lpstr>
      <vt:lpstr>Equation.DSMT4</vt:lpstr>
      <vt:lpstr>Equation.KSEE3</vt:lpstr>
      <vt:lpstr>Equation.KSEE3</vt:lpstr>
      <vt:lpstr>Equation.DSMT4</vt:lpstr>
      <vt:lpstr>Equation.KSEE3</vt:lpstr>
      <vt:lpstr>Equation.KSEE3</vt:lpstr>
      <vt:lpstr>Equation.KSEE3</vt:lpstr>
      <vt:lpstr>Equation.KSEE3</vt:lpstr>
      <vt:lpstr>Equation.DSMT4</vt:lpstr>
      <vt:lpstr>Equation.DSMT4</vt:lpstr>
      <vt:lpstr>Equation.DSMT4</vt:lpstr>
      <vt:lpstr>Equation.DSMT4</vt:lpstr>
      <vt:lpstr>Equation.DSMT4</vt:lpstr>
      <vt:lpstr>Equation.DSMT4</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fshq15212718708</dc:creator>
  <cp:lastModifiedBy>权</cp:lastModifiedBy>
  <cp:revision>16</cp:revision>
  <dcterms:created xsi:type="dcterms:W3CDTF">2023-08-09T12:44:00Z</dcterms:created>
  <dcterms:modified xsi:type="dcterms:W3CDTF">2024-04-25T00:58:56Z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2052-12.1.0.16729</vt:lpwstr>
  </property>
</Properties>
</file>