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71" r:id="rId4"/>
    <p:sldId id="423" r:id="rId5"/>
    <p:sldId id="456" r:id="rId7"/>
    <p:sldId id="282" r:id="rId8"/>
    <p:sldId id="302" r:id="rId9"/>
    <p:sldId id="471" r:id="rId10"/>
    <p:sldId id="478" r:id="rId11"/>
    <p:sldId id="479" r:id="rId12"/>
    <p:sldId id="464" r:id="rId13"/>
    <p:sldId id="261" r:id="rId14"/>
    <p:sldId id="458" r:id="rId15"/>
    <p:sldId id="457" r:id="rId16"/>
  </p:sldIdLst>
  <p:sldSz cx="9144000" cy="6858000" type="screen4x3"/>
  <p:notesSz cx="6858000" cy="9144000"/>
  <p:custDataLst>
    <p:tags r:id="rId2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6" userDrawn="1">
          <p15:clr>
            <a:srgbClr val="A4A3A4"/>
          </p15:clr>
        </p15:guide>
        <p15:guide id="2" pos="29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0" clrIdx="0"/>
  <p:cmAuthor id="2" name="作者" initials="A" lastIdx="0" clrIdx="1"/>
  <p:cmAuthor id="3" name="Author" initials="A" lastIdx="0" clrIdx="2"/>
  <p:cmAuthor id="4" name="王习习" initials="王" lastIdx="0" clrIdx="0"/>
  <p:cmAuthor id="0" name="杜B格小生" initials="杜B格小生" lastIdx="0" clrIdx="0"/>
  <p:cmAuthor id="5" name="hp" initials="h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3264"/>
  </p:normalViewPr>
  <p:slideViewPr>
    <p:cSldViewPr showGuides="1">
      <p:cViewPr>
        <p:scale>
          <a:sx n="75" d="100"/>
          <a:sy n="75" d="100"/>
        </p:scale>
        <p:origin x="-460" y="224"/>
      </p:cViewPr>
      <p:guideLst>
        <p:guide orient="horz" pos="2286"/>
        <p:guide pos="29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tags" Target="tags/tag26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024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E256156D-592E-4B4D-8772-D689FB057AF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NULL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NULL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pic>
        <p:nvPicPr>
          <p:cNvPr id="1031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pic>
        <p:nvPicPr>
          <p:cNvPr id="1031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5" Type="http://schemas.openxmlformats.org/officeDocument/2006/relationships/notesSlide" Target="../notesSlides/notesSlide3.xml"/><Relationship Id="rId24" Type="http://schemas.openxmlformats.org/officeDocument/2006/relationships/slideLayout" Target="../slideLayouts/slideLayout18.xml"/><Relationship Id="rId23" Type="http://schemas.openxmlformats.org/officeDocument/2006/relationships/tags" Target="../tags/tag22.xml"/><Relationship Id="rId22" Type="http://schemas.openxmlformats.org/officeDocument/2006/relationships/tags" Target="../tags/tag21.xml"/><Relationship Id="rId21" Type="http://schemas.openxmlformats.org/officeDocument/2006/relationships/image" Target="../media/image4.png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5" name="矩形 17414"/>
          <p:cNvSpPr/>
          <p:nvPr/>
        </p:nvSpPr>
        <p:spPr>
          <a:xfrm>
            <a:off x="683895" y="332740"/>
            <a:ext cx="36972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417"/>
              </a:avLst>
            </a:prstTxWarp>
            <a:normAutofit/>
          </a:bodyPr>
          <a:p>
            <a:pPr algn="ctr"/>
            <a:r>
              <a:rPr lang="zh-CN" altLang="en-US" sz="9600" b="1">
                <a:ln w="12700" cap="flat" cmpd="sng">
                  <a:solidFill>
                    <a:srgbClr val="3333CC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客 至</a:t>
            </a:r>
            <a:endParaRPr lang="zh-CN" altLang="en-US" sz="9600" b="1">
              <a:ln w="12700" cap="flat" cmpd="sng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17416" name="文本框 17415"/>
          <p:cNvSpPr txBox="1"/>
          <p:nvPr/>
        </p:nvSpPr>
        <p:spPr>
          <a:xfrm>
            <a:off x="7488238" y="3446463"/>
            <a:ext cx="736600" cy="1655762"/>
          </a:xfrm>
          <a:prstGeom prst="rect">
            <a:avLst/>
          </a:prstGeom>
          <a:noFill/>
          <a:ln w="9525">
            <a:noFill/>
          </a:ln>
        </p:spPr>
        <p:txBody>
          <a:bodyPr vert="eaVert" anchor="t" anchorCtr="0">
            <a:spAutoFit/>
          </a:bodyPr>
          <a:p>
            <a:r>
              <a:rPr lang="zh-CN" altLang="en-US" sz="3600">
                <a:solidFill>
                  <a:srgbClr val="CC3399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杜  甫</a:t>
            </a:r>
            <a:endParaRPr lang="zh-CN" altLang="en-US" sz="3600">
              <a:solidFill>
                <a:srgbClr val="CC3399"/>
              </a:solidFill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7510" y="3089275"/>
            <a:ext cx="7222490" cy="147828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l"/>
            <a:r>
              <a:rPr lang="zh-CN" altLang="en-US" sz="9600" b="1">
                <a:ln w="12700" cap="flat" cmpd="sng">
                  <a:solidFill>
                    <a:srgbClr val="3333CC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宾</a:t>
            </a:r>
            <a:r>
              <a:rPr lang="en-US" altLang="zh-CN" sz="9600" b="1">
                <a:ln w="12700" cap="flat" cmpd="sng">
                  <a:solidFill>
                    <a:srgbClr val="3333CC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      </a:t>
            </a:r>
            <a:r>
              <a:rPr lang="zh-CN" altLang="en-US" sz="9600" b="1">
                <a:ln w="12700" cap="flat" cmpd="sng">
                  <a:solidFill>
                    <a:srgbClr val="3333CC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至</a:t>
            </a:r>
            <a:endParaRPr lang="zh-CN" altLang="en-US" sz="9600" b="1">
              <a:ln w="12700" cap="flat" cmpd="sng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  <a:p>
            <a:pPr algn="l"/>
            <a:r>
              <a:rPr lang="en-US" altLang="zh-CN" sz="9600" b="1">
                <a:ln w="12700" cap="flat" cmpd="sng">
                  <a:solidFill>
                    <a:srgbClr val="3333CC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       </a:t>
            </a:r>
            <a:r>
              <a:rPr lang="zh-CN" altLang="en-US" sz="9600" b="1">
                <a:ln w="12700" cap="flat" cmpd="sng">
                  <a:solidFill>
                    <a:srgbClr val="3333CC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对比</a:t>
            </a:r>
            <a:r>
              <a:rPr lang="zh-CN" altLang="en-US" sz="9600" b="1">
                <a:ln w="12700" cap="flat" cmpd="sng">
                  <a:solidFill>
                    <a:srgbClr val="3333CC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阅读</a:t>
            </a:r>
            <a:endParaRPr lang="zh-CN" altLang="en-US" sz="9600" b="1">
              <a:ln w="12700" cap="flat" cmpd="sng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 advTm="454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01" name="图片 7193" descr="imges-3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887913"/>
            <a:ext cx="2627313" cy="19700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02" name="文本框 7171"/>
          <p:cNvSpPr txBox="1"/>
          <p:nvPr/>
        </p:nvSpPr>
        <p:spPr>
          <a:xfrm>
            <a:off x="971550" y="1700213"/>
            <a:ext cx="1368425" cy="644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endParaRPr lang="zh-CN" sz="360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7176" name="文本框 7175"/>
          <p:cNvSpPr txBox="1"/>
          <p:nvPr/>
        </p:nvSpPr>
        <p:spPr>
          <a:xfrm>
            <a:off x="2051050" y="2205038"/>
            <a:ext cx="2592388" cy="644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49" charset="-122"/>
                <a:ea typeface="黑体" panose="02010609060101010101" pitchFamily="49" charset="-122"/>
              </a:rPr>
              <a:t>全情投入</a:t>
            </a:r>
            <a:endParaRPr lang="zh-CN" altLang="en-US" sz="3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7" name="文本框 7176"/>
          <p:cNvSpPr txBox="1"/>
          <p:nvPr/>
        </p:nvSpPr>
        <p:spPr>
          <a:xfrm>
            <a:off x="2051050" y="3573463"/>
            <a:ext cx="2374900" cy="644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latin typeface="Arial" panose="020B0604020202020204" pitchFamily="34" charset="0"/>
                <a:ea typeface="黑体" panose="02010609060101010101" pitchFamily="49" charset="-122"/>
              </a:rPr>
              <a:t>纯属客套</a:t>
            </a:r>
            <a:endParaRPr lang="zh-CN" altLang="en-US" sz="360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1205" name="文本框 7177"/>
          <p:cNvSpPr txBox="1"/>
          <p:nvPr/>
        </p:nvSpPr>
        <p:spPr>
          <a:xfrm>
            <a:off x="0" y="3573463"/>
            <a:ext cx="1978025" cy="706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4000">
                <a:solidFill>
                  <a:schemeClr val="accent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《宾至》</a:t>
            </a:r>
            <a:r>
              <a:rPr lang="zh-CN" altLang="en-US" sz="360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3600">
              <a:solidFill>
                <a:schemeClr val="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9" name="文本框 7178"/>
          <p:cNvSpPr txBox="1"/>
          <p:nvPr/>
        </p:nvSpPr>
        <p:spPr>
          <a:xfrm>
            <a:off x="4500563" y="2205038"/>
            <a:ext cx="1439862" cy="644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热烈 </a:t>
            </a:r>
            <a:endParaRPr lang="zh-CN" altLang="en-US" sz="3600">
              <a:solidFill>
                <a:srgbClr val="FF006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98" name="文本框 7197"/>
          <p:cNvSpPr txBox="1"/>
          <p:nvPr/>
        </p:nvSpPr>
        <p:spPr>
          <a:xfrm>
            <a:off x="0" y="2205038"/>
            <a:ext cx="1873250" cy="706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中宋" panose="02010600040101010101" pitchFamily="2" charset="-122"/>
                <a:cs typeface="+mn-cs"/>
              </a:rPr>
              <a:t>《客至》</a:t>
            </a:r>
            <a:endParaRPr lang="zh-CN" altLang="en-US" sz="4000" noProof="1">
              <a:solidFill>
                <a:srgbClr val="FF0066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sp>
        <p:nvSpPr>
          <p:cNvPr id="7205" name="文本框 7204"/>
          <p:cNvSpPr txBox="1"/>
          <p:nvPr/>
        </p:nvSpPr>
        <p:spPr>
          <a:xfrm>
            <a:off x="4500563" y="3573463"/>
            <a:ext cx="1871662" cy="644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3600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冷淡</a:t>
            </a:r>
            <a:endParaRPr lang="zh-CN" altLang="en-US" sz="3600">
              <a:solidFill>
                <a:schemeClr val="accent2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7206" name="文本框 7205"/>
          <p:cNvSpPr txBox="1"/>
          <p:nvPr/>
        </p:nvSpPr>
        <p:spPr>
          <a:xfrm>
            <a:off x="6300788" y="2205038"/>
            <a:ext cx="2089150" cy="644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latin typeface="Arial" panose="020B0604020202020204" pitchFamily="34" charset="0"/>
                <a:ea typeface="黑体" panose="02010609060101010101" pitchFamily="49" charset="-122"/>
              </a:rPr>
              <a:t>亲之</a:t>
            </a:r>
            <a:endParaRPr lang="zh-CN" altLang="en-US" sz="360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7207" name="文本框 7206"/>
          <p:cNvSpPr txBox="1"/>
          <p:nvPr/>
        </p:nvSpPr>
        <p:spPr>
          <a:xfrm>
            <a:off x="6300788" y="3573463"/>
            <a:ext cx="1871662" cy="644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3600">
                <a:latin typeface="Arial" panose="020B0604020202020204" pitchFamily="34" charset="0"/>
                <a:ea typeface="黑体" panose="02010609060101010101" pitchFamily="49" charset="-122"/>
              </a:rPr>
              <a:t>敬之</a:t>
            </a:r>
            <a:endParaRPr lang="zh-CN" altLang="en-US" sz="360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1211" name="文本框 7207"/>
          <p:cNvSpPr txBox="1"/>
          <p:nvPr/>
        </p:nvSpPr>
        <p:spPr>
          <a:xfrm>
            <a:off x="179388" y="476250"/>
            <a:ext cx="6337300" cy="7064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r>
              <a:rPr lang="zh-CN" altLang="en-US" sz="4000">
                <a:latin typeface="Arial" panose="020B0604020202020204" pitchFamily="34" charset="0"/>
                <a:ea typeface="华文新魏" panose="02010800040101010101" charset="-122"/>
              </a:rPr>
              <a:t>比而观之，各见其用意所在</a:t>
            </a:r>
            <a:endParaRPr lang="zh-CN" altLang="en-US" sz="4000">
              <a:latin typeface="Arial" panose="020B0604020202020204" pitchFamily="34" charset="0"/>
              <a:ea typeface="华文新魏" panose="02010800040101010101" charset="-122"/>
            </a:endParaRPr>
          </a:p>
        </p:txBody>
      </p:sp>
      <p:sp>
        <p:nvSpPr>
          <p:cNvPr id="7209" name="矩形 7208"/>
          <p:cNvSpPr/>
          <p:nvPr/>
        </p:nvSpPr>
        <p:spPr>
          <a:xfrm>
            <a:off x="722313" y="4479925"/>
            <a:ext cx="68199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base"/>
            <a:r>
              <a:rPr lang="zh-CN" altLang="en-US" sz="4000" strike="noStrike" noProof="1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新魏" panose="02010800040101010101" charset="-122"/>
                <a:cs typeface="+mn-cs"/>
              </a:rPr>
              <a:t>客是相知之客，宾是贵介之宾</a:t>
            </a:r>
            <a:endParaRPr lang="zh-CN" altLang="en-US" sz="4000" strike="noStrike" noProof="1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华文新魏" panose="0201080004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1"/>
      <p:bldP spid="7179" grpId="3"/>
      <p:bldP spid="7205" grpId="5"/>
      <p:bldP spid="7206" grpId="6"/>
      <p:bldP spid="7207" grpId="7"/>
      <p:bldP spid="7209" grpId="8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5" name="矩形 53252"/>
          <p:cNvSpPr/>
          <p:nvPr/>
        </p:nvSpPr>
        <p:spPr>
          <a:xfrm>
            <a:off x="0" y="1412875"/>
            <a:ext cx="8243888" cy="11734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、背诵并默写《客至》</a:t>
            </a: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、完善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《客至》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《宾至》的散文化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解读</a:t>
            </a: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2226" name="文本框 1"/>
          <p:cNvSpPr txBox="1"/>
          <p:nvPr/>
        </p:nvSpPr>
        <p:spPr>
          <a:xfrm>
            <a:off x="111125" y="493713"/>
            <a:ext cx="41592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四、布置作业：</a:t>
            </a:r>
            <a:endParaRPr lang="zh-CN" altLang="en-US" sz="400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53254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1912600" y="10858500"/>
            <a:ext cx="304800" cy="2159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标题 12289"/>
          <p:cNvSpPr>
            <a:spLocks noGrp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zh-CN" altLang="en-US" sz="4400" b="0">
                <a:solidFill>
                  <a:srgbClr val="0000CC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创作背景</a:t>
            </a:r>
            <a:endParaRPr lang="zh-CN" altLang="en-US" sz="4400" b="0">
              <a:solidFill>
                <a:srgbClr val="0000CC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9218" name="文本框 3"/>
          <p:cNvSpPr txBox="1"/>
          <p:nvPr/>
        </p:nvSpPr>
        <p:spPr>
          <a:xfrm>
            <a:off x="209550" y="1331913"/>
            <a:ext cx="8486775" cy="35385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唐肃宗上元元年（760）春天，杜甫历尽了颠沛流离之后，终于在严武等友人的帮助下，于成都西郊建了一所草堂，暂时定居下来。在友人的帮助和接济下，一家人的生活过得还算平稳，闲暇时也不时有友人到访，这样也有了生活的情趣，这一时期他也写了不少闲适诗。这首诗就是作于到成都之后的第二年春。</a:t>
            </a:r>
            <a:endParaRPr lang="zh-CN" altLang="en-US" sz="3200"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advTm="38125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文本框 99"/>
          <p:cNvSpPr txBox="1"/>
          <p:nvPr/>
        </p:nvSpPr>
        <p:spPr>
          <a:xfrm>
            <a:off x="136525" y="3575050"/>
            <a:ext cx="4440238" cy="30464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舍：房屋，指诗人所居的成都浣花溪草堂。</a:t>
            </a:r>
            <a:endParaRPr lang="zh-CN" altLang="zh-CN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zh-CN" sz="24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但：只。花径：开满花草的小路。蓬门：用蓬草编成的门户，以示房子的简陋。盘飧：盘中菜肴
</a:t>
            </a:r>
            <a:endParaRPr lang="zh-CN" altLang="zh-CN"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410" name="文本框 2"/>
          <p:cNvSpPr txBox="1"/>
          <p:nvPr/>
        </p:nvSpPr>
        <p:spPr>
          <a:xfrm>
            <a:off x="4576763" y="3575050"/>
            <a:ext cx="4278312" cy="30464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无兼味：意思是菜肴很简单。兼味：两种以上的菜肴</a:t>
            </a:r>
            <a:endParaRPr lang="zh-CN" altLang="zh-CN"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r>
              <a:rPr lang="zh-CN" altLang="zh-CN" sz="24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樽：酒器。旧醅：旧酿之酒。醅：没有过滤的酒，也泛指酒。肯：乐意，能否允许，这是向客人征询。余杯：残酒，未饮完的酒。
</a:t>
            </a:r>
            <a:endParaRPr lang="zh-CN" altLang="zh-CN"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7412" name="矩形 30723"/>
          <p:cNvSpPr/>
          <p:nvPr/>
        </p:nvSpPr>
        <p:spPr>
          <a:xfrm>
            <a:off x="762000" y="95250"/>
            <a:ext cx="7620000" cy="32178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algn="ctr">
              <a:lnSpc>
                <a:spcPct val="130000"/>
              </a:lnSpc>
              <a:buFont typeface="Wingdings" panose="05000000000000000000" pitchFamily="2" charset="2"/>
            </a:pP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客    至</a:t>
            </a:r>
            <a:endParaRPr lang="zh-CN" altLang="en-US" sz="3200"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 algn="dist">
              <a:lnSpc>
                <a:spcPct val="130000"/>
              </a:lnSpc>
              <a:buFont typeface="Wingdings" panose="05000000000000000000" pitchFamily="2" charset="2"/>
            </a:pP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舍南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舍北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皆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春水，但见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群鸥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日日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来。</a:t>
            </a:r>
            <a:endParaRPr lang="zh-CN" altLang="en-US" sz="32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dist">
              <a:lnSpc>
                <a:spcPct val="130000"/>
              </a:lnSpc>
            </a:pP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花径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不曾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缘客扫，蓬门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今始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为君开。</a:t>
            </a:r>
            <a:endParaRPr lang="zh-CN" altLang="en-US" sz="32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dist">
              <a:lnSpc>
                <a:spcPct val="130000"/>
              </a:lnSpc>
            </a:pP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盘飧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市远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无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兼味，樽酒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家贫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只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旧醅。</a:t>
            </a:r>
            <a:endParaRPr lang="zh-CN" altLang="en-US" sz="32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dist">
              <a:lnSpc>
                <a:spcPct val="130000"/>
              </a:lnSpc>
            </a:pP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肯与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邻翁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相对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饮，隔篱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呼取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尽</a:t>
            </a:r>
            <a:r>
              <a:rPr lang="en-US" altLang="zh-CN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/</a:t>
            </a:r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余杯。</a:t>
            </a:r>
            <a:endParaRPr lang="zh-CN" altLang="en-US" sz="320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6081" name="图片 29697" descr="imges-3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887913"/>
            <a:ext cx="2627313" cy="19700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6083" name="矩形 29700"/>
          <p:cNvSpPr/>
          <p:nvPr/>
        </p:nvSpPr>
        <p:spPr>
          <a:xfrm>
            <a:off x="647700" y="220663"/>
            <a:ext cx="8243888" cy="3416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4400">
                <a:latin typeface="Arial" panose="020B0604020202020204" pitchFamily="34" charset="0"/>
                <a:ea typeface="华文楷体" panose="02010600040101010101" pitchFamily="2" charset="-122"/>
              </a:rPr>
              <a:t>宾      至</a:t>
            </a:r>
            <a:endParaRPr lang="zh-CN" altLang="en-US" sz="4400">
              <a:latin typeface="Arial" panose="020B0604020202020204" pitchFamily="34" charset="0"/>
              <a:ea typeface="华文楷体" panose="02010600040101010101" pitchFamily="2" charset="-122"/>
            </a:endParaRPr>
          </a:p>
          <a:p>
            <a:pPr algn="ctr"/>
            <a:r>
              <a:rPr lang="zh-CN" altLang="en-US" sz="2800">
                <a:latin typeface="Arial" panose="020B0604020202020204" pitchFamily="34" charset="0"/>
                <a:ea typeface="宋体" panose="02010600030101010101" pitchFamily="2" charset="-122"/>
              </a:rPr>
              <a:t>                            杜    甫</a:t>
            </a:r>
            <a:endParaRPr lang="zh-CN" altLang="en-US" sz="28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600">
                <a:latin typeface="Arial" panose="020B0604020202020204" pitchFamily="34" charset="0"/>
                <a:ea typeface="隶书" panose="02010509060101010101" pitchFamily="49" charset="-122"/>
              </a:rPr>
              <a:t> 幽栖地僻经过少，老病人扶再拜难。</a:t>
            </a:r>
            <a:endParaRPr lang="zh-CN" altLang="en-US" sz="3600"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r>
              <a:rPr lang="zh-CN" altLang="en-US" sz="3600">
                <a:latin typeface="Arial" panose="020B0604020202020204" pitchFamily="34" charset="0"/>
                <a:ea typeface="隶书" panose="02010509060101010101" pitchFamily="49" charset="-122"/>
              </a:rPr>
              <a:t> 岂有文章惊海内，漫劳车马驻江干。</a:t>
            </a:r>
            <a:endParaRPr lang="zh-CN" altLang="en-US" sz="3600"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r>
              <a:rPr lang="zh-CN" altLang="en-US" sz="3600">
                <a:latin typeface="Arial" panose="020B0604020202020204" pitchFamily="34" charset="0"/>
                <a:ea typeface="隶书" panose="02010509060101010101" pitchFamily="49" charset="-122"/>
              </a:rPr>
              <a:t> 竟日淹留佳客坐，百年粗粝腐儒餐。</a:t>
            </a:r>
            <a:endParaRPr lang="zh-CN" altLang="en-US" sz="3600"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r>
              <a:rPr lang="zh-CN" altLang="en-US" sz="3600">
                <a:latin typeface="Arial" panose="020B0604020202020204" pitchFamily="34" charset="0"/>
                <a:ea typeface="隶书" panose="02010509060101010101" pitchFamily="49" charset="-122"/>
              </a:rPr>
              <a:t> 不嫌野外无供给，乘兴还来看药栏。</a:t>
            </a:r>
            <a:endParaRPr lang="zh-CN" altLang="en-US" sz="360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46084" name="文本框 99"/>
          <p:cNvSpPr txBox="1"/>
          <p:nvPr/>
        </p:nvSpPr>
        <p:spPr>
          <a:xfrm>
            <a:off x="147638" y="3721100"/>
            <a:ext cx="4021137" cy="30448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>
                <a:solidFill>
                  <a:srgbClr val="0C0C0C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幽栖：独居。经过：这里指来访的人。人扶：由人搀扶。再：二次。此句表客气尊重。漫劳：劳驾您。江干：江边，杜甫住处。竟日：全天。淹留：停留。
</a:t>
            </a:r>
            <a:endParaRPr lang="zh-CN" altLang="en-US" sz="2400">
              <a:solidFill>
                <a:srgbClr val="0C0C0C"/>
              </a:solidFill>
              <a:latin typeface="Arial" panose="020B0604020202020204" pitchFamily="34" charset="0"/>
              <a:ea typeface="楷体" panose="02010609060101010101" pitchFamily="49" charset="-122"/>
            </a:endParaRPr>
          </a:p>
        </p:txBody>
      </p:sp>
      <p:sp>
        <p:nvSpPr>
          <p:cNvPr id="46085" name="文本框 1"/>
          <p:cNvSpPr txBox="1"/>
          <p:nvPr/>
        </p:nvSpPr>
        <p:spPr>
          <a:xfrm>
            <a:off x="4168775" y="3635375"/>
            <a:ext cx="4856163" cy="30464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佳客：尊贵的客人。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百年：终身，一生。。”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粗粝：即糙米。形容茶饭的粗劣。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腐儒：迂腐寒酸的儒生，作者自指。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野外：郊外，指自己住处。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供给：茶点酒菜。乘兴：有兴致。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药栏：药圃栏杆。这里借指药圃中的花药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5" name="矩形 53252"/>
          <p:cNvSpPr/>
          <p:nvPr/>
        </p:nvSpPr>
        <p:spPr>
          <a:xfrm>
            <a:off x="0" y="1456690"/>
            <a:ext cx="9130030" cy="16706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noAutofit/>
          </a:bodyPr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如果你是杜甫的客人，你会选择做《客至》</a:t>
            </a: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还是《宾至》里的客人？为什么？</a:t>
            </a: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en-US" altLang="zh-CN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2226" name="文本框 1"/>
          <p:cNvSpPr txBox="1"/>
          <p:nvPr/>
        </p:nvSpPr>
        <p:spPr>
          <a:xfrm>
            <a:off x="111125" y="493713"/>
            <a:ext cx="41592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一、初读知</a:t>
            </a:r>
            <a:r>
              <a:rPr lang="zh-CN" altLang="en-US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亲疏</a:t>
            </a:r>
            <a:endParaRPr lang="zh-CN" altLang="en-US" sz="400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53254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1912600" y="10858500"/>
            <a:ext cx="304800" cy="2159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5" name="矩形 17414"/>
          <p:cNvSpPr/>
          <p:nvPr/>
        </p:nvSpPr>
        <p:spPr>
          <a:xfrm>
            <a:off x="2728913" y="411163"/>
            <a:ext cx="2112963" cy="957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417"/>
              </a:avLst>
            </a:prstTxWarp>
            <a:normAutofit fontScale="50000"/>
          </a:bodyPr>
          <a:lstStyle/>
          <a:p>
            <a:pPr algn="ctr" fontAlgn="base"/>
            <a:r>
              <a:rPr lang="zh-CN" altLang="en-US" sz="9600" b="1" strike="noStrike" noProof="1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华文新魏" panose="02010800040101010101" charset="-122"/>
                <a:ea typeface="华文新魏" panose="02010800040101010101" charset="-122"/>
                <a:cs typeface="+mn-cs"/>
              </a:rPr>
              <a:t>客 至</a:t>
            </a:r>
            <a:endParaRPr lang="zh-CN" altLang="en-US" sz="9600" b="1" strike="noStrike" noProof="1">
              <a:ln w="12700" cap="flat" cmpd="sng">
                <a:solidFill>
                  <a:srgbClr val="3333CC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11266" name="文本框 5"/>
          <p:cNvSpPr txBox="1"/>
          <p:nvPr/>
        </p:nvSpPr>
        <p:spPr>
          <a:xfrm>
            <a:off x="158750" y="1651000"/>
            <a:ext cx="8858250" cy="35369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客：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客人，杜甫在题后自注：“喜崔明府相过”。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8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明府：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汉魏以来对地方官员的敬称，唐以后多用于专指县令。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8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相：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一是交互，互相，行为动作由双方来，“相见常日稀”；还有一种是表示一方对另一方的动作。</a:t>
            </a:r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及时相遣归</a:t>
            </a:r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。这里是第二种意思。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8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过：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拜访、探望。《过故人庄》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advTm="8402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5" name="矩形 53252"/>
          <p:cNvSpPr/>
          <p:nvPr/>
        </p:nvSpPr>
        <p:spPr>
          <a:xfrm>
            <a:off x="0" y="1412875"/>
            <a:ext cx="8243888" cy="550291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sz="3200">
                <a:solidFill>
                  <a:schemeClr val="accent2"/>
                </a:solidFill>
                <a:sym typeface="宋体" panose="02010600030101010101" pitchFamily="2" charset="-122"/>
              </a:rPr>
              <a:t>《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客至》中杜甫的待客态度是</a:t>
            </a: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“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喜</a:t>
            </a: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”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，那《宾至》中杜甫的待客态度是什么？请结合两首诗分析两种态度在诗文中的体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现。</a:t>
            </a: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提示：可以从景情关系，客至心情，待客方式，语言和手法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等角度思考。</a:t>
            </a: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2226" name="文本框 1"/>
          <p:cNvSpPr txBox="1"/>
          <p:nvPr/>
        </p:nvSpPr>
        <p:spPr>
          <a:xfrm>
            <a:off x="35560" y="493713"/>
            <a:ext cx="41592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二、细读辨</a:t>
            </a:r>
            <a:r>
              <a:rPr lang="zh-CN" altLang="en-US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分别</a:t>
            </a:r>
            <a:endParaRPr lang="zh-CN" altLang="en-US" sz="400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53254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1912600" y="10858500"/>
            <a:ext cx="304800" cy="2159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5" name="矩形 53252"/>
          <p:cNvSpPr/>
          <p:nvPr/>
        </p:nvSpPr>
        <p:spPr>
          <a:xfrm>
            <a:off x="0" y="1412875"/>
            <a:ext cx="8243888" cy="49618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、《客至》和《宾至》中的</a:t>
            </a: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客</a:t>
            </a: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宾</a:t>
            </a:r>
            <a:r>
              <a:rPr lang="en-US" altLang="zh-CN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有些微的差别，请结合全诗说一说二者有哪些</a:t>
            </a:r>
            <a:r>
              <a:rPr lang="zh-CN" altLang="en-US" sz="320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差别。</a:t>
            </a: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200">
              <a:solidFill>
                <a:srgbClr val="00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2226" name="文本框 1"/>
          <p:cNvSpPr txBox="1"/>
          <p:nvPr/>
        </p:nvSpPr>
        <p:spPr>
          <a:xfrm>
            <a:off x="111125" y="329565"/>
            <a:ext cx="5852160" cy="14865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p>
            <a:r>
              <a:rPr lang="zh-CN" altLang="en-US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三、深读懂</a:t>
            </a:r>
            <a:r>
              <a:rPr lang="en-US" altLang="zh-CN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“</a:t>
            </a:r>
            <a:r>
              <a:rPr lang="zh-CN" altLang="en-US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宾</a:t>
            </a:r>
            <a:r>
              <a:rPr lang="en-US" altLang="zh-CN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”“</a:t>
            </a:r>
            <a:r>
              <a:rPr lang="zh-CN" altLang="en-US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客</a:t>
            </a:r>
            <a:r>
              <a:rPr lang="en-US" altLang="zh-CN" sz="4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”</a:t>
            </a:r>
            <a:endParaRPr lang="en-US" altLang="zh-CN" sz="400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53254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1912600" y="10858500"/>
            <a:ext cx="304800" cy="2159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>
            <p:custDataLst>
              <p:tags r:id="rId1"/>
            </p:custDataLst>
          </p:nvPr>
        </p:nvCxnSpPr>
        <p:spPr>
          <a:xfrm flipV="1">
            <a:off x="36008" y="1484732"/>
            <a:ext cx="9000656" cy="71751"/>
          </a:xfrm>
          <a:prstGeom prst="line">
            <a:avLst/>
          </a:prstGeom>
          <a:ln w="1270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87188" y="2087474"/>
            <a:ext cx="6412849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1500">
              <a:solidFill>
                <a:srgbClr val="000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2068" y="1340842"/>
          <a:ext cx="8720455" cy="3973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6705"/>
                <a:gridCol w="3291205"/>
                <a:gridCol w="3852545"/>
              </a:tblGrid>
              <a:tr h="607695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FFFFFF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>
                      <a:noFill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《客至》</a:t>
                      </a:r>
                      <a:endParaRPr lang="en-US" altLang="en-US" sz="18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《宾至》</a:t>
                      </a:r>
                      <a:endParaRPr lang="en-US" altLang="en-US" sz="1800" b="1">
                        <a:solidFill>
                          <a:srgbClr val="FFFFFF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474980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4040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  <a:cs typeface="宋体" panose="02010600030101010101" pitchFamily="2" charset="-122"/>
                        </a:rPr>
                        <a:t>主语</a:t>
                      </a: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>
                      <a:noFill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幼圆" panose="02010509060101010101" pitchFamily="49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幼圆" panose="02010509060101010101" pitchFamily="49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14350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  <a:cs typeface="宋体" panose="02010600030101010101" pitchFamily="2" charset="-122"/>
                        </a:rPr>
                        <a:t>居住环境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>
                      <a:noFill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0685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  <a:cs typeface="宋体" panose="02010600030101010101" pitchFamily="2" charset="-122"/>
                        </a:rPr>
                        <a:t>客至心情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>
                      <a:noFill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27990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  <a:cs typeface="宋体" panose="02010600030101010101" pitchFamily="2" charset="-122"/>
                        </a:rPr>
                        <a:t>如何待客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>
                      <a:noFill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21005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  <a:cs typeface="宋体" panose="02010600030101010101" pitchFamily="2" charset="-122"/>
                        </a:rPr>
                        <a:t>主客关系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>
                      <a:noFill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7190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  <a:cs typeface="宋体" panose="02010600030101010101" pitchFamily="2" charset="-122"/>
                        </a:rPr>
                        <a:t>诗人情感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>
                      <a:noFill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51155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  <a:cs typeface="宋体" panose="02010600030101010101" pitchFamily="2" charset="-122"/>
                        </a:rPr>
                        <a:t>语言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>
                      <a:noFill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8145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  <a:cs typeface="宋体" panose="02010600030101010101" pitchFamily="2" charset="-122"/>
                        </a:rPr>
                        <a:t>写作手法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>
                      <a:noFill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E34D4D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E34D4D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404040"/>
                        </a:solidFill>
                        <a:latin typeface="幼圆" panose="02010509060101010101" pitchFamily="49" charset="-122"/>
                        <a:ea typeface="幼圆" panose="020105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rgbClr val="E34D4D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815847" y="2342261"/>
            <a:ext cx="3109274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>
                <a:solidFill>
                  <a:srgbClr val="404040"/>
                </a:solidFill>
                <a:latin typeface="幼圆" panose="02010509060101010101" pitchFamily="49" charset="-122"/>
                <a:ea typeface="幼圆" panose="02010509060101010101" pitchFamily="49" charset="-122"/>
                <a:cs typeface="幼圆" panose="02010509060101010101" pitchFamily="49" charset="-122"/>
                <a:sym typeface="+mn-ea"/>
              </a:rPr>
              <a:t>“</a:t>
            </a: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幼圆" panose="02010509060101010101" pitchFamily="49" charset="-122"/>
                <a:sym typeface="+mn-ea"/>
              </a:rPr>
              <a:t>客，寄也”，更显亲近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幼圆" panose="020105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5110850" y="2316067"/>
            <a:ext cx="3891236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>
                <a:latin typeface="幼圆" panose="02010509060101010101" pitchFamily="49" charset="-122"/>
                <a:ea typeface="幼圆" panose="02010509060101010101" pitchFamily="49" charset="-122"/>
                <a:cs typeface="幼圆" panose="02010509060101010101" pitchFamily="49" charset="-122"/>
                <a:sym typeface="+mn-ea"/>
              </a:rPr>
              <a:t>“宾，所敬也”，是表敬重的称谓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幼圆" panose="020105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1913474" y="2733240"/>
            <a:ext cx="2913546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春意盎然清幽、僻静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5376107" y="2697042"/>
            <a:ext cx="3304051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偏僻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8"/>
            </p:custDataLst>
          </p:nvPr>
        </p:nvSpPr>
        <p:spPr>
          <a:xfrm>
            <a:off x="2498758" y="3208991"/>
            <a:ext cx="1122463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惊喜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9"/>
            </p:custDataLst>
          </p:nvPr>
        </p:nvSpPr>
        <p:spPr>
          <a:xfrm>
            <a:off x="5522308" y="3184697"/>
            <a:ext cx="263352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惊讶、冷淡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4" name="文本框 13"/>
          <p:cNvSpPr txBox="1"/>
          <p:nvPr>
            <p:custDataLst>
              <p:tags r:id="rId10"/>
            </p:custDataLst>
          </p:nvPr>
        </p:nvSpPr>
        <p:spPr>
          <a:xfrm>
            <a:off x="1864896" y="3642347"/>
            <a:ext cx="3145468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兴奋欢快兼有歉疚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5" name="文本框 14"/>
          <p:cNvSpPr txBox="1"/>
          <p:nvPr>
            <p:custDataLst>
              <p:tags r:id="rId11"/>
            </p:custDataLst>
          </p:nvPr>
        </p:nvSpPr>
        <p:spPr>
          <a:xfrm>
            <a:off x="5900430" y="3630440"/>
            <a:ext cx="2255402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客套尽礼数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>
            <p:custDataLst>
              <p:tags r:id="rId12"/>
            </p:custDataLst>
          </p:nvPr>
        </p:nvSpPr>
        <p:spPr>
          <a:xfrm>
            <a:off x="1931555" y="4075714"/>
            <a:ext cx="3157849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真诚深厚、亲切融洽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>
            <p:custDataLst>
              <p:tags r:id="rId13"/>
            </p:custDataLst>
          </p:nvPr>
        </p:nvSpPr>
        <p:spPr>
          <a:xfrm>
            <a:off x="5522311" y="4076190"/>
            <a:ext cx="2779727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客套拘谨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14"/>
            </p:custDataLst>
          </p:nvPr>
        </p:nvSpPr>
        <p:spPr>
          <a:xfrm>
            <a:off x="2650670" y="4467173"/>
            <a:ext cx="1438676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喜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5"/>
            </p:custDataLst>
          </p:nvPr>
        </p:nvSpPr>
        <p:spPr>
          <a:xfrm>
            <a:off x="6101873" y="4467647"/>
            <a:ext cx="147487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累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0" name="文本框 19"/>
          <p:cNvSpPr txBox="1"/>
          <p:nvPr>
            <p:custDataLst>
              <p:tags r:id="rId16"/>
            </p:custDataLst>
          </p:nvPr>
        </p:nvSpPr>
        <p:spPr>
          <a:xfrm>
            <a:off x="1864886" y="4942455"/>
            <a:ext cx="3157849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热情洋溢，富有生活气息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17"/>
            </p:custDataLst>
          </p:nvPr>
        </p:nvSpPr>
        <p:spPr>
          <a:xfrm>
            <a:off x="5522308" y="4942451"/>
            <a:ext cx="290164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庄重严肃，语带调侃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2" name="文本框 21"/>
          <p:cNvSpPr txBox="1"/>
          <p:nvPr>
            <p:custDataLst>
              <p:tags r:id="rId18"/>
            </p:custDataLst>
          </p:nvPr>
        </p:nvSpPr>
        <p:spPr>
          <a:xfrm>
            <a:off x="1815827" y="5274902"/>
            <a:ext cx="316975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对比、互文，运用细节描写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3" name="文本框 22"/>
          <p:cNvSpPr txBox="1"/>
          <p:nvPr>
            <p:custDataLst>
              <p:tags r:id="rId19"/>
            </p:custDataLst>
          </p:nvPr>
        </p:nvSpPr>
        <p:spPr>
          <a:xfrm>
            <a:off x="5900429" y="5304858"/>
            <a:ext cx="2243497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None/>
            </a:pPr>
            <a:r>
              <a:rPr lang="en-US" sz="1500" b="1" err="1">
                <a:latin typeface="幼圆" panose="02010509060101010101" pitchFamily="49" charset="-122"/>
                <a:ea typeface="幼圆" panose="02010509060101010101" pitchFamily="49" charset="-122"/>
                <a:cs typeface="宋体" panose="02010600030101010101" pitchFamily="2" charset="-122"/>
                <a:sym typeface="+mn-ea"/>
              </a:rPr>
              <a:t>细节描写</a:t>
            </a:r>
            <a:endParaRPr lang="en-US" altLang="en-US" sz="1500" b="1"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24" name="New picture"/>
          <p:cNvPicPr/>
          <p:nvPr>
            <p:custDataLst>
              <p:tags r:id="rId20"/>
            </p:custDataLst>
          </p:nvPr>
        </p:nvPicPr>
        <p:blipFill>
          <a:blip r:embed="rId21"/>
          <a:stretch>
            <a:fillRect/>
          </a:stretch>
        </p:blipFill>
        <p:spPr>
          <a:xfrm>
            <a:off x="8524431" y="9658025"/>
            <a:ext cx="228588" cy="171441"/>
          </a:xfrm>
          <a:prstGeom prst="cube">
            <a:avLst/>
          </a:prstGeom>
        </p:spPr>
      </p:pic>
      <p:sp>
        <p:nvSpPr>
          <p:cNvPr id="25" name="Text Box 4"/>
          <p:cNvSpPr txBox="1"/>
          <p:nvPr>
            <p:custDataLst>
              <p:tags r:id="rId22"/>
            </p:custDataLst>
          </p:nvPr>
        </p:nvSpPr>
        <p:spPr>
          <a:xfrm>
            <a:off x="69215" y="-163195"/>
            <a:ext cx="1668780" cy="1628775"/>
          </a:xfrm>
          <a:prstGeom prst="rect">
            <a:avLst/>
          </a:prstGeom>
          <a:solidFill>
            <a:srgbClr val="C00000"/>
          </a:solidFill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t" anchorCtr="0">
            <a:noAutofit/>
          </a:bodyPr>
          <a:lstStyle/>
          <a:p>
            <a:r>
              <a:rPr lang="zh-CN" altLang="en-US" sz="27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比较阅读</a:t>
            </a:r>
            <a:endParaRPr lang="zh-CN" altLang="en-US" sz="27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2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ags/tag1.xml><?xml version="1.0" encoding="utf-8"?>
<p:tagLst xmlns:p="http://schemas.openxmlformats.org/presentationml/2006/main">
  <p:tag name="AS_UNIQUEID" val="955"/>
  <p:tag name="KSO_WM_FULL_TEXT_BEAUTIFY_COPY_ID" val="11"/>
  <p:tag name="KSO_WM_UNIT_LINE_FILL_TYPE" val="2"/>
  <p:tag name="KSO_WM_UNIT_LINE_FORE_SCHEMECOLOR_INDEX" val="14"/>
  <p:tag name="KSO_WM_UNIT_LINE_FORE_SCHEMECOLOR_INDEX_BRIGHTNESS" val="-0.35"/>
  <p:tag name="REFSHAPE" val="855290636"/>
</p:tagLst>
</file>

<file path=ppt/tags/tag10.xml><?xml version="1.0" encoding="utf-8"?>
<p:tagLst xmlns:p="http://schemas.openxmlformats.org/presentationml/2006/main">
  <p:tag name="AS_UNIQUEID" val="965"/>
  <p:tag name="KSO_WM_FULL_TEXT_BEAUTIFY_COPY_ID" val="14"/>
</p:tagLst>
</file>

<file path=ppt/tags/tag11.xml><?xml version="1.0" encoding="utf-8"?>
<p:tagLst xmlns:p="http://schemas.openxmlformats.org/presentationml/2006/main">
  <p:tag name="AS_UNIQUEID" val="966"/>
  <p:tag name="KSO_WM_FULL_TEXT_BEAUTIFY_COPY_ID" val="15"/>
</p:tagLst>
</file>

<file path=ppt/tags/tag12.xml><?xml version="1.0" encoding="utf-8"?>
<p:tagLst xmlns:p="http://schemas.openxmlformats.org/presentationml/2006/main">
  <p:tag name="AS_UNIQUEID" val="967"/>
  <p:tag name="KSO_WM_FULL_TEXT_BEAUTIFY_COPY_ID" val="16"/>
</p:tagLst>
</file>

<file path=ppt/tags/tag13.xml><?xml version="1.0" encoding="utf-8"?>
<p:tagLst xmlns:p="http://schemas.openxmlformats.org/presentationml/2006/main">
  <p:tag name="AS_UNIQUEID" val="968"/>
  <p:tag name="KSO_WM_FULL_TEXT_BEAUTIFY_COPY_ID" val="17"/>
</p:tagLst>
</file>

<file path=ppt/tags/tag14.xml><?xml version="1.0" encoding="utf-8"?>
<p:tagLst xmlns:p="http://schemas.openxmlformats.org/presentationml/2006/main">
  <p:tag name="AS_UNIQUEID" val="969"/>
  <p:tag name="KSO_WM_FULL_TEXT_BEAUTIFY_COPY_ID" val="18"/>
</p:tagLst>
</file>

<file path=ppt/tags/tag15.xml><?xml version="1.0" encoding="utf-8"?>
<p:tagLst xmlns:p="http://schemas.openxmlformats.org/presentationml/2006/main">
  <p:tag name="AS_UNIQUEID" val="970"/>
  <p:tag name="KSO_WM_FULL_TEXT_BEAUTIFY_COPY_ID" val="19"/>
</p:tagLst>
</file>

<file path=ppt/tags/tag16.xml><?xml version="1.0" encoding="utf-8"?>
<p:tagLst xmlns:p="http://schemas.openxmlformats.org/presentationml/2006/main">
  <p:tag name="AS_UNIQUEID" val="971"/>
  <p:tag name="KSO_WM_FULL_TEXT_BEAUTIFY_COPY_ID" val="20"/>
</p:tagLst>
</file>

<file path=ppt/tags/tag17.xml><?xml version="1.0" encoding="utf-8"?>
<p:tagLst xmlns:p="http://schemas.openxmlformats.org/presentationml/2006/main">
  <p:tag name="AS_UNIQUEID" val="972"/>
  <p:tag name="KSO_WM_FULL_TEXT_BEAUTIFY_COPY_ID" val="21"/>
</p:tagLst>
</file>

<file path=ppt/tags/tag18.xml><?xml version="1.0" encoding="utf-8"?>
<p:tagLst xmlns:p="http://schemas.openxmlformats.org/presentationml/2006/main">
  <p:tag name="AS_UNIQUEID" val="973"/>
  <p:tag name="KSO_WM_FULL_TEXT_BEAUTIFY_COPY_ID" val="22"/>
</p:tagLst>
</file>

<file path=ppt/tags/tag19.xml><?xml version="1.0" encoding="utf-8"?>
<p:tagLst xmlns:p="http://schemas.openxmlformats.org/presentationml/2006/main">
  <p:tag name="AS_UNIQUEID" val="974"/>
  <p:tag name="KSO_WM_FULL_TEXT_BEAUTIFY_COPY_ID" val="23"/>
</p:tagLst>
</file>

<file path=ppt/tags/tag2.xml><?xml version="1.0" encoding="utf-8"?>
<p:tagLst xmlns:p="http://schemas.openxmlformats.org/presentationml/2006/main">
  <p:tag name="AS_UNIQUEID" val="957"/>
  <p:tag name="KSO_WM_FULL_TEXT_BEAUTIFY_COPY_ID" val="2"/>
  <p:tag name="KSO_WM_UNIT_TEXT_FILL_FORE_SCHEMECOLOR_INDEX" val="13"/>
  <p:tag name="KSO_WM_UNIT_TEXT_FILL_FORE_SCHEMECOLOR_INDEX_BRIGHTNESS" val="0"/>
  <p:tag name="KSO_WM_UNIT_TEXT_FILL_TYPE" val="1"/>
  <p:tag name="REFSHAPE" val="855291316"/>
</p:tagLst>
</file>

<file path=ppt/tags/tag20.xml><?xml version="1.0" encoding="utf-8"?>
<p:tagLst xmlns:p="http://schemas.openxmlformats.org/presentationml/2006/main">
  <p:tag name="AS_UNIQUEID" val="975"/>
</p:tagLst>
</file>

<file path=ppt/tags/tag21.xml><?xml version="1.0" encoding="utf-8"?>
<p:tagLst xmlns:p="http://schemas.openxmlformats.org/presentationml/2006/main">
  <p:tag name="AS_UNIQUEID" val="1306"/>
</p:tagLst>
</file>

<file path=ppt/tags/tag22.xml><?xml version="1.0" encoding="utf-8"?>
<p:tagLst xmlns:p="http://schemas.openxmlformats.org/presentationml/2006/main">
  <p:tag name="KSO_WM_FULL_TEXT_BEAUTIFY_COPY_ID" val="150995426"/>
  <p:tag name="KSO_WM_SLIDE_BACKGROUND_TYPE" val="general"/>
  <p:tag name="KSO_WM_TEMPLATE_CATEGORY" val="custom"/>
  <p:tag name="KSO_WM_TEMPLATE_INDEX" val="160147"/>
  <p:tag name="TIMING" val="|0.8|0.8|0.4|0.5"/>
</p:tagLst>
</file>

<file path=ppt/tags/tag23.xml><?xml version="1.0" encoding="utf-8"?>
<p:tagLst xmlns:p="http://schemas.openxmlformats.org/presentationml/2006/main">
  <p:tag name="AS_UNIQUEID" val="949"/>
</p:tagLst>
</file>

<file path=ppt/tags/tag24.xml><?xml version="1.0" encoding="utf-8"?>
<p:tagLst xmlns:p="http://schemas.openxmlformats.org/presentationml/2006/main">
  <p:tag name="AS_UNIQUEID" val="950"/>
</p:tagLst>
</file>

<file path=ppt/tags/tag25.xml><?xml version="1.0" encoding="utf-8"?>
<p:tagLst xmlns:p="http://schemas.openxmlformats.org/presentationml/2006/main">
  <p:tag name="AS_UNIQUEID" val="951"/>
</p:tagLst>
</file>

<file path=ppt/tags/tag26.xml><?xml version="1.0" encoding="utf-8"?>
<p:tagLst xmlns:p="http://schemas.openxmlformats.org/presentationml/2006/main">
  <p:tag name="commondata" val="eyJoZGlkIjoiYjdhZDNlYmMyYjE3MmQ1MzMzOTMyNDA1OTZkYWJjZDMifQ=="/>
</p:tagLst>
</file>

<file path=ppt/tags/tag3.xml><?xml version="1.0" encoding="utf-8"?>
<p:tagLst xmlns:p="http://schemas.openxmlformats.org/presentationml/2006/main">
  <p:tag name="AS_UNIQUEID" val="958"/>
  <p:tag name="KSO_WM_FULL_TEXT_BEAUTIFY_COPY_ID" val="4"/>
  <p:tag name="KSO_WM_UNIT_TABLE_BEAUTIFY" val="smartTable{a5351564-a80a-47eb-a784-5e82b648508c}"/>
  <p:tag name="REFSHAPE" val="855288732"/>
  <p:tag name="TABLE_COLORIDX" val="c"/>
  <p:tag name="TABLE_ENDDRAG_ORIGIN_RECT" val="915*395"/>
  <p:tag name="TABLE_ENDDRAG_RECT" val="9*87*915*395"/>
  <p:tag name="TABLE_SKINIDX" val="1"/>
</p:tagLst>
</file>

<file path=ppt/tags/tag4.xml><?xml version="1.0" encoding="utf-8"?>
<p:tagLst xmlns:p="http://schemas.openxmlformats.org/presentationml/2006/main">
  <p:tag name="AS_UNIQUEID" val="959"/>
  <p:tag name="KSO_WM_FULL_TEXT_BEAUTIFY_COPY_ID" val="5"/>
</p:tagLst>
</file>

<file path=ppt/tags/tag5.xml><?xml version="1.0" encoding="utf-8"?>
<p:tagLst xmlns:p="http://schemas.openxmlformats.org/presentationml/2006/main">
  <p:tag name="AS_UNIQUEID" val="960"/>
  <p:tag name="KSO_WM_FULL_TEXT_BEAUTIFY_COPY_ID" val="8"/>
</p:tagLst>
</file>

<file path=ppt/tags/tag6.xml><?xml version="1.0" encoding="utf-8"?>
<p:tagLst xmlns:p="http://schemas.openxmlformats.org/presentationml/2006/main">
  <p:tag name="AS_UNIQUEID" val="961"/>
  <p:tag name="KSO_WM_FULL_TEXT_BEAUTIFY_COPY_ID" val="9"/>
</p:tagLst>
</file>

<file path=ppt/tags/tag7.xml><?xml version="1.0" encoding="utf-8"?>
<p:tagLst xmlns:p="http://schemas.openxmlformats.org/presentationml/2006/main">
  <p:tag name="AS_UNIQUEID" val="962"/>
  <p:tag name="KSO_WM_FULL_TEXT_BEAUTIFY_COPY_ID" val="10"/>
</p:tagLst>
</file>

<file path=ppt/tags/tag8.xml><?xml version="1.0" encoding="utf-8"?>
<p:tagLst xmlns:p="http://schemas.openxmlformats.org/presentationml/2006/main">
  <p:tag name="AS_UNIQUEID" val="963"/>
  <p:tag name="KSO_WM_FULL_TEXT_BEAUTIFY_COPY_ID" val="12"/>
</p:tagLst>
</file>

<file path=ppt/tags/tag9.xml><?xml version="1.0" encoding="utf-8"?>
<p:tagLst xmlns:p="http://schemas.openxmlformats.org/presentationml/2006/main">
  <p:tag name="AS_UNIQUEID" val="964"/>
  <p:tag name="KSO_WM_FULL_TEXT_BEAUTIFY_COPY_ID" val="13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1236</Words>
  <Application>WPS 演示</Application>
  <PresentationFormat>On-screen Show (4:3)</PresentationFormat>
  <Paragraphs>155</Paragraphs>
  <Slides>12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8" baseType="lpstr">
      <vt:lpstr>Arial</vt:lpstr>
      <vt:lpstr>宋体</vt:lpstr>
      <vt:lpstr>Wingdings</vt:lpstr>
      <vt:lpstr>华文新魏</vt:lpstr>
      <vt:lpstr>华文中宋</vt:lpstr>
      <vt:lpstr>华文隶书</vt:lpstr>
      <vt:lpstr>楷体</vt:lpstr>
      <vt:lpstr>华文楷体</vt:lpstr>
      <vt:lpstr>隶书</vt:lpstr>
      <vt:lpstr>幼圆</vt:lpstr>
      <vt:lpstr>微软雅黑</vt:lpstr>
      <vt:lpstr>黑体</vt:lpstr>
      <vt:lpstr>Arial Unicode MS</vt:lpstr>
      <vt:lpstr>Calibri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LSM</cp:lastModifiedBy>
  <cp:revision>32</cp:revision>
  <cp:lastPrinted>2022-11-22T10:30:00Z</cp:lastPrinted>
  <dcterms:created xsi:type="dcterms:W3CDTF">2022-11-22T10:30:00Z</dcterms:created>
  <dcterms:modified xsi:type="dcterms:W3CDTF">2024-04-09T00:09:22Z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79C9C40B7AFA468499DD74D59A4BBDA1_13</vt:lpwstr>
  </property>
  <property fmtid="{D5CDD505-2E9C-101B-9397-08002B2CF9AE}" pid="7" name="KSOProductBuildVer">
    <vt:lpwstr>2052-12.1.0.16417</vt:lpwstr>
  </property>
</Properties>
</file>