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2"/>
  </p:notesMasterIdLst>
  <p:sldIdLst>
    <p:sldId id="266" r:id="rId4"/>
    <p:sldId id="278" r:id="rId5"/>
    <p:sldId id="267" r:id="rId6"/>
    <p:sldId id="268" r:id="rId7"/>
    <p:sldId id="256" r:id="rId8"/>
    <p:sldId id="279" r:id="rId9"/>
    <p:sldId id="280" r:id="rId10"/>
    <p:sldId id="257" r:id="rId11"/>
    <p:sldId id="262" r:id="rId13"/>
    <p:sldId id="269" r:id="rId14"/>
    <p:sldId id="281" r:id="rId15"/>
    <p:sldId id="289" r:id="rId16"/>
    <p:sldId id="293" r:id="rId17"/>
    <p:sldId id="288" r:id="rId18"/>
    <p:sldId id="296" r:id="rId19"/>
    <p:sldId id="291" r:id="rId20"/>
    <p:sldId id="294" r:id="rId21"/>
    <p:sldId id="290" r:id="rId22"/>
    <p:sldId id="298" r:id="rId23"/>
    <p:sldId id="299" r:id="rId24"/>
    <p:sldId id="300" r:id="rId25"/>
    <p:sldId id="302" r:id="rId26"/>
    <p:sldId id="301" r:id="rId27"/>
    <p:sldId id="303" r:id="rId28"/>
    <p:sldId id="285" r:id="rId29"/>
    <p:sldId id="286" r:id="rId30"/>
    <p:sldId id="304" r:id="rId31"/>
    <p:sldId id="282" r:id="rId32"/>
    <p:sldId id="284" r:id="rId33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千亦" initials="沙" lastIdx="0" clrIdx="0"/>
  <p:cmAuthor id="2" name="作者" initials="A" lastIdx="0" clrIdx="1"/>
  <p:cmAuthor id="3" name="user" initials="u" lastIdx="1" clrIdx="2"/>
  <p:cmAuthor id="4" name="Administrator" initials="A" lastIdx="1" clrIdx="3"/>
  <p:cmAuthor id="5" name="雨林木风" initials="雨" lastIdx="0" clrIdx="0"/>
  <p:cmAuthor id="6" name="kingsoft" initials="k" lastIdx="0" clrIdx="0"/>
  <p:cmAuthor id="8" name="宋洁然" initials="宋" lastIdx="0" clrIdx="1"/>
  <p:cmAuthor id="9" name="ming qiu" initials="m" lastIdx="0" clrIdx="1"/>
  <p:cmAuthor id="0" name="幸全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tags" Target="tags/tag70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6BE90-0FE7-43C7-8A55-9CA7962190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ED60-9D79-42C3-BD71-C1DCE5D7D0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009F-FD03-4281-8B4C-4F0FF4DF67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ED60-9D79-42C3-BD71-C1DCE5D7D0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009F-FD03-4281-8B4C-4F0FF4DF67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ED60-9D79-42C3-BD71-C1DCE5D7D0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009F-FD03-4281-8B4C-4F0FF4DF67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ED60-9D79-42C3-BD71-C1DCE5D7D0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009F-FD03-4281-8B4C-4F0FF4DF67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ED60-9D79-42C3-BD71-C1DCE5D7D0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009F-FD03-4281-8B4C-4F0FF4DF67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ED60-9D79-42C3-BD71-C1DCE5D7D0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009F-FD03-4281-8B4C-4F0FF4DF67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ED60-9D79-42C3-BD71-C1DCE5D7D0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009F-FD03-4281-8B4C-4F0FF4DF67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ED60-9D79-42C3-BD71-C1DCE5D7D0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009F-FD03-4281-8B4C-4F0FF4DF67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ED60-9D79-42C3-BD71-C1DCE5D7D0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009F-FD03-4281-8B4C-4F0FF4DF67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ED60-9D79-42C3-BD71-C1DCE5D7D0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009F-FD03-4281-8B4C-4F0FF4DF67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ED60-9D79-42C3-BD71-C1DCE5D7D0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009F-FD03-4281-8B4C-4F0FF4DF67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5ED60-9D79-42C3-BD71-C1DCE5D7D0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1009F-FD03-4281-8B4C-4F0FF4DF679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4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40995" y="385445"/>
            <a:ext cx="1185037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 fontAlgn="auto"/>
            <a:r>
              <a:rPr 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5. 有观点认为既然是冷门绝学，说明研究的人少，没有什么用处，失传了也没关系。你要怎么说服持这种观点的人？请根据材料列出主要观点。(6分)</a:t>
            </a:r>
            <a:endParaRPr lang="en-US" sz="32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66700" fontAlgn="auto"/>
            <a:r>
              <a:rPr lang="en-US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(1) </a:t>
            </a:r>
            <a:r>
              <a:rPr 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冷门绝学看似与现实距离较远，关键时刻却可能派上用场。</a:t>
            </a:r>
            <a:r>
              <a:rPr lang="en-US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(2) </a:t>
            </a:r>
            <a:r>
              <a:rPr 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冷门绝学承载历史文化，能</a:t>
            </a:r>
            <a:r>
              <a:rPr lang="en-US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知所从来</a:t>
            </a:r>
            <a:r>
              <a:rPr lang="en-US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，回答</a:t>
            </a:r>
            <a:r>
              <a:rPr lang="en-US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何以中国</a:t>
            </a:r>
            <a:r>
              <a:rPr lang="en-US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的问题。</a:t>
            </a:r>
            <a:endParaRPr lang="zh-CN" sz="32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66700" fontAlgn="auto"/>
            <a:r>
              <a:rPr lang="en-US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(3) </a:t>
            </a:r>
            <a:r>
              <a:rPr 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冷门绝学隐含的文化基因，有时能在与时代的碰撞中帮助我们汲取历史智慧，守正创新，助力当代发展。</a:t>
            </a:r>
            <a:endParaRPr lang="en-US" altLang="en-US" sz="32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7655" y="588645"/>
            <a:ext cx="11190605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汉仪君黑-45简"/>
              </a:rPr>
              <a:t> 开普勒关于雪花的思考对科学研究有什么意义？给我们带来哪些启示？请简要说明。(6分)</a:t>
            </a:r>
            <a:endParaRPr lang="en-US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汉仪君黑-45简"/>
            </a:endParaRPr>
          </a:p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第一问（2分）：开普勒发现了一个新的研究视角，能够促使更多的科学家去探寻雪花的奥秘，这些研究可以推动自然科学的发展。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第二问（4分）：①要善于从生活中发现科学问题，并尝试利用专业知识去解释问题；②应该透过现象去探寻事物的本质。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>
            <a:spLocks noChangeAspect="1"/>
          </p:cNvSpPr>
          <p:nvPr/>
        </p:nvSpPr>
        <p:spPr>
          <a:xfrm>
            <a:off x="381000" y="204977"/>
            <a:ext cx="11430000" cy="1383665"/>
          </a:xfrm>
          <a:prstGeom prst="rect">
            <a:avLst/>
          </a:prstGeom>
        </p:spPr>
        <p:txBody>
          <a:bodyPr>
            <a:spAutoFit/>
          </a:bodyPr>
          <a:p>
            <a:pPr indent="0" fontAlgn="auto">
              <a:lnSpc>
                <a:spcPct val="10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采诗官是周朝设置的专门采集诗歌的官员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《汉书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艺文志》曰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:“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古有采诗之官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王者所以观风俗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知得失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自考正也。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请结合材料一分析《汉书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艺文志》中提及的采诗官所采之诗的功能。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(4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endParaRPr lang="zh-CN" altLang="zh-CN" sz="2800">
              <a:solidFill>
                <a:srgbClr val="000000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 descr="){XI~T{FIFWTOHFV{@}_KKY_tm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725" y="1588770"/>
            <a:ext cx="11814175" cy="4504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0C`$Z{_)LF%4G%R0QG_%@YL_tmb"/>
          <p:cNvPicPr>
            <a:picLocks noChangeAspect="1"/>
          </p:cNvPicPr>
          <p:nvPr/>
        </p:nvPicPr>
        <p:blipFill>
          <a:blip r:embed="rId1"/>
          <a:srcRect l="2458" r="5333"/>
          <a:stretch>
            <a:fillRect/>
          </a:stretch>
        </p:blipFill>
        <p:spPr>
          <a:xfrm>
            <a:off x="299720" y="838200"/>
            <a:ext cx="11242040" cy="518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GN{SEE5A02ZB(HDPFZOAM4L_tm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4150" y="332740"/>
            <a:ext cx="12192000" cy="4486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}TU%1URG]H74%$UDDT)30X7_tmb"/>
          <p:cNvPicPr>
            <a:picLocks noChangeAspect="1"/>
          </p:cNvPicPr>
          <p:nvPr/>
        </p:nvPicPr>
        <p:blipFill>
          <a:blip r:embed="rId1"/>
          <a:srcRect l="7703" r="3422"/>
          <a:stretch>
            <a:fillRect/>
          </a:stretch>
        </p:blipFill>
        <p:spPr>
          <a:xfrm>
            <a:off x="144780" y="67945"/>
            <a:ext cx="8549640" cy="3253740"/>
          </a:xfrm>
          <a:prstGeom prst="rect">
            <a:avLst/>
          </a:prstGeom>
        </p:spPr>
      </p:pic>
      <p:pic>
        <p:nvPicPr>
          <p:cNvPr id="5" name="图片 4" descr="GF9W_%Y4$HJK44PD7KQKX}F_tm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3429000"/>
            <a:ext cx="8014970" cy="3193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>
            <a:spLocks noChangeAspect="1"/>
          </p:cNvSpPr>
          <p:nvPr/>
        </p:nvSpPr>
        <p:spPr>
          <a:xfrm>
            <a:off x="381000" y="204977"/>
            <a:ext cx="11430000" cy="1712520"/>
          </a:xfrm>
          <a:prstGeom prst="rect">
            <a:avLst/>
          </a:prstGeom>
        </p:spPr>
        <p:txBody>
          <a:bodyPr>
            <a:spAutoFit/>
          </a:bodyPr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典题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采诗官是周朝设置的专门采集诗歌的官员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《汉书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艺文志》曰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:“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古有采诗之官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王者所以观风俗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知得失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自考正也。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请结合材料一分析《汉书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艺文志》中提及的采诗官所采之诗的功能。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8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381000" y="1917497"/>
            <a:ext cx="11430000" cy="4009390"/>
          </a:xfrm>
          <a:prstGeom prst="rect">
            <a:avLst/>
          </a:prstGeom>
        </p:spPr>
        <p:txBody>
          <a:bodyPr>
            <a:spAutoFit/>
          </a:bodyPr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800">
                <a:solidFill>
                  <a:srgbClr val="4040C8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参考答案</a:t>
            </a:r>
            <a:r>
              <a:rPr lang="zh-CN" altLang="zh-CN" sz="2800">
                <a:solidFill>
                  <a:srgbClr val="4040C8"/>
                </a:solidFill>
                <a:latin typeface="NEU-BZ-S9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8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①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整体而言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采诗官所采之诗可以为政治服务。《汉书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艺文志》认为帝王通过采诗官采诗可以观察民俗风情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了解自己的得失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自我考察与纠正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这表明采诗可以为政治服务。这与材料一中认为中国诗歌不仅具有单纯的抒情功用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还具有政治功用的观点相符。</a:t>
            </a:r>
            <a:endParaRPr lang="zh-CN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8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具体而言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采诗官所采之诗对于政治的影响体现在理念与实践两个层面。材料一认为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诗与政治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的关联综合包括理念与实践两个层次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与《汉书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艺文志》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王者所以观风俗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知得失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自考正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一致。</a:t>
            </a:r>
            <a:endParaRPr lang="zh-CN" altLang="zh-CN" sz="28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>
            <a:spLocks noChangeAspect="1"/>
          </p:cNvSpPr>
          <p:nvPr/>
        </p:nvSpPr>
        <p:spPr>
          <a:xfrm>
            <a:off x="283845" y="350969"/>
            <a:ext cx="11430000" cy="1383665"/>
          </a:xfrm>
          <a:prstGeom prst="rect">
            <a:avLst/>
          </a:prstGeom>
        </p:spPr>
        <p:txBody>
          <a:bodyPr>
            <a:spAutoFit/>
          </a:bodyPr>
          <a:p>
            <a:pPr indent="0" fontAlgn="auto">
              <a:lnSpc>
                <a:spcPct val="10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典题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文本见重难突破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1“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典例突破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”)“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诗与政治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相关联是中国诗歌的传统之一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政治与李白的诗歌创作存在哪些关联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请结合你所了解的李白生平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谈谈你的看法。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8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descr="9~E()6_NH_AH$IV@CX{K7Y1_tm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845" y="1734820"/>
            <a:ext cx="9603105" cy="4929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MF)D12WPFFC6_A147MJ(`%Y_tmb"/>
          <p:cNvPicPr>
            <a:picLocks noChangeAspect="1"/>
          </p:cNvPicPr>
          <p:nvPr/>
        </p:nvPicPr>
        <p:blipFill>
          <a:blip r:embed="rId1"/>
          <a:srcRect l="2063" r="8115"/>
          <a:stretch>
            <a:fillRect/>
          </a:stretch>
        </p:blipFill>
        <p:spPr>
          <a:xfrm>
            <a:off x="0" y="66675"/>
            <a:ext cx="10951210" cy="4476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5C5)AV1CC@BELH7R@DQ]F(9_tmb"/>
          <p:cNvPicPr>
            <a:picLocks noChangeAspect="1"/>
          </p:cNvPicPr>
          <p:nvPr/>
        </p:nvPicPr>
        <p:blipFill>
          <a:blip r:embed="rId1"/>
          <a:srcRect r="10182"/>
          <a:stretch>
            <a:fillRect/>
          </a:stretch>
        </p:blipFill>
        <p:spPr>
          <a:xfrm>
            <a:off x="2365375" y="3554730"/>
            <a:ext cx="9574530" cy="2948305"/>
          </a:xfrm>
          <a:prstGeom prst="rect">
            <a:avLst/>
          </a:prstGeom>
        </p:spPr>
      </p:pic>
      <p:pic>
        <p:nvPicPr>
          <p:cNvPr id="3" name="图片 2" descr="R_D$E0KV`K6T0VML_R7S@Z2_tm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890" y="86995"/>
            <a:ext cx="8772525" cy="3344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>
            <a:spLocks noChangeAspect="1"/>
          </p:cNvSpPr>
          <p:nvPr/>
        </p:nvSpPr>
        <p:spPr>
          <a:xfrm>
            <a:off x="381000" y="657039"/>
            <a:ext cx="11430000" cy="1712520"/>
          </a:xfrm>
          <a:prstGeom prst="rect">
            <a:avLst/>
          </a:prstGeom>
        </p:spPr>
        <p:txBody>
          <a:bodyPr>
            <a:spAutoFit/>
          </a:bodyPr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典题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文本见重难突破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1“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典例突破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”)“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诗与政治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相关联是中国诗歌的传统之一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政治与李白的诗歌创作存在哪些关联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请结合你所了解的李白生平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谈谈你的看法。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8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381000" y="2470215"/>
            <a:ext cx="11430000" cy="2889885"/>
          </a:xfrm>
          <a:prstGeom prst="rect">
            <a:avLst/>
          </a:prstGeom>
        </p:spPr>
        <p:txBody>
          <a:bodyPr>
            <a:spAutoFit/>
          </a:bodyPr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800">
                <a:solidFill>
                  <a:srgbClr val="4040C8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参考答案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①政治影响了李白诗歌的题材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李白创作了大量关于个人、社会、历史的作品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;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②唐玄宗时期政治环境的不断变化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虽号称盛世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但政治上不断有大事件发生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鼓动了诗人的创作激情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;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③政治对李白诗歌起了强大的推动作用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政治给了他参与的机会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也打击压抑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让李白产生怨诽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这些交杂在一起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让李白不断感愤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吟咏成诗。</a:t>
            </a:r>
            <a:endParaRPr lang="zh-CN" altLang="zh-CN" sz="2800">
              <a:solidFill>
                <a:srgbClr val="000000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W]VSVW4~T7${Q$DECF$%L09"/>
          <p:cNvPicPr>
            <a:picLocks noChangeAspect="1"/>
          </p:cNvPicPr>
          <p:nvPr/>
        </p:nvPicPr>
        <p:blipFill>
          <a:blip r:embed="rId1"/>
          <a:srcRect r="13426"/>
          <a:stretch>
            <a:fillRect/>
          </a:stretch>
        </p:blipFill>
        <p:spPr>
          <a:xfrm>
            <a:off x="89535" y="93345"/>
            <a:ext cx="10322560" cy="63480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>
            <a:spLocks noChangeAspect="1"/>
          </p:cNvSpPr>
          <p:nvPr/>
        </p:nvSpPr>
        <p:spPr>
          <a:xfrm>
            <a:off x="381000" y="515874"/>
            <a:ext cx="11430000" cy="3449955"/>
          </a:xfrm>
          <a:prstGeom prst="rect">
            <a:avLst/>
          </a:prstGeom>
        </p:spPr>
        <p:txBody>
          <a:bodyPr>
            <a:spAutoFit/>
          </a:bodyPr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反思巩固、完善答题：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汝果欲学诗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功夫在诗外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出自陆游《示子遹》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对于我们学习书法艺术也颇有启示意义。请结合材料对这一诗句加以理解。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.(</a:t>
            </a:r>
            <a:r>
              <a:rPr lang="zh-CN" altLang="zh-CN" sz="28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对点练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如何推动当代书法艺术健康发展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请结合材料谈谈你的看法。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(6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分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zh-CN" altLang="zh-CN" sz="28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endParaRPr lang="zh-CN" altLang="zh-CN" sz="28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$Y@(A0`25YBB)XGZ9]JOJJ0_tm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8530" y="0"/>
            <a:ext cx="882205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MYAA%RB4@]EL7J`{X`$P6$V_tm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1805" y="0"/>
            <a:ext cx="870839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UPYQ4{I@Z_98~P]]9~%5ET_tm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4950" y="0"/>
            <a:ext cx="91821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NVYSCGBPRHMVZ4${P@5UL70_tm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1040" y="0"/>
            <a:ext cx="824992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>
            <a:spLocks noChangeAspect="1"/>
          </p:cNvSpPr>
          <p:nvPr/>
        </p:nvSpPr>
        <p:spPr>
          <a:xfrm>
            <a:off x="381000" y="515874"/>
            <a:ext cx="11430000" cy="1770380"/>
          </a:xfrm>
          <a:prstGeom prst="rect">
            <a:avLst/>
          </a:prstGeom>
        </p:spPr>
        <p:txBody>
          <a:bodyPr>
            <a:spAutoFit/>
          </a:bodyPr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反思巩固、完善答题：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汝果欲学诗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功夫在诗外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出自陆游《示子遹》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对于我们学习书法艺术也颇有启示意义。请结合材料对这一诗句加以理解。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8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264795" y="2726980"/>
            <a:ext cx="11430000" cy="3449955"/>
          </a:xfrm>
          <a:prstGeom prst="rect">
            <a:avLst/>
          </a:prstGeom>
        </p:spPr>
        <p:txBody>
          <a:bodyPr>
            <a:spAutoFit/>
          </a:bodyPr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汝果欲学诗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功夫在诗外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的意思是你如果想要学诗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那你的功夫还要下在诗外的学习中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因为所写作品的好坏高下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是其阅历、志向、胸襟、学问、才识等决定的。书法艺术也是如此。要以正确而先进的理念为前提创作出书法艺术精品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首先应该是一个善于思考的人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一个有思想的人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;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同时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还应该多读书、读好书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把字外功夫做硬做强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努力提升学养、修养和格局。</a:t>
            </a:r>
            <a:endParaRPr lang="zh-CN" altLang="zh-CN" sz="2800">
              <a:solidFill>
                <a:srgbClr val="000000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>
            <a:spLocks noChangeAspect="1"/>
          </p:cNvSpPr>
          <p:nvPr/>
        </p:nvSpPr>
        <p:spPr>
          <a:xfrm>
            <a:off x="381000" y="1625483"/>
            <a:ext cx="11430000" cy="1152367"/>
          </a:xfrm>
          <a:prstGeom prst="rect">
            <a:avLst/>
          </a:prstGeom>
        </p:spPr>
        <p:txBody>
          <a:bodyPr>
            <a:spAutoFit/>
          </a:bodyPr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8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对点练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如何推动当代书法艺术健康发展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请结合材料谈谈你的看法。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8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381000" y="3071464"/>
            <a:ext cx="11430000" cy="1770380"/>
          </a:xfrm>
          <a:prstGeom prst="rect">
            <a:avLst/>
          </a:prstGeom>
        </p:spPr>
        <p:txBody>
          <a:bodyPr>
            <a:spAutoFit/>
          </a:bodyPr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800">
                <a:solidFill>
                  <a:srgbClr val="4040C8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参考答案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①坚持以人民为中心的创作导向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牢固树立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书以载道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文以铸魂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的理念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推出更多增强人民精神力量的优秀作品。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②加强知识储备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提高文化修养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在继承我国书法艺术优良传统基础上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推陈出新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创新发展。</a:t>
            </a:r>
            <a:endParaRPr lang="zh-CN" altLang="zh-CN" sz="2800">
              <a:solidFill>
                <a:srgbClr val="000000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63575" y="51054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320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《金版教程》</a:t>
            </a:r>
            <a:r>
              <a:rPr lang="en-US" altLang="zh-CN" sz="320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P175</a:t>
            </a:r>
            <a:endParaRPr lang="en-US" altLang="zh-CN" sz="3200">
              <a:solidFill>
                <a:srgbClr val="FF0000"/>
              </a:solidFill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>
            <a:spLocks noChangeAspect="1"/>
          </p:cNvSpPr>
          <p:nvPr/>
        </p:nvSpPr>
        <p:spPr>
          <a:xfrm>
            <a:off x="100330" y="97212"/>
            <a:ext cx="11430000" cy="1529715"/>
          </a:xfrm>
          <a:prstGeom prst="rect">
            <a:avLst/>
          </a:prstGeom>
        </p:spPr>
        <p:txBody>
          <a:bodyPr>
            <a:spAutoFit/>
          </a:bodyPr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变式训练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: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杜甫是唐代伟大的现实主义诗人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其人生遭遇和诗歌创作与唐代的社会政治有着密不可分的关系。有学者将杜甫的人生与诗歌创作划分为四个时期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请结合文本观点和下面的表格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分析政治对诗人创作的影响。</a:t>
            </a:r>
            <a:endParaRPr lang="zh-CN" altLang="zh-CN" sz="24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100330" y="1899872"/>
            <a:ext cx="11430000" cy="4009390"/>
          </a:xfrm>
          <a:prstGeom prst="rect">
            <a:avLst/>
          </a:prstGeom>
        </p:spPr>
        <p:txBody>
          <a:bodyPr>
            <a:spAutoFit/>
          </a:bodyPr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800">
                <a:solidFill>
                  <a:srgbClr val="4040C8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①杜甫的人生际遇和诗歌创作与唐代社会的政治生活有着密切的关系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;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35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岁前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诗人满怀抱负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致力于建功立业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这是唐朝安定的社会生活给诗人的正面鼓舞或推动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;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③困居长安时期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诗人看到了统治者的荒淫和唐朝社会潜伏的危机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备受压抑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产生怨诽情绪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写了许多揭露现实的名篇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;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④陷贼和为官时期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诗人看到了战争给社会和人民带来的严重创伤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激发了创作热情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创作了大量忧国忧民和歌颂友谊的诗篇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;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⑤安史之乱使诗人穷困潦倒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漂泊西南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诗人感时伤怀</a:t>
            </a:r>
            <a:r>
              <a:rPr lang="en-US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这正是政治在诗人心中的投影。</a:t>
            </a:r>
            <a:endParaRPr lang="zh-CN" altLang="zh-CN" sz="2800">
              <a:solidFill>
                <a:srgbClr val="000000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>
            <a:spLocks noChangeAspect="1"/>
          </p:cNvSpPr>
          <p:nvPr/>
        </p:nvSpPr>
        <p:spPr>
          <a:xfrm>
            <a:off x="381000" y="756416"/>
            <a:ext cx="11430000" cy="2253502"/>
          </a:xfrm>
          <a:prstGeom prst="rect">
            <a:avLst/>
          </a:prstGeom>
        </p:spPr>
        <p:txBody>
          <a:bodyPr>
            <a:spAutoFit/>
          </a:bodyPr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变式训练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文本见重难突破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1“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典例突破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白居易在《策林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采诗》中建议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:“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立采诗之官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开讽刺之道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察其得失之政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通其上下之情。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这一观点在古代诗人中很有代表性。请结合材料一对这一观点加以分析评价。</a:t>
            </a:r>
            <a:endParaRPr lang="zh-CN" altLang="zh-CN" sz="28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381000" y="3099613"/>
            <a:ext cx="11430000" cy="2272673"/>
          </a:xfrm>
          <a:prstGeom prst="rect">
            <a:avLst/>
          </a:prstGeom>
        </p:spPr>
        <p:txBody>
          <a:bodyPr>
            <a:spAutoFit/>
          </a:bodyPr>
          <a:p>
            <a:pPr>
              <a:lnSpc>
                <a:spcPct val="13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800">
                <a:solidFill>
                  <a:srgbClr val="4040C8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参考答案</a:t>
            </a:r>
            <a:r>
              <a:rPr lang="zh-CN" altLang="zh-CN" sz="28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①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白居易此句是在强调诗歌在社会生活中能够发挥补察时政、泄导人情的积极作用。</a:t>
            </a:r>
            <a:r>
              <a:rPr lang="zh-CN" altLang="zh-CN" sz="28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诗歌与政治关系密切。虽然诗歌本质上是抒发个人情感的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但个人是生活在群体之中的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而政治的本质是协调群体之中的人际关系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政治的任务亦然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这就与诗歌发生了密切的关系。</a:t>
            </a:r>
            <a:endParaRPr lang="zh-CN" altLang="zh-CN" sz="28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05" y="127635"/>
            <a:ext cx="11581765" cy="48494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36270" y="309245"/>
            <a:ext cx="1110107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教材关联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一、</a:t>
            </a:r>
            <a:r>
              <a:rPr lang="zh-CN" altLang="en-US" sz="3200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必修下册课本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《说·木叶》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暗示性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运用文本观点理解其他诗歌中的暗示性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二、</a:t>
            </a:r>
            <a:r>
              <a:rPr lang="zh-CN" altLang="en-US" sz="3200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选择性必修中册</a:t>
            </a:r>
            <a:endParaRPr lang="zh-CN" altLang="en-US" sz="3200"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第一单元单元研习任务二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：结合课文，联系材料和生活经验，谈谈对人性的理解，或谈谈做人应该遵循的基本原则。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把握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《实践是检验真理的唯一标准》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基本观点，在此基础上学习运用相关理论对现实问题进行辩证分析。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《修辞立其诚》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思考其对于我们人生的启发意义。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40105" y="1915795"/>
            <a:ext cx="1089152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信息类文本复习：信息的迁移运用与观点评析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0" y="75565"/>
            <a:ext cx="118503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 fontAlgn="auto"/>
            <a:r>
              <a:rPr lang="zh-CN" sz="320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《金版教程》</a:t>
            </a:r>
            <a:r>
              <a:rPr lang="en-US" altLang="zh-CN" sz="320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P155  2022</a:t>
            </a:r>
            <a:r>
              <a:rPr lang="zh-CN" altLang="en-US" sz="320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</a:t>
            </a:r>
            <a:r>
              <a:rPr lang="en-US" altLang="zh-CN" sz="320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320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卷</a:t>
            </a:r>
            <a:endParaRPr lang="zh-CN" altLang="en-US" sz="3200" b="0">
              <a:solidFill>
                <a:srgbClr val="FF0000"/>
              </a:solidFill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4475" y="659130"/>
            <a:ext cx="11725275" cy="5692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719455" algn="l" fontAlgn="auto">
              <a:lnSpc>
                <a:spcPct val="100000"/>
              </a:lnSpc>
              <a:buFont typeface="Wingdings" panose="05000000000000000000" pitchFamily="2" charset="2"/>
              <a:buNone/>
              <a:tabLst>
                <a:tab pos="6464300" algn="l"/>
              </a:tabLst>
            </a:pPr>
            <a:r>
              <a:rPr lang="zh-CN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4．“己所不欲，勿施于人”出自《论语》，现已成为国际社会公认的处理人际关系和国际关系的黄金准则。请结合材料一对这一现象加以分析。</a:t>
            </a:r>
            <a:endParaRPr lang="zh-CN" altLang="zh-CN" sz="28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①“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己所不欲，勿施于人”彰显了传统儒家思想的恕道，能够体现中国立场、中国智慧和中国价值的理念；</a:t>
            </a:r>
            <a:endParaRPr lang="en-US" altLang="zh-CN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②它超越国界、具有当代价值，为谋求中国与世界共同发展进步提供了思路和方法，体现了民族性和世界性的统一。</a:t>
            </a:r>
            <a:endParaRPr lang="en-US" altLang="zh-CN" sz="28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en-US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</a:t>
            </a:r>
            <a:r>
              <a:rPr lang="zh-CN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．如何推动中国古典诗论的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创造性转化、创新性发展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？请结合材料谈谈你的看法。</a:t>
            </a:r>
            <a:endParaRPr lang="zh-CN" altLang="zh-CN" sz="28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①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加强对中国古典诗论的挖掘与阐发；②批判性地吸收和借鉴西方文论；③寻求古典诗论与当下审美需求的契合，协同解决新诗面对的问题；④发挥古典诗论在诗歌阐释上的长处，向世界传播中国古典诗论的审美意义和当代价值。</a:t>
            </a:r>
            <a:endParaRPr lang="zh-CN" alt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7810" y="244475"/>
            <a:ext cx="11793855" cy="7416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 fontAlgn="auto">
              <a:lnSpc>
                <a:spcPct val="100000"/>
              </a:lnSpc>
            </a:pPr>
            <a:r>
              <a:rPr lang="zh-CN" sz="280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《金版教程》</a:t>
            </a:r>
            <a:r>
              <a:rPr lang="en-US" altLang="zh-CN" sz="280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P157 </a:t>
            </a:r>
            <a:r>
              <a:rPr lang="en-US" altLang="zh-CN" sz="2800" b="1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2021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新高考</a:t>
            </a:r>
            <a:r>
              <a:rPr lang="en-US" altLang="zh-CN" sz="2800" b="1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卷</a:t>
            </a:r>
            <a:r>
              <a:rPr lang="en-US" altLang="zh-CN" sz="2800" b="1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5.互联网上，有年轻人为炫耀技术故意在网络植入病毒，导致病毒传播。请根据文章，谈谈你对这种现象的看法。（4分）</a:t>
            </a:r>
            <a:endParaRPr lang="zh-CN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①这种行为只讲技术不计后果，体现了“价值意识”“反身意识”等的缺失，违反了“五不”底线要求，且有可能触犯法律；</a:t>
            </a:r>
            <a:endParaRPr 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②青年人应引以为戒，坚持“五不”，以基准意识规范自己的网络行为，传播健康的信息。</a:t>
            </a:r>
            <a:endParaRPr 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sz="280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《金版教程》</a:t>
            </a:r>
            <a:r>
              <a:rPr lang="en-US" altLang="zh-CN" sz="280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P168 </a:t>
            </a:r>
            <a:r>
              <a:rPr lang="zh-CN" sz="2800" b="1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2021年新高考</a:t>
            </a:r>
            <a:r>
              <a:rPr lang="en-US" altLang="zh-CN" sz="2800" b="1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sz="2800" b="1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卷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5.嵇康诗有“目送归鸿，手挥五弦”一句，顾恺之说画“手挥五弦易，目送归鸿难”。请结合材料，谈谈你对此的理解。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①根据莱辛的观点，绘画宜于描写静物而诗歌宜于叙述动作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，“手挥五弦”和“目送归鸿”这两句诗都含有动作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；</a:t>
            </a:r>
            <a:endParaRPr 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②而作为空间艺术的绘画只能表现最小限度的时间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，与“手挥五弦”相比，“目送归鸿”包含更长的时间先后承续的过程，所以更难以被转化为绘画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endParaRPr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4123"/>
            <a:ext cx="12192000" cy="215780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47980" y="93345"/>
            <a:ext cx="11482705" cy="1353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" indent="197485" eaLnBrk="0">
              <a:lnSpc>
                <a:spcPct val="114000"/>
              </a:lnSpc>
              <a:spcAft>
                <a:spcPts val="0"/>
              </a:spcAft>
            </a:pPr>
            <a:r>
              <a:rPr lang="zh-CN" altLang="zh-CN" sz="2400" spc="85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5.某城市有一个大型废弃工厂，这里杂草丛生，蛙鸣鸟叫，阴天雨水横流，晴天尘土飞扬。城市规划部门想将其改造成为一处城市景观，</a:t>
            </a:r>
            <a:r>
              <a:rPr lang="zh-CN" altLang="en-US" sz="240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请结合两则材料提供几点建议。</a:t>
            </a:r>
            <a:r>
              <a:rPr lang="zh-CN" altLang="zh-CN" sz="2400" spc="85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(4分)</a:t>
            </a:r>
            <a:endParaRPr lang="zh-CN" altLang="zh-CN" sz="2400" spc="85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7980" y="4240530"/>
            <a:ext cx="11658600" cy="1377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zh-CN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【参考答案】</a:t>
            </a:r>
            <a:endParaRPr lang="zh-CN" altLang="zh-CN" sz="2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zh-CN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①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可以改造为优美的游憩场所，提供多种生态体验；</a:t>
            </a:r>
            <a:endParaRPr lang="zh-CN" altLang="en-US" sz="2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zh-CN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②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改造时要依照自然规律，注重其审美启智功能。(4分。每点2分。意思对即可)</a:t>
            </a:r>
            <a:endParaRPr lang="zh-CN" altLang="en-US" sz="2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7980" y="1388745"/>
            <a:ext cx="11347450" cy="279400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 anchor="t">
            <a:no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材料一：</a:t>
            </a:r>
            <a:endParaRPr lang="zh-CN" altLang="en-US" sz="20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en-US" altLang="zh-CN" sz="20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从生态学意义上讲，城市荒野作为自然生态系统，</a:t>
            </a:r>
            <a:r>
              <a:rPr lang="zh-CN" altLang="en-US" sz="20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依照自然规律做功</a:t>
            </a:r>
            <a:r>
              <a:rPr lang="zh-CN" altLang="en-US" sz="20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，并以其自身逻辑建立起深邃的秩序，是保障城市生态系统健康和可持续性的要素。</a:t>
            </a:r>
            <a:endParaRPr lang="zh-CN" altLang="en-US" sz="20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en-US" altLang="zh-CN" sz="20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从文化和心理学意义上讲，城市荒野的</a:t>
            </a:r>
            <a:r>
              <a:rPr lang="zh-CN" altLang="en-US" sz="20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审美启智功能</a:t>
            </a:r>
            <a:r>
              <a:rPr lang="zh-CN" altLang="en-US" sz="20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让人类探索未知的天性得以释放——这正是推动文明进步的原动力。</a:t>
            </a:r>
            <a:endParaRPr lang="zh-CN" altLang="en-US" sz="20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材料二：</a:t>
            </a:r>
            <a:endParaRPr lang="zh-CN" altLang="en-US" sz="20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en-US" altLang="zh-CN" sz="20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建成后的雨洪公园，不但为防止城市涝灾做出了贡献，同时也为新区居民</a:t>
            </a:r>
            <a:r>
              <a:rPr lang="zh-CN" altLang="en-US" sz="20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提供优美的游憩场所和多种生态体验。</a:t>
            </a:r>
            <a:r>
              <a:rPr lang="zh-CN" altLang="en-US" sz="20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能够吸收雨洪的城市绿色海绵目前已被列为国家城市湿地，成为一个国际海绵城市的典范。</a:t>
            </a:r>
            <a:endParaRPr lang="zh-CN" altLang="en-US" sz="20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7980" y="5676265"/>
            <a:ext cx="11348085" cy="1014730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algn="l">
              <a:spcBef>
                <a:spcPts val="0"/>
              </a:spcBef>
              <a:buClrTx/>
              <a:buSzTx/>
              <a:buFontTx/>
            </a:pP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【补充得分点】</a:t>
            </a:r>
            <a:endParaRPr lang="zh-CN" altLang="zh-CN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spcBef>
                <a:spcPts val="0"/>
              </a:spcBef>
              <a:buClrTx/>
              <a:buSzTx/>
              <a:buFontTx/>
            </a:pP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保留野性，建设成城市荒野（2分）；借鉴海绵哲学，改造成湿地公园（2分）；保留工业遗存，改造为城市休闲场所（2分）。</a:t>
            </a:r>
            <a:endParaRPr lang="zh-CN" altLang="zh-CN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4" grpId="0" bldLvl="0" animBg="1"/>
      <p:bldP spid="4" grpId="1" animBg="1"/>
      <p:bldP spid="5" grpId="0" bldLvl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9438" name="文本框 99"/>
          <p:cNvSpPr/>
          <p:nvPr/>
        </p:nvSpPr>
        <p:spPr>
          <a:xfrm>
            <a:off x="177800" y="111760"/>
            <a:ext cx="11936730" cy="663321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p>
            <a:pPr indent="0" fontAlgn="auto">
              <a:lnSpc>
                <a:spcPct val="80000"/>
              </a:lnSpc>
              <a:buNone/>
            </a:pPr>
            <a:r>
              <a:rPr lang="en-US" altLang="en-US" sz="2800" dirty="0">
                <a:latin typeface="楷体" panose="02010609060101010101" charset="-122"/>
                <a:ea typeface="楷体" panose="02010609060101010101" charset="-122"/>
              </a:rPr>
              <a:t>材料一：</a:t>
            </a:r>
            <a:endParaRPr lang="en-US" altLang="en-US" sz="2800" dirty="0">
              <a:latin typeface="楷体" panose="02010609060101010101" charset="-122"/>
              <a:ea typeface="楷体" panose="02010609060101010101" charset="-122"/>
            </a:endParaRPr>
          </a:p>
          <a:p>
            <a:pPr indent="0" fontAlgn="auto">
              <a:lnSpc>
                <a:spcPct val="80000"/>
              </a:lnSpc>
              <a:buNone/>
            </a:pPr>
            <a:r>
              <a:rPr lang="en-US" altLang="en-US" sz="2800" dirty="0">
                <a:latin typeface="楷体" panose="02010609060101010101" charset="-122"/>
                <a:ea typeface="楷体" panose="02010609060101010101" charset="-122"/>
              </a:rPr>
              <a:t>    雪花是六瓣的这一事实是什么人最先在文献上发表的呢？是中国人，西汉人韩婴在《韩诗外传》中就指出“几草木花多五出，雪花独六出”。这比西方早了1000多年。可是在其后的古文献中，却没有人去研究雪花为何是六瓣的。开普</a:t>
            </a:r>
            <a:r>
              <a:rPr lang="en-US" altLang="en-US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勒</a:t>
            </a:r>
            <a:r>
              <a:rPr lang="en-US" altLang="en-US" sz="2800" dirty="0">
                <a:latin typeface="楷体" panose="02010609060101010101" charset="-122"/>
                <a:ea typeface="楷体" panose="02010609060101010101" charset="-122"/>
              </a:rPr>
              <a:t>出于对几何、对称的兴趣，写了一本小书专门来研究雪花为何是六瓣的，尽管他当时所掌握的知识是不足以解释其成因的，但是，他这个方向是很有意思的。</a:t>
            </a:r>
            <a:r>
              <a:rPr lang="en-US" altLang="en-US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(摘编自杨振宁《对称与物理》)</a:t>
            </a:r>
            <a:endParaRPr lang="en-US" altLang="en-US" sz="2800" dirty="0">
              <a:latin typeface="楷体" panose="02010609060101010101" charset="-122"/>
              <a:ea typeface="楷体" panose="02010609060101010101" charset="-122"/>
            </a:endParaRPr>
          </a:p>
          <a:p>
            <a:pPr indent="0" fontAlgn="auto">
              <a:lnSpc>
                <a:spcPct val="80000"/>
              </a:lnSpc>
              <a:buNone/>
            </a:pPr>
            <a:r>
              <a:rPr lang="en-US" altLang="en-US" sz="2800" dirty="0">
                <a:latin typeface="楷体" panose="02010609060101010101" charset="-122"/>
                <a:ea typeface="楷体" panose="02010609060101010101" charset="-122"/>
              </a:rPr>
              <a:t>材料二：</a:t>
            </a:r>
            <a:endParaRPr lang="en-US" altLang="en-US" sz="2800" dirty="0">
              <a:latin typeface="楷体" panose="02010609060101010101" charset="-122"/>
              <a:ea typeface="楷体" panose="02010609060101010101" charset="-122"/>
            </a:endParaRPr>
          </a:p>
          <a:p>
            <a:pPr indent="0" fontAlgn="auto">
              <a:lnSpc>
                <a:spcPct val="80000"/>
              </a:lnSpc>
              <a:buNone/>
            </a:pPr>
            <a:r>
              <a:rPr lang="en-US" altLang="en-US" sz="2800" dirty="0">
                <a:latin typeface="楷体" panose="02010609060101010101" charset="-122"/>
                <a:ea typeface="楷体" panose="02010609060101010101" charset="-122"/>
              </a:rPr>
              <a:t>    17世纪初，雪花吸引了德国天文学家开普勒的眼光。当穿过布拉格的一座大桥时，他注意到落在衣服上的一片雪花，并因此思考它六角形的几何形状。开普勒认为雪花呈六角形的原因不能通过“材质”寻找，因为水汽是无形且流动的，原因只能存在于某种机制中。进而，他猜想这个机制可能是冰“球”的有序堆积过程。显微镜发明之后，雪花成了大受欢迎的观察对象。英国物理学家罗伯特·胡克在1665年出版的《显微术》一书中，展现了他借助显微镜画出的雪花图片，并对雪花晶体结构进行了阐述，这被看作是人类首次具体记录雪花的形态。</a:t>
            </a:r>
            <a:r>
              <a:rPr lang="en-US" altLang="en-US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(摘编自尹传红《由雪引发的科学实验》)</a:t>
            </a:r>
            <a:endParaRPr lang="en-US" altLang="en-US" sz="2800" dirty="0">
              <a:latin typeface="楷体" panose="02010609060101010101" charset="-122"/>
              <a:ea typeface="楷体" panose="02010609060101010101" charset="-122"/>
            </a:endParaRPr>
          </a:p>
          <a:p>
            <a:pPr indent="0" algn="l" fontAlgn="auto">
              <a:lnSpc>
                <a:spcPct val="80000"/>
              </a:lnSpc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汉仪君黑-45简"/>
              </a:rPr>
              <a:t>  开普勒关于雪花的思考对科学研究有什么意义？给我们带来哪些启示？请简要说明。(6分)</a:t>
            </a:r>
            <a:endParaRPr lang="en-US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汉仪君黑-45简"/>
            </a:endParaRPr>
          </a:p>
          <a:p>
            <a:pPr indent="0" algn="r" fontAlgn="auto">
              <a:lnSpc>
                <a:spcPct val="80000"/>
              </a:lnSpc>
              <a:buNone/>
            </a:pPr>
            <a:endParaRPr lang="en-US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汉仪君黑-45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commondata" val="eyJoZGlkIjoiMWI3NGJkNjNhMjkwZGU3ZmU0YTQ0NTFjZDhiYmNiODE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3907</Words>
  <Application>WPS 演示</Application>
  <PresentationFormat>宽屏</PresentationFormat>
  <Paragraphs>96</Paragraphs>
  <Slides>29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50" baseType="lpstr">
      <vt:lpstr>Arial</vt:lpstr>
      <vt:lpstr>宋体</vt:lpstr>
      <vt:lpstr>Wingdings</vt:lpstr>
      <vt:lpstr>Wingdings</vt:lpstr>
      <vt:lpstr>楷体</vt:lpstr>
      <vt:lpstr>Aa粉嘟嘟 (非商业使用)</vt:lpstr>
      <vt:lpstr>三极珠圆简体</vt:lpstr>
      <vt:lpstr>Helvetica</vt:lpstr>
      <vt:lpstr>黑体</vt:lpstr>
      <vt:lpstr>汉仪君黑-45简</vt:lpstr>
      <vt:lpstr>微软雅黑</vt:lpstr>
      <vt:lpstr>Arial Unicode MS</vt:lpstr>
      <vt:lpstr>Calibri</vt:lpstr>
      <vt:lpstr>等线 Light</vt:lpstr>
      <vt:lpstr>等线</vt:lpstr>
      <vt:lpstr>Times New Roman</vt:lpstr>
      <vt:lpstr>NEU-BZ-S92</vt:lpstr>
      <vt:lpstr>魂心</vt:lpstr>
      <vt:lpstr>方正书宋_GBK</vt:lpstr>
      <vt:lpstr>WPS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limin</dc:creator>
  <cp:lastModifiedBy>桃李bu言</cp:lastModifiedBy>
  <cp:revision>169</cp:revision>
  <dcterms:created xsi:type="dcterms:W3CDTF">2019-06-19T02:08:00Z</dcterms:created>
  <dcterms:modified xsi:type="dcterms:W3CDTF">2024-04-11T06:09:46Z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97E9C04EFE274E67BA0346B22A8C105C_11</vt:lpwstr>
  </property>
</Properties>
</file>