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4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91ED3-508D-40B2-A031-F63C2D3F4269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DC548-E82C-4168-90F5-052D630CFB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2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485D1-49F8-9532-A209-87646BFCE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634877-779C-10FA-5CB7-D8CD2D170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BA8665-49A1-6F81-A04D-5FD32314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6BD530-CC72-E570-715D-13BC11CD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87BC98-FF98-C389-BF60-F20ADA91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6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9F533-70B9-0EE9-188D-EF521421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861913-26C2-6537-625B-DF75B9DF4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74E421-7DAA-BC4C-1A66-02FB3715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782171-654F-1698-719F-88576140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0C964B-863F-4BA9-F102-6784FBE30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2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EFCCDA6-869E-B8FE-99CB-2BAD1A83D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479F4C-1949-B3CE-9E19-C7963363A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374152-975F-68FD-31E1-9AEF50A7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4ECBDA-B448-FA47-B344-FA5DEDD5A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FD508A-9167-64EB-4D39-90EE627B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22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94B7BF-0BF2-514C-083E-CE1C7A20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9FE005-9E6A-A333-A474-63668047D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ED5E0C-43B6-6A2D-82A5-9FA012A8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4FDC03-744B-98A7-7CD7-17CC0D92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A7AEBC-1F24-76FD-B594-3D2613F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8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D90BB1-A99E-34BB-ECF3-85245A2A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3547BE-3689-4B8B-D69E-0D4539B7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D36EF7-197A-9080-2352-F9FAE062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47D14B-9541-828B-18B3-F1801A66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DBB3EE-D4B3-558A-D959-D2D2CE3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9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B6ACF8-F102-D046-17D7-C7F486AE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58DFE1-4302-E486-5A27-16FE1D00E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B3569D-3822-C669-121A-2A757E0C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312F53-221F-0561-0273-61956A9F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C32595-8064-6DD9-1A21-EDE6CCDF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E9C96A-AB95-8C79-D342-78DCB372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2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D5B225-0B50-B6CE-CADB-618646C4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84BC59-9483-320E-768A-6879CEB97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4D5CAB-9B45-688C-7637-5E1EE2BE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6E4442-38AA-9DE2-7097-595A6A6DF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6AB6B59-8D95-A4BF-A353-50979341F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54EDB75-B961-F981-A215-EA9F1C4C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154476-D345-C190-91F3-85211129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10EE293-FC3E-DF97-04E4-BDD213B9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2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75490-18AA-1548-EABA-F5CFABC3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0C5BF2-F81E-FE99-E86B-BB6C56D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218E104-70AE-DCD6-C985-E1D88866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30B30D-712B-187B-4D58-FBF3D22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54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422F3B-5531-D60A-7E39-23A0E504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2A08107-4C42-8A77-745F-DA1BDD3A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949737-A541-2280-C90B-572F926D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28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2F6DA8-B52B-864E-DD43-2B0005D0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299138-D01B-9154-2269-1EB112FBA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4CE378-9838-FE70-F884-ADAC590DB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F702BFF-F307-73B0-F3F9-FDACF7DD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8312DE-3470-B545-A46F-CD1D2A51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2A1E96-426C-3EC2-43B0-1E3586FD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28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DD283E-A837-A694-7469-C808BC97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19D9AD-585E-FD32-55DA-11464056D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34D55E-21D9-0ED1-7E08-4A97192FB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F51216-8DEB-169D-ECE4-4D27240A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C65D91-28A2-AF10-0164-7EC82CF6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06D58D-C370-26B3-731C-4021A740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46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8429032-99A8-B76D-B7C8-622BC029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A8754B-1B1E-2E7C-5447-AD76CCC0F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4D7801-F37D-1A0C-ECFD-96DE2EC31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EBF7-F7B2-4B0D-82C6-A048BBBFE58D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EA96FD-F750-F94A-221E-E6FEAF15F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1927EB-7116-779F-C354-8182BCC83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7AB9-8760-476A-8665-2336E3C872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24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59AAE5-8F1F-56D9-B81F-0D2992E67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语用题中的各种“句”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143D299-DD29-B784-060E-4DA852CD7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89572"/>
          </a:xfrm>
        </p:spPr>
        <p:txBody>
          <a:bodyPr>
            <a:normAutofit/>
          </a:bodyPr>
          <a:lstStyle/>
          <a:p>
            <a:endParaRPr lang="zh-CN" altLang="en-US" sz="2000" dirty="0"/>
          </a:p>
          <a:p>
            <a:r>
              <a:rPr lang="zh-CN" altLang="en-US" sz="2400" dirty="0"/>
              <a:t>辨析修改语病：</a:t>
            </a:r>
            <a:endParaRPr lang="en-US" altLang="zh-CN" sz="2400" dirty="0"/>
          </a:p>
          <a:p>
            <a:r>
              <a:rPr lang="zh-CN" altLang="en-US" sz="2400" dirty="0"/>
              <a:t>搭配不当</a:t>
            </a:r>
            <a:endParaRPr lang="en-US" altLang="zh-CN" sz="2400" dirty="0"/>
          </a:p>
          <a:p>
            <a:r>
              <a:rPr lang="zh-CN" altLang="en-US" sz="2400" dirty="0"/>
              <a:t>成分残缺或赘余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71667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78DF5A-413E-5899-51FB-D6B561B16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59" y="491662"/>
            <a:ext cx="8868302" cy="5694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明确考点：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搭配不当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dirty="0"/>
              <a:t>主、谓、宾、定、状、补六种成分的搭配要符合特定的结构规律。搭配不当就是指句子的某些成分不符合规律，或者是搭配在一起不合理，说不通，不符合语言习惯，强行搭配。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做题策略：“</a:t>
            </a:r>
            <a:r>
              <a:rPr lang="zh-CN" altLang="zh-CN" sz="2800" dirty="0"/>
              <a:t>主干枝叶梳理法</a:t>
            </a:r>
            <a:r>
              <a:rPr lang="zh-CN" altLang="en-US" sz="2800" dirty="0"/>
              <a:t>”</a:t>
            </a:r>
            <a:r>
              <a:rPr lang="en-US" altLang="zh-CN" sz="2800" dirty="0"/>
              <a:t> </a:t>
            </a:r>
            <a:r>
              <a:rPr lang="zh-CN" altLang="zh-CN" sz="2800" dirty="0"/>
              <a:t>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1.</a:t>
            </a:r>
            <a:r>
              <a:rPr lang="zh-CN" altLang="zh-CN" sz="2800" dirty="0"/>
              <a:t>提取出主干</a:t>
            </a:r>
            <a:r>
              <a:rPr lang="en-US" altLang="zh-CN" sz="2800" dirty="0"/>
              <a:t>(</a:t>
            </a:r>
            <a:r>
              <a:rPr lang="zh-CN" altLang="zh-CN" sz="2800" dirty="0"/>
              <a:t>主、谓、宾</a:t>
            </a:r>
            <a:r>
              <a:rPr lang="en-US" altLang="zh-CN" sz="2800" dirty="0"/>
              <a:t>)</a:t>
            </a:r>
            <a:r>
              <a:rPr lang="zh-CN" altLang="zh-CN" sz="2800" dirty="0"/>
              <a:t>，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2.</a:t>
            </a:r>
            <a:r>
              <a:rPr lang="zh-CN" altLang="zh-CN" sz="2800" dirty="0"/>
              <a:t>看主、谓、宾的搭配是否得当；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3.</a:t>
            </a:r>
            <a:r>
              <a:rPr lang="zh-CN" altLang="zh-CN" sz="2800" dirty="0"/>
              <a:t>如果没有问题，再看修饰语与中心语的搭配是否得当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5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AB66E9-0375-86A3-48F8-FB10215A6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0" y="211369"/>
            <a:ext cx="8996960" cy="6515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牛刀小试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这家公司虽然待遇一般，发展前景却非常好，很多同学都投了简历，但最后公司只录取了我们学校推荐的两个名额。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动宾搭配不当。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录取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”“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名额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不能搭配。应将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名额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改为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同学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。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经过几代航天人的艰苦奋斗，中国的航天事业开创了以“两弹一星”、载人航天、月球探测为代表的辉煌成就。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动宾搭配不当。动词“开创”与宾语“成就”搭配不当。应将“开创”改为“取得”。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A659FE-B5A8-9ABC-34BA-2AF521D8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39" y="183799"/>
            <a:ext cx="8276411" cy="6465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成分残缺或赘余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dirty="0"/>
              <a:t>成分残缺：主语和宾语残缺在高考考察中出现频率较高。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成分赘余：一是明显的重复；二是多了不该有的，导致句子不通。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列举常见的词义重复的现象：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亲眼</a:t>
            </a:r>
            <a:r>
              <a:rPr lang="zh-CN" altLang="en-US" sz="2800" dirty="0"/>
              <a:t>目睹                   </a:t>
            </a:r>
            <a:r>
              <a:rPr lang="zh-CN" altLang="en-US" sz="2800" b="1" dirty="0">
                <a:solidFill>
                  <a:srgbClr val="FF0000"/>
                </a:solidFill>
              </a:rPr>
              <a:t>连续</a:t>
            </a:r>
            <a:r>
              <a:rPr lang="zh-CN" altLang="en-US" sz="2800" dirty="0"/>
              <a:t>蝉联冠军           </a:t>
            </a:r>
            <a:r>
              <a:rPr lang="zh-CN" altLang="en-US" sz="2800" b="1" dirty="0">
                <a:solidFill>
                  <a:srgbClr val="FF0000"/>
                </a:solidFill>
              </a:rPr>
              <a:t>可</a:t>
            </a:r>
            <a:r>
              <a:rPr lang="zh-CN" altLang="en-US" sz="2800" dirty="0"/>
              <a:t>堪称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十分</a:t>
            </a:r>
            <a:r>
              <a:rPr lang="zh-CN" altLang="en-US" sz="2800" dirty="0"/>
              <a:t>酷爱                   一天天日臻完美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非常罕见                   至少</a:t>
            </a:r>
            <a:r>
              <a:rPr lang="en-US" altLang="zh-CN" sz="2800" dirty="0"/>
              <a:t>……</a:t>
            </a:r>
            <a:r>
              <a:rPr lang="zh-CN" altLang="en-US" sz="2800" dirty="0"/>
              <a:t>以上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目前的现状              大约</a:t>
            </a:r>
            <a:r>
              <a:rPr lang="en-US" altLang="zh-CN" sz="2800" dirty="0"/>
              <a:t>……</a:t>
            </a:r>
            <a:r>
              <a:rPr lang="zh-CN" altLang="en-US" sz="2800" dirty="0"/>
              <a:t>左右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涉及</a:t>
            </a:r>
            <a:r>
              <a:rPr lang="zh-CN" altLang="en-US" sz="2800" b="1" dirty="0">
                <a:solidFill>
                  <a:srgbClr val="FF0000"/>
                </a:solidFill>
              </a:rPr>
              <a:t>到</a:t>
            </a:r>
            <a:r>
              <a:rPr lang="zh-CN" altLang="en-US" sz="2800" dirty="0"/>
              <a:t>                       </a:t>
            </a:r>
            <a:r>
              <a:rPr lang="zh-CN" altLang="en-US" sz="2800" b="1" dirty="0">
                <a:solidFill>
                  <a:srgbClr val="FF0000"/>
                </a:solidFill>
              </a:rPr>
              <a:t>第一部</a:t>
            </a:r>
            <a:r>
              <a:rPr lang="zh-CN" altLang="en-US" sz="2800" dirty="0"/>
              <a:t>处女作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过高的奢望              浑身遍体鳞伤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过分的溢美之词           出自</a:t>
            </a:r>
            <a:r>
              <a:rPr lang="zh-CN" altLang="en-US" sz="2800" b="1" dirty="0">
                <a:solidFill>
                  <a:srgbClr val="FF0000"/>
                </a:solidFill>
              </a:rPr>
              <a:t>于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375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02854D-B5D3-AB6E-C81B-3CC2B48C7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623" y="238939"/>
            <a:ext cx="8170727" cy="5938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重点识别：主语残缺（高考重点考察）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b="1" dirty="0"/>
              <a:t>主语是句子必备的成分，不可或缺！缺主语会使句子表意不明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b="1" dirty="0"/>
              <a:t>主语残缺主要是由以下两种情况造成的：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滥用介词：对、在、通过、经过、根据、从、随着、由于等。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滥用省略，造成主语残缺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b="1" dirty="0"/>
              <a:t>如：</a:t>
            </a:r>
            <a:endParaRPr lang="en-US" altLang="zh-CN" sz="2800" b="1" dirty="0"/>
          </a:p>
          <a:p>
            <a:pPr marL="0" indent="0">
              <a:buNone/>
            </a:pP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海生贝壳层厚达</a:t>
            </a: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米</a:t>
            </a:r>
            <a:r>
              <a:rPr lang="zh-CN" altLang="en-US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，人们从中发现了</a:t>
            </a: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一把小型木桨</a:t>
            </a:r>
            <a:r>
              <a:rPr lang="zh-CN" altLang="en-US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，（      ）</a:t>
            </a: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证实了船的历史距今</a:t>
            </a:r>
            <a:r>
              <a:rPr lang="zh-CN" altLang="en-US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的历史</a:t>
            </a: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至少有</a:t>
            </a: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7000</a:t>
            </a:r>
            <a:r>
              <a:rPr lang="zh-CN" altLang="zh-CN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年之久。</a:t>
            </a:r>
            <a:endParaRPr lang="en-US" altLang="zh-CN" sz="2800" kern="100" dirty="0">
              <a:solidFill>
                <a:srgbClr val="FF0000"/>
              </a:solidFill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kern="100" dirty="0">
                <a:solidFill>
                  <a:srgbClr val="FF0000"/>
                </a:solidFill>
                <a:ea typeface="楷体" panose="02010609060101010101" pitchFamily="49" charset="-122"/>
                <a:cs typeface="楷体" panose="02010609060101010101" pitchFamily="49" charset="-122"/>
              </a:rPr>
              <a:t>这一木桨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b="1" dirty="0"/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8D98EF-8349-9A2A-036C-E2ACD1DEA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00" y="183799"/>
            <a:ext cx="8753428" cy="655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牛刀小试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新冠肺炎疫情来势汹汹，严重威胁全人类的健康与福祉，也暴露了全球公共卫生治理上的短板，推进全球公共卫生治理体系改革的必要性。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（凸显）推进全球公共卫生治理体系改革的必要性。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近年来，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战狼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Ⅱ》《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流浪地球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等一批精良艺术品质和积极价值取向的文艺作品受到观众广泛认可，这充分证明过硬品质是新时代文艺实现文化引领的基本条件。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（具有）精良艺术品质和积极价值取向的文艺作品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160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7B8B58-C70A-3422-0071-E3BA1F711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63" y="340029"/>
            <a:ext cx="8486918" cy="593211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/>
              <a:t>课后强化巩固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杭州亚运吉祥物裸眼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3D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宣传片，生动展示了足球、帆船、电竞三个运动场景，是实现亚运吉祥物的“破屏出圈”，带给观众身临其境体验的重要技术。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在“是实现”前面加上“裸眼</a:t>
            </a:r>
            <a:r>
              <a:rPr lang="en-US" altLang="zh-CN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3D”</a:t>
            </a: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。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肺鱼也是一种重要的“活化石”，其化石的记录在整个地史时期都有较好的保存，肺鱼身体结构的变化连续地展现出它们由海洋到陆地淡水环境。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的变化过程</a:t>
            </a:r>
            <a:endParaRPr lang="en-US" altLang="zh-CN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  <a:p>
            <a:pPr marL="0" indent="0">
              <a:buNone/>
            </a:pPr>
            <a:endParaRPr lang="zh-CN" altLang="en-US" sz="2800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035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649</Words>
  <Application>Microsoft Office PowerPoint</Application>
  <PresentationFormat>全屏显示(4:3)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仿宋</vt:lpstr>
      <vt:lpstr>楷体</vt:lpstr>
      <vt:lpstr>Arial</vt:lpstr>
      <vt:lpstr>Calibri</vt:lpstr>
      <vt:lpstr>Times New Roman</vt:lpstr>
      <vt:lpstr>Office 主题​​</vt:lpstr>
      <vt:lpstr>语用题中的各种“句”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瑞卿 任</dc:creator>
  <cp:lastModifiedBy>瑞卿 任</cp:lastModifiedBy>
  <cp:revision>98</cp:revision>
  <dcterms:created xsi:type="dcterms:W3CDTF">2024-03-28T02:55:13Z</dcterms:created>
  <dcterms:modified xsi:type="dcterms:W3CDTF">2024-04-11T13:36:12Z</dcterms:modified>
</cp:coreProperties>
</file>