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9" r:id="rId7"/>
    <p:sldId id="261" r:id="rId8"/>
    <p:sldId id="278" r:id="rId9"/>
    <p:sldId id="279" r:id="rId10"/>
    <p:sldId id="265" r:id="rId11"/>
    <p:sldId id="270" r:id="rId12"/>
    <p:sldId id="268" r:id="rId13"/>
    <p:sldId id="263" r:id="rId14"/>
    <p:sldId id="266" r:id="rId15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3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哈姆莱特（节选）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6188"/>
            <a:ext cx="9144000" cy="1655762"/>
          </a:xfrm>
        </p:spPr>
        <p:txBody>
          <a:bodyPr/>
          <a:p>
            <a:r>
              <a:rPr lang="zh-CN" altLang="en-US" sz="3200"/>
              <a:t>英</a:t>
            </a:r>
            <a:r>
              <a:rPr lang="en-US" altLang="zh-CN" sz="3200"/>
              <a:t>·</a:t>
            </a:r>
            <a:r>
              <a:rPr lang="zh-CN" altLang="en-US" sz="3200"/>
              <a:t>莎士比亚</a:t>
            </a:r>
            <a:endParaRPr lang="zh-CN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6625" y="1308100"/>
            <a:ext cx="10417175" cy="4869180"/>
          </a:xfrm>
        </p:spPr>
        <p:txBody>
          <a:bodyPr/>
          <a:p>
            <a:pPr marL="0" indent="0">
              <a:buNone/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面对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人性堕落、良知泯灭的黑暗现实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，哈姆莱特是如何抗争的？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生存还是毁灭，这是一个值得考虑的问题。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To be or not to be,that is the question.</a:t>
            </a:r>
            <a:endParaRPr lang="en-US" altLang="zh-CN" sz="32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学习活动三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529399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探究哈姆莱特命题：生存还是毁灭（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to be or not to be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这样，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重重的顾虑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使我们全变成了懦夫，决心的赤热的光彩，被审慎的思维盖上了一层灰色，伟大的事业在这一种考虑之下，也会逆流而退，失去了行动的意义。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关于生存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to be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）还是毁灭（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not to be)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，哈姆莱特在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顾虑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什么？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2490" y="1472565"/>
            <a:ext cx="10481310" cy="5385435"/>
          </a:xfrm>
        </p:spPr>
        <p:txBody>
          <a:bodyPr/>
          <a:p>
            <a:pPr marL="0" indent="0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生存（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to be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——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默然忍受命运暴虐的毒箭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毁灭（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not to be)——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挺身反抗人世的无涯的苦难，通过斗争把它们扫清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哪一种更高贵？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0425" y="1313180"/>
            <a:ext cx="10493375" cy="5098415"/>
          </a:xfrm>
        </p:spPr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你认为在独白中哈姆莱特倾向于生存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to be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）还是毁灭（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not to be)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12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世纪的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哈姆莱特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会如何选择？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21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世纪的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哈姆莱特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呢？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3530"/>
            <a:ext cx="10515600" cy="4603750"/>
          </a:xfrm>
        </p:spPr>
        <p:txBody>
          <a:bodyPr/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哈姆莱特：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富于生气、勇敢和英雄气概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特别敏感的心灵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一个敏感、脆弱的哈姆莱特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en-US" altLang="zh-CN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忧郁王子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内心充满矛盾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en-US" altLang="zh-CN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延宕王子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思想的巨人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”“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行动的矮子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en-US" altLang="zh-CN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哈姆莱特究竟是一个怎样的形象？请研读课本上的《哈姆莱特》节选部分，完成人物小传，为话剧表演做好准备。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58115"/>
            <a:ext cx="10515600" cy="1325563"/>
          </a:xfrm>
        </p:spPr>
        <p:txBody>
          <a:bodyPr/>
          <a:p>
            <a:r>
              <a:rPr lang="zh-CN" altLang="en-US"/>
              <a:t>学习活动一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01115"/>
            <a:ext cx="10515600" cy="4485640"/>
          </a:xfrm>
        </p:spPr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结合课文和书下注释，填写哈姆雷特的基本资料。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856105" y="1934845"/>
          <a:ext cx="8479790" cy="398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560"/>
                <a:gridCol w="1961515"/>
                <a:gridCol w="2125980"/>
                <a:gridCol w="1943735"/>
              </a:tblGrid>
              <a:tr h="654685"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人物信息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40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姓名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性别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67881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年龄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国籍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6934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身份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健康状况</a:t>
                      </a:r>
                      <a:endParaRPr lang="zh-CN" altLang="en-US" sz="32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6540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家庭成员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仇敌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6546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恋爱对象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朋友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学习活动二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在莎士比亚笔下，哈姆莱特怀有高贵的理想，却不得不面对人性堕落、良知泯灭的黑暗现实，并与之殊死抗争。（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P42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学习提示）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人性堕落、良知泯灭的黑暗现实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，在课文节选部分具体表现为哈姆莱特与哪些人的冲突？在这些冲突中，哈姆莱特是如何抗争的？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你可以疑心星星是火把；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你可以疑心太阳会转移；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你可以疑心真理是谎话；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可是我的爱永没有改变。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6406515" y="1825625"/>
            <a:ext cx="5181600" cy="4351338"/>
          </a:xfrm>
        </p:spPr>
        <p:txBody>
          <a:bodyPr/>
          <a:p>
            <a:r>
              <a:rPr lang="en-US" altLang="zh-CN"/>
              <a:t>Doubt thou the stars are fire</a:t>
            </a:r>
            <a:endParaRPr lang="en-US" altLang="zh-CN"/>
          </a:p>
          <a:p>
            <a:r>
              <a:rPr lang="en-US" altLang="zh-CN"/>
              <a:t>Doubt that the sun doth move</a:t>
            </a:r>
            <a:endParaRPr lang="en-US" altLang="zh-CN"/>
          </a:p>
          <a:p>
            <a:r>
              <a:rPr lang="en-US" altLang="zh-CN"/>
              <a:t>Doubt truth to be a liar</a:t>
            </a:r>
            <a:endParaRPr lang="en-US" altLang="zh-CN"/>
          </a:p>
          <a:p>
            <a:r>
              <a:rPr lang="en-US" altLang="zh-CN"/>
              <a:t>But never doubt I love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4475"/>
            <a:ext cx="10618470" cy="661352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哈姆莱特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哈哈！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你贞洁吗？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奥菲利娅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殿下！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哈姆莱特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你美丽吗？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奥菲利娅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殿下是什么意思？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哈姆莱特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要是你既贞洁又美丽，那么你的贞洁应该断绝跟你的美丽来往。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奥菲利娅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殿下，难道美丽除了贞洁之外，还有什么更好的伴侣吗？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哈姆莱特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嗯，真的。因为美丽可以使贞洁变成淫荡，贞洁却未必能使美丽受它自己的感化。这句话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从前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像是怪诞之谈，可是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现在时间已经把它证实了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。我的确曾经爱过你。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真正不贞洁而美丽的是谁？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哈姆莱特为什么要让奥菲利娅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出家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405" y="964565"/>
            <a:ext cx="10526395" cy="5212715"/>
          </a:xfrm>
        </p:spPr>
        <p:txBody>
          <a:bodyPr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美德不能熏陶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我们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罪恶的本性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为什么你要生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一群罪人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出来呢？……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我们都是些十足的坏人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，一个也不要相信我们。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因为聪明人都明白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你们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会叫他们变成怎样的怪物。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endParaRPr lang="zh-CN" altLang="en-US" sz="3200"/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在哈姆莱特看来，自己是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罪人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吗？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奥菲利娅是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罪人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吗？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8445" y="983615"/>
            <a:ext cx="5939790" cy="649414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奥菲利娅眼中曾经的哈姆莱特：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朝臣的眼睛、学者的辩舌、军人的利剑、国家所属望的一朵娇花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时流的明镜、人伦的雅范、举世瞩目的中心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音乐一般的盟誓、高贵无上的理智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39230" y="983615"/>
            <a:ext cx="5271135" cy="623570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哈姆莱特眼中如今的自己：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还不算一个顶坏的人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骄傲、有仇必报、富于野心、罪恶那么多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像我这样的家伙，匍匐于天地之间，有什么用处呢？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我们都是些十足的坏人，一个也不要相信我们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3555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3555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0590" y="828040"/>
            <a:ext cx="10504170" cy="6149340"/>
          </a:xfrm>
        </p:spPr>
        <p:txBody>
          <a:bodyPr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谁愿意忍受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人世的鞭挞和讥嘲、压迫者的凌辱、傲慢者的冷眼、被轻蔑的爱情的惨痛、法律的迁延、官吏的横暴和费尽辛勤所换来的小人的鄙视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，要是他只用一柄小小的刀子，就可以清算他自己的一生？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表层冲突：哈姆莱特与</a:t>
            </a:r>
            <a:r>
              <a:rPr lang="zh-CN" altLang="en-US" sz="3200" b="1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3200" b="1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的杀父娶母之仇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深层冲突：哈姆莱特的</a:t>
            </a:r>
            <a:r>
              <a:rPr lang="zh-CN" altLang="en-US" sz="3200" b="1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3200" b="1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与黑暗社会现实的冲突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36285" y="3712210"/>
            <a:ext cx="24752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克劳狄斯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45785" y="4295775"/>
            <a:ext cx="2856865" cy="11385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人文主义理想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TABLE_ENDDRAG_ORIGIN_RECT" val="551*314"/>
  <p:tag name="TABLE_ENDDRAG_RECT" val="144*172*551*314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p="http://schemas.openxmlformats.org/presentationml/2006/main">
  <p:tag name="commondata" val="eyJoZGlkIjoiNTE5MTJkNGJiZTgzYjI4MDMzZmFjODYxNWRkMTcwOWM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1590</Words>
  <Application>WPS 演示</Application>
  <PresentationFormat>宽屏</PresentationFormat>
  <Paragraphs>130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楷体</vt:lpstr>
      <vt:lpstr>微软雅黑</vt:lpstr>
      <vt:lpstr>Calibri</vt:lpstr>
      <vt:lpstr>Arial Unicode MS</vt:lpstr>
      <vt:lpstr>WPS</vt:lpstr>
      <vt:lpstr>哈姆莱特（节选）</vt:lpstr>
      <vt:lpstr>学习任务</vt:lpstr>
      <vt:lpstr>学习活动一</vt:lpstr>
      <vt:lpstr>学习活动二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学习活动三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10</cp:revision>
  <dcterms:created xsi:type="dcterms:W3CDTF">2023-08-09T12:44:00Z</dcterms:created>
  <dcterms:modified xsi:type="dcterms:W3CDTF">2024-04-10T05:26:19Z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12886F96F1F24E0E89BDC5B2A67D84C8_12</vt:lpwstr>
  </property>
  <property fmtid="{D5CDD505-2E9C-101B-9397-08002B2CF9AE}" pid="3" name="KSOProductBuildVer">
    <vt:lpwstr>2052-12.1.0.16417</vt:lpwstr>
  </property>
</Properties>
</file>