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7" r:id="rId2"/>
    <p:sldId id="258" r:id="rId3"/>
    <p:sldId id="259" r:id="rId4"/>
    <p:sldId id="267" r:id="rId5"/>
    <p:sldId id="260" r:id="rId6"/>
    <p:sldId id="268" r:id="rId7"/>
    <p:sldId id="457" r:id="rId8"/>
    <p:sldId id="262" r:id="rId9"/>
    <p:sldId id="263" r:id="rId10"/>
    <p:sldId id="264" r:id="rId11"/>
    <p:sldId id="265" r:id="rId12"/>
    <p:sldId id="266" r:id="rId13"/>
    <p:sldId id="301" r:id="rId14"/>
    <p:sldId id="735"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4">
          <p15:clr>
            <a:srgbClr val="A4A3A4"/>
          </p15:clr>
        </p15:guide>
        <p15:guide id="2" pos="378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xkb1.com" initials="x" lastIdx="0" clrIdx="0"/>
  <p:cmAuthor id="0" name="xiaoxuan Zeng" initials="" lastIdx="0" clrIdx="0"/>
  <p:cmAuthor id="1" name="王子涵" initials="王" lastIdx="0" clrIdx="0"/>
  <p:cmAuthor id="8" name="MING" initials="M" lastIdx="0" clrIdx="2"/>
  <p:cmAuthor id="2" name="作者" initials="A" lastIdx="0" clrIdx="1"/>
  <p:cmAuthor id="3" name="PPTer_Tang" initials="P" lastIdx="0" clrIdx="0"/>
  <p:cmAuthor id="4" name="新课标第一网" initials="新" lastIdx="0" clrIdx="0"/>
  <p:cmAuthor id="5" name="CHINESE-BC06F90" initials="C" lastIdx="0" clrIdx="0"/>
  <p:cmAuthor id="6" name="lenovo" initials="l"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41D5"/>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273" y="57"/>
      </p:cViewPr>
      <p:guideLst>
        <p:guide orient="horz" pos="2144"/>
        <p:guide pos="378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79755C-33C9-43DA-9AD3-FDEE2473A712}" type="datetimeFigureOut">
              <a:rPr lang="zh-CN" altLang="en-US" smtClean="0"/>
              <a:t>2022-03-14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20F589-55BA-4787-925B-8E045A50564D}" type="slidenum">
              <a:rPr lang="zh-CN" altLang="en-US" smtClean="0"/>
              <a:t>‹#›</a:t>
            </a:fld>
            <a:endParaRPr lang="zh-CN" altLang="en-US"/>
          </a:p>
        </p:txBody>
      </p:sp>
    </p:spTree>
    <p:extLst>
      <p:ext uri="{BB962C8B-B14F-4D97-AF65-F5344CB8AC3E}">
        <p14:creationId xmlns:p14="http://schemas.microsoft.com/office/powerpoint/2010/main" val="5063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2022-03-14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2022-03-14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2022-03-14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2022-03-14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2022-03-14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2022-03-14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2022-03-14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2022-03-14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2022-03-14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2022-03-14</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2022-03-14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2022-03-14</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slideLayout" Target="../slideLayouts/slideLayout7.xml"/><Relationship Id="rId4" Type="http://schemas.openxmlformats.org/officeDocument/2006/relationships/tags" Target="../tags/tag66.xml"/></Relationships>
</file>

<file path=ppt/slides/_rels/slide10.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slideLayout" Target="../slideLayouts/slideLayout7.xml"/><Relationship Id="rId5" Type="http://schemas.openxmlformats.org/officeDocument/2006/relationships/tags" Target="../tags/tag99.xml"/><Relationship Id="rId4" Type="http://schemas.openxmlformats.org/officeDocument/2006/relationships/tags" Target="../tags/tag98.xml"/></Relationships>
</file>

<file path=ppt/slides/_rels/slide1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9.png"/><Relationship Id="rId5" Type="http://schemas.openxmlformats.org/officeDocument/2006/relationships/slideLayout" Target="../slideLayouts/slideLayout7.xml"/><Relationship Id="rId4" Type="http://schemas.openxmlformats.org/officeDocument/2006/relationships/tags" Target="../tags/tag103.xml"/></Relationships>
</file>

<file path=ppt/slides/_rels/slide12.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07.xml"/></Relationships>
</file>

<file path=ppt/slides/_rels/slide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tags" Target="../tags/tag77.xml"/><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image" Target="../media/image4.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image" Target="../media/image3.jpeg"/><Relationship Id="rId5" Type="http://schemas.openxmlformats.org/officeDocument/2006/relationships/tags" Target="../tags/tag74.xml"/><Relationship Id="rId10" Type="http://schemas.openxmlformats.org/officeDocument/2006/relationships/image" Target="../media/image2.jpeg"/><Relationship Id="rId4" Type="http://schemas.openxmlformats.org/officeDocument/2006/relationships/tags" Target="../tags/tag73.xml"/><Relationship Id="rId9"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5.png"/><Relationship Id="rId5" Type="http://schemas.openxmlformats.org/officeDocument/2006/relationships/slideLayout" Target="../slideLayouts/slideLayout1.xml"/><Relationship Id="rId4" Type="http://schemas.openxmlformats.org/officeDocument/2006/relationships/tags" Target="../tags/tag81.xml"/></Relationships>
</file>

<file path=ppt/slides/_rels/slide5.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6.png"/><Relationship Id="rId5" Type="http://schemas.openxmlformats.org/officeDocument/2006/relationships/slideLayout" Target="../slideLayouts/slideLayout7.xml"/><Relationship Id="rId4" Type="http://schemas.openxmlformats.org/officeDocument/2006/relationships/tags" Target="../tags/tag85.xml"/></Relationships>
</file>

<file path=ppt/slides/_rels/slide6.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9.xml"/></Relationships>
</file>

<file path=ppt/slides/_rels/slide9.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8.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7.xml"/><Relationship Id="rId5" Type="http://schemas.openxmlformats.org/officeDocument/2006/relationships/tags" Target="../tags/tag94.xml"/><Relationship Id="rId4" Type="http://schemas.openxmlformats.org/officeDocument/2006/relationships/tags" Target="../tags/tag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p:nvPr>
            <p:custDataLst>
              <p:tags r:id="rId1"/>
            </p:custDataLst>
          </p:nvPr>
        </p:nvSpPr>
        <p:spPr>
          <a:xfrm>
            <a:off x="3024188" y="530225"/>
            <a:ext cx="5495925" cy="584200"/>
          </a:xfrm>
          <a:prstGeom prst="rect">
            <a:avLst/>
          </a:prstGeom>
          <a:noFill/>
          <a:ln w="9525">
            <a:noFill/>
          </a:ln>
        </p:spPr>
        <p:txBody>
          <a:bodyPr wrap="none" anchor="t" anchorCtr="0">
            <a:spAutoFit/>
          </a:bodyPr>
          <a:lstStyle/>
          <a:p>
            <a:pPr algn="ctr">
              <a:buSzTx/>
            </a:pPr>
            <a:r>
              <a:rPr lang="zh-CN" altLang="en-US" sz="3200" b="1" dirty="0">
                <a:solidFill>
                  <a:schemeClr val="tx1"/>
                </a:solidFill>
                <a:latin typeface="黑体" panose="02010609060101010101" charset="-122"/>
                <a:ea typeface="黑体" panose="02010609060101010101" charset="-122"/>
              </a:rPr>
              <a:t>第</a:t>
            </a:r>
            <a:r>
              <a:rPr lang="en-US" altLang="zh-CN" sz="3200" b="1" dirty="0">
                <a:solidFill>
                  <a:schemeClr val="tx1"/>
                </a:solidFill>
                <a:latin typeface="黑体" panose="02010609060101010101" charset="-122"/>
                <a:ea typeface="黑体" panose="02010609060101010101" charset="-122"/>
              </a:rPr>
              <a:t>13</a:t>
            </a:r>
            <a:r>
              <a:rPr lang="zh-CN" altLang="en-US" sz="3200" b="1" dirty="0">
                <a:solidFill>
                  <a:schemeClr val="tx1"/>
                </a:solidFill>
                <a:latin typeface="黑体" panose="02010609060101010101" charset="-122"/>
                <a:ea typeface="黑体" panose="02010609060101010101" charset="-122"/>
              </a:rPr>
              <a:t>课  亚非拉民族独立运动</a:t>
            </a:r>
          </a:p>
        </p:txBody>
      </p:sp>
      <p:sp>
        <p:nvSpPr>
          <p:cNvPr id="20" name="文本框 19"/>
          <p:cNvSpPr txBox="1"/>
          <p:nvPr>
            <p:custDataLst>
              <p:tags r:id="rId2"/>
            </p:custDataLst>
          </p:nvPr>
        </p:nvSpPr>
        <p:spPr>
          <a:xfrm>
            <a:off x="1671320" y="3415665"/>
            <a:ext cx="6341745" cy="460375"/>
          </a:xfrm>
          <a:prstGeom prst="rect">
            <a:avLst/>
          </a:prstGeom>
          <a:noFill/>
        </p:spPr>
        <p:txBody>
          <a:bodyPr wrap="square" rtlCol="0">
            <a:spAutoFit/>
          </a:bodyPr>
          <a:lstStyle/>
          <a:p>
            <a:r>
              <a:rPr lang="zh-CN" sz="2400" b="1" dirty="0">
                <a:solidFill>
                  <a:srgbClr val="FF0000"/>
                </a:solidFill>
                <a:latin typeface="黑体" panose="02010609060101010101" charset="-122"/>
                <a:ea typeface="黑体" panose="02010609060101010101" charset="-122"/>
                <a:cs typeface="黑体" panose="02010609060101010101" charset="-122"/>
                <a:sym typeface="+mn-ea"/>
              </a:rPr>
              <a:t>民族革命</a:t>
            </a:r>
            <a:r>
              <a:rPr lang="zh-CN" altLang="en-US" sz="2400" b="1" dirty="0">
                <a:solidFill>
                  <a:srgbClr val="0000FF"/>
                </a:solidFill>
                <a:latin typeface="黑体" panose="02010609060101010101" charset="-122"/>
                <a:ea typeface="黑体" panose="02010609060101010101" charset="-122"/>
                <a:sym typeface="+mn-ea"/>
              </a:rPr>
              <a:t>（反对外来侵略，争取民族独立）  </a:t>
            </a:r>
            <a:r>
              <a:rPr lang="zh-CN" sz="2400" b="1" dirty="0">
                <a:solidFill>
                  <a:srgbClr val="1D41D5"/>
                </a:solidFill>
                <a:latin typeface="黑体" panose="02010609060101010101" charset="-122"/>
                <a:ea typeface="黑体" panose="02010609060101010101" charset="-122"/>
                <a:cs typeface="黑体" panose="02010609060101010101" charset="-122"/>
                <a:sym typeface="+mn-ea"/>
              </a:rPr>
              <a:t> </a:t>
            </a:r>
            <a:endParaRPr lang="zh-CN" altLang="en-US" sz="2400" b="1" dirty="0">
              <a:solidFill>
                <a:srgbClr val="1D41D5"/>
              </a:solidFill>
              <a:latin typeface="黑体" panose="02010609060101010101" charset="-122"/>
              <a:ea typeface="黑体" panose="02010609060101010101" charset="-122"/>
              <a:cs typeface="黑体" panose="02010609060101010101" charset="-122"/>
              <a:sym typeface="+mn-ea"/>
            </a:endParaRPr>
          </a:p>
        </p:txBody>
      </p:sp>
      <p:sp>
        <p:nvSpPr>
          <p:cNvPr id="23" name="文本框 22"/>
          <p:cNvSpPr txBox="1"/>
          <p:nvPr>
            <p:custDataLst>
              <p:tags r:id="rId3"/>
            </p:custDataLst>
          </p:nvPr>
        </p:nvSpPr>
        <p:spPr>
          <a:xfrm>
            <a:off x="7741285" y="3415665"/>
            <a:ext cx="2696210" cy="460375"/>
          </a:xfrm>
          <a:prstGeom prst="rect">
            <a:avLst/>
          </a:prstGeom>
          <a:noFill/>
        </p:spPr>
        <p:txBody>
          <a:bodyPr wrap="square" rtlCol="0" anchor="t">
            <a:spAutoFit/>
          </a:bodyPr>
          <a:lstStyle/>
          <a:p>
            <a:pPr algn="l">
              <a:buClrTx/>
              <a:buSzTx/>
              <a:buFontTx/>
            </a:pPr>
            <a:r>
              <a:rPr lang="zh-CN" altLang="en-US" sz="2400" b="1">
                <a:solidFill>
                  <a:srgbClr val="0000FF"/>
                </a:solidFill>
                <a:latin typeface="黑体" panose="02010609060101010101" charset="-122"/>
                <a:ea typeface="黑体" panose="02010609060101010101" charset="-122"/>
                <a:sym typeface="+mn-ea"/>
              </a:rPr>
              <a:t>---针对外来侵略</a:t>
            </a:r>
          </a:p>
        </p:txBody>
      </p:sp>
      <p:sp>
        <p:nvSpPr>
          <p:cNvPr id="4" name="文本框 3"/>
          <p:cNvSpPr txBox="1"/>
          <p:nvPr>
            <p:custDataLst>
              <p:tags r:id="rId4"/>
            </p:custDataLst>
          </p:nvPr>
        </p:nvSpPr>
        <p:spPr>
          <a:xfrm>
            <a:off x="7743190" y="4218305"/>
            <a:ext cx="3395980" cy="460375"/>
          </a:xfrm>
          <a:prstGeom prst="rect">
            <a:avLst/>
          </a:prstGeom>
          <a:noFill/>
        </p:spPr>
        <p:txBody>
          <a:bodyPr wrap="square" rtlCol="0">
            <a:spAutoFit/>
          </a:bodyPr>
          <a:lstStyle/>
          <a:p>
            <a:pPr algn="l">
              <a:buClrTx/>
              <a:buSzTx/>
              <a:buFontTx/>
            </a:pPr>
            <a:r>
              <a:rPr lang="zh-CN" altLang="en-US" sz="2400" b="1">
                <a:solidFill>
                  <a:srgbClr val="0000FF"/>
                </a:solidFill>
                <a:latin typeface="黑体" panose="02010609060101010101" charset="-122"/>
                <a:ea typeface="黑体" panose="02010609060101010101" charset="-122"/>
              </a:rPr>
              <a:t>---针对本国封建势力</a:t>
            </a:r>
          </a:p>
        </p:txBody>
      </p:sp>
      <p:sp>
        <p:nvSpPr>
          <p:cNvPr id="3" name="文本框 2"/>
          <p:cNvSpPr txBox="1"/>
          <p:nvPr/>
        </p:nvSpPr>
        <p:spPr>
          <a:xfrm>
            <a:off x="1682115" y="4226560"/>
            <a:ext cx="5539740" cy="460375"/>
          </a:xfrm>
          <a:prstGeom prst="rect">
            <a:avLst/>
          </a:prstGeom>
          <a:noFill/>
        </p:spPr>
        <p:txBody>
          <a:bodyPr wrap="none" rtlCol="0" anchor="t">
            <a:spAutoFit/>
          </a:bodyPr>
          <a:lstStyle/>
          <a:p>
            <a:pPr algn="l">
              <a:buClrTx/>
              <a:buSzTx/>
              <a:buFontTx/>
            </a:pPr>
            <a:r>
              <a:rPr lang="zh-CN" sz="2400" b="1" dirty="0">
                <a:solidFill>
                  <a:srgbClr val="FF0000"/>
                </a:solidFill>
                <a:latin typeface="黑体" panose="02010609060101010101" charset="-122"/>
                <a:ea typeface="黑体" panose="02010609060101010101" charset="-122"/>
                <a:cs typeface="黑体" panose="02010609060101010101" charset="-122"/>
                <a:sym typeface="+mn-ea"/>
              </a:rPr>
              <a:t>民主革命</a:t>
            </a:r>
            <a:r>
              <a:rPr lang="zh-CN" altLang="en-US" sz="2400" b="1" dirty="0">
                <a:solidFill>
                  <a:srgbClr val="0000FF"/>
                </a:solidFill>
                <a:latin typeface="黑体" panose="02010609060101010101" charset="-122"/>
                <a:ea typeface="黑体" panose="02010609060101010101" charset="-122"/>
                <a:sym typeface="+mn-ea"/>
              </a:rPr>
              <a:t>（反对专制，争取政治民主） </a:t>
            </a:r>
            <a:endParaRPr lang="zh-CN" altLang="en-US" sz="2400" b="1" dirty="0">
              <a:solidFill>
                <a:srgbClr val="0000FF"/>
              </a:solidFill>
              <a:latin typeface="黑体" panose="02010609060101010101" charset="-122"/>
              <a:ea typeface="黑体" panose="02010609060101010101" charset="-122"/>
            </a:endParaRPr>
          </a:p>
        </p:txBody>
      </p:sp>
      <p:sp>
        <p:nvSpPr>
          <p:cNvPr id="5" name="文本框 4"/>
          <p:cNvSpPr txBox="1"/>
          <p:nvPr/>
        </p:nvSpPr>
        <p:spPr>
          <a:xfrm>
            <a:off x="1184275" y="1619885"/>
            <a:ext cx="10354945" cy="1198880"/>
          </a:xfrm>
          <a:prstGeom prst="rect">
            <a:avLst/>
          </a:prstGeom>
          <a:solidFill>
            <a:srgbClr val="FFFF00"/>
          </a:solidFill>
        </p:spPr>
        <p:txBody>
          <a:bodyPr wrap="square" rtlCol="0" anchor="t">
            <a:spAutoFit/>
          </a:bodyPr>
          <a:lstStyle/>
          <a:p>
            <a:pPr indent="266700" algn="l" eaLnBrk="0" fontAlgn="auto" hangingPunct="0">
              <a:lnSpc>
                <a:spcPct val="150000"/>
              </a:lnSpc>
              <a:buClrTx/>
              <a:buSzTx/>
              <a:buFontTx/>
            </a:pPr>
            <a:r>
              <a:rPr lang="en-US" altLang="zh-CN" b="1" dirty="0">
                <a:latin typeface="黑体" panose="02010609060101010101" charset="-122"/>
                <a:ea typeface="黑体" panose="02010609060101010101" charset="-122"/>
                <a:sym typeface="+mn-ea"/>
              </a:rPr>
              <a:t> </a:t>
            </a:r>
            <a:r>
              <a:rPr lang="en-US" altLang="zh-CN" sz="2400" b="1" dirty="0">
                <a:latin typeface="黑体" panose="02010609060101010101" charset="-122"/>
                <a:ea typeface="黑体" panose="02010609060101010101" charset="-122"/>
                <a:sym typeface="+mn-ea"/>
              </a:rPr>
              <a:t> </a:t>
            </a:r>
            <a:r>
              <a:rPr lang="zh-CN" altLang="en-US" sz="2400" b="1" dirty="0">
                <a:latin typeface="黑体" panose="02010609060101010101" charset="-122"/>
                <a:ea typeface="黑体" panose="02010609060101010101" charset="-122"/>
                <a:sym typeface="+mn-ea"/>
              </a:rPr>
              <a:t>民族民主革命是殖民地、半殖民地被压迫民族反对殖民主义、帝国主义和封建主义的统治，争取国家独立、民族解放和政治民主的革命。</a:t>
            </a:r>
          </a:p>
        </p:txBody>
      </p:sp>
      <p:sp>
        <p:nvSpPr>
          <p:cNvPr id="6" name="文本框 5"/>
          <p:cNvSpPr txBox="1"/>
          <p:nvPr/>
        </p:nvSpPr>
        <p:spPr>
          <a:xfrm>
            <a:off x="1415415" y="5297805"/>
            <a:ext cx="9460230" cy="1198880"/>
          </a:xfrm>
          <a:prstGeom prst="rect">
            <a:avLst/>
          </a:prstGeom>
          <a:noFill/>
          <a:ln w="12700" cmpd="sng">
            <a:solidFill>
              <a:schemeClr val="tx1"/>
            </a:solidFill>
            <a:prstDash val="sysDot"/>
          </a:ln>
        </p:spPr>
        <p:txBody>
          <a:bodyPr wrap="square" rtlCol="0" anchor="t">
            <a:spAutoFit/>
          </a:bodyPr>
          <a:lstStyle/>
          <a:p>
            <a:pPr indent="0" algn="l" fontAlgn="auto">
              <a:lnSpc>
                <a:spcPct val="100000"/>
              </a:lnSpc>
              <a:buClrTx/>
              <a:buSzTx/>
              <a:buFontTx/>
            </a:pPr>
            <a:r>
              <a:rPr lang="zh-CN" altLang="en-US" sz="2400" b="1">
                <a:solidFill>
                  <a:srgbClr val="0000FF"/>
                </a:solidFill>
                <a:latin typeface="黑体" panose="02010609060101010101" charset="-122"/>
                <a:ea typeface="黑体" panose="02010609060101010101" charset="-122"/>
                <a:sym typeface="+mn-ea"/>
              </a:rPr>
              <a:t> 【课程标准】</a:t>
            </a:r>
          </a:p>
          <a:p>
            <a:pPr indent="0" algn="l" fontAlgn="auto">
              <a:lnSpc>
                <a:spcPct val="100000"/>
              </a:lnSpc>
            </a:pPr>
            <a:r>
              <a:rPr lang="en-US" altLang="zh-CN" sz="2400" b="1">
                <a:latin typeface="黑体" panose="02010609060101010101" charset="-122"/>
                <a:ea typeface="黑体" panose="02010609060101010101" charset="-122"/>
                <a:sym typeface="+mn-ea"/>
              </a:rPr>
              <a:t>  </a:t>
            </a:r>
            <a:r>
              <a:rPr lang="zh-CN" altLang="en-US" sz="2400" b="1">
                <a:latin typeface="黑体" panose="02010609060101010101" charset="-122"/>
                <a:ea typeface="黑体" panose="02010609060101010101" charset="-122"/>
                <a:sym typeface="+mn-ea"/>
              </a:rPr>
              <a:t>通过了解亚非拉人民的抗争，理解殖民地半殖民地民族独立运动</a:t>
            </a:r>
          </a:p>
          <a:p>
            <a:pPr indent="0" algn="l" fontAlgn="auto">
              <a:lnSpc>
                <a:spcPct val="100000"/>
              </a:lnSpc>
            </a:pPr>
            <a:r>
              <a:rPr lang="zh-CN" altLang="en-US" sz="2400" b="1">
                <a:latin typeface="黑体" panose="02010609060101010101" charset="-122"/>
                <a:ea typeface="黑体" panose="02010609060101010101" charset="-122"/>
                <a:sym typeface="+mn-ea"/>
              </a:rPr>
              <a:t> </a:t>
            </a:r>
            <a:r>
              <a:rPr lang="en-US" altLang="zh-CN" sz="2400" b="1">
                <a:latin typeface="黑体" panose="02010609060101010101" charset="-122"/>
                <a:ea typeface="黑体" panose="02010609060101010101" charset="-122"/>
                <a:sym typeface="+mn-ea"/>
              </a:rPr>
              <a:t> </a:t>
            </a:r>
            <a:r>
              <a:rPr lang="zh-CN" altLang="en-US" sz="2400" b="1">
                <a:latin typeface="黑体" panose="02010609060101010101" charset="-122"/>
                <a:ea typeface="黑体" panose="02010609060101010101" charset="-122"/>
                <a:sym typeface="+mn-ea"/>
              </a:rPr>
              <a:t>对世界历史发展的影响。</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4" grpId="0"/>
      <p:bldP spid="3" grpId="0"/>
      <p:bldP spid="5"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1"/>
          <p:cNvSpPr/>
          <p:nvPr>
            <p:custDataLst>
              <p:tags r:id="rId1"/>
            </p:custDataLst>
          </p:nvPr>
        </p:nvSpPr>
        <p:spPr>
          <a:xfrm>
            <a:off x="4043363" y="5727700"/>
            <a:ext cx="252412" cy="461963"/>
          </a:xfrm>
          <a:prstGeom prst="rect">
            <a:avLst/>
          </a:prstGeom>
          <a:noFill/>
          <a:ln w="9525">
            <a:noFill/>
          </a:ln>
        </p:spPr>
        <p:txBody>
          <a:bodyPr wrap="none" anchor="t" anchorCtr="0">
            <a:spAutoFit/>
          </a:bodyPr>
          <a:lstStyle/>
          <a:p>
            <a:pPr eaLnBrk="0" hangingPunct="0">
              <a:buSzTx/>
            </a:pPr>
            <a:r>
              <a:rPr lang="zh-CN" altLang="zh-CN" sz="2400" b="1">
                <a:solidFill>
                  <a:schemeClr val="tx1"/>
                </a:solidFill>
                <a:latin typeface="Calibri" panose="020F0502020204030204" charset="0"/>
                <a:ea typeface="微软雅黑" panose="020B0503020204020204" charset="-122"/>
              </a:rPr>
              <a:t> </a:t>
            </a:r>
            <a:endParaRPr lang="zh-CN" altLang="en-US" sz="2400" b="1">
              <a:solidFill>
                <a:schemeClr val="tx1"/>
              </a:solidFill>
              <a:latin typeface="Calibri" panose="020F0502020204030204" charset="0"/>
              <a:ea typeface="微软雅黑" panose="020B0503020204020204" charset="-122"/>
            </a:endParaRPr>
          </a:p>
        </p:txBody>
      </p:sp>
      <p:sp>
        <p:nvSpPr>
          <p:cNvPr id="11267" name="副标题 2"/>
          <p:cNvSpPr/>
          <p:nvPr>
            <p:custDataLst>
              <p:tags r:id="rId2"/>
            </p:custDataLst>
          </p:nvPr>
        </p:nvSpPr>
        <p:spPr>
          <a:xfrm>
            <a:off x="4870450" y="1917700"/>
            <a:ext cx="6759575" cy="1763713"/>
          </a:xfrm>
          <a:prstGeom prst="rect">
            <a:avLst/>
          </a:prstGeom>
          <a:solidFill>
            <a:srgbClr val="FFFFFF"/>
          </a:solidFill>
          <a:ln w="12700" cap="flat" cmpd="sng">
            <a:solidFill>
              <a:schemeClr val="tx1"/>
            </a:solidFill>
            <a:prstDash val="sysDot"/>
            <a:miter/>
            <a:headEnd type="none" w="med" len="med"/>
            <a:tailEnd type="none" w="med" len="med"/>
          </a:ln>
        </p:spPr>
        <p:txBody>
          <a:bodyPr lIns="121920" tIns="60960" rIns="121920" bIns="60960" anchor="t" anchorCtr="0"/>
          <a:lstStyle/>
          <a:p>
            <a:pPr algn="just">
              <a:spcBef>
                <a:spcPct val="20000"/>
              </a:spcBef>
            </a:pPr>
            <a:r>
              <a:rPr lang="en-US" altLang="zh-CN" sz="2800" b="1" dirty="0">
                <a:latin typeface="微软雅黑" panose="020B0503020204020204" charset="-122"/>
                <a:ea typeface="微软雅黑" panose="020B0503020204020204" charset="-122"/>
                <a:sym typeface="Wingdings" panose="05000000000000000000" pitchFamily="2" charset="2"/>
              </a:rPr>
              <a:t>     </a:t>
            </a:r>
            <a:r>
              <a:rPr lang="en-US" altLang="zh-CN" sz="2000" b="1" dirty="0">
                <a:latin typeface="黑体" panose="02010609060101010101" charset="-122"/>
                <a:ea typeface="黑体" panose="02010609060101010101" charset="-122"/>
                <a:sym typeface="Wingdings" panose="05000000000000000000" pitchFamily="2" charset="2"/>
              </a:rPr>
              <a:t>1911</a:t>
            </a:r>
            <a:r>
              <a:rPr lang="zh-CN" altLang="en-US" sz="2000" b="1" dirty="0">
                <a:latin typeface="黑体" panose="02010609060101010101" charset="-122"/>
                <a:ea typeface="黑体" panose="02010609060101010101" charset="-122"/>
                <a:sym typeface="Wingdings" panose="05000000000000000000" pitchFamily="2" charset="2"/>
              </a:rPr>
              <a:t>年中国</a:t>
            </a:r>
            <a:r>
              <a:rPr lang="zh-CN" altLang="en-US" sz="2000" b="1" dirty="0">
                <a:solidFill>
                  <a:srgbClr val="FF0000"/>
                </a:solidFill>
                <a:latin typeface="黑体" panose="02010609060101010101" charset="-122"/>
                <a:ea typeface="黑体" panose="02010609060101010101" charset="-122"/>
                <a:sym typeface="Wingdings" panose="05000000000000000000" pitchFamily="2" charset="2"/>
              </a:rPr>
              <a:t>爆发的辛亥革命</a:t>
            </a:r>
            <a:r>
              <a:rPr lang="zh-CN" altLang="en-US" sz="2000" b="1" dirty="0">
                <a:latin typeface="黑体" panose="02010609060101010101" charset="-122"/>
                <a:ea typeface="黑体" panose="02010609060101010101" charset="-122"/>
                <a:sym typeface="Wingdings" panose="05000000000000000000" pitchFamily="2" charset="2"/>
              </a:rPr>
              <a:t>，建立了</a:t>
            </a:r>
            <a:r>
              <a:rPr lang="zh-CN" altLang="en-US" sz="2000" b="1" dirty="0">
                <a:solidFill>
                  <a:srgbClr val="FF0000"/>
                </a:solidFill>
                <a:latin typeface="黑体" panose="02010609060101010101" charset="-122"/>
                <a:ea typeface="黑体" panose="02010609060101010101" charset="-122"/>
                <a:sym typeface="Wingdings" panose="05000000000000000000" pitchFamily="2" charset="2"/>
              </a:rPr>
              <a:t>亚洲第一个共和国，推翻了清王朝</a:t>
            </a:r>
            <a:r>
              <a:rPr lang="zh-CN" altLang="en-US" sz="2000" b="1" dirty="0">
                <a:latin typeface="黑体" panose="02010609060101010101" charset="-122"/>
                <a:ea typeface="黑体" panose="02010609060101010101" charset="-122"/>
                <a:sym typeface="Wingdings" panose="05000000000000000000" pitchFamily="2" charset="2"/>
              </a:rPr>
              <a:t>，结束了统治中国几千年的君主专制制度。</a:t>
            </a:r>
            <a:r>
              <a:rPr lang="zh-CN" altLang="en-US" sz="2000" b="1" dirty="0">
                <a:solidFill>
                  <a:srgbClr val="FF0000"/>
                </a:solidFill>
                <a:latin typeface="黑体" panose="02010609060101010101" charset="-122"/>
                <a:ea typeface="黑体" panose="02010609060101010101" charset="-122"/>
                <a:sym typeface="Wingdings" panose="05000000000000000000" pitchFamily="2" charset="2"/>
              </a:rPr>
              <a:t>辛亥革命开创了完全意义上的近代民族民主革命</a:t>
            </a:r>
            <a:r>
              <a:rPr lang="zh-CN" altLang="en-US" sz="2000" b="1" dirty="0">
                <a:latin typeface="黑体" panose="02010609060101010101" charset="-122"/>
                <a:ea typeface="黑体" panose="02010609060101010101" charset="-122"/>
                <a:sym typeface="Wingdings" panose="05000000000000000000" pitchFamily="2" charset="2"/>
              </a:rPr>
              <a:t>，打开了中国进步的闸门，传播了民主共和理念，推动了中华民族思想解放</a:t>
            </a:r>
            <a:r>
              <a:rPr lang="en-US" altLang="zh-CN" sz="2000" b="1" dirty="0">
                <a:latin typeface="黑体" panose="02010609060101010101" charset="-122"/>
                <a:ea typeface="黑体" panose="02010609060101010101" charset="-122"/>
                <a:sym typeface="Arial" panose="020B0604020202020204" pitchFamily="34" charset="0"/>
              </a:rPr>
              <a:t>，</a:t>
            </a:r>
            <a:r>
              <a:rPr lang="en-US" altLang="zh-CN" sz="2000" b="1" dirty="0" err="1">
                <a:latin typeface="黑体" panose="02010609060101010101" charset="-122"/>
                <a:ea typeface="黑体" panose="02010609060101010101" charset="-122"/>
                <a:sym typeface="Arial" panose="020B0604020202020204" pitchFamily="34" charset="0"/>
              </a:rPr>
              <a:t>推动了中国社会变革</a:t>
            </a:r>
            <a:r>
              <a:rPr lang="en-US" altLang="zh-CN" sz="2000" b="1" dirty="0">
                <a:latin typeface="黑体" panose="02010609060101010101" charset="-122"/>
                <a:ea typeface="黑体" panose="02010609060101010101" charset="-122"/>
                <a:sym typeface="Arial" panose="020B0604020202020204" pitchFamily="34" charset="0"/>
              </a:rPr>
              <a:t>。</a:t>
            </a:r>
            <a:endParaRPr lang="en-US" altLang="zh-CN" sz="2000" b="1" dirty="0">
              <a:solidFill>
                <a:schemeClr val="tx1"/>
              </a:solidFill>
              <a:latin typeface="黑体" panose="02010609060101010101" charset="-122"/>
              <a:ea typeface="黑体" panose="02010609060101010101" charset="-122"/>
              <a:sym typeface="Arial" panose="020B0604020202020204" pitchFamily="34" charset="0"/>
            </a:endParaRPr>
          </a:p>
        </p:txBody>
      </p:sp>
      <p:sp>
        <p:nvSpPr>
          <p:cNvPr id="11268" name="文本框 1"/>
          <p:cNvSpPr txBox="1"/>
          <p:nvPr/>
        </p:nvSpPr>
        <p:spPr>
          <a:xfrm>
            <a:off x="369888" y="158750"/>
            <a:ext cx="1450975" cy="522288"/>
          </a:xfrm>
          <a:prstGeom prst="rect">
            <a:avLst/>
          </a:prstGeom>
          <a:noFill/>
          <a:ln w="9525">
            <a:noFill/>
          </a:ln>
        </p:spPr>
        <p:txBody>
          <a:bodyPr wrap="none" anchor="t" anchorCtr="0">
            <a:spAutoFit/>
          </a:bodyPr>
          <a:lstStyle/>
          <a:p>
            <a:r>
              <a:rPr lang="en-US" altLang="zh-CN" b="1">
                <a:solidFill>
                  <a:srgbClr val="0000FF"/>
                </a:solidFill>
                <a:latin typeface="微软雅黑" panose="020B0503020204020204" charset="-122"/>
                <a:ea typeface="微软雅黑" panose="020B0503020204020204" charset="-122"/>
                <a:sym typeface="Wingdings" panose="05000000000000000000" pitchFamily="2" charset="2"/>
              </a:rPr>
              <a:t>  </a:t>
            </a:r>
            <a:r>
              <a:rPr lang="en-US" altLang="zh-CN" sz="2800" b="1">
                <a:solidFill>
                  <a:srgbClr val="0000FF"/>
                </a:solidFill>
                <a:latin typeface="微软雅黑" panose="020B0503020204020204" charset="-122"/>
                <a:ea typeface="微软雅黑" panose="020B0503020204020204" charset="-122"/>
                <a:sym typeface="Wingdings" panose="05000000000000000000" pitchFamily="2" charset="2"/>
              </a:rPr>
              <a:t>  </a:t>
            </a:r>
            <a:r>
              <a:rPr lang="en-US" altLang="zh-CN" sz="2400" b="1">
                <a:solidFill>
                  <a:srgbClr val="FF0000"/>
                </a:solidFill>
                <a:latin typeface="黑体" panose="02010609060101010101" charset="-122"/>
                <a:ea typeface="黑体" panose="02010609060101010101" charset="-122"/>
                <a:sym typeface="Wingdings" panose="05000000000000000000" pitchFamily="2" charset="2"/>
              </a:rPr>
              <a:t>3.</a:t>
            </a:r>
            <a:r>
              <a:rPr lang="zh-CN" altLang="en-US" sz="2400" b="1">
                <a:solidFill>
                  <a:srgbClr val="FF0000"/>
                </a:solidFill>
                <a:latin typeface="黑体" panose="02010609060101010101" charset="-122"/>
                <a:ea typeface="黑体" panose="02010609060101010101" charset="-122"/>
                <a:sym typeface="Wingdings" panose="05000000000000000000" pitchFamily="2" charset="2"/>
              </a:rPr>
              <a:t>表现</a:t>
            </a:r>
          </a:p>
        </p:txBody>
      </p:sp>
      <p:sp>
        <p:nvSpPr>
          <p:cNvPr id="11269" name="矩形 1"/>
          <p:cNvSpPr/>
          <p:nvPr>
            <p:custDataLst>
              <p:tags r:id="rId3"/>
            </p:custDataLst>
          </p:nvPr>
        </p:nvSpPr>
        <p:spPr>
          <a:xfrm>
            <a:off x="906463" y="787400"/>
            <a:ext cx="6781800" cy="460375"/>
          </a:xfrm>
          <a:prstGeom prst="rect">
            <a:avLst/>
          </a:prstGeom>
          <a:noFill/>
          <a:ln w="9525">
            <a:noFill/>
          </a:ln>
        </p:spPr>
        <p:txBody>
          <a:bodyPr wrap="square" anchor="t" anchorCtr="0">
            <a:spAutoFit/>
          </a:bodyPr>
          <a:lstStyle/>
          <a:p>
            <a:r>
              <a:rPr lang="zh-CN" altLang="en-US" sz="2400" b="1">
                <a:solidFill>
                  <a:srgbClr val="1D41D5"/>
                </a:solidFill>
                <a:latin typeface="黑体" panose="02010609060101010101" charset="-122"/>
                <a:ea typeface="黑体" panose="02010609060101010101" charset="-122"/>
                <a:sym typeface="Wingdings" panose="05000000000000000000" pitchFamily="2" charset="2"/>
              </a:rPr>
              <a:t>①</a:t>
            </a:r>
            <a:r>
              <a:rPr lang="en-US" altLang="zh-CN" sz="2400" b="1">
                <a:solidFill>
                  <a:srgbClr val="1D41D5"/>
                </a:solidFill>
                <a:latin typeface="黑体" panose="02010609060101010101" charset="-122"/>
                <a:ea typeface="黑体" panose="02010609060101010101" charset="-122"/>
                <a:sym typeface="Wingdings" panose="05000000000000000000" pitchFamily="2" charset="2"/>
              </a:rPr>
              <a:t> </a:t>
            </a:r>
            <a:r>
              <a:rPr lang="zh-CN" altLang="en-US" sz="2400" b="1">
                <a:solidFill>
                  <a:srgbClr val="1D41D5"/>
                </a:solidFill>
                <a:latin typeface="黑体" panose="02010609060101010101" charset="-122"/>
                <a:ea typeface="黑体" panose="02010609060101010101" charset="-122"/>
                <a:sym typeface="Wingdings" panose="05000000000000000000" pitchFamily="2" charset="2"/>
              </a:rPr>
              <a:t>印度民族解放运动（</a:t>
            </a:r>
            <a:r>
              <a:rPr lang="en-US" altLang="zh-CN" sz="2400" b="1">
                <a:solidFill>
                  <a:srgbClr val="1D41D5"/>
                </a:solidFill>
                <a:latin typeface="黑体" panose="02010609060101010101" charset="-122"/>
                <a:ea typeface="黑体" panose="02010609060101010101" charset="-122"/>
                <a:sym typeface="Wingdings" panose="05000000000000000000" pitchFamily="2" charset="2"/>
              </a:rPr>
              <a:t>1905——1908</a:t>
            </a:r>
            <a:r>
              <a:rPr lang="zh-CN" altLang="en-US" sz="2400" b="1">
                <a:solidFill>
                  <a:srgbClr val="1D41D5"/>
                </a:solidFill>
                <a:latin typeface="黑体" panose="02010609060101010101" charset="-122"/>
                <a:ea typeface="黑体" panose="02010609060101010101" charset="-122"/>
                <a:sym typeface="Wingdings" panose="05000000000000000000" pitchFamily="2" charset="2"/>
              </a:rPr>
              <a:t>）</a:t>
            </a:r>
          </a:p>
        </p:txBody>
      </p:sp>
      <p:sp>
        <p:nvSpPr>
          <p:cNvPr id="11270" name="矩形 8"/>
          <p:cNvSpPr/>
          <p:nvPr>
            <p:custDataLst>
              <p:tags r:id="rId4"/>
            </p:custDataLst>
          </p:nvPr>
        </p:nvSpPr>
        <p:spPr>
          <a:xfrm>
            <a:off x="906463" y="1374775"/>
            <a:ext cx="7140575" cy="460375"/>
          </a:xfrm>
          <a:prstGeom prst="rect">
            <a:avLst/>
          </a:prstGeom>
          <a:noFill/>
          <a:ln w="9525">
            <a:noFill/>
          </a:ln>
        </p:spPr>
        <p:txBody>
          <a:bodyPr wrap="square" anchor="t" anchorCtr="0">
            <a:spAutoFit/>
          </a:bodyPr>
          <a:lstStyle/>
          <a:p>
            <a:pPr>
              <a:buSzTx/>
            </a:pPr>
            <a:r>
              <a:rPr lang="zh-CN" altLang="en-US" sz="2400" b="1" dirty="0">
                <a:solidFill>
                  <a:srgbClr val="1D41D5"/>
                </a:solidFill>
                <a:latin typeface="黑体" panose="02010609060101010101" charset="-122"/>
                <a:ea typeface="黑体" panose="02010609060101010101" charset="-122"/>
                <a:sym typeface="Arial" panose="020B0604020202020204" pitchFamily="34" charset="0"/>
              </a:rPr>
              <a:t>② 伊朗立宪革命（</a:t>
            </a:r>
            <a:r>
              <a:rPr lang="zh-CN" altLang="en-US" sz="2400" b="1" dirty="0">
                <a:solidFill>
                  <a:srgbClr val="1D41D5"/>
                </a:solidFill>
                <a:latin typeface="黑体" panose="02010609060101010101" charset="-122"/>
                <a:ea typeface="黑体" panose="02010609060101010101" charset="-122"/>
                <a:sym typeface="Wingdings" panose="05000000000000000000" pitchFamily="2" charset="2"/>
              </a:rPr>
              <a:t>1905——1911）</a:t>
            </a:r>
            <a:endParaRPr lang="zh-CN" altLang="en-US" sz="2400" b="1" dirty="0">
              <a:solidFill>
                <a:srgbClr val="1D41D5"/>
              </a:solidFill>
              <a:latin typeface="黑体" panose="02010609060101010101" charset="-122"/>
              <a:ea typeface="黑体" panose="02010609060101010101" charset="-122"/>
              <a:sym typeface="Arial" panose="020B0604020202020204" pitchFamily="34" charset="0"/>
            </a:endParaRPr>
          </a:p>
        </p:txBody>
      </p:sp>
      <p:sp>
        <p:nvSpPr>
          <p:cNvPr id="11271" name="文本框 2"/>
          <p:cNvSpPr txBox="1"/>
          <p:nvPr/>
        </p:nvSpPr>
        <p:spPr>
          <a:xfrm>
            <a:off x="909638" y="1989138"/>
            <a:ext cx="5235575" cy="460375"/>
          </a:xfrm>
          <a:prstGeom prst="rect">
            <a:avLst/>
          </a:prstGeom>
          <a:noFill/>
          <a:ln w="9525">
            <a:noFill/>
          </a:ln>
        </p:spPr>
        <p:txBody>
          <a:bodyPr wrap="square" anchor="t" anchorCtr="0">
            <a:spAutoFit/>
          </a:bodyPr>
          <a:lstStyle/>
          <a:p>
            <a:pPr>
              <a:buSzTx/>
            </a:pPr>
            <a:r>
              <a:rPr lang="zh-CN" altLang="en-US" sz="2400" b="1" dirty="0">
                <a:solidFill>
                  <a:srgbClr val="1D41D5"/>
                </a:solidFill>
                <a:latin typeface="黑体" panose="02010609060101010101" charset="-122"/>
                <a:ea typeface="黑体" panose="02010609060101010101" charset="-122"/>
                <a:sym typeface="Wingdings" panose="05000000000000000000" pitchFamily="2" charset="2"/>
              </a:rPr>
              <a:t>③ 中国辛亥革命（1911）</a:t>
            </a:r>
          </a:p>
        </p:txBody>
      </p:sp>
      <p:sp>
        <p:nvSpPr>
          <p:cNvPr id="14338" name="矩形 1"/>
          <p:cNvSpPr/>
          <p:nvPr>
            <p:custDataLst>
              <p:tags r:id="rId5"/>
            </p:custDataLst>
          </p:nvPr>
        </p:nvSpPr>
        <p:spPr>
          <a:xfrm>
            <a:off x="2781300" y="4365625"/>
            <a:ext cx="8512175" cy="1938338"/>
          </a:xfrm>
          <a:prstGeom prst="rect">
            <a:avLst/>
          </a:prstGeom>
          <a:noFill/>
          <a:ln w="12700" cap="flat" cmpd="sng">
            <a:solidFill>
              <a:schemeClr val="tx1"/>
            </a:solidFill>
            <a:prstDash val="sysDot"/>
            <a:round/>
            <a:headEnd type="none" w="med" len="med"/>
            <a:tailEnd type="none" w="med" len="med"/>
          </a:ln>
        </p:spPr>
        <p:txBody>
          <a:bodyPr wrap="square" anchor="t" anchorCtr="0">
            <a:spAutoFit/>
          </a:bodyPr>
          <a:lstStyle/>
          <a:p>
            <a:pPr eaLnBrk="0" hangingPunct="0">
              <a:buSzTx/>
            </a:pPr>
            <a:r>
              <a:rPr lang="zh-CN" altLang="en-US" sz="2400" b="1" dirty="0">
                <a:solidFill>
                  <a:srgbClr val="0000FF"/>
                </a:solidFill>
                <a:latin typeface="黑体" panose="02010609060101010101" charset="-122"/>
                <a:ea typeface="黑体" panose="02010609060101010101" charset="-122"/>
              </a:rPr>
              <a:t>性质：</a:t>
            </a:r>
            <a:r>
              <a:rPr lang="en-US" altLang="zh-CN" sz="2400" b="1" dirty="0">
                <a:solidFill>
                  <a:srgbClr val="0000FF"/>
                </a:solidFill>
                <a:latin typeface="黑体" panose="02010609060101010101" charset="-122"/>
                <a:ea typeface="黑体" panose="02010609060101010101" charset="-122"/>
              </a:rPr>
              <a:t>    </a:t>
            </a:r>
            <a:r>
              <a:rPr lang="zh-CN" altLang="en-US" sz="2400" b="1" dirty="0">
                <a:solidFill>
                  <a:schemeClr val="tx1"/>
                </a:solidFill>
                <a:latin typeface="黑体" panose="02010609060101010101" charset="-122"/>
                <a:ea typeface="黑体" panose="02010609060101010101" charset="-122"/>
              </a:rPr>
              <a:t>资产阶级民族民主革命</a:t>
            </a:r>
          </a:p>
          <a:p>
            <a:pPr eaLnBrk="0" hangingPunct="0">
              <a:buSzTx/>
            </a:pPr>
            <a:r>
              <a:rPr lang="zh-CN" altLang="en-US" sz="2400" b="1" dirty="0">
                <a:solidFill>
                  <a:srgbClr val="0000FF"/>
                </a:solidFill>
                <a:latin typeface="黑体" panose="02010609060101010101" charset="-122"/>
                <a:ea typeface="黑体" panose="02010609060101010101" charset="-122"/>
              </a:rPr>
              <a:t>领导阶级：</a:t>
            </a:r>
            <a:r>
              <a:rPr lang="zh-CN" altLang="en-US" sz="2400" b="1" dirty="0">
                <a:solidFill>
                  <a:schemeClr val="tx1"/>
                </a:solidFill>
                <a:latin typeface="黑体" panose="02010609060101010101" charset="-122"/>
                <a:ea typeface="黑体" panose="02010609060101010101" charset="-122"/>
              </a:rPr>
              <a:t>民族资产阶级</a:t>
            </a:r>
          </a:p>
          <a:p>
            <a:pPr eaLnBrk="0" hangingPunct="0">
              <a:buSzTx/>
            </a:pPr>
            <a:r>
              <a:rPr lang="zh-CN" altLang="en-US" sz="2400" b="1" dirty="0">
                <a:solidFill>
                  <a:srgbClr val="0000FF"/>
                </a:solidFill>
                <a:latin typeface="黑体" panose="02010609060101010101" charset="-122"/>
                <a:ea typeface="黑体" panose="02010609060101010101" charset="-122"/>
              </a:rPr>
              <a:t>斗争力量：</a:t>
            </a:r>
            <a:r>
              <a:rPr lang="zh-CN" altLang="en-US" sz="2400" b="1" dirty="0">
                <a:solidFill>
                  <a:schemeClr val="tx1"/>
                </a:solidFill>
                <a:latin typeface="黑体" panose="02010609060101010101" charset="-122"/>
                <a:ea typeface="黑体" panose="02010609060101010101" charset="-122"/>
              </a:rPr>
              <a:t>工人阶级（印度）参加了反帝反封建的政治斗争，</a:t>
            </a:r>
            <a:r>
              <a:rPr lang="en-US" altLang="zh-CN" sz="2400" b="1" dirty="0">
                <a:solidFill>
                  <a:schemeClr val="tx1"/>
                </a:solidFill>
                <a:latin typeface="黑体" panose="02010609060101010101" charset="-122"/>
                <a:ea typeface="黑体" panose="02010609060101010101" charset="-122"/>
              </a:rPr>
              <a:t>    </a:t>
            </a:r>
          </a:p>
          <a:p>
            <a:pPr eaLnBrk="0" hangingPunct="0">
              <a:buSzTx/>
            </a:pPr>
            <a:r>
              <a:rPr lang="en-US" altLang="zh-CN" sz="2400" b="1" dirty="0">
                <a:solidFill>
                  <a:schemeClr val="tx1"/>
                </a:solidFill>
                <a:latin typeface="黑体" panose="02010609060101010101" charset="-122"/>
                <a:ea typeface="黑体" panose="02010609060101010101" charset="-122"/>
              </a:rPr>
              <a:t>          </a:t>
            </a:r>
            <a:r>
              <a:rPr lang="zh-CN" altLang="en-US" sz="2400" b="1" dirty="0">
                <a:solidFill>
                  <a:schemeClr val="tx1"/>
                </a:solidFill>
                <a:latin typeface="黑体" panose="02010609060101010101" charset="-122"/>
                <a:ea typeface="黑体" panose="02010609060101010101" charset="-122"/>
              </a:rPr>
              <a:t>他们是亚洲社会新生的革命力量。</a:t>
            </a:r>
          </a:p>
          <a:p>
            <a:pPr eaLnBrk="0" hangingPunct="0">
              <a:buSzTx/>
            </a:pPr>
            <a:r>
              <a:rPr lang="zh-CN" altLang="en-US" sz="2400" b="1" dirty="0">
                <a:solidFill>
                  <a:srgbClr val="0000FF"/>
                </a:solidFill>
                <a:latin typeface="黑体" panose="02010609060101010101" charset="-122"/>
                <a:ea typeface="黑体" panose="02010609060101010101" charset="-122"/>
              </a:rPr>
              <a:t>斗争形式：</a:t>
            </a:r>
            <a:r>
              <a:rPr lang="zh-CN" altLang="en-US" sz="2400" b="1" dirty="0">
                <a:solidFill>
                  <a:schemeClr val="tx1"/>
                </a:solidFill>
                <a:latin typeface="黑体" panose="02010609060101010101" charset="-122"/>
                <a:ea typeface="黑体" panose="02010609060101010101" charset="-122"/>
              </a:rPr>
              <a:t>采用了政治罢工和武装斗争相结合的形式</a:t>
            </a:r>
          </a:p>
        </p:txBody>
      </p:sp>
      <p:sp>
        <p:nvSpPr>
          <p:cNvPr id="4" name="文本框 3"/>
          <p:cNvSpPr txBox="1"/>
          <p:nvPr/>
        </p:nvSpPr>
        <p:spPr>
          <a:xfrm>
            <a:off x="474663" y="4824413"/>
            <a:ext cx="1917700" cy="828675"/>
          </a:xfrm>
          <a:prstGeom prst="rect">
            <a:avLst/>
          </a:prstGeom>
          <a:solidFill>
            <a:srgbClr val="FFFF00"/>
          </a:solidFill>
          <a:ln w="9525">
            <a:noFill/>
          </a:ln>
        </p:spPr>
        <p:txBody>
          <a:bodyPr wrap="square" anchor="t" anchorCtr="0">
            <a:spAutoFit/>
          </a:bodyPr>
          <a:lstStyle/>
          <a:p>
            <a:pPr algn="ctr" eaLnBrk="0" hangingPunct="0">
              <a:buSzTx/>
            </a:pPr>
            <a:r>
              <a:rPr lang="zh-CN" altLang="en-US" sz="2400" b="1">
                <a:solidFill>
                  <a:schemeClr val="tx1"/>
                </a:solidFill>
                <a:latin typeface="黑体" panose="02010609060101010101" charset="-122"/>
                <a:ea typeface="黑体" panose="02010609060101010101" charset="-122"/>
              </a:rPr>
              <a:t>亚洲觉醒</a:t>
            </a:r>
          </a:p>
          <a:p>
            <a:pPr algn="ctr" eaLnBrk="0" hangingPunct="0">
              <a:buSzTx/>
            </a:pPr>
            <a:r>
              <a:rPr lang="zh-CN" altLang="en-US" sz="2400" b="1">
                <a:solidFill>
                  <a:schemeClr val="tx1"/>
                </a:solidFill>
                <a:latin typeface="黑体" panose="02010609060101010101" charset="-122"/>
                <a:ea typeface="黑体" panose="02010609060101010101" charset="-122"/>
              </a:rPr>
              <a:t>的特点</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26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ldLvl="0" animBg="1"/>
      <p:bldP spid="11271" grpId="0"/>
      <p:bldP spid="14338" grpId="0" bldLvl="0" animBg="1"/>
      <p:bldP spid="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1"/>
          <p:cNvSpPr/>
          <p:nvPr>
            <p:custDataLst>
              <p:tags r:id="rId1"/>
            </p:custDataLst>
          </p:nvPr>
        </p:nvSpPr>
        <p:spPr>
          <a:xfrm>
            <a:off x="231775" y="119063"/>
            <a:ext cx="3028950" cy="522287"/>
          </a:xfrm>
          <a:prstGeom prst="rect">
            <a:avLst/>
          </a:prstGeom>
          <a:noFill/>
          <a:ln w="9525">
            <a:noFill/>
          </a:ln>
        </p:spPr>
        <p:txBody>
          <a:bodyPr wrap="square" anchor="t" anchorCtr="0">
            <a:spAutoFit/>
          </a:bodyPr>
          <a:lstStyle/>
          <a:p>
            <a:r>
              <a:rPr lang="en-US" altLang="en-US" sz="2800" b="1">
                <a:solidFill>
                  <a:schemeClr val="tx1"/>
                </a:solidFill>
                <a:latin typeface="黑体" panose="02010609060101010101" charset="-122"/>
                <a:ea typeface="黑体" panose="02010609060101010101" charset="-122"/>
                <a:sym typeface="Arial" panose="020B0604020202020204" pitchFamily="34" charset="0"/>
              </a:rPr>
              <a:t>三.非洲的抗争</a:t>
            </a:r>
          </a:p>
        </p:txBody>
      </p:sp>
      <p:sp>
        <p:nvSpPr>
          <p:cNvPr id="12291" name="矩形 2"/>
          <p:cNvSpPr/>
          <p:nvPr>
            <p:custDataLst>
              <p:tags r:id="rId2"/>
            </p:custDataLst>
          </p:nvPr>
        </p:nvSpPr>
        <p:spPr>
          <a:xfrm>
            <a:off x="1847850" y="903923"/>
            <a:ext cx="5618163" cy="460375"/>
          </a:xfrm>
          <a:prstGeom prst="rect">
            <a:avLst/>
          </a:prstGeom>
          <a:noFill/>
          <a:ln w="9525">
            <a:noFill/>
          </a:ln>
        </p:spPr>
        <p:txBody>
          <a:bodyPr anchor="t" anchorCtr="0">
            <a:spAutoFit/>
          </a:bodyPr>
          <a:lstStyle/>
          <a:p>
            <a:pPr eaLnBrk="0" hangingPunct="0">
              <a:buSzTx/>
            </a:pPr>
            <a:r>
              <a:rPr lang="zh-CN" altLang="en-US" sz="2400" b="1">
                <a:solidFill>
                  <a:srgbClr val="FF0000"/>
                </a:solidFill>
                <a:latin typeface="黑体" panose="02010609060101010101" charset="-122"/>
                <a:ea typeface="黑体" panose="02010609060101010101" charset="-122"/>
              </a:rPr>
              <a:t>武装斗争</a:t>
            </a:r>
            <a:r>
              <a:rPr lang="zh-CN" altLang="en-US" sz="2400" b="1">
                <a:solidFill>
                  <a:srgbClr val="1D41D5"/>
                </a:solidFill>
                <a:latin typeface="黑体" panose="02010609060101010101" charset="-122"/>
                <a:ea typeface="黑体" panose="02010609060101010101" charset="-122"/>
              </a:rPr>
              <a:t>是非洲人民的主要斗争形式</a:t>
            </a:r>
          </a:p>
        </p:txBody>
      </p:sp>
      <p:graphicFrame>
        <p:nvGraphicFramePr>
          <p:cNvPr id="17459" name="表格 17458"/>
          <p:cNvGraphicFramePr/>
          <p:nvPr>
            <p:custDataLst>
              <p:tags r:id="rId3"/>
            </p:custDataLst>
          </p:nvPr>
        </p:nvGraphicFramePr>
        <p:xfrm>
          <a:off x="185738" y="1517650"/>
          <a:ext cx="8067040" cy="4692015"/>
        </p:xfrm>
        <a:graphic>
          <a:graphicData uri="http://schemas.openxmlformats.org/drawingml/2006/table">
            <a:tbl>
              <a:tblPr/>
              <a:tblGrid>
                <a:gridCol w="1059180">
                  <a:extLst>
                    <a:ext uri="{9D8B030D-6E8A-4147-A177-3AD203B41FA5}">
                      <a16:colId xmlns:a16="http://schemas.microsoft.com/office/drawing/2014/main" val="20000"/>
                    </a:ext>
                  </a:extLst>
                </a:gridCol>
                <a:gridCol w="4570095">
                  <a:extLst>
                    <a:ext uri="{9D8B030D-6E8A-4147-A177-3AD203B41FA5}">
                      <a16:colId xmlns:a16="http://schemas.microsoft.com/office/drawing/2014/main" val="20001"/>
                    </a:ext>
                  </a:extLst>
                </a:gridCol>
                <a:gridCol w="2437765">
                  <a:extLst>
                    <a:ext uri="{9D8B030D-6E8A-4147-A177-3AD203B41FA5}">
                      <a16:colId xmlns:a16="http://schemas.microsoft.com/office/drawing/2014/main" val="20002"/>
                    </a:ext>
                  </a:extLst>
                </a:gridCol>
              </a:tblGrid>
              <a:tr h="484505">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algn="ctr" eaLnBrk="1" hangingPunct="1">
                        <a:buNone/>
                      </a:pPr>
                      <a:r>
                        <a:rPr lang="zh-CN" altLang="en-US" sz="2400" b="1">
                          <a:solidFill>
                            <a:schemeClr val="tx1"/>
                          </a:solidFill>
                          <a:latin typeface="黑体" panose="02010609060101010101" charset="-122"/>
                          <a:ea typeface="黑体" panose="02010609060101010101" charset="-122"/>
                        </a:rPr>
                        <a:t>事件</a:t>
                      </a:r>
                    </a:p>
                  </a:txBody>
                  <a:tcPr marL="117475" marR="117475" marT="58430" marB="5843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lumMod val="20000"/>
                        <a:lumOff val="80000"/>
                      </a:schemeClr>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algn="ctr" eaLnBrk="1" hangingPunct="1">
                        <a:buNone/>
                      </a:pPr>
                      <a:r>
                        <a:rPr lang="zh-CN" altLang="en-US" sz="2400" b="1">
                          <a:solidFill>
                            <a:schemeClr val="tx1"/>
                          </a:solidFill>
                          <a:latin typeface="黑体" panose="02010609060101010101" charset="-122"/>
                          <a:ea typeface="黑体" panose="02010609060101010101" charset="-122"/>
                        </a:rPr>
                        <a:t>动员手段</a:t>
                      </a:r>
                    </a:p>
                  </a:txBody>
                  <a:tcPr marL="117475" marR="117475" marT="58430" marB="5843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lumMod val="20000"/>
                        <a:lumOff val="80000"/>
                      </a:schemeClr>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algn="ctr" eaLnBrk="1" hangingPunct="1">
                        <a:buNone/>
                      </a:pPr>
                      <a:r>
                        <a:rPr lang="zh-CN" altLang="en-US" sz="2400" b="1">
                          <a:solidFill>
                            <a:schemeClr val="tx1"/>
                          </a:solidFill>
                          <a:latin typeface="黑体" panose="02010609060101010101" charset="-122"/>
                          <a:ea typeface="黑体" panose="02010609060101010101" charset="-122"/>
                        </a:rPr>
                        <a:t>结果</a:t>
                      </a:r>
                    </a:p>
                  </a:txBody>
                  <a:tcPr marL="117475" marR="117475" marT="58430" marB="5843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1354455">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algn="just" eaLnBrk="1" hangingPunct="1">
                        <a:buNone/>
                      </a:pPr>
                      <a:r>
                        <a:rPr lang="zh-CN" altLang="en-US" sz="2000" b="1">
                          <a:solidFill>
                            <a:srgbClr val="0000FF"/>
                          </a:solidFill>
                          <a:latin typeface="黑体" panose="02010609060101010101" charset="-122"/>
                          <a:ea typeface="黑体" panose="02010609060101010101" charset="-122"/>
                        </a:rPr>
                        <a:t>埃及的抗英斗争</a:t>
                      </a:r>
                    </a:p>
                  </a:txBody>
                  <a:tcPr marL="117475" marR="117475" marT="58430" marB="5843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algn="just" eaLnBrk="1" hangingPunct="1">
                        <a:buNone/>
                      </a:pPr>
                      <a:endParaRPr lang="en-US" altLang="zh-CN" sz="2000" b="1">
                        <a:latin typeface="黑体" panose="02010609060101010101" charset="-122"/>
                        <a:ea typeface="黑体" panose="02010609060101010101" charset="-122"/>
                        <a:cs typeface="黑体" panose="02010609060101010101" charset="-122"/>
                      </a:endParaRPr>
                    </a:p>
                  </a:txBody>
                  <a:tcPr marL="117475" marR="117475" marT="58430" marB="5843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algn="just" eaLnBrk="1" hangingPunct="1">
                        <a:buNone/>
                      </a:pPr>
                      <a:endParaRPr lang="en-US" altLang="zh-CN" sz="2000" b="1">
                        <a:latin typeface="黑体" panose="02010609060101010101" charset="-122"/>
                        <a:ea typeface="黑体" panose="02010609060101010101" charset="-122"/>
                        <a:cs typeface="黑体" panose="02010609060101010101" charset="-122"/>
                      </a:endParaRPr>
                    </a:p>
                  </a:txBody>
                  <a:tcPr marL="117475" marR="117475" marT="58430" marB="5843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59535">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algn="just" eaLnBrk="1" hangingPunct="1">
                        <a:buNone/>
                      </a:pPr>
                      <a:r>
                        <a:rPr lang="zh-CN" altLang="en-US" sz="2000" b="1">
                          <a:solidFill>
                            <a:srgbClr val="0000FF"/>
                          </a:solidFill>
                          <a:latin typeface="黑体" panose="02010609060101010101" charset="-122"/>
                          <a:ea typeface="黑体" panose="02010609060101010101" charset="-122"/>
                        </a:rPr>
                        <a:t>苏丹马</a:t>
                      </a:r>
                    </a:p>
                    <a:p>
                      <a:pPr marL="0" lvl="0" indent="0" algn="just" eaLnBrk="1" hangingPunct="1">
                        <a:buNone/>
                      </a:pPr>
                      <a:r>
                        <a:rPr lang="zh-CN" altLang="en-US" sz="2000" b="1">
                          <a:solidFill>
                            <a:srgbClr val="0000FF"/>
                          </a:solidFill>
                          <a:latin typeface="黑体" panose="02010609060101010101" charset="-122"/>
                          <a:ea typeface="黑体" panose="02010609060101010101" charset="-122"/>
                        </a:rPr>
                        <a:t>赫迪起义</a:t>
                      </a:r>
                    </a:p>
                  </a:txBody>
                  <a:tcPr marL="117475" marR="117475" marT="58430" marB="5843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algn="just" eaLnBrk="1" hangingPunct="1">
                        <a:buNone/>
                      </a:pPr>
                      <a:endParaRPr lang="zh-CN" altLang="zh-CN" sz="2000" b="1">
                        <a:latin typeface="黑体" panose="02010609060101010101" charset="-122"/>
                        <a:ea typeface="黑体" panose="02010609060101010101" charset="-122"/>
                        <a:cs typeface="黑体" panose="02010609060101010101" charset="-122"/>
                      </a:endParaRPr>
                    </a:p>
                  </a:txBody>
                  <a:tcPr marL="117475" marR="117475" marT="58430" marB="5843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algn="just" eaLnBrk="1" hangingPunct="1">
                        <a:buNone/>
                      </a:pPr>
                      <a:endParaRPr lang="zh-CN" altLang="en-US" sz="2000" b="1">
                        <a:latin typeface="黑体" panose="02010609060101010101" charset="-122"/>
                        <a:ea typeface="黑体" panose="02010609060101010101" charset="-122"/>
                      </a:endParaRPr>
                    </a:p>
                  </a:txBody>
                  <a:tcPr marL="117475" marR="117475" marT="58430" marB="5843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93520">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algn="just" eaLnBrk="1" hangingPunct="1">
                        <a:buNone/>
                      </a:pPr>
                      <a:r>
                        <a:rPr lang="zh-CN" altLang="en-US" sz="2000" b="1">
                          <a:solidFill>
                            <a:srgbClr val="0000FF"/>
                          </a:solidFill>
                          <a:latin typeface="黑体" panose="02010609060101010101" charset="-122"/>
                          <a:ea typeface="黑体" panose="02010609060101010101" charset="-122"/>
                        </a:rPr>
                        <a:t>埃塞俄</a:t>
                      </a:r>
                    </a:p>
                    <a:p>
                      <a:pPr marL="0" lvl="0" indent="0" algn="just" eaLnBrk="1" hangingPunct="1">
                        <a:buNone/>
                      </a:pPr>
                      <a:r>
                        <a:rPr lang="zh-CN" altLang="en-US" sz="2000" b="1">
                          <a:solidFill>
                            <a:srgbClr val="0000FF"/>
                          </a:solidFill>
                          <a:latin typeface="黑体" panose="02010609060101010101" charset="-122"/>
                          <a:ea typeface="黑体" panose="02010609060101010101" charset="-122"/>
                        </a:rPr>
                        <a:t>比亚抗</a:t>
                      </a:r>
                    </a:p>
                    <a:p>
                      <a:pPr marL="0" lvl="0" indent="0" algn="just" eaLnBrk="1" hangingPunct="1">
                        <a:buNone/>
                      </a:pPr>
                      <a:r>
                        <a:rPr lang="zh-CN" altLang="en-US" sz="2000" b="1">
                          <a:solidFill>
                            <a:srgbClr val="0000FF"/>
                          </a:solidFill>
                          <a:latin typeface="黑体" panose="02010609060101010101" charset="-122"/>
                          <a:ea typeface="黑体" panose="02010609060101010101" charset="-122"/>
                        </a:rPr>
                        <a:t>意斗争</a:t>
                      </a:r>
                    </a:p>
                  </a:txBody>
                  <a:tcPr marL="117475" marR="117475" marT="58430" marB="5843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algn="just" eaLnBrk="1" hangingPunct="1">
                        <a:buNone/>
                      </a:pPr>
                      <a:endParaRPr lang="zh-CN" altLang="zh-CN" sz="2000" b="1">
                        <a:latin typeface="黑体" panose="02010609060101010101" charset="-122"/>
                        <a:ea typeface="黑体" panose="02010609060101010101" charset="-122"/>
                        <a:cs typeface="黑体" panose="02010609060101010101" charset="-122"/>
                      </a:endParaRPr>
                    </a:p>
                  </a:txBody>
                  <a:tcPr marL="117475" marR="117475" marT="58430" marB="5843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algn="just" eaLnBrk="1" hangingPunct="1">
                        <a:buNone/>
                      </a:pPr>
                      <a:endParaRPr lang="zh-CN" altLang="zh-CN" sz="2000" b="1">
                        <a:latin typeface="黑体" panose="02010609060101010101" charset="-122"/>
                        <a:ea typeface="黑体" panose="02010609060101010101" charset="-122"/>
                        <a:cs typeface="黑体" panose="02010609060101010101" charset="-122"/>
                      </a:endParaRPr>
                    </a:p>
                  </a:txBody>
                  <a:tcPr marL="117475" marR="117475" marT="58430" marB="5843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12314" name="图片 4"/>
          <p:cNvPicPr>
            <a:picLocks noChangeAspect="1"/>
          </p:cNvPicPr>
          <p:nvPr/>
        </p:nvPicPr>
        <p:blipFill>
          <a:blip r:embed="rId6"/>
          <a:stretch>
            <a:fillRect/>
          </a:stretch>
        </p:blipFill>
        <p:spPr>
          <a:xfrm>
            <a:off x="8320088" y="1333500"/>
            <a:ext cx="3803650" cy="5118100"/>
          </a:xfrm>
          <a:prstGeom prst="rect">
            <a:avLst/>
          </a:prstGeom>
          <a:noFill/>
          <a:ln w="9525" cap="flat" cmpd="sng">
            <a:solidFill>
              <a:schemeClr val="tx1"/>
            </a:solidFill>
            <a:prstDash val="solid"/>
            <a:round/>
            <a:headEnd type="none" w="med" len="med"/>
            <a:tailEnd type="none" w="med" len="med"/>
          </a:ln>
        </p:spPr>
      </p:pic>
      <p:sp>
        <p:nvSpPr>
          <p:cNvPr id="4" name="文本框 3"/>
          <p:cNvSpPr txBox="1"/>
          <p:nvPr/>
        </p:nvSpPr>
        <p:spPr>
          <a:xfrm>
            <a:off x="3289300" y="188913"/>
            <a:ext cx="4972050" cy="460375"/>
          </a:xfrm>
          <a:prstGeom prst="rect">
            <a:avLst/>
          </a:prstGeom>
          <a:solidFill>
            <a:srgbClr val="FFFF00"/>
          </a:solidFill>
          <a:ln w="9525">
            <a:noFill/>
          </a:ln>
        </p:spPr>
        <p:txBody>
          <a:bodyPr wrap="square" anchor="t" anchorCtr="0">
            <a:spAutoFit/>
          </a:bodyPr>
          <a:lstStyle/>
          <a:p>
            <a:r>
              <a:rPr lang="zh-CN" altLang="en-US" sz="2400" b="1">
                <a:latin typeface="楷体" panose="02010609060101010101" charset="-122"/>
                <a:ea typeface="楷体" panose="02010609060101010101" charset="-122"/>
              </a:rPr>
              <a:t>结合教材，梳理</a:t>
            </a:r>
            <a:r>
              <a:rPr lang="zh-CN" altLang="en-US" sz="2400" b="1">
                <a:latin typeface="楷体" panose="02010609060101010101" charset="-122"/>
                <a:ea typeface="楷体" panose="02010609060101010101" charset="-122"/>
                <a:sym typeface="Arial" panose="020B0604020202020204" pitchFamily="34" charset="0"/>
              </a:rPr>
              <a:t>非洲抗争的表现</a:t>
            </a:r>
            <a:r>
              <a:rPr lang="zh-CN" altLang="en-US" sz="2400" b="1">
                <a:latin typeface="楷体" panose="02010609060101010101" charset="-122"/>
                <a:ea typeface="楷体" panose="02010609060101010101" charset="-122"/>
                <a:sym typeface="Wingdings" panose="05000000000000000000" pitchFamily="2" charset="2"/>
              </a:rPr>
              <a:t>？</a:t>
            </a:r>
            <a:endParaRPr lang="zh-CN" altLang="en-US" sz="2400" b="1">
              <a:solidFill>
                <a:schemeClr val="tx1"/>
              </a:solidFill>
              <a:latin typeface="楷体" panose="02010609060101010101" charset="-122"/>
              <a:ea typeface="楷体" panose="02010609060101010101" charset="-122"/>
              <a:sym typeface="Wingdings" panose="05000000000000000000" pitchFamily="2" charset="2"/>
            </a:endParaRPr>
          </a:p>
        </p:txBody>
      </p:sp>
      <p:sp>
        <p:nvSpPr>
          <p:cNvPr id="2" name="文本框 1"/>
          <p:cNvSpPr txBox="1"/>
          <p:nvPr/>
        </p:nvSpPr>
        <p:spPr>
          <a:xfrm>
            <a:off x="1333500" y="2130425"/>
            <a:ext cx="4422775" cy="1016000"/>
          </a:xfrm>
          <a:prstGeom prst="rect">
            <a:avLst/>
          </a:prstGeom>
          <a:noFill/>
          <a:ln w="9525">
            <a:noFill/>
          </a:ln>
        </p:spPr>
        <p:txBody>
          <a:bodyPr wrap="square" anchor="t" anchorCtr="0">
            <a:spAutoFit/>
          </a:bodyPr>
          <a:lstStyle/>
          <a:p>
            <a:pPr algn="just"/>
            <a:r>
              <a:rPr lang="zh-CN" altLang="zh-CN" sz="2000" b="1">
                <a:latin typeface="黑体" panose="02010609060101010101" charset="-122"/>
                <a:ea typeface="黑体" panose="02010609060101010101" charset="-122"/>
              </a:rPr>
              <a:t>①祖国党提出“埃及是埃及人的埃及”</a:t>
            </a:r>
          </a:p>
          <a:p>
            <a:pPr algn="just"/>
            <a:r>
              <a:rPr lang="zh-CN" altLang="zh-CN" sz="2000" b="1">
                <a:latin typeface="黑体" panose="02010609060101010101" charset="-122"/>
                <a:ea typeface="黑体" panose="02010609060101010101" charset="-122"/>
              </a:rPr>
              <a:t>②</a:t>
            </a:r>
            <a:r>
              <a:rPr lang="en-US" altLang="zh-CN" sz="2000" b="1">
                <a:latin typeface="黑体" panose="02010609060101010101" charset="-122"/>
                <a:ea typeface="黑体" panose="02010609060101010101" charset="-122"/>
              </a:rPr>
              <a:t>1882年，阿拉比领导埃及军民进行了英勇无畏的抵抗。</a:t>
            </a:r>
          </a:p>
        </p:txBody>
      </p:sp>
      <p:sp>
        <p:nvSpPr>
          <p:cNvPr id="3" name="文本框 2"/>
          <p:cNvSpPr txBox="1"/>
          <p:nvPr/>
        </p:nvSpPr>
        <p:spPr>
          <a:xfrm>
            <a:off x="5880100" y="2259013"/>
            <a:ext cx="2163763" cy="706755"/>
          </a:xfrm>
          <a:prstGeom prst="rect">
            <a:avLst/>
          </a:prstGeom>
          <a:noFill/>
          <a:ln w="9525">
            <a:noFill/>
          </a:ln>
        </p:spPr>
        <p:txBody>
          <a:bodyPr wrap="square" anchor="t" anchorCtr="0">
            <a:spAutoFit/>
          </a:bodyPr>
          <a:lstStyle/>
          <a:p>
            <a:pPr algn="just"/>
            <a:r>
              <a:rPr lang="zh-CN" altLang="en-US" sz="2000" b="1">
                <a:latin typeface="黑体" panose="02010609060101010101" charset="-122"/>
                <a:ea typeface="黑体" panose="02010609060101010101" charset="-122"/>
              </a:rPr>
              <a:t>抵抗失败</a:t>
            </a:r>
            <a:r>
              <a:rPr lang="en-US" altLang="zh-CN" sz="2000" b="1">
                <a:latin typeface="黑体" panose="02010609060101010101" charset="-122"/>
                <a:ea typeface="黑体" panose="02010609060101010101" charset="-122"/>
                <a:sym typeface="+mn-ea"/>
              </a:rPr>
              <a:t>，</a:t>
            </a:r>
            <a:endParaRPr lang="en-US" altLang="zh-CN" sz="2000" b="1">
              <a:latin typeface="黑体" panose="02010609060101010101" charset="-122"/>
              <a:ea typeface="黑体" panose="02010609060101010101" charset="-122"/>
            </a:endParaRPr>
          </a:p>
          <a:p>
            <a:pPr algn="just"/>
            <a:r>
              <a:rPr lang="en-US" altLang="zh-CN" sz="2000" b="1">
                <a:latin typeface="黑体" panose="02010609060101010101" charset="-122"/>
                <a:ea typeface="黑体" panose="02010609060101010101" charset="-122"/>
              </a:rPr>
              <a:t>英国占领埃及。</a:t>
            </a:r>
          </a:p>
        </p:txBody>
      </p:sp>
      <p:sp>
        <p:nvSpPr>
          <p:cNvPr id="5" name="文本框 4"/>
          <p:cNvSpPr txBox="1"/>
          <p:nvPr/>
        </p:nvSpPr>
        <p:spPr>
          <a:xfrm>
            <a:off x="1371600" y="3717925"/>
            <a:ext cx="3994150" cy="398463"/>
          </a:xfrm>
          <a:prstGeom prst="rect">
            <a:avLst/>
          </a:prstGeom>
          <a:noFill/>
          <a:ln w="9525">
            <a:noFill/>
          </a:ln>
        </p:spPr>
        <p:txBody>
          <a:bodyPr wrap="square" anchor="t" anchorCtr="0">
            <a:spAutoFit/>
          </a:bodyPr>
          <a:lstStyle/>
          <a:p>
            <a:pPr algn="just"/>
            <a:r>
              <a:rPr lang="en-US" altLang="zh-CN" sz="2000" b="1">
                <a:latin typeface="黑体" panose="02010609060101010101" charset="-122"/>
                <a:ea typeface="黑体" panose="02010609060101010101" charset="-122"/>
              </a:rPr>
              <a:t>1881年，苏丹爆发反英大起义</a:t>
            </a:r>
            <a:endParaRPr lang="zh-CN" altLang="zh-CN" sz="2000" b="1">
              <a:latin typeface="黑体" panose="02010609060101010101" charset="-122"/>
              <a:ea typeface="黑体" panose="02010609060101010101" charset="-122"/>
            </a:endParaRPr>
          </a:p>
        </p:txBody>
      </p:sp>
      <p:sp>
        <p:nvSpPr>
          <p:cNvPr id="6" name="文本框 5"/>
          <p:cNvSpPr txBox="1"/>
          <p:nvPr/>
        </p:nvSpPr>
        <p:spPr>
          <a:xfrm>
            <a:off x="5845175" y="3500755"/>
            <a:ext cx="2475230" cy="706755"/>
          </a:xfrm>
          <a:prstGeom prst="rect">
            <a:avLst/>
          </a:prstGeom>
          <a:noFill/>
          <a:ln w="9525">
            <a:noFill/>
          </a:ln>
        </p:spPr>
        <p:txBody>
          <a:bodyPr wrap="square" anchor="t" anchorCtr="0">
            <a:spAutoFit/>
          </a:bodyPr>
          <a:lstStyle/>
          <a:p>
            <a:pPr algn="just"/>
            <a:r>
              <a:rPr lang="zh-CN" altLang="en-US" sz="2000" b="1">
                <a:latin typeface="黑体" panose="02010609060101010101" charset="-122"/>
                <a:ea typeface="黑体" panose="02010609060101010101" charset="-122"/>
              </a:rPr>
              <a:t>沉重打击了侵略者</a:t>
            </a:r>
            <a:r>
              <a:rPr lang="en-US" altLang="zh-CN" sz="2000" b="1">
                <a:latin typeface="黑体" panose="02010609060101010101" charset="-122"/>
                <a:ea typeface="黑体" panose="02010609060101010101" charset="-122"/>
                <a:sym typeface="+mn-ea"/>
              </a:rPr>
              <a:t>，</a:t>
            </a:r>
            <a:r>
              <a:rPr lang="zh-CN" altLang="en-US" sz="2000" b="1">
                <a:latin typeface="黑体" panose="02010609060101010101" charset="-122"/>
                <a:ea typeface="黑体" panose="02010609060101010101" charset="-122"/>
              </a:rPr>
              <a:t>英国控制了苏丹。</a:t>
            </a:r>
          </a:p>
        </p:txBody>
      </p:sp>
      <p:sp>
        <p:nvSpPr>
          <p:cNvPr id="7" name="文本框 6"/>
          <p:cNvSpPr txBox="1"/>
          <p:nvPr/>
        </p:nvSpPr>
        <p:spPr>
          <a:xfrm>
            <a:off x="1277938" y="4899025"/>
            <a:ext cx="4567237" cy="1016000"/>
          </a:xfrm>
          <a:prstGeom prst="rect">
            <a:avLst/>
          </a:prstGeom>
          <a:noFill/>
          <a:ln w="9525">
            <a:noFill/>
          </a:ln>
        </p:spPr>
        <p:txBody>
          <a:bodyPr wrap="square" anchor="t" anchorCtr="0">
            <a:spAutoFit/>
          </a:bodyPr>
          <a:lstStyle/>
          <a:p>
            <a:pPr algn="just"/>
            <a:r>
              <a:rPr lang="zh-CN" altLang="zh-CN" sz="2000" b="1" dirty="0">
                <a:latin typeface="黑体" panose="02010609060101010101" charset="-122"/>
                <a:ea typeface="黑体" panose="02010609060101010101" charset="-122"/>
              </a:rPr>
              <a:t>①</a:t>
            </a:r>
            <a:r>
              <a:rPr lang="en-US" altLang="zh-CN" sz="2000" b="1" dirty="0">
                <a:latin typeface="黑体" panose="02010609060101010101" charset="-122"/>
                <a:ea typeface="黑体" panose="02010609060101010101" charset="-122"/>
              </a:rPr>
              <a:t>1894年，意大利发动对埃侵略战争。</a:t>
            </a:r>
          </a:p>
          <a:p>
            <a:pPr algn="just"/>
            <a:r>
              <a:rPr lang="zh-CN" altLang="zh-CN" sz="2000" b="1" dirty="0">
                <a:latin typeface="黑体" panose="02010609060101010101" charset="-122"/>
                <a:ea typeface="黑体" panose="02010609060101010101" charset="-122"/>
              </a:rPr>
              <a:t>②埃塞俄比亚皇帝孟尼利克二世号召</a:t>
            </a:r>
          </a:p>
          <a:p>
            <a:pPr algn="just"/>
            <a:r>
              <a:rPr lang="en-US" altLang="zh-CN" sz="2000" b="1" dirty="0">
                <a:latin typeface="黑体" panose="02010609060101010101" charset="-122"/>
                <a:ea typeface="黑体" panose="02010609060101010101" charset="-122"/>
              </a:rPr>
              <a:t>  </a:t>
            </a:r>
            <a:r>
              <a:rPr lang="zh-CN" altLang="zh-CN" sz="2000" b="1" dirty="0">
                <a:latin typeface="黑体" panose="02010609060101010101" charset="-122"/>
                <a:ea typeface="黑体" panose="02010609060101010101" charset="-122"/>
              </a:rPr>
              <a:t>人民抗击侵略者，保卫国家的独立。</a:t>
            </a:r>
          </a:p>
        </p:txBody>
      </p:sp>
      <p:sp>
        <p:nvSpPr>
          <p:cNvPr id="8" name="文本框 7"/>
          <p:cNvSpPr txBox="1"/>
          <p:nvPr/>
        </p:nvSpPr>
        <p:spPr>
          <a:xfrm>
            <a:off x="5732145" y="4956810"/>
            <a:ext cx="2628900" cy="706755"/>
          </a:xfrm>
          <a:prstGeom prst="rect">
            <a:avLst/>
          </a:prstGeom>
          <a:noFill/>
          <a:ln w="9525">
            <a:noFill/>
          </a:ln>
        </p:spPr>
        <p:txBody>
          <a:bodyPr wrap="square" anchor="t" anchorCtr="0">
            <a:spAutoFit/>
          </a:bodyPr>
          <a:lstStyle/>
          <a:p>
            <a:r>
              <a:rPr lang="en-US" altLang="zh-CN" sz="2000" b="1">
                <a:latin typeface="黑体" panose="02010609060101010101" charset="-122"/>
                <a:ea typeface="黑体" panose="02010609060101010101" charset="-122"/>
              </a:rPr>
              <a:t>1896</a:t>
            </a:r>
            <a:r>
              <a:rPr lang="zh-CN" altLang="zh-CN" sz="2000" b="1">
                <a:latin typeface="黑体" panose="02010609060101010101" charset="-122"/>
                <a:ea typeface="黑体" panose="02010609060101010101" charset="-122"/>
              </a:rPr>
              <a:t>年打败侵埃意军，维护了</a:t>
            </a:r>
            <a:r>
              <a:rPr lang="zh-CN" altLang="zh-CN" sz="2000" b="1">
                <a:latin typeface="黑体" panose="02010609060101010101" charset="-122"/>
                <a:ea typeface="黑体" panose="02010609060101010101" charset="-122"/>
                <a:sym typeface="+mn-ea"/>
              </a:rPr>
              <a:t>国家</a:t>
            </a:r>
            <a:r>
              <a:rPr lang="zh-CN" altLang="zh-CN" sz="2000" b="1">
                <a:latin typeface="黑体" panose="02010609060101010101" charset="-122"/>
                <a:ea typeface="黑体" panose="02010609060101010101" charset="-122"/>
              </a:rPr>
              <a:t>独立。</a:t>
            </a:r>
          </a:p>
        </p:txBody>
      </p:sp>
      <p:sp>
        <p:nvSpPr>
          <p:cNvPr id="9" name="文本框 8"/>
          <p:cNvSpPr txBox="1"/>
          <p:nvPr/>
        </p:nvSpPr>
        <p:spPr>
          <a:xfrm>
            <a:off x="4288155" y="2850515"/>
            <a:ext cx="1450340" cy="460375"/>
          </a:xfrm>
          <a:prstGeom prst="rect">
            <a:avLst/>
          </a:prstGeom>
          <a:solidFill>
            <a:srgbClr val="FFFF00"/>
          </a:solidFill>
        </p:spPr>
        <p:txBody>
          <a:bodyPr wrap="square" rtlCol="0" anchor="t">
            <a:spAutoFit/>
          </a:bodyPr>
          <a:lstStyle/>
          <a:p>
            <a:pPr algn="ctr" eaLnBrk="1" hangingPunct="1"/>
            <a:r>
              <a:rPr lang="zh-CN" altLang="en-US" sz="2400" b="1">
                <a:solidFill>
                  <a:schemeClr val="tx1"/>
                </a:solidFill>
                <a:latin typeface="黑体" panose="02010609060101010101" charset="-122"/>
                <a:ea typeface="黑体" panose="02010609060101010101" charset="-122"/>
                <a:sym typeface="+mn-ea"/>
              </a:rPr>
              <a:t>政党组织</a:t>
            </a:r>
          </a:p>
        </p:txBody>
      </p:sp>
      <p:sp>
        <p:nvSpPr>
          <p:cNvPr id="10" name="文本框 9"/>
          <p:cNvSpPr txBox="1"/>
          <p:nvPr/>
        </p:nvSpPr>
        <p:spPr>
          <a:xfrm>
            <a:off x="4288790" y="4207510"/>
            <a:ext cx="1473200" cy="460375"/>
          </a:xfrm>
          <a:prstGeom prst="rect">
            <a:avLst/>
          </a:prstGeom>
          <a:solidFill>
            <a:srgbClr val="FFFF00"/>
          </a:solidFill>
        </p:spPr>
        <p:txBody>
          <a:bodyPr wrap="square" rtlCol="0" anchor="t">
            <a:spAutoFit/>
          </a:bodyPr>
          <a:lstStyle/>
          <a:p>
            <a:pPr algn="ctr" eaLnBrk="1" hangingPunct="1">
              <a:buClrTx/>
              <a:buSzTx/>
              <a:buFontTx/>
            </a:pPr>
            <a:r>
              <a:rPr lang="zh-CN" altLang="en-US" sz="2400" b="1" dirty="0">
                <a:latin typeface="黑体" panose="02010609060101010101" charset="-122"/>
                <a:ea typeface="黑体" panose="02010609060101010101" charset="-122"/>
                <a:sym typeface="+mn-ea"/>
              </a:rPr>
              <a:t>宗教宣传</a:t>
            </a:r>
            <a:endParaRPr lang="zh-CN" altLang="en-US" sz="2400" b="1" dirty="0">
              <a:latin typeface="黑体" panose="02010609060101010101" charset="-122"/>
              <a:ea typeface="黑体" panose="02010609060101010101" charset="-122"/>
            </a:endParaRPr>
          </a:p>
        </p:txBody>
      </p:sp>
      <p:sp>
        <p:nvSpPr>
          <p:cNvPr id="40" name="TextBox 39"/>
          <p:cNvSpPr txBox="1"/>
          <p:nvPr>
            <p:custDataLst>
              <p:tags r:id="rId4"/>
            </p:custDataLst>
          </p:nvPr>
        </p:nvSpPr>
        <p:spPr>
          <a:xfrm>
            <a:off x="4288155" y="5810885"/>
            <a:ext cx="1443990" cy="460375"/>
          </a:xfrm>
          <a:prstGeom prst="rect">
            <a:avLst/>
          </a:prstGeom>
          <a:solidFill>
            <a:srgbClr val="FFFF00"/>
          </a:solidFill>
          <a:ln w="9525">
            <a:noFill/>
          </a:ln>
        </p:spPr>
        <p:txBody>
          <a:bodyPr wrap="square" lIns="91440" tIns="45720" rIns="91440" bIns="45720">
            <a:spAutoFit/>
          </a:bodyPr>
          <a:lstStyle/>
          <a:p>
            <a:pPr algn="ctr" eaLnBrk="1" hangingPunct="1">
              <a:buClrTx/>
              <a:buSzTx/>
              <a:buFontTx/>
            </a:pPr>
            <a:r>
              <a:rPr lang="zh-CN" altLang="en-US" sz="2400" b="1">
                <a:latin typeface="黑体" panose="02010609060101010101" charset="-122"/>
                <a:ea typeface="黑体" panose="02010609060101010101" charset="-122"/>
              </a:rPr>
              <a:t>皇帝号召</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4" grpId="0" bldLvl="0" animBg="1"/>
      <p:bldP spid="2" grpId="0"/>
      <p:bldP spid="3" grpId="0"/>
      <p:bldP spid="6" grpId="0"/>
      <p:bldP spid="7" grpId="0"/>
      <p:bldP spid="8" grpId="0"/>
      <p:bldP spid="9" grpId="0" animBg="1"/>
      <p:bldP spid="10"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1"/>
          <p:cNvSpPr/>
          <p:nvPr>
            <p:custDataLst>
              <p:tags r:id="rId1"/>
            </p:custDataLst>
          </p:nvPr>
        </p:nvSpPr>
        <p:spPr>
          <a:xfrm>
            <a:off x="4043363" y="5727700"/>
            <a:ext cx="269875" cy="461963"/>
          </a:xfrm>
          <a:prstGeom prst="rect">
            <a:avLst/>
          </a:prstGeom>
          <a:noFill/>
          <a:ln w="9525">
            <a:noFill/>
          </a:ln>
        </p:spPr>
        <p:txBody>
          <a:bodyPr wrap="none" anchor="t" anchorCtr="0">
            <a:spAutoFit/>
          </a:bodyPr>
          <a:lstStyle/>
          <a:p>
            <a:pPr eaLnBrk="0" hangingPunct="0">
              <a:buSzTx/>
            </a:pPr>
            <a:r>
              <a:rPr lang="zh-CN" altLang="zh-CN" sz="2400" b="1">
                <a:solidFill>
                  <a:schemeClr val="tx1"/>
                </a:solidFill>
                <a:latin typeface="Arial" panose="020B0604020202020204" pitchFamily="34" charset="0"/>
                <a:ea typeface="微软雅黑" panose="020B0503020204020204" charset="-122"/>
              </a:rPr>
              <a:t> </a:t>
            </a:r>
            <a:endParaRPr lang="zh-CN" altLang="en-US" sz="2400" b="1">
              <a:solidFill>
                <a:schemeClr val="tx1"/>
              </a:solidFill>
              <a:latin typeface="Arial" panose="020B0604020202020204" pitchFamily="34" charset="0"/>
              <a:ea typeface="微软雅黑" panose="020B0503020204020204" charset="-122"/>
            </a:endParaRPr>
          </a:p>
        </p:txBody>
      </p:sp>
      <p:sp>
        <p:nvSpPr>
          <p:cNvPr id="13316" name="副标题 2"/>
          <p:cNvSpPr/>
          <p:nvPr>
            <p:custDataLst>
              <p:tags r:id="rId2"/>
            </p:custDataLst>
          </p:nvPr>
        </p:nvSpPr>
        <p:spPr>
          <a:xfrm>
            <a:off x="5019675" y="336550"/>
            <a:ext cx="5459413" cy="1222375"/>
          </a:xfrm>
          <a:prstGeom prst="rect">
            <a:avLst/>
          </a:prstGeom>
          <a:solidFill>
            <a:srgbClr val="FFFFFF"/>
          </a:solidFill>
          <a:ln w="12700" cap="flat" cmpd="sng">
            <a:solidFill>
              <a:schemeClr val="tx1"/>
            </a:solidFill>
            <a:prstDash val="sysDot"/>
            <a:miter/>
            <a:headEnd type="none" w="med" len="med"/>
            <a:tailEnd type="none" w="med" len="med"/>
          </a:ln>
        </p:spPr>
        <p:txBody>
          <a:bodyPr lIns="121920" tIns="60960" rIns="121920" bIns="60960" anchor="t" anchorCtr="0"/>
          <a:lstStyle/>
          <a:p>
            <a:pPr>
              <a:spcBef>
                <a:spcPct val="20000"/>
              </a:spcBef>
            </a:pPr>
            <a:r>
              <a:rPr lang="zh-CN" altLang="en-US" sz="2400" b="1">
                <a:solidFill>
                  <a:schemeClr val="tx1"/>
                </a:solidFill>
                <a:latin typeface="Calibri" panose="020F0502020204030204" charset="0"/>
                <a:ea typeface="黑体" panose="02010609060101010101" charset="-122"/>
                <a:sym typeface="Wingdings" panose="05000000000000000000" pitchFamily="2" charset="2"/>
              </a:rPr>
              <a:t>①</a:t>
            </a:r>
            <a:r>
              <a:rPr lang="zh-CN" altLang="en-US" sz="2400" b="1">
                <a:solidFill>
                  <a:schemeClr val="tx1"/>
                </a:solidFill>
                <a:latin typeface="黑体" panose="02010609060101010101" charset="-122"/>
                <a:ea typeface="黑体" panose="02010609060101010101" charset="-122"/>
                <a:sym typeface="Wingdings" panose="05000000000000000000" pitchFamily="2" charset="2"/>
              </a:rPr>
              <a:t>打击了帝国主义的侵略势力</a:t>
            </a:r>
          </a:p>
          <a:p>
            <a:r>
              <a:rPr lang="zh-CN" altLang="en-US" sz="2400" b="1">
                <a:solidFill>
                  <a:schemeClr val="tx1"/>
                </a:solidFill>
                <a:latin typeface="Calibri" panose="020F0502020204030204" charset="0"/>
                <a:ea typeface="黑体" panose="02010609060101010101" charset="-122"/>
                <a:sym typeface="Wingdings" panose="05000000000000000000" pitchFamily="2" charset="2"/>
              </a:rPr>
              <a:t>②</a:t>
            </a:r>
            <a:r>
              <a:rPr lang="zh-CN" altLang="en-US" sz="2400" b="1">
                <a:solidFill>
                  <a:schemeClr val="tx1"/>
                </a:solidFill>
                <a:latin typeface="黑体" panose="02010609060101010101" charset="-122"/>
                <a:ea typeface="黑体" panose="02010609060101010101" charset="-122"/>
                <a:sym typeface="Wingdings" panose="05000000000000000000" pitchFamily="2" charset="2"/>
              </a:rPr>
              <a:t>削弱了本国的封建势力</a:t>
            </a:r>
          </a:p>
          <a:p>
            <a:r>
              <a:rPr lang="zh-CN" altLang="en-US" sz="2400" b="1">
                <a:solidFill>
                  <a:schemeClr val="tx1"/>
                </a:solidFill>
                <a:latin typeface="Calibri" panose="020F0502020204030204" charset="0"/>
                <a:ea typeface="黑体" panose="02010609060101010101" charset="-122"/>
                <a:sym typeface="Wingdings" panose="05000000000000000000" pitchFamily="2" charset="2"/>
              </a:rPr>
              <a:t>③</a:t>
            </a:r>
            <a:r>
              <a:rPr lang="zh-CN" altLang="en-US" sz="2400" b="1">
                <a:solidFill>
                  <a:schemeClr val="tx1"/>
                </a:solidFill>
                <a:latin typeface="黑体" panose="02010609060101010101" charset="-122"/>
                <a:ea typeface="黑体" panose="02010609060101010101" charset="-122"/>
                <a:sym typeface="Wingdings" panose="05000000000000000000" pitchFamily="2" charset="2"/>
              </a:rPr>
              <a:t>推动了民族独立和世界历史的发展</a:t>
            </a:r>
          </a:p>
        </p:txBody>
      </p:sp>
      <p:sp>
        <p:nvSpPr>
          <p:cNvPr id="15365" name="文本框 5"/>
          <p:cNvSpPr/>
          <p:nvPr>
            <p:custDataLst>
              <p:tags r:id="rId3"/>
            </p:custDataLst>
          </p:nvPr>
        </p:nvSpPr>
        <p:spPr>
          <a:xfrm>
            <a:off x="1690688" y="2489200"/>
            <a:ext cx="10393362" cy="2951163"/>
          </a:xfrm>
          <a:prstGeom prst="rect">
            <a:avLst/>
          </a:prstGeom>
          <a:noFill/>
          <a:ln w="12700" cap="flat" cmpd="sng">
            <a:solidFill>
              <a:schemeClr val="tx1"/>
            </a:solidFill>
            <a:prstDash val="sysDot"/>
            <a:round/>
            <a:headEnd type="none" w="med" len="med"/>
            <a:tailEnd type="none" w="med" len="med"/>
          </a:ln>
        </p:spPr>
        <p:txBody>
          <a:bodyPr wrap="square" lIns="91436" tIns="45718" rIns="91436" bIns="45718" anchor="t" anchorCtr="0">
            <a:spAutoFit/>
          </a:bodyPr>
          <a:lstStyle/>
          <a:p>
            <a:pPr defTabSz="685800">
              <a:lnSpc>
                <a:spcPct val="150000"/>
              </a:lnSpc>
            </a:pPr>
            <a:r>
              <a:rPr lang="zh-CN" altLang="en-US" sz="2400" b="1" dirty="0">
                <a:latin typeface="黑体" panose="02010609060101010101" charset="-122"/>
                <a:ea typeface="黑体" panose="02010609060101010101" charset="-122"/>
                <a:sym typeface="Wingdings" panose="05000000000000000000" pitchFamily="2" charset="2"/>
              </a:rPr>
              <a:t>由于民族资本主义的发展，民族解放运动进入了</a:t>
            </a:r>
            <a:r>
              <a:rPr lang="zh-CN" altLang="en-US" sz="2400" b="1" dirty="0">
                <a:solidFill>
                  <a:srgbClr val="0000FF"/>
                </a:solidFill>
                <a:latin typeface="黑体" panose="02010609060101010101" charset="-122"/>
                <a:ea typeface="黑体" panose="02010609060101010101" charset="-122"/>
                <a:sym typeface="Wingdings" panose="05000000000000000000" pitchFamily="2" charset="2"/>
              </a:rPr>
              <a:t>资产阶级民族民主革命阶段。</a:t>
            </a:r>
            <a:endParaRPr lang="zh-CN" altLang="en-US" sz="2400" b="1" dirty="0">
              <a:latin typeface="黑体" panose="02010609060101010101" charset="-122"/>
              <a:ea typeface="黑体" panose="02010609060101010101" charset="-122"/>
              <a:sym typeface="Wingdings" panose="05000000000000000000" pitchFamily="2" charset="2"/>
            </a:endParaRPr>
          </a:p>
          <a:p>
            <a:pPr defTabSz="685800">
              <a:lnSpc>
                <a:spcPct val="150000"/>
              </a:lnSpc>
            </a:pPr>
            <a:r>
              <a:rPr lang="en-US" altLang="zh-CN" sz="2000" b="1" dirty="0">
                <a:latin typeface="黑体" panose="02010609060101010101" charset="-122"/>
                <a:ea typeface="黑体" panose="02010609060101010101" charset="-122"/>
                <a:sym typeface="Wingdings" panose="05000000000000000000" pitchFamily="2" charset="2"/>
              </a:rPr>
              <a:t>   ①</a:t>
            </a:r>
            <a:r>
              <a:rPr lang="zh-CN" altLang="en-US" sz="2000" b="1" dirty="0">
                <a:latin typeface="黑体" panose="02010609060101010101" charset="-122"/>
                <a:ea typeface="黑体" panose="02010609060101010101" charset="-122"/>
                <a:sym typeface="Wingdings" panose="05000000000000000000" pitchFamily="2" charset="2"/>
              </a:rPr>
              <a:t>出现了</a:t>
            </a:r>
            <a:r>
              <a:rPr lang="zh-CN" altLang="en-US" sz="2000" b="1" dirty="0">
                <a:solidFill>
                  <a:schemeClr val="tx1"/>
                </a:solidFill>
                <a:latin typeface="黑体" panose="02010609060101010101" charset="-122"/>
                <a:ea typeface="黑体" panose="02010609060101010101" charset="-122"/>
                <a:sym typeface="Wingdings" panose="05000000000000000000" pitchFamily="2" charset="2"/>
              </a:rPr>
              <a:t>民族资产阶级政党的领导，如中国的同盟会和印度国大党；</a:t>
            </a:r>
          </a:p>
          <a:p>
            <a:pPr defTabSz="685800">
              <a:lnSpc>
                <a:spcPct val="150000"/>
              </a:lnSpc>
            </a:pPr>
            <a:r>
              <a:rPr lang="en-US" altLang="zh-CN" sz="2000" b="1" dirty="0">
                <a:solidFill>
                  <a:schemeClr val="tx1"/>
                </a:solidFill>
                <a:latin typeface="黑体" panose="02010609060101010101" charset="-122"/>
                <a:ea typeface="黑体" panose="02010609060101010101" charset="-122"/>
                <a:sym typeface="Wingdings" panose="05000000000000000000" pitchFamily="2" charset="2"/>
              </a:rPr>
              <a:t>   ②</a:t>
            </a:r>
            <a:r>
              <a:rPr lang="zh-CN" altLang="en-US" sz="2000" b="1" dirty="0">
                <a:solidFill>
                  <a:schemeClr val="tx1"/>
                </a:solidFill>
                <a:latin typeface="黑体" panose="02010609060101010101" charset="-122"/>
                <a:ea typeface="黑体" panose="02010609060101010101" charset="-122"/>
                <a:sym typeface="Wingdings" panose="05000000000000000000" pitchFamily="2" charset="2"/>
              </a:rPr>
              <a:t>旧式的农民起义逐渐被资产阶级领导的民族民主运动代替，</a:t>
            </a:r>
          </a:p>
          <a:p>
            <a:pPr defTabSz="685800">
              <a:lnSpc>
                <a:spcPct val="150000"/>
              </a:lnSpc>
            </a:pPr>
            <a:r>
              <a:rPr lang="zh-CN" altLang="en-US" sz="2000" b="1" dirty="0">
                <a:solidFill>
                  <a:schemeClr val="tx1"/>
                </a:solidFill>
                <a:latin typeface="黑体" panose="02010609060101010101" charset="-122"/>
                <a:ea typeface="黑体" panose="02010609060101010101" charset="-122"/>
                <a:sym typeface="Wingdings" panose="05000000000000000000" pitchFamily="2" charset="2"/>
              </a:rPr>
              <a:t> </a:t>
            </a:r>
            <a:r>
              <a:rPr lang="en-US" altLang="zh-CN" sz="2000" b="1" dirty="0">
                <a:solidFill>
                  <a:schemeClr val="tx1"/>
                </a:solidFill>
                <a:latin typeface="黑体" panose="02010609060101010101" charset="-122"/>
                <a:ea typeface="黑体" panose="02010609060101010101" charset="-122"/>
                <a:sym typeface="Wingdings" panose="05000000000000000000" pitchFamily="2" charset="2"/>
              </a:rPr>
              <a:t>    </a:t>
            </a:r>
            <a:r>
              <a:rPr lang="zh-CN" altLang="en-US" sz="2000" b="1" dirty="0">
                <a:solidFill>
                  <a:schemeClr val="tx1"/>
                </a:solidFill>
                <a:latin typeface="黑体" panose="02010609060101010101" charset="-122"/>
                <a:ea typeface="黑体" panose="02010609060101010101" charset="-122"/>
                <a:sym typeface="Wingdings" panose="05000000000000000000" pitchFamily="2" charset="2"/>
              </a:rPr>
              <a:t>宗教的旗帜被民族主义、民主主义的旗帜代替；</a:t>
            </a:r>
          </a:p>
          <a:p>
            <a:pPr defTabSz="685800">
              <a:lnSpc>
                <a:spcPct val="150000"/>
              </a:lnSpc>
            </a:pPr>
            <a:r>
              <a:rPr lang="en-US" altLang="zh-CN" sz="2000" b="1" dirty="0">
                <a:solidFill>
                  <a:schemeClr val="tx1"/>
                </a:solidFill>
                <a:latin typeface="黑体" panose="02010609060101010101" charset="-122"/>
                <a:ea typeface="黑体" panose="02010609060101010101" charset="-122"/>
                <a:sym typeface="Wingdings" panose="05000000000000000000" pitchFamily="2" charset="2"/>
              </a:rPr>
              <a:t>   ③</a:t>
            </a:r>
            <a:r>
              <a:rPr lang="zh-CN" altLang="en-US" sz="2000" b="1" dirty="0">
                <a:solidFill>
                  <a:schemeClr val="tx1"/>
                </a:solidFill>
                <a:latin typeface="黑体" panose="02010609060101010101" charset="-122"/>
                <a:ea typeface="黑体" panose="02010609060101010101" charset="-122"/>
                <a:sym typeface="Wingdings" panose="05000000000000000000" pitchFamily="2" charset="2"/>
              </a:rPr>
              <a:t>新的阶级力量参加了</a:t>
            </a:r>
            <a:r>
              <a:rPr lang="zh-CN" altLang="en-US" sz="2000" b="1" dirty="0">
                <a:latin typeface="黑体" panose="02010609060101010101" charset="-122"/>
                <a:ea typeface="黑体" panose="02010609060101010101" charset="-122"/>
                <a:sym typeface="Wingdings" panose="05000000000000000000" pitchFamily="2" charset="2"/>
              </a:rPr>
              <a:t>斗争，如</a:t>
            </a:r>
            <a:r>
              <a:rPr lang="en-US" altLang="zh-CN" sz="2000" b="1" dirty="0">
                <a:latin typeface="黑体" panose="02010609060101010101" charset="-122"/>
                <a:ea typeface="黑体" panose="02010609060101010101" charset="-122"/>
                <a:sym typeface="Wingdings" panose="05000000000000000000" pitchFamily="2" charset="2"/>
              </a:rPr>
              <a:t>1908</a:t>
            </a:r>
            <a:r>
              <a:rPr lang="zh-CN" altLang="en-US" sz="2000" b="1" dirty="0">
                <a:latin typeface="黑体" panose="02010609060101010101" charset="-122"/>
                <a:ea typeface="黑体" panose="02010609060101010101" charset="-122"/>
                <a:sym typeface="Wingdings" panose="05000000000000000000" pitchFamily="2" charset="2"/>
              </a:rPr>
              <a:t>年印度孟买工人大罢工。</a:t>
            </a:r>
          </a:p>
          <a:p>
            <a:pPr defTabSz="685800">
              <a:lnSpc>
                <a:spcPct val="150000"/>
              </a:lnSpc>
            </a:pPr>
            <a:r>
              <a:rPr lang="en-US" altLang="zh-CN" sz="2000" b="1" dirty="0">
                <a:latin typeface="黑体" panose="02010609060101010101" charset="-122"/>
                <a:ea typeface="黑体" panose="02010609060101010101" charset="-122"/>
                <a:sym typeface="Wingdings" panose="05000000000000000000" pitchFamily="2" charset="2"/>
              </a:rPr>
              <a:t>     </a:t>
            </a:r>
            <a:r>
              <a:rPr lang="zh-CN" altLang="en-US" sz="2000" b="1" dirty="0">
                <a:latin typeface="黑体" panose="02010609060101010101" charset="-122"/>
                <a:ea typeface="黑体" panose="02010609060101010101" charset="-122"/>
                <a:sym typeface="Wingdings" panose="05000000000000000000" pitchFamily="2" charset="2"/>
              </a:rPr>
              <a:t>朝鲜的甲午农民战争、中国义和团运动，还属于传统的运动模式，但不占主流。</a:t>
            </a:r>
            <a:endParaRPr lang="zh-CN" altLang="en-US" sz="2800" b="1" dirty="0">
              <a:solidFill>
                <a:schemeClr val="tx1"/>
              </a:solidFill>
              <a:latin typeface="黑体" panose="02010609060101010101" charset="-122"/>
              <a:ea typeface="黑体" panose="02010609060101010101" charset="-122"/>
            </a:endParaRPr>
          </a:p>
        </p:txBody>
      </p:sp>
      <p:sp>
        <p:nvSpPr>
          <p:cNvPr id="4" name="文本框 3"/>
          <p:cNvSpPr txBox="1"/>
          <p:nvPr/>
        </p:nvSpPr>
        <p:spPr>
          <a:xfrm>
            <a:off x="1055688" y="479425"/>
            <a:ext cx="3376612" cy="830263"/>
          </a:xfrm>
          <a:prstGeom prst="rect">
            <a:avLst/>
          </a:prstGeom>
          <a:gradFill rotWithShape="1">
            <a:gsLst>
              <a:gs pos="0">
                <a:srgbClr val="F7FAFD">
                  <a:alpha val="100000"/>
                </a:srgbClr>
              </a:gs>
              <a:gs pos="74001">
                <a:srgbClr val="B5D2EC">
                  <a:alpha val="100000"/>
                </a:srgbClr>
              </a:gs>
              <a:gs pos="83000">
                <a:srgbClr val="B5D2EC">
                  <a:alpha val="100000"/>
                </a:srgbClr>
              </a:gs>
              <a:gs pos="100000">
                <a:srgbClr val="CEE1F2">
                  <a:alpha val="100000"/>
                </a:srgbClr>
              </a:gs>
            </a:gsLst>
            <a:lin ang="5400000"/>
            <a:tileRect/>
          </a:gradFill>
          <a:ln w="9525">
            <a:noFill/>
          </a:ln>
        </p:spPr>
        <p:txBody>
          <a:bodyPr wrap="square" anchor="t" anchorCtr="0">
            <a:spAutoFit/>
          </a:bodyPr>
          <a:lstStyle/>
          <a:p>
            <a:pPr>
              <a:buSzTx/>
            </a:pPr>
            <a:r>
              <a:rPr lang="zh-CN" altLang="en-US" sz="2400" b="1">
                <a:latin typeface="楷体" panose="02010609060101010101" charset="-122"/>
                <a:ea typeface="楷体" panose="02010609060101010101" charset="-122"/>
              </a:rPr>
              <a:t>结合教材，梳理</a:t>
            </a:r>
            <a:r>
              <a:rPr lang="zh-CN" altLang="en-US" sz="2400" b="1">
                <a:latin typeface="楷体" panose="02010609060101010101" charset="-122"/>
                <a:ea typeface="楷体" panose="02010609060101010101" charset="-122"/>
                <a:sym typeface="Arial" panose="020B0604020202020204" pitchFamily="34" charset="0"/>
              </a:rPr>
              <a:t>亚非拉民族独立运动的意义</a:t>
            </a:r>
            <a:r>
              <a:rPr lang="zh-CN" altLang="en-US" sz="2400" b="1">
                <a:latin typeface="楷体" panose="02010609060101010101" charset="-122"/>
                <a:ea typeface="楷体" panose="02010609060101010101" charset="-122"/>
                <a:sym typeface="Wingdings" panose="05000000000000000000" pitchFamily="2" charset="2"/>
              </a:rPr>
              <a:t>？</a:t>
            </a:r>
          </a:p>
        </p:txBody>
      </p:sp>
      <p:sp>
        <p:nvSpPr>
          <p:cNvPr id="11" name="文本框 10"/>
          <p:cNvSpPr txBox="1"/>
          <p:nvPr/>
        </p:nvSpPr>
        <p:spPr>
          <a:xfrm>
            <a:off x="312738" y="1847850"/>
            <a:ext cx="1058862" cy="522288"/>
          </a:xfrm>
          <a:prstGeom prst="rect">
            <a:avLst/>
          </a:prstGeom>
          <a:solidFill>
            <a:srgbClr val="DEEBF7"/>
          </a:solidFill>
          <a:ln w="9525" cap="flat" cmpd="sng">
            <a:solidFill>
              <a:srgbClr val="FF0000"/>
            </a:solidFill>
            <a:prstDash val="solid"/>
            <a:round/>
            <a:headEnd type="none" w="med" len="med"/>
            <a:tailEnd type="none" w="med" len="med"/>
          </a:ln>
        </p:spPr>
        <p:txBody>
          <a:bodyPr wrap="square" anchor="t" anchorCtr="0">
            <a:spAutoFit/>
          </a:bodyPr>
          <a:lstStyle/>
          <a:p>
            <a:pPr algn="ctr"/>
            <a:r>
              <a:rPr lang="zh-CN" altLang="en-US" sz="2800" b="1">
                <a:solidFill>
                  <a:srgbClr val="FF0000"/>
                </a:solidFill>
                <a:latin typeface="黑体" panose="02010609060101010101" charset="-122"/>
                <a:ea typeface="黑体" panose="02010609060101010101" charset="-122"/>
              </a:rPr>
              <a:t>小结</a:t>
            </a:r>
          </a:p>
        </p:txBody>
      </p:sp>
      <p:sp>
        <p:nvSpPr>
          <p:cNvPr id="2" name="文本框 1"/>
          <p:cNvSpPr txBox="1"/>
          <p:nvPr/>
        </p:nvSpPr>
        <p:spPr>
          <a:xfrm>
            <a:off x="1874838" y="1846263"/>
            <a:ext cx="5386387" cy="460375"/>
          </a:xfrm>
          <a:prstGeom prst="rect">
            <a:avLst/>
          </a:prstGeom>
          <a:solidFill>
            <a:srgbClr val="FFFF00"/>
          </a:solidFill>
          <a:ln w="9525">
            <a:noFill/>
          </a:ln>
        </p:spPr>
        <p:txBody>
          <a:bodyPr wrap="square" anchor="t" anchorCtr="0">
            <a:spAutoFit/>
          </a:bodyPr>
          <a:lstStyle/>
          <a:p>
            <a:pPr algn="ctr" defTabSz="685800"/>
            <a:r>
              <a:rPr lang="en-US" altLang="en-US" sz="2400" b="1">
                <a:solidFill>
                  <a:srgbClr val="FF0000"/>
                </a:solidFill>
                <a:latin typeface="黑体" panose="02010609060101010101" charset="-122"/>
                <a:ea typeface="黑体" panose="02010609060101010101" charset="-122"/>
                <a:sym typeface="Arial" panose="020B0604020202020204" pitchFamily="34" charset="0"/>
              </a:rPr>
              <a:t>正确认识亚非拉民族独立运动的差异</a:t>
            </a:r>
          </a:p>
        </p:txBody>
      </p:sp>
      <p:sp>
        <p:nvSpPr>
          <p:cNvPr id="3" name="文本框 2"/>
          <p:cNvSpPr txBox="1"/>
          <p:nvPr/>
        </p:nvSpPr>
        <p:spPr>
          <a:xfrm>
            <a:off x="550863" y="3500438"/>
            <a:ext cx="863600" cy="460375"/>
          </a:xfrm>
          <a:prstGeom prst="rect">
            <a:avLst/>
          </a:prstGeom>
          <a:solidFill>
            <a:srgbClr val="FFC000"/>
          </a:solidFill>
          <a:ln w="9525">
            <a:noFill/>
          </a:ln>
        </p:spPr>
        <p:txBody>
          <a:bodyPr wrap="none" anchor="t" anchorCtr="0">
            <a:spAutoFit/>
          </a:bodyPr>
          <a:lstStyle/>
          <a:p>
            <a:r>
              <a:rPr lang="en-US" altLang="zh-CN" b="1">
                <a:latin typeface="微软雅黑" panose="020B0503020204020204" charset="-122"/>
                <a:ea typeface="微软雅黑" panose="020B0503020204020204" charset="-122"/>
                <a:sym typeface="Wingdings" panose="05000000000000000000" pitchFamily="2" charset="2"/>
              </a:rPr>
              <a:t> </a:t>
            </a:r>
            <a:r>
              <a:rPr lang="zh-CN" altLang="en-US" sz="2400" b="1">
                <a:solidFill>
                  <a:srgbClr val="1D41D5"/>
                </a:solidFill>
                <a:latin typeface="黑体" panose="02010609060101010101" charset="-122"/>
                <a:ea typeface="黑体" panose="02010609060101010101" charset="-122"/>
                <a:sym typeface="Wingdings" panose="05000000000000000000" pitchFamily="2" charset="2"/>
              </a:rPr>
              <a:t>亚洲</a:t>
            </a:r>
          </a:p>
        </p:txBody>
      </p:sp>
      <p:sp>
        <p:nvSpPr>
          <p:cNvPr id="5" name="文本框 4"/>
          <p:cNvSpPr txBox="1"/>
          <p:nvPr/>
        </p:nvSpPr>
        <p:spPr>
          <a:xfrm>
            <a:off x="550863" y="5505450"/>
            <a:ext cx="863600" cy="460375"/>
          </a:xfrm>
          <a:prstGeom prst="rect">
            <a:avLst/>
          </a:prstGeom>
          <a:solidFill>
            <a:srgbClr val="FFC000"/>
          </a:solidFill>
          <a:ln w="9525">
            <a:noFill/>
          </a:ln>
        </p:spPr>
        <p:txBody>
          <a:bodyPr wrap="none" anchor="t" anchorCtr="0">
            <a:spAutoFit/>
          </a:bodyPr>
          <a:lstStyle/>
          <a:p>
            <a:pPr>
              <a:buSzTx/>
            </a:pPr>
            <a:r>
              <a:rPr lang="en-US" altLang="zh-CN" b="1">
                <a:solidFill>
                  <a:srgbClr val="FF0000"/>
                </a:solidFill>
                <a:latin typeface="微软雅黑" panose="020B0503020204020204" charset="-122"/>
                <a:ea typeface="微软雅黑" panose="020B0503020204020204" charset="-122"/>
                <a:sym typeface="Wingdings" panose="05000000000000000000" pitchFamily="2" charset="2"/>
              </a:rPr>
              <a:t> </a:t>
            </a:r>
            <a:r>
              <a:rPr lang="zh-CN" altLang="en-US" sz="2400" b="1">
                <a:solidFill>
                  <a:srgbClr val="1D41D5"/>
                </a:solidFill>
                <a:latin typeface="黑体" panose="02010609060101010101" charset="-122"/>
                <a:ea typeface="黑体" panose="02010609060101010101" charset="-122"/>
                <a:sym typeface="Wingdings" panose="05000000000000000000" pitchFamily="2" charset="2"/>
              </a:rPr>
              <a:t>非洲</a:t>
            </a:r>
            <a:endParaRPr lang="zh-CN" altLang="en-US" sz="2400" b="1">
              <a:solidFill>
                <a:srgbClr val="1D41D5"/>
              </a:solidFill>
              <a:latin typeface="黑体" panose="02010609060101010101" charset="-122"/>
              <a:ea typeface="黑体" panose="02010609060101010101" charset="-122"/>
            </a:endParaRPr>
          </a:p>
        </p:txBody>
      </p:sp>
      <p:sp>
        <p:nvSpPr>
          <p:cNvPr id="6" name="文本框 5"/>
          <p:cNvSpPr txBox="1"/>
          <p:nvPr/>
        </p:nvSpPr>
        <p:spPr>
          <a:xfrm>
            <a:off x="192088" y="6189663"/>
            <a:ext cx="1408112" cy="460375"/>
          </a:xfrm>
          <a:prstGeom prst="rect">
            <a:avLst/>
          </a:prstGeom>
          <a:solidFill>
            <a:srgbClr val="FFC000"/>
          </a:solidFill>
          <a:ln w="9525">
            <a:noFill/>
          </a:ln>
        </p:spPr>
        <p:txBody>
          <a:bodyPr wrap="none" anchor="t" anchorCtr="0">
            <a:spAutoFit/>
          </a:bodyPr>
          <a:lstStyle/>
          <a:p>
            <a:pPr>
              <a:buSzTx/>
            </a:pPr>
            <a:r>
              <a:rPr lang="zh-CN" altLang="en-US" sz="2400" b="1">
                <a:solidFill>
                  <a:srgbClr val="1D41D5"/>
                </a:solidFill>
                <a:latin typeface="黑体" panose="02010609060101010101" charset="-122"/>
                <a:ea typeface="黑体" panose="02010609060101010101" charset="-122"/>
                <a:sym typeface="Wingdings" panose="05000000000000000000" pitchFamily="2" charset="2"/>
              </a:rPr>
              <a:t>拉丁美洲</a:t>
            </a:r>
            <a:endParaRPr lang="zh-CN" altLang="en-US" sz="2400" b="1">
              <a:solidFill>
                <a:srgbClr val="1D41D5"/>
              </a:solidFill>
              <a:latin typeface="黑体" panose="02010609060101010101" charset="-122"/>
              <a:ea typeface="黑体" panose="02010609060101010101" charset="-122"/>
            </a:endParaRPr>
          </a:p>
        </p:txBody>
      </p:sp>
      <p:sp>
        <p:nvSpPr>
          <p:cNvPr id="7" name="文本框 6"/>
          <p:cNvSpPr txBox="1"/>
          <p:nvPr/>
        </p:nvSpPr>
        <p:spPr>
          <a:xfrm>
            <a:off x="1487488" y="6165850"/>
            <a:ext cx="6570662" cy="460375"/>
          </a:xfrm>
          <a:prstGeom prst="rect">
            <a:avLst/>
          </a:prstGeom>
          <a:noFill/>
          <a:ln w="9525">
            <a:noFill/>
          </a:ln>
        </p:spPr>
        <p:txBody>
          <a:bodyPr wrap="square" anchor="t" anchorCtr="0">
            <a:spAutoFit/>
          </a:bodyPr>
          <a:lstStyle/>
          <a:p>
            <a:r>
              <a:rPr lang="en-US" altLang="zh-CN" b="1" dirty="0">
                <a:latin typeface="微软雅黑" panose="020B0503020204020204" charset="-122"/>
                <a:ea typeface="微软雅黑" panose="020B0503020204020204" charset="-122"/>
                <a:sym typeface="Wingdings" panose="05000000000000000000" pitchFamily="2" charset="2"/>
              </a:rPr>
              <a:t>   </a:t>
            </a:r>
            <a:r>
              <a:rPr lang="zh-CN" altLang="en-US" sz="2400" b="1" dirty="0">
                <a:latin typeface="黑体" panose="02010609060101010101" charset="-122"/>
                <a:ea typeface="黑体" panose="02010609060101010101" charset="-122"/>
                <a:sym typeface="Wingdings" panose="05000000000000000000" pitchFamily="2" charset="2"/>
              </a:rPr>
              <a:t>主要是</a:t>
            </a:r>
            <a:r>
              <a:rPr lang="zh-CN" altLang="en-US" sz="2400" b="1" dirty="0">
                <a:solidFill>
                  <a:srgbClr val="0000FF"/>
                </a:solidFill>
                <a:latin typeface="黑体" panose="02010609060101010101" charset="-122"/>
                <a:ea typeface="黑体" panose="02010609060101010101" charset="-122"/>
                <a:sym typeface="Wingdings" panose="05000000000000000000" pitchFamily="2" charset="2"/>
              </a:rPr>
              <a:t>反帝反封建的资产阶级民族民主革命</a:t>
            </a:r>
          </a:p>
        </p:txBody>
      </p:sp>
      <p:sp>
        <p:nvSpPr>
          <p:cNvPr id="8" name="文本框 7"/>
          <p:cNvSpPr txBox="1"/>
          <p:nvPr/>
        </p:nvSpPr>
        <p:spPr>
          <a:xfrm>
            <a:off x="1657350" y="5546725"/>
            <a:ext cx="10429875" cy="460375"/>
          </a:xfrm>
          <a:prstGeom prst="rect">
            <a:avLst/>
          </a:prstGeom>
          <a:noFill/>
          <a:ln w="9525">
            <a:noFill/>
          </a:ln>
        </p:spPr>
        <p:txBody>
          <a:bodyPr wrap="square" anchor="t" anchorCtr="0">
            <a:spAutoFit/>
          </a:bodyPr>
          <a:lstStyle/>
          <a:p>
            <a:r>
              <a:rPr lang="zh-CN" altLang="en-US" sz="2400" b="1" dirty="0">
                <a:latin typeface="黑体" panose="02010609060101010101" charset="-122"/>
                <a:ea typeface="黑体" panose="02010609060101010101" charset="-122"/>
                <a:sym typeface="Wingdings" panose="05000000000000000000" pitchFamily="2" charset="2"/>
              </a:rPr>
              <a:t>斗争水平总体上</a:t>
            </a:r>
            <a:r>
              <a:rPr lang="zh-CN" altLang="en-US" sz="2400" b="1" dirty="0">
                <a:solidFill>
                  <a:srgbClr val="1D41D5"/>
                </a:solidFill>
                <a:latin typeface="黑体" panose="02010609060101010101" charset="-122"/>
                <a:ea typeface="黑体" panose="02010609060101010101" charset="-122"/>
                <a:sym typeface="Wingdings" panose="05000000000000000000" pitchFamily="2" charset="2"/>
              </a:rPr>
              <a:t>相对落后</a:t>
            </a:r>
            <a:r>
              <a:rPr lang="zh-CN" altLang="en-US" sz="2400" b="1" dirty="0">
                <a:solidFill>
                  <a:schemeClr val="tx1"/>
                </a:solidFill>
                <a:latin typeface="黑体" panose="02010609060101010101" charset="-122"/>
                <a:ea typeface="黑体" panose="02010609060101010101" charset="-122"/>
                <a:sym typeface="Wingdings" panose="05000000000000000000" pitchFamily="2" charset="2"/>
              </a:rPr>
              <a:t>（旧式民族运动），</a:t>
            </a:r>
            <a:r>
              <a:rPr lang="zh-CN" altLang="en-US" sz="2000" b="1" dirty="0">
                <a:latin typeface="黑体" panose="02010609060101010101" charset="-122"/>
                <a:ea typeface="黑体" panose="02010609060101010101" charset="-122"/>
                <a:sym typeface="Wingdings" panose="05000000000000000000" pitchFamily="2" charset="2"/>
              </a:rPr>
              <a:t>只有埃及出现了非洲第一个政党</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childTnLst>
                                    <p:set>
                                      <p:cBhvr>
                                        <p:cTn id="23" dur="1" fill="hold">
                                          <p:stCondLst>
                                            <p:cond delay="0"/>
                                          </p:stCondLst>
                                        </p:cTn>
                                        <p:tgtEl>
                                          <p:spTgt spid="1536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ldLvl="0" animBg="1"/>
      <p:bldP spid="15365" grpId="1" bldLvl="0" animBg="1"/>
      <p:bldP spid="4" grpId="1" bldLvl="0" animBg="1"/>
      <p:bldP spid="11" grpId="0" bldLvl="0" animBg="1"/>
      <p:bldP spid="2" grpId="0" bldLvl="0" animBg="1"/>
      <p:bldP spid="3" grpId="0" bldLvl="0" animBg="1"/>
      <p:bldP spid="5" grpId="0" bldLvl="0" animBg="1"/>
      <p:bldP spid="6" grpId="0" bldLvl="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F672354-AAC1-468E-B66F-FAF88BBA921A}"/>
              </a:ext>
            </a:extLst>
          </p:cNvPr>
          <p:cNvSpPr txBox="1">
            <a:spLocks noChangeArrowheads="1"/>
          </p:cNvSpPr>
          <p:nvPr/>
        </p:nvSpPr>
        <p:spPr bwMode="auto">
          <a:xfrm>
            <a:off x="188913" y="2251075"/>
            <a:ext cx="11774487" cy="3692525"/>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r>
              <a:rPr lang="en-US" altLang="zh-CN" dirty="0"/>
              <a:t>  </a:t>
            </a:r>
          </a:p>
          <a:p>
            <a:r>
              <a:rPr lang="en-US" altLang="zh-CN" dirty="0"/>
              <a:t>                        </a:t>
            </a:r>
            <a:r>
              <a:rPr lang="zh-CN" altLang="en-US" sz="2800" b="1" dirty="0">
                <a:latin typeface="楷体" panose="02010609060101010101" pitchFamily="49" charset="-122"/>
                <a:ea typeface="楷体" panose="02010609060101010101" pitchFamily="49" charset="-122"/>
              </a:rPr>
              <a:t>民族解放运动的发展呈现出</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大起大落”的特征 。根据这一特征，故称其为</a:t>
            </a:r>
            <a:r>
              <a:rPr lang="en-US" altLang="zh-CN" sz="2800" b="1" dirty="0">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起落型</a:t>
            </a:r>
            <a:r>
              <a:rPr lang="zh-CN" altLang="en-US" sz="2800" b="1" dirty="0">
                <a:latin typeface="楷体" panose="02010609060101010101" pitchFamily="49" charset="-122"/>
                <a:ea typeface="楷体" panose="02010609060101010101" pitchFamily="49" charset="-122"/>
              </a:rPr>
              <a:t>”。近代      的民族解放运动是循序渐进，一浪高过一浪。根据这一特征,近代亚洲民族解放运动、称之为</a:t>
            </a:r>
            <a:r>
              <a:rPr lang="en-US" altLang="zh-CN" sz="2800" b="1" dirty="0">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螺旋型</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sym typeface="宋体" panose="02010600030101010101" pitchFamily="2" charset="-122"/>
              </a:rPr>
              <a:t>非洲大部分地区的民族解放运动长期徘徊不前。因此，     的民族解放运动可说是属于“</a:t>
            </a:r>
            <a:r>
              <a:rPr lang="zh-CN" altLang="en-US" sz="2800" b="1" dirty="0">
                <a:solidFill>
                  <a:srgbClr val="FF0000"/>
                </a:solidFill>
                <a:latin typeface="楷体" panose="02010609060101010101" pitchFamily="49" charset="-122"/>
                <a:ea typeface="楷体" panose="02010609060101010101" pitchFamily="49" charset="-122"/>
                <a:sym typeface="宋体" panose="02010600030101010101" pitchFamily="2" charset="-122"/>
              </a:rPr>
              <a:t>徘徊型</a:t>
            </a:r>
            <a:r>
              <a:rPr lang="en-US" altLang="zh-CN" sz="2800" b="1" dirty="0">
                <a:latin typeface="楷体" panose="02010609060101010101" pitchFamily="49" charset="-122"/>
                <a:ea typeface="楷体" panose="02010609060101010101" pitchFamily="49" charset="-122"/>
                <a:sym typeface="宋体" panose="02010600030101010101" pitchFamily="2" charset="-122"/>
              </a:rPr>
              <a:t>”</a:t>
            </a:r>
            <a:r>
              <a:rPr lang="zh-CN" altLang="en-US" sz="2800" b="1" dirty="0">
                <a:latin typeface="楷体" panose="02010609060101010101" pitchFamily="49" charset="-122"/>
                <a:ea typeface="楷体" panose="02010609060101010101" pitchFamily="49" charset="-122"/>
                <a:sym typeface="宋体" panose="02010600030101010101" pitchFamily="2" charset="-122"/>
              </a:rPr>
              <a:t>的。</a:t>
            </a:r>
            <a:endParaRPr lang="zh-CN" altLang="en-US" sz="2800" dirty="0"/>
          </a:p>
          <a:p>
            <a:endParaRPr lang="zh-CN" altLang="en-US" sz="2800" b="1" dirty="0">
              <a:latin typeface="楷体" panose="02010609060101010101" pitchFamily="49" charset="-122"/>
              <a:ea typeface="楷体" panose="02010609060101010101" pitchFamily="49" charset="-122"/>
            </a:endParaRPr>
          </a:p>
          <a:p>
            <a:r>
              <a:rPr lang="en-US" altLang="zh-CN" sz="2400" b="1"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《试论近代亚非拉民族解放运动的几个问题》薛源官</a:t>
            </a:r>
          </a:p>
          <a:p>
            <a:endParaRPr lang="zh-CN" altLang="en-US" sz="2400" b="1" dirty="0">
              <a:latin typeface="楷体" panose="02010609060101010101" pitchFamily="49" charset="-122"/>
              <a:ea typeface="楷体" panose="02010609060101010101" pitchFamily="49" charset="-122"/>
            </a:endParaRPr>
          </a:p>
        </p:txBody>
      </p:sp>
      <p:sp>
        <p:nvSpPr>
          <p:cNvPr id="7170" name="文本框 5">
            <a:extLst>
              <a:ext uri="{FF2B5EF4-FFF2-40B4-BE49-F238E27FC236}">
                <a16:creationId xmlns:a16="http://schemas.microsoft.com/office/drawing/2014/main" id="{0C12CE89-A92F-4AAE-BDA5-E422329E104B}"/>
              </a:ext>
            </a:extLst>
          </p:cNvPr>
          <p:cNvSpPr txBox="1">
            <a:spLocks noChangeArrowheads="1"/>
          </p:cNvSpPr>
          <p:nvPr/>
        </p:nvSpPr>
        <p:spPr bwMode="auto">
          <a:xfrm>
            <a:off x="147638" y="195263"/>
            <a:ext cx="11895137" cy="707886"/>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zh-CN" altLang="en-US" sz="4000" b="1" dirty="0">
                <a:solidFill>
                  <a:srgbClr val="FF0000"/>
                </a:solidFill>
                <a:latin typeface="黑体" panose="02010609060101010101" pitchFamily="49" charset="-122"/>
                <a:ea typeface="黑体" panose="02010609060101010101" pitchFamily="49" charset="-122"/>
                <a:sym typeface="宋体" panose="02010600030101010101" pitchFamily="2" charset="-122"/>
              </a:rPr>
              <a:t>亚非拉民族独立运动</a:t>
            </a:r>
          </a:p>
        </p:txBody>
      </p:sp>
      <p:sp>
        <p:nvSpPr>
          <p:cNvPr id="7171" name="文本框 9">
            <a:extLst>
              <a:ext uri="{FF2B5EF4-FFF2-40B4-BE49-F238E27FC236}">
                <a16:creationId xmlns:a16="http://schemas.microsoft.com/office/drawing/2014/main" id="{A7272454-C6D9-4A0E-A64D-F23AF5FF0811}"/>
              </a:ext>
            </a:extLst>
          </p:cNvPr>
          <p:cNvSpPr txBox="1">
            <a:spLocks noChangeArrowheads="1"/>
          </p:cNvSpPr>
          <p:nvPr/>
        </p:nvSpPr>
        <p:spPr bwMode="auto">
          <a:xfrm>
            <a:off x="147638" y="1216819"/>
            <a:ext cx="11984037" cy="522287"/>
          </a:xfrm>
          <a:prstGeom prst="rect">
            <a:avLst/>
          </a:prstGeom>
          <a:solidFill>
            <a:srgbClr val="A3A3E0"/>
          </a:solidFill>
          <a:ln w="19050">
            <a:solidFill>
              <a:schemeClr val="tx1"/>
            </a:solidFill>
            <a:round/>
            <a:headEnd/>
            <a:tailEnd/>
          </a:ln>
        </p:spPr>
        <p:txBody>
          <a:bodyPr>
            <a:spAutoFit/>
          </a:bodyPr>
          <a:lstStyle/>
          <a:p>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近代亚非拉民族解放运动有共同的历史发展趋势 , 但又有</a:t>
            </a:r>
            <a:r>
              <a:rPr lang="zh-CN" altLang="en-US" sz="2800" b="1" dirty="0">
                <a:solidFill>
                  <a:srgbClr val="FF0000"/>
                </a:solidFill>
                <a:latin typeface="楷体" panose="02010609060101010101" pitchFamily="49" charset="-122"/>
                <a:ea typeface="楷体" panose="02010609060101010101" pitchFamily="49" charset="-122"/>
              </a:rPr>
              <a:t>各自的特点。</a:t>
            </a:r>
            <a:r>
              <a:rPr lang="en-US" altLang="zh-CN" sz="2800" b="1" dirty="0">
                <a:latin typeface="楷体" panose="02010609060101010101" pitchFamily="49" charset="-122"/>
                <a:ea typeface="楷体" panose="02010609060101010101" pitchFamily="49" charset="-122"/>
              </a:rPr>
              <a:t>”</a:t>
            </a:r>
          </a:p>
        </p:txBody>
      </p:sp>
      <p:sp>
        <p:nvSpPr>
          <p:cNvPr id="3" name="文本框 2">
            <a:extLst>
              <a:ext uri="{FF2B5EF4-FFF2-40B4-BE49-F238E27FC236}">
                <a16:creationId xmlns:a16="http://schemas.microsoft.com/office/drawing/2014/main" id="{0C4DEBC3-3E40-4185-A8ED-C15A110AE7C6}"/>
              </a:ext>
            </a:extLst>
          </p:cNvPr>
          <p:cNvSpPr txBox="1">
            <a:spLocks noChangeArrowheads="1"/>
          </p:cNvSpPr>
          <p:nvPr/>
        </p:nvSpPr>
        <p:spPr bwMode="auto">
          <a:xfrm>
            <a:off x="744538" y="2509838"/>
            <a:ext cx="898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latin typeface="楷体" panose="02010609060101010101" pitchFamily="49" charset="-122"/>
                <a:ea typeface="楷体" panose="02010609060101010101" pitchFamily="49" charset="-122"/>
              </a:rPr>
              <a:t>拉美</a:t>
            </a:r>
          </a:p>
        </p:txBody>
      </p:sp>
      <p:sp>
        <p:nvSpPr>
          <p:cNvPr id="4" name="文本框 3">
            <a:extLst>
              <a:ext uri="{FF2B5EF4-FFF2-40B4-BE49-F238E27FC236}">
                <a16:creationId xmlns:a16="http://schemas.microsoft.com/office/drawing/2014/main" id="{A6767E3F-38FD-42DE-915C-3E656203EDF9}"/>
              </a:ext>
            </a:extLst>
          </p:cNvPr>
          <p:cNvSpPr txBox="1">
            <a:spLocks noChangeArrowheads="1"/>
          </p:cNvSpPr>
          <p:nvPr/>
        </p:nvSpPr>
        <p:spPr bwMode="auto">
          <a:xfrm>
            <a:off x="5411788" y="2941638"/>
            <a:ext cx="898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latin typeface="楷体" panose="02010609060101010101" pitchFamily="49" charset="-122"/>
                <a:ea typeface="楷体" panose="02010609060101010101" pitchFamily="49" charset="-122"/>
              </a:rPr>
              <a:t>亚洲</a:t>
            </a:r>
            <a:endParaRPr lang="zh-CN" altLang="en-US" sz="2800"/>
          </a:p>
        </p:txBody>
      </p:sp>
      <p:sp>
        <p:nvSpPr>
          <p:cNvPr id="5" name="文本框 4">
            <a:extLst>
              <a:ext uri="{FF2B5EF4-FFF2-40B4-BE49-F238E27FC236}">
                <a16:creationId xmlns:a16="http://schemas.microsoft.com/office/drawing/2014/main" id="{295EE3B3-4046-4D2B-B2B2-D748608406B6}"/>
              </a:ext>
            </a:extLst>
          </p:cNvPr>
          <p:cNvSpPr txBox="1">
            <a:spLocks noChangeArrowheads="1"/>
          </p:cNvSpPr>
          <p:nvPr/>
        </p:nvSpPr>
        <p:spPr bwMode="auto">
          <a:xfrm>
            <a:off x="8777288" y="3835400"/>
            <a:ext cx="8969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latin typeface="楷体" panose="02010609060101010101" pitchFamily="49" charset="-122"/>
                <a:ea typeface="楷体" panose="02010609060101010101" pitchFamily="49" charset="-122"/>
                <a:sym typeface="宋体" panose="02010600030101010101" pitchFamily="2" charset="-122"/>
              </a:rPr>
              <a:t>非洲</a:t>
            </a:r>
            <a:endParaRPr lang="zh-CN" altLang="en-US" sz="2800"/>
          </a:p>
        </p:txBody>
      </p:sp>
      <p:sp>
        <p:nvSpPr>
          <p:cNvPr id="6" name="矩形 5">
            <a:extLst>
              <a:ext uri="{FF2B5EF4-FFF2-40B4-BE49-F238E27FC236}">
                <a16:creationId xmlns:a16="http://schemas.microsoft.com/office/drawing/2014/main" id="{30FB2D8A-FBC3-421C-93B1-8B4388195ACD}"/>
              </a:ext>
            </a:extLst>
          </p:cNvPr>
          <p:cNvSpPr/>
          <p:nvPr/>
        </p:nvSpPr>
        <p:spPr>
          <a:xfrm>
            <a:off x="744538" y="2554288"/>
            <a:ext cx="1008062" cy="431800"/>
          </a:xfrm>
          <a:prstGeom prst="rect">
            <a:avLst/>
          </a:prstGeom>
          <a:noFill/>
          <a:ln w="38100">
            <a:solidFill>
              <a:srgbClr val="0114CB"/>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0" name="矩形 9">
            <a:extLst>
              <a:ext uri="{FF2B5EF4-FFF2-40B4-BE49-F238E27FC236}">
                <a16:creationId xmlns:a16="http://schemas.microsoft.com/office/drawing/2014/main" id="{238FD308-FC9A-49D2-9A33-3EF509278A36}"/>
              </a:ext>
            </a:extLst>
          </p:cNvPr>
          <p:cNvSpPr/>
          <p:nvPr/>
        </p:nvSpPr>
        <p:spPr>
          <a:xfrm>
            <a:off x="5356225" y="2986088"/>
            <a:ext cx="1009650" cy="431800"/>
          </a:xfrm>
          <a:prstGeom prst="rect">
            <a:avLst/>
          </a:prstGeom>
          <a:noFill/>
          <a:ln w="38100">
            <a:solidFill>
              <a:srgbClr val="0114CB"/>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1" name="矩形 10">
            <a:extLst>
              <a:ext uri="{FF2B5EF4-FFF2-40B4-BE49-F238E27FC236}">
                <a16:creationId xmlns:a16="http://schemas.microsoft.com/office/drawing/2014/main" id="{69FA6A2C-83E2-43A5-8878-BB40BED5E2B0}"/>
              </a:ext>
            </a:extLst>
          </p:cNvPr>
          <p:cNvSpPr/>
          <p:nvPr/>
        </p:nvSpPr>
        <p:spPr>
          <a:xfrm>
            <a:off x="8721725" y="3881438"/>
            <a:ext cx="1008063" cy="431800"/>
          </a:xfrm>
          <a:prstGeom prst="rect">
            <a:avLst/>
          </a:prstGeom>
          <a:noFill/>
          <a:ln w="38100">
            <a:solidFill>
              <a:srgbClr val="0114CB"/>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500"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par>
                                <p:cTn id="11" presetID="4" presetClass="entr" presetSubtype="16" fill="hold" grpId="0" nodeType="withEffect">
                                  <p:stCondLst>
                                    <p:cond delay="0"/>
                                  </p:stCondLst>
                                  <p:childTnLst>
                                    <p:set>
                                      <p:cBhvr>
                                        <p:cTn id="12" dur="500"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200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500" fill="hold">
                                          <p:stCondLst>
                                            <p:cond delay="0"/>
                                          </p:stCondLst>
                                        </p:cTn>
                                        <p:tgtEl>
                                          <p:spTgt spid="3"/>
                                        </p:tgtEl>
                                        <p:attrNameLst>
                                          <p:attrName>style.visibility</p:attrName>
                                        </p:attrNameLst>
                                      </p:cBhvr>
                                      <p:to>
                                        <p:strVal val="visible"/>
                                      </p:to>
                                    </p:set>
                                    <p:animEffect transition="in" filter="box(in)">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p:bldP spid="5" grpId="0"/>
      <p:bldP spid="6" grpId="0" animBg="1"/>
      <p:bldP spid="10" grpId="0" bldLvl="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638810" y="1016635"/>
            <a:ext cx="10715625" cy="5114290"/>
          </a:xfrm>
          <a:prstGeom prst="rect">
            <a:avLst/>
          </a:prstGeom>
        </p:spPr>
      </p:pic>
      <p:sp>
        <p:nvSpPr>
          <p:cNvPr id="7" name="文本框 29"/>
          <p:cNvSpPr txBox="1"/>
          <p:nvPr/>
        </p:nvSpPr>
        <p:spPr>
          <a:xfrm>
            <a:off x="3060908" y="255180"/>
            <a:ext cx="6200716" cy="646331"/>
          </a:xfrm>
          <a:prstGeom prst="rect">
            <a:avLst/>
          </a:prstGeom>
          <a:noFill/>
        </p:spPr>
        <p:txBody>
          <a:bodyPr vert="horz" wrap="square" rtlCol="0">
            <a:spAutoFit/>
          </a:bodyPr>
          <a:lstStyle/>
          <a:p>
            <a:pPr algn="ctr"/>
            <a:r>
              <a:rPr lang="zh-CN" altLang="en-US" sz="3600" b="1" dirty="0">
                <a:solidFill>
                  <a:srgbClr val="415380"/>
                </a:solidFill>
                <a:latin typeface="微软雅黑" panose="020B0503020204020204" pitchFamily="34" charset="-122"/>
                <a:ea typeface="微软雅黑" panose="020B0503020204020204" pitchFamily="34" charset="-122"/>
              </a:rPr>
              <a:t>时空下的亚非拉民族独立运动</a:t>
            </a:r>
          </a:p>
        </p:txBody>
      </p:sp>
    </p:spTree>
    <p:custDataLst>
      <p:tags r:id="rId1"/>
    </p:custDataLst>
    <p:extLst>
      <p:ext uri="{BB962C8B-B14F-4D97-AF65-F5344CB8AC3E}">
        <p14:creationId xmlns:p14="http://schemas.microsoft.com/office/powerpoint/2010/main" val="3298766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
          <p:cNvSpPr/>
          <p:nvPr>
            <p:custDataLst>
              <p:tags r:id="rId1"/>
            </p:custDataLst>
          </p:nvPr>
        </p:nvSpPr>
        <p:spPr>
          <a:xfrm>
            <a:off x="287338" y="163513"/>
            <a:ext cx="5165725" cy="522287"/>
          </a:xfrm>
          <a:prstGeom prst="rect">
            <a:avLst/>
          </a:prstGeom>
          <a:noFill/>
          <a:ln w="9525">
            <a:noFill/>
          </a:ln>
        </p:spPr>
        <p:txBody>
          <a:bodyPr wrap="square" anchor="t" anchorCtr="0">
            <a:spAutoFit/>
          </a:bodyPr>
          <a:lstStyle/>
          <a:p>
            <a:r>
              <a:rPr lang="zh-CN" altLang="en-US" sz="2800" b="1">
                <a:solidFill>
                  <a:schemeClr val="tx1"/>
                </a:solidFill>
                <a:latin typeface="黑体" panose="02010609060101010101" charset="-122"/>
                <a:ea typeface="黑体" panose="02010609060101010101" charset="-122"/>
                <a:sym typeface="Wingdings" panose="05000000000000000000" pitchFamily="2" charset="2"/>
              </a:rPr>
              <a:t>一</a:t>
            </a:r>
            <a:r>
              <a:rPr lang="en-US" altLang="zh-CN" sz="2800" b="1">
                <a:solidFill>
                  <a:schemeClr val="tx1"/>
                </a:solidFill>
                <a:latin typeface="黑体" panose="02010609060101010101" charset="-122"/>
                <a:ea typeface="黑体" panose="02010609060101010101" charset="-122"/>
                <a:sym typeface="Wingdings" panose="05000000000000000000" pitchFamily="2" charset="2"/>
              </a:rPr>
              <a:t>.</a:t>
            </a:r>
            <a:r>
              <a:rPr lang="zh-CN" altLang="en-US" sz="2800" b="1">
                <a:solidFill>
                  <a:schemeClr val="tx1"/>
                </a:solidFill>
                <a:latin typeface="黑体" panose="02010609060101010101" charset="-122"/>
                <a:ea typeface="黑体" panose="02010609060101010101" charset="-122"/>
                <a:sym typeface="Wingdings" panose="05000000000000000000" pitchFamily="2" charset="2"/>
              </a:rPr>
              <a:t>拉丁美洲的民族独立运动</a:t>
            </a:r>
            <a:endParaRPr lang="zh-CN" altLang="en-US" sz="2400" b="1">
              <a:solidFill>
                <a:schemeClr val="tx1"/>
              </a:solidFill>
              <a:latin typeface="黑体" panose="02010609060101010101" charset="-122"/>
              <a:ea typeface="黑体" panose="02010609060101010101" charset="-122"/>
              <a:sym typeface="Wingdings" panose="05000000000000000000" pitchFamily="2" charset="2"/>
            </a:endParaRPr>
          </a:p>
        </p:txBody>
      </p:sp>
      <p:pic>
        <p:nvPicPr>
          <p:cNvPr id="5123" name="图片 2"/>
          <p:cNvPicPr>
            <a:picLocks noChangeAspect="1"/>
          </p:cNvPicPr>
          <p:nvPr>
            <p:custDataLst>
              <p:tags r:id="rId2"/>
            </p:custDataLst>
          </p:nvPr>
        </p:nvPicPr>
        <p:blipFill>
          <a:blip r:embed="rId5"/>
          <a:srcRect l="19754" t="46423" r="24512" b="39268"/>
          <a:stretch>
            <a:fillRect/>
          </a:stretch>
        </p:blipFill>
        <p:spPr>
          <a:xfrm>
            <a:off x="7881303" y="3200400"/>
            <a:ext cx="4148137" cy="3355975"/>
          </a:xfrm>
          <a:prstGeom prst="rect">
            <a:avLst/>
          </a:prstGeom>
          <a:noFill/>
          <a:ln w="9525" cap="flat" cmpd="sng">
            <a:solidFill>
              <a:srgbClr val="684C15"/>
            </a:solidFill>
            <a:prstDash val="solid"/>
            <a:miter/>
            <a:headEnd type="none" w="med" len="med"/>
            <a:tailEnd type="none" w="med" len="med"/>
          </a:ln>
        </p:spPr>
      </p:pic>
      <p:sp>
        <p:nvSpPr>
          <p:cNvPr id="5124" name="矩形 1"/>
          <p:cNvSpPr/>
          <p:nvPr>
            <p:custDataLst>
              <p:tags r:id="rId3"/>
            </p:custDataLst>
          </p:nvPr>
        </p:nvSpPr>
        <p:spPr>
          <a:xfrm>
            <a:off x="615950" y="2986088"/>
            <a:ext cx="6997700" cy="3784600"/>
          </a:xfrm>
          <a:prstGeom prst="rect">
            <a:avLst/>
          </a:prstGeom>
          <a:gradFill>
            <a:gsLst>
              <a:gs pos="0">
                <a:srgbClr val="F7FAFD"/>
              </a:gs>
              <a:gs pos="74000">
                <a:srgbClr val="B5D2EC"/>
              </a:gs>
              <a:gs pos="83000">
                <a:srgbClr val="B5D2EC"/>
              </a:gs>
              <a:gs pos="100000">
                <a:srgbClr val="CEE1F2"/>
              </a:gs>
            </a:gsLst>
            <a:lin ang="5400000" scaled="0"/>
          </a:gradFill>
          <a:ln w="12700" cap="flat" cmpd="sng">
            <a:solidFill>
              <a:schemeClr val="accent1">
                <a:shade val="50000"/>
              </a:schemeClr>
            </a:solidFill>
            <a:prstDash val="solid"/>
            <a:miter/>
            <a:headEnd type="none" w="med" len="med"/>
            <a:tailEnd type="none" w="med" len="med"/>
          </a:ln>
        </p:spPr>
        <p:txBody>
          <a:bodyPr wrap="square" anchor="t" anchorCtr="0">
            <a:spAutoFit/>
          </a:bodyPr>
          <a:lstStyle/>
          <a:p>
            <a:r>
              <a:rPr lang="zh-CN" altLang="en-US" sz="2000" b="1">
                <a:latin typeface="微软雅黑" panose="020B0503020204020204" charset="-122"/>
                <a:ea typeface="微软雅黑" panose="020B0503020204020204" charset="-122"/>
                <a:sym typeface="Wingdings" panose="05000000000000000000" pitchFamily="2" charset="2"/>
              </a:rPr>
              <a:t>   </a:t>
            </a:r>
            <a:r>
              <a:rPr lang="zh-CN" altLang="en-US" sz="2000" b="1">
                <a:latin typeface="黑体" panose="02010609060101010101" charset="-122"/>
                <a:ea typeface="黑体" panose="02010609060101010101" charset="-122"/>
                <a:sym typeface="Wingdings" panose="05000000000000000000" pitchFamily="2" charset="2"/>
              </a:rPr>
              <a:t> </a:t>
            </a:r>
            <a:r>
              <a:rPr lang="zh-CN" altLang="en-US" sz="2000">
                <a:latin typeface="黑体" panose="02010609060101010101" charset="-122"/>
                <a:ea typeface="黑体" panose="02010609060101010101" charset="-122"/>
                <a:sym typeface="Wingdings" panose="05000000000000000000" pitchFamily="2" charset="2"/>
              </a:rPr>
              <a:t>（拉丁美洲）各殖民地的</a:t>
            </a:r>
            <a:r>
              <a:rPr lang="zh-CN" altLang="en-US" sz="2000" b="1">
                <a:solidFill>
                  <a:srgbClr val="0000FF"/>
                </a:solidFill>
                <a:latin typeface="黑体" panose="02010609060101010101" charset="-122"/>
                <a:ea typeface="黑体" panose="02010609060101010101" charset="-122"/>
                <a:sym typeface="Wingdings" panose="05000000000000000000" pitchFamily="2" charset="2"/>
              </a:rPr>
              <a:t>农业发展很快</a:t>
            </a:r>
            <a:r>
              <a:rPr lang="en-US" altLang="zh-CN" sz="2000">
                <a:latin typeface="黑体" panose="02010609060101010101" charset="-122"/>
                <a:ea typeface="黑体" panose="02010609060101010101" charset="-122"/>
                <a:sym typeface="Wingdings" panose="05000000000000000000" pitchFamily="2" charset="2"/>
              </a:rPr>
              <a:t>……</a:t>
            </a:r>
            <a:r>
              <a:rPr lang="zh-CN" altLang="en-US" sz="2000">
                <a:latin typeface="黑体" panose="02010609060101010101" charset="-122"/>
                <a:ea typeface="黑体" panose="02010609060101010101" charset="-122"/>
                <a:sym typeface="Wingdings" panose="05000000000000000000" pitchFamily="2" charset="2"/>
              </a:rPr>
              <a:t>在城市和集镇出现许多手工作坊。</a:t>
            </a:r>
            <a:r>
              <a:rPr lang="zh-CN" altLang="en-US" sz="2000" b="1">
                <a:solidFill>
                  <a:srgbClr val="0000FF"/>
                </a:solidFill>
                <a:latin typeface="黑体" panose="02010609060101010101" charset="-122"/>
                <a:ea typeface="黑体" panose="02010609060101010101" charset="-122"/>
                <a:sym typeface="Wingdings" panose="05000000000000000000" pitchFamily="2" charset="2"/>
              </a:rPr>
              <a:t>工商业的发展促进了商品经济的繁荣，</a:t>
            </a:r>
            <a:r>
              <a:rPr lang="zh-CN" altLang="en-US" sz="2000">
                <a:latin typeface="黑体" panose="02010609060101010101" charset="-122"/>
                <a:ea typeface="黑体" panose="02010609060101010101" charset="-122"/>
                <a:sym typeface="Wingdings" panose="05000000000000000000" pitchFamily="2" charset="2"/>
              </a:rPr>
              <a:t>各地相继出现了商业中心。到</a:t>
            </a:r>
            <a:r>
              <a:rPr lang="en-US" altLang="zh-CN" sz="2000">
                <a:latin typeface="黑体" panose="02010609060101010101" charset="-122"/>
                <a:ea typeface="黑体" panose="02010609060101010101" charset="-122"/>
                <a:sym typeface="Wingdings" panose="05000000000000000000" pitchFamily="2" charset="2"/>
              </a:rPr>
              <a:t>18</a:t>
            </a:r>
            <a:r>
              <a:rPr lang="zh-CN" altLang="en-US" sz="2000">
                <a:latin typeface="黑体" panose="02010609060101010101" charset="-122"/>
                <a:ea typeface="黑体" panose="02010609060101010101" charset="-122"/>
                <a:sym typeface="Wingdings" panose="05000000000000000000" pitchFamily="2" charset="2"/>
              </a:rPr>
              <a:t>世纪末，资本主义生产关系已在殖民地封建社会内部孕育成长。</a:t>
            </a:r>
            <a:endParaRPr lang="en-US" altLang="zh-CN" sz="2000">
              <a:latin typeface="黑体" panose="02010609060101010101" charset="-122"/>
              <a:ea typeface="黑体" panose="02010609060101010101" charset="-122"/>
              <a:sym typeface="Wingdings" panose="05000000000000000000" pitchFamily="2" charset="2"/>
            </a:endParaRPr>
          </a:p>
          <a:p>
            <a:r>
              <a:rPr lang="en-US" altLang="zh-CN" sz="2000">
                <a:latin typeface="黑体" panose="02010609060101010101" charset="-122"/>
                <a:ea typeface="黑体" panose="02010609060101010101" charset="-122"/>
                <a:sym typeface="Wingdings" panose="05000000000000000000" pitchFamily="2" charset="2"/>
              </a:rPr>
              <a:t>    18</a:t>
            </a:r>
            <a:r>
              <a:rPr lang="zh-CN" altLang="en-US" sz="2000">
                <a:latin typeface="黑体" panose="02010609060101010101" charset="-122"/>
                <a:ea typeface="黑体" panose="02010609060101010101" charset="-122"/>
                <a:sym typeface="Wingdings" panose="05000000000000000000" pitchFamily="2" charset="2"/>
              </a:rPr>
              <a:t>世纪中叶以后，拉丁美洲与外界接触日趋频繁。</a:t>
            </a:r>
            <a:r>
              <a:rPr lang="zh-CN" altLang="en-US" sz="2000" b="1">
                <a:solidFill>
                  <a:srgbClr val="0000FF"/>
                </a:solidFill>
                <a:latin typeface="黑体" panose="02010609060101010101" charset="-122"/>
                <a:ea typeface="黑体" panose="02010609060101010101" charset="-122"/>
                <a:sym typeface="Wingdings" panose="05000000000000000000" pitchFamily="2" charset="2"/>
              </a:rPr>
              <a:t>卢梭、伏尔泰、孟德斯鸠、狄德罗等人的一部分重要著作，在殖民地广泛传颂。</a:t>
            </a:r>
            <a:endParaRPr lang="en-US" altLang="zh-CN" sz="2000">
              <a:latin typeface="黑体" panose="02010609060101010101" charset="-122"/>
              <a:ea typeface="黑体" panose="02010609060101010101" charset="-122"/>
              <a:sym typeface="Wingdings" panose="05000000000000000000" pitchFamily="2" charset="2"/>
            </a:endParaRPr>
          </a:p>
          <a:p>
            <a:r>
              <a:rPr lang="zh-CN" altLang="en-US" sz="2000">
                <a:latin typeface="黑体" panose="02010609060101010101" charset="-122"/>
                <a:ea typeface="黑体" panose="02010609060101010101" charset="-122"/>
                <a:sym typeface="Wingdings" panose="05000000000000000000" pitchFamily="2" charset="2"/>
              </a:rPr>
              <a:t>    </a:t>
            </a:r>
            <a:r>
              <a:rPr lang="zh-CN" altLang="en-US" sz="2000" b="1">
                <a:solidFill>
                  <a:srgbClr val="0000FF"/>
                </a:solidFill>
                <a:latin typeface="黑体" panose="02010609060101010101" charset="-122"/>
                <a:ea typeface="黑体" panose="02010609060101010101" charset="-122"/>
                <a:sym typeface="Wingdings" panose="05000000000000000000" pitchFamily="2" charset="2"/>
              </a:rPr>
              <a:t>美国独立战争和法国资产阶级革命对拉丁美洲民族独立运动起了推动作用。</a:t>
            </a:r>
            <a:r>
              <a:rPr lang="en-US" altLang="zh-CN" sz="2000">
                <a:latin typeface="黑体" panose="02010609060101010101" charset="-122"/>
                <a:ea typeface="黑体" panose="02010609060101010101" charset="-122"/>
                <a:sym typeface="Wingdings" panose="05000000000000000000" pitchFamily="2" charset="2"/>
              </a:rPr>
              <a:t>《</a:t>
            </a:r>
            <a:r>
              <a:rPr lang="zh-CN" altLang="en-US" sz="2000">
                <a:latin typeface="黑体" panose="02010609060101010101" charset="-122"/>
                <a:ea typeface="黑体" panose="02010609060101010101" charset="-122"/>
                <a:sym typeface="Wingdings" panose="05000000000000000000" pitchFamily="2" charset="2"/>
              </a:rPr>
              <a:t>人权宣言</a:t>
            </a:r>
            <a:r>
              <a:rPr lang="en-US" altLang="zh-CN" sz="2000">
                <a:latin typeface="黑体" panose="02010609060101010101" charset="-122"/>
                <a:ea typeface="黑体" panose="02010609060101010101" charset="-122"/>
                <a:sym typeface="Wingdings" panose="05000000000000000000" pitchFamily="2" charset="2"/>
              </a:rPr>
              <a:t>》</a:t>
            </a:r>
            <a:r>
              <a:rPr lang="zh-CN" altLang="en-US" sz="2000">
                <a:latin typeface="黑体" panose="02010609060101010101" charset="-122"/>
                <a:ea typeface="黑体" panose="02010609060101010101" charset="-122"/>
                <a:sym typeface="Wingdings" panose="05000000000000000000" pitchFamily="2" charset="2"/>
              </a:rPr>
              <a:t>的传播，促使当时各族人民的民族意识日益增长，为拉美大规模的革命运动准备了思想基础。宗主国统治力量的削弱，为殖民地民族独立运动的开展提供了有利的条件。</a:t>
            </a:r>
            <a:endParaRPr lang="en-US" altLang="zh-CN" sz="2000">
              <a:latin typeface="黑体" panose="02010609060101010101" charset="-122"/>
              <a:ea typeface="黑体" panose="02010609060101010101" charset="-122"/>
            </a:endParaRPr>
          </a:p>
        </p:txBody>
      </p:sp>
      <p:sp>
        <p:nvSpPr>
          <p:cNvPr id="2" name="文本框 1"/>
          <p:cNvSpPr txBox="1"/>
          <p:nvPr/>
        </p:nvSpPr>
        <p:spPr>
          <a:xfrm>
            <a:off x="2044700" y="823913"/>
            <a:ext cx="10093325" cy="1938337"/>
          </a:xfrm>
          <a:prstGeom prst="rect">
            <a:avLst/>
          </a:prstGeom>
          <a:noFill/>
          <a:ln w="12700" cap="flat" cmpd="sng">
            <a:solidFill>
              <a:schemeClr val="tx1"/>
            </a:solidFill>
            <a:prstDash val="sysDot"/>
            <a:round/>
            <a:headEnd type="none" w="med" len="med"/>
            <a:tailEnd type="none" w="med" len="med"/>
          </a:ln>
        </p:spPr>
        <p:txBody>
          <a:bodyPr wrap="square" anchor="t" anchorCtr="0">
            <a:spAutoFit/>
          </a:bodyPr>
          <a:lstStyle/>
          <a:p>
            <a:r>
              <a:rPr lang="zh-CN" altLang="en-US" sz="2400" b="1" dirty="0">
                <a:solidFill>
                  <a:srgbClr val="1D41D5"/>
                </a:solidFill>
                <a:latin typeface="黑体" panose="02010609060101010101" charset="-122"/>
                <a:ea typeface="黑体" panose="02010609060101010101" charset="-122"/>
                <a:sym typeface="Wingdings" panose="05000000000000000000" pitchFamily="2" charset="2"/>
              </a:rPr>
              <a:t>政治：</a:t>
            </a:r>
            <a:r>
              <a:rPr lang="zh-CN" altLang="en-US" sz="2400" b="1" dirty="0">
                <a:solidFill>
                  <a:schemeClr val="tx1"/>
                </a:solidFill>
                <a:latin typeface="黑体" panose="02010609060101010101" charset="-122"/>
                <a:ea typeface="黑体" panose="02010609060101010101" charset="-122"/>
                <a:sym typeface="Wingdings" panose="05000000000000000000" pitchFamily="2" charset="2"/>
              </a:rPr>
              <a:t>殖民者的长期的政治压迫和经济剥削，埋下了人民争取独立的火种。</a:t>
            </a:r>
            <a:endParaRPr lang="en-US" altLang="zh-CN" sz="2400" b="1" dirty="0">
              <a:solidFill>
                <a:schemeClr val="tx1"/>
              </a:solidFill>
              <a:latin typeface="黑体" panose="02010609060101010101" charset="-122"/>
              <a:ea typeface="黑体" panose="02010609060101010101" charset="-122"/>
              <a:sym typeface="Wingdings" panose="05000000000000000000" pitchFamily="2" charset="2"/>
            </a:endParaRPr>
          </a:p>
          <a:p>
            <a:r>
              <a:rPr lang="zh-CN" altLang="en-US" sz="2400" b="1" dirty="0">
                <a:solidFill>
                  <a:srgbClr val="1D41D5"/>
                </a:solidFill>
                <a:latin typeface="黑体" panose="02010609060101010101" charset="-122"/>
                <a:ea typeface="黑体" panose="02010609060101010101" charset="-122"/>
                <a:sym typeface="Wingdings" panose="05000000000000000000" pitchFamily="2" charset="2"/>
              </a:rPr>
              <a:t>经济：</a:t>
            </a:r>
            <a:r>
              <a:rPr lang="en-US" altLang="zh-CN" sz="2400" b="1" dirty="0">
                <a:solidFill>
                  <a:schemeClr val="tx1"/>
                </a:solidFill>
                <a:latin typeface="黑体" panose="02010609060101010101" charset="-122"/>
                <a:ea typeface="黑体" panose="02010609060101010101" charset="-122"/>
                <a:sym typeface="Wingdings" panose="05000000000000000000" pitchFamily="2" charset="2"/>
              </a:rPr>
              <a:t>18</a:t>
            </a:r>
            <a:r>
              <a:rPr lang="zh-CN" altLang="en-US" sz="2400" b="1" dirty="0">
                <a:solidFill>
                  <a:schemeClr val="tx1"/>
                </a:solidFill>
                <a:latin typeface="黑体" panose="02010609060101010101" charset="-122"/>
                <a:ea typeface="黑体" panose="02010609060101010101" charset="-122"/>
                <a:sym typeface="Wingdings" panose="05000000000000000000" pitchFamily="2" charset="2"/>
              </a:rPr>
              <a:t>世纪末</a:t>
            </a:r>
            <a:r>
              <a:rPr lang="en-US" altLang="zh-CN" sz="2400" b="1" dirty="0">
                <a:solidFill>
                  <a:schemeClr val="tx1"/>
                </a:solidFill>
                <a:latin typeface="黑体" panose="02010609060101010101" charset="-122"/>
                <a:ea typeface="黑体" panose="02010609060101010101" charset="-122"/>
                <a:sym typeface="Wingdings" panose="05000000000000000000" pitchFamily="2" charset="2"/>
              </a:rPr>
              <a:t>19</a:t>
            </a:r>
            <a:r>
              <a:rPr lang="zh-CN" altLang="en-US" sz="2400" b="1" dirty="0">
                <a:solidFill>
                  <a:schemeClr val="tx1"/>
                </a:solidFill>
                <a:latin typeface="黑体" panose="02010609060101010101" charset="-122"/>
                <a:ea typeface="黑体" panose="02010609060101010101" charset="-122"/>
                <a:sym typeface="Wingdings" panose="05000000000000000000" pitchFamily="2" charset="2"/>
              </a:rPr>
              <a:t>世纪初，拉丁美洲的经济有了一定的发展。</a:t>
            </a:r>
            <a:endParaRPr lang="en-US" altLang="zh-CN" sz="2400" b="1" dirty="0">
              <a:solidFill>
                <a:srgbClr val="0000FF"/>
              </a:solidFill>
              <a:latin typeface="黑体" panose="02010609060101010101" charset="-122"/>
              <a:ea typeface="黑体" panose="02010609060101010101" charset="-122"/>
              <a:sym typeface="Wingdings" panose="05000000000000000000" pitchFamily="2" charset="2"/>
            </a:endParaRPr>
          </a:p>
          <a:p>
            <a:r>
              <a:rPr lang="zh-CN" altLang="en-US" sz="2400" b="1" dirty="0">
                <a:solidFill>
                  <a:srgbClr val="1D41D5"/>
                </a:solidFill>
                <a:latin typeface="黑体" panose="02010609060101010101" charset="-122"/>
                <a:ea typeface="黑体" panose="02010609060101010101" charset="-122"/>
                <a:sym typeface="Wingdings" panose="05000000000000000000" pitchFamily="2" charset="2"/>
              </a:rPr>
              <a:t>思想：</a:t>
            </a:r>
            <a:r>
              <a:rPr lang="zh-CN" altLang="en-US" sz="2400" b="1" dirty="0">
                <a:solidFill>
                  <a:schemeClr val="tx1"/>
                </a:solidFill>
                <a:latin typeface="黑体" panose="02010609060101010101" charset="-122"/>
                <a:ea typeface="黑体" panose="02010609060101010101" charset="-122"/>
                <a:sym typeface="Wingdings" panose="05000000000000000000" pitchFamily="2" charset="2"/>
              </a:rPr>
              <a:t>启蒙思想的传播使殖民地人民的民族民主意识日益增长。</a:t>
            </a:r>
            <a:endParaRPr lang="en-US" altLang="zh-CN" sz="2400" b="1" dirty="0">
              <a:solidFill>
                <a:schemeClr val="tx1"/>
              </a:solidFill>
              <a:latin typeface="黑体" panose="02010609060101010101" charset="-122"/>
              <a:ea typeface="黑体" panose="02010609060101010101" charset="-122"/>
              <a:sym typeface="Wingdings" panose="05000000000000000000" pitchFamily="2" charset="2"/>
            </a:endParaRPr>
          </a:p>
          <a:p>
            <a:r>
              <a:rPr lang="zh-CN" altLang="en-US" sz="2400" b="1" dirty="0">
                <a:solidFill>
                  <a:srgbClr val="1D41D5"/>
                </a:solidFill>
                <a:latin typeface="黑体" panose="02010609060101010101" charset="-122"/>
                <a:ea typeface="黑体" panose="02010609060101010101" charset="-122"/>
                <a:sym typeface="Wingdings" panose="05000000000000000000" pitchFamily="2" charset="2"/>
              </a:rPr>
              <a:t>外因：</a:t>
            </a:r>
            <a:r>
              <a:rPr lang="zh-CN" altLang="en-US" sz="2400" b="1" dirty="0">
                <a:solidFill>
                  <a:schemeClr val="tx1"/>
                </a:solidFill>
                <a:latin typeface="黑体" panose="02010609060101010101" charset="-122"/>
                <a:ea typeface="黑体" panose="02010609060101010101" charset="-122"/>
                <a:sym typeface="Wingdings" panose="05000000000000000000" pitchFamily="2" charset="2"/>
              </a:rPr>
              <a:t>法国大革命削弱了法、西、葡在美洲殖民地的控制，</a:t>
            </a:r>
          </a:p>
          <a:p>
            <a:r>
              <a:rPr lang="zh-CN" altLang="en-US" sz="2400" b="1" dirty="0">
                <a:solidFill>
                  <a:schemeClr val="tx1"/>
                </a:solidFill>
                <a:latin typeface="黑体" panose="02010609060101010101" charset="-122"/>
                <a:ea typeface="黑体" panose="02010609060101010101" charset="-122"/>
                <a:sym typeface="Wingdings" panose="05000000000000000000" pitchFamily="2" charset="2"/>
              </a:rPr>
              <a:t> </a:t>
            </a:r>
            <a:r>
              <a:rPr lang="en-US" altLang="zh-CN" sz="2400" b="1" dirty="0">
                <a:solidFill>
                  <a:schemeClr val="tx1"/>
                </a:solidFill>
                <a:latin typeface="黑体" panose="02010609060101010101" charset="-122"/>
                <a:ea typeface="黑体" panose="02010609060101010101" charset="-122"/>
                <a:sym typeface="Wingdings" panose="05000000000000000000" pitchFamily="2" charset="2"/>
              </a:rPr>
              <a:t>     </a:t>
            </a:r>
            <a:r>
              <a:rPr lang="zh-CN" altLang="en-US" sz="2400" b="1" dirty="0">
                <a:solidFill>
                  <a:schemeClr val="tx1"/>
                </a:solidFill>
                <a:latin typeface="黑体" panose="02010609060101010101" charset="-122"/>
                <a:ea typeface="黑体" panose="02010609060101010101" charset="-122"/>
                <a:sym typeface="Wingdings" panose="05000000000000000000" pitchFamily="2" charset="2"/>
              </a:rPr>
              <a:t>美国的独立鼓舞了拉美人民。</a:t>
            </a:r>
          </a:p>
        </p:txBody>
      </p:sp>
      <p:sp>
        <p:nvSpPr>
          <p:cNvPr id="3" name="文本框 2"/>
          <p:cNvSpPr txBox="1"/>
          <p:nvPr/>
        </p:nvSpPr>
        <p:spPr>
          <a:xfrm>
            <a:off x="701675" y="1195388"/>
            <a:ext cx="1235075" cy="460375"/>
          </a:xfrm>
          <a:prstGeom prst="rect">
            <a:avLst/>
          </a:prstGeom>
          <a:noFill/>
          <a:ln w="9525">
            <a:noFill/>
          </a:ln>
        </p:spPr>
        <p:txBody>
          <a:bodyPr wrap="square" anchor="t" anchorCtr="0">
            <a:spAutoFit/>
          </a:bodyPr>
          <a:lstStyle/>
          <a:p>
            <a:r>
              <a:rPr lang="en-US" altLang="zh-CN" sz="2400" b="1">
                <a:solidFill>
                  <a:srgbClr val="FF0000"/>
                </a:solidFill>
                <a:latin typeface="黑体" panose="02010609060101010101" charset="-122"/>
                <a:ea typeface="黑体" panose="02010609060101010101" charset="-122"/>
                <a:sym typeface="Wingdings" panose="05000000000000000000" pitchFamily="2" charset="2"/>
              </a:rPr>
              <a:t>1.</a:t>
            </a:r>
            <a:r>
              <a:rPr lang="zh-CN" altLang="en-US" sz="2400" b="1">
                <a:solidFill>
                  <a:srgbClr val="FF0000"/>
                </a:solidFill>
                <a:latin typeface="黑体" panose="02010609060101010101" charset="-122"/>
                <a:ea typeface="黑体" panose="02010609060101010101" charset="-122"/>
                <a:sym typeface="Wingdings" panose="05000000000000000000" pitchFamily="2" charset="2"/>
              </a:rPr>
              <a:t>原因</a:t>
            </a:r>
          </a:p>
        </p:txBody>
      </p:sp>
      <p:sp>
        <p:nvSpPr>
          <p:cNvPr id="4" name="文本框 3"/>
          <p:cNvSpPr txBox="1"/>
          <p:nvPr/>
        </p:nvSpPr>
        <p:spPr>
          <a:xfrm>
            <a:off x="5276215" y="250825"/>
            <a:ext cx="6677025" cy="398780"/>
          </a:xfrm>
          <a:prstGeom prst="rect">
            <a:avLst/>
          </a:prstGeom>
          <a:solidFill>
            <a:srgbClr val="FFFF00"/>
          </a:solidFill>
          <a:ln w="9525">
            <a:noFill/>
          </a:ln>
        </p:spPr>
        <p:txBody>
          <a:bodyPr wrap="square" anchor="t" anchorCtr="0">
            <a:spAutoFit/>
          </a:bodyPr>
          <a:lstStyle/>
          <a:p>
            <a:pPr algn="ctr"/>
            <a:r>
              <a:rPr lang="zh-CN" altLang="en-US" sz="2000" b="1">
                <a:latin typeface="楷体" panose="02010609060101010101" charset="-122"/>
                <a:ea typeface="楷体" panose="02010609060101010101" charset="-122"/>
              </a:rPr>
              <a:t>结合教材和材料，梳理</a:t>
            </a:r>
            <a:r>
              <a:rPr lang="zh-CN" altLang="en-US" sz="2000" b="1">
                <a:solidFill>
                  <a:schemeClr val="tx1"/>
                </a:solidFill>
                <a:latin typeface="楷体" panose="02010609060101010101" charset="-122"/>
                <a:ea typeface="楷体" panose="02010609060101010101" charset="-122"/>
                <a:sym typeface="Wingdings" panose="05000000000000000000" pitchFamily="2" charset="2"/>
              </a:rPr>
              <a:t>丁美洲民族独立运动爆发的原因。</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5124"/>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51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ldLvl="0" animBg="1"/>
      <p:bldP spid="2" grpId="0" bldLvl="0" animBg="1"/>
      <p:bldP spid="3" grpId="0"/>
      <p:bldP spid="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
          <p:cNvSpPr/>
          <p:nvPr>
            <p:custDataLst>
              <p:tags r:id="rId1"/>
            </p:custDataLst>
          </p:nvPr>
        </p:nvSpPr>
        <p:spPr>
          <a:xfrm>
            <a:off x="4256088" y="768350"/>
            <a:ext cx="5329237" cy="458788"/>
          </a:xfrm>
          <a:prstGeom prst="rect">
            <a:avLst/>
          </a:prstGeom>
          <a:solidFill>
            <a:srgbClr val="FFFF00"/>
          </a:solidFill>
          <a:ln w="19050">
            <a:noFill/>
          </a:ln>
        </p:spPr>
        <p:txBody>
          <a:bodyPr wrap="square" anchor="t" anchorCtr="0">
            <a:spAutoFit/>
          </a:bodyPr>
          <a:lstStyle/>
          <a:p>
            <a:pPr algn="ctr">
              <a:lnSpc>
                <a:spcPts val="2875"/>
              </a:lnSpc>
            </a:pPr>
            <a:r>
              <a:rPr lang="zh-CN" altLang="en-US" sz="2400" b="1">
                <a:solidFill>
                  <a:srgbClr val="FF0000"/>
                </a:solidFill>
                <a:latin typeface="微软雅黑" panose="020B0503020204020204" charset="-122"/>
                <a:ea typeface="微软雅黑" panose="020B0503020204020204" charset="-122"/>
                <a:sym typeface="Arial" panose="020B0604020202020204" pitchFamily="34" charset="0"/>
              </a:rPr>
              <a:t>特点</a:t>
            </a:r>
            <a:r>
              <a:rPr lang="zh-CN" altLang="en-US" sz="2400" b="1">
                <a:latin typeface="微软雅黑" panose="020B0503020204020204" charset="-122"/>
                <a:ea typeface="微软雅黑" panose="020B0503020204020204" charset="-122"/>
                <a:sym typeface="Arial" panose="020B0604020202020204" pitchFamily="34" charset="0"/>
              </a:rPr>
              <a:t>：赶走殖民者，获得民族独立</a:t>
            </a:r>
            <a:endParaRPr lang="zh-CN" altLang="en-US" sz="2400" b="1">
              <a:solidFill>
                <a:schemeClr val="tx1"/>
              </a:solidFill>
              <a:latin typeface="微软雅黑" panose="020B0503020204020204" charset="-122"/>
              <a:ea typeface="微软雅黑" panose="020B0503020204020204" charset="-122"/>
              <a:sym typeface="Arial" panose="020B0604020202020204" pitchFamily="34" charset="0"/>
            </a:endParaRPr>
          </a:p>
        </p:txBody>
      </p:sp>
      <p:grpSp>
        <p:nvGrpSpPr>
          <p:cNvPr id="11" name="组合 10"/>
          <p:cNvGrpSpPr/>
          <p:nvPr/>
        </p:nvGrpSpPr>
        <p:grpSpPr>
          <a:xfrm>
            <a:off x="4152900" y="3400425"/>
            <a:ext cx="7942263" cy="3298825"/>
            <a:chOff x="6539" y="5356"/>
            <a:chExt cx="12508" cy="5195"/>
          </a:xfrm>
        </p:grpSpPr>
        <p:pic>
          <p:nvPicPr>
            <p:cNvPr id="6148" name="图片 6"/>
            <p:cNvPicPr>
              <a:picLocks noChangeAspect="1"/>
            </p:cNvPicPr>
            <p:nvPr>
              <p:custDataLst>
                <p:tags r:id="rId5"/>
              </p:custDataLst>
            </p:nvPr>
          </p:nvPicPr>
          <p:blipFill>
            <a:blip r:embed="rId10"/>
            <a:stretch>
              <a:fillRect/>
            </a:stretch>
          </p:blipFill>
          <p:spPr>
            <a:xfrm>
              <a:off x="6538" y="5395"/>
              <a:ext cx="5340" cy="3930"/>
            </a:xfrm>
            <a:prstGeom prst="rect">
              <a:avLst/>
            </a:prstGeom>
            <a:noFill/>
            <a:ln w="9525">
              <a:noFill/>
            </a:ln>
          </p:spPr>
        </p:pic>
        <p:sp>
          <p:nvSpPr>
            <p:cNvPr id="6149" name="矩形 7"/>
            <p:cNvSpPr/>
            <p:nvPr>
              <p:custDataLst>
                <p:tags r:id="rId6"/>
              </p:custDataLst>
            </p:nvPr>
          </p:nvSpPr>
          <p:spPr>
            <a:xfrm>
              <a:off x="6763" y="9403"/>
              <a:ext cx="5820" cy="1113"/>
            </a:xfrm>
            <a:prstGeom prst="rect">
              <a:avLst/>
            </a:prstGeom>
            <a:noFill/>
            <a:ln w="9525">
              <a:noFill/>
            </a:ln>
          </p:spPr>
          <p:txBody>
            <a:bodyPr wrap="square" anchor="t" anchorCtr="0">
              <a:spAutoFit/>
            </a:bodyPr>
            <a:lstStyle/>
            <a:p>
              <a:r>
                <a:rPr lang="zh-CN" altLang="en-US" sz="2000" b="1">
                  <a:solidFill>
                    <a:srgbClr val="FF0000"/>
                  </a:solidFill>
                  <a:latin typeface="楷体" panose="02010609060101010101" charset="-122"/>
                  <a:ea typeface="楷体" panose="02010609060101010101" charset="-122"/>
                  <a:sym typeface="Wingdings" panose="05000000000000000000" pitchFamily="2" charset="2"/>
                </a:rPr>
                <a:t>玻利瓦尔是“委内瑞拉国父”</a:t>
              </a:r>
              <a:r>
                <a:rPr lang="zh-CN" altLang="en-US" sz="2000" b="1">
                  <a:latin typeface="楷体" panose="02010609060101010101" charset="-122"/>
                  <a:ea typeface="楷体" panose="02010609060101010101" charset="-122"/>
                  <a:sym typeface="Wingdings" panose="05000000000000000000" pitchFamily="2" charset="2"/>
                </a:rPr>
                <a:t>被誉为“南美洲的解放者”</a:t>
              </a:r>
              <a:endParaRPr lang="zh-CN" altLang="en-US" sz="2000" b="1">
                <a:solidFill>
                  <a:schemeClr val="tx1"/>
                </a:solidFill>
                <a:latin typeface="楷体" panose="02010609060101010101" charset="-122"/>
                <a:ea typeface="楷体" panose="02010609060101010101" charset="-122"/>
                <a:sym typeface="Wingdings" panose="05000000000000000000" pitchFamily="2" charset="2"/>
              </a:endParaRPr>
            </a:p>
          </p:txBody>
        </p:sp>
        <p:pic>
          <p:nvPicPr>
            <p:cNvPr id="6150" name="图片 8"/>
            <p:cNvPicPr>
              <a:picLocks noChangeAspect="1"/>
            </p:cNvPicPr>
            <p:nvPr>
              <p:custDataLst>
                <p:tags r:id="rId7"/>
              </p:custDataLst>
            </p:nvPr>
          </p:nvPicPr>
          <p:blipFill>
            <a:blip r:embed="rId11"/>
            <a:stretch>
              <a:fillRect/>
            </a:stretch>
          </p:blipFill>
          <p:spPr>
            <a:xfrm>
              <a:off x="13343" y="5356"/>
              <a:ext cx="5352" cy="4082"/>
            </a:xfrm>
            <a:prstGeom prst="rect">
              <a:avLst/>
            </a:prstGeom>
            <a:noFill/>
            <a:ln w="9525">
              <a:noFill/>
            </a:ln>
          </p:spPr>
        </p:pic>
        <p:sp>
          <p:nvSpPr>
            <p:cNvPr id="6151" name="矩形 9"/>
            <p:cNvSpPr/>
            <p:nvPr>
              <p:custDataLst>
                <p:tags r:id="rId8"/>
              </p:custDataLst>
            </p:nvPr>
          </p:nvSpPr>
          <p:spPr>
            <a:xfrm>
              <a:off x="13683" y="9439"/>
              <a:ext cx="5365" cy="1113"/>
            </a:xfrm>
            <a:prstGeom prst="rect">
              <a:avLst/>
            </a:prstGeom>
            <a:noFill/>
            <a:ln w="9525">
              <a:noFill/>
            </a:ln>
          </p:spPr>
          <p:txBody>
            <a:bodyPr wrap="square" anchor="t" anchorCtr="0">
              <a:spAutoFit/>
            </a:bodyPr>
            <a:lstStyle/>
            <a:p>
              <a:r>
                <a:rPr lang="zh-CN" altLang="en-US" sz="2000" b="1">
                  <a:solidFill>
                    <a:srgbClr val="FF0000"/>
                  </a:solidFill>
                  <a:latin typeface="楷体" panose="02010609060101010101" charset="-122"/>
                  <a:ea typeface="楷体" panose="02010609060101010101" charset="-122"/>
                  <a:sym typeface="Wingdings" panose="05000000000000000000" pitchFamily="2" charset="2"/>
                </a:rPr>
                <a:t>圣马丁</a:t>
              </a:r>
              <a:r>
                <a:rPr lang="zh-CN" altLang="en-US" sz="2000" b="1">
                  <a:latin typeface="楷体" panose="02010609060101010101" charset="-122"/>
                  <a:ea typeface="楷体" panose="02010609060101010101" charset="-122"/>
                  <a:sym typeface="Wingdings" panose="05000000000000000000" pitchFamily="2" charset="2"/>
                </a:rPr>
                <a:t>是</a:t>
              </a:r>
              <a:r>
                <a:rPr lang="zh-CN" altLang="en-US" sz="2000" b="1">
                  <a:solidFill>
                    <a:srgbClr val="FF0000"/>
                  </a:solidFill>
                  <a:latin typeface="楷体" panose="02010609060101010101" charset="-122"/>
                  <a:ea typeface="楷体" panose="02010609060101010101" charset="-122"/>
                  <a:sym typeface="Wingdings" panose="05000000000000000000" pitchFamily="2" charset="2"/>
                </a:rPr>
                <a:t>阿根廷"国父"</a:t>
              </a:r>
            </a:p>
            <a:p>
              <a:r>
                <a:rPr lang="zh-CN" altLang="en-US" sz="2000" b="1">
                  <a:latin typeface="楷体" panose="02010609060101010101" charset="-122"/>
                  <a:ea typeface="楷体" panose="02010609060101010101" charset="-122"/>
                  <a:sym typeface="Wingdings" panose="05000000000000000000" pitchFamily="2" charset="2"/>
                </a:rPr>
                <a:t>被誉为南美洲的解放者</a:t>
              </a:r>
              <a:endParaRPr lang="zh-CN" altLang="en-US" sz="2000" b="1">
                <a:solidFill>
                  <a:schemeClr val="tx1"/>
                </a:solidFill>
                <a:latin typeface="楷体" panose="02010609060101010101" charset="-122"/>
                <a:ea typeface="楷体" panose="02010609060101010101" charset="-122"/>
                <a:sym typeface="Wingdings" panose="05000000000000000000" pitchFamily="2" charset="2"/>
              </a:endParaRPr>
            </a:p>
          </p:txBody>
        </p:sp>
      </p:grpSp>
      <p:sp>
        <p:nvSpPr>
          <p:cNvPr id="6153" name="矩形 2"/>
          <p:cNvSpPr/>
          <p:nvPr>
            <p:custDataLst>
              <p:tags r:id="rId2"/>
            </p:custDataLst>
          </p:nvPr>
        </p:nvSpPr>
        <p:spPr>
          <a:xfrm>
            <a:off x="695325" y="742950"/>
            <a:ext cx="1111250" cy="460375"/>
          </a:xfrm>
          <a:prstGeom prst="rect">
            <a:avLst/>
          </a:prstGeom>
          <a:noFill/>
          <a:ln w="9525">
            <a:noFill/>
          </a:ln>
        </p:spPr>
        <p:txBody>
          <a:bodyPr wrap="square" anchor="t" anchorCtr="0">
            <a:spAutoFit/>
          </a:bodyPr>
          <a:lstStyle/>
          <a:p>
            <a:pPr>
              <a:buSzTx/>
            </a:pPr>
            <a:r>
              <a:rPr lang="en-US" altLang="zh-CN" sz="2400" b="1">
                <a:solidFill>
                  <a:srgbClr val="FF0000"/>
                </a:solidFill>
                <a:latin typeface="黑体" panose="02010609060101010101" charset="-122"/>
                <a:ea typeface="黑体" panose="02010609060101010101" charset="-122"/>
              </a:rPr>
              <a:t>2.</a:t>
            </a:r>
            <a:r>
              <a:rPr lang="zh-CN" altLang="en-US" sz="2400" b="1">
                <a:solidFill>
                  <a:srgbClr val="FF0000"/>
                </a:solidFill>
                <a:latin typeface="黑体" panose="02010609060101010101" charset="-122"/>
                <a:ea typeface="黑体" panose="02010609060101010101" charset="-122"/>
              </a:rPr>
              <a:t>过程</a:t>
            </a:r>
          </a:p>
        </p:txBody>
      </p:sp>
      <p:sp>
        <p:nvSpPr>
          <p:cNvPr id="2" name="文本框 1"/>
          <p:cNvSpPr txBox="1"/>
          <p:nvPr/>
        </p:nvSpPr>
        <p:spPr>
          <a:xfrm>
            <a:off x="2501900" y="1411288"/>
            <a:ext cx="7254875" cy="460375"/>
          </a:xfrm>
          <a:prstGeom prst="rect">
            <a:avLst/>
          </a:prstGeom>
          <a:noFill/>
          <a:ln w="9525">
            <a:noFill/>
          </a:ln>
        </p:spPr>
        <p:txBody>
          <a:bodyPr wrap="square" anchor="t" anchorCtr="0">
            <a:spAutoFit/>
          </a:bodyPr>
          <a:lstStyle/>
          <a:p>
            <a:r>
              <a:rPr lang="zh-CN" altLang="en-US" sz="2400" b="1">
                <a:solidFill>
                  <a:schemeClr val="tx1"/>
                </a:solidFill>
                <a:latin typeface="黑体" panose="02010609060101010101" charset="-122"/>
                <a:ea typeface="黑体" panose="02010609060101010101" charset="-122"/>
                <a:sym typeface="Arial" panose="020B0604020202020204" pitchFamily="34" charset="0"/>
              </a:rPr>
              <a:t>1804海地成立，揭开了拉丁美洲独立运动的序幕。</a:t>
            </a:r>
          </a:p>
        </p:txBody>
      </p:sp>
      <p:sp>
        <p:nvSpPr>
          <p:cNvPr id="3" name="文本框 2"/>
          <p:cNvSpPr txBox="1"/>
          <p:nvPr/>
        </p:nvSpPr>
        <p:spPr>
          <a:xfrm>
            <a:off x="2528888" y="1989138"/>
            <a:ext cx="9204325" cy="458787"/>
          </a:xfrm>
          <a:prstGeom prst="rect">
            <a:avLst/>
          </a:prstGeom>
          <a:noFill/>
          <a:ln w="9525">
            <a:noFill/>
          </a:ln>
        </p:spPr>
        <p:txBody>
          <a:bodyPr wrap="square" anchor="t" anchorCtr="0">
            <a:spAutoFit/>
          </a:bodyPr>
          <a:lstStyle/>
          <a:p>
            <a:pPr>
              <a:lnSpc>
                <a:spcPts val="2875"/>
              </a:lnSpc>
            </a:pPr>
            <a:r>
              <a:rPr lang="zh-CN" altLang="en-US" sz="2400" b="1">
                <a:solidFill>
                  <a:schemeClr val="tx1"/>
                </a:solidFill>
                <a:latin typeface="黑体" panose="02010609060101010101" charset="-122"/>
                <a:ea typeface="黑体" panose="02010609060101010101" charset="-122"/>
                <a:sym typeface="Arial" panose="020B0604020202020204" pitchFamily="34" charset="0"/>
              </a:rPr>
              <a:t>玻利瓦尔和圣马丁等人领导下，</a:t>
            </a:r>
            <a:r>
              <a:rPr lang="en-US" altLang="zh-CN" sz="2400" b="1">
                <a:solidFill>
                  <a:schemeClr val="tx1"/>
                </a:solidFill>
                <a:latin typeface="黑体" panose="02010609060101010101" charset="-122"/>
                <a:ea typeface="黑体" panose="02010609060101010101" charset="-122"/>
                <a:sym typeface="Arial" panose="020B0604020202020204" pitchFamily="34" charset="0"/>
              </a:rPr>
              <a:t>1826</a:t>
            </a:r>
            <a:r>
              <a:rPr lang="zh-CN" altLang="en-US" sz="2400" b="1">
                <a:solidFill>
                  <a:schemeClr val="tx1"/>
                </a:solidFill>
                <a:latin typeface="黑体" panose="02010609060101010101" charset="-122"/>
                <a:ea typeface="黑体" panose="02010609060101010101" charset="-122"/>
                <a:sym typeface="Arial" panose="020B0604020202020204" pitchFamily="34" charset="0"/>
              </a:rPr>
              <a:t>年西属拉美殖民地基本独立。</a:t>
            </a:r>
          </a:p>
        </p:txBody>
      </p:sp>
      <p:sp>
        <p:nvSpPr>
          <p:cNvPr id="4" name="文本框 3"/>
          <p:cNvSpPr txBox="1"/>
          <p:nvPr/>
        </p:nvSpPr>
        <p:spPr>
          <a:xfrm>
            <a:off x="2528888" y="2630488"/>
            <a:ext cx="7294562" cy="460375"/>
          </a:xfrm>
          <a:prstGeom prst="rect">
            <a:avLst/>
          </a:prstGeom>
          <a:noFill/>
          <a:ln w="9525">
            <a:noFill/>
          </a:ln>
        </p:spPr>
        <p:txBody>
          <a:bodyPr wrap="square" anchor="t" anchorCtr="0">
            <a:spAutoFit/>
          </a:bodyPr>
          <a:lstStyle/>
          <a:p>
            <a:pPr>
              <a:lnSpc>
                <a:spcPts val="2875"/>
              </a:lnSpc>
            </a:pPr>
            <a:r>
              <a:rPr lang="en-US" altLang="zh-CN" sz="2400" b="1">
                <a:latin typeface="黑体" panose="02010609060101010101" charset="-122"/>
                <a:ea typeface="黑体" panose="02010609060101010101" charset="-122"/>
                <a:sym typeface="Arial" panose="020B0604020202020204" pitchFamily="34" charset="0"/>
              </a:rPr>
              <a:t>1822</a:t>
            </a:r>
            <a:r>
              <a:rPr lang="zh-CN" altLang="en-US" sz="2400" b="1">
                <a:latin typeface="黑体" panose="02010609060101010101" charset="-122"/>
                <a:ea typeface="黑体" panose="02010609060101010101" charset="-122"/>
                <a:sym typeface="Arial" panose="020B0604020202020204" pitchFamily="34" charset="0"/>
              </a:rPr>
              <a:t>年</a:t>
            </a:r>
            <a:r>
              <a:rPr lang="zh-CN" altLang="en-US" sz="2400" b="1">
                <a:solidFill>
                  <a:schemeClr val="tx1"/>
                </a:solidFill>
                <a:latin typeface="黑体" panose="02010609060101010101" charset="-122"/>
                <a:ea typeface="黑体" panose="02010609060101010101" charset="-122"/>
                <a:sym typeface="Arial" panose="020B0604020202020204" pitchFamily="34" charset="0"/>
              </a:rPr>
              <a:t>巴西摆脱葡萄牙统治，获得独立，建</a:t>
            </a:r>
            <a:r>
              <a:rPr lang="zh-CN" altLang="en-US" sz="2400" b="1">
                <a:latin typeface="黑体" panose="02010609060101010101" charset="-122"/>
                <a:ea typeface="黑体" panose="02010609060101010101" charset="-122"/>
                <a:sym typeface="Arial" panose="020B0604020202020204" pitchFamily="34" charset="0"/>
              </a:rPr>
              <a:t>立君主制。</a:t>
            </a:r>
          </a:p>
        </p:txBody>
      </p:sp>
      <p:sp>
        <p:nvSpPr>
          <p:cNvPr id="6" name="文本框 5"/>
          <p:cNvSpPr txBox="1"/>
          <p:nvPr/>
        </p:nvSpPr>
        <p:spPr>
          <a:xfrm>
            <a:off x="623888" y="1339850"/>
            <a:ext cx="2017712" cy="460375"/>
          </a:xfrm>
          <a:prstGeom prst="rect">
            <a:avLst/>
          </a:prstGeom>
          <a:noFill/>
          <a:ln w="9525">
            <a:noFill/>
          </a:ln>
        </p:spPr>
        <p:txBody>
          <a:bodyPr wrap="none" anchor="t" anchorCtr="0">
            <a:spAutoFit/>
          </a:bodyPr>
          <a:lstStyle/>
          <a:p>
            <a:r>
              <a:rPr lang="zh-CN" altLang="en-US" sz="2400" b="1">
                <a:solidFill>
                  <a:srgbClr val="1D41D5"/>
                </a:solidFill>
                <a:latin typeface="黑体" panose="02010609060101010101" charset="-122"/>
                <a:ea typeface="黑体" panose="02010609060101010101" charset="-122"/>
                <a:sym typeface="Arial" panose="020B0604020202020204" pitchFamily="34" charset="0"/>
              </a:rPr>
              <a:t>①法属海地</a:t>
            </a:r>
            <a:r>
              <a:rPr lang="zh-CN" altLang="en-US" sz="2400" b="1">
                <a:solidFill>
                  <a:srgbClr val="1D41D5"/>
                </a:solidFill>
                <a:latin typeface="微软雅黑" panose="020B0503020204020204" charset="-122"/>
                <a:ea typeface="微软雅黑" panose="020B0503020204020204" charset="-122"/>
                <a:sym typeface="Arial" panose="020B0604020202020204" pitchFamily="34" charset="0"/>
              </a:rPr>
              <a:t>：</a:t>
            </a:r>
          </a:p>
        </p:txBody>
      </p:sp>
      <p:sp>
        <p:nvSpPr>
          <p:cNvPr id="7" name="文本框 6"/>
          <p:cNvSpPr txBox="1"/>
          <p:nvPr/>
        </p:nvSpPr>
        <p:spPr>
          <a:xfrm>
            <a:off x="623888" y="1963738"/>
            <a:ext cx="2019300" cy="460375"/>
          </a:xfrm>
          <a:prstGeom prst="rect">
            <a:avLst/>
          </a:prstGeom>
          <a:noFill/>
          <a:ln w="9525">
            <a:noFill/>
          </a:ln>
        </p:spPr>
        <p:txBody>
          <a:bodyPr wrap="square" anchor="t" anchorCtr="0">
            <a:spAutoFit/>
          </a:bodyPr>
          <a:lstStyle/>
          <a:p>
            <a:r>
              <a:rPr lang="zh-CN" altLang="en-US" sz="2400" b="1">
                <a:solidFill>
                  <a:srgbClr val="1D41D5"/>
                </a:solidFill>
                <a:latin typeface="黑体" panose="02010609060101010101" charset="-122"/>
                <a:ea typeface="黑体" panose="02010609060101010101" charset="-122"/>
                <a:sym typeface="Arial" panose="020B0604020202020204" pitchFamily="34" charset="0"/>
              </a:rPr>
              <a:t>②西属拉美：</a:t>
            </a:r>
          </a:p>
        </p:txBody>
      </p:sp>
      <p:sp>
        <p:nvSpPr>
          <p:cNvPr id="8" name="文本框 7"/>
          <p:cNvSpPr txBox="1"/>
          <p:nvPr/>
        </p:nvSpPr>
        <p:spPr>
          <a:xfrm>
            <a:off x="623888" y="2565400"/>
            <a:ext cx="1438275" cy="460375"/>
          </a:xfrm>
          <a:prstGeom prst="rect">
            <a:avLst/>
          </a:prstGeom>
          <a:noFill/>
          <a:ln w="9525">
            <a:noFill/>
          </a:ln>
        </p:spPr>
        <p:txBody>
          <a:bodyPr wrap="square" anchor="t" anchorCtr="0">
            <a:spAutoFit/>
          </a:bodyPr>
          <a:lstStyle/>
          <a:p>
            <a:r>
              <a:rPr lang="zh-CN" altLang="en-US" sz="2400" b="1">
                <a:solidFill>
                  <a:srgbClr val="1D41D5"/>
                </a:solidFill>
                <a:latin typeface="黑体" panose="02010609060101010101" charset="-122"/>
                <a:ea typeface="黑体" panose="02010609060101010101" charset="-122"/>
                <a:sym typeface="Arial" panose="020B0604020202020204" pitchFamily="34" charset="0"/>
              </a:rPr>
              <a:t>③巴西：</a:t>
            </a:r>
          </a:p>
        </p:txBody>
      </p:sp>
      <p:grpSp>
        <p:nvGrpSpPr>
          <p:cNvPr id="10" name="组合 9"/>
          <p:cNvGrpSpPr/>
          <p:nvPr/>
        </p:nvGrpSpPr>
        <p:grpSpPr>
          <a:xfrm>
            <a:off x="1703388" y="3355975"/>
            <a:ext cx="2189162" cy="3421063"/>
            <a:chOff x="2683" y="5284"/>
            <a:chExt cx="3448" cy="5389"/>
          </a:xfrm>
        </p:grpSpPr>
        <p:pic>
          <p:nvPicPr>
            <p:cNvPr id="6160" name="图片 28675"/>
            <p:cNvPicPr>
              <a:picLocks noChangeAspect="1"/>
            </p:cNvPicPr>
            <p:nvPr>
              <p:custDataLst>
                <p:tags r:id="rId4"/>
              </p:custDataLst>
            </p:nvPr>
          </p:nvPicPr>
          <p:blipFill>
            <a:blip r:embed="rId12"/>
            <a:srcRect l="5556" t="20000" r="58266" b="8414"/>
            <a:stretch>
              <a:fillRect/>
            </a:stretch>
          </p:blipFill>
          <p:spPr>
            <a:xfrm>
              <a:off x="2683" y="5284"/>
              <a:ext cx="3175" cy="4281"/>
            </a:xfrm>
            <a:prstGeom prst="rect">
              <a:avLst/>
            </a:prstGeom>
            <a:noFill/>
            <a:ln w="9525">
              <a:noFill/>
            </a:ln>
          </p:spPr>
        </p:pic>
        <p:sp>
          <p:nvSpPr>
            <p:cNvPr id="6161" name="文本框 8"/>
            <p:cNvSpPr txBox="1"/>
            <p:nvPr/>
          </p:nvSpPr>
          <p:spPr>
            <a:xfrm>
              <a:off x="2727" y="9561"/>
              <a:ext cx="3404" cy="1113"/>
            </a:xfrm>
            <a:prstGeom prst="rect">
              <a:avLst/>
            </a:prstGeom>
            <a:noFill/>
            <a:ln w="9525">
              <a:noFill/>
            </a:ln>
          </p:spPr>
          <p:txBody>
            <a:bodyPr wrap="square" anchor="t" anchorCtr="0">
              <a:spAutoFit/>
            </a:bodyPr>
            <a:lstStyle/>
            <a:p>
              <a:pPr>
                <a:buSzTx/>
              </a:pPr>
              <a:r>
                <a:rPr lang="zh-CN" altLang="en-US" sz="2000" b="1">
                  <a:latin typeface="楷体" panose="02010609060101010101" charset="-122"/>
                  <a:ea typeface="楷体" panose="02010609060101010101" charset="-122"/>
                </a:rPr>
                <a:t>海地革命领袖</a:t>
              </a:r>
            </a:p>
            <a:p>
              <a:pPr>
                <a:buSzTx/>
              </a:pPr>
              <a:r>
                <a:rPr lang="zh-CN" altLang="en-US" sz="2000" b="1">
                  <a:latin typeface="楷体" panose="02010609060101010101" charset="-122"/>
                  <a:ea typeface="楷体" panose="02010609060101010101" charset="-122"/>
                </a:rPr>
                <a:t>杜桑·卢维杜尔</a:t>
              </a:r>
            </a:p>
          </p:txBody>
        </p:sp>
      </p:grpSp>
      <p:sp>
        <p:nvSpPr>
          <p:cNvPr id="6162" name="矩形 1"/>
          <p:cNvSpPr/>
          <p:nvPr>
            <p:custDataLst>
              <p:tags r:id="rId3"/>
            </p:custDataLst>
          </p:nvPr>
        </p:nvSpPr>
        <p:spPr>
          <a:xfrm>
            <a:off x="287338" y="163513"/>
            <a:ext cx="5165725" cy="522287"/>
          </a:xfrm>
          <a:prstGeom prst="rect">
            <a:avLst/>
          </a:prstGeom>
          <a:noFill/>
          <a:ln w="9525">
            <a:noFill/>
          </a:ln>
        </p:spPr>
        <p:txBody>
          <a:bodyPr wrap="square" anchor="t" anchorCtr="0">
            <a:spAutoFit/>
          </a:bodyPr>
          <a:lstStyle/>
          <a:p>
            <a:r>
              <a:rPr lang="zh-CN" altLang="en-US" sz="2800" b="1">
                <a:solidFill>
                  <a:schemeClr val="tx1"/>
                </a:solidFill>
                <a:latin typeface="黑体" panose="02010609060101010101" charset="-122"/>
                <a:ea typeface="黑体" panose="02010609060101010101" charset="-122"/>
                <a:sym typeface="Wingdings" panose="05000000000000000000" pitchFamily="2" charset="2"/>
              </a:rPr>
              <a:t>一</a:t>
            </a:r>
            <a:r>
              <a:rPr lang="en-US" altLang="zh-CN" sz="2800" b="1">
                <a:solidFill>
                  <a:schemeClr val="tx1"/>
                </a:solidFill>
                <a:latin typeface="黑体" panose="02010609060101010101" charset="-122"/>
                <a:ea typeface="黑体" panose="02010609060101010101" charset="-122"/>
                <a:sym typeface="Wingdings" panose="05000000000000000000" pitchFamily="2" charset="2"/>
              </a:rPr>
              <a:t>.</a:t>
            </a:r>
            <a:r>
              <a:rPr lang="zh-CN" altLang="en-US" sz="2800" b="1">
                <a:solidFill>
                  <a:schemeClr val="tx1"/>
                </a:solidFill>
                <a:latin typeface="黑体" panose="02010609060101010101" charset="-122"/>
                <a:ea typeface="黑体" panose="02010609060101010101" charset="-122"/>
                <a:sym typeface="Wingdings" panose="05000000000000000000" pitchFamily="2" charset="2"/>
              </a:rPr>
              <a:t>拉丁美洲的民族独立运动</a:t>
            </a:r>
            <a:endParaRPr lang="zh-CN" altLang="en-US" sz="2400" b="1">
              <a:solidFill>
                <a:schemeClr val="tx1"/>
              </a:solidFill>
              <a:latin typeface="黑体" panose="02010609060101010101" charset="-122"/>
              <a:ea typeface="黑体" panose="02010609060101010101" charset="-122"/>
              <a:sym typeface="Wingdings" panose="05000000000000000000" pitchFamily="2" charset="2"/>
            </a:endParaRPr>
          </a:p>
        </p:txBody>
      </p:sp>
      <p:sp>
        <p:nvSpPr>
          <p:cNvPr id="12" name="文本框 11"/>
          <p:cNvSpPr txBox="1"/>
          <p:nvPr/>
        </p:nvSpPr>
        <p:spPr>
          <a:xfrm>
            <a:off x="2574925" y="771525"/>
            <a:ext cx="1406525" cy="460375"/>
          </a:xfrm>
          <a:prstGeom prst="rect">
            <a:avLst/>
          </a:prstGeom>
          <a:solidFill>
            <a:srgbClr val="DEEBF7"/>
          </a:solidFill>
          <a:ln w="9525" cap="flat" cmpd="sng">
            <a:solidFill>
              <a:srgbClr val="FF0000"/>
            </a:solidFill>
            <a:prstDash val="solid"/>
            <a:round/>
            <a:headEnd type="none" w="med" len="med"/>
            <a:tailEnd type="none" w="med" len="med"/>
          </a:ln>
        </p:spPr>
        <p:txBody>
          <a:bodyPr wrap="none" anchor="t" anchorCtr="0">
            <a:spAutoFit/>
          </a:bodyPr>
          <a:lstStyle/>
          <a:p>
            <a:r>
              <a:rPr lang="zh-CN" altLang="en-US" sz="2400" b="1">
                <a:latin typeface="黑体" panose="02010609060101010101" charset="-122"/>
                <a:ea typeface="黑体" panose="02010609060101010101" charset="-122"/>
                <a:sym typeface="Arial" panose="020B0604020202020204" pitchFamily="34" charset="0"/>
              </a:rPr>
              <a:t>第一阶段</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ldLvl="0" animBg="1"/>
      <p:bldP spid="6153" grpId="0"/>
      <p:bldP spid="2" grpId="0"/>
      <p:bldP spid="3" grpId="0"/>
      <p:bldP spid="4" grpId="0"/>
      <p:bldP spid="6" grpId="0"/>
      <p:bldP spid="7" grpId="0"/>
      <p:bldP spid="8" grpId="0"/>
      <p:bldP spid="1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52095" y="216535"/>
            <a:ext cx="11758930" cy="2861310"/>
          </a:xfrm>
          <a:prstGeom prst="rect">
            <a:avLst/>
          </a:prstGeom>
          <a:noFill/>
          <a:ln w="12700" cmpd="sng">
            <a:solidFill>
              <a:schemeClr val="tx1"/>
            </a:solidFill>
            <a:prstDash val="sysDot"/>
          </a:ln>
        </p:spPr>
        <p:txBody>
          <a:bodyPr wrap="square" rtlCol="0" anchor="t">
            <a:spAutoFit/>
          </a:bodyPr>
          <a:lstStyle/>
          <a:p>
            <a:r>
              <a:rPr lang="en-US" altLang="zh-CN" sz="2000" b="1" dirty="0">
                <a:latin typeface="黑体" panose="02010609060101010101" charset="-122"/>
                <a:ea typeface="黑体" panose="02010609060101010101" charset="-122"/>
                <a:cs typeface="黑体" panose="02010609060101010101" charset="-122"/>
                <a:sym typeface="+mn-ea"/>
              </a:rPr>
              <a:t>    </a:t>
            </a:r>
            <a:r>
              <a:rPr lang="zh-CN" altLang="en-US" sz="2000" b="1" dirty="0">
                <a:latin typeface="黑体" panose="02010609060101010101" charset="-122"/>
                <a:ea typeface="黑体" panose="02010609060101010101" charset="-122"/>
                <a:cs typeface="黑体" panose="02010609060101010101" charset="-122"/>
                <a:sym typeface="+mn-ea"/>
              </a:rPr>
              <a:t>拉丁美洲独立战争，是继美国独立战争和法国大革命之后的又一场更为宏大的革命运动。它在拉丁美洲的辽阔土地上摧毁了殖民制度，使绝大多数拉美国家获得了独立。……拉丁美洲独立战争进一步传播了自由、平等、独立的观念。……拉丁美洲各国独立后，……很快废除了奴隶贸易和奴隶制，……取消了阻碍生产力发展的商业专卖制度，为发展资本主义创造了条件。</a:t>
            </a:r>
          </a:p>
          <a:p>
            <a:r>
              <a:rPr lang="zh-CN" altLang="en-US" sz="2000" b="1" dirty="0">
                <a:latin typeface="黑体" panose="02010609060101010101" charset="-122"/>
                <a:ea typeface="黑体" panose="02010609060101010101" charset="-122"/>
                <a:cs typeface="黑体" panose="02010609060101010101" charset="-122"/>
                <a:sym typeface="+mn-ea"/>
              </a:rPr>
              <a:t>    但是，长时间的拉丁美洲独立战争也对各国的社会经济造成了严重破坏，并导致了军事独裁者长期保持政权，形成了拉丁美洲特有的考迪罗主义。另一方面，大地产制仍然保留，黑人和其他有色人种仍然处于经济阶梯的最底层，这就严重阻碍了拉丁美洲经济的发展。民主革命的任务仍然摆在各国人民面前。</a:t>
            </a:r>
          </a:p>
          <a:p>
            <a:r>
              <a:rPr lang="en-US" sz="2000" b="1" dirty="0">
                <a:latin typeface="黑体" panose="02010609060101010101" charset="-122"/>
                <a:ea typeface="黑体" panose="02010609060101010101" charset="-122"/>
                <a:cs typeface="黑体" panose="02010609060101010101" charset="-122"/>
                <a:sym typeface="+mn-ea"/>
              </a:rPr>
              <a:t>                                         ——</a:t>
            </a:r>
            <a:r>
              <a:rPr lang="zh-CN" altLang="en-US" sz="2000" b="1" dirty="0">
                <a:latin typeface="黑体" panose="02010609060101010101" charset="-122"/>
                <a:ea typeface="黑体" panose="02010609060101010101" charset="-122"/>
                <a:cs typeface="黑体" panose="02010609060101010101" charset="-122"/>
                <a:sym typeface="+mn-ea"/>
              </a:rPr>
              <a:t>徐蓝主编《世界近现代史</a:t>
            </a:r>
            <a:r>
              <a:rPr lang="en-US" altLang="zh-CN" sz="2000" b="1" dirty="0">
                <a:latin typeface="黑体" panose="02010609060101010101" charset="-122"/>
                <a:ea typeface="黑体" panose="02010609060101010101" charset="-122"/>
                <a:cs typeface="黑体" panose="02010609060101010101" charset="-122"/>
                <a:sym typeface="+mn-ea"/>
              </a:rPr>
              <a:t>1500—2007</a:t>
            </a:r>
            <a:r>
              <a:rPr lang="zh-CN" altLang="en-US" sz="2000" b="1" dirty="0">
                <a:latin typeface="黑体" panose="02010609060101010101" charset="-122"/>
                <a:ea typeface="黑体" panose="02010609060101010101" charset="-122"/>
                <a:cs typeface="黑体" panose="02010609060101010101" charset="-122"/>
                <a:sym typeface="+mn-ea"/>
              </a:rPr>
              <a:t>》</a:t>
            </a:r>
          </a:p>
        </p:txBody>
      </p:sp>
      <p:sp>
        <p:nvSpPr>
          <p:cNvPr id="4" name="文本框 3"/>
          <p:cNvSpPr txBox="1"/>
          <p:nvPr>
            <p:custDataLst>
              <p:tags r:id="rId2"/>
            </p:custDataLst>
          </p:nvPr>
        </p:nvSpPr>
        <p:spPr>
          <a:xfrm>
            <a:off x="305435" y="3219450"/>
            <a:ext cx="8119110" cy="460375"/>
          </a:xfrm>
          <a:prstGeom prst="rect">
            <a:avLst/>
          </a:prstGeom>
          <a:solidFill>
            <a:srgbClr val="FFFF00"/>
          </a:solidFill>
        </p:spPr>
        <p:txBody>
          <a:bodyPr wrap="square" rtlCol="0">
            <a:spAutoFit/>
          </a:bodyPr>
          <a:lstStyle/>
          <a:p>
            <a:r>
              <a:rPr lang="zh-CN" altLang="en-US" sz="2400" b="1">
                <a:latin typeface="黑体" panose="02010609060101010101" charset="-122"/>
                <a:ea typeface="黑体" panose="02010609060101010101" charset="-122"/>
              </a:rPr>
              <a:t>根据材料并结合教材，思考拉丁美洲独立产生了哪些影响？</a:t>
            </a:r>
          </a:p>
        </p:txBody>
      </p:sp>
      <p:sp>
        <p:nvSpPr>
          <p:cNvPr id="7" name="文本框 6"/>
          <p:cNvSpPr txBox="1"/>
          <p:nvPr>
            <p:custDataLst>
              <p:tags r:id="rId3"/>
            </p:custDataLst>
          </p:nvPr>
        </p:nvSpPr>
        <p:spPr>
          <a:xfrm>
            <a:off x="1313180" y="5756275"/>
            <a:ext cx="7254875" cy="943528"/>
          </a:xfrm>
          <a:prstGeom prst="rect">
            <a:avLst/>
          </a:prstGeom>
          <a:noFill/>
          <a:ln w="12700" cmpd="sng">
            <a:solidFill>
              <a:schemeClr val="tx1"/>
            </a:solidFill>
            <a:prstDash val="sysDot"/>
          </a:ln>
        </p:spPr>
        <p:txBody>
          <a:bodyPr wrap="square" rtlCol="0">
            <a:spAutoFit/>
          </a:bodyPr>
          <a:lstStyle/>
          <a:p>
            <a:pPr algn="just" eaLnBrk="0" hangingPunct="0">
              <a:lnSpc>
                <a:spcPct val="150000"/>
              </a:lnSpc>
              <a:buClrTx/>
              <a:buSzTx/>
              <a:buFontTx/>
            </a:pPr>
            <a:r>
              <a:rPr lang="zh-CN" altLang="en-US" sz="2000" b="1" dirty="0">
                <a:solidFill>
                  <a:srgbClr val="1D41D5"/>
                </a:solidFill>
                <a:latin typeface="黑体" panose="02010609060101010101" charset="-122"/>
                <a:ea typeface="黑体" panose="02010609060101010101" charset="-122"/>
              </a:rPr>
              <a:t>独立后</a:t>
            </a:r>
            <a:r>
              <a:rPr lang="zh-CN" altLang="en-US" sz="2000" b="1" dirty="0">
                <a:solidFill>
                  <a:srgbClr val="1D41D5"/>
                </a:solidFill>
                <a:latin typeface="黑体" panose="02010609060101010101" charset="-122"/>
                <a:ea typeface="黑体" panose="02010609060101010101" charset="-122"/>
                <a:sym typeface="Wingdings" panose="05000000000000000000" pitchFamily="2" charset="2"/>
              </a:rPr>
              <a:t>大多政局动荡，普遍实行军事独裁统治，政治经济发展停滞不前。英美加紧了对拉丁美洲的经济侵略和政治渗透。</a:t>
            </a:r>
            <a:endParaRPr lang="zh-CN" altLang="en-US" sz="2000" b="1" dirty="0">
              <a:solidFill>
                <a:srgbClr val="1D41D5"/>
              </a:solidFill>
              <a:latin typeface="黑体" panose="02010609060101010101" charset="-122"/>
              <a:ea typeface="黑体" panose="02010609060101010101" charset="-122"/>
            </a:endParaRPr>
          </a:p>
        </p:txBody>
      </p:sp>
      <p:pic>
        <p:nvPicPr>
          <p:cNvPr id="3" name="图片 2"/>
          <p:cNvPicPr>
            <a:picLocks noChangeAspect="1"/>
          </p:cNvPicPr>
          <p:nvPr/>
        </p:nvPicPr>
        <p:blipFill>
          <a:blip r:embed="rId6"/>
          <a:stretch>
            <a:fillRect/>
          </a:stretch>
        </p:blipFill>
        <p:spPr>
          <a:xfrm>
            <a:off x="9030970" y="3131820"/>
            <a:ext cx="3073400" cy="3702685"/>
          </a:xfrm>
          <a:prstGeom prst="rect">
            <a:avLst/>
          </a:prstGeom>
        </p:spPr>
      </p:pic>
      <p:sp>
        <p:nvSpPr>
          <p:cNvPr id="8" name="文本框 7"/>
          <p:cNvSpPr txBox="1"/>
          <p:nvPr/>
        </p:nvSpPr>
        <p:spPr>
          <a:xfrm>
            <a:off x="298450" y="4361498"/>
            <a:ext cx="882650" cy="460375"/>
          </a:xfrm>
          <a:prstGeom prst="rect">
            <a:avLst/>
          </a:prstGeom>
          <a:solidFill>
            <a:srgbClr val="DEEBF7"/>
          </a:solidFill>
          <a:ln w="9525">
            <a:noFill/>
          </a:ln>
        </p:spPr>
        <p:txBody>
          <a:bodyPr wrap="square" anchor="t" anchorCtr="0">
            <a:spAutoFit/>
          </a:bodyPr>
          <a:lstStyle/>
          <a:p>
            <a:pPr algn="just" eaLnBrk="0" hangingPunct="0">
              <a:buSzTx/>
            </a:pPr>
            <a:r>
              <a:rPr lang="zh-CN" altLang="en-US" sz="2400" b="1">
                <a:solidFill>
                  <a:srgbClr val="FF0000"/>
                </a:solidFill>
                <a:latin typeface="黑体" panose="02010609060101010101" charset="-122"/>
                <a:ea typeface="黑体" panose="02010609060101010101" charset="-122"/>
              </a:rPr>
              <a:t>积极</a:t>
            </a:r>
          </a:p>
        </p:txBody>
      </p:sp>
      <p:sp>
        <p:nvSpPr>
          <p:cNvPr id="9" name="文本框 8"/>
          <p:cNvSpPr txBox="1"/>
          <p:nvPr/>
        </p:nvSpPr>
        <p:spPr>
          <a:xfrm>
            <a:off x="299085" y="5959475"/>
            <a:ext cx="882650" cy="460375"/>
          </a:xfrm>
          <a:prstGeom prst="rect">
            <a:avLst/>
          </a:prstGeom>
          <a:solidFill>
            <a:srgbClr val="DEEBF7"/>
          </a:solidFill>
          <a:ln w="9525">
            <a:noFill/>
          </a:ln>
        </p:spPr>
        <p:txBody>
          <a:bodyPr wrap="square" anchor="t" anchorCtr="0">
            <a:spAutoFit/>
          </a:bodyPr>
          <a:lstStyle/>
          <a:p>
            <a:pPr algn="just" eaLnBrk="0" hangingPunct="0">
              <a:buSzTx/>
            </a:pPr>
            <a:r>
              <a:rPr lang="zh-CN" altLang="en-US" sz="2400" b="1">
                <a:solidFill>
                  <a:srgbClr val="FF0000"/>
                </a:solidFill>
                <a:latin typeface="黑体" panose="02010609060101010101" charset="-122"/>
                <a:ea typeface="黑体" panose="02010609060101010101" charset="-122"/>
              </a:rPr>
              <a:t>局限</a:t>
            </a:r>
          </a:p>
        </p:txBody>
      </p:sp>
      <p:sp>
        <p:nvSpPr>
          <p:cNvPr id="9219" name="矩形 3"/>
          <p:cNvSpPr/>
          <p:nvPr>
            <p:custDataLst>
              <p:tags r:id="rId4"/>
            </p:custDataLst>
          </p:nvPr>
        </p:nvSpPr>
        <p:spPr>
          <a:xfrm>
            <a:off x="1313180" y="3780156"/>
            <a:ext cx="7131050" cy="1866858"/>
          </a:xfrm>
          <a:prstGeom prst="rect">
            <a:avLst/>
          </a:prstGeom>
          <a:noFill/>
          <a:ln w="12700" cap="flat" cmpd="sng">
            <a:solidFill>
              <a:schemeClr val="tx1"/>
            </a:solidFill>
            <a:prstDash val="sysDot"/>
            <a:miter/>
            <a:headEnd type="none" w="med" len="med"/>
            <a:tailEnd type="none" w="med" len="med"/>
          </a:ln>
        </p:spPr>
        <p:txBody>
          <a:bodyPr wrap="square" anchor="t" anchorCtr="0">
            <a:spAutoFit/>
          </a:bodyPr>
          <a:lstStyle/>
          <a:p>
            <a:pPr algn="just" eaLnBrk="0" hangingPunct="0">
              <a:lnSpc>
                <a:spcPct val="150000"/>
              </a:lnSpc>
              <a:buClrTx/>
              <a:buSzTx/>
              <a:buFontTx/>
            </a:pPr>
            <a:r>
              <a:rPr lang="en-US" altLang="zh-CN" sz="2000" b="1" dirty="0">
                <a:solidFill>
                  <a:srgbClr val="1D41D5"/>
                </a:solidFill>
                <a:latin typeface="黑体" panose="02010609060101010101" charset="-122"/>
                <a:ea typeface="黑体" panose="02010609060101010101" charset="-122"/>
              </a:rPr>
              <a:t>1</a:t>
            </a:r>
            <a:r>
              <a:rPr lang="zh-CN" altLang="en-US" sz="2000" b="1" dirty="0">
                <a:solidFill>
                  <a:srgbClr val="1D41D5"/>
                </a:solidFill>
                <a:latin typeface="黑体" panose="02010609060101010101" charset="-122"/>
                <a:ea typeface="黑体" panose="02010609060101010101" charset="-122"/>
              </a:rPr>
              <a:t>、推翻了西班牙、葡萄牙的封建殖民统治；</a:t>
            </a:r>
            <a:endParaRPr lang="en-US" altLang="zh-CN" sz="2000" b="1" dirty="0">
              <a:solidFill>
                <a:srgbClr val="1D41D5"/>
              </a:solidFill>
              <a:latin typeface="黑体" panose="02010609060101010101" charset="-122"/>
              <a:ea typeface="黑体" panose="02010609060101010101" charset="-122"/>
            </a:endParaRPr>
          </a:p>
          <a:p>
            <a:pPr algn="just" eaLnBrk="0" hangingPunct="0">
              <a:lnSpc>
                <a:spcPct val="150000"/>
              </a:lnSpc>
              <a:buClrTx/>
              <a:buSzTx/>
              <a:buFontTx/>
            </a:pPr>
            <a:r>
              <a:rPr lang="en-US" altLang="zh-CN" sz="2000" b="1" dirty="0">
                <a:solidFill>
                  <a:srgbClr val="1D41D5"/>
                </a:solidFill>
                <a:latin typeface="黑体" panose="02010609060101010101" charset="-122"/>
                <a:ea typeface="黑体" panose="02010609060101010101" charset="-122"/>
              </a:rPr>
              <a:t>2</a:t>
            </a:r>
            <a:r>
              <a:rPr lang="zh-CN" altLang="en-US" sz="2000" b="1" dirty="0">
                <a:solidFill>
                  <a:srgbClr val="1D41D5"/>
                </a:solidFill>
                <a:latin typeface="黑体" panose="02010609060101010101" charset="-122"/>
                <a:ea typeface="黑体" panose="02010609060101010101" charset="-122"/>
              </a:rPr>
              <a:t>、建立了一系列新兴的</a:t>
            </a:r>
            <a:r>
              <a:rPr lang="zh-CN" altLang="en-US" sz="2000" b="1" dirty="0">
                <a:solidFill>
                  <a:srgbClr val="1D41D5"/>
                </a:solidFill>
                <a:latin typeface="黑体" panose="02010609060101010101" charset="-122"/>
                <a:ea typeface="黑体" panose="02010609060101010101" charset="-122"/>
                <a:sym typeface="+mn-ea"/>
              </a:rPr>
              <a:t>民族独立</a:t>
            </a:r>
            <a:r>
              <a:rPr lang="zh-CN" altLang="en-US" sz="2000" b="1" dirty="0">
                <a:solidFill>
                  <a:srgbClr val="1D41D5"/>
                </a:solidFill>
                <a:latin typeface="黑体" panose="02010609060101010101" charset="-122"/>
                <a:ea typeface="黑体" panose="02010609060101010101" charset="-122"/>
              </a:rPr>
              <a:t>国家，基本上形成了今天拉美国家的格局</a:t>
            </a:r>
            <a:endParaRPr lang="en-US" altLang="zh-CN" sz="2000" b="1" dirty="0">
              <a:solidFill>
                <a:srgbClr val="1D41D5"/>
              </a:solidFill>
              <a:latin typeface="黑体" panose="02010609060101010101" charset="-122"/>
              <a:ea typeface="黑体" panose="02010609060101010101" charset="-122"/>
            </a:endParaRPr>
          </a:p>
          <a:p>
            <a:pPr algn="just" eaLnBrk="0" hangingPunct="0">
              <a:lnSpc>
                <a:spcPct val="150000"/>
              </a:lnSpc>
              <a:buClrTx/>
              <a:buSzTx/>
              <a:buFontTx/>
            </a:pPr>
            <a:r>
              <a:rPr lang="en-US" altLang="zh-CN" sz="2000" b="1" dirty="0">
                <a:solidFill>
                  <a:srgbClr val="1D41D5"/>
                </a:solidFill>
                <a:latin typeface="黑体" panose="02010609060101010101" charset="-122"/>
                <a:ea typeface="黑体" panose="02010609060101010101" charset="-122"/>
              </a:rPr>
              <a:t>3</a:t>
            </a:r>
            <a:r>
              <a:rPr lang="zh-CN" altLang="en-US" sz="2000" b="1" dirty="0">
                <a:solidFill>
                  <a:srgbClr val="1D41D5"/>
                </a:solidFill>
                <a:latin typeface="黑体" panose="02010609060101010101" charset="-122"/>
                <a:ea typeface="黑体" panose="02010609060101010101" charset="-122"/>
              </a:rPr>
              <a:t>、为进一步争取民主和进步</a:t>
            </a:r>
            <a:r>
              <a:rPr lang="zh-CN" altLang="en-US" sz="2000" b="1" dirty="0">
                <a:solidFill>
                  <a:srgbClr val="1D41D5"/>
                </a:solidFill>
                <a:latin typeface="黑体" panose="02010609060101010101" charset="-122"/>
                <a:ea typeface="黑体" panose="02010609060101010101" charset="-122"/>
                <a:sym typeface="+mn-ea"/>
              </a:rPr>
              <a:t>和资本主义发展</a:t>
            </a:r>
            <a:r>
              <a:rPr lang="zh-CN" altLang="en-US" sz="2000" b="1" dirty="0">
                <a:solidFill>
                  <a:srgbClr val="1D41D5"/>
                </a:solidFill>
                <a:latin typeface="黑体" panose="02010609060101010101" charset="-122"/>
                <a:ea typeface="黑体" panose="02010609060101010101" charset="-122"/>
              </a:rPr>
              <a:t>奠定了基础。</a:t>
            </a:r>
          </a:p>
        </p:txBody>
      </p:sp>
      <p:cxnSp>
        <p:nvCxnSpPr>
          <p:cNvPr id="6" name="直接连接符 5">
            <a:extLst>
              <a:ext uri="{FF2B5EF4-FFF2-40B4-BE49-F238E27FC236}">
                <a16:creationId xmlns:a16="http://schemas.microsoft.com/office/drawing/2014/main" id="{82530D19-4211-496F-B584-A67F3F756B3C}"/>
              </a:ext>
            </a:extLst>
          </p:cNvPr>
          <p:cNvCxnSpPr>
            <a:cxnSpLocks/>
          </p:cNvCxnSpPr>
          <p:nvPr/>
        </p:nvCxnSpPr>
        <p:spPr>
          <a:xfrm>
            <a:off x="2393396" y="895989"/>
            <a:ext cx="18410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F10BAE0E-88F9-4D9F-97AF-7E0C2F698A46}"/>
              </a:ext>
            </a:extLst>
          </p:cNvPr>
          <p:cNvCxnSpPr>
            <a:cxnSpLocks/>
          </p:cNvCxnSpPr>
          <p:nvPr/>
        </p:nvCxnSpPr>
        <p:spPr>
          <a:xfrm>
            <a:off x="7450212" y="895989"/>
            <a:ext cx="6933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A810DA69-DE29-47DB-BA1B-55ECDE5BFE85}"/>
              </a:ext>
            </a:extLst>
          </p:cNvPr>
          <p:cNvCxnSpPr>
            <a:cxnSpLocks/>
          </p:cNvCxnSpPr>
          <p:nvPr/>
        </p:nvCxnSpPr>
        <p:spPr>
          <a:xfrm>
            <a:off x="305435" y="1177265"/>
            <a:ext cx="34503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8A3D870A-5C24-4647-A37A-8846F37B9968}"/>
              </a:ext>
            </a:extLst>
          </p:cNvPr>
          <p:cNvCxnSpPr>
            <a:cxnSpLocks/>
          </p:cNvCxnSpPr>
          <p:nvPr/>
        </p:nvCxnSpPr>
        <p:spPr>
          <a:xfrm>
            <a:off x="4725423" y="1501499"/>
            <a:ext cx="32024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F79FC684-CB10-4BCA-9A06-35B73AE939D5}"/>
              </a:ext>
            </a:extLst>
          </p:cNvPr>
          <p:cNvCxnSpPr>
            <a:cxnSpLocks/>
          </p:cNvCxnSpPr>
          <p:nvPr/>
        </p:nvCxnSpPr>
        <p:spPr>
          <a:xfrm>
            <a:off x="10891997" y="895989"/>
            <a:ext cx="9756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9B33F28C-A30B-4DAE-84E4-D29F926BFE0C}"/>
              </a:ext>
            </a:extLst>
          </p:cNvPr>
          <p:cNvCxnSpPr>
            <a:cxnSpLocks/>
          </p:cNvCxnSpPr>
          <p:nvPr/>
        </p:nvCxnSpPr>
        <p:spPr>
          <a:xfrm>
            <a:off x="8233116" y="1809366"/>
            <a:ext cx="6187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B6C534F7-70C8-464C-B60E-D7BD80122764}"/>
              </a:ext>
            </a:extLst>
          </p:cNvPr>
          <p:cNvCxnSpPr>
            <a:cxnSpLocks/>
          </p:cNvCxnSpPr>
          <p:nvPr/>
        </p:nvCxnSpPr>
        <p:spPr>
          <a:xfrm>
            <a:off x="10008282" y="1796069"/>
            <a:ext cx="1498429" cy="132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09245423-8385-489D-A78F-EE18AC12D6AF}"/>
              </a:ext>
            </a:extLst>
          </p:cNvPr>
          <p:cNvCxnSpPr>
            <a:cxnSpLocks/>
          </p:cNvCxnSpPr>
          <p:nvPr/>
        </p:nvCxnSpPr>
        <p:spPr>
          <a:xfrm flipV="1">
            <a:off x="3811024" y="2432165"/>
            <a:ext cx="3639188" cy="87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9394339A-D99F-4A97-BD21-B998E9B725DE}"/>
              </a:ext>
            </a:extLst>
          </p:cNvPr>
          <p:cNvCxnSpPr>
            <a:cxnSpLocks/>
          </p:cNvCxnSpPr>
          <p:nvPr/>
        </p:nvCxnSpPr>
        <p:spPr>
          <a:xfrm>
            <a:off x="7802468" y="2457440"/>
            <a:ext cx="2211416" cy="180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B0664AFC-9D00-4FAA-8E11-DE1CD713D253}"/>
              </a:ext>
            </a:extLst>
          </p:cNvPr>
          <p:cNvCxnSpPr>
            <a:cxnSpLocks/>
          </p:cNvCxnSpPr>
          <p:nvPr/>
        </p:nvCxnSpPr>
        <p:spPr>
          <a:xfrm>
            <a:off x="4292195" y="2109052"/>
            <a:ext cx="12678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2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8" grpId="0" bldLvl="0" animBg="1"/>
      <p:bldP spid="9" grpId="0" bldLvl="0" animBg="1"/>
      <p:bldP spid="921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矩形 3"/>
          <p:cNvSpPr/>
          <p:nvPr>
            <p:custDataLst>
              <p:tags r:id="rId1"/>
            </p:custDataLst>
          </p:nvPr>
        </p:nvSpPr>
        <p:spPr>
          <a:xfrm>
            <a:off x="817249" y="218831"/>
            <a:ext cx="10666730" cy="1198880"/>
          </a:xfrm>
          <a:prstGeom prst="rect">
            <a:avLst/>
          </a:prstGeom>
          <a:gradFill rotWithShape="1">
            <a:gsLst>
              <a:gs pos="0">
                <a:srgbClr val="F7FAFD">
                  <a:alpha val="100000"/>
                </a:srgbClr>
              </a:gs>
              <a:gs pos="74001">
                <a:srgbClr val="B5D2EC">
                  <a:alpha val="100000"/>
                </a:srgbClr>
              </a:gs>
              <a:gs pos="83000">
                <a:srgbClr val="B5D2EC">
                  <a:alpha val="100000"/>
                </a:srgbClr>
              </a:gs>
              <a:gs pos="100000">
                <a:srgbClr val="CEE1F2">
                  <a:alpha val="100000"/>
                </a:srgbClr>
              </a:gs>
            </a:gsLst>
            <a:lin ang="5400000"/>
            <a:tileRect/>
          </a:gradFill>
          <a:ln w="28575">
            <a:noFill/>
          </a:ln>
        </p:spPr>
        <p:txBody>
          <a:bodyPr wrap="square" anchor="t" anchorCtr="0">
            <a:spAutoFit/>
          </a:bodyPr>
          <a:lstStyle/>
          <a:p>
            <a:pPr eaLnBrk="0" hangingPunct="0">
              <a:buSzTx/>
            </a:pPr>
            <a:r>
              <a:rPr lang="zh-CN" altLang="en-US" sz="2400" b="1" dirty="0">
                <a:solidFill>
                  <a:schemeClr val="tx1"/>
                </a:solidFill>
                <a:latin typeface="黑体" panose="02010609060101010101" charset="-122"/>
                <a:ea typeface="黑体" panose="02010609060101010101" charset="-122"/>
              </a:rPr>
              <a:t>考迪罗原意是首领。考迪罗制是拉丁美洲特有的军阀、大地主和教会三位一体的独裁制度。 特征：考迪罗经济上依靠大地产大庄园主，在政治上靠军人专政来维持其政治统治。对外投靠外国势力，对内残酷镇压人民反抗。</a:t>
            </a:r>
          </a:p>
        </p:txBody>
      </p:sp>
      <p:sp>
        <p:nvSpPr>
          <p:cNvPr id="8198" name="矩形 7"/>
          <p:cNvSpPr/>
          <p:nvPr>
            <p:custDataLst>
              <p:tags r:id="rId2"/>
            </p:custDataLst>
          </p:nvPr>
        </p:nvSpPr>
        <p:spPr>
          <a:xfrm>
            <a:off x="423671" y="1611704"/>
            <a:ext cx="5387986" cy="830997"/>
          </a:xfrm>
          <a:prstGeom prst="rect">
            <a:avLst/>
          </a:prstGeom>
          <a:noFill/>
          <a:ln w="9525">
            <a:noFill/>
          </a:ln>
        </p:spPr>
        <p:txBody>
          <a:bodyPr wrap="square" anchor="t" anchorCtr="0">
            <a:spAutoFit/>
          </a:bodyPr>
          <a:lstStyle/>
          <a:p>
            <a:pPr algn="ctr" eaLnBrk="0" hangingPunct="0"/>
            <a:r>
              <a:rPr lang="en-US" altLang="zh-CN" sz="2400" b="1" dirty="0">
                <a:solidFill>
                  <a:srgbClr val="1D41D5"/>
                </a:solidFill>
                <a:latin typeface="黑体" panose="02010609060101010101" charset="-122"/>
                <a:ea typeface="黑体" panose="02010609060101010101" charset="-122"/>
                <a:sym typeface="Wingdings" panose="05000000000000000000" pitchFamily="2" charset="2"/>
              </a:rPr>
              <a:t>1823</a:t>
            </a:r>
            <a:r>
              <a:rPr lang="zh-CN" altLang="en-US" sz="2400" b="1" dirty="0">
                <a:solidFill>
                  <a:srgbClr val="1D41D5"/>
                </a:solidFill>
                <a:latin typeface="黑体" panose="02010609060101010101" charset="-122"/>
                <a:ea typeface="黑体" panose="02010609060101010101" charset="-122"/>
                <a:sym typeface="Wingdings" panose="05000000000000000000" pitchFamily="2" charset="2"/>
              </a:rPr>
              <a:t>年门罗（美国总统）主义出台：</a:t>
            </a:r>
            <a:endParaRPr lang="en-US" altLang="zh-CN" sz="2400" b="1" dirty="0">
              <a:solidFill>
                <a:srgbClr val="1D41D5"/>
              </a:solidFill>
              <a:latin typeface="黑体" panose="02010609060101010101" charset="-122"/>
              <a:ea typeface="黑体" panose="02010609060101010101" charset="-122"/>
              <a:sym typeface="Wingdings" panose="05000000000000000000" pitchFamily="2" charset="2"/>
            </a:endParaRPr>
          </a:p>
          <a:p>
            <a:pPr algn="ctr" eaLnBrk="0" hangingPunct="0"/>
            <a:r>
              <a:rPr lang="zh-CN" altLang="en-US" sz="2400" b="1" dirty="0">
                <a:solidFill>
                  <a:srgbClr val="1D41D5"/>
                </a:solidFill>
                <a:latin typeface="黑体" panose="02010609060101010101" charset="-122"/>
                <a:ea typeface="黑体" panose="02010609060101010101" charset="-122"/>
                <a:sym typeface="Wingdings" panose="05000000000000000000" pitchFamily="2" charset="2"/>
              </a:rPr>
              <a:t>“美洲是美洲人的美洲”</a:t>
            </a:r>
          </a:p>
        </p:txBody>
      </p:sp>
      <p:sp>
        <p:nvSpPr>
          <p:cNvPr id="8200" name="TextBox 10"/>
          <p:cNvSpPr/>
          <p:nvPr>
            <p:custDataLst>
              <p:tags r:id="rId3"/>
            </p:custDataLst>
          </p:nvPr>
        </p:nvSpPr>
        <p:spPr>
          <a:xfrm>
            <a:off x="6876588" y="1559475"/>
            <a:ext cx="4176713" cy="830262"/>
          </a:xfrm>
          <a:prstGeom prst="rect">
            <a:avLst/>
          </a:prstGeom>
          <a:noFill/>
          <a:ln w="9525">
            <a:noFill/>
          </a:ln>
        </p:spPr>
        <p:txBody>
          <a:bodyPr wrap="square" anchor="t" anchorCtr="0">
            <a:spAutoFit/>
          </a:bodyPr>
          <a:lstStyle/>
          <a:p>
            <a:pPr algn="ctr" eaLnBrk="0" hangingPunct="0"/>
            <a:r>
              <a:rPr lang="en-US" altLang="zh-CN" sz="2400" b="1" dirty="0">
                <a:solidFill>
                  <a:srgbClr val="1D41D5"/>
                </a:solidFill>
                <a:latin typeface="黑体" panose="02010609060101010101" charset="-122"/>
                <a:ea typeface="黑体" panose="02010609060101010101" charset="-122"/>
                <a:sym typeface="Wingdings" panose="05000000000000000000" pitchFamily="2" charset="2"/>
              </a:rPr>
              <a:t>20</a:t>
            </a:r>
            <a:r>
              <a:rPr lang="zh-CN" altLang="en-US" sz="2400" b="1" dirty="0">
                <a:solidFill>
                  <a:srgbClr val="1D41D5"/>
                </a:solidFill>
                <a:latin typeface="黑体" panose="02010609060101010101" charset="-122"/>
                <a:ea typeface="黑体" panose="02010609060101010101" charset="-122"/>
                <a:sym typeface="Wingdings" panose="05000000000000000000" pitchFamily="2" charset="2"/>
              </a:rPr>
              <a:t>世纪初：</a:t>
            </a:r>
          </a:p>
          <a:p>
            <a:pPr eaLnBrk="0" hangingPunct="0"/>
            <a:r>
              <a:rPr lang="zh-CN" altLang="en-US" sz="2400" b="1" dirty="0">
                <a:solidFill>
                  <a:srgbClr val="1D41D5"/>
                </a:solidFill>
                <a:latin typeface="黑体" panose="02010609060101010101" charset="-122"/>
                <a:ea typeface="黑体" panose="02010609060101010101" charset="-122"/>
                <a:sym typeface="Wingdings" panose="05000000000000000000" pitchFamily="2" charset="2"/>
              </a:rPr>
              <a:t>“金元外交”＋“大棒政策”</a:t>
            </a:r>
          </a:p>
        </p:txBody>
      </p:sp>
      <p:sp>
        <p:nvSpPr>
          <p:cNvPr id="8199" name="右箭头 8"/>
          <p:cNvSpPr/>
          <p:nvPr>
            <p:custDataLst>
              <p:tags r:id="rId4"/>
            </p:custDataLst>
          </p:nvPr>
        </p:nvSpPr>
        <p:spPr>
          <a:xfrm>
            <a:off x="5770126" y="1701739"/>
            <a:ext cx="935037" cy="501650"/>
          </a:xfrm>
          <a:prstGeom prst="rightArrow">
            <a:avLst>
              <a:gd name="adj1" fmla="val 50000"/>
              <a:gd name="adj2" fmla="val 49816"/>
            </a:avLst>
          </a:prstGeom>
          <a:noFill/>
          <a:ln w="25400" cap="flat" cmpd="sng">
            <a:solidFill>
              <a:srgbClr val="1D41D5"/>
            </a:solidFill>
            <a:prstDash val="solid"/>
            <a:miter/>
            <a:headEnd type="none" w="med" len="med"/>
            <a:tailEnd type="none" w="med" len="med"/>
          </a:ln>
        </p:spPr>
        <p:txBody>
          <a:bodyPr anchor="ctr" anchorCtr="0"/>
          <a:lstStyle/>
          <a:p>
            <a:pPr algn="ctr"/>
            <a:endParaRPr lang="zh-CN" altLang="en-US" b="1">
              <a:solidFill>
                <a:srgbClr val="FFFFFF"/>
              </a:solidFill>
              <a:latin typeface="Calibri" panose="020F0502020204030204" charset="0"/>
              <a:ea typeface="微软雅黑" panose="020B0503020204020204" charset="-122"/>
            </a:endParaRPr>
          </a:p>
        </p:txBody>
      </p:sp>
      <p:sp>
        <p:nvSpPr>
          <p:cNvPr id="6" name="矩形 5">
            <a:extLst>
              <a:ext uri="{FF2B5EF4-FFF2-40B4-BE49-F238E27FC236}">
                <a16:creationId xmlns:a16="http://schemas.microsoft.com/office/drawing/2014/main" id="{AD3B476F-5FF1-4F96-B50F-025B2E9D7AD5}"/>
              </a:ext>
            </a:extLst>
          </p:cNvPr>
          <p:cNvSpPr/>
          <p:nvPr/>
        </p:nvSpPr>
        <p:spPr>
          <a:xfrm>
            <a:off x="5185692" y="993052"/>
            <a:ext cx="1251930" cy="4361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Picture 2" descr="https://gimg2.baidu.com/image_search/src=http%3A%2F%2Fbpic.588ku.com%2Felement_origin_min_pic%2F19%2F03%2F06%2F9ee0100d26eaf627a09c13565f681e5f.jpg&amp;refer=http%3A%2F%2Fbpic.588ku.com&amp;app=2002&amp;size=f9999,10000&amp;q=a80&amp;n=0&amp;g=0n&amp;fmt=jpeg?sec=1620544947&amp;t=7d5cff5c71bb0b5c900efb647b5b1a6f">
            <a:extLst>
              <a:ext uri="{FF2B5EF4-FFF2-40B4-BE49-F238E27FC236}">
                <a16:creationId xmlns:a16="http://schemas.microsoft.com/office/drawing/2014/main" id="{45B5A1A6-A5BC-4461-ABC0-6C6CDD4AA526}"/>
              </a:ext>
            </a:extLst>
          </p:cNvPr>
          <p:cNvPicPr>
            <a:picLocks noChangeAspect="1" noChangeArrowheads="1"/>
          </p:cNvPicPr>
          <p:nvPr/>
        </p:nvPicPr>
        <p:blipFill>
          <a:blip r:embed="rId6" cstate="print"/>
          <a:srcRect t="6805" b="15532"/>
          <a:stretch>
            <a:fillRect/>
          </a:stretch>
        </p:blipFill>
        <p:spPr bwMode="auto">
          <a:xfrm>
            <a:off x="8446673" y="2718033"/>
            <a:ext cx="3382536" cy="3500462"/>
          </a:xfrm>
          <a:prstGeom prst="rect">
            <a:avLst/>
          </a:prstGeom>
          <a:noFill/>
        </p:spPr>
      </p:pic>
      <p:sp>
        <p:nvSpPr>
          <p:cNvPr id="16" name="Oval 34">
            <a:extLst>
              <a:ext uri="{FF2B5EF4-FFF2-40B4-BE49-F238E27FC236}">
                <a16:creationId xmlns:a16="http://schemas.microsoft.com/office/drawing/2014/main" id="{A060289D-B205-421C-A9E0-2EA1DF41DF9F}"/>
              </a:ext>
            </a:extLst>
          </p:cNvPr>
          <p:cNvSpPr/>
          <p:nvPr/>
        </p:nvSpPr>
        <p:spPr>
          <a:xfrm>
            <a:off x="9018177" y="4146793"/>
            <a:ext cx="900000" cy="90000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b="1" dirty="0">
                <a:solidFill>
                  <a:srgbClr val="C00000"/>
                </a:solidFill>
                <a:latin typeface="方正清刻本悦宋简体" pitchFamily="2" charset="-122"/>
                <a:ea typeface="方正清刻本悦宋简体" pitchFamily="2" charset="-122"/>
                <a:cs typeface="黑体" panose="02010609060101010101" charset="-122"/>
              </a:rPr>
              <a:t>大棒政策</a:t>
            </a:r>
            <a:endParaRPr lang="en-GB" sz="2400" b="1" dirty="0">
              <a:solidFill>
                <a:schemeClr val="tx1"/>
              </a:solidFill>
              <a:latin typeface="江西拙楷" pitchFamily="2" charset="-122"/>
              <a:ea typeface="江西拙楷" pitchFamily="2" charset="-122"/>
              <a:cs typeface="+mn-ea"/>
              <a:sym typeface="+mn-lt"/>
            </a:endParaRPr>
          </a:p>
        </p:txBody>
      </p:sp>
      <p:sp>
        <p:nvSpPr>
          <p:cNvPr id="17" name="Oval 34">
            <a:extLst>
              <a:ext uri="{FF2B5EF4-FFF2-40B4-BE49-F238E27FC236}">
                <a16:creationId xmlns:a16="http://schemas.microsoft.com/office/drawing/2014/main" id="{2C8AA291-FC79-40CD-BA68-7269523B6244}"/>
              </a:ext>
            </a:extLst>
          </p:cNvPr>
          <p:cNvSpPr/>
          <p:nvPr/>
        </p:nvSpPr>
        <p:spPr>
          <a:xfrm>
            <a:off x="10589813" y="4146793"/>
            <a:ext cx="900000" cy="9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b="1" dirty="0">
                <a:solidFill>
                  <a:srgbClr val="C00000"/>
                </a:solidFill>
                <a:latin typeface="方正清刻本悦宋简体" pitchFamily="2" charset="-122"/>
                <a:ea typeface="方正清刻本悦宋简体" pitchFamily="2" charset="-122"/>
                <a:cs typeface="黑体" panose="02010609060101010101" charset="-122"/>
              </a:rPr>
              <a:t>金元外交</a:t>
            </a:r>
            <a:endParaRPr lang="en-GB" sz="2400" b="1" dirty="0">
              <a:solidFill>
                <a:schemeClr val="tx1"/>
              </a:solidFill>
              <a:latin typeface="江西拙楷" pitchFamily="2" charset="-122"/>
              <a:ea typeface="江西拙楷" pitchFamily="2" charset="-122"/>
              <a:cs typeface="+mn-ea"/>
              <a:sym typeface="+mn-lt"/>
            </a:endParaRPr>
          </a:p>
        </p:txBody>
      </p:sp>
      <p:sp>
        <p:nvSpPr>
          <p:cNvPr id="7" name="文本框 6">
            <a:extLst>
              <a:ext uri="{FF2B5EF4-FFF2-40B4-BE49-F238E27FC236}">
                <a16:creationId xmlns:a16="http://schemas.microsoft.com/office/drawing/2014/main" id="{6C89C93C-84E1-4756-9EA7-47DAF15A5128}"/>
              </a:ext>
            </a:extLst>
          </p:cNvPr>
          <p:cNvSpPr txBox="1"/>
          <p:nvPr/>
        </p:nvSpPr>
        <p:spPr>
          <a:xfrm>
            <a:off x="650737" y="2992618"/>
            <a:ext cx="6732193" cy="3323987"/>
          </a:xfrm>
          <a:prstGeom prst="rect">
            <a:avLst/>
          </a:prstGeom>
          <a:noFill/>
        </p:spPr>
        <p:txBody>
          <a:bodyPr wrap="square" rtlCol="0">
            <a:spAutoFit/>
          </a:bodyPr>
          <a:lstStyle/>
          <a:p>
            <a:r>
              <a:rPr lang="zh-CN" altLang="en-US" sz="2400" dirty="0">
                <a:latin typeface="华文中宋" panose="02010600040101010101" pitchFamily="2" charset="-122"/>
                <a:ea typeface="华文中宋" panose="02010600040101010101" pitchFamily="2" charset="-122"/>
              </a:rPr>
              <a:t>大棒政策以实力威胁为核心，以武力和干涉为手段，以打造美国控制下的垄断封闭型美洲体系为目标。</a:t>
            </a:r>
          </a:p>
          <a:p>
            <a:r>
              <a:rPr lang="zh-CN" altLang="en-US" sz="2400" dirty="0">
                <a:latin typeface="华文中宋" panose="02010600040101010101" pitchFamily="2" charset="-122"/>
                <a:ea typeface="华文中宋" panose="02010600040101010101" pitchFamily="2" charset="-122"/>
              </a:rPr>
              <a:t>金元外交就是“用美元代替子弹”，运用外交政策推动经济扩张，将</a:t>
            </a:r>
            <a:r>
              <a:rPr lang="zh-CN" altLang="en-US" sz="2400" dirty="0">
                <a:solidFill>
                  <a:srgbClr val="FF0000"/>
                </a:solidFill>
                <a:latin typeface="华文中宋" panose="02010600040101010101" pitchFamily="2" charset="-122"/>
                <a:ea typeface="华文中宋" panose="02010600040101010101" pitchFamily="2" charset="-122"/>
              </a:rPr>
              <a:t>附带苛刻条件</a:t>
            </a:r>
            <a:r>
              <a:rPr lang="zh-CN" altLang="en-US" sz="2400" dirty="0">
                <a:latin typeface="华文中宋" panose="02010600040101010101" pitchFamily="2" charset="-122"/>
                <a:ea typeface="华文中宋" panose="02010600040101010101" pitchFamily="2" charset="-122"/>
              </a:rPr>
              <a:t>的投资渗透进拉美，扼住拉美各国的经济命脉，奴役和剥削当地人民。</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从门罗主义到睦邻政策：美国对拉美政策的演变</a:t>
            </a:r>
            <a:r>
              <a:rPr lang="en-US" altLang="zh-CN" sz="2400" dirty="0">
                <a:latin typeface="华文中宋" panose="02010600040101010101" pitchFamily="2" charset="-122"/>
                <a:ea typeface="华文中宋" panose="02010600040101010101" pitchFamily="2" charset="-122"/>
              </a:rPr>
              <a:t>》</a:t>
            </a:r>
          </a:p>
          <a:p>
            <a:endParaRPr lang="zh-CN" altLang="en-US" dirty="0"/>
          </a:p>
        </p:txBody>
      </p:sp>
      <p:sp>
        <p:nvSpPr>
          <p:cNvPr id="8" name="文本框 7">
            <a:extLst>
              <a:ext uri="{FF2B5EF4-FFF2-40B4-BE49-F238E27FC236}">
                <a16:creationId xmlns:a16="http://schemas.microsoft.com/office/drawing/2014/main" id="{F951A284-930C-4F15-8E9E-D6D0450C3D62}"/>
              </a:ext>
            </a:extLst>
          </p:cNvPr>
          <p:cNvSpPr txBox="1"/>
          <p:nvPr/>
        </p:nvSpPr>
        <p:spPr>
          <a:xfrm>
            <a:off x="1619048" y="2523098"/>
            <a:ext cx="3382536" cy="461665"/>
          </a:xfrm>
          <a:prstGeom prst="rect">
            <a:avLst/>
          </a:prstGeom>
          <a:noFill/>
        </p:spPr>
        <p:txBody>
          <a:bodyPr wrap="square" rtlCol="0">
            <a:spAutoFit/>
          </a:bodyPr>
          <a:lstStyle/>
          <a:p>
            <a:r>
              <a:rPr lang="zh-CN" altLang="en-US" sz="2400" b="1" dirty="0">
                <a:solidFill>
                  <a:srgbClr val="FF0000"/>
                </a:solidFill>
                <a:latin typeface="黑体" panose="02010609060101010101" charset="-122"/>
                <a:ea typeface="黑体" panose="02010609060101010101" charset="-122"/>
                <a:sym typeface="Wingdings" panose="05000000000000000000" pitchFamily="2" charset="2"/>
              </a:rPr>
              <a:t>美洲是美国人的美洲！</a:t>
            </a:r>
            <a:endParaRPr lang="zh-CN" altLang="en-US" sz="2400" dirty="0">
              <a:solidFill>
                <a:srgbClr val="FF0000"/>
              </a:solidFill>
            </a:endParaRPr>
          </a:p>
        </p:txBody>
      </p:sp>
      <p:sp>
        <p:nvSpPr>
          <p:cNvPr id="9" name="文本框 8">
            <a:extLst>
              <a:ext uri="{FF2B5EF4-FFF2-40B4-BE49-F238E27FC236}">
                <a16:creationId xmlns:a16="http://schemas.microsoft.com/office/drawing/2014/main" id="{91297A6D-4480-444C-A8E7-2C6C92E8869F}"/>
              </a:ext>
            </a:extLst>
          </p:cNvPr>
          <p:cNvSpPr txBox="1"/>
          <p:nvPr/>
        </p:nvSpPr>
        <p:spPr>
          <a:xfrm>
            <a:off x="1619048" y="6106228"/>
            <a:ext cx="9158331" cy="584775"/>
          </a:xfrm>
          <a:prstGeom prst="rect">
            <a:avLst/>
          </a:prstGeom>
          <a:noFill/>
        </p:spPr>
        <p:txBody>
          <a:bodyPr wrap="square" rtlCol="0">
            <a:spAutoFit/>
          </a:bodyPr>
          <a:lstStyle/>
          <a:p>
            <a:r>
              <a:rPr lang="zh-CN" altLang="en-US" sz="3200" dirty="0"/>
              <a:t>拉美人民面临着</a:t>
            </a:r>
            <a:r>
              <a:rPr lang="zh-CN" altLang="en-US" sz="3200" dirty="0">
                <a:solidFill>
                  <a:srgbClr val="FF0000"/>
                </a:solidFill>
              </a:rPr>
              <a:t>继续</a:t>
            </a:r>
            <a:r>
              <a:rPr lang="zh-CN" altLang="en-US" sz="3200" dirty="0"/>
              <a:t>民族民主革命的艰巨任务！</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820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7"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7"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bldLvl="0" animBg="1"/>
      <p:bldP spid="8198" grpId="0"/>
      <p:bldP spid="8200" grpId="0"/>
      <p:bldP spid="8199" grpId="0" bldLvl="0" animBg="1"/>
      <p:bldP spid="6" grpId="0" animBg="1"/>
      <p:bldP spid="16" grpId="0" animBg="1"/>
      <p:bldP spid="17" grpId="0" animBg="1"/>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21E6576-BBAA-45A0-A3C3-14248953A425}"/>
              </a:ext>
            </a:extLst>
          </p:cNvPr>
          <p:cNvSpPr/>
          <p:nvPr>
            <p:custDataLst>
              <p:tags r:id="rId1"/>
            </p:custDataLst>
          </p:nvPr>
        </p:nvSpPr>
        <p:spPr>
          <a:xfrm>
            <a:off x="2111674" y="1860320"/>
            <a:ext cx="7630795" cy="829945"/>
          </a:xfrm>
          <a:prstGeom prst="rect">
            <a:avLst/>
          </a:prstGeom>
          <a:noFill/>
          <a:ln w="12700">
            <a:noFill/>
          </a:ln>
        </p:spPr>
        <p:txBody>
          <a:bodyPr wrap="square" anchor="t" anchorCtr="0">
            <a:spAutoFit/>
          </a:bodyPr>
          <a:lstStyle/>
          <a:p>
            <a:r>
              <a:rPr lang="en-US" altLang="zh-CN" sz="2400" b="1" dirty="0">
                <a:latin typeface="黑体" panose="02010609060101010101" charset="-122"/>
                <a:ea typeface="黑体" panose="02010609060101010101" charset="-122"/>
                <a:sym typeface="Arial" panose="020B0604020202020204" pitchFamily="34" charset="0"/>
              </a:rPr>
              <a:t>1910</a:t>
            </a:r>
            <a:r>
              <a:rPr lang="zh-CN" altLang="en-US" sz="2400" b="1" dirty="0">
                <a:latin typeface="黑体" panose="02010609060101010101" charset="-122"/>
                <a:ea typeface="黑体" panose="02010609060101010101" charset="-122"/>
                <a:sym typeface="Arial" panose="020B0604020202020204" pitchFamily="34" charset="0"/>
              </a:rPr>
              <a:t>年，墨西哥爆发资产阶级革命，赶走了独裁者。</a:t>
            </a:r>
          </a:p>
          <a:p>
            <a:r>
              <a:rPr lang="en-US" altLang="zh-CN" sz="2400" b="1" dirty="0">
                <a:latin typeface="黑体" panose="02010609060101010101" charset="-122"/>
                <a:ea typeface="黑体" panose="02010609060101010101" charset="-122"/>
                <a:sym typeface="Arial" panose="020B0604020202020204" pitchFamily="34" charset="0"/>
              </a:rPr>
              <a:t>1917</a:t>
            </a:r>
            <a:r>
              <a:rPr lang="zh-CN" altLang="en-US" sz="2400" b="1" dirty="0">
                <a:latin typeface="黑体" panose="02010609060101010101" charset="-122"/>
                <a:ea typeface="黑体" panose="02010609060101010101" charset="-122"/>
                <a:sym typeface="Arial" panose="020B0604020202020204" pitchFamily="34" charset="0"/>
              </a:rPr>
              <a:t>年颁布了资产阶级宪法</a:t>
            </a:r>
            <a:endParaRPr lang="zh-CN" altLang="en-US" sz="2400" b="1" dirty="0">
              <a:solidFill>
                <a:schemeClr val="tx1"/>
              </a:solidFill>
              <a:latin typeface="黑体" panose="02010609060101010101" charset="-122"/>
              <a:ea typeface="黑体" panose="02010609060101010101" charset="-122"/>
              <a:sym typeface="Arial" panose="020B0604020202020204" pitchFamily="34" charset="0"/>
            </a:endParaRPr>
          </a:p>
        </p:txBody>
      </p:sp>
      <p:sp>
        <p:nvSpPr>
          <p:cNvPr id="3" name="矩形 6">
            <a:extLst>
              <a:ext uri="{FF2B5EF4-FFF2-40B4-BE49-F238E27FC236}">
                <a16:creationId xmlns:a16="http://schemas.microsoft.com/office/drawing/2014/main" id="{E77EA9C9-475E-4F17-BCC7-B392084C9984}"/>
              </a:ext>
            </a:extLst>
          </p:cNvPr>
          <p:cNvSpPr/>
          <p:nvPr>
            <p:custDataLst>
              <p:tags r:id="rId2"/>
            </p:custDataLst>
          </p:nvPr>
        </p:nvSpPr>
        <p:spPr>
          <a:xfrm>
            <a:off x="323197" y="234720"/>
            <a:ext cx="1300162" cy="460375"/>
          </a:xfrm>
          <a:prstGeom prst="rect">
            <a:avLst/>
          </a:prstGeom>
          <a:noFill/>
          <a:ln w="9525">
            <a:noFill/>
          </a:ln>
        </p:spPr>
        <p:txBody>
          <a:bodyPr wrap="square" anchor="t" anchorCtr="0">
            <a:spAutoFit/>
          </a:bodyPr>
          <a:lstStyle/>
          <a:p>
            <a:pPr>
              <a:buSzTx/>
            </a:pPr>
            <a:r>
              <a:rPr lang="en-US" altLang="zh-CN" sz="2400" b="1" dirty="0">
                <a:solidFill>
                  <a:srgbClr val="FF0000"/>
                </a:solidFill>
                <a:latin typeface="黑体" panose="02010609060101010101" charset="-122"/>
                <a:ea typeface="黑体" panose="02010609060101010101" charset="-122"/>
              </a:rPr>
              <a:t>2.</a:t>
            </a:r>
            <a:r>
              <a:rPr lang="zh-CN" altLang="en-US" sz="2400" b="1" dirty="0">
                <a:solidFill>
                  <a:srgbClr val="FF0000"/>
                </a:solidFill>
                <a:latin typeface="黑体" panose="02010609060101010101" charset="-122"/>
                <a:ea typeface="黑体" panose="02010609060101010101" charset="-122"/>
              </a:rPr>
              <a:t>过程</a:t>
            </a:r>
          </a:p>
        </p:txBody>
      </p:sp>
      <p:sp>
        <p:nvSpPr>
          <p:cNvPr id="4" name="文本框 3">
            <a:extLst>
              <a:ext uri="{FF2B5EF4-FFF2-40B4-BE49-F238E27FC236}">
                <a16:creationId xmlns:a16="http://schemas.microsoft.com/office/drawing/2014/main" id="{4CC9F75C-97C1-4202-A73D-DC7C9E008BDD}"/>
              </a:ext>
            </a:extLst>
          </p:cNvPr>
          <p:cNvSpPr txBox="1"/>
          <p:nvPr/>
        </p:nvSpPr>
        <p:spPr>
          <a:xfrm>
            <a:off x="2111674" y="1126895"/>
            <a:ext cx="4748213" cy="460375"/>
          </a:xfrm>
          <a:prstGeom prst="rect">
            <a:avLst/>
          </a:prstGeom>
          <a:noFill/>
          <a:ln w="9525">
            <a:noFill/>
          </a:ln>
        </p:spPr>
        <p:txBody>
          <a:bodyPr wrap="square" anchor="t" anchorCtr="0">
            <a:spAutoFit/>
          </a:bodyPr>
          <a:lstStyle/>
          <a:p>
            <a:r>
              <a:rPr lang="en-US" altLang="zh-CN" sz="2400" b="1" dirty="0">
                <a:latin typeface="黑体" panose="02010609060101010101" charset="-122"/>
                <a:ea typeface="黑体" panose="02010609060101010101" charset="-122"/>
                <a:sym typeface="Arial" panose="020B0604020202020204" pitchFamily="34" charset="0"/>
              </a:rPr>
              <a:t>1889</a:t>
            </a:r>
            <a:r>
              <a:rPr lang="zh-CN" altLang="en-US" sz="2400" b="1" dirty="0">
                <a:solidFill>
                  <a:schemeClr val="tx1"/>
                </a:solidFill>
                <a:latin typeface="黑体" panose="02010609060101010101" charset="-122"/>
                <a:ea typeface="黑体" panose="02010609060101010101" charset="-122"/>
                <a:sym typeface="Arial" panose="020B0604020202020204" pitchFamily="34" charset="0"/>
              </a:rPr>
              <a:t>年废除君主制，建立共和国。</a:t>
            </a:r>
          </a:p>
        </p:txBody>
      </p:sp>
      <p:sp>
        <p:nvSpPr>
          <p:cNvPr id="5" name="文本框 2">
            <a:extLst>
              <a:ext uri="{FF2B5EF4-FFF2-40B4-BE49-F238E27FC236}">
                <a16:creationId xmlns:a16="http://schemas.microsoft.com/office/drawing/2014/main" id="{B98E3BD3-919A-4C1D-8CFA-38FDACDDFCB3}"/>
              </a:ext>
            </a:extLst>
          </p:cNvPr>
          <p:cNvSpPr txBox="1"/>
          <p:nvPr/>
        </p:nvSpPr>
        <p:spPr>
          <a:xfrm>
            <a:off x="3308014" y="286155"/>
            <a:ext cx="8447088" cy="460375"/>
          </a:xfrm>
          <a:prstGeom prst="rect">
            <a:avLst/>
          </a:prstGeom>
          <a:solidFill>
            <a:srgbClr val="FFFF00"/>
          </a:solidFill>
          <a:ln w="9525">
            <a:noFill/>
          </a:ln>
        </p:spPr>
        <p:txBody>
          <a:bodyPr wrap="square" anchor="t" anchorCtr="0">
            <a:spAutoFit/>
          </a:bodyPr>
          <a:lstStyle/>
          <a:p>
            <a:pPr algn="ctr"/>
            <a:r>
              <a:rPr lang="zh-CN" altLang="en-US" sz="2400" b="1" dirty="0">
                <a:solidFill>
                  <a:srgbClr val="FF0000"/>
                </a:solidFill>
                <a:latin typeface="黑体" panose="02010609060101010101" charset="-122"/>
                <a:ea typeface="黑体" panose="02010609060101010101" charset="-122"/>
                <a:sym typeface="Arial" panose="020B0604020202020204" pitchFamily="34" charset="0"/>
              </a:rPr>
              <a:t>特点</a:t>
            </a:r>
            <a:r>
              <a:rPr lang="en-US" altLang="zh-CN" sz="2400" b="1" dirty="0">
                <a:solidFill>
                  <a:srgbClr val="FF0000"/>
                </a:solidFill>
                <a:latin typeface="黑体" panose="02010609060101010101" charset="-122"/>
                <a:ea typeface="黑体" panose="02010609060101010101" charset="-122"/>
                <a:sym typeface="Arial" panose="020B0604020202020204" pitchFamily="34" charset="0"/>
              </a:rPr>
              <a:t>:</a:t>
            </a:r>
            <a:r>
              <a:rPr lang="zh-CN" altLang="en-US" sz="2400" b="1" dirty="0">
                <a:latin typeface="黑体" panose="02010609060101010101" charset="-122"/>
                <a:ea typeface="黑体" panose="02010609060101010101" charset="-122"/>
                <a:sym typeface="Arial" panose="020B0604020202020204" pitchFamily="34" charset="0"/>
              </a:rPr>
              <a:t>推动民主改革，巩固独立成果，促进国家的进步和发展</a:t>
            </a:r>
          </a:p>
        </p:txBody>
      </p:sp>
      <p:sp>
        <p:nvSpPr>
          <p:cNvPr id="6" name="文本框 5">
            <a:extLst>
              <a:ext uri="{FF2B5EF4-FFF2-40B4-BE49-F238E27FC236}">
                <a16:creationId xmlns:a16="http://schemas.microsoft.com/office/drawing/2014/main" id="{30EFC1C2-91BF-4089-A774-2D63D96914F0}"/>
              </a:ext>
            </a:extLst>
          </p:cNvPr>
          <p:cNvSpPr txBox="1"/>
          <p:nvPr/>
        </p:nvSpPr>
        <p:spPr>
          <a:xfrm>
            <a:off x="521952" y="1896833"/>
            <a:ext cx="1712912" cy="460375"/>
          </a:xfrm>
          <a:prstGeom prst="rect">
            <a:avLst/>
          </a:prstGeom>
          <a:noFill/>
          <a:ln w="9525">
            <a:noFill/>
          </a:ln>
        </p:spPr>
        <p:txBody>
          <a:bodyPr wrap="none" anchor="t" anchorCtr="0">
            <a:spAutoFit/>
          </a:bodyPr>
          <a:lstStyle/>
          <a:p>
            <a:pPr>
              <a:buSzTx/>
            </a:pPr>
            <a:r>
              <a:rPr lang="zh-CN" altLang="en-US" sz="2400" b="1">
                <a:solidFill>
                  <a:srgbClr val="1D41D5"/>
                </a:solidFill>
                <a:latin typeface="黑体" panose="02010609060101010101" charset="-122"/>
                <a:ea typeface="黑体" panose="02010609060101010101" charset="-122"/>
                <a:sym typeface="Arial" panose="020B0604020202020204" pitchFamily="34" charset="0"/>
              </a:rPr>
              <a:t>②墨西哥：</a:t>
            </a:r>
            <a:endParaRPr lang="zh-CN" altLang="en-US" sz="2400" b="1">
              <a:solidFill>
                <a:srgbClr val="1D41D5"/>
              </a:solidFill>
              <a:latin typeface="黑体" panose="02010609060101010101" charset="-122"/>
              <a:ea typeface="黑体" panose="02010609060101010101" charset="-122"/>
            </a:endParaRPr>
          </a:p>
        </p:txBody>
      </p:sp>
      <p:sp>
        <p:nvSpPr>
          <p:cNvPr id="7" name="文本框 6">
            <a:extLst>
              <a:ext uri="{FF2B5EF4-FFF2-40B4-BE49-F238E27FC236}">
                <a16:creationId xmlns:a16="http://schemas.microsoft.com/office/drawing/2014/main" id="{C16F770C-1746-4A90-9105-F015F6ADBEDA}"/>
              </a:ext>
            </a:extLst>
          </p:cNvPr>
          <p:cNvSpPr txBox="1"/>
          <p:nvPr/>
        </p:nvSpPr>
        <p:spPr>
          <a:xfrm>
            <a:off x="532747" y="1095780"/>
            <a:ext cx="1408112" cy="460375"/>
          </a:xfrm>
          <a:prstGeom prst="rect">
            <a:avLst/>
          </a:prstGeom>
          <a:noFill/>
          <a:ln w="9525">
            <a:noFill/>
          </a:ln>
        </p:spPr>
        <p:txBody>
          <a:bodyPr wrap="square" anchor="t" anchorCtr="0">
            <a:spAutoFit/>
          </a:bodyPr>
          <a:lstStyle/>
          <a:p>
            <a:r>
              <a:rPr lang="zh-CN" altLang="en-US" sz="2400" b="1" dirty="0">
                <a:solidFill>
                  <a:srgbClr val="1D41D5"/>
                </a:solidFill>
                <a:latin typeface="黑体" panose="02010609060101010101" charset="-122"/>
                <a:ea typeface="黑体" panose="02010609060101010101" charset="-122"/>
              </a:rPr>
              <a:t>①巴</a:t>
            </a:r>
            <a:r>
              <a:rPr lang="zh-CN" altLang="en-US" sz="2400" b="1" dirty="0">
                <a:solidFill>
                  <a:srgbClr val="1D41D5"/>
                </a:solidFill>
                <a:latin typeface="黑体" panose="02010609060101010101" charset="-122"/>
                <a:ea typeface="黑体" panose="02010609060101010101" charset="-122"/>
                <a:sym typeface="Arial" panose="020B0604020202020204" pitchFamily="34" charset="0"/>
              </a:rPr>
              <a:t>西：</a:t>
            </a:r>
            <a:endParaRPr lang="zh-CN" altLang="en-US" dirty="0">
              <a:latin typeface="Calibri" panose="020F0502020204030204" charset="0"/>
              <a:ea typeface="宋体" panose="02010600030101010101" pitchFamily="2" charset="-122"/>
            </a:endParaRPr>
          </a:p>
        </p:txBody>
      </p:sp>
      <p:sp>
        <p:nvSpPr>
          <p:cNvPr id="8" name="文本框 6">
            <a:extLst>
              <a:ext uri="{FF2B5EF4-FFF2-40B4-BE49-F238E27FC236}">
                <a16:creationId xmlns:a16="http://schemas.microsoft.com/office/drawing/2014/main" id="{F98F6B41-A835-429D-89F5-A6711370022D}"/>
              </a:ext>
            </a:extLst>
          </p:cNvPr>
          <p:cNvSpPr txBox="1"/>
          <p:nvPr/>
        </p:nvSpPr>
        <p:spPr>
          <a:xfrm>
            <a:off x="1623359" y="282663"/>
            <a:ext cx="1449388" cy="460375"/>
          </a:xfrm>
          <a:prstGeom prst="rect">
            <a:avLst/>
          </a:prstGeom>
          <a:solidFill>
            <a:srgbClr val="DEEBF7"/>
          </a:solidFill>
          <a:ln w="9525" cap="flat" cmpd="sng">
            <a:solidFill>
              <a:srgbClr val="FF0000"/>
            </a:solidFill>
            <a:prstDash val="solid"/>
            <a:round/>
            <a:headEnd type="none" w="med" len="med"/>
            <a:tailEnd type="none" w="med" len="med"/>
          </a:ln>
        </p:spPr>
        <p:txBody>
          <a:bodyPr wrap="square" anchor="t" anchorCtr="0">
            <a:spAutoFit/>
          </a:bodyPr>
          <a:lstStyle/>
          <a:p>
            <a:r>
              <a:rPr lang="zh-CN" altLang="en-US" sz="2400" b="1" dirty="0">
                <a:latin typeface="黑体" panose="02010609060101010101" charset="-122"/>
                <a:ea typeface="黑体" panose="02010609060101010101" charset="-122"/>
                <a:sym typeface="Arial" panose="020B0604020202020204" pitchFamily="34" charset="0"/>
              </a:rPr>
              <a:t>第二阶段</a:t>
            </a:r>
          </a:p>
        </p:txBody>
      </p:sp>
      <p:sp>
        <p:nvSpPr>
          <p:cNvPr id="9" name="文本框 8">
            <a:extLst>
              <a:ext uri="{FF2B5EF4-FFF2-40B4-BE49-F238E27FC236}">
                <a16:creationId xmlns:a16="http://schemas.microsoft.com/office/drawing/2014/main" id="{1505ECE2-5454-43CF-8A13-1C7BDFD4973B}"/>
              </a:ext>
            </a:extLst>
          </p:cNvPr>
          <p:cNvSpPr txBox="1"/>
          <p:nvPr>
            <p:custDataLst>
              <p:tags r:id="rId3"/>
            </p:custDataLst>
          </p:nvPr>
        </p:nvSpPr>
        <p:spPr>
          <a:xfrm>
            <a:off x="533064" y="2667405"/>
            <a:ext cx="10770235" cy="460375"/>
          </a:xfrm>
          <a:prstGeom prst="rect">
            <a:avLst/>
          </a:prstGeom>
          <a:solidFill>
            <a:srgbClr val="FFFF00"/>
          </a:solidFill>
        </p:spPr>
        <p:txBody>
          <a:bodyPr wrap="square" rtlCol="0">
            <a:spAutoFit/>
          </a:bodyPr>
          <a:lstStyle/>
          <a:p>
            <a:pPr algn="ctr"/>
            <a:r>
              <a:rPr lang="zh-CN" altLang="zh-CN" sz="2400" b="1">
                <a:solidFill>
                  <a:schemeClr val="tx1"/>
                </a:solidFill>
                <a:latin typeface="黑体" panose="02010609060101010101" charset="-122"/>
                <a:ea typeface="黑体" panose="02010609060101010101" charset="-122"/>
                <a:cs typeface="黑体" panose="02010609060101010101" charset="-122"/>
              </a:rPr>
              <a:t>性质:</a:t>
            </a:r>
            <a:r>
              <a:rPr lang="zh-CN" altLang="en-US" sz="2400" b="1">
                <a:solidFill>
                  <a:schemeClr val="tx1"/>
                </a:solidFill>
                <a:latin typeface="黑体" panose="02010609060101010101" charset="-122"/>
                <a:ea typeface="黑体" panose="02010609060101010101" charset="-122"/>
                <a:sym typeface="Wingdings" panose="05000000000000000000" pitchFamily="2" charset="2"/>
              </a:rPr>
              <a:t>反封建和反殖民压迫双重性质</a:t>
            </a:r>
            <a:r>
              <a:rPr lang="zh-CN" altLang="en-US" sz="2400" b="1">
                <a:solidFill>
                  <a:srgbClr val="1D41D5"/>
                </a:solidFill>
                <a:latin typeface="黑体" panose="02010609060101010101" charset="-122"/>
                <a:ea typeface="黑体" panose="02010609060101010101" charset="-122"/>
                <a:sym typeface="Wingdings" panose="05000000000000000000" pitchFamily="2" charset="2"/>
              </a:rPr>
              <a:t>（</a:t>
            </a:r>
            <a:r>
              <a:rPr lang="zh-CN" altLang="zh-CN" sz="2400" b="1">
                <a:solidFill>
                  <a:srgbClr val="1D41D5"/>
                </a:solidFill>
                <a:latin typeface="黑体" panose="02010609060101010101" charset="-122"/>
                <a:ea typeface="黑体" panose="02010609060101010101" charset="-122"/>
                <a:cs typeface="黑体" panose="02010609060101010101" charset="-122"/>
              </a:rPr>
              <a:t>既是民族解放运动, 也是资产阶级革命）</a:t>
            </a:r>
          </a:p>
        </p:txBody>
      </p:sp>
      <p:sp>
        <p:nvSpPr>
          <p:cNvPr id="10" name="TextBox 11">
            <a:extLst>
              <a:ext uri="{FF2B5EF4-FFF2-40B4-BE49-F238E27FC236}">
                <a16:creationId xmlns:a16="http://schemas.microsoft.com/office/drawing/2014/main" id="{98E9DD6C-32F6-48C6-BC16-042E96D23E91}"/>
              </a:ext>
            </a:extLst>
          </p:cNvPr>
          <p:cNvSpPr txBox="1"/>
          <p:nvPr/>
        </p:nvSpPr>
        <p:spPr>
          <a:xfrm>
            <a:off x="476094" y="3376785"/>
            <a:ext cx="10774852" cy="461665"/>
          </a:xfrm>
          <a:prstGeom prst="rect">
            <a:avLst/>
          </a:prstGeom>
          <a:solidFill>
            <a:srgbClr val="684C1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独立后的拉美为什么不能像美国一样走上发展强大的康庄大道？</a:t>
            </a:r>
          </a:p>
        </p:txBody>
      </p:sp>
      <p:sp>
        <p:nvSpPr>
          <p:cNvPr id="11" name="TextBox 5">
            <a:extLst>
              <a:ext uri="{FF2B5EF4-FFF2-40B4-BE49-F238E27FC236}">
                <a16:creationId xmlns:a16="http://schemas.microsoft.com/office/drawing/2014/main" id="{D7F11B85-BC3B-4481-822F-D86FDB8DA90A}"/>
              </a:ext>
            </a:extLst>
          </p:cNvPr>
          <p:cNvSpPr txBox="1"/>
          <p:nvPr/>
        </p:nvSpPr>
        <p:spPr>
          <a:xfrm>
            <a:off x="373737" y="4268960"/>
            <a:ext cx="11381365" cy="1384995"/>
          </a:xfrm>
          <a:prstGeom prst="rect">
            <a:avLst/>
          </a:prstGeom>
          <a:noFill/>
          <a:ln w="38100">
            <a:solidFill>
              <a:srgbClr val="684C15"/>
            </a:solidFill>
          </a:ln>
        </p:spPr>
        <p:txBody>
          <a:bodyPr wrap="square" rtlCol="0">
            <a:spAutoFit/>
          </a:bodyPr>
          <a:lstStyle/>
          <a:p>
            <a:r>
              <a:rPr lang="zh-CN" altLang="en-US" sz="2800" dirty="0">
                <a:latin typeface="微软雅黑" pitchFamily="34" charset="-122"/>
                <a:ea typeface="微软雅黑" pitchFamily="34" charset="-122"/>
              </a:rPr>
              <a:t>       拉美独立后并没有铲除封建主义；经济上，封建大地产制盛行，经济发展十分缓慢；政治上，盛行大地主独裁专制；思想文化上，天主教仍然保持着传统的影响</a:t>
            </a:r>
          </a:p>
        </p:txBody>
      </p:sp>
    </p:spTree>
    <p:extLst>
      <p:ext uri="{BB962C8B-B14F-4D97-AF65-F5344CB8AC3E}">
        <p14:creationId xmlns:p14="http://schemas.microsoft.com/office/powerpoint/2010/main" val="134055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bldLvl="0" animBg="1"/>
      <p:bldP spid="6" grpId="0"/>
      <p:bldP spid="7" grpId="0"/>
      <p:bldP spid="8" grpId="0" bldLvl="0" animBg="1"/>
      <p:bldP spid="9" grpId="0" bldLvl="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83766" y="164638"/>
            <a:ext cx="3911357" cy="737720"/>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en-US" sz="3733" b="1" dirty="0">
                <a:solidFill>
                  <a:srgbClr val="FF0000"/>
                </a:solidFill>
              </a:rPr>
              <a:t>二、亚洲的觉醒</a:t>
            </a:r>
          </a:p>
        </p:txBody>
      </p:sp>
      <p:sp>
        <p:nvSpPr>
          <p:cNvPr id="7" name="文本框 3"/>
          <p:cNvSpPr txBox="1"/>
          <p:nvPr/>
        </p:nvSpPr>
        <p:spPr>
          <a:xfrm>
            <a:off x="-45338" y="1253089"/>
            <a:ext cx="5707380" cy="4424866"/>
          </a:xfrm>
          <a:prstGeom prst="rect">
            <a:avLst/>
          </a:prstGeom>
          <a:blipFill rotWithShape="1">
            <a:blip r:embed="rId2" cstate="print"/>
            <a:tile tx="0" ty="0" sx="100000" sy="100000" flip="none" algn="tl"/>
          </a:blipFill>
          <a:ln w="28575" cmpd="dbl">
            <a:solidFill>
              <a:schemeClr val="accent1">
                <a:shade val="50000"/>
              </a:schemeClr>
            </a:solidFill>
            <a:prstDash val="solid"/>
          </a:ln>
        </p:spPr>
        <p:txBody>
          <a:bodyPr wrap="square" lIns="91440" tIns="45720" rIns="91440" bIns="45720" rtlCol="0" anchor="t">
            <a:spAutoFit/>
          </a:bodyPr>
          <a:lstStyle/>
          <a:p>
            <a:pPr>
              <a:lnSpc>
                <a:spcPts val="3360"/>
              </a:lnSpc>
            </a:pPr>
            <a:r>
              <a:rPr lang="en-US" altLang="zh-CN" sz="2800" dirty="0">
                <a:latin typeface="楷体" panose="02010609060101010101" pitchFamily="49" charset="-122"/>
                <a:ea typeface="楷体" panose="02010609060101010101" pitchFamily="49" charset="-122"/>
                <a:cs typeface="楷体" panose="02010609060101010101" pitchFamily="49" charset="-122"/>
              </a:rPr>
              <a:t>    </a:t>
            </a:r>
            <a:r>
              <a:rPr lang="zh-CN" altLang="en-US" sz="2667" dirty="0">
                <a:latin typeface="微软雅黑" pitchFamily="34" charset="-122"/>
                <a:ea typeface="微软雅黑" pitchFamily="34" charset="-122"/>
                <a:cs typeface="楷体" panose="02010609060101010101" pitchFamily="49" charset="-122"/>
              </a:rPr>
              <a:t>19世纪末20世纪初，亚洲的社会发生了</a:t>
            </a:r>
            <a:r>
              <a:rPr lang="zh-CN" altLang="en-US" sz="2667" b="1" dirty="0">
                <a:latin typeface="微软雅黑" pitchFamily="34" charset="-122"/>
                <a:ea typeface="微软雅黑" pitchFamily="34" charset="-122"/>
                <a:cs typeface="楷体" panose="02010609060101010101" pitchFamily="49" charset="-122"/>
              </a:rPr>
              <a:t>深刻变化</a:t>
            </a:r>
            <a:r>
              <a:rPr lang="zh-CN" altLang="en-US" sz="2667" dirty="0">
                <a:latin typeface="微软雅黑" pitchFamily="34" charset="-122"/>
                <a:ea typeface="微软雅黑" pitchFamily="34" charset="-122"/>
                <a:cs typeface="楷体" panose="02010609060101010101" pitchFamily="49" charset="-122"/>
              </a:rPr>
              <a:t>。一方面，</a:t>
            </a:r>
            <a:r>
              <a:rPr lang="zh-CN" altLang="en-US" sz="2667" b="1" dirty="0">
                <a:latin typeface="微软雅黑" pitchFamily="34" charset="-122"/>
                <a:ea typeface="微软雅黑" pitchFamily="34" charset="-122"/>
                <a:cs typeface="楷体" panose="02010609060101010101" pitchFamily="49" charset="-122"/>
              </a:rPr>
              <a:t>帝国主义的侵略加深了亚洲各国的民族危机</a:t>
            </a:r>
            <a:r>
              <a:rPr lang="zh-CN" altLang="en-US" sz="2667" dirty="0">
                <a:latin typeface="微软雅黑" pitchFamily="34" charset="-122"/>
                <a:ea typeface="微软雅黑" pitchFamily="34" charset="-122"/>
                <a:cs typeface="楷体" panose="02010609060101010101" pitchFamily="49" charset="-122"/>
              </a:rPr>
              <a:t>；另一方面，亚洲国家的</a:t>
            </a:r>
            <a:r>
              <a:rPr lang="zh-CN" altLang="en-US" sz="2667" b="1" dirty="0">
                <a:latin typeface="微软雅黑" pitchFamily="34" charset="-122"/>
                <a:ea typeface="微软雅黑" pitchFamily="34" charset="-122"/>
                <a:cs typeface="楷体" panose="02010609060101010101" pitchFamily="49" charset="-122"/>
              </a:rPr>
              <a:t>封建经济进一步解体，民族资本主义得到一定发展</a:t>
            </a:r>
            <a:r>
              <a:rPr lang="zh-CN" altLang="en-US" sz="2667" dirty="0">
                <a:latin typeface="微软雅黑" pitchFamily="34" charset="-122"/>
                <a:ea typeface="微软雅黑" pitchFamily="34" charset="-122"/>
                <a:cs typeface="楷体" panose="02010609060101010101" pitchFamily="49" charset="-122"/>
              </a:rPr>
              <a:t>，</a:t>
            </a:r>
            <a:r>
              <a:rPr lang="zh-CN" altLang="en-US" sz="2667" b="1" dirty="0">
                <a:latin typeface="微软雅黑" pitchFamily="34" charset="-122"/>
                <a:ea typeface="微软雅黑" pitchFamily="34" charset="-122"/>
                <a:cs typeface="楷体" panose="02010609060101010101" pitchFamily="49" charset="-122"/>
              </a:rPr>
              <a:t>民族忧患意识和民主改革意识觉醒</a:t>
            </a:r>
            <a:r>
              <a:rPr lang="zh-CN" altLang="en-US" sz="2667" dirty="0">
                <a:latin typeface="微软雅黑" pitchFamily="34" charset="-122"/>
                <a:ea typeface="微软雅黑" pitchFamily="34" charset="-122"/>
                <a:cs typeface="楷体" panose="02010609060101010101" pitchFamily="49" charset="-122"/>
              </a:rPr>
              <a:t>。</a:t>
            </a:r>
          </a:p>
          <a:p>
            <a:pPr>
              <a:lnSpc>
                <a:spcPts val="3360"/>
              </a:lnSpc>
            </a:pPr>
            <a:r>
              <a:rPr lang="zh-CN" altLang="en-US" sz="2667" dirty="0">
                <a:latin typeface="微软雅黑" pitchFamily="34" charset="-122"/>
                <a:ea typeface="微软雅黑" pitchFamily="34" charset="-122"/>
                <a:cs typeface="楷体" panose="02010609060101010101" pitchFamily="49" charset="-122"/>
              </a:rPr>
              <a:t>    在这种情况下，包括知识分子在内的亚洲各国人民，掀起了</a:t>
            </a:r>
            <a:r>
              <a:rPr lang="zh-CN" altLang="en-US" sz="2667" b="1" dirty="0">
                <a:latin typeface="微软雅黑" pitchFamily="34" charset="-122"/>
                <a:ea typeface="微软雅黑" pitchFamily="34" charset="-122"/>
                <a:cs typeface="楷体" panose="02010609060101010101" pitchFamily="49" charset="-122"/>
              </a:rPr>
              <a:t>反帝反封建的民族民主运动的新高潮</a:t>
            </a:r>
            <a:r>
              <a:rPr lang="zh-CN" altLang="en-US" sz="2667" dirty="0">
                <a:latin typeface="微软雅黑" pitchFamily="34" charset="-122"/>
                <a:ea typeface="微软雅黑" pitchFamily="34" charset="-122"/>
                <a:cs typeface="楷体" panose="02010609060101010101" pitchFamily="49" charset="-122"/>
              </a:rPr>
              <a:t>，称为</a:t>
            </a:r>
            <a:r>
              <a:rPr lang="en-US" altLang="zh-CN" sz="2667" dirty="0">
                <a:latin typeface="微软雅黑" pitchFamily="34" charset="-122"/>
                <a:ea typeface="微软雅黑" pitchFamily="34" charset="-122"/>
                <a:cs typeface="楷体" panose="02010609060101010101" pitchFamily="49" charset="-122"/>
              </a:rPr>
              <a:t>“</a:t>
            </a:r>
            <a:r>
              <a:rPr lang="zh-CN" altLang="en-US" sz="2667" dirty="0">
                <a:latin typeface="微软雅黑" pitchFamily="34" charset="-122"/>
                <a:ea typeface="微软雅黑" pitchFamily="34" charset="-122"/>
                <a:cs typeface="楷体" panose="02010609060101010101" pitchFamily="49" charset="-122"/>
              </a:rPr>
              <a:t>亚洲的觉醒”。</a:t>
            </a:r>
          </a:p>
        </p:txBody>
      </p:sp>
      <p:pic>
        <p:nvPicPr>
          <p:cNvPr id="8" name="图片 7"/>
          <p:cNvPicPr>
            <a:picLocks noChangeAspect="1"/>
          </p:cNvPicPr>
          <p:nvPr/>
        </p:nvPicPr>
        <p:blipFill>
          <a:blip r:embed="rId3" cstate="print"/>
          <a:srcRect l="10860" t="5197" r="7260" b="25793"/>
          <a:stretch>
            <a:fillRect/>
          </a:stretch>
        </p:blipFill>
        <p:spPr>
          <a:xfrm>
            <a:off x="5807968" y="1700809"/>
            <a:ext cx="6240693" cy="3614420"/>
          </a:xfrm>
          <a:prstGeom prst="rect">
            <a:avLst/>
          </a:prstGeom>
          <a:ln w="28575" cmpd="dbl">
            <a:solidFill>
              <a:schemeClr val="accent1">
                <a:shade val="50000"/>
              </a:schemeClr>
            </a:solidFill>
            <a:prstDash val="solid"/>
          </a:ln>
        </p:spPr>
      </p:pic>
      <p:sp>
        <p:nvSpPr>
          <p:cNvPr id="10" name="文本框 5"/>
          <p:cNvSpPr txBox="1"/>
          <p:nvPr/>
        </p:nvSpPr>
        <p:spPr>
          <a:xfrm>
            <a:off x="2453576" y="6218499"/>
            <a:ext cx="6101281" cy="523220"/>
          </a:xfrm>
          <a:prstGeom prst="rect">
            <a:avLst/>
          </a:prstGeom>
          <a:noFill/>
          <a:extLst>
            <a:ext uri="{909E8E84-426E-40DD-AFC4-6F175D3DCCD1}">
              <a14:hiddenFill xmlns:a14="http://schemas.microsoft.com/office/drawing/2010/main">
                <a:solidFill>
                  <a:srgbClr val="FFFF00"/>
                </a:solidFill>
              </a14:hiddenFill>
            </a:ext>
          </a:extLst>
        </p:spPr>
        <p:txBody>
          <a:bodyPr wrap="square" lIns="91440" tIns="45720" rIns="91440" bIns="45720" rtlCol="0" anchor="t">
            <a:spAutoFit/>
          </a:bodyPr>
          <a:lstStyle/>
          <a:p>
            <a:pPr algn="l"/>
            <a:r>
              <a:rPr lang="zh-CN" altLang="en-US" sz="2800" b="1" dirty="0">
                <a:latin typeface="楷体" panose="02010609060101010101" pitchFamily="49" charset="-122"/>
                <a:ea typeface="楷体" panose="02010609060101010101" pitchFamily="49" charset="-122"/>
                <a:cs typeface="楷体" panose="02010609060101010101" pitchFamily="49" charset="-122"/>
                <a:sym typeface="+mn-ea"/>
              </a:rPr>
              <a:t>问题：分析</a:t>
            </a:r>
            <a:r>
              <a:rPr lang="en-US" altLang="zh-CN" sz="2800" b="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cs typeface="楷体" panose="02010609060101010101" pitchFamily="49" charset="-122"/>
                <a:sym typeface="+mn-ea"/>
              </a:rPr>
              <a:t>亚洲的觉醒</a:t>
            </a:r>
            <a:r>
              <a:rPr lang="en-US" altLang="zh-CN" sz="2800" b="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cs typeface="楷体" panose="02010609060101010101" pitchFamily="49" charset="-122"/>
                <a:sym typeface="+mn-ea"/>
              </a:rPr>
              <a:t>的</a:t>
            </a:r>
            <a:r>
              <a:rPr lang="zh-CN" altLang="en-US" sz="28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背景</a:t>
            </a:r>
            <a:r>
              <a:rPr lang="zh-CN" altLang="en-US" sz="2800" b="1" dirty="0">
                <a:latin typeface="楷体" panose="02010609060101010101" pitchFamily="49" charset="-122"/>
                <a:ea typeface="楷体" panose="02010609060101010101" pitchFamily="49" charset="-122"/>
                <a:cs typeface="楷体" panose="02010609060101010101" pitchFamily="49" charset="-122"/>
                <a:sym typeface="+mn-ea"/>
              </a:rPr>
              <a:t>。</a:t>
            </a:r>
          </a:p>
        </p:txBody>
      </p:sp>
      <p:sp>
        <p:nvSpPr>
          <p:cNvPr id="11" name="文本框 9"/>
          <p:cNvSpPr txBox="1">
            <a:spLocks noChangeArrowheads="1"/>
          </p:cNvSpPr>
          <p:nvPr/>
        </p:nvSpPr>
        <p:spPr bwMode="auto">
          <a:xfrm>
            <a:off x="5903979" y="2564905"/>
            <a:ext cx="1898948" cy="420564"/>
          </a:xfrm>
          <a:prstGeom prst="rect">
            <a:avLst/>
          </a:prstGeom>
          <a:solidFill>
            <a:srgbClr val="376092"/>
          </a:solidFill>
          <a:ln w="9525">
            <a:noFill/>
            <a:miter lim="800000"/>
            <a:headEnd/>
            <a:tailEnd/>
          </a:ln>
        </p:spPr>
        <p:txBody>
          <a:bodyPr wrap="square">
            <a:spAutoFit/>
          </a:bodyPr>
          <a:lstStyle/>
          <a:p>
            <a:pPr algn="ctr" eaLnBrk="0" hangingPunct="0"/>
            <a:r>
              <a:rPr lang="zh-CN" altLang="en-US" sz="2133" b="1" dirty="0">
                <a:solidFill>
                  <a:srgbClr val="FFFF00"/>
                </a:solidFill>
              </a:rPr>
              <a:t>伊朗立宪革命</a:t>
            </a:r>
          </a:p>
        </p:txBody>
      </p:sp>
      <p:sp>
        <p:nvSpPr>
          <p:cNvPr id="12" name="文本框 3"/>
          <p:cNvSpPr txBox="1">
            <a:spLocks noChangeArrowheads="1"/>
          </p:cNvSpPr>
          <p:nvPr/>
        </p:nvSpPr>
        <p:spPr bwMode="auto">
          <a:xfrm>
            <a:off x="6960097" y="3525012"/>
            <a:ext cx="2423551" cy="420564"/>
          </a:xfrm>
          <a:prstGeom prst="rect">
            <a:avLst/>
          </a:prstGeom>
          <a:solidFill>
            <a:srgbClr val="376092"/>
          </a:solidFill>
          <a:ln w="9525">
            <a:noFill/>
            <a:miter lim="800000"/>
            <a:headEnd/>
            <a:tailEnd/>
          </a:ln>
        </p:spPr>
        <p:txBody>
          <a:bodyPr wrap="square">
            <a:spAutoFit/>
          </a:bodyPr>
          <a:lstStyle/>
          <a:p>
            <a:pPr algn="ctr" eaLnBrk="0" hangingPunct="0"/>
            <a:r>
              <a:rPr lang="zh-CN" altLang="en-US" sz="2133" b="1" dirty="0">
                <a:solidFill>
                  <a:srgbClr val="FFFF00"/>
                </a:solidFill>
              </a:rPr>
              <a:t>印度民族解放运动</a:t>
            </a:r>
          </a:p>
        </p:txBody>
      </p:sp>
      <p:sp>
        <p:nvSpPr>
          <p:cNvPr id="13" name="文本框 5"/>
          <p:cNvSpPr txBox="1">
            <a:spLocks noChangeArrowheads="1"/>
          </p:cNvSpPr>
          <p:nvPr/>
        </p:nvSpPr>
        <p:spPr bwMode="auto">
          <a:xfrm>
            <a:off x="9168342" y="3044958"/>
            <a:ext cx="2211916" cy="420564"/>
          </a:xfrm>
          <a:prstGeom prst="rect">
            <a:avLst/>
          </a:prstGeom>
          <a:solidFill>
            <a:srgbClr val="376092"/>
          </a:solidFill>
          <a:ln w="9525">
            <a:noFill/>
            <a:miter lim="800000"/>
            <a:headEnd/>
            <a:tailEnd/>
          </a:ln>
        </p:spPr>
        <p:txBody>
          <a:bodyPr>
            <a:spAutoFit/>
          </a:bodyPr>
          <a:lstStyle/>
          <a:p>
            <a:pPr algn="ctr" eaLnBrk="0" hangingPunct="0"/>
            <a:r>
              <a:rPr lang="zh-CN" altLang="en-US" sz="2133" b="1" dirty="0">
                <a:solidFill>
                  <a:srgbClr val="FFFF00"/>
                </a:solidFill>
              </a:rPr>
              <a:t>中国辛亥革命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1" grpId="0" bldLvl="0" animBg="1"/>
      <p:bldP spid="12" grpId="0" bldLvl="0" animBg="1"/>
      <p:bldP spid="1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文本框 1"/>
          <p:cNvSpPr txBox="1"/>
          <p:nvPr/>
        </p:nvSpPr>
        <p:spPr>
          <a:xfrm>
            <a:off x="2268538" y="836613"/>
            <a:ext cx="6910387" cy="2306955"/>
          </a:xfrm>
          <a:prstGeom prst="rect">
            <a:avLst/>
          </a:prstGeom>
          <a:noFill/>
          <a:ln w="12700" cap="flat" cmpd="sng">
            <a:solidFill>
              <a:schemeClr val="tx1"/>
            </a:solidFill>
            <a:prstDash val="sysDot"/>
            <a:round/>
            <a:headEnd type="none" w="med" len="med"/>
            <a:tailEnd type="none" w="med" len="med"/>
          </a:ln>
        </p:spPr>
        <p:txBody>
          <a:bodyPr wrap="square" anchor="t" anchorCtr="0">
            <a:spAutoFit/>
          </a:bodyPr>
          <a:lstStyle/>
          <a:p>
            <a:pPr>
              <a:lnSpc>
                <a:spcPct val="150000"/>
              </a:lnSpc>
              <a:buSzTx/>
            </a:pPr>
            <a:r>
              <a:rPr lang="zh-CN" altLang="en-US" sz="2400" b="1" dirty="0">
                <a:solidFill>
                  <a:srgbClr val="1D41D5"/>
                </a:solidFill>
                <a:latin typeface="黑体" panose="02010609060101010101" charset="-122"/>
                <a:ea typeface="黑体" panose="02010609060101010101" charset="-122"/>
              </a:rPr>
              <a:t>政治：</a:t>
            </a:r>
            <a:r>
              <a:rPr lang="zh-CN" altLang="en-US" sz="2400" b="1" dirty="0">
                <a:solidFill>
                  <a:schemeClr val="tx1"/>
                </a:solidFill>
                <a:latin typeface="黑体" panose="02010609060101010101" charset="-122"/>
                <a:ea typeface="黑体" panose="02010609060101010101" charset="-122"/>
              </a:rPr>
              <a:t>帝国主义的侵略加深了亚洲各国民族危机</a:t>
            </a:r>
          </a:p>
          <a:p>
            <a:pPr>
              <a:lnSpc>
                <a:spcPct val="150000"/>
              </a:lnSpc>
              <a:buSzTx/>
            </a:pPr>
            <a:r>
              <a:rPr lang="zh-CN" altLang="en-US" sz="2400" b="1" dirty="0">
                <a:solidFill>
                  <a:srgbClr val="1D41D5"/>
                </a:solidFill>
                <a:latin typeface="黑体" panose="02010609060101010101" charset="-122"/>
                <a:ea typeface="黑体" panose="02010609060101010101" charset="-122"/>
              </a:rPr>
              <a:t>经济：</a:t>
            </a:r>
            <a:r>
              <a:rPr lang="zh-CN" altLang="en-US" sz="2400" b="1" dirty="0">
                <a:solidFill>
                  <a:schemeClr val="tx1"/>
                </a:solidFill>
                <a:latin typeface="黑体" panose="02010609060101010101" charset="-122"/>
                <a:ea typeface="黑体" panose="02010609060101010101" charset="-122"/>
              </a:rPr>
              <a:t>封建经济进一步解体，民族资本主义发展</a:t>
            </a:r>
          </a:p>
          <a:p>
            <a:pPr>
              <a:lnSpc>
                <a:spcPct val="150000"/>
              </a:lnSpc>
              <a:buSzTx/>
            </a:pPr>
            <a:r>
              <a:rPr lang="zh-CN" altLang="en-US" sz="2400" b="1" dirty="0">
                <a:solidFill>
                  <a:srgbClr val="1D41D5"/>
                </a:solidFill>
                <a:latin typeface="黑体" panose="02010609060101010101" charset="-122"/>
                <a:ea typeface="黑体" panose="02010609060101010101" charset="-122"/>
              </a:rPr>
              <a:t>思想：</a:t>
            </a:r>
            <a:r>
              <a:rPr lang="zh-CN" altLang="en-US" sz="2400" b="1" dirty="0">
                <a:solidFill>
                  <a:schemeClr val="tx1"/>
                </a:solidFill>
                <a:latin typeface="黑体" panose="02010609060101010101" charset="-122"/>
                <a:ea typeface="黑体" panose="02010609060101010101" charset="-122"/>
              </a:rPr>
              <a:t>民族忧患意识和民主改革意识觉醒</a:t>
            </a:r>
          </a:p>
          <a:p>
            <a:pPr algn="l">
              <a:lnSpc>
                <a:spcPct val="150000"/>
              </a:lnSpc>
              <a:buClrTx/>
              <a:buSzTx/>
              <a:buFontTx/>
            </a:pPr>
            <a:r>
              <a:rPr lang="zh-CN" altLang="en-US" sz="2400" b="1" dirty="0">
                <a:solidFill>
                  <a:srgbClr val="1D41D5"/>
                </a:solidFill>
                <a:latin typeface="黑体" panose="02010609060101010101" charset="-122"/>
                <a:ea typeface="黑体" panose="02010609060101010101" charset="-122"/>
                <a:sym typeface="+mn-ea"/>
              </a:rPr>
              <a:t>外因：</a:t>
            </a:r>
            <a:r>
              <a:rPr lang="zh-CN" altLang="en-US" sz="2400" b="1" dirty="0">
                <a:latin typeface="黑体" panose="02010609060101010101" charset="-122"/>
                <a:ea typeface="黑体" panose="02010609060101010101" charset="-122"/>
                <a:sym typeface="+mn-ea"/>
              </a:rPr>
              <a:t>俄国1905革命</a:t>
            </a:r>
            <a:endParaRPr lang="zh-CN" altLang="en-US" sz="2400" b="1" dirty="0">
              <a:solidFill>
                <a:schemeClr val="tx1"/>
              </a:solidFill>
              <a:latin typeface="黑体" panose="02010609060101010101" charset="-122"/>
              <a:ea typeface="黑体" panose="02010609060101010101" charset="-122"/>
            </a:endParaRPr>
          </a:p>
        </p:txBody>
      </p:sp>
      <p:sp>
        <p:nvSpPr>
          <p:cNvPr id="9220" name="文本框 2"/>
          <p:cNvSpPr txBox="1"/>
          <p:nvPr/>
        </p:nvSpPr>
        <p:spPr>
          <a:xfrm>
            <a:off x="2135188" y="3371215"/>
            <a:ext cx="4122737" cy="460375"/>
          </a:xfrm>
          <a:prstGeom prst="rect">
            <a:avLst/>
          </a:prstGeom>
          <a:noFill/>
          <a:ln w="9525">
            <a:noFill/>
          </a:ln>
        </p:spPr>
        <p:txBody>
          <a:bodyPr wrap="square" anchor="t" anchorCtr="0">
            <a:spAutoFit/>
          </a:bodyPr>
          <a:lstStyle/>
          <a:p>
            <a:pPr>
              <a:buSzTx/>
            </a:pPr>
            <a:r>
              <a:rPr lang="zh-CN" altLang="en-US" sz="2400" b="1" dirty="0">
                <a:solidFill>
                  <a:schemeClr val="tx1"/>
                </a:solidFill>
                <a:latin typeface="黑体" panose="02010609060101010101" charset="-122"/>
                <a:ea typeface="黑体" panose="02010609060101010101" charset="-122"/>
                <a:sym typeface="宋体" panose="02010600030101010101" pitchFamily="2" charset="-122"/>
              </a:rPr>
              <a:t>反帝反封建的民族民主运动</a:t>
            </a:r>
          </a:p>
        </p:txBody>
      </p:sp>
      <p:sp>
        <p:nvSpPr>
          <p:cNvPr id="9221" name="文本框 3"/>
          <p:cNvSpPr txBox="1"/>
          <p:nvPr/>
        </p:nvSpPr>
        <p:spPr>
          <a:xfrm>
            <a:off x="265113" y="117475"/>
            <a:ext cx="2506662" cy="522288"/>
          </a:xfrm>
          <a:prstGeom prst="rect">
            <a:avLst/>
          </a:prstGeom>
          <a:noFill/>
          <a:ln w="9525">
            <a:noFill/>
          </a:ln>
        </p:spPr>
        <p:txBody>
          <a:bodyPr wrap="none" anchor="t" anchorCtr="0">
            <a:spAutoFit/>
          </a:bodyPr>
          <a:lstStyle/>
          <a:p>
            <a:pPr>
              <a:buSzTx/>
            </a:pPr>
            <a:r>
              <a:rPr lang="zh-CN" altLang="en-US" sz="2800" b="1">
                <a:solidFill>
                  <a:schemeClr val="tx1"/>
                </a:solidFill>
                <a:latin typeface="黑体" panose="02010609060101010101" charset="-122"/>
                <a:ea typeface="黑体" panose="02010609060101010101" charset="-122"/>
              </a:rPr>
              <a:t>二</a:t>
            </a:r>
            <a:r>
              <a:rPr lang="en-US" altLang="zh-CN" sz="2800" b="1">
                <a:solidFill>
                  <a:schemeClr val="tx1"/>
                </a:solidFill>
                <a:latin typeface="黑体" panose="02010609060101010101" charset="-122"/>
                <a:ea typeface="黑体" panose="02010609060101010101" charset="-122"/>
              </a:rPr>
              <a:t>.</a:t>
            </a:r>
            <a:r>
              <a:rPr lang="zh-CN" altLang="en-US" sz="2800" b="1">
                <a:solidFill>
                  <a:schemeClr val="tx1"/>
                </a:solidFill>
                <a:latin typeface="黑体" panose="02010609060101010101" charset="-122"/>
                <a:ea typeface="黑体" panose="02010609060101010101" charset="-122"/>
              </a:rPr>
              <a:t>亚洲的觉醒</a:t>
            </a:r>
          </a:p>
        </p:txBody>
      </p:sp>
      <p:sp>
        <p:nvSpPr>
          <p:cNvPr id="9222" name="文本框 4"/>
          <p:cNvSpPr txBox="1"/>
          <p:nvPr/>
        </p:nvSpPr>
        <p:spPr>
          <a:xfrm>
            <a:off x="755650" y="1605598"/>
            <a:ext cx="1512888" cy="460375"/>
          </a:xfrm>
          <a:prstGeom prst="rect">
            <a:avLst/>
          </a:prstGeom>
          <a:noFill/>
          <a:ln w="9525">
            <a:noFill/>
          </a:ln>
        </p:spPr>
        <p:txBody>
          <a:bodyPr wrap="square" anchor="t" anchorCtr="0">
            <a:spAutoFit/>
          </a:bodyPr>
          <a:lstStyle/>
          <a:p>
            <a:r>
              <a:rPr lang="en-US" altLang="zh-CN" sz="2400" b="1">
                <a:solidFill>
                  <a:srgbClr val="FF0000"/>
                </a:solidFill>
                <a:latin typeface="黑体" panose="02010609060101010101" charset="-122"/>
                <a:ea typeface="黑体" panose="02010609060101010101" charset="-122"/>
                <a:sym typeface="宋体" panose="02010600030101010101" pitchFamily="2" charset="-122"/>
              </a:rPr>
              <a:t>1.</a:t>
            </a:r>
            <a:r>
              <a:rPr lang="zh-CN" altLang="en-US" sz="2400" b="1">
                <a:solidFill>
                  <a:srgbClr val="FF0000"/>
                </a:solidFill>
                <a:latin typeface="黑体" panose="02010609060101010101" charset="-122"/>
                <a:ea typeface="黑体" panose="02010609060101010101" charset="-122"/>
                <a:sym typeface="宋体" panose="02010600030101010101" pitchFamily="2" charset="-122"/>
              </a:rPr>
              <a:t>原因</a:t>
            </a:r>
          </a:p>
        </p:txBody>
      </p:sp>
      <p:sp>
        <p:nvSpPr>
          <p:cNvPr id="9223" name="文本框 5"/>
          <p:cNvSpPr txBox="1"/>
          <p:nvPr/>
        </p:nvSpPr>
        <p:spPr>
          <a:xfrm>
            <a:off x="766763" y="3371215"/>
            <a:ext cx="1333500" cy="460375"/>
          </a:xfrm>
          <a:prstGeom prst="rect">
            <a:avLst/>
          </a:prstGeom>
          <a:noFill/>
          <a:ln w="9525">
            <a:noFill/>
          </a:ln>
        </p:spPr>
        <p:txBody>
          <a:bodyPr wrap="square" anchor="t" anchorCtr="0">
            <a:spAutoFit/>
          </a:bodyPr>
          <a:lstStyle/>
          <a:p>
            <a:r>
              <a:rPr lang="en-US" altLang="zh-CN" sz="2400" b="1" dirty="0">
                <a:solidFill>
                  <a:srgbClr val="FF0000"/>
                </a:solidFill>
                <a:latin typeface="黑体" panose="02010609060101010101" charset="-122"/>
                <a:ea typeface="黑体" panose="02010609060101010101" charset="-122"/>
                <a:sym typeface="宋体" panose="02010600030101010101" pitchFamily="2" charset="-122"/>
              </a:rPr>
              <a:t>2.</a:t>
            </a:r>
            <a:r>
              <a:rPr lang="zh-CN" altLang="en-US" sz="2400" b="1" dirty="0">
                <a:solidFill>
                  <a:srgbClr val="FF0000"/>
                </a:solidFill>
                <a:latin typeface="黑体" panose="02010609060101010101" charset="-122"/>
                <a:ea typeface="黑体" panose="02010609060101010101" charset="-122"/>
                <a:sym typeface="宋体" panose="02010600030101010101" pitchFamily="2" charset="-122"/>
              </a:rPr>
              <a:t>性质：</a:t>
            </a:r>
          </a:p>
        </p:txBody>
      </p:sp>
      <p:sp>
        <p:nvSpPr>
          <p:cNvPr id="9224" name="文本框 3"/>
          <p:cNvSpPr txBox="1"/>
          <p:nvPr/>
        </p:nvSpPr>
        <p:spPr>
          <a:xfrm>
            <a:off x="3053080" y="189230"/>
            <a:ext cx="8542655" cy="460375"/>
          </a:xfrm>
          <a:prstGeom prst="rect">
            <a:avLst/>
          </a:prstGeom>
          <a:solidFill>
            <a:srgbClr val="FFFF00"/>
          </a:solidFill>
          <a:ln w="9525">
            <a:noFill/>
          </a:ln>
        </p:spPr>
        <p:txBody>
          <a:bodyPr wrap="square" anchor="t" anchorCtr="0">
            <a:spAutoFit/>
          </a:bodyPr>
          <a:lstStyle/>
          <a:p>
            <a:pPr algn="l">
              <a:buClrTx/>
              <a:buSzTx/>
              <a:buFontTx/>
            </a:pPr>
            <a:r>
              <a:rPr lang="zh-CN" altLang="en-US" sz="2400" b="1" dirty="0">
                <a:latin typeface="楷体" panose="02010609060101010101" charset="-122"/>
                <a:ea typeface="楷体" panose="02010609060101010101" charset="-122"/>
              </a:rPr>
              <a:t>结合教材和材料思考，</a:t>
            </a:r>
            <a:r>
              <a:rPr lang="zh-CN" altLang="en-US" sz="2400" b="1" dirty="0">
                <a:latin typeface="楷体" panose="02010609060101010101" charset="-122"/>
                <a:ea typeface="楷体" panose="02010609060101010101" charset="-122"/>
                <a:sym typeface="+mn-ea"/>
              </a:rPr>
              <a:t>亚洲觉醒的含义？</a:t>
            </a:r>
            <a:r>
              <a:rPr lang="zh-CN" altLang="en-US" sz="2400" b="1" dirty="0">
                <a:solidFill>
                  <a:schemeClr val="tx1"/>
                </a:solidFill>
                <a:latin typeface="楷体" panose="02010609060101010101" charset="-122"/>
                <a:ea typeface="楷体" panose="02010609060101010101" charset="-122"/>
              </a:rPr>
              <a:t>亚洲为什么能觉醒</a:t>
            </a:r>
            <a:r>
              <a:rPr lang="zh-CN" altLang="en-US" sz="2400" b="1" dirty="0">
                <a:solidFill>
                  <a:schemeClr val="tx1"/>
                </a:solidFill>
                <a:latin typeface="楷体" panose="02010609060101010101" charset="-122"/>
                <a:ea typeface="楷体" panose="02010609060101010101" charset="-122"/>
                <a:sym typeface="Wingdings" panose="05000000000000000000" pitchFamily="2" charset="2"/>
              </a:rPr>
              <a:t>？</a:t>
            </a:r>
          </a:p>
        </p:txBody>
      </p:sp>
      <p:sp>
        <p:nvSpPr>
          <p:cNvPr id="3" name="矩形 2"/>
          <p:cNvSpPr/>
          <p:nvPr>
            <p:custDataLst>
              <p:tags r:id="rId1"/>
            </p:custDataLst>
          </p:nvPr>
        </p:nvSpPr>
        <p:spPr>
          <a:xfrm>
            <a:off x="552450" y="4079240"/>
            <a:ext cx="11274425" cy="2491740"/>
          </a:xfrm>
          <a:prstGeom prst="rect">
            <a:avLst/>
          </a:prstGeom>
          <a:gradFill>
            <a:gsLst>
              <a:gs pos="0">
                <a:srgbClr val="F7FAFD"/>
              </a:gs>
              <a:gs pos="74000">
                <a:srgbClr val="B5D2EC"/>
              </a:gs>
              <a:gs pos="83000">
                <a:srgbClr val="B5D2EC"/>
              </a:gs>
              <a:gs pos="100000">
                <a:srgbClr val="CEE1F2"/>
              </a:gs>
            </a:gsLst>
            <a:lin ang="5400000" scaled="0"/>
          </a:gradFill>
          <a:ln w="12700" cmpd="sng">
            <a:solidFill>
              <a:schemeClr val="tx1"/>
            </a:solidFill>
            <a:prstDash val="sysDot"/>
          </a:ln>
        </p:spPr>
        <p:txBody>
          <a:bodyPr wrap="square">
            <a:spAutoFit/>
          </a:bodyPr>
          <a:lstStyle/>
          <a:p>
            <a:pPr fontAlgn="auto">
              <a:lnSpc>
                <a:spcPct val="100000"/>
              </a:lnSpc>
              <a:spcBef>
                <a:spcPts val="600"/>
              </a:spcBef>
              <a:spcAft>
                <a:spcPts val="600"/>
              </a:spcAft>
            </a:pPr>
            <a:r>
              <a:rPr lang="en-US" altLang="zh-CN" sz="2600" b="1" dirty="0">
                <a:latin typeface="黑体" panose="02010609060101010101" charset="-122"/>
                <a:ea typeface="黑体" panose="02010609060101010101" charset="-122"/>
                <a:cs typeface="黑体" panose="02010609060101010101" charset="-122"/>
              </a:rPr>
              <a:t>   </a:t>
            </a:r>
            <a:r>
              <a:rPr lang="en-US" altLang="zh-CN" sz="2400" b="1" dirty="0">
                <a:latin typeface="黑体" panose="02010609060101010101" charset="-122"/>
                <a:ea typeface="黑体" panose="02010609060101010101" charset="-122"/>
                <a:cs typeface="黑体" panose="02010609060101010101" charset="-122"/>
              </a:rPr>
              <a:t> </a:t>
            </a:r>
            <a:r>
              <a:rPr sz="2400" b="1" dirty="0" err="1">
                <a:latin typeface="黑体" panose="02010609060101010101" charset="-122"/>
                <a:ea typeface="黑体" panose="02010609060101010101" charset="-122"/>
                <a:cs typeface="黑体" panose="02010609060101010101" charset="-122"/>
                <a:sym typeface="+mn-ea"/>
              </a:rPr>
              <a:t>亚洲的觉醒是指亚洲各国民族忧患意识和民主改革意识的觉醒和抗争</a:t>
            </a:r>
            <a:r>
              <a:rPr sz="2400" b="1" dirty="0">
                <a:latin typeface="黑体" panose="02010609060101010101" charset="-122"/>
                <a:ea typeface="黑体" panose="02010609060101010101" charset="-122"/>
                <a:cs typeface="黑体" panose="02010609060101010101" charset="-122"/>
                <a:sym typeface="+mn-ea"/>
              </a:rPr>
              <a:t>。</a:t>
            </a:r>
            <a:r>
              <a:rPr lang="en-US" sz="2400" b="1" dirty="0">
                <a:latin typeface="黑体" panose="02010609060101010101" charset="-122"/>
                <a:ea typeface="黑体" panose="02010609060101010101" charset="-122"/>
                <a:cs typeface="黑体" panose="02010609060101010101" charset="-122"/>
                <a:sym typeface="+mn-ea"/>
              </a:rPr>
              <a:t>……</a:t>
            </a:r>
            <a:r>
              <a:rPr sz="2400" b="1" dirty="0">
                <a:latin typeface="黑体" panose="02010609060101010101" charset="-122"/>
                <a:ea typeface="黑体" panose="02010609060101010101" charset="-122"/>
                <a:cs typeface="黑体" panose="02010609060101010101" charset="-122"/>
              </a:rPr>
              <a:t>19世纪末20世纪初，帝国主义掀起了瓜分世界的狂潮，进一步加深了亚洲各国的民族危机；亚洲的封建经济进一步解体，民族资本主义不断发展，资产阶级和无产阶级的民族民主意识也不断发展；1905年的俄国革命运动也进一步唤醒了亚洲，终于形成了列宁所说的“亚洲的觉醒”的新局面。</a:t>
            </a:r>
          </a:p>
          <a:p>
            <a:pPr fontAlgn="auto">
              <a:lnSpc>
                <a:spcPct val="100000"/>
              </a:lnSpc>
              <a:spcBef>
                <a:spcPts val="600"/>
              </a:spcBef>
              <a:spcAft>
                <a:spcPts val="600"/>
              </a:spcAft>
            </a:pPr>
            <a:r>
              <a:rPr sz="2400" b="1" dirty="0">
                <a:latin typeface="黑体" panose="02010609060101010101" charset="-122"/>
                <a:ea typeface="黑体" panose="02010609060101010101" charset="-122"/>
                <a:cs typeface="黑体" panose="02010609060101010101" charset="-122"/>
              </a:rPr>
              <a:t> </a:t>
            </a:r>
            <a:r>
              <a:rPr lang="en-US" sz="2400" b="1" dirty="0">
                <a:latin typeface="黑体" panose="02010609060101010101" charset="-122"/>
                <a:ea typeface="黑体" panose="02010609060101010101" charset="-122"/>
                <a:cs typeface="黑体" panose="02010609060101010101" charset="-122"/>
              </a:rPr>
              <a:t>                                 ——</a:t>
            </a:r>
            <a:r>
              <a:rPr lang="zh-CN" altLang="en-US" sz="2400" b="1" dirty="0">
                <a:latin typeface="黑体" panose="02010609060101010101" charset="-122"/>
                <a:ea typeface="黑体" panose="02010609060101010101" charset="-122"/>
                <a:cs typeface="黑体" panose="02010609060101010101" charset="-122"/>
              </a:rPr>
              <a:t>徐蓝主编《世界近现代史</a:t>
            </a:r>
            <a:r>
              <a:rPr lang="en-US" altLang="zh-CN" sz="2400" b="1" dirty="0">
                <a:latin typeface="黑体" panose="02010609060101010101" charset="-122"/>
                <a:ea typeface="黑体" panose="02010609060101010101" charset="-122"/>
                <a:cs typeface="黑体" panose="02010609060101010101" charset="-122"/>
              </a:rPr>
              <a:t>1500—2007</a:t>
            </a:r>
            <a:r>
              <a:rPr lang="zh-CN" altLang="en-US" sz="2400" b="1" dirty="0">
                <a:latin typeface="黑体" panose="02010609060101010101" charset="-122"/>
                <a:ea typeface="黑体" panose="02010609060101010101" charset="-122"/>
                <a:cs typeface="黑体" panose="02010609060101010101" charset="-122"/>
              </a:rPr>
              <a:t>》</a:t>
            </a:r>
          </a:p>
        </p:txBody>
      </p:sp>
      <p:cxnSp>
        <p:nvCxnSpPr>
          <p:cNvPr id="4" name="直接连接符 3">
            <a:extLst>
              <a:ext uri="{FF2B5EF4-FFF2-40B4-BE49-F238E27FC236}">
                <a16:creationId xmlns:a16="http://schemas.microsoft.com/office/drawing/2014/main" id="{BA7A824A-22E2-4B1F-A1ED-41845B1C6B66}"/>
              </a:ext>
            </a:extLst>
          </p:cNvPr>
          <p:cNvCxnSpPr/>
          <p:nvPr/>
        </p:nvCxnSpPr>
        <p:spPr>
          <a:xfrm>
            <a:off x="4639507" y="4529042"/>
            <a:ext cx="7609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070FAAAE-0035-41C3-BE94-0C3707AAD258}"/>
              </a:ext>
            </a:extLst>
          </p:cNvPr>
          <p:cNvCxnSpPr/>
          <p:nvPr/>
        </p:nvCxnSpPr>
        <p:spPr>
          <a:xfrm>
            <a:off x="6792540" y="4529042"/>
            <a:ext cx="7609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ldLvl="0" animBg="1"/>
      <p:bldP spid="9220" grpId="0"/>
      <p:bldP spid="9222" grpId="0"/>
      <p:bldP spid="92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框 3"/>
          <p:cNvSpPr/>
          <p:nvPr>
            <p:custDataLst>
              <p:tags r:id="rId1"/>
            </p:custDataLst>
          </p:nvPr>
        </p:nvSpPr>
        <p:spPr>
          <a:xfrm>
            <a:off x="741363" y="1270000"/>
            <a:ext cx="9120187" cy="1938338"/>
          </a:xfrm>
          <a:prstGeom prst="rect">
            <a:avLst/>
          </a:prstGeom>
          <a:noFill/>
          <a:ln w="12700" cap="flat" cmpd="sng">
            <a:solidFill>
              <a:srgbClr val="41719C"/>
            </a:solidFill>
            <a:prstDash val="sysDot"/>
            <a:miter/>
            <a:headEnd type="none" w="med" len="med"/>
            <a:tailEnd type="none" w="med" len="med"/>
          </a:ln>
        </p:spPr>
        <p:txBody>
          <a:bodyPr wrap="square" anchor="t" anchorCtr="0">
            <a:spAutoFit/>
          </a:bodyPr>
          <a:lstStyle/>
          <a:p>
            <a:pPr>
              <a:lnSpc>
                <a:spcPct val="150000"/>
              </a:lnSpc>
              <a:buFont typeface="Wingdings" panose="05000000000000000000" pitchFamily="2" charset="2"/>
            </a:pPr>
            <a:r>
              <a:rPr lang="en-US" altLang="zh-CN" sz="2000" b="1" dirty="0">
                <a:solidFill>
                  <a:srgbClr val="0000FF"/>
                </a:solidFill>
                <a:latin typeface="黑体" panose="02010609060101010101" charset="-122"/>
                <a:ea typeface="黑体" panose="02010609060101010101" charset="-122"/>
              </a:rPr>
              <a:t>1885</a:t>
            </a:r>
            <a:r>
              <a:rPr lang="zh-CN" altLang="en-US" sz="2000" b="1" dirty="0">
                <a:solidFill>
                  <a:srgbClr val="0000FF"/>
                </a:solidFill>
                <a:latin typeface="黑体" panose="02010609060101010101" charset="-122"/>
                <a:ea typeface="黑体" panose="02010609060101010101" charset="-122"/>
              </a:rPr>
              <a:t>年，</a:t>
            </a:r>
            <a:r>
              <a:rPr lang="zh-CN" altLang="en-US" sz="2000" b="1" dirty="0">
                <a:latin typeface="黑体" panose="02010609060101010101" charset="-122"/>
                <a:ea typeface="黑体" panose="02010609060101010101" charset="-122"/>
              </a:rPr>
              <a:t>印度民族资产阶级</a:t>
            </a:r>
            <a:r>
              <a:rPr lang="zh-CN" altLang="en-US" sz="2000" b="1" dirty="0">
                <a:solidFill>
                  <a:schemeClr val="tx1"/>
                </a:solidFill>
                <a:latin typeface="黑体" panose="02010609060101010101" charset="-122"/>
                <a:ea typeface="黑体" panose="02010609060101010101" charset="-122"/>
              </a:rPr>
              <a:t>成立国大党，</a:t>
            </a:r>
            <a:r>
              <a:rPr lang="zh-CN" altLang="en-US" sz="2000" b="1" dirty="0">
                <a:latin typeface="黑体" panose="02010609060101010101" charset="-122"/>
                <a:ea typeface="黑体" panose="02010609060101010101" charset="-122"/>
              </a:rPr>
              <a:t>要求</a:t>
            </a:r>
            <a:r>
              <a:rPr lang="zh-CN" altLang="en-US" sz="2000" b="1" dirty="0">
                <a:solidFill>
                  <a:srgbClr val="FF0000"/>
                </a:solidFill>
                <a:latin typeface="黑体" panose="02010609060101010101" charset="-122"/>
                <a:ea typeface="黑体" panose="02010609060101010101" charset="-122"/>
              </a:rPr>
              <a:t>民族平等和自治</a:t>
            </a:r>
            <a:r>
              <a:rPr lang="zh-CN" altLang="en-US" sz="2000" b="1" dirty="0">
                <a:latin typeface="黑体" panose="02010609060101010101" charset="-122"/>
                <a:ea typeface="黑体" panose="02010609060101010101" charset="-122"/>
              </a:rPr>
              <a:t>。</a:t>
            </a:r>
            <a:endParaRPr lang="en-US" altLang="zh-CN" sz="2000" b="1" dirty="0">
              <a:latin typeface="黑体" panose="02010609060101010101" charset="-122"/>
              <a:ea typeface="黑体" panose="02010609060101010101" charset="-122"/>
            </a:endParaRPr>
          </a:p>
          <a:p>
            <a:pPr>
              <a:lnSpc>
                <a:spcPct val="150000"/>
              </a:lnSpc>
              <a:buFont typeface="Wingdings" panose="05000000000000000000" pitchFamily="2" charset="2"/>
            </a:pPr>
            <a:r>
              <a:rPr lang="en-US" altLang="zh-CN" sz="2000" b="1" dirty="0">
                <a:solidFill>
                  <a:srgbClr val="0000FF"/>
                </a:solidFill>
                <a:latin typeface="黑体" panose="02010609060101010101" charset="-122"/>
                <a:ea typeface="黑体" panose="02010609060101010101" charset="-122"/>
              </a:rPr>
              <a:t>1905</a:t>
            </a:r>
            <a:r>
              <a:rPr lang="zh-CN" altLang="en-US" sz="2000" b="1" dirty="0">
                <a:solidFill>
                  <a:srgbClr val="0000FF"/>
                </a:solidFill>
                <a:latin typeface="黑体" panose="02010609060101010101" charset="-122"/>
                <a:ea typeface="黑体" panose="02010609060101010101" charset="-122"/>
              </a:rPr>
              <a:t>年，</a:t>
            </a:r>
            <a:r>
              <a:rPr lang="zh-CN" altLang="en-US" sz="2000" b="1" dirty="0">
                <a:solidFill>
                  <a:schemeClr val="tx1"/>
                </a:solidFill>
                <a:latin typeface="黑体" panose="02010609060101010101" charset="-122"/>
                <a:ea typeface="黑体" panose="02010609060101010101" charset="-122"/>
              </a:rPr>
              <a:t>反英斗争出现新高潮，提拉克</a:t>
            </a:r>
            <a:r>
              <a:rPr lang="zh-CN" altLang="en-US" sz="2000" b="1" dirty="0">
                <a:latin typeface="黑体" panose="02010609060101010101" charset="-122"/>
                <a:ea typeface="黑体" panose="02010609060101010101" charset="-122"/>
              </a:rPr>
              <a:t>领导国大党激进派</a:t>
            </a:r>
            <a:r>
              <a:rPr lang="zh-CN" altLang="en-US" sz="2000" b="1" dirty="0">
                <a:solidFill>
                  <a:srgbClr val="FF0000"/>
                </a:solidFill>
                <a:latin typeface="黑体" panose="02010609060101010101" charset="-122"/>
                <a:ea typeface="黑体" panose="02010609060101010101" charset="-122"/>
              </a:rPr>
              <a:t>主张民族独立</a:t>
            </a:r>
            <a:r>
              <a:rPr lang="zh-CN" altLang="en-US" sz="2000" b="1" dirty="0">
                <a:latin typeface="黑体" panose="02010609060101010101" charset="-122"/>
                <a:ea typeface="黑体" panose="02010609060101010101" charset="-122"/>
              </a:rPr>
              <a:t>。</a:t>
            </a:r>
            <a:endParaRPr lang="en-US" altLang="zh-CN" sz="2000" b="1" dirty="0">
              <a:latin typeface="黑体" panose="02010609060101010101" charset="-122"/>
              <a:ea typeface="黑体" panose="02010609060101010101" charset="-122"/>
            </a:endParaRPr>
          </a:p>
          <a:p>
            <a:pPr>
              <a:lnSpc>
                <a:spcPct val="150000"/>
              </a:lnSpc>
              <a:buFont typeface="Wingdings" panose="05000000000000000000" pitchFamily="2" charset="2"/>
            </a:pPr>
            <a:r>
              <a:rPr lang="en-US" altLang="zh-CN" sz="2000" b="1" dirty="0">
                <a:solidFill>
                  <a:srgbClr val="0000FF"/>
                </a:solidFill>
                <a:latin typeface="黑体" panose="02010609060101010101" charset="-122"/>
                <a:ea typeface="黑体" panose="02010609060101010101" charset="-122"/>
              </a:rPr>
              <a:t>1908</a:t>
            </a:r>
            <a:r>
              <a:rPr lang="zh-CN" altLang="en-US" sz="2000" b="1" dirty="0">
                <a:solidFill>
                  <a:srgbClr val="0000FF"/>
                </a:solidFill>
                <a:latin typeface="黑体" panose="02010609060101010101" charset="-122"/>
                <a:ea typeface="黑体" panose="02010609060101010101" charset="-122"/>
              </a:rPr>
              <a:t>年，</a:t>
            </a:r>
            <a:r>
              <a:rPr lang="zh-CN" altLang="en-US" sz="2000" b="1" dirty="0">
                <a:latin typeface="黑体" panose="02010609060101010101" charset="-122"/>
                <a:ea typeface="黑体" panose="02010609060101010101" charset="-122"/>
              </a:rPr>
              <a:t>孟买</a:t>
            </a:r>
            <a:r>
              <a:rPr lang="en-US" altLang="zh-CN" sz="2000" b="1" dirty="0">
                <a:latin typeface="黑体" panose="02010609060101010101" charset="-122"/>
                <a:ea typeface="黑体" panose="02010609060101010101" charset="-122"/>
              </a:rPr>
              <a:t>10</a:t>
            </a:r>
            <a:r>
              <a:rPr lang="zh-CN" altLang="en-US" sz="2000" b="1" dirty="0">
                <a:latin typeface="黑体" panose="02010609060101010101" charset="-122"/>
                <a:ea typeface="黑体" panose="02010609060101010101" charset="-122"/>
              </a:rPr>
              <a:t>多万工人政治总罢工，成为</a:t>
            </a:r>
            <a:r>
              <a:rPr lang="en-US" altLang="zh-CN" sz="2000" b="1" dirty="0">
                <a:latin typeface="黑体" panose="02010609060101010101" charset="-122"/>
                <a:ea typeface="黑体" panose="02010609060101010101" charset="-122"/>
              </a:rPr>
              <a:t>20</a:t>
            </a:r>
            <a:r>
              <a:rPr lang="zh-CN" altLang="en-US" sz="2000" b="1" dirty="0">
                <a:latin typeface="黑体" panose="02010609060101010101" charset="-122"/>
                <a:ea typeface="黑体" panose="02010609060101010101" charset="-122"/>
              </a:rPr>
              <a:t>世纪初印度人民反英斗争的高潮，</a:t>
            </a:r>
            <a:r>
              <a:rPr lang="en-US" altLang="zh-CN" sz="2000" b="1" dirty="0">
                <a:latin typeface="黑体" panose="02010609060101010101" charset="-122"/>
                <a:ea typeface="黑体" panose="02010609060101010101" charset="-122"/>
              </a:rPr>
              <a:t> </a:t>
            </a:r>
          </a:p>
          <a:p>
            <a:pPr>
              <a:lnSpc>
                <a:spcPct val="150000"/>
              </a:lnSpc>
              <a:buFont typeface="Wingdings" panose="05000000000000000000" pitchFamily="2" charset="2"/>
            </a:pPr>
            <a:r>
              <a:rPr lang="en-US" altLang="zh-CN" sz="2000" b="1" dirty="0">
                <a:latin typeface="黑体" panose="02010609060101010101" charset="-122"/>
                <a:ea typeface="黑体" panose="02010609060101010101" charset="-122"/>
              </a:rPr>
              <a:t>        </a:t>
            </a:r>
            <a:r>
              <a:rPr lang="zh-CN" altLang="en-US" sz="2000" b="1" dirty="0">
                <a:latin typeface="黑体" panose="02010609060101010101" charset="-122"/>
                <a:ea typeface="黑体" panose="02010609060101010101" charset="-122"/>
              </a:rPr>
              <a:t>表明</a:t>
            </a:r>
            <a:r>
              <a:rPr lang="zh-CN" altLang="en-US" sz="2000" b="1" dirty="0">
                <a:solidFill>
                  <a:srgbClr val="FF0000"/>
                </a:solidFill>
                <a:latin typeface="黑体" panose="02010609060101010101" charset="-122"/>
                <a:ea typeface="黑体" panose="02010609060101010101" charset="-122"/>
              </a:rPr>
              <a:t>印度无产阶级开始登上政治斗争的舞台。</a:t>
            </a:r>
          </a:p>
        </p:txBody>
      </p:sp>
      <p:sp>
        <p:nvSpPr>
          <p:cNvPr id="10243" name="矩形 1"/>
          <p:cNvSpPr/>
          <p:nvPr>
            <p:custDataLst>
              <p:tags r:id="rId2"/>
            </p:custDataLst>
          </p:nvPr>
        </p:nvSpPr>
        <p:spPr>
          <a:xfrm>
            <a:off x="501650" y="212725"/>
            <a:ext cx="1989138" cy="460375"/>
          </a:xfrm>
          <a:prstGeom prst="rect">
            <a:avLst/>
          </a:prstGeom>
          <a:noFill/>
          <a:ln w="9525">
            <a:noFill/>
          </a:ln>
        </p:spPr>
        <p:txBody>
          <a:bodyPr wrap="square" anchor="t" anchorCtr="0">
            <a:spAutoFit/>
          </a:bodyPr>
          <a:lstStyle/>
          <a:p>
            <a:r>
              <a:rPr lang="en-US" altLang="zh-CN" sz="2400" b="1">
                <a:solidFill>
                  <a:srgbClr val="FF0000"/>
                </a:solidFill>
                <a:latin typeface="黑体" panose="02010609060101010101" charset="-122"/>
                <a:ea typeface="黑体" panose="02010609060101010101" charset="-122"/>
                <a:sym typeface="Wingdings" panose="05000000000000000000" pitchFamily="2" charset="2"/>
              </a:rPr>
              <a:t>3.</a:t>
            </a:r>
            <a:r>
              <a:rPr lang="zh-CN" altLang="en-US" sz="2400" b="1">
                <a:solidFill>
                  <a:srgbClr val="FF0000"/>
                </a:solidFill>
                <a:latin typeface="黑体" panose="02010609060101010101" charset="-122"/>
                <a:ea typeface="黑体" panose="02010609060101010101" charset="-122"/>
                <a:sym typeface="Wingdings" panose="05000000000000000000" pitchFamily="2" charset="2"/>
              </a:rPr>
              <a:t>表现</a:t>
            </a:r>
            <a:endParaRPr lang="zh-CN" altLang="en-US" sz="2400" b="1">
              <a:solidFill>
                <a:srgbClr val="1D41D5"/>
              </a:solidFill>
              <a:latin typeface="黑体" panose="02010609060101010101" charset="-122"/>
              <a:ea typeface="黑体" panose="02010609060101010101" charset="-122"/>
              <a:sym typeface="Wingdings" panose="05000000000000000000" pitchFamily="2" charset="2"/>
            </a:endParaRPr>
          </a:p>
        </p:txBody>
      </p:sp>
      <p:sp>
        <p:nvSpPr>
          <p:cNvPr id="2" name="文本框 1"/>
          <p:cNvSpPr txBox="1"/>
          <p:nvPr/>
        </p:nvSpPr>
        <p:spPr>
          <a:xfrm>
            <a:off x="438150" y="750888"/>
            <a:ext cx="5797550" cy="460375"/>
          </a:xfrm>
          <a:prstGeom prst="rect">
            <a:avLst/>
          </a:prstGeom>
          <a:noFill/>
          <a:ln w="9525">
            <a:noFill/>
          </a:ln>
        </p:spPr>
        <p:txBody>
          <a:bodyPr wrap="square" anchor="t" anchorCtr="0">
            <a:spAutoFit/>
          </a:bodyPr>
          <a:lstStyle/>
          <a:p>
            <a:r>
              <a:rPr lang="en-US" altLang="zh-CN" sz="2400" b="1">
                <a:solidFill>
                  <a:srgbClr val="1D41D5"/>
                </a:solidFill>
                <a:latin typeface="Calibri" panose="020F0502020204030204" charset="0"/>
                <a:ea typeface="微软雅黑" panose="020B0503020204020204" charset="-122"/>
                <a:sym typeface="Wingdings" panose="05000000000000000000" pitchFamily="2" charset="2"/>
              </a:rPr>
              <a:t>  </a:t>
            </a:r>
            <a:r>
              <a:rPr lang="zh-CN" altLang="en-US" sz="2400" b="1">
                <a:solidFill>
                  <a:srgbClr val="1D41D5"/>
                </a:solidFill>
                <a:latin typeface="黑体" panose="02010609060101010101" charset="-122"/>
                <a:ea typeface="黑体" panose="02010609060101010101" charset="-122"/>
                <a:sym typeface="Wingdings" panose="05000000000000000000" pitchFamily="2" charset="2"/>
              </a:rPr>
              <a:t>①</a:t>
            </a:r>
            <a:r>
              <a:rPr lang="en-US" altLang="zh-CN" sz="2400" b="1">
                <a:solidFill>
                  <a:srgbClr val="1D41D5"/>
                </a:solidFill>
                <a:latin typeface="黑体" panose="02010609060101010101" charset="-122"/>
                <a:ea typeface="黑体" panose="02010609060101010101" charset="-122"/>
                <a:sym typeface="Wingdings" panose="05000000000000000000" pitchFamily="2" charset="2"/>
              </a:rPr>
              <a:t> </a:t>
            </a:r>
            <a:r>
              <a:rPr lang="zh-CN" altLang="en-US" sz="2400" b="1">
                <a:solidFill>
                  <a:srgbClr val="1D41D5"/>
                </a:solidFill>
                <a:latin typeface="黑体" panose="02010609060101010101" charset="-122"/>
                <a:ea typeface="黑体" panose="02010609060101010101" charset="-122"/>
                <a:sym typeface="Wingdings" panose="05000000000000000000" pitchFamily="2" charset="2"/>
              </a:rPr>
              <a:t>印度民族解放运动（</a:t>
            </a:r>
            <a:r>
              <a:rPr lang="en-US" altLang="zh-CN" sz="2400" b="1">
                <a:solidFill>
                  <a:srgbClr val="1D41D5"/>
                </a:solidFill>
                <a:latin typeface="黑体" panose="02010609060101010101" charset="-122"/>
                <a:ea typeface="黑体" panose="02010609060101010101" charset="-122"/>
                <a:sym typeface="Wingdings" panose="05000000000000000000" pitchFamily="2" charset="2"/>
              </a:rPr>
              <a:t>1905——1908</a:t>
            </a:r>
            <a:r>
              <a:rPr lang="zh-CN" altLang="en-US" sz="2400" b="1">
                <a:solidFill>
                  <a:srgbClr val="1D41D5"/>
                </a:solidFill>
                <a:latin typeface="黑体" panose="02010609060101010101" charset="-122"/>
                <a:ea typeface="黑体" panose="02010609060101010101" charset="-122"/>
                <a:sym typeface="Wingdings" panose="05000000000000000000" pitchFamily="2" charset="2"/>
              </a:rPr>
              <a:t>）</a:t>
            </a:r>
          </a:p>
        </p:txBody>
      </p:sp>
      <p:sp>
        <p:nvSpPr>
          <p:cNvPr id="12292" name="矩形 8"/>
          <p:cNvSpPr/>
          <p:nvPr>
            <p:custDataLst>
              <p:tags r:id="rId3"/>
            </p:custDataLst>
          </p:nvPr>
        </p:nvSpPr>
        <p:spPr>
          <a:xfrm>
            <a:off x="479425" y="3503613"/>
            <a:ext cx="4953000" cy="460375"/>
          </a:xfrm>
          <a:prstGeom prst="rect">
            <a:avLst/>
          </a:prstGeom>
          <a:noFill/>
          <a:ln w="9525">
            <a:noFill/>
          </a:ln>
        </p:spPr>
        <p:txBody>
          <a:bodyPr wrap="square" anchor="t" anchorCtr="0">
            <a:spAutoFit/>
          </a:bodyPr>
          <a:lstStyle/>
          <a:p>
            <a:pPr algn="ctr">
              <a:buSzTx/>
            </a:pPr>
            <a:r>
              <a:rPr lang="zh-CN" altLang="en-US" sz="2400" b="1">
                <a:solidFill>
                  <a:srgbClr val="1D41D5"/>
                </a:solidFill>
                <a:latin typeface="黑体" panose="02010609060101010101" charset="-122"/>
                <a:ea typeface="黑体" panose="02010609060101010101" charset="-122"/>
                <a:sym typeface="Arial" panose="020B0604020202020204" pitchFamily="34" charset="0"/>
              </a:rPr>
              <a:t>②</a:t>
            </a:r>
            <a:r>
              <a:rPr lang="en-US" altLang="zh-CN" sz="2400" b="1">
                <a:solidFill>
                  <a:srgbClr val="1D41D5"/>
                </a:solidFill>
                <a:latin typeface="黑体" panose="02010609060101010101" charset="-122"/>
                <a:ea typeface="黑体" panose="02010609060101010101" charset="-122"/>
                <a:sym typeface="Arial" panose="020B0604020202020204" pitchFamily="34" charset="0"/>
              </a:rPr>
              <a:t> </a:t>
            </a:r>
            <a:r>
              <a:rPr lang="zh-CN" altLang="en-US" sz="2400" b="1">
                <a:solidFill>
                  <a:srgbClr val="1D41D5"/>
                </a:solidFill>
                <a:latin typeface="黑体" panose="02010609060101010101" charset="-122"/>
                <a:ea typeface="黑体" panose="02010609060101010101" charset="-122"/>
                <a:sym typeface="Arial" panose="020B0604020202020204" pitchFamily="34" charset="0"/>
              </a:rPr>
              <a:t>伊朗立宪革命</a:t>
            </a:r>
            <a:r>
              <a:rPr lang="zh-CN" altLang="en-US" sz="2400" b="1">
                <a:solidFill>
                  <a:srgbClr val="1D41D5"/>
                </a:solidFill>
                <a:latin typeface="黑体" panose="02010609060101010101" charset="-122"/>
                <a:ea typeface="黑体" panose="02010609060101010101" charset="-122"/>
                <a:sym typeface="Wingdings" panose="05000000000000000000" pitchFamily="2" charset="2"/>
              </a:rPr>
              <a:t>（</a:t>
            </a:r>
            <a:r>
              <a:rPr lang="en-US" altLang="zh-CN" sz="2400" b="1">
                <a:solidFill>
                  <a:srgbClr val="1D41D5"/>
                </a:solidFill>
                <a:latin typeface="黑体" panose="02010609060101010101" charset="-122"/>
                <a:ea typeface="黑体" panose="02010609060101010101" charset="-122"/>
                <a:sym typeface="Wingdings" panose="05000000000000000000" pitchFamily="2" charset="2"/>
              </a:rPr>
              <a:t>1905——1911</a:t>
            </a:r>
            <a:r>
              <a:rPr lang="zh-CN" altLang="en-US" sz="2400" b="1">
                <a:solidFill>
                  <a:srgbClr val="1D41D5"/>
                </a:solidFill>
                <a:latin typeface="黑体" panose="02010609060101010101" charset="-122"/>
                <a:ea typeface="黑体" panose="02010609060101010101" charset="-122"/>
                <a:sym typeface="Wingdings" panose="05000000000000000000" pitchFamily="2" charset="2"/>
              </a:rPr>
              <a:t>）</a:t>
            </a:r>
          </a:p>
        </p:txBody>
      </p:sp>
      <p:graphicFrame>
        <p:nvGraphicFramePr>
          <p:cNvPr id="11270" name="表格 11269"/>
          <p:cNvGraphicFramePr/>
          <p:nvPr/>
        </p:nvGraphicFramePr>
        <p:xfrm>
          <a:off x="696913" y="4219575"/>
          <a:ext cx="7222490" cy="2199011"/>
        </p:xfrm>
        <a:graphic>
          <a:graphicData uri="http://schemas.openxmlformats.org/drawingml/2006/table">
            <a:tbl>
              <a:tblPr/>
              <a:tblGrid>
                <a:gridCol w="824230">
                  <a:extLst>
                    <a:ext uri="{9D8B030D-6E8A-4147-A177-3AD203B41FA5}">
                      <a16:colId xmlns:a16="http://schemas.microsoft.com/office/drawing/2014/main" val="20000"/>
                    </a:ext>
                  </a:extLst>
                </a:gridCol>
                <a:gridCol w="6398260">
                  <a:extLst>
                    <a:ext uri="{9D8B030D-6E8A-4147-A177-3AD203B41FA5}">
                      <a16:colId xmlns:a16="http://schemas.microsoft.com/office/drawing/2014/main" val="20001"/>
                    </a:ext>
                  </a:extLst>
                </a:gridCol>
              </a:tblGrid>
              <a:tr h="457200">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eaLnBrk="1" hangingPunct="1">
                        <a:buNone/>
                      </a:pPr>
                      <a:r>
                        <a:rPr lang="zh-CN" altLang="en-US" sz="2400" b="1">
                          <a:solidFill>
                            <a:srgbClr val="1D41D5"/>
                          </a:solidFill>
                          <a:latin typeface="黑体" panose="02010609060101010101" charset="-122"/>
                          <a:ea typeface="黑体" panose="02010609060101010101" charset="-122"/>
                        </a:rPr>
                        <a:t>时间</a:t>
                      </a:r>
                    </a:p>
                  </a:txBody>
                  <a:tcPr marL="91444" marR="91444"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eaLnBrk="1" hangingPunct="1">
                        <a:buNone/>
                      </a:pPr>
                      <a:r>
                        <a:rPr lang="en-US" altLang="zh-CN" sz="2000" b="1">
                          <a:latin typeface="黑体" panose="02010609060101010101" charset="-122"/>
                          <a:ea typeface="黑体" panose="02010609060101010101" charset="-122"/>
                          <a:cs typeface="黑体" panose="02010609060101010101" charset="-122"/>
                        </a:rPr>
                        <a:t>1905—1911</a:t>
                      </a:r>
                      <a:r>
                        <a:rPr lang="zh-CN" altLang="en-US" sz="2000" b="1">
                          <a:latin typeface="黑体" panose="02010609060101010101" charset="-122"/>
                          <a:ea typeface="黑体" panose="02010609060101010101" charset="-122"/>
                          <a:cs typeface="黑体" panose="02010609060101010101" charset="-122"/>
                        </a:rPr>
                        <a:t>年</a:t>
                      </a:r>
                    </a:p>
                  </a:txBody>
                  <a:tcPr marL="91444" marR="91444"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20090">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eaLnBrk="1" hangingPunct="1">
                        <a:buNone/>
                      </a:pPr>
                      <a:r>
                        <a:rPr lang="zh-CN" altLang="en-US" sz="2400" b="1">
                          <a:solidFill>
                            <a:srgbClr val="1D41D5"/>
                          </a:solidFill>
                          <a:latin typeface="黑体" panose="02010609060101010101" charset="-122"/>
                          <a:ea typeface="黑体" panose="02010609060101010101" charset="-122"/>
                        </a:rPr>
                        <a:t>过程</a:t>
                      </a:r>
                    </a:p>
                  </a:txBody>
                  <a:tcPr marL="91444" marR="91444"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eaLnBrk="1" hangingPunct="1">
                        <a:buNone/>
                      </a:pPr>
                      <a:r>
                        <a:rPr lang="zh-CN" altLang="en-US" sz="2000" b="1" dirty="0">
                          <a:latin typeface="黑体" panose="02010609060101010101" charset="-122"/>
                          <a:ea typeface="黑体" panose="02010609060101010101" charset="-122"/>
                        </a:rPr>
                        <a:t>制定了伊朗历史上第一部资产阶级性质的宪法，</a:t>
                      </a:r>
                    </a:p>
                    <a:p>
                      <a:pPr marL="0" lvl="0" indent="0" eaLnBrk="1" hangingPunct="1">
                        <a:buNone/>
                      </a:pPr>
                      <a:r>
                        <a:rPr lang="zh-CN" altLang="en-US" sz="2000" b="1" dirty="0">
                          <a:latin typeface="黑体" panose="02010609060101010101" charset="-122"/>
                          <a:ea typeface="黑体" panose="02010609060101010101" charset="-122"/>
                        </a:rPr>
                        <a:t>规定伊朗为君主立宪制国家</a:t>
                      </a:r>
                    </a:p>
                  </a:txBody>
                  <a:tcPr marL="91444" marR="91444"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06095">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eaLnBrk="1" hangingPunct="1">
                        <a:buNone/>
                      </a:pPr>
                      <a:r>
                        <a:rPr lang="zh-CN" altLang="en-US" sz="2400" b="1">
                          <a:solidFill>
                            <a:srgbClr val="1D41D5"/>
                          </a:solidFill>
                          <a:latin typeface="黑体" panose="02010609060101010101" charset="-122"/>
                          <a:ea typeface="黑体" panose="02010609060101010101" charset="-122"/>
                        </a:rPr>
                        <a:t>结果</a:t>
                      </a:r>
                    </a:p>
                  </a:txBody>
                  <a:tcPr marL="91444" marR="91444"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eaLnBrk="1" hangingPunct="1">
                        <a:buNone/>
                      </a:pPr>
                      <a:r>
                        <a:rPr lang="zh-CN" altLang="en-US" sz="2000" b="1" dirty="0">
                          <a:latin typeface="黑体" panose="02010609060101010101" charset="-122"/>
                          <a:ea typeface="黑体" panose="02010609060101010101" charset="-122"/>
                        </a:rPr>
                        <a:t>在伊朗统治阶级和俄英等外部势力的联合镇压下失败</a:t>
                      </a:r>
                    </a:p>
                  </a:txBody>
                  <a:tcPr marL="91444" marR="91444"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15620">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eaLnBrk="1" hangingPunct="1">
                        <a:buNone/>
                      </a:pPr>
                      <a:r>
                        <a:rPr lang="zh-CN" altLang="en-US" sz="2400" b="1">
                          <a:solidFill>
                            <a:srgbClr val="1D41D5"/>
                          </a:solidFill>
                          <a:latin typeface="黑体" panose="02010609060101010101" charset="-122"/>
                          <a:ea typeface="黑体" panose="02010609060101010101" charset="-122"/>
                        </a:rPr>
                        <a:t>影响</a:t>
                      </a:r>
                    </a:p>
                  </a:txBody>
                  <a:tcPr marL="91444" marR="91444"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eaLnBrk="1" hangingPunct="1">
                        <a:buNone/>
                      </a:pPr>
                      <a:r>
                        <a:rPr lang="zh-CN" altLang="en-US" sz="2000" b="1" dirty="0">
                          <a:latin typeface="黑体" panose="02010609060101010101" charset="-122"/>
                          <a:ea typeface="黑体" panose="02010609060101010101" charset="-122"/>
                        </a:rPr>
                        <a:t>打击了封建主义和外国势力，传播了民族民主革命思想</a:t>
                      </a:r>
                    </a:p>
                  </a:txBody>
                  <a:tcPr marL="91444" marR="91444" marT="45723" marB="4572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pic>
        <p:nvPicPr>
          <p:cNvPr id="12290" name="图片 1"/>
          <p:cNvPicPr>
            <a:picLocks noChangeAspect="1"/>
          </p:cNvPicPr>
          <p:nvPr>
            <p:custDataLst>
              <p:tags r:id="rId4"/>
            </p:custDataLst>
          </p:nvPr>
        </p:nvPicPr>
        <p:blipFill>
          <a:blip r:embed="rId7"/>
          <a:srcRect l="10860" t="5197" r="7260" b="25793"/>
          <a:stretch>
            <a:fillRect/>
          </a:stretch>
        </p:blipFill>
        <p:spPr>
          <a:xfrm>
            <a:off x="8040688" y="2708275"/>
            <a:ext cx="4078287" cy="3986213"/>
          </a:xfrm>
          <a:prstGeom prst="rect">
            <a:avLst/>
          </a:prstGeom>
          <a:noFill/>
          <a:ln w="28575" cap="flat" cmpd="dbl">
            <a:solidFill>
              <a:srgbClr val="41719C"/>
            </a:solidFill>
            <a:prstDash val="solid"/>
            <a:miter/>
            <a:headEnd type="none" w="med" len="med"/>
            <a:tailEnd type="none" w="med" len="med"/>
          </a:ln>
        </p:spPr>
      </p:pic>
      <p:sp>
        <p:nvSpPr>
          <p:cNvPr id="10264" name="椭圆 3"/>
          <p:cNvSpPr/>
          <p:nvPr>
            <p:custDataLst>
              <p:tags r:id="rId5"/>
            </p:custDataLst>
          </p:nvPr>
        </p:nvSpPr>
        <p:spPr>
          <a:xfrm>
            <a:off x="8401050" y="3641725"/>
            <a:ext cx="628650" cy="1173163"/>
          </a:xfrm>
          <a:prstGeom prst="ellipse">
            <a:avLst/>
          </a:prstGeom>
          <a:noFill/>
          <a:ln w="38100" cap="flat" cmpd="sng">
            <a:solidFill>
              <a:srgbClr val="FF3300"/>
            </a:solidFill>
            <a:prstDash val="solid"/>
            <a:miter/>
            <a:headEnd type="none" w="med" len="med"/>
            <a:tailEnd type="none" w="med" len="med"/>
          </a:ln>
        </p:spPr>
        <p:txBody>
          <a:bodyPr lIns="68580" tIns="34290" rIns="68580" bIns="34290" anchor="t" anchorCtr="0"/>
          <a:lstStyle/>
          <a:p>
            <a:endParaRPr lang="zh-CN" altLang="en-US" b="1">
              <a:latin typeface="Arial" panose="020B0604020202020204" pitchFamily="34" charset="0"/>
              <a:ea typeface="微软雅黑" panose="020B0503020204020204" charset="-122"/>
              <a:sym typeface="Wingdings" panose="05000000000000000000" pitchFamily="2"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229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24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292"/>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02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ldLvl="0" animBg="1"/>
      <p:bldP spid="10243" grpId="0"/>
      <p:bldP spid="2" grpId="0"/>
      <p:bldP spid="12292" grpId="0"/>
      <p:bldP spid="10264"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AS_UNIQUEID" val="88"/>
</p:tagLst>
</file>

<file path=ppt/tags/tag101.xml><?xml version="1.0" encoding="utf-8"?>
<p:tagLst xmlns:a="http://schemas.openxmlformats.org/drawingml/2006/main" xmlns:r="http://schemas.openxmlformats.org/officeDocument/2006/relationships" xmlns:p="http://schemas.openxmlformats.org/presentationml/2006/main">
  <p:tag name="AS_UNIQUEID" val="131"/>
</p:tagLst>
</file>

<file path=ppt/tags/tag102.xml><?xml version="1.0" encoding="utf-8"?>
<p:tagLst xmlns:a="http://schemas.openxmlformats.org/drawingml/2006/main" xmlns:r="http://schemas.openxmlformats.org/officeDocument/2006/relationships" xmlns:p="http://schemas.openxmlformats.org/presentationml/2006/main">
  <p:tag name="KSO_WM_UNIT_TABLE_BEAUTIFY" val="smartTable{a9892580-1ef7-4d93-af5c-7e944295a33f}"/>
</p:tagLst>
</file>

<file path=ppt/tags/tag103.xml><?xml version="1.0" encoding="utf-8"?>
<p:tagLst xmlns:a="http://schemas.openxmlformats.org/drawingml/2006/main" xmlns:r="http://schemas.openxmlformats.org/officeDocument/2006/relationships" xmlns:p="http://schemas.openxmlformats.org/presentationml/2006/main">
  <p:tag name="AS_UNIQUEID" val="2639"/>
</p:tagLst>
</file>

<file path=ppt/tags/tag104.xml><?xml version="1.0" encoding="utf-8"?>
<p:tagLst xmlns:a="http://schemas.openxmlformats.org/drawingml/2006/main" xmlns:r="http://schemas.openxmlformats.org/officeDocument/2006/relationships" xmlns:p="http://schemas.openxmlformats.org/presentationml/2006/main">
  <p:tag name="AS_UNIQUEID" val="133"/>
</p:tagLst>
</file>

<file path=ppt/tags/tag105.xml><?xml version="1.0" encoding="utf-8"?>
<p:tagLst xmlns:a="http://schemas.openxmlformats.org/drawingml/2006/main" xmlns:r="http://schemas.openxmlformats.org/officeDocument/2006/relationships" xmlns:p="http://schemas.openxmlformats.org/presentationml/2006/main">
  <p:tag name="AS_UNIQUEID" val="135"/>
</p:tagLst>
</file>

<file path=ppt/tags/tag106.xml><?xml version="1.0" encoding="utf-8"?>
<p:tagLst xmlns:a="http://schemas.openxmlformats.org/drawingml/2006/main" xmlns:r="http://schemas.openxmlformats.org/officeDocument/2006/relationships" xmlns:p="http://schemas.openxmlformats.org/presentationml/2006/main">
  <p:tag name="AS_UNIQUEID" val="140"/>
</p:tagLst>
</file>

<file path=ppt/tags/tag10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AS_UNIQUEID" val="6"/>
</p:tagLst>
</file>

<file path=ppt/tags/tag64.xml><?xml version="1.0" encoding="utf-8"?>
<p:tagLst xmlns:a="http://schemas.openxmlformats.org/drawingml/2006/main" xmlns:r="http://schemas.openxmlformats.org/officeDocument/2006/relationships" xmlns:p="http://schemas.openxmlformats.org/presentationml/2006/main">
  <p:tag name="AS_UNIQUEID" val="2522"/>
</p:tagLst>
</file>

<file path=ppt/tags/tag65.xml><?xml version="1.0" encoding="utf-8"?>
<p:tagLst xmlns:a="http://schemas.openxmlformats.org/drawingml/2006/main" xmlns:r="http://schemas.openxmlformats.org/officeDocument/2006/relationships" xmlns:p="http://schemas.openxmlformats.org/presentationml/2006/main">
  <p:tag name="AS_UNIQUEID" val="2523"/>
</p:tagLst>
</file>

<file path=ppt/tags/tag66.xml><?xml version="1.0" encoding="utf-8"?>
<p:tagLst xmlns:a="http://schemas.openxmlformats.org/drawingml/2006/main" xmlns:r="http://schemas.openxmlformats.org/officeDocument/2006/relationships" xmlns:p="http://schemas.openxmlformats.org/presentationml/2006/main">
  <p:tag name="AS_UNIQUEID" val="2524"/>
</p:tagLst>
</file>

<file path=ppt/tags/tag67.xml><?xml version="1.0" encoding="utf-8"?>
<p:tagLst xmlns:a="http://schemas.openxmlformats.org/drawingml/2006/main" xmlns:r="http://schemas.openxmlformats.org/officeDocument/2006/relationships" xmlns:p="http://schemas.openxmlformats.org/presentationml/2006/main">
  <p:tag name="AS_UNIQUEID" val="16"/>
</p:tagLst>
</file>

<file path=ppt/tags/tag68.xml><?xml version="1.0" encoding="utf-8"?>
<p:tagLst xmlns:a="http://schemas.openxmlformats.org/drawingml/2006/main" xmlns:r="http://schemas.openxmlformats.org/officeDocument/2006/relationships" xmlns:p="http://schemas.openxmlformats.org/presentationml/2006/main">
  <p:tag name="AS_UNIQUEID" val="17"/>
</p:tagLst>
</file>

<file path=ppt/tags/tag69.xml><?xml version="1.0" encoding="utf-8"?>
<p:tagLst xmlns:a="http://schemas.openxmlformats.org/drawingml/2006/main" xmlns:r="http://schemas.openxmlformats.org/officeDocument/2006/relationships" xmlns:p="http://schemas.openxmlformats.org/presentationml/2006/main">
  <p:tag name="AS_UNIQUEID" val="18"/>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AS_UNIQUEID" val="20"/>
</p:tagLst>
</file>

<file path=ppt/tags/tag71.xml><?xml version="1.0" encoding="utf-8"?>
<p:tagLst xmlns:a="http://schemas.openxmlformats.org/drawingml/2006/main" xmlns:r="http://schemas.openxmlformats.org/officeDocument/2006/relationships" xmlns:p="http://schemas.openxmlformats.org/presentationml/2006/main">
  <p:tag name="AS_UNIQUEID" val="27"/>
</p:tagLst>
</file>

<file path=ppt/tags/tag72.xml><?xml version="1.0" encoding="utf-8"?>
<p:tagLst xmlns:a="http://schemas.openxmlformats.org/drawingml/2006/main" xmlns:r="http://schemas.openxmlformats.org/officeDocument/2006/relationships" xmlns:p="http://schemas.openxmlformats.org/presentationml/2006/main">
  <p:tag name="AS_UNIQUEID" val="16"/>
</p:tagLst>
</file>

<file path=ppt/tags/tag73.xml><?xml version="1.0" encoding="utf-8"?>
<p:tagLst xmlns:a="http://schemas.openxmlformats.org/drawingml/2006/main" xmlns:r="http://schemas.openxmlformats.org/officeDocument/2006/relationships" xmlns:p="http://schemas.openxmlformats.org/presentationml/2006/main">
  <p:tag name="AS_UNIQUEID" val="21"/>
  <p:tag name="KSO_WM_UNIT_PLACING_PICTURE_USER_VIEWPORT" val="{&quot;height&quot;:3385,&quot;width&quot;:3137.4992125984249}"/>
  <p:tag name="REFSHAPE" val="1008966140"/>
</p:tagLst>
</file>

<file path=ppt/tags/tag74.xml><?xml version="1.0" encoding="utf-8"?>
<p:tagLst xmlns:a="http://schemas.openxmlformats.org/drawingml/2006/main" xmlns:r="http://schemas.openxmlformats.org/officeDocument/2006/relationships" xmlns:p="http://schemas.openxmlformats.org/presentationml/2006/main">
  <p:tag name="AS_UNIQUEID" val="22"/>
</p:tagLst>
</file>

<file path=ppt/tags/tag75.xml><?xml version="1.0" encoding="utf-8"?>
<p:tagLst xmlns:a="http://schemas.openxmlformats.org/drawingml/2006/main" xmlns:r="http://schemas.openxmlformats.org/officeDocument/2006/relationships" xmlns:p="http://schemas.openxmlformats.org/presentationml/2006/main">
  <p:tag name="AS_UNIQUEID" val="23"/>
</p:tagLst>
</file>

<file path=ppt/tags/tag76.xml><?xml version="1.0" encoding="utf-8"?>
<p:tagLst xmlns:a="http://schemas.openxmlformats.org/drawingml/2006/main" xmlns:r="http://schemas.openxmlformats.org/officeDocument/2006/relationships" xmlns:p="http://schemas.openxmlformats.org/presentationml/2006/main">
  <p:tag name="AS_UNIQUEID" val="24"/>
</p:tagLst>
</file>

<file path=ppt/tags/tag77.xml><?xml version="1.0" encoding="utf-8"?>
<p:tagLst xmlns:a="http://schemas.openxmlformats.org/drawingml/2006/main" xmlns:r="http://schemas.openxmlformats.org/officeDocument/2006/relationships" xmlns:p="http://schemas.openxmlformats.org/presentationml/2006/main">
  <p:tag name="AS_UNIQUEID" val="25"/>
</p:tagLst>
</file>

<file path=ppt/tags/tag78.xml><?xml version="1.0" encoding="utf-8"?>
<p:tagLst xmlns:a="http://schemas.openxmlformats.org/drawingml/2006/main" xmlns:r="http://schemas.openxmlformats.org/officeDocument/2006/relationships" xmlns:p="http://schemas.openxmlformats.org/presentationml/2006/main">
  <p:tag name="AS_UNIQUEID" val="2571"/>
</p:tagLst>
</file>

<file path=ppt/tags/tag79.xml><?xml version="1.0" encoding="utf-8"?>
<p:tagLst xmlns:a="http://schemas.openxmlformats.org/drawingml/2006/main" xmlns:r="http://schemas.openxmlformats.org/officeDocument/2006/relationships" xmlns:p="http://schemas.openxmlformats.org/presentationml/2006/main">
  <p:tag name="AS_UNIQUEID" val="2572"/>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AS_UNIQUEID" val="2575"/>
</p:tagLst>
</file>

<file path=ppt/tags/tag81.xml><?xml version="1.0" encoding="utf-8"?>
<p:tagLst xmlns:a="http://schemas.openxmlformats.org/drawingml/2006/main" xmlns:r="http://schemas.openxmlformats.org/officeDocument/2006/relationships" xmlns:p="http://schemas.openxmlformats.org/presentationml/2006/main">
  <p:tag name="AS_UNIQUEID" val="40"/>
</p:tagLst>
</file>

<file path=ppt/tags/tag82.xml><?xml version="1.0" encoding="utf-8"?>
<p:tagLst xmlns:a="http://schemas.openxmlformats.org/drawingml/2006/main" xmlns:r="http://schemas.openxmlformats.org/officeDocument/2006/relationships" xmlns:p="http://schemas.openxmlformats.org/presentationml/2006/main">
  <p:tag name="AS_UNIQUEID" val="34"/>
</p:tagLst>
</file>

<file path=ppt/tags/tag83.xml><?xml version="1.0" encoding="utf-8"?>
<p:tagLst xmlns:a="http://schemas.openxmlformats.org/drawingml/2006/main" xmlns:r="http://schemas.openxmlformats.org/officeDocument/2006/relationships" xmlns:p="http://schemas.openxmlformats.org/presentationml/2006/main">
  <p:tag name="AS_UNIQUEID" val="35"/>
</p:tagLst>
</file>

<file path=ppt/tags/tag84.xml><?xml version="1.0" encoding="utf-8"?>
<p:tagLst xmlns:a="http://schemas.openxmlformats.org/drawingml/2006/main" xmlns:r="http://schemas.openxmlformats.org/officeDocument/2006/relationships" xmlns:p="http://schemas.openxmlformats.org/presentationml/2006/main">
  <p:tag name="AS_UNIQUEID" val="37"/>
</p:tagLst>
</file>

<file path=ppt/tags/tag85.xml><?xml version="1.0" encoding="utf-8"?>
<p:tagLst xmlns:a="http://schemas.openxmlformats.org/drawingml/2006/main" xmlns:r="http://schemas.openxmlformats.org/officeDocument/2006/relationships" xmlns:p="http://schemas.openxmlformats.org/presentationml/2006/main">
  <p:tag name="AS_UNIQUEID" val="36"/>
</p:tagLst>
</file>

<file path=ppt/tags/tag86.xml><?xml version="1.0" encoding="utf-8"?>
<p:tagLst xmlns:a="http://schemas.openxmlformats.org/drawingml/2006/main" xmlns:r="http://schemas.openxmlformats.org/officeDocument/2006/relationships" xmlns:p="http://schemas.openxmlformats.org/presentationml/2006/main">
  <p:tag name="AS_UNIQUEID" val="28"/>
</p:tagLst>
</file>

<file path=ppt/tags/tag87.xml><?xml version="1.0" encoding="utf-8"?>
<p:tagLst xmlns:a="http://schemas.openxmlformats.org/drawingml/2006/main" xmlns:r="http://schemas.openxmlformats.org/officeDocument/2006/relationships" xmlns:p="http://schemas.openxmlformats.org/presentationml/2006/main">
  <p:tag name="AS_UNIQUEID" val="29"/>
</p:tagLst>
</file>

<file path=ppt/tags/tag88.xml><?xml version="1.0" encoding="utf-8"?>
<p:tagLst xmlns:a="http://schemas.openxmlformats.org/drawingml/2006/main" xmlns:r="http://schemas.openxmlformats.org/officeDocument/2006/relationships" xmlns:p="http://schemas.openxmlformats.org/presentationml/2006/main">
  <p:tag name="AS_UNIQUEID" val="2591"/>
</p:tagLst>
</file>

<file path=ppt/tags/tag89.xml><?xml version="1.0" encoding="utf-8"?>
<p:tagLst xmlns:a="http://schemas.openxmlformats.org/drawingml/2006/main" xmlns:r="http://schemas.openxmlformats.org/officeDocument/2006/relationships" xmlns:p="http://schemas.openxmlformats.org/presentationml/2006/main">
  <p:tag name="AS_UNIQUEID" val="2598"/>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AS_UNIQUEID" val="42"/>
</p:tagLst>
</file>

<file path=ppt/tags/tag91.xml><?xml version="1.0" encoding="utf-8"?>
<p:tagLst xmlns:a="http://schemas.openxmlformats.org/drawingml/2006/main" xmlns:r="http://schemas.openxmlformats.org/officeDocument/2006/relationships" xmlns:p="http://schemas.openxmlformats.org/presentationml/2006/main">
  <p:tag name="AS_UNIQUEID" val="47"/>
</p:tagLst>
</file>

<file path=ppt/tags/tag92.xml><?xml version="1.0" encoding="utf-8"?>
<p:tagLst xmlns:a="http://schemas.openxmlformats.org/drawingml/2006/main" xmlns:r="http://schemas.openxmlformats.org/officeDocument/2006/relationships" xmlns:p="http://schemas.openxmlformats.org/presentationml/2006/main">
  <p:tag name="AS_UNIQUEID" val="51"/>
</p:tagLst>
</file>

<file path=ppt/tags/tag93.xml><?xml version="1.0" encoding="utf-8"?>
<p:tagLst xmlns:a="http://schemas.openxmlformats.org/drawingml/2006/main" xmlns:r="http://schemas.openxmlformats.org/officeDocument/2006/relationships" xmlns:p="http://schemas.openxmlformats.org/presentationml/2006/main">
  <p:tag name="AS_UNIQUEID" val="48"/>
</p:tagLst>
</file>

<file path=ppt/tags/tag94.xml><?xml version="1.0" encoding="utf-8"?>
<p:tagLst xmlns:a="http://schemas.openxmlformats.org/drawingml/2006/main" xmlns:r="http://schemas.openxmlformats.org/officeDocument/2006/relationships" xmlns:p="http://schemas.openxmlformats.org/presentationml/2006/main">
  <p:tag name="AS_UNIQUEID" val="50"/>
</p:tagLst>
</file>

<file path=ppt/tags/tag95.xml><?xml version="1.0" encoding="utf-8"?>
<p:tagLst xmlns:a="http://schemas.openxmlformats.org/drawingml/2006/main" xmlns:r="http://schemas.openxmlformats.org/officeDocument/2006/relationships" xmlns:p="http://schemas.openxmlformats.org/presentationml/2006/main">
  <p:tag name="AS_UNIQUEID" val="52"/>
</p:tagLst>
</file>

<file path=ppt/tags/tag96.xml><?xml version="1.0" encoding="utf-8"?>
<p:tagLst xmlns:a="http://schemas.openxmlformats.org/drawingml/2006/main" xmlns:r="http://schemas.openxmlformats.org/officeDocument/2006/relationships" xmlns:p="http://schemas.openxmlformats.org/presentationml/2006/main">
  <p:tag name="AS_UNIQUEID" val="53"/>
</p:tagLst>
</file>

<file path=ppt/tags/tag97.xml><?xml version="1.0" encoding="utf-8"?>
<p:tagLst xmlns:a="http://schemas.openxmlformats.org/drawingml/2006/main" xmlns:r="http://schemas.openxmlformats.org/officeDocument/2006/relationships" xmlns:p="http://schemas.openxmlformats.org/presentationml/2006/main">
  <p:tag name="AS_UNIQUEID" val="47"/>
</p:tagLst>
</file>

<file path=ppt/tags/tag98.xml><?xml version="1.0" encoding="utf-8"?>
<p:tagLst xmlns:a="http://schemas.openxmlformats.org/drawingml/2006/main" xmlns:r="http://schemas.openxmlformats.org/officeDocument/2006/relationships" xmlns:p="http://schemas.openxmlformats.org/presentationml/2006/main">
  <p:tag name="AS_UNIQUEID" val="51"/>
</p:tagLst>
</file>

<file path=ppt/tags/tag99.xml><?xml version="1.0" encoding="utf-8"?>
<p:tagLst xmlns:a="http://schemas.openxmlformats.org/drawingml/2006/main" xmlns:r="http://schemas.openxmlformats.org/officeDocument/2006/relationships" xmlns:p="http://schemas.openxmlformats.org/presentationml/2006/main">
  <p:tag name="AS_UNIQUEID" val="55"/>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1908</Words>
  <Application>Microsoft Office PowerPoint</Application>
  <PresentationFormat>宽屏</PresentationFormat>
  <Paragraphs>167</Paragraphs>
  <Slides>14</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等线</vt:lpstr>
      <vt:lpstr>方正清刻本悦宋简体</vt:lpstr>
      <vt:lpstr>黑体</vt:lpstr>
      <vt:lpstr>华文中宋</vt:lpstr>
      <vt:lpstr>江西拙楷</vt:lpstr>
      <vt:lpstr>楷体</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ye</cp:lastModifiedBy>
  <cp:revision>2</cp:revision>
  <dcterms:created xsi:type="dcterms:W3CDTF">2019-06-19T02:08:00Z</dcterms:created>
  <dcterms:modified xsi:type="dcterms:W3CDTF">2022-03-14T13:37:10Z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1CE1852D65574874965F73E79DAECFAE</vt:lpwstr>
  </property>
</Properties>
</file>