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72" r:id="rId4"/>
    <p:sldId id="273" r:id="rId5"/>
    <p:sldId id="263" r:id="rId6"/>
    <p:sldId id="314" r:id="rId7"/>
    <p:sldId id="313" r:id="rId9"/>
    <p:sldId id="293" r:id="rId10"/>
    <p:sldId id="275" r:id="rId11"/>
    <p:sldId id="274" r:id="rId12"/>
    <p:sldId id="295" r:id="rId13"/>
    <p:sldId id="315" r:id="rId14"/>
    <p:sldId id="317" r:id="rId15"/>
    <p:sldId id="318" r:id="rId16"/>
    <p:sldId id="319" r:id="rId17"/>
    <p:sldId id="320" r:id="rId18"/>
    <p:sldId id="321" r:id="rId19"/>
    <p:sldId id="322" r:id="rId20"/>
    <p:sldId id="270" r:id="rId21"/>
    <p:sldId id="276" r:id="rId22"/>
    <p:sldId id="280" r:id="rId23"/>
    <p:sldId id="277"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0" clrIdx="0"/>
  <p:cmAuthor id="7" name="1206988966@qq.com" initials="1" lastIdx="0" clrIdx="2"/>
  <p:cmAuthor id="1" name="陆欣然" initials="lxr" lastIdx="0" clrIdx="0"/>
  <p:cmAuthor id="8" name="姜伟光" initials="姜" lastIdx="0" clrIdx="0"/>
  <p:cmAuthor id="2" name="作者" initials="A" lastIdx="0" clrIdx="1"/>
  <p:cmAuthor id="9" name="倩文 黄" initials="倩文" lastIdx="1" clrIdx="3"/>
  <p:cmAuthor id="3" name="Windows 用户" initials="W" lastIdx="0" clrIdx="0"/>
  <p:cmAuthor id="10" name="jojo" initials="j" lastIdx="0" clrIdx="9"/>
  <p:cmAuthor id="4" name="dell" initials="d" lastIdx="1" clrIdx="2"/>
  <p:cmAuthor id="11" name="owen" initials="o" lastIdx="1" clrIdx="10"/>
  <p:cmAuthor id="5" name="HP" initials="H" lastIdx="0" clrIdx="4"/>
  <p:cmAuthor id="6" name="ming qiu" initials="m" lastIdx="0" clrIdx="1"/>
  <p:cmAuthor id="12" name="lenovo" initials="l" lastIdx="1" clrIdx="11"/>
  <p:cmAuthor id="13" name="Mia Vida Villanueva" initials="M" lastIdx="0" clrIdx="0"/>
  <p:cmAuthor id="15" name="iwenping" initials="i" lastIdx="0" clrIdx="0"/>
  <p:cmAuthor id="16" name="李永宾" initials="李" lastIdx="0" clrIdx="0"/>
  <p:cmAuthor id="17" name="123456" initials="1" lastIdx="1" clrIdx="16"/>
  <p:cmAuthor id="14" name="文璇璇" initials="文"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68.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不过这一套花样对秦国以外的</a:t>
            </a:r>
            <a:r>
              <a:rPr lang="zh-CN" altLang="en-US" sz="1200" dirty="0">
                <a:solidFill>
                  <a:srgbClr val="FFFF00"/>
                </a:solidFill>
                <a:latin typeface="微软雅黑" panose="020B0503020204020204" charset="-122"/>
                <a:ea typeface="微软雅黑" panose="020B0503020204020204" charset="-122"/>
              </a:rPr>
              <a:t>六国后人</a:t>
            </a:r>
            <a:r>
              <a:rPr lang="zh-CN" altLang="en-US" sz="1200" dirty="0">
                <a:solidFill>
                  <a:schemeClr val="bg1"/>
                </a:solidFill>
                <a:latin typeface="微软雅黑" panose="020B0503020204020204" charset="-122"/>
                <a:ea typeface="微软雅黑" panose="020B0503020204020204" charset="-122"/>
              </a:rPr>
              <a:t>很难有说服力。在六国人的眼中，秦本是不得参与中原盟会的</a:t>
            </a:r>
            <a:r>
              <a:rPr lang="zh-CN" altLang="en-US" sz="1200" dirty="0">
                <a:solidFill>
                  <a:srgbClr val="FFFF00"/>
                </a:solidFill>
                <a:latin typeface="微软雅黑" panose="020B0503020204020204" charset="-122"/>
                <a:ea typeface="微软雅黑" panose="020B0503020204020204" charset="-122"/>
              </a:rPr>
              <a:t>西陲小国</a:t>
            </a:r>
            <a:r>
              <a:rPr lang="zh-CN" altLang="en-US" sz="1200" dirty="0">
                <a:solidFill>
                  <a:schemeClr val="bg1"/>
                </a:solidFill>
                <a:latin typeface="微软雅黑" panose="020B0503020204020204" charset="-122"/>
                <a:ea typeface="微软雅黑" panose="020B0503020204020204" charset="-122"/>
              </a:rPr>
              <a:t>，一向以</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夷翟遇之</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如今秦人凭借武力，霸有天下，要想东方各地人民心悦诚服接纳秦人的统治不是一件简单的事。举例来说，楚国的郢在秦昭襄王二十九年就被秦军占领，改为南郡。但是过了五十年，南郡的太守还在一篇发布给郡内县、道官吏的文告里抱怨百姓不遵法令。楚人反抗秦治十分激烈，所谓</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楚虽三户，亡秦必楚</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就是流行在楚境的谚语。秦末，起兵反秦者亦以楚地为多。</a:t>
            </a:r>
            <a:endParaRPr lang="en-US" altLang="zh-CN" sz="1200" dirty="0">
              <a:solidFill>
                <a:schemeClr val="bg1"/>
              </a:solidFill>
              <a:latin typeface="微软雅黑" panose="020B0503020204020204" charset="-122"/>
              <a:ea typeface="微软雅黑" panose="020B0503020204020204" charset="-122"/>
            </a:endParaRPr>
          </a:p>
          <a:p>
            <a:pPr algn="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邢义田：《天下一家：皇帝、官僚与社会》</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lnSpc>
                <a:spcPts val="3800"/>
              </a:lnSpc>
            </a:pPr>
            <a:r>
              <a:rPr lang="en-US" altLang="zh-CN" sz="1200">
                <a:solidFill>
                  <a:schemeClr val="bg1"/>
                </a:solidFill>
                <a:latin typeface="黑体" panose="02010609060101010101" charset="-122"/>
                <a:ea typeface="黑体" panose="02010609060101010101" charset="-122"/>
                <a:sym typeface="黑体" panose="02010609060101010101" charset="-122"/>
              </a:rPr>
              <a:t> </a:t>
            </a:r>
            <a:r>
              <a:rPr lang="zh-CN" altLang="en-US" sz="1200">
                <a:solidFill>
                  <a:srgbClr val="000000"/>
                </a:solidFill>
                <a:latin typeface="黑体" panose="02010609060101010101" charset="-122"/>
                <a:ea typeface="黑体" panose="02010609060101010101" charset="-122"/>
                <a:sym typeface="经典繁颜体" pitchFamily="49" charset="-122"/>
              </a:rPr>
              <a:t>九卿与列卿名义上归丞相管辖，实际在多数情景下独立行使职权。</a:t>
            </a:r>
            <a:endParaRPr lang="zh-CN" altLang="en-US" sz="1200">
              <a:solidFill>
                <a:srgbClr val="000000"/>
              </a:solidFill>
              <a:latin typeface="黑体" panose="02010609060101010101" charset="-122"/>
              <a:ea typeface="黑体" panose="02010609060101010101" charset="-122"/>
              <a:sym typeface="经典繁颜体" pitchFamily="49"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奉常</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汉称太常</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：管祭祀，乐、祝、史、卜、医诸官均属之</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郎中令</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汉称光禄勋</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：皇帝侍卫的首领</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卫尉：皇宫卫戍司令</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太仆：掌皇帝的舆服车马</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chemeClr val="bg1"/>
                </a:solidFill>
                <a:latin typeface="黑体" panose="02010609060101010101" charset="-122"/>
                <a:ea typeface="黑体" panose="02010609060101010101" charset="-122"/>
                <a:sym typeface="黑体" panose="02010609060101010101" charset="-122"/>
              </a:rPr>
              <a:t>    </a:t>
            </a:r>
            <a:r>
              <a:rPr lang="zh-CN" altLang="en-US" sz="1200">
                <a:solidFill>
                  <a:srgbClr val="000000"/>
                </a:solidFill>
                <a:latin typeface="黑体" panose="02010609060101010101" charset="-122"/>
                <a:ea typeface="黑体" panose="02010609060101010101" charset="-122"/>
                <a:sym typeface="黑体" panose="02010609060101010101" charset="-122"/>
              </a:rPr>
              <a:t>廷尉：掌刑狱，为国家最高司法官</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典客</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汉称大鸿胪</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：掌宾客朝觐之事</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宗正：管理王族事务</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治粟内史</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汉称大司农</a:t>
            </a:r>
            <a:r>
              <a:rPr lang="en-US" altLang="zh-CN" sz="1200">
                <a:solidFill>
                  <a:srgbClr val="000000"/>
                </a:solidFill>
                <a:latin typeface="黑体" panose="02010609060101010101" charset="-122"/>
                <a:ea typeface="黑体" panose="02010609060101010101" charset="-122"/>
                <a:sym typeface="黑体" panose="02010609060101010101" charset="-122"/>
              </a:rPr>
              <a:t>)</a:t>
            </a:r>
            <a:r>
              <a:rPr lang="zh-CN" altLang="en-US" sz="1200">
                <a:solidFill>
                  <a:srgbClr val="000000"/>
                </a:solidFill>
                <a:latin typeface="黑体" panose="02010609060101010101" charset="-122"/>
                <a:ea typeface="黑体" panose="02010609060101010101" charset="-122"/>
                <a:sym typeface="黑体" panose="02010609060101010101" charset="-122"/>
              </a:rPr>
              <a:t>：掌赋税征收与管理</a:t>
            </a:r>
            <a:endParaRPr lang="zh-CN" altLang="en-US" sz="1200">
              <a:solidFill>
                <a:srgbClr val="000000"/>
              </a:solidFill>
              <a:latin typeface="黑体" panose="02010609060101010101" charset="-122"/>
              <a:ea typeface="黑体" panose="02010609060101010101" charset="-122"/>
              <a:sym typeface="黑体" panose="02010609060101010101" charset="-122"/>
            </a:endParaRPr>
          </a:p>
          <a:p>
            <a:pPr eaLnBrk="1" hangingPunct="1">
              <a:lnSpc>
                <a:spcPts val="3800"/>
              </a:lnSpc>
            </a:pPr>
            <a:r>
              <a:rPr lang="zh-CN" altLang="en-US" sz="1200">
                <a:solidFill>
                  <a:srgbClr val="000000"/>
                </a:solidFill>
                <a:latin typeface="黑体" panose="02010609060101010101" charset="-122"/>
                <a:ea typeface="黑体" panose="02010609060101010101" charset="-122"/>
                <a:sym typeface="黑体" panose="02010609060101010101" charset="-122"/>
              </a:rPr>
              <a:t>    少府：掌山泽租税，主要是供应皇家度用</a:t>
            </a:r>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56C-A43A-4CA3-B7B8-B11498E58C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524374-5B36-41BE-82BC-80BE98EEA5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CFAB158-2681-4AA5-8A4E-5743A41F9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6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stretch>
            <a:fillRect/>
          </a:stretch>
        </p:blipFill>
        <p:spPr>
          <a:xfrm>
            <a:off x="5700712" y="3128962"/>
            <a:ext cx="790575" cy="600075"/>
          </a:xfrm>
          <a:prstGeom prst="rect">
            <a:avLst/>
          </a:prstGeom>
        </p:spPr>
      </p:pic>
      <p:pic>
        <p:nvPicPr>
          <p:cNvPr id="11" name="PA_图片 4273"/>
          <p:cNvPicPr>
            <a:picLocks noChangeAspect="1"/>
          </p:cNvPicPr>
          <p:nvPr userDrawn="1">
            <p:custDataLst>
              <p:tags r:id="rId3"/>
            </p:custDataLst>
          </p:nvPr>
        </p:nvPicPr>
        <p:blipFill>
          <a:blip r:embed="rId4"/>
          <a:stretch>
            <a:fillRect/>
          </a:stretch>
        </p:blipFill>
        <p:spPr>
          <a:xfrm>
            <a:off x="1160861" y="548391"/>
            <a:ext cx="9870279" cy="5761219"/>
          </a:xfrm>
          <a:prstGeom prst="rect">
            <a:avLst/>
          </a:prstGeom>
        </p:spPr>
      </p:pic>
      <p:sp>
        <p:nvSpPr>
          <p:cNvPr id="5" name="矩形 4"/>
          <p:cNvSpPr/>
          <p:nvPr userDrawn="1"/>
        </p:nvSpPr>
        <p:spPr>
          <a:xfrm rot="5400000">
            <a:off x="-3155950" y="3155950"/>
            <a:ext cx="6858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6" Type="http://schemas.openxmlformats.org/officeDocument/2006/relationships/notesSlide" Target="../notesSlides/notesSlide4.xml"/><Relationship Id="rId15" Type="http://schemas.openxmlformats.org/officeDocument/2006/relationships/slideLayout" Target="../slideLayouts/slideLayout14.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0" Type="http://schemas.openxmlformats.org/officeDocument/2006/relationships/notesSlide" Target="../notesSlides/notesSlide5.xml"/><Relationship Id="rId2" Type="http://schemas.openxmlformats.org/officeDocument/2006/relationships/tags" Target="../tags/tag94.xml"/><Relationship Id="rId19" Type="http://schemas.openxmlformats.org/officeDocument/2006/relationships/slideLayout" Target="../slideLayouts/slideLayout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oleObject" Target="../embeddings/oleObject3.bin"/><Relationship Id="rId7" Type="http://schemas.openxmlformats.org/officeDocument/2006/relationships/tags" Target="../tags/tag117.xml"/><Relationship Id="rId6" Type="http://schemas.openxmlformats.org/officeDocument/2006/relationships/image" Target="../media/image6.png"/><Relationship Id="rId5" Type="http://schemas.openxmlformats.org/officeDocument/2006/relationships/oleObject" Target="../embeddings/oleObject2.bin"/><Relationship Id="rId44" Type="http://schemas.openxmlformats.org/officeDocument/2006/relationships/notesSlide" Target="../notesSlides/notesSlide7.xml"/><Relationship Id="rId43" Type="http://schemas.openxmlformats.org/officeDocument/2006/relationships/vmlDrawing" Target="../drawings/vmlDrawing1.vml"/><Relationship Id="rId42" Type="http://schemas.openxmlformats.org/officeDocument/2006/relationships/slideLayout" Target="../slideLayouts/slideLayout7.xml"/><Relationship Id="rId41" Type="http://schemas.openxmlformats.org/officeDocument/2006/relationships/tags" Target="../tags/tag138.xml"/><Relationship Id="rId40" Type="http://schemas.openxmlformats.org/officeDocument/2006/relationships/tags" Target="../tags/tag137.xml"/><Relationship Id="rId4" Type="http://schemas.openxmlformats.org/officeDocument/2006/relationships/tags" Target="../tags/tag116.xml"/><Relationship Id="rId39" Type="http://schemas.openxmlformats.org/officeDocument/2006/relationships/tags" Target="../tags/tag136.xml"/><Relationship Id="rId38" Type="http://schemas.openxmlformats.org/officeDocument/2006/relationships/tags" Target="../tags/tag135.xml"/><Relationship Id="rId37" Type="http://schemas.openxmlformats.org/officeDocument/2006/relationships/image" Target="../media/image13.jpeg"/><Relationship Id="rId36" Type="http://schemas.openxmlformats.org/officeDocument/2006/relationships/tags" Target="../tags/tag134.xml"/><Relationship Id="rId35" Type="http://schemas.openxmlformats.org/officeDocument/2006/relationships/tags" Target="../tags/tag133.xml"/><Relationship Id="rId34" Type="http://schemas.openxmlformats.org/officeDocument/2006/relationships/tags" Target="../tags/tag132.xml"/><Relationship Id="rId33" Type="http://schemas.openxmlformats.org/officeDocument/2006/relationships/tags" Target="../tags/tag131.xml"/><Relationship Id="rId32" Type="http://schemas.openxmlformats.org/officeDocument/2006/relationships/tags" Target="../tags/tag130.xml"/><Relationship Id="rId31" Type="http://schemas.openxmlformats.org/officeDocument/2006/relationships/image" Target="../media/image12.png"/><Relationship Id="rId30" Type="http://schemas.openxmlformats.org/officeDocument/2006/relationships/oleObject" Target="../embeddings/oleObject8.bin"/><Relationship Id="rId3" Type="http://schemas.openxmlformats.org/officeDocument/2006/relationships/image" Target="../media/image5.png"/><Relationship Id="rId29" Type="http://schemas.openxmlformats.org/officeDocument/2006/relationships/tags" Target="../tags/tag129.xml"/><Relationship Id="rId28" Type="http://schemas.openxmlformats.org/officeDocument/2006/relationships/tags" Target="../tags/tag128.xml"/><Relationship Id="rId27" Type="http://schemas.openxmlformats.org/officeDocument/2006/relationships/image" Target="../media/image11.png"/><Relationship Id="rId26" Type="http://schemas.openxmlformats.org/officeDocument/2006/relationships/oleObject" Target="../embeddings/oleObject7.bin"/><Relationship Id="rId25" Type="http://schemas.openxmlformats.org/officeDocument/2006/relationships/tags" Target="../tags/tag127.xml"/><Relationship Id="rId24" Type="http://schemas.openxmlformats.org/officeDocument/2006/relationships/tags" Target="../tags/tag126.xml"/><Relationship Id="rId23" Type="http://schemas.openxmlformats.org/officeDocument/2006/relationships/tags" Target="../tags/tag125.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oleObject" Target="../embeddings/oleObject1.bin"/><Relationship Id="rId19" Type="http://schemas.openxmlformats.org/officeDocument/2006/relationships/tags" Target="../tags/tag121.xml"/><Relationship Id="rId18" Type="http://schemas.openxmlformats.org/officeDocument/2006/relationships/image" Target="../media/image10.png"/><Relationship Id="rId17" Type="http://schemas.openxmlformats.org/officeDocument/2006/relationships/oleObject" Target="../embeddings/oleObject6.bin"/><Relationship Id="rId16" Type="http://schemas.openxmlformats.org/officeDocument/2006/relationships/tags" Target="../tags/tag120.xml"/><Relationship Id="rId15" Type="http://schemas.openxmlformats.org/officeDocument/2006/relationships/image" Target="../media/image9.png"/><Relationship Id="rId14" Type="http://schemas.openxmlformats.org/officeDocument/2006/relationships/oleObject" Target="../embeddings/oleObject5.bin"/><Relationship Id="rId13" Type="http://schemas.openxmlformats.org/officeDocument/2006/relationships/tags" Target="../tags/tag119.xml"/><Relationship Id="rId12" Type="http://schemas.openxmlformats.org/officeDocument/2006/relationships/image" Target="../media/image8.png"/><Relationship Id="rId11" Type="http://schemas.openxmlformats.org/officeDocument/2006/relationships/oleObject" Target="../embeddings/oleObject4.bin"/><Relationship Id="rId10" Type="http://schemas.openxmlformats.org/officeDocument/2006/relationships/tags" Target="../tags/tag118.xml"/><Relationship Id="rId1" Type="http://schemas.openxmlformats.org/officeDocument/2006/relationships/tags" Target="../tags/tag115.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14.png"/><Relationship Id="rId10" Type="http://schemas.openxmlformats.org/officeDocument/2006/relationships/notesSlide" Target="../notesSlides/notesSlide9.xml"/><Relationship Id="rId1" Type="http://schemas.openxmlformats.org/officeDocument/2006/relationships/tags" Target="../tags/tag142.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image" Target="../media/image15.jpeg"/><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3.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slideLayout" Target="../slideLayouts/slideLayout7.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8" Type="http://schemas.openxmlformats.org/officeDocument/2006/relationships/notesSlide" Target="../notesSlides/notesSlide3.xml"/><Relationship Id="rId47" Type="http://schemas.openxmlformats.org/officeDocument/2006/relationships/slideLayout" Target="../slideLayouts/slideLayout2.xml"/><Relationship Id="rId46" Type="http://schemas.openxmlformats.org/officeDocument/2006/relationships/tags" Target="../tags/tag78.xml"/><Relationship Id="rId45" Type="http://schemas.openxmlformats.org/officeDocument/2006/relationships/tags" Target="../tags/tag77.xml"/><Relationship Id="rId44" Type="http://schemas.openxmlformats.org/officeDocument/2006/relationships/tags" Target="../tags/tag76.xml"/><Relationship Id="rId43" Type="http://schemas.openxmlformats.org/officeDocument/2006/relationships/tags" Target="../tags/tag75.xml"/><Relationship Id="rId42" Type="http://schemas.openxmlformats.org/officeDocument/2006/relationships/tags" Target="../tags/tag74.xml"/><Relationship Id="rId41" Type="http://schemas.openxmlformats.org/officeDocument/2006/relationships/tags" Target="../tags/tag73.xml"/><Relationship Id="rId40" Type="http://schemas.openxmlformats.org/officeDocument/2006/relationships/tags" Target="../tags/tag72.xml"/><Relationship Id="rId4" Type="http://schemas.openxmlformats.org/officeDocument/2006/relationships/tags" Target="../tags/tag36.xml"/><Relationship Id="rId39" Type="http://schemas.openxmlformats.org/officeDocument/2006/relationships/tags" Target="../tags/tag71.xml"/><Relationship Id="rId38" Type="http://schemas.openxmlformats.org/officeDocument/2006/relationships/tags" Target="../tags/tag70.xml"/><Relationship Id="rId37" Type="http://schemas.openxmlformats.org/officeDocument/2006/relationships/tags" Target="../tags/tag69.xml"/><Relationship Id="rId36" Type="http://schemas.openxmlformats.org/officeDocument/2006/relationships/tags" Target="../tags/tag68.xml"/><Relationship Id="rId35" Type="http://schemas.openxmlformats.org/officeDocument/2006/relationships/tags" Target="../tags/tag67.xml"/><Relationship Id="rId34" Type="http://schemas.openxmlformats.org/officeDocument/2006/relationships/tags" Target="../tags/tag66.xml"/><Relationship Id="rId33" Type="http://schemas.openxmlformats.org/officeDocument/2006/relationships/tags" Target="../tags/tag65.xml"/><Relationship Id="rId32" Type="http://schemas.openxmlformats.org/officeDocument/2006/relationships/tags" Target="../tags/tag64.xml"/><Relationship Id="rId31" Type="http://schemas.openxmlformats.org/officeDocument/2006/relationships/tags" Target="../tags/tag63.xml"/><Relationship Id="rId30" Type="http://schemas.openxmlformats.org/officeDocument/2006/relationships/tags" Target="../tags/tag62.xml"/><Relationship Id="rId3" Type="http://schemas.openxmlformats.org/officeDocument/2006/relationships/tags" Target="../tags/tag35.xml"/><Relationship Id="rId29" Type="http://schemas.openxmlformats.org/officeDocument/2006/relationships/tags" Target="../tags/tag61.xml"/><Relationship Id="rId28" Type="http://schemas.openxmlformats.org/officeDocument/2006/relationships/tags" Target="../tags/tag60.xml"/><Relationship Id="rId27" Type="http://schemas.openxmlformats.org/officeDocument/2006/relationships/tags" Target="../tags/tag59.xml"/><Relationship Id="rId26" Type="http://schemas.openxmlformats.org/officeDocument/2006/relationships/tags" Target="../tags/tag58.xml"/><Relationship Id="rId25" Type="http://schemas.openxmlformats.org/officeDocument/2006/relationships/tags" Target="../tags/tag57.xml"/><Relationship Id="rId24" Type="http://schemas.openxmlformats.org/officeDocument/2006/relationships/tags" Target="../tags/tag56.xml"/><Relationship Id="rId23" Type="http://schemas.openxmlformats.org/officeDocument/2006/relationships/tags" Target="../tags/tag55.xml"/><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tags" Target="../tags/tag34.xml"/><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五边形 1" descr="7b0a20202020227461726765744964223a202270726f636573734f6e6c696e65576f7264417274222c0a20202020227461726765744d6f64756c65223a202270726f636573734f6e6c696e65466f6e7473222c0a2020202022776f7264617274223a20227b5c2269645c223a32353030333435392c5c227469645c223a5c225c227d220a7d0a"/>
          <p:cNvSpPr/>
          <p:nvPr>
            <p:custDataLst>
              <p:tags r:id="rId1"/>
            </p:custDataLst>
          </p:nvPr>
        </p:nvSpPr>
        <p:spPr>
          <a:xfrm>
            <a:off x="132715" y="1886585"/>
            <a:ext cx="12059285" cy="1236980"/>
          </a:xfrm>
          <a:prstGeom prst="homePlate">
            <a:avLst>
              <a:gd name="adj" fmla="val 0"/>
            </a:avLst>
          </a:prstGeom>
          <a:noFill/>
          <a:ln>
            <a:solidFill>
              <a:schemeClr val="bg1"/>
            </a:solidFill>
          </a:ln>
          <a:effectLst/>
          <a:extLst>
            <a:ext uri="{909E8E84-426E-40DD-AFC4-6F175D3DCCD1}">
              <a14:hiddenFill xmlns:a14="http://schemas.microsoft.com/office/drawing/2010/main">
                <a:solidFill>
                  <a:schemeClr val="bg1">
                    <a:lumMod val="85000"/>
                    <a:alpha val="63000"/>
                  </a:schemeClr>
                </a:solidFill>
              </a14:hiddenFill>
            </a:ext>
          </a:extLst>
        </p:spPr>
        <p:style>
          <a:lnRef idx="1">
            <a:schemeClr val="accent1"/>
          </a:lnRef>
          <a:fillRef idx="3">
            <a:schemeClr val="accent1"/>
          </a:fillRef>
          <a:effectRef idx="2">
            <a:schemeClr val="accent1"/>
          </a:effectRef>
          <a:fontRef idx="minor">
            <a:schemeClr val="lt1"/>
          </a:fontRef>
        </p:style>
        <p:txBody>
          <a:bodyPr rtlCol="0" anchor="ctr"/>
          <a:p>
            <a:pPr indent="0" algn="l" fontAlgn="auto">
              <a:lnSpc>
                <a:spcPct val="130000"/>
              </a:lnSpc>
            </a:pPr>
            <a:r>
              <a:rPr lang="en-US" altLang="zh-CN"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rPr>
              <a:t> </a:t>
            </a:r>
            <a:r>
              <a:rPr lang="zh-CN" altLang="en-US"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rPr>
              <a:t>第</a:t>
            </a:r>
            <a:r>
              <a:rPr lang="en-US" altLang="zh-CN"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rPr>
              <a:t>3</a:t>
            </a:r>
            <a:r>
              <a:rPr lang="zh-CN" altLang="en-US"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rPr>
              <a:t>讲</a:t>
            </a:r>
            <a:r>
              <a:rPr lang="en-US" altLang="zh-CN"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rPr>
              <a:t>  </a:t>
            </a:r>
            <a:r>
              <a:rPr lang="zh-CN" altLang="en-US"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rPr>
              <a:t>秦汉统一多民族封建国家的建立和巩固  </a:t>
            </a:r>
            <a:endParaRPr lang="zh-CN" altLang="en-US" sz="4400" kern="100" dirty="0">
              <a:ln w="8205" cmpd="sng">
                <a:noFill/>
              </a:ln>
              <a:solidFill>
                <a:srgbClr val="002060"/>
              </a:solidFill>
              <a:effectLst>
                <a:outerShdw dist="38100" dir="5520000" algn="tl" rotWithShape="0">
                  <a:srgbClr val="FFA92D">
                    <a:alpha val="100000"/>
                  </a:srgbClr>
                </a:outerShdw>
                <a:reflection blurRad="16410" stA="10000" endA="900" endPos="600" dist="101600" dir="5400000" sy="-100000" algn="bl" rotWithShape="0"/>
              </a:effectLst>
              <a:latin typeface="汉仪铸字卡酷体简" panose="00020600040101010101" charset="-122"/>
              <a:ea typeface="汉仪铸字卡酷体简" panose="00020600040101010101" charset="-122"/>
              <a:cs typeface="汉仪铸字卡酷体简" panose="00020600040101010101" charset="-122"/>
              <a:sym typeface="+mn-ea"/>
            </a:endParaRPr>
          </a:p>
        </p:txBody>
      </p:sp>
      <p:sp>
        <p:nvSpPr>
          <p:cNvPr id="3" name="文本框 12"/>
          <p:cNvSpPr txBox="1"/>
          <p:nvPr>
            <p:custDataLst>
              <p:tags r:id="rId2"/>
            </p:custDataLst>
          </p:nvPr>
        </p:nvSpPr>
        <p:spPr>
          <a:xfrm>
            <a:off x="328293" y="3817438"/>
            <a:ext cx="11464540" cy="2245360"/>
          </a:xfrm>
          <a:prstGeom prst="rect">
            <a:avLst/>
          </a:prstGeom>
          <a:noFill/>
          <a:ln w="19050">
            <a:solidFill>
              <a:srgbClr val="326185"/>
            </a:solidFill>
            <a:prstDash val="dash"/>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algn="just">
              <a:buClr>
                <a:prstClr val="black"/>
              </a:buClr>
              <a:defRPr/>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课标：</a:t>
            </a:r>
            <a:endParaRPr lang="en-US" altLang="zh-CN"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a:p>
            <a:pPr lvl="0" indent="457200" algn="just">
              <a:buClr>
                <a:prstClr val="black"/>
              </a:buClr>
              <a:defRPr/>
            </a:pPr>
            <a:r>
              <a:rPr lang="en-US" altLang="zh-CN"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1.</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通过了解秦朝的统一业绩和汉朝削藩、开疆拓土、尊崇儒术等举措，认识统一多民族封建国家的建立及巩固在中国历史上的意义；</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a:p>
            <a:pPr lvl="0" indent="457200" algn="just">
              <a:buClr>
                <a:prstClr val="black"/>
              </a:buClr>
              <a:defRPr/>
            </a:pPr>
            <a:r>
              <a:rPr lang="en-US" altLang="zh-CN"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2.</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通过了解秦汉时期的社会矛盾和农民起义，认识秦朝崩溃和两汉衰亡的原因。</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Text Box 4"/>
          <p:cNvSpPr txBox="1">
            <a:spLocks noChangeArrowheads="1"/>
          </p:cNvSpPr>
          <p:nvPr>
            <p:custDataLst>
              <p:tags r:id="rId1"/>
            </p:custDataLst>
          </p:nvPr>
        </p:nvSpPr>
        <p:spPr bwMode="auto">
          <a:xfrm>
            <a:off x="4786630" y="2854325"/>
            <a:ext cx="7209155" cy="953135"/>
          </a:xfrm>
          <a:prstGeom prst="rect">
            <a:avLst/>
          </a:prstGeom>
          <a:solidFill>
            <a:srgbClr val="FFFF00"/>
          </a:solidFill>
          <a:ln w="12700">
            <a:solidFill>
              <a:schemeClr val="accent5">
                <a:lumMod val="50000"/>
              </a:schemeClr>
            </a:solidFill>
            <a:miter lim="800000"/>
          </a:ln>
        </p:spPr>
        <p:txBody>
          <a:bodyPr wrap="square">
            <a:spAutoFit/>
          </a:bodyPr>
          <a:p>
            <a:pPr algn="l"/>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郡守、郡丞</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政务</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、郡尉</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军事</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、监御史</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监察</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endPar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75" name="Text Box 24"/>
          <p:cNvSpPr txBox="1">
            <a:spLocks noChangeArrowheads="1"/>
          </p:cNvSpPr>
          <p:nvPr>
            <p:custDataLst>
              <p:tags r:id="rId2"/>
            </p:custDataLst>
          </p:nvPr>
        </p:nvSpPr>
        <p:spPr bwMode="auto">
          <a:xfrm>
            <a:off x="5050155" y="3997325"/>
            <a:ext cx="6679565" cy="521970"/>
          </a:xfrm>
          <a:prstGeom prst="rect">
            <a:avLst/>
          </a:prstGeom>
          <a:solidFill>
            <a:srgbClr val="FFFF00"/>
          </a:solidFill>
          <a:ln w="12700">
            <a:solidFill>
              <a:schemeClr val="accent5">
                <a:lumMod val="50000"/>
              </a:schemeClr>
            </a:solidFill>
            <a:miter lim="800000"/>
          </a:ln>
        </p:spPr>
        <p:txBody>
          <a:bodyPr wrap="square">
            <a:spAutoFit/>
          </a:bodyPr>
          <a:p>
            <a:pPr algn="l"/>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县令</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长</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政务</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、县尉</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军事</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 </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、县丞</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司法</a:t>
            </a:r>
            <a:r>
              <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rPr>
              <a:t>)</a:t>
            </a:r>
            <a:endParaRPr kumimoji="1" lang="en-US" altLang="zh-CN" sz="2800" b="1" dirty="0">
              <a:solidFill>
                <a:schemeClr val="accent5">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76" name="组合 75"/>
          <p:cNvGrpSpPr/>
          <p:nvPr>
            <p:custDataLst>
              <p:tags r:id="rId3"/>
            </p:custDataLst>
          </p:nvPr>
        </p:nvGrpSpPr>
        <p:grpSpPr>
          <a:xfrm>
            <a:off x="2881630" y="1871980"/>
            <a:ext cx="1984375" cy="2647079"/>
            <a:chOff x="444" y="3378"/>
            <a:chExt cx="3979" cy="3390"/>
          </a:xfrm>
        </p:grpSpPr>
        <p:sp>
          <p:nvSpPr>
            <p:cNvPr id="78" name="下箭头 83"/>
            <p:cNvSpPr/>
            <p:nvPr>
              <p:custDataLst>
                <p:tags r:id="rId4"/>
              </p:custDataLst>
            </p:nvPr>
          </p:nvSpPr>
          <p:spPr>
            <a:xfrm>
              <a:off x="1876" y="5536"/>
              <a:ext cx="622" cy="56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800" noProof="1"/>
            </a:p>
          </p:txBody>
        </p:sp>
        <p:sp>
          <p:nvSpPr>
            <p:cNvPr id="79" name="下箭头 82"/>
            <p:cNvSpPr/>
            <p:nvPr>
              <p:custDataLst>
                <p:tags r:id="rId5"/>
              </p:custDataLst>
            </p:nvPr>
          </p:nvSpPr>
          <p:spPr>
            <a:xfrm>
              <a:off x="1876" y="4175"/>
              <a:ext cx="622" cy="56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800" noProof="1"/>
            </a:p>
          </p:txBody>
        </p:sp>
        <p:sp>
          <p:nvSpPr>
            <p:cNvPr id="80" name="文本框 5"/>
            <p:cNvSpPr txBox="1">
              <a:spLocks noChangeArrowheads="1"/>
            </p:cNvSpPr>
            <p:nvPr>
              <p:custDataLst>
                <p:tags r:id="rId6"/>
              </p:custDataLst>
            </p:nvPr>
          </p:nvSpPr>
          <p:spPr bwMode="auto">
            <a:xfrm>
              <a:off x="599" y="3378"/>
              <a:ext cx="3606" cy="668"/>
            </a:xfrm>
            <a:prstGeom prst="rect">
              <a:avLst/>
            </a:prstGeom>
            <a:solidFill>
              <a:schemeClr val="accent2">
                <a:lumMod val="20000"/>
                <a:lumOff val="80000"/>
              </a:schemeClr>
            </a:solidFill>
            <a:ln w="9525">
              <a:solidFill>
                <a:schemeClr val="tx1"/>
              </a:solidFill>
              <a:round/>
            </a:ln>
          </p:spPr>
          <p:txBody>
            <a:bodyPr wrap="square">
              <a:spAutoFit/>
            </a:bodyPr>
            <a:p>
              <a:pPr algn="ctr"/>
              <a:r>
                <a:rPr lang="zh-CN" altLang="en-US" sz="2800" b="1" dirty="0">
                  <a:latin typeface="微软雅黑" panose="020B0503020204020204" charset="-122"/>
                  <a:ea typeface="微软雅黑" panose="020B0503020204020204" charset="-122"/>
                </a:rPr>
                <a:t>中央政府</a:t>
              </a:r>
              <a:endParaRPr lang="zh-CN" altLang="en-US" sz="2800" b="1" dirty="0">
                <a:latin typeface="微软雅黑" panose="020B0503020204020204" charset="-122"/>
                <a:ea typeface="微软雅黑" panose="020B0503020204020204" charset="-122"/>
              </a:endParaRPr>
            </a:p>
          </p:txBody>
        </p:sp>
        <p:sp>
          <p:nvSpPr>
            <p:cNvPr id="81" name="文本框 6"/>
            <p:cNvSpPr txBox="1">
              <a:spLocks noChangeArrowheads="1"/>
            </p:cNvSpPr>
            <p:nvPr>
              <p:custDataLst>
                <p:tags r:id="rId7"/>
              </p:custDataLst>
            </p:nvPr>
          </p:nvSpPr>
          <p:spPr bwMode="auto">
            <a:xfrm>
              <a:off x="614" y="4739"/>
              <a:ext cx="3146" cy="668"/>
            </a:xfrm>
            <a:prstGeom prst="rect">
              <a:avLst/>
            </a:prstGeom>
            <a:solidFill>
              <a:schemeClr val="accent2">
                <a:lumMod val="20000"/>
                <a:lumOff val="80000"/>
              </a:schemeClr>
            </a:solidFill>
            <a:ln w="9525">
              <a:solidFill>
                <a:schemeClr val="tx1"/>
              </a:solidFill>
              <a:round/>
            </a:ln>
          </p:spPr>
          <p:txBody>
            <a:bodyPr wrap="square">
              <a:spAutoFit/>
            </a:bodyPr>
            <a:p>
              <a:pPr algn="ctr"/>
              <a:r>
                <a:rPr lang="zh-CN" altLang="en-US" sz="2800" b="1">
                  <a:latin typeface="微软雅黑" panose="020B0503020204020204" charset="-122"/>
                  <a:ea typeface="微软雅黑" panose="020B0503020204020204" charset="-122"/>
                </a:rPr>
                <a:t>郡（守）</a:t>
              </a:r>
              <a:endParaRPr lang="zh-CN" altLang="en-US" sz="2800" b="1">
                <a:latin typeface="微软雅黑" panose="020B0503020204020204" charset="-122"/>
                <a:ea typeface="微软雅黑" panose="020B0503020204020204" charset="-122"/>
              </a:endParaRPr>
            </a:p>
          </p:txBody>
        </p:sp>
        <p:sp>
          <p:nvSpPr>
            <p:cNvPr id="82" name="文本框 7"/>
            <p:cNvSpPr txBox="1">
              <a:spLocks noChangeArrowheads="1"/>
            </p:cNvSpPr>
            <p:nvPr>
              <p:custDataLst>
                <p:tags r:id="rId8"/>
              </p:custDataLst>
            </p:nvPr>
          </p:nvSpPr>
          <p:spPr bwMode="auto">
            <a:xfrm>
              <a:off x="444" y="6100"/>
              <a:ext cx="3979" cy="668"/>
            </a:xfrm>
            <a:prstGeom prst="rect">
              <a:avLst/>
            </a:prstGeom>
            <a:solidFill>
              <a:schemeClr val="accent2">
                <a:lumMod val="20000"/>
                <a:lumOff val="80000"/>
              </a:schemeClr>
            </a:solidFill>
            <a:ln w="9525">
              <a:solidFill>
                <a:schemeClr val="tx1"/>
              </a:solidFill>
              <a:round/>
            </a:ln>
          </p:spPr>
          <p:txBody>
            <a:bodyPr wrap="square">
              <a:spAutoFit/>
            </a:bodyPr>
            <a:p>
              <a:pPr algn="ctr"/>
              <a:r>
                <a:rPr lang="zh-CN" altLang="en-US" sz="2800" b="1" dirty="0">
                  <a:latin typeface="微软雅黑" panose="020B0503020204020204" charset="-122"/>
                  <a:ea typeface="微软雅黑" panose="020B0503020204020204" charset="-122"/>
                  <a:cs typeface="微软雅黑" panose="020B0503020204020204" charset="-122"/>
                </a:rPr>
                <a:t>县（令</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长）</a:t>
              </a:r>
              <a:endParaRPr lang="zh-CN" altLang="en-US" sz="2800" b="1" dirty="0">
                <a:latin typeface="微软雅黑" panose="020B0503020204020204" charset="-122"/>
                <a:ea typeface="微软雅黑" panose="020B0503020204020204" charset="-122"/>
                <a:cs typeface="微软雅黑" panose="020B0503020204020204" charset="-122"/>
              </a:endParaRPr>
            </a:p>
          </p:txBody>
        </p:sp>
      </p:grpSp>
      <p:sp>
        <p:nvSpPr>
          <p:cNvPr id="87" name="左大括号 86"/>
          <p:cNvSpPr/>
          <p:nvPr>
            <p:custDataLst>
              <p:tags r:id="rId9"/>
            </p:custDataLst>
          </p:nvPr>
        </p:nvSpPr>
        <p:spPr>
          <a:xfrm>
            <a:off x="2602230" y="1871980"/>
            <a:ext cx="203835" cy="2767965"/>
          </a:xfrm>
          <a:prstGeom prst="leftBrace">
            <a:avLst>
              <a:gd name="adj1" fmla="val 38692"/>
              <a:gd name="adj2" fmla="val 5150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800">
              <a:sym typeface="+mn-ea"/>
            </a:endParaRPr>
          </a:p>
        </p:txBody>
      </p:sp>
      <p:sp>
        <p:nvSpPr>
          <p:cNvPr id="88" name="文本框 87"/>
          <p:cNvSpPr txBox="1"/>
          <p:nvPr>
            <p:custDataLst>
              <p:tags r:id="rId10"/>
            </p:custDataLst>
          </p:nvPr>
        </p:nvSpPr>
        <p:spPr>
          <a:xfrm>
            <a:off x="156845" y="2367280"/>
            <a:ext cx="2631440" cy="2061210"/>
          </a:xfrm>
          <a:prstGeom prst="rect">
            <a:avLst/>
          </a:prstGeom>
          <a:noFill/>
        </p:spPr>
        <p:txBody>
          <a:bodyPr wrap="square" rtlCol="0" anchor="t">
            <a:spAutoFit/>
          </a:bodyPr>
          <a:p>
            <a:r>
              <a:rPr sz="3200" b="1" dirty="0" err="1">
                <a:latin typeface="微软雅黑" panose="020B0503020204020204" charset="-122"/>
                <a:ea typeface="微软雅黑" panose="020B0503020204020204" charset="-122"/>
                <a:cs typeface="微软雅黑" panose="020B0503020204020204" charset="-122"/>
                <a:sym typeface="+mn-ea"/>
              </a:rPr>
              <a:t>设立郡、县</a:t>
            </a:r>
            <a:r>
              <a:rPr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两级地方行政机构</a:t>
            </a:r>
            <a:endParaRPr sz="3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3200" b="1" dirty="0">
                <a:latin typeface="微软雅黑" panose="020B0503020204020204" charset="-122"/>
                <a:ea typeface="微软雅黑" panose="020B0503020204020204" charset="-122"/>
                <a:cs typeface="微软雅黑" panose="020B0503020204020204" charset="-122"/>
                <a:sym typeface="+mn-ea"/>
              </a:rPr>
              <a:t>(</a:t>
            </a:r>
            <a:r>
              <a:rPr lang="zh-CN" altLang="en-US" sz="3200" b="1" dirty="0">
                <a:latin typeface="微软雅黑" panose="020B0503020204020204" charset="-122"/>
                <a:ea typeface="微软雅黑" panose="020B0503020204020204" charset="-122"/>
                <a:cs typeface="微软雅黑" panose="020B0503020204020204" charset="-122"/>
                <a:sym typeface="+mn-ea"/>
              </a:rPr>
              <a:t>皇权不下县</a:t>
            </a:r>
            <a:r>
              <a:rPr lang="en-US" altLang="zh-CN" sz="3200" b="1" dirty="0">
                <a:latin typeface="微软雅黑" panose="020B0503020204020204" charset="-122"/>
                <a:ea typeface="微软雅黑" panose="020B0503020204020204" charset="-122"/>
                <a:cs typeface="微软雅黑" panose="020B0503020204020204" charset="-122"/>
                <a:sym typeface="+mn-ea"/>
              </a:rPr>
              <a:t>)</a:t>
            </a:r>
            <a:endParaRPr lang="en-US" altLang="zh-CN" sz="3200" b="1" dirty="0">
              <a:latin typeface="微软雅黑" panose="020B0503020204020204" charset="-122"/>
              <a:ea typeface="微软雅黑" panose="020B0503020204020204" charset="-122"/>
              <a:cs typeface="微软雅黑" panose="020B0503020204020204" charset="-122"/>
              <a:sym typeface="+mn-ea"/>
            </a:endParaRPr>
          </a:p>
        </p:txBody>
      </p:sp>
      <p:sp>
        <p:nvSpPr>
          <p:cNvPr id="92" name="矩形 91"/>
          <p:cNvSpPr/>
          <p:nvPr>
            <p:custDataLst>
              <p:tags r:id="rId11"/>
            </p:custDataLst>
          </p:nvPr>
        </p:nvSpPr>
        <p:spPr>
          <a:xfrm>
            <a:off x="887095" y="5156835"/>
            <a:ext cx="10200640" cy="492760"/>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p>
            <a:pPr algn="l">
              <a:buClrTx/>
              <a:buSzTx/>
              <a:buFontTx/>
            </a:pPr>
            <a:r>
              <a:rPr lang="zh-CN" altLang="en-US" sz="2800" b="1" dirty="0">
                <a:solidFill>
                  <a:srgbClr val="FF0000"/>
                </a:solidFill>
                <a:latin typeface="微软雅黑" panose="020B0503020204020204" charset="-122"/>
                <a:ea typeface="微软雅黑" panose="020B0503020204020204" charset="-122"/>
              </a:rPr>
              <a:t>特点：</a:t>
            </a:r>
            <a:r>
              <a:rPr lang="zh-CN" altLang="en-US" sz="2800" b="1" dirty="0">
                <a:solidFill>
                  <a:schemeClr val="tx1"/>
                </a:solidFill>
                <a:latin typeface="微软雅黑" panose="020B0503020204020204" charset="-122"/>
                <a:ea typeface="微软雅黑" panose="020B0503020204020204" charset="-122"/>
              </a:rPr>
              <a:t>中央垂直管理地方；</a:t>
            </a:r>
            <a:r>
              <a:rPr lang="zh-CN" altLang="en-US" sz="2800" b="1" dirty="0">
                <a:solidFill>
                  <a:schemeClr val="tx1"/>
                </a:solidFill>
                <a:latin typeface="微软雅黑" panose="020B0503020204020204" charset="-122"/>
                <a:ea typeface="微软雅黑" panose="020B0503020204020204" charset="-122"/>
                <a:cs typeface="宋体" panose="02010600030101010101" pitchFamily="2" charset="-122"/>
                <a:sym typeface="+mn-ea"/>
              </a:rPr>
              <a:t>是官僚政治取代贵族政治的重要标志</a:t>
            </a:r>
            <a:r>
              <a:rPr lang="zh-CN" altLang="en-US" sz="2800" b="1" dirty="0">
                <a:latin typeface="微软雅黑" panose="020B0503020204020204" charset="-122"/>
                <a:ea typeface="微软雅黑" panose="020B0503020204020204" charset="-122"/>
                <a:cs typeface="宋体" panose="02010600030101010101" pitchFamily="2" charset="-122"/>
                <a:sym typeface="+mn-ea"/>
              </a:rPr>
              <a:t>。</a:t>
            </a:r>
            <a:endParaRPr lang="zh-CN" altLang="en-US" sz="2800" b="1" dirty="0">
              <a:latin typeface="微软雅黑" panose="020B0503020204020204" charset="-122"/>
              <a:ea typeface="微软雅黑" panose="020B0503020204020204" charset="-122"/>
              <a:cs typeface="宋体" panose="02010600030101010101" pitchFamily="2" charset="-122"/>
              <a:sym typeface="+mn-ea"/>
            </a:endParaRPr>
          </a:p>
          <a:p>
            <a:pPr algn="l">
              <a:buClrTx/>
              <a:buSzTx/>
              <a:buFontTx/>
            </a:pPr>
            <a:endParaRPr lang="zh-CN" altLang="en-US" sz="2800" b="1"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4" name="Text Box 4"/>
          <p:cNvSpPr txBox="1">
            <a:spLocks noChangeArrowheads="1"/>
          </p:cNvSpPr>
          <p:nvPr>
            <p:custDataLst>
              <p:tags r:id="rId12"/>
            </p:custDataLst>
          </p:nvPr>
        </p:nvSpPr>
        <p:spPr bwMode="auto">
          <a:xfrm>
            <a:off x="4928235" y="1972310"/>
            <a:ext cx="6680835" cy="521970"/>
          </a:xfrm>
          <a:prstGeom prst="rect">
            <a:avLst/>
          </a:prstGeom>
          <a:solidFill>
            <a:srgbClr val="FFFF00"/>
          </a:solidFill>
          <a:ln w="12700">
            <a:solidFill>
              <a:schemeClr val="accent5">
                <a:lumMod val="50000"/>
              </a:schemeClr>
            </a:solidFill>
            <a:miter lim="800000"/>
          </a:ln>
        </p:spPr>
        <p:txBody>
          <a:bodyPr wrap="square">
            <a:spAutoFit/>
          </a:bodyPr>
          <a:p>
            <a:pPr algn="l"/>
            <a:r>
              <a:rPr kumimoji="1" lang="zh-CN" altLang="en-US" sz="2800" b="1" dirty="0">
                <a:solidFill>
                  <a:schemeClr val="accent5">
                    <a:lumMod val="50000"/>
                  </a:schemeClr>
                </a:solidFill>
                <a:latin typeface="微软雅黑" panose="020B0503020204020204" charset="-122"/>
                <a:ea typeface="微软雅黑" panose="020B0503020204020204" charset="-122"/>
                <a:cs typeface="华文中宋" panose="02010600040101010101" pitchFamily="2" charset="-122"/>
              </a:rPr>
              <a:t>三公（丞相、太尉、御史大夫）九卿</a:t>
            </a:r>
            <a:endParaRPr kumimoji="1" lang="zh-CN" altLang="en-US" sz="2800" b="1" dirty="0">
              <a:solidFill>
                <a:schemeClr val="accent5">
                  <a:lumMod val="50000"/>
                </a:schemeClr>
              </a:solidFill>
              <a:latin typeface="微软雅黑" panose="020B0503020204020204" charset="-122"/>
              <a:ea typeface="微软雅黑" panose="020B0503020204020204" charset="-122"/>
              <a:cs typeface="华文中宋" panose="02010600040101010101" pitchFamily="2" charset="-122"/>
            </a:endParaRPr>
          </a:p>
        </p:txBody>
      </p:sp>
      <p:sp>
        <p:nvSpPr>
          <p:cNvPr id="3" name="TextBox 11"/>
          <p:cNvSpPr txBox="1"/>
          <p:nvPr>
            <p:custDataLst>
              <p:tags r:id="rId13"/>
            </p:custDataLst>
          </p:nvPr>
        </p:nvSpPr>
        <p:spPr>
          <a:xfrm>
            <a:off x="50800" y="765175"/>
            <a:ext cx="4484370" cy="565150"/>
          </a:xfrm>
          <a:prstGeom prst="rect">
            <a:avLst/>
          </a:prstGeom>
          <a:noFill/>
        </p:spPr>
        <p:txBody>
          <a:bodyPr wrap="square" rtlCol="0">
            <a:spAutoFit/>
          </a:bodyPr>
          <a:p>
            <a:pPr>
              <a:lnSpc>
                <a:spcPct val="110000"/>
              </a:lnSpc>
              <a:spcBef>
                <a:spcPct val="0"/>
              </a:spcBef>
              <a:spcAft>
                <a:spcPct val="0"/>
              </a:spcAft>
            </a:pPr>
            <a:r>
              <a:rPr lang="zh-CN" altLang="en-US" sz="2800" b="1" smtClean="0">
                <a:solidFill>
                  <a:srgbClr val="FF0000"/>
                </a:solidFill>
                <a:latin typeface="微软雅黑" panose="020B0503020204020204" charset="-122"/>
                <a:ea typeface="微软雅黑" panose="020B0503020204020204" charset="-122"/>
                <a:cs typeface="宋体" panose="02010600030101010101" pitchFamily="2" charset="-122"/>
              </a:rPr>
              <a:t>地方</a:t>
            </a:r>
            <a:r>
              <a:rPr lang="zh-CN" altLang="en-US" sz="2800" b="1" smtClean="0">
                <a:solidFill>
                  <a:srgbClr val="FF0000"/>
                </a:solidFill>
                <a:latin typeface="微软雅黑" panose="020B0503020204020204" charset="-122"/>
                <a:ea typeface="微软雅黑" panose="020B0503020204020204" charset="-122"/>
                <a:cs typeface="宋体" panose="02010600030101010101" pitchFamily="2" charset="-122"/>
              </a:rPr>
              <a:t>制度：郡县制</a:t>
            </a:r>
            <a:endParaRPr lang="zh-CN" altLang="en-US" sz="2800" b="1" smtClean="0">
              <a:solidFill>
                <a:srgbClr val="FF0000"/>
              </a:solidFill>
              <a:latin typeface="微软雅黑" panose="020B0503020204020204" charset="-122"/>
              <a:ea typeface="微软雅黑" panose="020B0503020204020204" charset="-122"/>
              <a:cs typeface="宋体" panose="02010600030101010101" pitchFamily="2"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75" grpId="0" bldLvl="0" animBg="1"/>
      <p:bldP spid="87" grpId="0" bldLvl="0" animBg="1"/>
      <p:bldP spid="88" grpId="0"/>
      <p:bldP spid="92"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custDataLst>
              <p:tags r:id="rId1"/>
            </p:custDataLst>
          </p:nvPr>
        </p:nvSpPr>
        <p:spPr>
          <a:xfrm>
            <a:off x="505460" y="227965"/>
            <a:ext cx="5466715" cy="522605"/>
          </a:xfrm>
          <a:prstGeom prst="rect">
            <a:avLst/>
          </a:prstGeom>
          <a:noFill/>
        </p:spPr>
        <p:txBody>
          <a:bodyPr wrap="square" rtlCol="0">
            <a:noAutofit/>
          </a:bodyPr>
          <a:p>
            <a:r>
              <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rPr>
              <a:t>【归纳总结】 </a:t>
            </a:r>
            <a:endPar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custDataLst>
              <p:tags r:id="rId2"/>
            </p:custDataLst>
          </p:nvPr>
        </p:nvSpPr>
        <p:spPr>
          <a:xfrm>
            <a:off x="3709670" y="226695"/>
            <a:ext cx="8282940" cy="521970"/>
          </a:xfrm>
          <a:prstGeom prst="rect">
            <a:avLst/>
          </a:prstGeom>
          <a:noFill/>
        </p:spPr>
        <p:txBody>
          <a:bodyPr wrap="square" rtlCol="0">
            <a:spAutoFit/>
          </a:bodyPr>
          <a:p>
            <a:pPr algn="l">
              <a:lnSpc>
                <a:spcPct val="100000"/>
              </a:lnSpc>
              <a:buClrTx/>
              <a:buSzTx/>
              <a:buFontTx/>
            </a:pPr>
            <a:r>
              <a:rPr lang="zh-CN" altLang="en-US" sz="2800" b="1" dirty="0">
                <a:latin typeface="微软雅黑" panose="020B0503020204020204" charset="-122"/>
                <a:ea typeface="微软雅黑" panose="020B0503020204020204" charset="-122"/>
                <a:cs typeface="微软雅黑" panose="020B0503020204020204" charset="-122"/>
                <a:sym typeface="+mn-ea"/>
              </a:rPr>
              <a:t>比较郡县制与分封制</a:t>
            </a:r>
            <a:endParaRPr sz="2800" b="1"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9" name="Group 5"/>
          <p:cNvGraphicFramePr/>
          <p:nvPr>
            <p:custDataLst>
              <p:tags r:id="rId3"/>
            </p:custDataLst>
          </p:nvPr>
        </p:nvGraphicFramePr>
        <p:xfrm>
          <a:off x="104140" y="1480185"/>
          <a:ext cx="11520170" cy="5146040"/>
        </p:xfrm>
        <a:graphic>
          <a:graphicData uri="http://schemas.openxmlformats.org/drawingml/2006/table">
            <a:tbl>
              <a:tblPr/>
              <a:tblGrid>
                <a:gridCol w="584835"/>
                <a:gridCol w="1698625"/>
                <a:gridCol w="4399280"/>
                <a:gridCol w="4837430"/>
              </a:tblGrid>
              <a:tr h="583565">
                <a:tc gridSpan="2">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项目</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分 封 制</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郡 县 制</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115">
                <a:tc rowSpan="5">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不同点</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盛行时代</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480">
                <a:tc vMerge="1">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建立基础</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115">
                <a:tc vMerge="1">
                  <a:tcPr/>
                </a:tc>
                <a:tc>
                  <a:txBody>
                    <a:bodyPr/>
                    <a:p>
                      <a:pPr marL="0" marR="0" lvl="0" indent="0" algn="ctr" defTabSz="914400" rtl="0" eaLnBrk="0" fontAlgn="base" latinLnBrk="0" hangingPunct="0">
                        <a:lnSpc>
                          <a:spcPct val="100000"/>
                        </a:lnSpc>
                        <a:spcBef>
                          <a:spcPts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rPr>
                        <a:t>权力</a:t>
                      </a:r>
                      <a:r>
                        <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rPr>
                        <a:t>传承</a:t>
                      </a:r>
                      <a:endPar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ts val="0"/>
                        </a:spcBef>
                        <a:spcAft>
                          <a:spcPct val="0"/>
                        </a:spcAft>
                        <a:buClrTx/>
                        <a:buSzTx/>
                        <a:buFontTx/>
                        <a:buNone/>
                      </a:pPr>
                      <a:endPar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ts val="0"/>
                        </a:spcBef>
                        <a:spcAft>
                          <a:spcPct val="0"/>
                        </a:spcAft>
                        <a:buClrTx/>
                        <a:buSzTx/>
                        <a:buFontTx/>
                        <a:buNone/>
                      </a:pPr>
                      <a:endPar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115">
                <a:tc vMerge="1">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ts val="0"/>
                        </a:spcBef>
                        <a:spcAft>
                          <a:spcPct val="0"/>
                        </a:spcAft>
                        <a:buClrTx/>
                        <a:buSzTx/>
                        <a:buFontTx/>
                        <a:buNone/>
                      </a:pPr>
                      <a:r>
                        <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rPr>
                        <a:t>政治体制</a:t>
                      </a:r>
                      <a:endPar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ts val="0"/>
                        </a:spcBef>
                        <a:spcAft>
                          <a:spcPct val="0"/>
                        </a:spcAft>
                        <a:buClrTx/>
                        <a:buSzTx/>
                        <a:buFontTx/>
                        <a:buNone/>
                      </a:pPr>
                      <a:endPar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ts val="0"/>
                        </a:spcBef>
                        <a:spcAft>
                          <a:spcPct val="0"/>
                        </a:spcAft>
                        <a:buClrTx/>
                        <a:buSzTx/>
                        <a:buFontTx/>
                        <a:buNone/>
                      </a:pPr>
                      <a:endParaRPr kumimoji="0" lang="zh-CN" altLang="zh-CN" sz="2800" b="1"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2345">
                <a:tc vMerge="1">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与中央的关系</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480">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黑体" panose="02010609060101010101" charset="-122"/>
                        <a:ea typeface="黑体" panose="02010609060101010101" charset="-122"/>
                      </a:endParaRPr>
                    </a:p>
                  </a:txBody>
                  <a:tcPr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历史影响</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gridSpan="2">
                  <a:txBody>
                    <a:bodyPr/>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rPr>
                        <a:t>相同点</a:t>
                      </a:r>
                      <a:endParaRPr kumimoji="0" lang="zh-CN" altLang="en-US" sz="28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p>
                      <a:pPr eaLnBrk="1" hangingPunct="1">
                        <a:buFontTx/>
                        <a:buNone/>
                      </a:pPr>
                      <a:endParaRPr lang="zh-CN" altLang="en-US" sz="2800" b="1" dirty="0">
                        <a:solidFill>
                          <a:schemeClr val="tx1"/>
                        </a:solidFill>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文本框 20"/>
          <p:cNvSpPr txBox="1"/>
          <p:nvPr>
            <p:custDataLst>
              <p:tags r:id="rId4"/>
            </p:custDataLst>
          </p:nvPr>
        </p:nvSpPr>
        <p:spPr>
          <a:xfrm>
            <a:off x="2455545" y="2094865"/>
            <a:ext cx="4815205" cy="491490"/>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rPr>
              <a:t>奴隶</a:t>
            </a: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rPr>
              <a:t>社会</a:t>
            </a:r>
            <a:endPar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endParaRPr>
          </a:p>
        </p:txBody>
      </p:sp>
      <p:sp>
        <p:nvSpPr>
          <p:cNvPr id="23" name="文本框 22"/>
          <p:cNvSpPr txBox="1"/>
          <p:nvPr>
            <p:custDataLst>
              <p:tags r:id="rId5"/>
            </p:custDataLst>
          </p:nvPr>
        </p:nvSpPr>
        <p:spPr>
          <a:xfrm>
            <a:off x="6849745" y="2094865"/>
            <a:ext cx="4815205" cy="491490"/>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rPr>
              <a:t>封建</a:t>
            </a: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rPr>
              <a:t>社会</a:t>
            </a:r>
            <a:endPar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endParaRPr>
          </a:p>
        </p:txBody>
      </p:sp>
      <p:sp>
        <p:nvSpPr>
          <p:cNvPr id="25" name="文本框 24"/>
          <p:cNvSpPr txBox="1"/>
          <p:nvPr>
            <p:custDataLst>
              <p:tags r:id="rId6"/>
            </p:custDataLst>
          </p:nvPr>
        </p:nvSpPr>
        <p:spPr>
          <a:xfrm>
            <a:off x="2455545" y="2631440"/>
            <a:ext cx="4815205" cy="491490"/>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rPr>
              <a:t>血缘</a:t>
            </a:r>
            <a:endPar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endParaRPr>
          </a:p>
        </p:txBody>
      </p:sp>
      <p:sp>
        <p:nvSpPr>
          <p:cNvPr id="27" name="文本框 26"/>
          <p:cNvSpPr txBox="1"/>
          <p:nvPr>
            <p:custDataLst>
              <p:tags r:id="rId7"/>
            </p:custDataLst>
          </p:nvPr>
        </p:nvSpPr>
        <p:spPr>
          <a:xfrm>
            <a:off x="6849745" y="2631440"/>
            <a:ext cx="4815205" cy="491490"/>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按</a:t>
            </a: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cs typeface="幼圆" panose="02010509060101010101" charset="-122"/>
              </a:rPr>
              <a:t>地域</a:t>
            </a: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划分</a:t>
            </a:r>
            <a:r>
              <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a:t>
            </a: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cs typeface="幼圆" panose="02010509060101010101" charset="-122"/>
              </a:rPr>
              <a:t>地缘</a:t>
            </a:r>
            <a:r>
              <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a:t>
            </a:r>
            <a:endPar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p:txBody>
      </p:sp>
      <p:sp>
        <p:nvSpPr>
          <p:cNvPr id="32" name="文本框 31"/>
          <p:cNvSpPr txBox="1"/>
          <p:nvPr>
            <p:custDataLst>
              <p:tags r:id="rId8"/>
            </p:custDataLst>
          </p:nvPr>
        </p:nvSpPr>
        <p:spPr>
          <a:xfrm>
            <a:off x="2455545" y="3168015"/>
            <a:ext cx="4832350" cy="491490"/>
          </a:xfrm>
          <a:prstGeom prst="rect">
            <a:avLst/>
          </a:prstGeom>
          <a:noFill/>
        </p:spPr>
        <p:txBody>
          <a:bodyPr wrap="square">
            <a:spAutoFit/>
          </a:bodyPr>
          <a:p>
            <a:pPr marL="0" marR="0" lvl="0" indent="0" algn="l" defTabSz="914400" rtl="0" eaLnBrk="0" fontAlgn="base" latinLnBrk="0" hangingPunct="0">
              <a:lnSpc>
                <a:spcPct val="100000"/>
              </a:lnSpc>
              <a:spcBef>
                <a:spcPts val="0"/>
              </a:spcBef>
              <a:spcAft>
                <a:spcPct val="0"/>
              </a:spcAft>
              <a:buClrTx/>
              <a:buSzTx/>
              <a:buFontTx/>
              <a:buNone/>
            </a:pPr>
            <a:r>
              <a:rPr kumimoji="0" lang="zh-CN" altLang="zh-CN"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rPr>
              <a:t>世袭</a:t>
            </a:r>
            <a:endPar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endParaRPr>
          </a:p>
        </p:txBody>
      </p:sp>
      <p:sp>
        <p:nvSpPr>
          <p:cNvPr id="33" name="文本框 32"/>
          <p:cNvSpPr txBox="1"/>
          <p:nvPr>
            <p:custDataLst>
              <p:tags r:id="rId9"/>
            </p:custDataLst>
          </p:nvPr>
        </p:nvSpPr>
        <p:spPr>
          <a:xfrm>
            <a:off x="6849745" y="3168015"/>
            <a:ext cx="4832350" cy="491490"/>
          </a:xfrm>
          <a:prstGeom prst="rect">
            <a:avLst/>
          </a:prstGeom>
          <a:noFill/>
        </p:spPr>
        <p:txBody>
          <a:bodyPr wrap="square">
            <a:spAutoFit/>
          </a:bodyPr>
          <a:p>
            <a:pPr marL="0" marR="0" lvl="0" indent="0" algn="l" defTabSz="914400" rtl="0" eaLnBrk="0" fontAlgn="base" latinLnBrk="0" hangingPunct="0">
              <a:lnSpc>
                <a:spcPct val="100000"/>
              </a:lnSpc>
              <a:spcBef>
                <a:spcPts val="0"/>
              </a:spcBef>
              <a:spcAft>
                <a:spcPct val="0"/>
              </a:spcAft>
              <a:buClrTx/>
              <a:buSzTx/>
              <a:buFontTx/>
              <a:buNone/>
            </a:pPr>
            <a:r>
              <a:rPr kumimoji="0" lang="zh-CN" altLang="zh-CN" sz="2600" b="1" i="0" u="none" strike="noStrike" cap="none" normalizeH="0" baseline="0" dirty="0">
                <a:ln>
                  <a:noFill/>
                </a:ln>
                <a:solidFill>
                  <a:schemeClr val="tx1"/>
                </a:solidFill>
                <a:effectLst/>
                <a:latin typeface="幼圆" panose="02010509060101010101" charset="-122"/>
                <a:ea typeface="幼圆" panose="02010509060101010101" charset="-122"/>
                <a:sym typeface="宋体" panose="02010600030101010101" pitchFamily="2" charset="-122"/>
              </a:rPr>
              <a:t>皇帝</a:t>
            </a:r>
            <a:r>
              <a:rPr kumimoji="0" lang="zh-CN" altLang="zh-CN"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rPr>
              <a:t>任免</a:t>
            </a: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sym typeface="宋体" panose="02010600030101010101" pitchFamily="2" charset="-122"/>
              </a:rPr>
              <a:t>，有</a:t>
            </a: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rPr>
              <a:t>任期</a:t>
            </a:r>
            <a:endPar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endParaRPr>
          </a:p>
        </p:txBody>
      </p:sp>
      <p:sp>
        <p:nvSpPr>
          <p:cNvPr id="34" name="文本框 33"/>
          <p:cNvSpPr txBox="1"/>
          <p:nvPr>
            <p:custDataLst>
              <p:tags r:id="rId10"/>
            </p:custDataLst>
          </p:nvPr>
        </p:nvSpPr>
        <p:spPr>
          <a:xfrm>
            <a:off x="2455545" y="3704590"/>
            <a:ext cx="4810760" cy="491490"/>
          </a:xfrm>
          <a:prstGeom prst="rect">
            <a:avLst/>
          </a:prstGeom>
          <a:noFill/>
        </p:spPr>
        <p:txBody>
          <a:bodyPr wrap="square">
            <a:spAutoFit/>
          </a:bodyPr>
          <a:p>
            <a:pPr marL="0" marR="0" lvl="0" indent="0" algn="l" defTabSz="914400" rtl="0" eaLnBrk="0" fontAlgn="base" latinLnBrk="0" hangingPunct="0">
              <a:lnSpc>
                <a:spcPct val="100000"/>
              </a:lnSpc>
              <a:spcBef>
                <a:spcPts val="0"/>
              </a:spcBef>
              <a:spcAft>
                <a:spcPct val="0"/>
              </a:spcAft>
              <a:buClrTx/>
              <a:buSzTx/>
              <a:buFontTx/>
              <a:buNone/>
            </a:pPr>
            <a:r>
              <a:rPr kumimoji="0" lang="zh-CN" altLang="zh-CN"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rPr>
              <a:t>贵族政治</a:t>
            </a:r>
            <a:endParaRPr kumimoji="0" lang="zh-CN" altLang="zh-CN"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endParaRPr>
          </a:p>
        </p:txBody>
      </p:sp>
      <p:sp>
        <p:nvSpPr>
          <p:cNvPr id="35" name="文本框 34"/>
          <p:cNvSpPr txBox="1"/>
          <p:nvPr>
            <p:custDataLst>
              <p:tags r:id="rId11"/>
            </p:custDataLst>
          </p:nvPr>
        </p:nvSpPr>
        <p:spPr>
          <a:xfrm>
            <a:off x="6849745" y="3704590"/>
            <a:ext cx="4815205" cy="491490"/>
          </a:xfrm>
          <a:prstGeom prst="rect">
            <a:avLst/>
          </a:prstGeom>
          <a:noFill/>
        </p:spPr>
        <p:txBody>
          <a:bodyPr wrap="square">
            <a:spAutoFit/>
          </a:bodyPr>
          <a:p>
            <a:pPr marL="0" marR="0" lvl="0" indent="0" algn="l" defTabSz="914400" rtl="0" eaLnBrk="0" fontAlgn="base" latinLnBrk="0" hangingPunct="0">
              <a:lnSpc>
                <a:spcPct val="100000"/>
              </a:lnSpc>
              <a:spcBef>
                <a:spcPts val="0"/>
              </a:spcBef>
              <a:spcAft>
                <a:spcPct val="0"/>
              </a:spcAft>
              <a:buClrTx/>
              <a:buSzTx/>
              <a:buFontTx/>
              <a:buNone/>
            </a:pPr>
            <a:r>
              <a:rPr kumimoji="0" lang="zh-CN" altLang="zh-CN"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rPr>
              <a:t>官僚政治</a:t>
            </a:r>
            <a:endParaRPr kumimoji="0" lang="zh-CN" altLang="zh-CN" sz="2600" b="1" i="0" u="none" strike="noStrike" cap="none" normalizeH="0" baseline="0" dirty="0">
              <a:ln>
                <a:noFill/>
              </a:ln>
              <a:solidFill>
                <a:srgbClr val="C00000"/>
              </a:solidFill>
              <a:effectLst/>
              <a:latin typeface="幼圆" panose="02010509060101010101" charset="-122"/>
              <a:ea typeface="幼圆" panose="02010509060101010101" charset="-122"/>
              <a:sym typeface="宋体" panose="02010600030101010101" pitchFamily="2" charset="-122"/>
            </a:endParaRPr>
          </a:p>
        </p:txBody>
      </p:sp>
      <p:sp>
        <p:nvSpPr>
          <p:cNvPr id="36" name="文本框 35"/>
          <p:cNvSpPr txBox="1"/>
          <p:nvPr>
            <p:custDataLst>
              <p:tags r:id="rId12"/>
            </p:custDataLst>
          </p:nvPr>
        </p:nvSpPr>
        <p:spPr>
          <a:xfrm>
            <a:off x="2455545" y="4241165"/>
            <a:ext cx="4253865" cy="891540"/>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诸侯在领地内具有一定的</a:t>
            </a: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cs typeface="幼圆" panose="02010509060101010101" charset="-122"/>
              </a:rPr>
              <a:t>独立性</a:t>
            </a:r>
            <a:r>
              <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a:t>
            </a: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地方分权</a:t>
            </a:r>
            <a:r>
              <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a:t>
            </a:r>
            <a:endPar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p:txBody>
      </p:sp>
      <p:sp>
        <p:nvSpPr>
          <p:cNvPr id="37" name="文本框 36"/>
          <p:cNvSpPr txBox="1"/>
          <p:nvPr>
            <p:custDataLst>
              <p:tags r:id="rId13"/>
            </p:custDataLst>
          </p:nvPr>
        </p:nvSpPr>
        <p:spPr>
          <a:xfrm>
            <a:off x="6849745" y="4241165"/>
            <a:ext cx="4814570" cy="891540"/>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地方行政机构，</a:t>
            </a:r>
            <a:r>
              <a:rPr kumimoji="0" lang="zh-CN" altLang="en-US" sz="2600" b="1" i="0" u="none" strike="noStrike" cap="none" normalizeH="0" baseline="0" dirty="0">
                <a:ln>
                  <a:noFill/>
                </a:ln>
                <a:solidFill>
                  <a:srgbClr val="C00000"/>
                </a:solidFill>
                <a:effectLst/>
                <a:latin typeface="幼圆" panose="02010509060101010101" charset="-122"/>
                <a:ea typeface="幼圆" panose="02010509060101010101" charset="-122"/>
                <a:cs typeface="幼圆" panose="02010509060101010101" charset="-122"/>
              </a:rPr>
              <a:t>绝对服从中央</a:t>
            </a:r>
            <a:r>
              <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a:t>
            </a:r>
            <a:r>
              <a:rPr kumimoji="0" lang="zh-CN" altLang="en-US"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中央集权</a:t>
            </a:r>
            <a:r>
              <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rPr>
              <a:t>)</a:t>
            </a:r>
            <a:endParaRPr kumimoji="0" lang="en-US" altLang="zh-CN" sz="2600" b="1" i="0" u="none" strike="noStrike" cap="none" normalizeH="0" baseline="0" dirty="0">
              <a:ln>
                <a:noFill/>
              </a:ln>
              <a:solidFill>
                <a:schemeClr val="tx1"/>
              </a:solidFill>
              <a:effectLst/>
              <a:latin typeface="幼圆" panose="02010509060101010101" charset="-122"/>
              <a:ea typeface="幼圆" panose="02010509060101010101" charset="-122"/>
              <a:cs typeface="幼圆" panose="02010509060101010101" charset="-122"/>
            </a:endParaRPr>
          </a:p>
        </p:txBody>
      </p:sp>
      <p:sp>
        <p:nvSpPr>
          <p:cNvPr id="38" name="文本框 37"/>
          <p:cNvSpPr txBox="1"/>
          <p:nvPr>
            <p:custDataLst>
              <p:tags r:id="rId14"/>
            </p:custDataLst>
          </p:nvPr>
        </p:nvSpPr>
        <p:spPr>
          <a:xfrm>
            <a:off x="2376170" y="5226685"/>
            <a:ext cx="4810760" cy="460375"/>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400" i="0" u="none" strike="noStrike" cap="none" normalizeH="0" baseline="0" dirty="0">
                <a:ln>
                  <a:noFill/>
                </a:ln>
                <a:solidFill>
                  <a:schemeClr val="tx1"/>
                </a:solidFill>
                <a:effectLst/>
                <a:latin typeface="黑体" panose="02010609060101010101" charset="-122"/>
                <a:ea typeface="黑体" panose="02010609060101010101" charset="-122"/>
              </a:rPr>
              <a:t>前期巩固统治，后期成割据势力</a:t>
            </a:r>
            <a:endParaRPr kumimoji="0" lang="zh-CN" altLang="en-US" sz="2400" i="0" u="none" strike="noStrike" cap="none" normalizeH="0" baseline="0" dirty="0">
              <a:ln>
                <a:noFill/>
              </a:ln>
              <a:solidFill>
                <a:schemeClr val="tx1"/>
              </a:solidFill>
              <a:effectLst/>
              <a:latin typeface="黑体" panose="02010609060101010101" charset="-122"/>
              <a:ea typeface="黑体" panose="02010609060101010101" charset="-122"/>
            </a:endParaRPr>
          </a:p>
        </p:txBody>
      </p:sp>
      <p:sp>
        <p:nvSpPr>
          <p:cNvPr id="39" name="文本框 38"/>
          <p:cNvSpPr txBox="1"/>
          <p:nvPr>
            <p:custDataLst>
              <p:tags r:id="rId15"/>
            </p:custDataLst>
          </p:nvPr>
        </p:nvSpPr>
        <p:spPr>
          <a:xfrm>
            <a:off x="6770370" y="5226685"/>
            <a:ext cx="4810760" cy="460375"/>
          </a:xfrm>
          <a:prstGeom prst="rect">
            <a:avLst/>
          </a:prstGeom>
          <a:noFill/>
        </p:spPr>
        <p:txBody>
          <a:bodyPr wrap="square">
            <a:spAutoFit/>
          </a:bodyPr>
          <a:p>
            <a:pPr marL="0" marR="0" lvl="0" indent="0" algn="l" defTabSz="914400" rtl="0" eaLnBrk="1" fontAlgn="base" latinLnBrk="0" hangingPunct="1">
              <a:lnSpc>
                <a:spcPct val="100000"/>
              </a:lnSpc>
              <a:spcBef>
                <a:spcPts val="0"/>
              </a:spcBef>
              <a:spcAft>
                <a:spcPct val="0"/>
              </a:spcAft>
              <a:buClrTx/>
              <a:buSzTx/>
              <a:buFontTx/>
              <a:buNone/>
            </a:pPr>
            <a:r>
              <a:rPr kumimoji="0" lang="zh-CN" altLang="en-US" sz="2400" i="0" u="none" strike="noStrike" cap="none" normalizeH="0" baseline="0" dirty="0">
                <a:ln>
                  <a:noFill/>
                </a:ln>
                <a:solidFill>
                  <a:schemeClr val="tx1"/>
                </a:solidFill>
                <a:effectLst/>
                <a:latin typeface="黑体" panose="02010609060101010101" charset="-122"/>
                <a:ea typeface="黑体" panose="02010609060101010101" charset="-122"/>
              </a:rPr>
              <a:t>有利于加强中央集权和维护统一</a:t>
            </a:r>
            <a:endParaRPr kumimoji="0" lang="zh-CN" altLang="en-US" sz="2400" i="0" u="none" strike="noStrike" cap="none" normalizeH="0" baseline="0" dirty="0">
              <a:ln>
                <a:noFill/>
              </a:ln>
              <a:solidFill>
                <a:schemeClr val="tx1"/>
              </a:solidFill>
              <a:effectLst/>
              <a:latin typeface="黑体" panose="02010609060101010101" charset="-122"/>
              <a:ea typeface="黑体" panose="02010609060101010101" charset="-122"/>
            </a:endParaRPr>
          </a:p>
        </p:txBody>
      </p:sp>
      <p:sp>
        <p:nvSpPr>
          <p:cNvPr id="40" name="文本框 39"/>
          <p:cNvSpPr txBox="1"/>
          <p:nvPr>
            <p:custDataLst>
              <p:tags r:id="rId16"/>
            </p:custDataLst>
          </p:nvPr>
        </p:nvSpPr>
        <p:spPr>
          <a:xfrm>
            <a:off x="2341245" y="5746750"/>
            <a:ext cx="9676765" cy="891540"/>
          </a:xfrm>
          <a:prstGeom prst="rect">
            <a:avLst/>
          </a:prstGeom>
          <a:noFill/>
        </p:spPr>
        <p:txBody>
          <a:bodyPr wrap="square">
            <a:spAutoFit/>
          </a:bodyPr>
          <a:p>
            <a:pPr eaLnBrk="1" hangingPunct="1">
              <a:buFontTx/>
              <a:buNone/>
            </a:pPr>
            <a:r>
              <a:rPr lang="zh-CN" altLang="en-US" sz="2600" dirty="0">
                <a:solidFill>
                  <a:schemeClr val="tx1"/>
                </a:solidFill>
                <a:latin typeface="黑体" panose="02010609060101010101" charset="-122"/>
                <a:ea typeface="黑体" panose="02010609060101010101" charset="-122"/>
                <a:cs typeface="黑体" panose="02010609060101010101" charset="-122"/>
              </a:rPr>
              <a:t>①性质：</a:t>
            </a:r>
            <a:r>
              <a:rPr lang="zh-CN" altLang="en-US" sz="2600" dirty="0">
                <a:solidFill>
                  <a:srgbClr val="002060"/>
                </a:solidFill>
                <a:latin typeface="黑体" panose="02010609060101010101" charset="-122"/>
                <a:ea typeface="黑体" panose="02010609060101010101" charset="-122"/>
                <a:cs typeface="黑体" panose="02010609060101010101" charset="-122"/>
              </a:rPr>
              <a:t>中国古代社会重要的地方行政制度</a:t>
            </a:r>
            <a:r>
              <a:rPr lang="zh-CN" altLang="en-US" sz="2600" dirty="0">
                <a:solidFill>
                  <a:schemeClr val="tx1"/>
                </a:solidFill>
                <a:latin typeface="黑体" panose="02010609060101010101" charset="-122"/>
                <a:ea typeface="黑体" panose="02010609060101010101" charset="-122"/>
                <a:cs typeface="黑体" panose="02010609060101010101" charset="-122"/>
              </a:rPr>
              <a:t>   </a:t>
            </a:r>
            <a:endParaRPr lang="zh-CN" altLang="en-US" sz="2600" dirty="0">
              <a:solidFill>
                <a:schemeClr val="tx1"/>
              </a:solidFill>
              <a:latin typeface="黑体" panose="02010609060101010101" charset="-122"/>
              <a:ea typeface="黑体" panose="02010609060101010101" charset="-122"/>
              <a:cs typeface="黑体" panose="02010609060101010101" charset="-122"/>
            </a:endParaRPr>
          </a:p>
          <a:p>
            <a:pPr eaLnBrk="1" hangingPunct="1">
              <a:buFontTx/>
              <a:buNone/>
            </a:pPr>
            <a:r>
              <a:rPr lang="zh-CN" altLang="en-US" sz="2600" dirty="0">
                <a:solidFill>
                  <a:schemeClr val="tx1"/>
                </a:solidFill>
                <a:latin typeface="黑体" panose="02010609060101010101" charset="-122"/>
                <a:ea typeface="黑体" panose="02010609060101010101" charset="-122"/>
                <a:cs typeface="黑体" panose="02010609060101010101" charset="-122"/>
              </a:rPr>
              <a:t>②目的：为了</a:t>
            </a:r>
            <a:r>
              <a:rPr lang="zh-CN" altLang="en-US" sz="2600" dirty="0">
                <a:solidFill>
                  <a:srgbClr val="002060"/>
                </a:solidFill>
                <a:latin typeface="黑体" panose="02010609060101010101" charset="-122"/>
                <a:ea typeface="黑体" panose="02010609060101010101" charset="-122"/>
                <a:cs typeface="黑体" panose="02010609060101010101" charset="-122"/>
              </a:rPr>
              <a:t>巩固统治</a:t>
            </a:r>
            <a:r>
              <a:rPr lang="zh-CN" altLang="en-US" sz="2600" dirty="0">
                <a:solidFill>
                  <a:schemeClr val="tx1"/>
                </a:solidFill>
                <a:latin typeface="黑体" panose="02010609060101010101" charset="-122"/>
                <a:ea typeface="黑体" panose="02010609060101010101" charset="-122"/>
                <a:cs typeface="黑体" panose="02010609060101010101" charset="-122"/>
              </a:rPr>
              <a:t>阶级的统治</a:t>
            </a:r>
            <a:endParaRPr lang="zh-CN" altLang="en-US" sz="2600" dirty="0">
              <a:solidFill>
                <a:schemeClr val="tx1"/>
              </a:solidFill>
              <a:latin typeface="黑体" panose="02010609060101010101" charset="-122"/>
              <a:ea typeface="黑体" panose="02010609060101010101" charset="-122"/>
              <a:cs typeface="黑体" panose="02010609060101010101" charset="-122"/>
            </a:endParaRPr>
          </a:p>
        </p:txBody>
      </p:sp>
      <p:sp>
        <p:nvSpPr>
          <p:cNvPr id="41" name="文本框 40"/>
          <p:cNvSpPr txBox="1"/>
          <p:nvPr>
            <p:custDataLst>
              <p:tags r:id="rId17"/>
            </p:custDataLst>
          </p:nvPr>
        </p:nvSpPr>
        <p:spPr>
          <a:xfrm>
            <a:off x="7030085" y="545465"/>
            <a:ext cx="5054600" cy="887730"/>
          </a:xfrm>
          <a:prstGeom prst="rect">
            <a:avLst/>
          </a:prstGeom>
          <a:solidFill>
            <a:schemeClr val="accent2">
              <a:lumMod val="20000"/>
              <a:lumOff val="80000"/>
            </a:schemeClr>
          </a:solidFill>
          <a:ln>
            <a:solidFill>
              <a:schemeClr val="tx1"/>
            </a:solidFill>
          </a:ln>
        </p:spPr>
        <p:txBody>
          <a:bodyPr wrap="square" rtlCol="0" anchor="t">
            <a:noAutofit/>
          </a:bodyPr>
          <a:p>
            <a:pPr lvl="0" algn="l">
              <a:buClrTx/>
              <a:buSzTx/>
              <a:buFontTx/>
            </a:pPr>
            <a:r>
              <a:rPr sz="2800" b="1" dirty="0">
                <a:latin typeface="微软雅黑" panose="020B0503020204020204" charset="-122"/>
                <a:ea typeface="微软雅黑" panose="020B0503020204020204" charset="-122"/>
                <a:sym typeface="+mn-ea"/>
              </a:rPr>
              <a:t>周之失，失之于制，不在于政；</a:t>
            </a:r>
            <a:endParaRPr sz="2800" b="1" dirty="0">
              <a:solidFill>
                <a:schemeClr val="tx1"/>
              </a:solidFill>
              <a:latin typeface="微软雅黑" panose="020B0503020204020204" charset="-122"/>
              <a:ea typeface="微软雅黑" panose="020B0503020204020204" charset="-122"/>
              <a:sym typeface="+mn-ea"/>
            </a:endParaRPr>
          </a:p>
          <a:p>
            <a:pPr lvl="0" algn="l">
              <a:buClrTx/>
              <a:buSzTx/>
              <a:buFontTx/>
            </a:pPr>
            <a:r>
              <a:rPr sz="2800" b="1" dirty="0">
                <a:latin typeface="微软雅黑" panose="020B0503020204020204" charset="-122"/>
                <a:ea typeface="微软雅黑" panose="020B0503020204020204" charset="-122"/>
                <a:sym typeface="+mn-ea"/>
              </a:rPr>
              <a:t>秦之失，失之于政，不在于制。</a:t>
            </a:r>
            <a:endParaRPr lang="zh-CN" altLang="en-US" sz="2800" b="1">
              <a:latin typeface="微软雅黑" panose="020B0503020204020204" charset="-122"/>
              <a:ea typeface="微软雅黑" panose="020B0503020204020204" charset="-122"/>
              <a:cs typeface="方正仿宋简体" panose="02000000000000000000" charset="-122"/>
              <a:sym typeface="+mn-ea"/>
            </a:endParaRPr>
          </a:p>
        </p:txBody>
      </p:sp>
      <p:sp>
        <p:nvSpPr>
          <p:cNvPr id="42" name="圆角矩形标注 41"/>
          <p:cNvSpPr/>
          <p:nvPr>
            <p:custDataLst>
              <p:tags r:id="rId18"/>
            </p:custDataLst>
          </p:nvPr>
        </p:nvSpPr>
        <p:spPr>
          <a:xfrm>
            <a:off x="9819354" y="2187339"/>
            <a:ext cx="2281756" cy="3606896"/>
          </a:xfrm>
          <a:prstGeom prst="wedgeRoundRectCallout">
            <a:avLst>
              <a:gd name="adj1" fmla="val -64905"/>
              <a:gd name="adj2" fmla="val 4015"/>
              <a:gd name="adj3" fmla="val 16667"/>
            </a:avLst>
          </a:prstGeom>
          <a:solidFill>
            <a:srgbClr val="5B9BD5"/>
          </a:solidFill>
        </p:spPr>
        <p:style>
          <a:lnRef idx="2">
            <a:srgbClr val="FAB500">
              <a:shade val="50000"/>
            </a:srgbClr>
          </a:lnRef>
          <a:fillRef idx="1">
            <a:srgbClr val="FAB500"/>
          </a:fillRef>
          <a:effectRef idx="0">
            <a:srgbClr val="FAB500"/>
          </a:effectRef>
          <a:fontRef idx="minor">
            <a:srgbClr val="FFFFFF"/>
          </a:fontRef>
        </p:style>
        <p:txBody>
          <a:bodyPr rtlCol="0" anchor="ctr"/>
          <a:p>
            <a:pPr>
              <a:lnSpc>
                <a:spcPct val="120000"/>
              </a:lnSpc>
            </a:pPr>
            <a:r>
              <a:rPr lang="zh-CN" altLang="en-US" sz="2400" b="1" dirty="0">
                <a:solidFill>
                  <a:srgbClr val="FFFFFF"/>
                </a:solidFill>
                <a:latin typeface="微软雅黑" panose="020B0503020204020204" charset="-122"/>
                <a:ea typeface="微软雅黑" panose="020B0503020204020204" charset="-122"/>
              </a:rPr>
              <a:t>秦朝建立了自皇帝至郡县乡里，以文书行政为基本特征的官僚体制。这是世界上最早、最完备的官僚体制。</a:t>
            </a:r>
            <a:endParaRPr lang="zh-CN" altLang="en-US" sz="2400" b="1" dirty="0">
              <a:solidFill>
                <a:srgbClr val="FFFFFF"/>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2" grpId="0"/>
      <p:bldP spid="33" grpId="0"/>
      <p:bldP spid="34" grpId="0"/>
      <p:bldP spid="35" grpId="0"/>
      <p:bldP spid="36" grpId="0"/>
      <p:bldP spid="37" grpId="0"/>
      <p:bldP spid="38" grpId="0"/>
      <p:bldP spid="39" grpId="0"/>
      <p:bldP spid="40" grpId="0"/>
      <p:bldP spid="41" grpId="0" bldLvl="0" animBg="1"/>
      <p:bldP spid="4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1"/>
          <p:cNvSpPr>
            <a:spLocks noChangeArrowheads="1"/>
          </p:cNvSpPr>
          <p:nvPr/>
        </p:nvSpPr>
        <p:spPr bwMode="auto">
          <a:xfrm>
            <a:off x="224790" y="1304925"/>
            <a:ext cx="11967210" cy="536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252095" indent="-457200" defTabSz="914400" fontAlgn="auto">
              <a:lnSpc>
                <a:spcPct val="120000"/>
              </a:lnSpc>
              <a:tabLst>
                <a:tab pos="1170305" algn="l"/>
                <a:tab pos="2250440" algn="l"/>
              </a:tabLst>
            </a:pPr>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rPr>
              <a:t>  </a:t>
            </a:r>
            <a:r>
              <a:rPr kumimoji="1" lang="en-US" altLang="zh-CN" sz="2600" b="1" dirty="0">
                <a:solidFill>
                  <a:srgbClr val="FF0000"/>
                </a:solidFill>
                <a:latin typeface="微软雅黑" panose="020B0503020204020204" charset="-122"/>
                <a:ea typeface="微软雅黑" panose="020B0503020204020204" charset="-122"/>
                <a:cs typeface="微软雅黑" panose="020B0503020204020204" charset="-122"/>
              </a:rPr>
              <a:t>1</a:t>
            </a:r>
            <a:r>
              <a:rPr kumimoji="1" lang="zh-CN" altLang="en-US" sz="2600" b="1" dirty="0">
                <a:solidFill>
                  <a:srgbClr val="FF0000"/>
                </a:solidFill>
                <a:latin typeface="微软雅黑" panose="020B0503020204020204" charset="-122"/>
                <a:ea typeface="微软雅黑" panose="020B0503020204020204" charset="-122"/>
                <a:cs typeface="微软雅黑" panose="020B0503020204020204" charset="-122"/>
              </a:rPr>
              <a:t>、政治</a:t>
            </a:r>
            <a:endParaRPr kumimoji="1" lang="zh-CN" altLang="en-US" sz="2600" b="1"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20000"/>
              </a:lnSpc>
              <a:buClrTx/>
              <a:buSzTx/>
              <a:buFontTx/>
            </a:pP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en-US" altLang="zh-CN" sz="26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rgbClr val="FF0000"/>
                </a:solidFill>
                <a:latin typeface="微软雅黑" panose="020B0503020204020204" charset="-122"/>
                <a:ea typeface="微软雅黑" panose="020B0503020204020204" charset="-122"/>
                <a:cs typeface="微软雅黑" panose="020B0503020204020204" charset="-122"/>
                <a:sym typeface="+mn-ea"/>
              </a:rPr>
              <a:t>法律</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制度</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：颁布</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秦律</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》，统一法令</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buClrTx/>
              <a:buSzTx/>
              <a:buFontTx/>
            </a:pP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altLang="zh-CN" sz="2600" b="1" dirty="0">
                <a:solidFill>
                  <a:srgbClr val="FF0000"/>
                </a:solidFill>
                <a:latin typeface="微软雅黑" panose="020B0503020204020204" charset="-122"/>
                <a:ea typeface="微软雅黑" panose="020B0503020204020204" charset="-122"/>
                <a:cs typeface="微软雅黑" panose="020B0503020204020204" charset="-122"/>
                <a:sym typeface="+mn-ea"/>
              </a:rPr>
              <a:t>户籍</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制度：编制户籍</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迁徙六国贵族</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加强对</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其</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防范和控制</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600" b="1" kern="1200"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20000"/>
              </a:lnSpc>
              <a:buClrTx/>
              <a:buSzTx/>
              <a:buFontTx/>
            </a:pP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en-US" altLang="zh-CN" sz="2600" b="1" dirty="0">
                <a:solidFill>
                  <a:srgbClr val="FF0000"/>
                </a:solidFill>
                <a:latin typeface="微软雅黑" panose="020B0503020204020204" charset="-122"/>
                <a:ea typeface="微软雅黑" panose="020B0503020204020204" charset="-122"/>
                <a:cs typeface="微软雅黑" panose="020B0503020204020204" charset="-122"/>
                <a:sym typeface="+mn-ea"/>
              </a:rPr>
              <a:t>文书</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制度：各级官僚机构以文书行政，建立</a:t>
            </a:r>
            <a:r>
              <a:rPr lang="en-US" altLang="zh-CN" sz="2600" b="1" dirty="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邮传</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为中心的文书传送系统，以保障皇帝和中央的政令能传送到全国各地。</a:t>
            </a:r>
            <a:endPar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buClrTx/>
              <a:buSzTx/>
              <a:buFontTx/>
            </a:pP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en-US" altLang="zh-CN" sz="2600" b="1" dirty="0">
                <a:solidFill>
                  <a:srgbClr val="FF0000"/>
                </a:solidFill>
                <a:latin typeface="微软雅黑" panose="020B0503020204020204" charset="-122"/>
                <a:ea typeface="微软雅黑" panose="020B0503020204020204" charset="-122"/>
                <a:cs typeface="微软雅黑" panose="020B0503020204020204" charset="-122"/>
                <a:sym typeface="+mn-ea"/>
              </a:rPr>
              <a:t>监察</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制度：建立以御史大夫为首的中央监察体系</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buClrTx/>
              <a:buSzTx/>
              <a:buFontTx/>
            </a:pP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(5)官吏</a:t>
            </a:r>
            <a:r>
              <a:rPr lang="en-US" altLang="zh-CN" sz="2600" b="1" dirty="0">
                <a:solidFill>
                  <a:srgbClr val="FF0000"/>
                </a:solidFill>
                <a:latin typeface="微软雅黑" panose="020B0503020204020204" charset="-122"/>
                <a:ea typeface="微软雅黑" panose="020B0503020204020204" charset="-122"/>
                <a:cs typeface="微软雅黑" panose="020B0503020204020204" charset="-122"/>
                <a:sym typeface="+mn-ea"/>
              </a:rPr>
              <a:t>考核</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制度：上计制，考核官员的主要办法，每年岁末将地方治理情况上报中央。</a:t>
            </a:r>
            <a:endPar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buClrTx/>
              <a:buSzTx/>
              <a:buFontTx/>
            </a:pPr>
            <a:endParaRPr lang="en-US" altLang="zh-CN" sz="2600" b="1" dirty="0">
              <a:latin typeface="微软雅黑" panose="020B0503020204020204" charset="-122"/>
              <a:ea typeface="微软雅黑" panose="020B0503020204020204" charset="-122"/>
              <a:cs typeface="微软雅黑" panose="020B0503020204020204" charset="-122"/>
              <a:sym typeface="+mn-ea"/>
            </a:endParaRPr>
          </a:p>
          <a:p>
            <a:pPr marL="252095" indent="-457200" defTabSz="914400" fontAlgn="auto">
              <a:lnSpc>
                <a:spcPct val="120000"/>
              </a:lnSpc>
              <a:tabLst>
                <a:tab pos="1170305" algn="l"/>
                <a:tab pos="2250440" algn="l"/>
              </a:tabLst>
            </a:pPr>
            <a:endParaRPr kumimoji="1" lang="zh-CN" altLang="en-US" sz="2600" b="1" dirty="0">
              <a:solidFill>
                <a:srgbClr val="401BC0"/>
              </a:solidFill>
              <a:latin typeface="微软雅黑" panose="020B0503020204020204" charset="-122"/>
              <a:ea typeface="微软雅黑" panose="020B0503020204020204" charset="-122"/>
              <a:cs typeface="微软雅黑" panose="020B0503020204020204" charset="-122"/>
            </a:endParaRPr>
          </a:p>
        </p:txBody>
      </p:sp>
      <p:sp>
        <p:nvSpPr>
          <p:cNvPr id="18" name="文本框 37"/>
          <p:cNvSpPr txBox="1"/>
          <p:nvPr>
            <p:custDataLst>
              <p:tags r:id="rId1"/>
            </p:custDataLst>
          </p:nvPr>
        </p:nvSpPr>
        <p:spPr>
          <a:xfrm>
            <a:off x="6242428" y="3233223"/>
            <a:ext cx="3912235" cy="521970"/>
          </a:xfrm>
          <a:prstGeom prst="rect">
            <a:avLst/>
          </a:prstGeom>
          <a:noFill/>
        </p:spPr>
        <p:txBody>
          <a:bodyPr wrap="square" rtlCol="0">
            <a:spAutoFit/>
          </a:bodyPr>
          <a:p>
            <a:r>
              <a:rPr lang="zh-CN" altLang="en-US" sz="2800" b="1" dirty="0">
                <a:solidFill>
                  <a:srgbClr val="C00000"/>
                </a:solidFill>
                <a:effectLst/>
                <a:latin typeface="华文中宋" panose="02010600040101010101" pitchFamily="2" charset="-122"/>
                <a:ea typeface="华文中宋" panose="02010600040101010101" pitchFamily="2" charset="-122"/>
              </a:rPr>
              <a:t>上情下达，下情上传</a:t>
            </a:r>
            <a:endParaRPr lang="zh-CN" altLang="en-US" sz="2800" b="1" dirty="0">
              <a:solidFill>
                <a:srgbClr val="C00000"/>
              </a:solidFill>
              <a:effectLst/>
              <a:latin typeface="华文中宋" panose="02010600040101010101" pitchFamily="2" charset="-122"/>
              <a:ea typeface="华文中宋" panose="02010600040101010101" pitchFamily="2" charset="-122"/>
            </a:endParaRPr>
          </a:p>
        </p:txBody>
      </p:sp>
      <p:sp>
        <p:nvSpPr>
          <p:cNvPr id="12" name="文本框 11"/>
          <p:cNvSpPr txBox="1"/>
          <p:nvPr>
            <p:custDataLst>
              <p:tags r:id="rId2"/>
            </p:custDataLst>
          </p:nvPr>
        </p:nvSpPr>
        <p:spPr>
          <a:xfrm>
            <a:off x="6478905" y="1936115"/>
            <a:ext cx="5596255" cy="724535"/>
          </a:xfrm>
          <a:prstGeom prst="rect">
            <a:avLst/>
          </a:prstGeom>
          <a:solidFill>
            <a:schemeClr val="accent5">
              <a:lumMod val="20000"/>
              <a:lumOff val="80000"/>
            </a:schemeClr>
          </a:solidFill>
          <a:ln>
            <a:solidFill>
              <a:schemeClr val="tx1"/>
            </a:solidFill>
          </a:ln>
        </p:spPr>
        <p:txBody>
          <a:bodyPr wrap="square" rtlCol="0" anchor="t">
            <a:noAutofit/>
          </a:bodyPr>
          <a:p>
            <a:pPr algn="l">
              <a:lnSpc>
                <a:spcPct val="90000"/>
              </a:lnSpc>
              <a:buClrTx/>
              <a:buSzTx/>
              <a:buFontTx/>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编户齐民:</a:t>
            </a:r>
            <a:r>
              <a:rPr lang="zh-CN" altLang="en-US" sz="2400" b="1">
                <a:latin typeface="微软雅黑" panose="020B0503020204020204" charset="-122"/>
                <a:ea typeface="微软雅黑" panose="020B0503020204020204" charset="-122"/>
                <a:cs typeface="微软雅黑" panose="020B0503020204020204" charset="-122"/>
                <a:sym typeface="+mn-ea"/>
              </a:rPr>
              <a:t>秦自商鞅变法之后，秦就建立起以一夫一妇小家庭为单位的户籍制度。</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3"/>
            </p:custDataLst>
          </p:nvPr>
        </p:nvSpPr>
        <p:spPr>
          <a:xfrm>
            <a:off x="2365375" y="5780405"/>
            <a:ext cx="8874125" cy="736600"/>
          </a:xfrm>
          <a:prstGeom prst="rect">
            <a:avLst/>
          </a:prstGeom>
          <a:solidFill>
            <a:schemeClr val="accent4">
              <a:lumMod val="20000"/>
              <a:lumOff val="80000"/>
            </a:schemeClr>
          </a:solidFill>
          <a:ln w="12700" cmpd="sng">
            <a:solidFill>
              <a:schemeClr val="tx1"/>
            </a:solidFill>
            <a:prstDash val="solid"/>
          </a:ln>
        </p:spPr>
        <p:txBody>
          <a:bodyPr wrap="square">
            <a:noAutofit/>
          </a:bodyPr>
          <a:p>
            <a:pPr indent="0" fontAlgn="auto">
              <a:lnSpc>
                <a:spcPct val="90000"/>
              </a:lnSpc>
            </a:pPr>
            <a:r>
              <a:rPr lang="zh-CN" sz="2600" b="1">
                <a:solidFill>
                  <a:schemeClr val="tx1"/>
                </a:solidFill>
                <a:latin typeface="微软雅黑" panose="020B0503020204020204" charset="-122"/>
                <a:ea typeface="微软雅黑" panose="020B0503020204020204" charset="-122"/>
              </a:rPr>
              <a:t>补充：上计是指吏战国、秦、汉时称地方官</a:t>
            </a:r>
            <a:r>
              <a:rPr lang="zh-CN" sz="2600" b="1">
                <a:solidFill>
                  <a:srgbClr val="FF0000"/>
                </a:solidFill>
                <a:latin typeface="微软雅黑" panose="020B0503020204020204" charset="-122"/>
                <a:ea typeface="微软雅黑" panose="020B0503020204020204" charset="-122"/>
              </a:rPr>
              <a:t>年终向国家汇报情况</a:t>
            </a:r>
            <a:r>
              <a:rPr lang="zh-CN" sz="2600" b="1">
                <a:solidFill>
                  <a:schemeClr val="tx1"/>
                </a:solidFill>
                <a:latin typeface="微软雅黑" panose="020B0503020204020204" charset="-122"/>
                <a:ea typeface="微软雅黑" panose="020B0503020204020204" charset="-122"/>
              </a:rPr>
              <a:t>为上计。</a:t>
            </a:r>
            <a:r>
              <a:rPr lang="zh-CN" sz="2600" b="1">
                <a:latin typeface="微软雅黑" panose="020B0503020204020204" charset="-122"/>
                <a:ea typeface="微软雅黑" panose="020B0503020204020204" charset="-122"/>
              </a:rPr>
              <a:t>郡守或国相汇编本郡（国）情况，上计于丞相。</a:t>
            </a:r>
            <a:endParaRPr lang="zh-CN" sz="2600" b="1">
              <a:latin typeface="微软雅黑" panose="020B0503020204020204" charset="-122"/>
              <a:ea typeface="微软雅黑" panose="020B0503020204020204" charset="-122"/>
            </a:endParaRPr>
          </a:p>
        </p:txBody>
      </p:sp>
      <p:sp>
        <p:nvSpPr>
          <p:cNvPr id="100" name="文本框 99"/>
          <p:cNvSpPr txBox="1"/>
          <p:nvPr>
            <p:custDataLst>
              <p:tags r:id="rId4"/>
            </p:custDataLst>
          </p:nvPr>
        </p:nvSpPr>
        <p:spPr>
          <a:xfrm>
            <a:off x="3612515" y="80645"/>
            <a:ext cx="8602345" cy="1282700"/>
          </a:xfrm>
          <a:prstGeom prst="rect">
            <a:avLst/>
          </a:prstGeom>
          <a:noFill/>
          <a:ln w="9525">
            <a:solidFill>
              <a:schemeClr val="tx1"/>
            </a:solidFill>
          </a:ln>
        </p:spPr>
        <p:txBody>
          <a:bodyPr wrap="square">
            <a:noAutofit/>
          </a:bodyPr>
          <a:p>
            <a:pPr marL="285750" indent="-285750">
              <a:buFont typeface="Wingdings" panose="05000000000000000000" charset="0"/>
              <a:buChar char="n"/>
            </a:pPr>
            <a:r>
              <a:rPr lang="zh-CN" sz="2600" b="1">
                <a:solidFill>
                  <a:srgbClr val="000000"/>
                </a:solidFill>
                <a:latin typeface="微软雅黑" panose="020B0503020204020204" charset="-122"/>
                <a:ea typeface="微软雅黑" panose="020B0503020204020204" charset="-122"/>
                <a:cs typeface="微软雅黑" panose="020B0503020204020204" charset="-122"/>
              </a:rPr>
              <a:t>有事请也，</a:t>
            </a:r>
            <a:r>
              <a:rPr lang="zh-CN" sz="2600" b="1">
                <a:solidFill>
                  <a:srgbClr val="FF0000"/>
                </a:solidFill>
                <a:latin typeface="微软雅黑" panose="020B0503020204020204" charset="-122"/>
                <a:ea typeface="微软雅黑" panose="020B0503020204020204" charset="-122"/>
                <a:cs typeface="微软雅黑" panose="020B0503020204020204" charset="-122"/>
              </a:rPr>
              <a:t>必以书</a:t>
            </a:r>
            <a:r>
              <a:rPr lang="zh-CN" sz="2600" b="1">
                <a:solidFill>
                  <a:srgbClr val="000000"/>
                </a:solidFill>
                <a:latin typeface="微软雅黑" panose="020B0503020204020204" charset="-122"/>
                <a:ea typeface="微软雅黑" panose="020B0503020204020204" charset="-122"/>
                <a:cs typeface="微软雅黑" panose="020B0503020204020204" charset="-122"/>
              </a:rPr>
              <a:t>，毋口请，毋羁请（让人代为请示）。</a:t>
            </a:r>
            <a:endParaRPr lang="zh-CN" sz="2600" b="1">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n"/>
            </a:pPr>
            <a:r>
              <a:rPr lang="zh-CN" altLang="en-US" sz="2600" b="1">
                <a:solidFill>
                  <a:srgbClr val="000000"/>
                </a:solidFill>
                <a:latin typeface="微软雅黑" panose="020B0503020204020204" charset="-122"/>
                <a:ea typeface="微软雅黑" panose="020B0503020204020204" charset="-122"/>
                <a:cs typeface="微软雅黑" panose="020B0503020204020204" charset="-122"/>
              </a:rPr>
              <a:t>行命书及书署急者，辄行之；不急者，日毕，勿敢留，留者以律论之。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b="1">
                <a:solidFill>
                  <a:srgbClr val="000000"/>
                </a:solidFill>
                <a:latin typeface="微软雅黑" panose="020B0503020204020204" charset="-122"/>
                <a:ea typeface="微软雅黑" panose="020B0503020204020204" charset="-122"/>
                <a:cs typeface="微软雅黑" panose="020B0503020204020204" charset="-122"/>
              </a:rPr>
              <a:t>《睡虎地秦墓竹简》</a:t>
            </a:r>
            <a:endParaRPr lang="zh-CN" altLang="en-US"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25425" y="294005"/>
            <a:ext cx="8918575" cy="1132840"/>
          </a:xfrm>
          <a:prstGeom prst="rect">
            <a:avLst/>
          </a:prstGeom>
          <a:noFill/>
        </p:spPr>
        <p:txBody>
          <a:bodyPr wrap="square" rtlCol="0" anchor="t">
            <a:noAutofit/>
          </a:bodyPr>
          <a:p>
            <a:pPr marL="252095" indent="-457200" defTabSz="914400" fontAlgn="auto">
              <a:lnSpc>
                <a:spcPct val="120000"/>
              </a:lnSpc>
              <a:tabLst>
                <a:tab pos="1170305" algn="l"/>
                <a:tab pos="2250440" algn="l"/>
              </a:tabLst>
            </a:pPr>
            <a:r>
              <a:rPr kumimoji="1"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巩固统一</a:t>
            </a:r>
            <a:endPar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xEl>
                                              <p:pRg st="1" end="1"/>
                                            </p:txEl>
                                          </p:spTgt>
                                        </p:tgtEl>
                                        <p:attrNameLst>
                                          <p:attrName>style.visibility</p:attrName>
                                        </p:attrNameLst>
                                      </p:cBhvr>
                                      <p:to>
                                        <p:strVal val="visible"/>
                                      </p:to>
                                    </p:set>
                                    <p:animEffect transition="in" filter="barn(inVertical)">
                                      <p:cBhvr>
                                        <p:cTn id="7" dur="500"/>
                                        <p:tgtEl>
                                          <p:spTgt spid="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2" end="2"/>
                                            </p:txEl>
                                          </p:spTgt>
                                        </p:tgtEl>
                                        <p:attrNameLst>
                                          <p:attrName>style.visibility</p:attrName>
                                        </p:attrNameLst>
                                      </p:cBhvr>
                                      <p:to>
                                        <p:strVal val="visible"/>
                                      </p:to>
                                    </p:set>
                                    <p:animEffect transition="in" filter="barn(inVertical)">
                                      <p:cBhvr>
                                        <p:cTn id="12" dur="500"/>
                                        <p:tgtEl>
                                          <p:spTgt spid="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xEl>
                                              <p:pRg st="3" end="3"/>
                                            </p:txEl>
                                          </p:spTgt>
                                        </p:tgtEl>
                                        <p:attrNameLst>
                                          <p:attrName>style.visibility</p:attrName>
                                        </p:attrNameLst>
                                      </p:cBhvr>
                                      <p:to>
                                        <p:strVal val="visible"/>
                                      </p:to>
                                    </p:set>
                                    <p:animEffect transition="in" filter="barn(inVertical)">
                                      <p:cBhvr>
                                        <p:cTn id="21" dur="500"/>
                                        <p:tgtEl>
                                          <p:spTgt spid="5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2">
                                            <p:txEl>
                                              <p:pRg st="4" end="4"/>
                                            </p:txEl>
                                          </p:spTgt>
                                        </p:tgtEl>
                                        <p:attrNameLst>
                                          <p:attrName>style.visibility</p:attrName>
                                        </p:attrNameLst>
                                      </p:cBhvr>
                                      <p:to>
                                        <p:strVal val="visible"/>
                                      </p:to>
                                    </p:set>
                                    <p:animEffect transition="in" filter="barn(inVertical)">
                                      <p:cBhvr>
                                        <p:cTn id="35" dur="500"/>
                                        <p:tgtEl>
                                          <p:spTgt spid="5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2">
                                            <p:txEl>
                                              <p:pRg st="5" end="5"/>
                                            </p:txEl>
                                          </p:spTgt>
                                        </p:tgtEl>
                                        <p:attrNameLst>
                                          <p:attrName>style.visibility</p:attrName>
                                        </p:attrNameLst>
                                      </p:cBhvr>
                                      <p:to>
                                        <p:strVal val="visible"/>
                                      </p:to>
                                    </p:set>
                                    <p:animEffect transition="in" filter="barn(inVertical)">
                                      <p:cBhvr>
                                        <p:cTn id="40" dur="500"/>
                                        <p:tgtEl>
                                          <p:spTgt spid="5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bldLvl="0" animBg="1"/>
      <p:bldP spid="2" grpId="0" bldLvl="0" animBg="1"/>
      <p:bldP spid="10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1"/>
          <p:cNvSpPr>
            <a:spLocks noChangeArrowheads="1"/>
          </p:cNvSpPr>
          <p:nvPr/>
        </p:nvSpPr>
        <p:spPr bwMode="auto">
          <a:xfrm>
            <a:off x="224790" y="1304925"/>
            <a:ext cx="11967210" cy="262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252095" indent="-457200" defTabSz="914400" fontAlgn="auto">
              <a:lnSpc>
                <a:spcPct val="120000"/>
              </a:lnSpc>
              <a:tabLst>
                <a:tab pos="1170305" algn="l"/>
                <a:tab pos="2250440" algn="l"/>
              </a:tabLst>
            </a:pPr>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rPr>
              <a:t>  </a:t>
            </a:r>
            <a:endParaRPr kumimoji="1" lang="zh-CN" altLang="en-US" sz="2600" dirty="0">
              <a:solidFill>
                <a:srgbClr val="FF0000"/>
              </a:solidFill>
              <a:latin typeface="黑体" panose="02010609060101010101" charset="-122"/>
              <a:ea typeface="黑体" panose="02010609060101010101" charset="-122"/>
            </a:endParaRPr>
          </a:p>
          <a:p>
            <a:pPr marL="252095" indent="-457200" defTabSz="914400" fontAlgn="auto">
              <a:lnSpc>
                <a:spcPct val="120000"/>
              </a:lnSpc>
              <a:tabLst>
                <a:tab pos="1170305" algn="l"/>
                <a:tab pos="2250440" algn="l"/>
              </a:tabLst>
            </a:pPr>
            <a:r>
              <a:rPr kumimoji="1" lang="en-US" altLang="zh-CN" sz="2600" b="1" dirty="0">
                <a:solidFill>
                  <a:srgbClr val="401BC0"/>
                </a:solidFill>
                <a:latin typeface="微软雅黑" panose="020B0503020204020204" charset="-122"/>
                <a:ea typeface="微软雅黑" panose="020B0503020204020204" charset="-122"/>
                <a:cs typeface="微软雅黑" panose="020B0503020204020204" charset="-122"/>
              </a:rPr>
              <a:t>2</a:t>
            </a:r>
            <a:r>
              <a:rPr kumimoji="1" lang="zh-CN" altLang="en-US" sz="2600" b="1" dirty="0">
                <a:solidFill>
                  <a:srgbClr val="401BC0"/>
                </a:solidFill>
                <a:latin typeface="微软雅黑" panose="020B0503020204020204" charset="-122"/>
                <a:ea typeface="微软雅黑" panose="020B0503020204020204" charset="-122"/>
                <a:cs typeface="微软雅黑" panose="020B0503020204020204" charset="-122"/>
              </a:rPr>
              <a:t>、经济</a:t>
            </a:r>
            <a:endParaRPr kumimoji="1" lang="zh-CN" altLang="en-US" sz="2600" b="1" dirty="0">
              <a:solidFill>
                <a:srgbClr val="401BC0"/>
              </a:solidFill>
              <a:latin typeface="微软雅黑" panose="020B0503020204020204" charset="-122"/>
              <a:ea typeface="微软雅黑" panose="020B0503020204020204" charset="-122"/>
              <a:cs typeface="微软雅黑" panose="020B0503020204020204" charset="-122"/>
            </a:endParaRPr>
          </a:p>
          <a:p>
            <a:pPr indent="0" algn="l" fontAlgn="auto">
              <a:lnSpc>
                <a:spcPct val="120000"/>
              </a:lnSpc>
              <a:buClrTx/>
              <a:buSzTx/>
              <a:buFontTx/>
            </a:pP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继续重农抑商；（</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）统一货币</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度量衡</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车轨；（</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）修建驰道、灵渠。</a:t>
            </a:r>
            <a:endPar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20000"/>
              </a:lnSpc>
              <a:buClrTx/>
              <a:buSzTx/>
              <a:buFontTx/>
            </a:pP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3.文化：统一文字；“以法为教”“以吏为师”；焚书坑儒。</a:t>
            </a:r>
            <a:endPar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20000"/>
              </a:lnSpc>
              <a:buClrTx/>
              <a:buSzTx/>
              <a:buFontTx/>
            </a:pP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4.风俗：整顿社会风俗等。</a:t>
            </a:r>
            <a:endPar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buClrTx/>
              <a:buSzTx/>
              <a:buFontTx/>
            </a:pPr>
            <a:endPar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52095" indent="-457200" defTabSz="914400" fontAlgn="auto">
              <a:lnSpc>
                <a:spcPct val="120000"/>
              </a:lnSpc>
              <a:tabLst>
                <a:tab pos="1170305" algn="l"/>
                <a:tab pos="2250440" algn="l"/>
              </a:tabLst>
            </a:pPr>
            <a:endParaRPr kumimoji="1"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33" name="组合 32"/>
          <p:cNvGrpSpPr/>
          <p:nvPr/>
        </p:nvGrpSpPr>
        <p:grpSpPr>
          <a:xfrm>
            <a:off x="133985" y="3864610"/>
            <a:ext cx="4030345" cy="1796415"/>
            <a:chOff x="584" y="3700"/>
            <a:chExt cx="6347" cy="2829"/>
          </a:xfrm>
        </p:grpSpPr>
        <p:graphicFrame>
          <p:nvGraphicFramePr>
            <p:cNvPr id="4" name="Object 9"/>
            <p:cNvGraphicFramePr>
              <a:graphicFrameLocks noChangeAspect="1"/>
            </p:cNvGraphicFramePr>
            <p:nvPr>
              <p:custDataLst>
                <p:tags r:id="rId1"/>
              </p:custDataLst>
            </p:nvPr>
          </p:nvGraphicFramePr>
          <p:xfrm>
            <a:off x="599" y="4268"/>
            <a:ext cx="850" cy="969"/>
          </p:xfrm>
          <a:graphic>
            <a:graphicData uri="http://schemas.openxmlformats.org/presentationml/2006/ole">
              <mc:AlternateContent xmlns:mc="http://schemas.openxmlformats.org/markup-compatibility/2006">
                <mc:Choice xmlns:v="urn:schemas-microsoft-com:vml" Requires="v">
                  <p:oleObj spid="_x0000_s1033" name="PhotoImpact" r:id="rId2" imgW="825500" imgH="1003300" progId="">
                    <p:embed/>
                  </p:oleObj>
                </mc:Choice>
                <mc:Fallback>
                  <p:oleObj name="PhotoImpact" r:id="rId2" imgW="825500" imgH="1003300" progId="">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 y="4268"/>
                          <a:ext cx="850" cy="969"/>
                        </a:xfrm>
                        <a:prstGeom prst="rect">
                          <a:avLst/>
                        </a:prstGeom>
                        <a:noFill/>
                        <a:ln>
                          <a:noFill/>
                        </a:ln>
                        <a:effectLst/>
                      </p:spPr>
                    </p:pic>
                  </p:oleObj>
                </mc:Fallback>
              </mc:AlternateContent>
            </a:graphicData>
          </a:graphic>
        </p:graphicFrame>
        <p:graphicFrame>
          <p:nvGraphicFramePr>
            <p:cNvPr id="19" name="Object 10"/>
            <p:cNvGraphicFramePr>
              <a:graphicFrameLocks noChangeAspect="1"/>
            </p:cNvGraphicFramePr>
            <p:nvPr>
              <p:custDataLst>
                <p:tags r:id="rId4"/>
              </p:custDataLst>
            </p:nvPr>
          </p:nvGraphicFramePr>
          <p:xfrm>
            <a:off x="1696" y="4268"/>
            <a:ext cx="850" cy="969"/>
          </p:xfrm>
          <a:graphic>
            <a:graphicData uri="http://schemas.openxmlformats.org/presentationml/2006/ole">
              <mc:AlternateContent xmlns:mc="http://schemas.openxmlformats.org/markup-compatibility/2006">
                <mc:Choice xmlns:v="urn:schemas-microsoft-com:vml" Requires="v">
                  <p:oleObj spid="_x0000_s1034" name="PhotoImpact" r:id="rId5" imgW="825500" imgH="1003300" progId="">
                    <p:embed/>
                  </p:oleObj>
                </mc:Choice>
                <mc:Fallback>
                  <p:oleObj name="PhotoImpact" r:id="rId5" imgW="825500" imgH="100330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 y="4268"/>
                          <a:ext cx="850" cy="969"/>
                        </a:xfrm>
                        <a:prstGeom prst="rect">
                          <a:avLst/>
                        </a:prstGeom>
                        <a:noFill/>
                        <a:ln>
                          <a:noFill/>
                        </a:ln>
                        <a:effectLst/>
                      </p:spPr>
                    </p:pic>
                  </p:oleObj>
                </mc:Fallback>
              </mc:AlternateContent>
            </a:graphicData>
          </a:graphic>
        </p:graphicFrame>
        <p:graphicFrame>
          <p:nvGraphicFramePr>
            <p:cNvPr id="20" name="Object 11"/>
            <p:cNvGraphicFramePr>
              <a:graphicFrameLocks noChangeAspect="1"/>
            </p:cNvGraphicFramePr>
            <p:nvPr>
              <p:custDataLst>
                <p:tags r:id="rId7"/>
              </p:custDataLst>
            </p:nvPr>
          </p:nvGraphicFramePr>
          <p:xfrm>
            <a:off x="2792" y="4268"/>
            <a:ext cx="850" cy="969"/>
          </p:xfrm>
          <a:graphic>
            <a:graphicData uri="http://schemas.openxmlformats.org/presentationml/2006/ole">
              <mc:AlternateContent xmlns:mc="http://schemas.openxmlformats.org/markup-compatibility/2006">
                <mc:Choice xmlns:v="urn:schemas-microsoft-com:vml" Requires="v">
                  <p:oleObj spid="_x0000_s1035" name="PhotoImpact" r:id="rId8" imgW="825500" imgH="1003300" progId="">
                    <p:embed/>
                  </p:oleObj>
                </mc:Choice>
                <mc:Fallback>
                  <p:oleObj name="PhotoImpact" r:id="rId8" imgW="825500" imgH="1003300"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2" y="4268"/>
                          <a:ext cx="850" cy="969"/>
                        </a:xfrm>
                        <a:prstGeom prst="rect">
                          <a:avLst/>
                        </a:prstGeom>
                        <a:noFill/>
                        <a:ln>
                          <a:noFill/>
                        </a:ln>
                        <a:effectLst/>
                      </p:spPr>
                    </p:pic>
                  </p:oleObj>
                </mc:Fallback>
              </mc:AlternateContent>
            </a:graphicData>
          </a:graphic>
        </p:graphicFrame>
        <p:graphicFrame>
          <p:nvGraphicFramePr>
            <p:cNvPr id="21" name="Object 12"/>
            <p:cNvGraphicFramePr>
              <a:graphicFrameLocks noChangeAspect="1"/>
            </p:cNvGraphicFramePr>
            <p:nvPr>
              <p:custDataLst>
                <p:tags r:id="rId10"/>
              </p:custDataLst>
            </p:nvPr>
          </p:nvGraphicFramePr>
          <p:xfrm>
            <a:off x="3889" y="4268"/>
            <a:ext cx="850" cy="969"/>
          </p:xfrm>
          <a:graphic>
            <a:graphicData uri="http://schemas.openxmlformats.org/presentationml/2006/ole">
              <mc:AlternateContent xmlns:mc="http://schemas.openxmlformats.org/markup-compatibility/2006">
                <mc:Choice xmlns:v="urn:schemas-microsoft-com:vml" Requires="v">
                  <p:oleObj spid="_x0000_s1036" name="PhotoImpact" r:id="rId11" imgW="825500" imgH="1003300" progId="">
                    <p:embed/>
                  </p:oleObj>
                </mc:Choice>
                <mc:Fallback>
                  <p:oleObj name="PhotoImpact" r:id="rId11" imgW="825500" imgH="1003300" progId="">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9" y="4268"/>
                          <a:ext cx="850" cy="969"/>
                        </a:xfrm>
                        <a:prstGeom prst="rect">
                          <a:avLst/>
                        </a:prstGeom>
                        <a:noFill/>
                        <a:ln>
                          <a:noFill/>
                        </a:ln>
                        <a:effectLst/>
                      </p:spPr>
                    </p:pic>
                  </p:oleObj>
                </mc:Fallback>
              </mc:AlternateContent>
            </a:graphicData>
          </a:graphic>
        </p:graphicFrame>
        <p:graphicFrame>
          <p:nvGraphicFramePr>
            <p:cNvPr id="22" name="Object 13"/>
            <p:cNvGraphicFramePr>
              <a:graphicFrameLocks noChangeAspect="1"/>
            </p:cNvGraphicFramePr>
            <p:nvPr>
              <p:custDataLst>
                <p:tags r:id="rId13"/>
              </p:custDataLst>
            </p:nvPr>
          </p:nvGraphicFramePr>
          <p:xfrm>
            <a:off x="4985" y="4268"/>
            <a:ext cx="850" cy="969"/>
          </p:xfrm>
          <a:graphic>
            <a:graphicData uri="http://schemas.openxmlformats.org/presentationml/2006/ole">
              <mc:AlternateContent xmlns:mc="http://schemas.openxmlformats.org/markup-compatibility/2006">
                <mc:Choice xmlns:v="urn:schemas-microsoft-com:vml" Requires="v">
                  <p:oleObj spid="_x0000_s1037" name="PhotoImpact" r:id="rId14" imgW="825500" imgH="1003300" progId="">
                    <p:embed/>
                  </p:oleObj>
                </mc:Choice>
                <mc:Fallback>
                  <p:oleObj name="PhotoImpact" r:id="rId14" imgW="825500" imgH="1003300" progId="">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5" y="4268"/>
                          <a:ext cx="850" cy="969"/>
                        </a:xfrm>
                        <a:prstGeom prst="rect">
                          <a:avLst/>
                        </a:prstGeom>
                        <a:noFill/>
                        <a:ln>
                          <a:noFill/>
                        </a:ln>
                        <a:effectLst/>
                      </p:spPr>
                    </p:pic>
                  </p:oleObj>
                </mc:Fallback>
              </mc:AlternateContent>
            </a:graphicData>
          </a:graphic>
        </p:graphicFrame>
        <p:graphicFrame>
          <p:nvGraphicFramePr>
            <p:cNvPr id="23" name="Object 14"/>
            <p:cNvGraphicFramePr>
              <a:graphicFrameLocks noChangeAspect="1"/>
            </p:cNvGraphicFramePr>
            <p:nvPr>
              <p:custDataLst>
                <p:tags r:id="rId16"/>
              </p:custDataLst>
            </p:nvPr>
          </p:nvGraphicFramePr>
          <p:xfrm>
            <a:off x="6081" y="4268"/>
            <a:ext cx="850" cy="969"/>
          </p:xfrm>
          <a:graphic>
            <a:graphicData uri="http://schemas.openxmlformats.org/presentationml/2006/ole">
              <mc:AlternateContent xmlns:mc="http://schemas.openxmlformats.org/markup-compatibility/2006">
                <mc:Choice xmlns:v="urn:schemas-microsoft-com:vml" Requires="v">
                  <p:oleObj spid="_x0000_s1038" name="PhotoImpact" r:id="rId17" imgW="825500" imgH="1003300" progId="">
                    <p:embed/>
                  </p:oleObj>
                </mc:Choice>
                <mc:Fallback>
                  <p:oleObj name="PhotoImpact" r:id="rId17" imgW="825500" imgH="1003300" progId="">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1" y="4268"/>
                          <a:ext cx="850" cy="969"/>
                        </a:xfrm>
                        <a:prstGeom prst="rect">
                          <a:avLst/>
                        </a:prstGeom>
                        <a:noFill/>
                        <a:ln>
                          <a:noFill/>
                        </a:ln>
                        <a:effectLst/>
                      </p:spPr>
                    </p:pic>
                  </p:oleObj>
                </mc:Fallback>
              </mc:AlternateContent>
            </a:graphicData>
          </a:graphic>
        </p:graphicFrame>
        <p:sp>
          <p:nvSpPr>
            <p:cNvPr id="14" name="文本框 13"/>
            <p:cNvSpPr txBox="1"/>
            <p:nvPr>
              <p:custDataLst>
                <p:tags r:id="rId19"/>
              </p:custDataLst>
            </p:nvPr>
          </p:nvSpPr>
          <p:spPr>
            <a:xfrm>
              <a:off x="724" y="3700"/>
              <a:ext cx="629" cy="725"/>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齐</a:t>
              </a:r>
              <a:endParaRPr lang="zh-CN" altLang="en-US" sz="2400" b="1" dirty="0">
                <a:latin typeface="方正仿宋简体" panose="02000000000000000000" charset="-122"/>
                <a:ea typeface="方正仿宋简体" panose="02000000000000000000" charset="-122"/>
                <a:sym typeface="+mn-ea"/>
              </a:endParaRPr>
            </a:p>
          </p:txBody>
        </p:sp>
        <p:sp>
          <p:nvSpPr>
            <p:cNvPr id="26" name="文本框 25"/>
            <p:cNvSpPr txBox="1"/>
            <p:nvPr>
              <p:custDataLst>
                <p:tags r:id="rId20"/>
              </p:custDataLst>
            </p:nvPr>
          </p:nvSpPr>
          <p:spPr>
            <a:xfrm>
              <a:off x="2922" y="3700"/>
              <a:ext cx="629" cy="725"/>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燕</a:t>
              </a:r>
              <a:endParaRPr lang="zh-CN" altLang="en-US" sz="2400" b="1" dirty="0">
                <a:latin typeface="方正仿宋简体" panose="02000000000000000000" charset="-122"/>
                <a:ea typeface="方正仿宋简体" panose="02000000000000000000" charset="-122"/>
                <a:sym typeface="+mn-ea"/>
              </a:endParaRPr>
            </a:p>
          </p:txBody>
        </p:sp>
        <p:sp>
          <p:nvSpPr>
            <p:cNvPr id="27" name="文本框 26"/>
            <p:cNvSpPr txBox="1"/>
            <p:nvPr>
              <p:custDataLst>
                <p:tags r:id="rId21"/>
              </p:custDataLst>
            </p:nvPr>
          </p:nvSpPr>
          <p:spPr>
            <a:xfrm>
              <a:off x="1815" y="3700"/>
              <a:ext cx="629" cy="725"/>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楚</a:t>
              </a:r>
              <a:endParaRPr lang="zh-CN" altLang="en-US" sz="2400" b="1" dirty="0">
                <a:latin typeface="方正仿宋简体" panose="02000000000000000000" charset="-122"/>
                <a:ea typeface="方正仿宋简体" panose="02000000000000000000" charset="-122"/>
                <a:sym typeface="+mn-ea"/>
              </a:endParaRPr>
            </a:p>
          </p:txBody>
        </p:sp>
        <p:sp>
          <p:nvSpPr>
            <p:cNvPr id="3" name="文本框 2"/>
            <p:cNvSpPr txBox="1"/>
            <p:nvPr>
              <p:custDataLst>
                <p:tags r:id="rId22"/>
              </p:custDataLst>
            </p:nvPr>
          </p:nvSpPr>
          <p:spPr>
            <a:xfrm>
              <a:off x="4010" y="3700"/>
              <a:ext cx="629" cy="725"/>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韩</a:t>
              </a:r>
              <a:endParaRPr lang="zh-CN" altLang="en-US" sz="2400" b="1" dirty="0">
                <a:latin typeface="方正仿宋简体" panose="02000000000000000000" charset="-122"/>
                <a:ea typeface="方正仿宋简体" panose="02000000000000000000" charset="-122"/>
                <a:sym typeface="+mn-ea"/>
              </a:endParaRPr>
            </a:p>
          </p:txBody>
        </p:sp>
        <p:sp>
          <p:nvSpPr>
            <p:cNvPr id="5" name="文本框 4"/>
            <p:cNvSpPr txBox="1"/>
            <p:nvPr>
              <p:custDataLst>
                <p:tags r:id="rId23"/>
              </p:custDataLst>
            </p:nvPr>
          </p:nvSpPr>
          <p:spPr>
            <a:xfrm>
              <a:off x="5090" y="3700"/>
              <a:ext cx="629" cy="725"/>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赵</a:t>
              </a:r>
              <a:endParaRPr lang="zh-CN" altLang="en-US" sz="2400" b="1" dirty="0">
                <a:latin typeface="方正仿宋简体" panose="02000000000000000000" charset="-122"/>
                <a:ea typeface="方正仿宋简体" panose="02000000000000000000" charset="-122"/>
                <a:sym typeface="+mn-ea"/>
              </a:endParaRPr>
            </a:p>
          </p:txBody>
        </p:sp>
        <p:sp>
          <p:nvSpPr>
            <p:cNvPr id="30" name="文本框 29"/>
            <p:cNvSpPr txBox="1"/>
            <p:nvPr>
              <p:custDataLst>
                <p:tags r:id="rId24"/>
              </p:custDataLst>
            </p:nvPr>
          </p:nvSpPr>
          <p:spPr>
            <a:xfrm>
              <a:off x="6163" y="3700"/>
              <a:ext cx="629" cy="725"/>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魏</a:t>
              </a:r>
              <a:endParaRPr lang="zh-CN" altLang="en-US" sz="2400" b="1" dirty="0">
                <a:latin typeface="方正仿宋简体" panose="02000000000000000000" charset="-122"/>
                <a:ea typeface="方正仿宋简体" panose="02000000000000000000" charset="-122"/>
                <a:sym typeface="+mn-ea"/>
              </a:endParaRPr>
            </a:p>
          </p:txBody>
        </p:sp>
        <p:grpSp>
          <p:nvGrpSpPr>
            <p:cNvPr id="43" name="组合 42"/>
            <p:cNvGrpSpPr/>
            <p:nvPr/>
          </p:nvGrpSpPr>
          <p:grpSpPr>
            <a:xfrm>
              <a:off x="3327" y="5275"/>
              <a:ext cx="2272" cy="918"/>
              <a:chOff x="2495680" y="4148786"/>
              <a:chExt cx="1781154" cy="719258"/>
            </a:xfrm>
          </p:grpSpPr>
          <p:graphicFrame>
            <p:nvGraphicFramePr>
              <p:cNvPr id="32" name="Object 16"/>
              <p:cNvGraphicFramePr>
                <a:graphicFrameLocks noChangeAspect="1"/>
              </p:cNvGraphicFramePr>
              <p:nvPr>
                <p:custDataLst>
                  <p:tags r:id="rId25"/>
                </p:custDataLst>
              </p:nvPr>
            </p:nvGraphicFramePr>
            <p:xfrm>
              <a:off x="2495680" y="4148786"/>
              <a:ext cx="660642" cy="719258"/>
            </p:xfrm>
            <a:graphic>
              <a:graphicData uri="http://schemas.openxmlformats.org/presentationml/2006/ole">
                <mc:AlternateContent xmlns:mc="http://schemas.openxmlformats.org/markup-compatibility/2006">
                  <mc:Choice xmlns:v="urn:schemas-microsoft-com:vml" Requires="v">
                    <p:oleObj spid="_x0000_s1039" name="PhotoImpact" r:id="rId26" imgW="825500" imgH="1003300" progId="">
                      <p:embed/>
                    </p:oleObj>
                  </mc:Choice>
                  <mc:Fallback>
                    <p:oleObj name="PhotoImpact" r:id="rId26" imgW="825500" imgH="1003300" progId="">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95680" y="4148786"/>
                            <a:ext cx="660642" cy="719258"/>
                          </a:xfrm>
                          <a:prstGeom prst="rect">
                            <a:avLst/>
                          </a:prstGeom>
                          <a:noFill/>
                          <a:ln>
                            <a:noFill/>
                          </a:ln>
                          <a:effectLst/>
                        </p:spPr>
                      </p:pic>
                    </p:oleObj>
                  </mc:Fallback>
                </mc:AlternateContent>
              </a:graphicData>
            </a:graphic>
          </p:graphicFrame>
          <p:sp>
            <p:nvSpPr>
              <p:cNvPr id="35" name="文本框 34"/>
              <p:cNvSpPr txBox="1"/>
              <p:nvPr>
                <p:custDataLst>
                  <p:tags r:id="rId28"/>
                </p:custDataLst>
              </p:nvPr>
            </p:nvSpPr>
            <p:spPr>
              <a:xfrm>
                <a:off x="3167653" y="4257620"/>
                <a:ext cx="1109181" cy="568101"/>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秦篆</a:t>
                </a:r>
                <a:endParaRPr lang="zh-CN" altLang="en-US" sz="2400" b="1" dirty="0">
                  <a:latin typeface="方正仿宋简体" panose="02000000000000000000" charset="-122"/>
                  <a:ea typeface="方正仿宋简体" panose="02000000000000000000" charset="-122"/>
                  <a:sym typeface="+mn-ea"/>
                </a:endParaRPr>
              </a:p>
            </p:txBody>
          </p:sp>
        </p:grpSp>
        <p:grpSp>
          <p:nvGrpSpPr>
            <p:cNvPr id="44" name="组合 43"/>
            <p:cNvGrpSpPr/>
            <p:nvPr/>
          </p:nvGrpSpPr>
          <p:grpSpPr>
            <a:xfrm>
              <a:off x="584" y="5275"/>
              <a:ext cx="2530" cy="935"/>
              <a:chOff x="345425" y="4154788"/>
              <a:chExt cx="1983932" cy="733476"/>
            </a:xfrm>
          </p:grpSpPr>
          <p:graphicFrame>
            <p:nvGraphicFramePr>
              <p:cNvPr id="38" name="Object 17"/>
              <p:cNvGraphicFramePr>
                <a:graphicFrameLocks noChangeAspect="1"/>
              </p:cNvGraphicFramePr>
              <p:nvPr>
                <p:custDataLst>
                  <p:tags r:id="rId29"/>
                </p:custDataLst>
              </p:nvPr>
            </p:nvGraphicFramePr>
            <p:xfrm>
              <a:off x="345425" y="4154788"/>
              <a:ext cx="660642" cy="733476"/>
            </p:xfrm>
            <a:graphic>
              <a:graphicData uri="http://schemas.openxmlformats.org/presentationml/2006/ole">
                <mc:AlternateContent xmlns:mc="http://schemas.openxmlformats.org/markup-compatibility/2006">
                  <mc:Choice xmlns:v="urn:schemas-microsoft-com:vml" Requires="v">
                    <p:oleObj spid="_x0000_s1040" name="PhotoImpact" r:id="rId30" imgW="825500" imgH="1003300" progId="">
                      <p:embed/>
                    </p:oleObj>
                  </mc:Choice>
                  <mc:Fallback>
                    <p:oleObj name="PhotoImpact" r:id="rId30" imgW="825500" imgH="1003300" progId="">
                      <p:embed/>
                      <p:pic>
                        <p:nvPicPr>
                          <p:cNvPr id="0" name="Object 17"/>
                          <p:cNvPicPr>
                            <a:picLocks noChangeAspect="1"/>
                          </p:cNvPicPr>
                          <p:nvPr/>
                        </p:nvPicPr>
                        <p:blipFill>
                          <a:blip r:embed="rId31"/>
                          <a:stretch>
                            <a:fillRect/>
                          </a:stretch>
                        </p:blipFill>
                        <p:spPr>
                          <a:xfrm>
                            <a:off x="345425" y="4154788"/>
                            <a:ext cx="660642" cy="733476"/>
                          </a:xfrm>
                          <a:prstGeom prst="rect">
                            <a:avLst/>
                          </a:prstGeom>
                          <a:noFill/>
                          <a:ln w="9525">
                            <a:noFill/>
                          </a:ln>
                        </p:spPr>
                      </p:pic>
                    </p:oleObj>
                  </mc:Fallback>
                </mc:AlternateContent>
              </a:graphicData>
            </a:graphic>
          </p:graphicFrame>
          <p:sp>
            <p:nvSpPr>
              <p:cNvPr id="41" name="文本框 40"/>
              <p:cNvSpPr txBox="1"/>
              <p:nvPr>
                <p:custDataLst>
                  <p:tags r:id="rId32"/>
                </p:custDataLst>
              </p:nvPr>
            </p:nvSpPr>
            <p:spPr>
              <a:xfrm>
                <a:off x="1043885" y="4267064"/>
                <a:ext cx="1285472" cy="568578"/>
              </a:xfrm>
              <a:prstGeom prst="rect">
                <a:avLst/>
              </a:prstGeom>
              <a:noFill/>
              <a:ln>
                <a:noFill/>
              </a:ln>
            </p:spPr>
            <p:txBody>
              <a:bodyPr wrap="square" rtlCol="0">
                <a:spAutoFit/>
              </a:bodyPr>
              <a:p>
                <a:pPr lvl="0" algn="ctr">
                  <a:buClrTx/>
                  <a:buSzTx/>
                  <a:buFontTx/>
                </a:pPr>
                <a:r>
                  <a:rPr lang="zh-CN" altLang="en-US" sz="2400" b="1" dirty="0">
                    <a:latin typeface="方正仿宋简体" panose="02000000000000000000" charset="-122"/>
                    <a:ea typeface="方正仿宋简体" panose="02000000000000000000" charset="-122"/>
                    <a:sym typeface="+mn-ea"/>
                  </a:rPr>
                  <a:t>隶书</a:t>
                </a:r>
                <a:endParaRPr lang="zh-CN" altLang="en-US" sz="2400" b="1" dirty="0">
                  <a:latin typeface="方正仿宋简体" panose="02000000000000000000" charset="-122"/>
                  <a:ea typeface="方正仿宋简体" panose="02000000000000000000" charset="-122"/>
                  <a:sym typeface="+mn-ea"/>
                </a:endParaRPr>
              </a:p>
            </p:txBody>
          </p:sp>
        </p:grpSp>
        <p:sp>
          <p:nvSpPr>
            <p:cNvPr id="45" name="箭头: 左 16"/>
            <p:cNvSpPr txBox="1"/>
            <p:nvPr>
              <p:custDataLst>
                <p:tags r:id="rId33"/>
              </p:custDataLst>
            </p:nvPr>
          </p:nvSpPr>
          <p:spPr>
            <a:xfrm>
              <a:off x="2456" y="5275"/>
              <a:ext cx="657" cy="1255"/>
            </a:xfrm>
            <a:prstGeom prst="leftArrow">
              <a:avLst/>
            </a:prstGeom>
            <a:noFill/>
            <a:ln>
              <a:noFill/>
            </a:ln>
          </p:spPr>
          <p:txBody>
            <a:bodyPr wrap="square" rtlCol="0" anchor="t">
              <a:spAutoFit/>
            </a:bodyPr>
            <a:p>
              <a:pPr lvl="0" algn="ctr">
                <a:buClrTx/>
                <a:buSzTx/>
                <a:buFontTx/>
              </a:pPr>
              <a:endParaRPr lang="zh-CN" altLang="en-US" sz="2400" b="1" dirty="0">
                <a:latin typeface="方正仿宋简体" panose="02000000000000000000" charset="-122"/>
                <a:ea typeface="方正仿宋简体" panose="02000000000000000000" charset="-122"/>
                <a:sym typeface="+mn-ea"/>
              </a:endParaRPr>
            </a:p>
          </p:txBody>
        </p:sp>
      </p:grpSp>
      <p:sp>
        <p:nvSpPr>
          <p:cNvPr id="64" name="文本框 63"/>
          <p:cNvSpPr txBox="1"/>
          <p:nvPr>
            <p:custDataLst>
              <p:tags r:id="rId34"/>
            </p:custDataLst>
          </p:nvPr>
        </p:nvSpPr>
        <p:spPr>
          <a:xfrm>
            <a:off x="7086600" y="4021455"/>
            <a:ext cx="5173980" cy="491490"/>
          </a:xfrm>
          <a:prstGeom prst="rect">
            <a:avLst/>
          </a:prstGeom>
          <a:noFill/>
        </p:spPr>
        <p:txBody>
          <a:bodyPr wrap="square" rtlCol="0" anchor="t">
            <a:spAutoFit/>
          </a:bodyPr>
          <a:p>
            <a:pPr algn="ctr"/>
            <a:r>
              <a:rPr lang="zh-CN" altLang="en-US" sz="2600" b="1" dirty="0">
                <a:latin typeface="微软雅黑" panose="020B0503020204020204" charset="-122"/>
                <a:ea typeface="微软雅黑" panose="020B0503020204020204" charset="-122"/>
                <a:cs typeface="微软雅黑" panose="020B0503020204020204" charset="-122"/>
                <a:sym typeface="+mn-ea"/>
              </a:rPr>
              <a:t>度</a:t>
            </a:r>
            <a:r>
              <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rgbClr val="990000"/>
                </a:solidFill>
                <a:latin typeface="微软雅黑" panose="020B0503020204020204" charset="-122"/>
                <a:ea typeface="微软雅黑" panose="020B0503020204020204" charset="-122"/>
                <a:cs typeface="微软雅黑" panose="020B0503020204020204" charset="-122"/>
                <a:sym typeface="+mn-ea"/>
              </a:rPr>
              <a:t>长度</a:t>
            </a:r>
            <a:r>
              <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rPr>
              <a:t>) </a:t>
            </a:r>
            <a:r>
              <a:rPr lang="zh-CN" altLang="en-US" sz="2600" b="1" dirty="0">
                <a:latin typeface="微软雅黑" panose="020B0503020204020204" charset="-122"/>
                <a:ea typeface="微软雅黑" panose="020B0503020204020204" charset="-122"/>
                <a:cs typeface="微软雅黑" panose="020B0503020204020204" charset="-122"/>
                <a:sym typeface="+mn-ea"/>
              </a:rPr>
              <a:t>量</a:t>
            </a:r>
            <a:r>
              <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rgbClr val="990000"/>
                </a:solidFill>
                <a:latin typeface="微软雅黑" panose="020B0503020204020204" charset="-122"/>
                <a:ea typeface="微软雅黑" panose="020B0503020204020204" charset="-122"/>
                <a:cs typeface="微软雅黑" panose="020B0503020204020204" charset="-122"/>
                <a:sym typeface="+mn-ea"/>
              </a:rPr>
              <a:t>体积</a:t>
            </a:r>
            <a:r>
              <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rPr>
              <a:t>) </a:t>
            </a:r>
            <a:r>
              <a:rPr lang="zh-CN" altLang="en-US" sz="2600" b="1" dirty="0">
                <a:latin typeface="微软雅黑" panose="020B0503020204020204" charset="-122"/>
                <a:ea typeface="微软雅黑" panose="020B0503020204020204" charset="-122"/>
                <a:cs typeface="微软雅黑" panose="020B0503020204020204" charset="-122"/>
                <a:sym typeface="+mn-ea"/>
              </a:rPr>
              <a:t>衡</a:t>
            </a:r>
            <a:r>
              <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rgbClr val="990000"/>
                </a:solidFill>
                <a:latin typeface="微软雅黑" panose="020B0503020204020204" charset="-122"/>
                <a:ea typeface="微软雅黑" panose="020B0503020204020204" charset="-122"/>
                <a:cs typeface="微软雅黑" panose="020B0503020204020204" charset="-122"/>
                <a:sym typeface="+mn-ea"/>
              </a:rPr>
              <a:t>重量</a:t>
            </a:r>
            <a:r>
              <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rPr>
              <a:t>)</a:t>
            </a:r>
            <a:endParaRPr lang="en-US" altLang="zh-CN" sz="2600" b="1" dirty="0">
              <a:solidFill>
                <a:srgbClr val="990000"/>
              </a:solidFill>
              <a:latin typeface="微软雅黑" panose="020B0503020204020204" charset="-122"/>
              <a:ea typeface="微软雅黑" panose="020B0503020204020204" charset="-122"/>
              <a:cs typeface="微软雅黑" panose="020B0503020204020204" charset="-122"/>
              <a:sym typeface="+mn-ea"/>
            </a:endParaRPr>
          </a:p>
        </p:txBody>
      </p:sp>
      <p:sp>
        <p:nvSpPr>
          <p:cNvPr id="34" name="文本框 33"/>
          <p:cNvSpPr txBox="1"/>
          <p:nvPr>
            <p:custDataLst>
              <p:tags r:id="rId35"/>
            </p:custDataLst>
          </p:nvPr>
        </p:nvSpPr>
        <p:spPr>
          <a:xfrm>
            <a:off x="7402195" y="4624705"/>
            <a:ext cx="4591050" cy="1993265"/>
          </a:xfrm>
          <a:prstGeom prst="rect">
            <a:avLst/>
          </a:prstGeom>
          <a:solidFill>
            <a:schemeClr val="accent5">
              <a:lumMod val="20000"/>
              <a:lumOff val="80000"/>
            </a:schemeClr>
          </a:solidFill>
          <a:ln>
            <a:solidFill>
              <a:schemeClr val="tx1"/>
            </a:solidFill>
          </a:ln>
        </p:spPr>
        <p:txBody>
          <a:bodyPr wrap="square" rtlCol="0" anchor="t">
            <a:noAutofit/>
          </a:bodyPr>
          <a:p>
            <a:pPr lvl="0" indent="0" algn="l" fontAlgn="auto">
              <a:lnSpc>
                <a:spcPct val="120000"/>
              </a:lnSpc>
              <a:buClrTx/>
              <a:buSzTx/>
              <a:buFontTx/>
            </a:pPr>
            <a:r>
              <a:rPr lang="zh-CN" altLang="en-US" sz="2600" b="1">
                <a:latin typeface="微软雅黑" panose="020B0503020204020204" charset="-122"/>
                <a:ea typeface="微软雅黑" panose="020B0503020204020204" charset="-122"/>
                <a:cs typeface="微软雅黑" panose="020B0503020204020204" charset="-122"/>
                <a:sym typeface="+mn-ea"/>
              </a:rPr>
              <a:t>驰道：从咸阳通往全国各地。</a:t>
            </a:r>
            <a:endParaRPr lang="zh-CN" altLang="en-US" sz="2600" b="1">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20000"/>
              </a:lnSpc>
              <a:buClrTx/>
              <a:buSzTx/>
              <a:buFontTx/>
            </a:pPr>
            <a:r>
              <a:rPr lang="zh-CN" altLang="en-US" sz="2600" b="1">
                <a:latin typeface="微软雅黑" panose="020B0503020204020204" charset="-122"/>
                <a:ea typeface="微软雅黑" panose="020B0503020204020204" charset="-122"/>
                <a:cs typeface="微软雅黑" panose="020B0503020204020204" charset="-122"/>
                <a:sym typeface="+mn-ea"/>
              </a:rPr>
              <a:t>（最早的</a:t>
            </a:r>
            <a:r>
              <a:rPr lang="en-US" altLang="zh-CN" sz="2600" b="1">
                <a:latin typeface="微软雅黑" panose="020B0503020204020204" charset="-122"/>
                <a:ea typeface="微软雅黑" panose="020B0503020204020204" charset="-122"/>
                <a:cs typeface="微软雅黑" panose="020B0503020204020204" charset="-122"/>
                <a:sym typeface="+mn-ea"/>
              </a:rPr>
              <a:t>“</a:t>
            </a:r>
            <a:r>
              <a:rPr lang="zh-CN" altLang="en-US" sz="2600" b="1">
                <a:latin typeface="微软雅黑" panose="020B0503020204020204" charset="-122"/>
                <a:ea typeface="微软雅黑" panose="020B0503020204020204" charset="-122"/>
                <a:cs typeface="微软雅黑" panose="020B0503020204020204" charset="-122"/>
                <a:sym typeface="+mn-ea"/>
              </a:rPr>
              <a:t>国道</a:t>
            </a:r>
            <a:r>
              <a:rPr lang="en-US" altLang="zh-CN" sz="2600" b="1">
                <a:latin typeface="微软雅黑" panose="020B0503020204020204" charset="-122"/>
                <a:ea typeface="微软雅黑" panose="020B0503020204020204" charset="-122"/>
                <a:cs typeface="微软雅黑" panose="020B0503020204020204" charset="-122"/>
                <a:sym typeface="+mn-ea"/>
              </a:rPr>
              <a:t>”</a:t>
            </a:r>
            <a:r>
              <a:rPr lang="zh-CN" altLang="en-US" sz="2600" b="1">
                <a:latin typeface="微软雅黑" panose="020B0503020204020204" charset="-122"/>
                <a:ea typeface="微软雅黑" panose="020B0503020204020204" charset="-122"/>
                <a:cs typeface="微软雅黑" panose="020B0503020204020204" charset="-122"/>
                <a:sym typeface="+mn-ea"/>
              </a:rPr>
              <a:t>）</a:t>
            </a:r>
            <a:endParaRPr lang="zh-CN" altLang="en-US" sz="2600" b="1">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20000"/>
              </a:lnSpc>
              <a:buClrTx/>
              <a:buSzTx/>
              <a:buFontTx/>
            </a:pPr>
            <a:r>
              <a:rPr lang="zh-CN" altLang="en-US" sz="2600" b="1">
                <a:latin typeface="微软雅黑" panose="020B0503020204020204" charset="-122"/>
                <a:ea typeface="微软雅黑" panose="020B0503020204020204" charset="-122"/>
                <a:cs typeface="微软雅黑" panose="020B0503020204020204" charset="-122"/>
                <a:sym typeface="+mn-ea"/>
              </a:rPr>
              <a:t>直道：笔直，从咸阳至九原郡。</a:t>
            </a:r>
            <a:endParaRPr lang="zh-CN" altLang="en-US" sz="2600" b="1">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20000"/>
              </a:lnSpc>
              <a:buClrTx/>
              <a:buSzTx/>
              <a:buFontTx/>
            </a:pPr>
            <a:r>
              <a:rPr lang="zh-CN" altLang="en-US" sz="2600" b="1">
                <a:latin typeface="微软雅黑" panose="020B0503020204020204" charset="-122"/>
                <a:ea typeface="微软雅黑" panose="020B0503020204020204" charset="-122"/>
                <a:cs typeface="微软雅黑" panose="020B0503020204020204" charset="-122"/>
                <a:sym typeface="+mn-ea"/>
              </a:rPr>
              <a:t>（古代第一条“高速公路”）</a:t>
            </a:r>
            <a:endParaRPr lang="zh-CN" altLang="en-US" sz="2600">
              <a:latin typeface="黑体" panose="02010609060101010101" charset="-122"/>
              <a:ea typeface="黑体" panose="02010609060101010101" charset="-122"/>
              <a:cs typeface="黑体" panose="02010609060101010101" charset="-122"/>
              <a:sym typeface="+mn-ea"/>
            </a:endParaRPr>
          </a:p>
          <a:p>
            <a:pPr lvl="0" algn="l">
              <a:lnSpc>
                <a:spcPct val="90000"/>
              </a:lnSpc>
              <a:buClrTx/>
              <a:buSzTx/>
              <a:buFontTx/>
            </a:pPr>
            <a:endParaRPr lang="zh-CN" altLang="en-US" sz="2600">
              <a:latin typeface="黑体" panose="02010609060101010101" charset="-122"/>
              <a:ea typeface="黑体" panose="02010609060101010101" charset="-122"/>
              <a:cs typeface="黑体" panose="02010609060101010101" charset="-122"/>
              <a:sym typeface="+mn-ea"/>
            </a:endParaRPr>
          </a:p>
        </p:txBody>
      </p:sp>
      <p:pic>
        <p:nvPicPr>
          <p:cNvPr id="56" name="图片 55"/>
          <p:cNvPicPr>
            <a:picLocks noChangeAspect="1"/>
          </p:cNvPicPr>
          <p:nvPr>
            <p:custDataLst>
              <p:tags r:id="rId36"/>
            </p:custDataLst>
          </p:nvPr>
        </p:nvPicPr>
        <p:blipFill>
          <a:blip r:embed="rId37">
            <a:clrChange>
              <a:clrFrom>
                <a:srgbClr val="DFE0E2"/>
              </a:clrFrom>
              <a:clrTo>
                <a:srgbClr val="DFE0E2">
                  <a:alpha val="0"/>
                </a:srgbClr>
              </a:clrTo>
            </a:clrChange>
            <a:extLst>
              <a:ext uri="{28A0092B-C50C-407E-A947-70E740481C1C}">
                <a14:useLocalDpi xmlns:a14="http://schemas.microsoft.com/office/drawing/2010/main" val="0"/>
              </a:ext>
            </a:extLst>
          </a:blip>
          <a:stretch>
            <a:fillRect/>
          </a:stretch>
        </p:blipFill>
        <p:spPr>
          <a:xfrm>
            <a:off x="5300345" y="3626485"/>
            <a:ext cx="2105660" cy="2157095"/>
          </a:xfrm>
          <a:prstGeom prst="rect">
            <a:avLst/>
          </a:prstGeom>
          <a:ln>
            <a:noFill/>
          </a:ln>
        </p:spPr>
      </p:pic>
      <p:sp>
        <p:nvSpPr>
          <p:cNvPr id="57" name="文本框 56"/>
          <p:cNvSpPr txBox="1"/>
          <p:nvPr>
            <p:custDataLst>
              <p:tags r:id="rId38"/>
            </p:custDataLst>
          </p:nvPr>
        </p:nvSpPr>
        <p:spPr>
          <a:xfrm>
            <a:off x="5569585" y="5619750"/>
            <a:ext cx="1725930" cy="460375"/>
          </a:xfrm>
          <a:prstGeom prst="rect">
            <a:avLst/>
          </a:prstGeom>
          <a:noFill/>
          <a:ln>
            <a:noFill/>
          </a:ln>
        </p:spPr>
        <p:txBody>
          <a:bodyPr wrap="square" rtlCol="0">
            <a:spAutoFit/>
          </a:bodyPr>
          <a:p>
            <a:pPr lvl="0" algn="ctr">
              <a:buClrTx/>
              <a:buSzTx/>
              <a:buFontTx/>
            </a:pPr>
            <a:r>
              <a:rPr lang="zh-CN" altLang="en-US" sz="2400" b="1" dirty="0">
                <a:latin typeface="微软雅黑" panose="020B0503020204020204" charset="-122"/>
                <a:ea typeface="微软雅黑" panose="020B0503020204020204" charset="-122"/>
                <a:cs typeface="微软雅黑" panose="020B0503020204020204" charset="-122"/>
                <a:sym typeface="+mn-ea"/>
              </a:rPr>
              <a:t>秦 半两钱</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39"/>
            </p:custDataLst>
          </p:nvPr>
        </p:nvSpPr>
        <p:spPr>
          <a:xfrm>
            <a:off x="133985" y="1842770"/>
            <a:ext cx="6037580" cy="491490"/>
          </a:xfrm>
          <a:prstGeom prst="rect">
            <a:avLst/>
          </a:prstGeom>
          <a:noFill/>
        </p:spPr>
        <p:txBody>
          <a:bodyPr wrap="square" rtlCol="0">
            <a:spAutoFit/>
          </a:bodyPr>
          <a:p>
            <a:r>
              <a:rPr lang="en-US" altLang="zh-CN" sz="2600" b="1">
                <a:solidFill>
                  <a:srgbClr val="FF0000"/>
                </a:solidFill>
                <a:latin typeface="微软雅黑" panose="020B0503020204020204" charset="-122"/>
                <a:ea typeface="微软雅黑" panose="020B0503020204020204" charset="-122"/>
              </a:rPr>
              <a:t>                 </a:t>
            </a:r>
            <a:r>
              <a:rPr lang="zh-CN" altLang="en-US" sz="2600" b="1">
                <a:solidFill>
                  <a:srgbClr val="FF0000"/>
                </a:solidFill>
                <a:latin typeface="微软雅黑" panose="020B0503020204020204" charset="-122"/>
                <a:ea typeface="微软雅黑" panose="020B0503020204020204" charset="-122"/>
              </a:rPr>
              <a:t>经济文化统一（社会治理）</a:t>
            </a:r>
            <a:endParaRPr lang="zh-CN" altLang="en-US" sz="2600" b="1">
              <a:solidFill>
                <a:srgbClr val="FF0000"/>
              </a:solidFill>
              <a:latin typeface="微软雅黑" panose="020B0503020204020204" charset="-122"/>
              <a:ea typeface="微软雅黑" panose="020B0503020204020204" charset="-122"/>
            </a:endParaRPr>
          </a:p>
        </p:txBody>
      </p:sp>
      <p:sp>
        <p:nvSpPr>
          <p:cNvPr id="36" name="矩形 35"/>
          <p:cNvSpPr/>
          <p:nvPr>
            <p:custDataLst>
              <p:tags r:id="rId40"/>
            </p:custDataLst>
          </p:nvPr>
        </p:nvSpPr>
        <p:spPr>
          <a:xfrm>
            <a:off x="6397625" y="1244600"/>
            <a:ext cx="5485130" cy="10039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indent="0" algn="l" fontAlgn="auto">
              <a:lnSpc>
                <a:spcPct val="120000"/>
              </a:lnSpc>
              <a:buClrTx/>
              <a:buSzTx/>
              <a:buFontTx/>
            </a:pPr>
            <a:r>
              <a:rPr lang="zh-CN" altLang="en-US" sz="2600" b="1">
                <a:solidFill>
                  <a:schemeClr val="tx1"/>
                </a:solidFill>
                <a:latin typeface="微软雅黑" panose="020B0503020204020204" charset="-122"/>
                <a:ea typeface="微软雅黑" panose="020B0503020204020204" charset="-122"/>
                <a:cs typeface="微软雅黑" panose="020B0503020204020204" charset="-122"/>
                <a:sym typeface="+mn-ea"/>
              </a:rPr>
              <a:t>文化：</a:t>
            </a:r>
            <a:r>
              <a:rPr lang="zh-CN" sz="2600" b="1">
                <a:solidFill>
                  <a:schemeClr val="tx1"/>
                </a:solidFill>
                <a:latin typeface="微软雅黑" panose="020B0503020204020204" charset="-122"/>
                <a:ea typeface="微软雅黑" panose="020B0503020204020204" charset="-122"/>
                <a:cs typeface="微软雅黑" panose="020B0503020204020204" charset="-122"/>
                <a:sym typeface="+mn-ea"/>
              </a:rPr>
              <a:t>强化了各民族的身份认同意识，构建了统一的价值观体系。</a:t>
            </a:r>
            <a:endParaRPr lang="zh-CN" sz="26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7" name="文本框 46"/>
          <p:cNvSpPr txBox="1"/>
          <p:nvPr>
            <p:custDataLst>
              <p:tags r:id="rId41"/>
            </p:custDataLst>
          </p:nvPr>
        </p:nvSpPr>
        <p:spPr>
          <a:xfrm>
            <a:off x="4943475" y="109855"/>
            <a:ext cx="5891530" cy="1050290"/>
          </a:xfrm>
          <a:prstGeom prst="rect">
            <a:avLst/>
          </a:prstGeom>
          <a:solidFill>
            <a:srgbClr val="FFC000"/>
          </a:solidFill>
          <a:ln>
            <a:noFill/>
          </a:ln>
        </p:spPr>
        <p:txBody>
          <a:bodyPr wrap="square">
            <a:spAutoFit/>
          </a:bodyPr>
          <a:p>
            <a:pPr indent="0" fontAlgn="auto">
              <a:lnSpc>
                <a:spcPct val="120000"/>
              </a:lnSpc>
            </a:pPr>
            <a:r>
              <a:rPr lang="zh-CN" altLang="en-US" sz="2600" b="1">
                <a:latin typeface="微软雅黑" panose="020B0503020204020204" charset="-122"/>
                <a:ea typeface="微软雅黑" panose="020B0503020204020204" charset="-122"/>
              </a:rPr>
              <a:t>经济：加强各地经济联系；有利于商品经济发展的国家的统一。</a:t>
            </a:r>
            <a:endParaRPr lang="zh-CN" altLang="en-US" sz="26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xEl>
                                              <p:pRg st="2" end="2"/>
                                            </p:txEl>
                                          </p:spTgt>
                                        </p:tgtEl>
                                        <p:attrNameLst>
                                          <p:attrName>style.visibility</p:attrName>
                                        </p:attrNameLst>
                                      </p:cBhvr>
                                      <p:to>
                                        <p:strVal val="visible"/>
                                      </p:to>
                                    </p:set>
                                    <p:animEffect transition="in" filter="barn(inVertical)">
                                      <p:cBhvr>
                                        <p:cTn id="7" dur="500"/>
                                        <p:tgtEl>
                                          <p:spTgt spid="52">
                                            <p:txEl>
                                              <p:pRg st="2" end="2"/>
                                            </p:txEl>
                                          </p:spTgt>
                                        </p:tgtEl>
                                      </p:cBhvr>
                                    </p:animEffect>
                                  </p:childTnLst>
                                </p:cTn>
                              </p:par>
                              <p:par>
                                <p:cTn id="8" presetID="1" presetClass="entr" presetSubtype="0" fill="hold" grpId="2" nodeType="withEffect">
                                  <p:stCondLst>
                                    <p:cond delay="0"/>
                                  </p:stCondLst>
                                  <p:childTnLst>
                                    <p:set>
                                      <p:cBhvr>
                                        <p:cTn id="9" dur="1" fill="hold">
                                          <p:stCondLst>
                                            <p:cond delay="0"/>
                                          </p:stCondLst>
                                        </p:cTn>
                                        <p:tgtEl>
                                          <p:spTgt spid="6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2">
                                            <p:txEl>
                                              <p:pRg st="3" end="3"/>
                                            </p:txEl>
                                          </p:spTgt>
                                        </p:tgtEl>
                                        <p:attrNameLst>
                                          <p:attrName>style.visibility</p:attrName>
                                        </p:attrNameLst>
                                      </p:cBhvr>
                                      <p:to>
                                        <p:strVal val="visible"/>
                                      </p:to>
                                    </p:set>
                                    <p:animEffect transition="in" filter="barn(inVertical)">
                                      <p:cBhvr>
                                        <p:cTn id="20" dur="500"/>
                                        <p:tgtEl>
                                          <p:spTgt spid="52">
                                            <p:txEl>
                                              <p:pRg st="3" end="3"/>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4" end="4"/>
                                            </p:txEl>
                                          </p:spTgt>
                                        </p:tgtEl>
                                        <p:attrNameLst>
                                          <p:attrName>style.visibility</p:attrName>
                                        </p:attrNameLst>
                                      </p:cBhvr>
                                      <p:to>
                                        <p:strVal val="visible"/>
                                      </p:to>
                                    </p:set>
                                    <p:animEffect transition="in" filter="barn(inVertical)">
                                      <p:cBhvr>
                                        <p:cTn id="27" dur="500"/>
                                        <p:tgtEl>
                                          <p:spTgt spid="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p:bldP spid="64" grpId="2"/>
      <p:bldP spid="34" grpId="0" bldLvl="0" animBg="1"/>
      <p:bldP spid="57" grpId="0"/>
      <p:bldP spid="36" grpId="0" bldLvl="0" animBg="1"/>
      <p:bldP spid="47"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1"/>
          <p:cNvSpPr>
            <a:spLocks noChangeArrowheads="1"/>
          </p:cNvSpPr>
          <p:nvPr/>
        </p:nvSpPr>
        <p:spPr bwMode="auto">
          <a:xfrm>
            <a:off x="224790" y="1304925"/>
            <a:ext cx="11967210" cy="262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252095" indent="-457200" defTabSz="914400" fontAlgn="auto">
              <a:lnSpc>
                <a:spcPct val="120000"/>
              </a:lnSpc>
              <a:tabLst>
                <a:tab pos="1170305" algn="l"/>
                <a:tab pos="2250440" algn="l"/>
              </a:tabLst>
            </a:pPr>
            <a:endParaRPr kumimoji="1" lang="zh-CN" altLang="en-US" sz="2600" b="1" dirty="0">
              <a:solidFill>
                <a:srgbClr val="401BC0"/>
              </a:solidFill>
              <a:latin typeface="微软雅黑" panose="020B0503020204020204" charset="-122"/>
              <a:ea typeface="微软雅黑" panose="020B0503020204020204" charset="-122"/>
              <a:cs typeface="幼圆" panose="02010509060101010101" charset="-122"/>
            </a:endParaRPr>
          </a:p>
        </p:txBody>
      </p:sp>
      <p:sp>
        <p:nvSpPr>
          <p:cNvPr id="2" name="文本框 1"/>
          <p:cNvSpPr txBox="1"/>
          <p:nvPr/>
        </p:nvSpPr>
        <p:spPr>
          <a:xfrm>
            <a:off x="67945" y="1878965"/>
            <a:ext cx="12028805" cy="2368550"/>
          </a:xfrm>
          <a:prstGeom prst="rect">
            <a:avLst/>
          </a:prstGeom>
          <a:noFill/>
        </p:spPr>
        <p:txBody>
          <a:bodyPr wrap="square" rtlCol="0" anchor="t">
            <a:spAutoFit/>
          </a:bodyPr>
          <a:p>
            <a:pPr lvl="0" algn="just">
              <a:buClrTx/>
              <a:buSzTx/>
              <a:buFontTx/>
            </a:pPr>
            <a:r>
              <a:rPr lang="en-US" sz="2600" b="1">
                <a:latin typeface="微软雅黑" panose="020B0503020204020204" charset="-122"/>
                <a:ea typeface="微软雅黑" panose="020B0503020204020204" charset="-122"/>
                <a:cs typeface="微软雅黑" panose="020B0503020204020204" charset="-122"/>
                <a:sym typeface="+mn-ea"/>
              </a:rPr>
              <a:t>秦人统一，此期间有极关重要者四事∶一、为中国版图之确立。秦并六国，分建四十二郡，造成此下二千年中国疆域之大轮廊。二、为中国民族之抟成。春秋时代华、夷杂处之局逐渐消融，而成“车同轨，书同文，行同伦”之社会。三、为中国政治制度之创建。封建制破弃，郡县制成立，平民、贵族两阶级对立之消融。四、为中国学术思想之奠定。</a:t>
            </a:r>
            <a:endParaRPr lang="en-US" sz="2800" b="1">
              <a:latin typeface="微软雅黑" panose="020B0503020204020204" charset="-122"/>
              <a:ea typeface="微软雅黑" panose="020B0503020204020204" charset="-122"/>
              <a:cs typeface="微软雅黑" panose="020B0503020204020204" charset="-122"/>
              <a:sym typeface="+mn-ea"/>
            </a:endParaRPr>
          </a:p>
          <a:p>
            <a:pPr lvl="0" algn="r">
              <a:lnSpc>
                <a:spcPct val="90000"/>
              </a:lnSpc>
              <a:buClrTx/>
              <a:buSzTx/>
              <a:buFontTx/>
            </a:pPr>
            <a:r>
              <a:rPr lang="en-US" sz="2000" b="1">
                <a:latin typeface="楷体" panose="02010609060101010101" charset="-122"/>
                <a:ea typeface="楷体" panose="02010609060101010101" charset="-122"/>
                <a:cs typeface="楷体" panose="02010609060101010101" charset="-122"/>
                <a:sym typeface="+mn-ea"/>
              </a:rPr>
              <a:t>——钱穆《国史大纲》</a:t>
            </a:r>
            <a:endParaRPr lang="en-US" altLang="en-US" sz="20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custDataLst>
              <p:tags r:id="rId1"/>
            </p:custDataLst>
          </p:nvPr>
        </p:nvSpPr>
        <p:spPr>
          <a:xfrm>
            <a:off x="4951730" y="170815"/>
            <a:ext cx="2863215" cy="491490"/>
          </a:xfrm>
          <a:prstGeom prst="rect">
            <a:avLst/>
          </a:prstGeom>
          <a:solidFill>
            <a:schemeClr val="bg1"/>
          </a:solidFill>
          <a:ln w="28575" cmpd="sng">
            <a:solidFill>
              <a:srgbClr val="C00000"/>
            </a:solidFill>
            <a:prstDash val="solid"/>
          </a:ln>
        </p:spPr>
        <p:txBody>
          <a:bodyPr wrap="square" rtlCol="0" anchor="t">
            <a:spAutoFit/>
          </a:bodyPr>
          <a:p>
            <a:r>
              <a:rPr lang="zh-CN" altLang="en-US" sz="2600" smtClean="0">
                <a:solidFill>
                  <a:srgbClr val="C00000"/>
                </a:solidFill>
                <a:latin typeface="黑体" panose="02010609060101010101" charset="-122"/>
                <a:ea typeface="黑体" panose="02010609060101010101" charset="-122"/>
                <a:cs typeface="Kaiti SC Bold" panose="02010600040101010101" charset="-122"/>
                <a:sym typeface="+mn-ea"/>
              </a:rPr>
              <a:t>为中国版图之确立</a:t>
            </a:r>
            <a:endParaRPr lang="zh-CN" altLang="en-US" sz="2600" smtClean="0">
              <a:solidFill>
                <a:srgbClr val="C00000"/>
              </a:solidFill>
              <a:latin typeface="黑体" panose="02010609060101010101" charset="-122"/>
              <a:ea typeface="黑体" panose="02010609060101010101" charset="-122"/>
              <a:cs typeface="Kaiti SC Bold" panose="02010600040101010101" charset="-122"/>
              <a:sym typeface="+mn-ea"/>
            </a:endParaRPr>
          </a:p>
        </p:txBody>
      </p:sp>
      <p:sp>
        <p:nvSpPr>
          <p:cNvPr id="7" name="文本框 6"/>
          <p:cNvSpPr txBox="1"/>
          <p:nvPr>
            <p:custDataLst>
              <p:tags r:id="rId2"/>
            </p:custDataLst>
          </p:nvPr>
        </p:nvSpPr>
        <p:spPr>
          <a:xfrm>
            <a:off x="9106535" y="1395730"/>
            <a:ext cx="2863215" cy="491490"/>
          </a:xfrm>
          <a:prstGeom prst="rect">
            <a:avLst/>
          </a:prstGeom>
          <a:solidFill>
            <a:schemeClr val="bg1"/>
          </a:solidFill>
          <a:ln w="28575" cmpd="sng">
            <a:solidFill>
              <a:srgbClr val="C00000"/>
            </a:solidFill>
            <a:prstDash val="solid"/>
          </a:ln>
        </p:spPr>
        <p:txBody>
          <a:bodyPr wrap="square" rtlCol="0" anchor="t">
            <a:spAutoFit/>
          </a:bodyPr>
          <a:p>
            <a:r>
              <a:rPr lang="zh-CN" altLang="en-US" sz="2600" smtClean="0">
                <a:solidFill>
                  <a:srgbClr val="C00000"/>
                </a:solidFill>
                <a:latin typeface="黑体" panose="02010609060101010101" charset="-122"/>
                <a:ea typeface="黑体" panose="02010609060101010101" charset="-122"/>
                <a:cs typeface="Kaiti SC Bold" panose="02010600040101010101" charset="-122"/>
                <a:sym typeface="+mn-ea"/>
              </a:rPr>
              <a:t>为中国制度之创建</a:t>
            </a:r>
            <a:endParaRPr lang="zh-CN" altLang="en-US" sz="2600" smtClean="0">
              <a:solidFill>
                <a:srgbClr val="C00000"/>
              </a:solidFill>
              <a:latin typeface="黑体" panose="02010609060101010101" charset="-122"/>
              <a:ea typeface="黑体" panose="02010609060101010101" charset="-122"/>
              <a:cs typeface="Kaiti SC Bold" panose="02010600040101010101" charset="-122"/>
              <a:sym typeface="+mn-ea"/>
            </a:endParaRPr>
          </a:p>
        </p:txBody>
      </p:sp>
      <p:sp>
        <p:nvSpPr>
          <p:cNvPr id="8" name="文本框 7"/>
          <p:cNvSpPr txBox="1"/>
          <p:nvPr>
            <p:custDataLst>
              <p:tags r:id="rId3"/>
            </p:custDataLst>
          </p:nvPr>
        </p:nvSpPr>
        <p:spPr>
          <a:xfrm>
            <a:off x="7029450" y="783590"/>
            <a:ext cx="2863215" cy="491490"/>
          </a:xfrm>
          <a:prstGeom prst="rect">
            <a:avLst/>
          </a:prstGeom>
          <a:solidFill>
            <a:schemeClr val="bg1"/>
          </a:solidFill>
          <a:ln w="28575" cmpd="sng">
            <a:solidFill>
              <a:srgbClr val="C00000"/>
            </a:solidFill>
            <a:prstDash val="solid"/>
          </a:ln>
        </p:spPr>
        <p:txBody>
          <a:bodyPr wrap="square" rtlCol="0" anchor="t">
            <a:spAutoFit/>
          </a:bodyPr>
          <a:p>
            <a:r>
              <a:rPr lang="zh-CN" altLang="en-US" sz="2600" smtClean="0">
                <a:solidFill>
                  <a:srgbClr val="C00000"/>
                </a:solidFill>
                <a:latin typeface="黑体" panose="02010609060101010101" charset="-122"/>
                <a:ea typeface="黑体" panose="02010609060101010101" charset="-122"/>
                <a:cs typeface="Kaiti SC Bold" panose="02010600040101010101" charset="-122"/>
                <a:sym typeface="+mn-ea"/>
              </a:rPr>
              <a:t>为中华民族之形成</a:t>
            </a:r>
            <a:endParaRPr lang="zh-CN" altLang="en-US" sz="2600" smtClean="0">
              <a:solidFill>
                <a:srgbClr val="C00000"/>
              </a:solidFill>
              <a:latin typeface="黑体" panose="02010609060101010101" charset="-122"/>
              <a:ea typeface="黑体" panose="02010609060101010101" charset="-122"/>
              <a:cs typeface="Kaiti SC Bold" panose="02010600040101010101" charset="-122"/>
              <a:sym typeface="+mn-ea"/>
            </a:endParaRPr>
          </a:p>
        </p:txBody>
      </p:sp>
      <p:sp>
        <p:nvSpPr>
          <p:cNvPr id="3" name="文本框 2"/>
          <p:cNvSpPr txBox="1"/>
          <p:nvPr/>
        </p:nvSpPr>
        <p:spPr>
          <a:xfrm>
            <a:off x="67945" y="170815"/>
            <a:ext cx="9076055" cy="3503930"/>
          </a:xfrm>
          <a:prstGeom prst="rect">
            <a:avLst/>
          </a:prstGeom>
          <a:noFill/>
        </p:spPr>
        <p:txBody>
          <a:bodyPr wrap="square" rtlCol="0" anchor="t">
            <a:noAutofit/>
          </a:bodyPr>
          <a:p>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sym typeface="+mn-ea"/>
              </a:rPr>
              <a:t> </a:t>
            </a:r>
            <a:r>
              <a:rPr kumimoji="1" lang="en-US" altLang="zh-CN" sz="36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kumimoji="1" lang="zh-CN" altLang="en-US" sz="3600" b="1" dirty="0">
                <a:solidFill>
                  <a:srgbClr val="FF0000"/>
                </a:solidFill>
                <a:latin typeface="微软雅黑" panose="020B0503020204020204" charset="-122"/>
                <a:ea typeface="微软雅黑" panose="020B0503020204020204" charset="-122"/>
                <a:cs typeface="微软雅黑" panose="020B0503020204020204" charset="-122"/>
                <a:sym typeface="+mn-ea"/>
              </a:rPr>
              <a:t>影响</a:t>
            </a:r>
            <a:endParaRPr kumimoji="1" lang="zh-CN" altLang="en-US" sz="36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nvSpPr>
        <p:spPr>
          <a:xfrm>
            <a:off x="354330" y="512450"/>
            <a:ext cx="3738880" cy="521970"/>
          </a:xfrm>
          <a:prstGeom prst="rect">
            <a:avLst/>
          </a:prstGeom>
          <a:noFill/>
        </p:spPr>
        <p:txBody>
          <a:bodyPr wrap="none" rtlCol="0" anchor="t">
            <a:spAutoFit/>
          </a:bodyPr>
          <a:lstStyle/>
          <a:p>
            <a:r>
              <a:rPr kumimoji="1" lang="zh-CN" altLang="en-US"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rPr>
              <a:t>三、</a:t>
            </a:r>
            <a:r>
              <a:rPr kumimoji="1" lang="zh-CN"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rPr>
              <a:t>秦朝的暴政与速亡</a:t>
            </a:r>
            <a:endParaRPr kumimoji="1" lang="zh-CN"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endParaRPr>
          </a:p>
        </p:txBody>
      </p:sp>
      <p:sp>
        <p:nvSpPr>
          <p:cNvPr id="52" name="矩形 1"/>
          <p:cNvSpPr>
            <a:spLocks noChangeArrowheads="1"/>
          </p:cNvSpPr>
          <p:nvPr/>
        </p:nvSpPr>
        <p:spPr bwMode="auto">
          <a:xfrm>
            <a:off x="224790" y="1304925"/>
            <a:ext cx="1196721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252095" indent="-457200" defTabSz="914400" fontAlgn="auto">
              <a:lnSpc>
                <a:spcPct val="120000"/>
              </a:lnSpc>
              <a:tabLst>
                <a:tab pos="1170305" algn="l"/>
                <a:tab pos="2250440" algn="l"/>
              </a:tabLst>
            </a:pPr>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rPr>
              <a:t>  </a:t>
            </a:r>
            <a:r>
              <a:rPr kumimoji="1" lang="zh-CN" altLang="en-US" sz="2600" b="1" dirty="0">
                <a:solidFill>
                  <a:srgbClr val="FF0000"/>
                </a:solidFill>
                <a:latin typeface="微软雅黑" panose="020B0503020204020204" charset="-122"/>
                <a:ea typeface="微软雅黑" panose="020B0503020204020204" charset="-122"/>
              </a:rPr>
              <a:t>（一）暴政</a:t>
            </a:r>
            <a:endParaRPr kumimoji="1" lang="zh-CN" altLang="en-US" sz="2600" b="1" dirty="0">
              <a:solidFill>
                <a:srgbClr val="FF0000"/>
              </a:solidFill>
              <a:latin typeface="微软雅黑" panose="020B0503020204020204" charset="-122"/>
              <a:ea typeface="微软雅黑" panose="020B0503020204020204" charset="-122"/>
            </a:endParaRPr>
          </a:p>
          <a:p>
            <a:pPr fontAlgn="auto">
              <a:lnSpc>
                <a:spcPct val="120000"/>
              </a:lnSpc>
              <a:buClrTx/>
              <a:buSzTx/>
              <a:buFontTx/>
            </a:pPr>
            <a:endParaRPr lang="en-US" altLang="zh-CN" sz="2600" b="1" dirty="0">
              <a:latin typeface="幼圆" panose="02010509060101010101" charset="-122"/>
              <a:ea typeface="幼圆" panose="02010509060101010101" charset="-122"/>
              <a:cs typeface="幼圆" panose="02010509060101010101" charset="-122"/>
              <a:sym typeface="+mn-ea"/>
            </a:endParaRPr>
          </a:p>
          <a:p>
            <a:pPr marL="252095" indent="-457200" defTabSz="914400" fontAlgn="auto">
              <a:lnSpc>
                <a:spcPct val="120000"/>
              </a:lnSpc>
              <a:tabLst>
                <a:tab pos="1170305" algn="l"/>
                <a:tab pos="2250440" algn="l"/>
              </a:tabLst>
            </a:pPr>
            <a:endParaRPr kumimoji="1" lang="zh-CN" altLang="en-US" sz="2600" b="1" dirty="0">
              <a:solidFill>
                <a:srgbClr val="401BC0"/>
              </a:solidFill>
              <a:latin typeface="幼圆" panose="02010509060101010101" charset="-122"/>
              <a:ea typeface="幼圆" panose="02010509060101010101" charset="-122"/>
              <a:cs typeface="幼圆" panose="02010509060101010101" charset="-122"/>
            </a:endParaRPr>
          </a:p>
        </p:txBody>
      </p:sp>
      <p:pic>
        <p:nvPicPr>
          <p:cNvPr id="2" name="图片 1"/>
          <p:cNvPicPr>
            <a:picLocks noChangeAspect="1"/>
          </p:cNvPicPr>
          <p:nvPr>
            <p:custDataLst>
              <p:tags r:id="rId1"/>
            </p:custDataLst>
          </p:nvPr>
        </p:nvPicPr>
        <p:blipFill>
          <a:blip r:embed="rId2"/>
          <a:srcRect b="69329"/>
          <a:stretch>
            <a:fillRect/>
          </a:stretch>
        </p:blipFill>
        <p:spPr>
          <a:xfrm>
            <a:off x="60960" y="1877695"/>
            <a:ext cx="12192000" cy="1482725"/>
          </a:xfrm>
          <a:prstGeom prst="rect">
            <a:avLst/>
          </a:prstGeom>
        </p:spPr>
      </p:pic>
      <p:sp>
        <p:nvSpPr>
          <p:cNvPr id="10" name="文本框 9"/>
          <p:cNvSpPr txBox="1"/>
          <p:nvPr>
            <p:custDataLst>
              <p:tags r:id="rId3"/>
            </p:custDataLst>
          </p:nvPr>
        </p:nvSpPr>
        <p:spPr>
          <a:xfrm>
            <a:off x="7288530" y="160020"/>
            <a:ext cx="908685" cy="491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600" b="1" dirty="0">
                <a:solidFill>
                  <a:srgbClr val="FF0000"/>
                </a:solidFill>
                <a:latin typeface="微软雅黑" panose="020B0503020204020204" charset="-122"/>
                <a:ea typeface="微软雅黑" panose="020B0503020204020204" charset="-122"/>
                <a:cs typeface="黑体" panose="02010609060101010101" charset="-122"/>
                <a:sym typeface="+mn-ea"/>
              </a:rPr>
              <a:t>更卒</a:t>
            </a:r>
            <a:endParaRPr lang="zh-CN" altLang="en-US" sz="2600" b="1" dirty="0">
              <a:solidFill>
                <a:srgbClr val="FF0000"/>
              </a:solidFill>
              <a:latin typeface="微软雅黑" panose="020B0503020204020204" charset="-122"/>
              <a:ea typeface="微软雅黑" panose="020B0503020204020204" charset="-122"/>
              <a:cs typeface="黑体" panose="02010609060101010101" charset="-122"/>
              <a:sym typeface="+mn-ea"/>
            </a:endParaRPr>
          </a:p>
        </p:txBody>
      </p:sp>
      <p:sp>
        <p:nvSpPr>
          <p:cNvPr id="11" name="文本框 10"/>
          <p:cNvSpPr txBox="1"/>
          <p:nvPr>
            <p:custDataLst>
              <p:tags r:id="rId4"/>
            </p:custDataLst>
          </p:nvPr>
        </p:nvSpPr>
        <p:spPr>
          <a:xfrm>
            <a:off x="7288530" y="753110"/>
            <a:ext cx="908685" cy="491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600" b="1" dirty="0">
                <a:solidFill>
                  <a:srgbClr val="FF0000"/>
                </a:solidFill>
                <a:latin typeface="微软雅黑" panose="020B0503020204020204" charset="-122"/>
                <a:ea typeface="微软雅黑" panose="020B0503020204020204" charset="-122"/>
                <a:sym typeface="+mn-ea"/>
              </a:rPr>
              <a:t>正</a:t>
            </a:r>
            <a:r>
              <a:rPr lang="zh-CN" altLang="en-US" sz="2600" b="1" dirty="0" smtClean="0">
                <a:solidFill>
                  <a:srgbClr val="FF0000"/>
                </a:solidFill>
                <a:latin typeface="微软雅黑" panose="020B0503020204020204" charset="-122"/>
                <a:ea typeface="微软雅黑" panose="020B0503020204020204" charset="-122"/>
                <a:sym typeface="+mn-ea"/>
              </a:rPr>
              <a:t>卒</a:t>
            </a:r>
            <a:endParaRPr lang="zh-CN" altLang="en-US" sz="2600" b="1" dirty="0">
              <a:solidFill>
                <a:srgbClr val="002060"/>
              </a:solidFill>
              <a:latin typeface="微软雅黑" panose="020B0503020204020204" charset="-122"/>
              <a:ea typeface="微软雅黑" panose="020B0503020204020204" charset="-122"/>
              <a:sym typeface="+mn-ea"/>
            </a:endParaRPr>
          </a:p>
        </p:txBody>
      </p:sp>
      <p:sp>
        <p:nvSpPr>
          <p:cNvPr id="12" name="文本框 11"/>
          <p:cNvSpPr txBox="1"/>
          <p:nvPr>
            <p:custDataLst>
              <p:tags r:id="rId5"/>
            </p:custDataLst>
          </p:nvPr>
        </p:nvSpPr>
        <p:spPr>
          <a:xfrm>
            <a:off x="7288530" y="1346200"/>
            <a:ext cx="908685" cy="491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600" b="1" dirty="0">
                <a:solidFill>
                  <a:srgbClr val="FF0000"/>
                </a:solidFill>
                <a:latin typeface="微软雅黑" panose="020B0503020204020204" charset="-122"/>
                <a:ea typeface="微软雅黑" panose="020B0503020204020204" charset="-122"/>
                <a:sym typeface="+mn-ea"/>
              </a:rPr>
              <a:t>戍</a:t>
            </a:r>
            <a:r>
              <a:rPr lang="zh-CN" altLang="en-US" sz="2600" b="1" dirty="0" smtClean="0">
                <a:solidFill>
                  <a:srgbClr val="FF0000"/>
                </a:solidFill>
                <a:latin typeface="微软雅黑" panose="020B0503020204020204" charset="-122"/>
                <a:ea typeface="微软雅黑" panose="020B0503020204020204" charset="-122"/>
                <a:sym typeface="+mn-ea"/>
              </a:rPr>
              <a:t>卒</a:t>
            </a:r>
            <a:endParaRPr lang="zh-CN" altLang="en-US" sz="2600" b="1" dirty="0">
              <a:solidFill>
                <a:srgbClr val="002060"/>
              </a:solidFill>
              <a:latin typeface="微软雅黑" panose="020B0503020204020204" charset="-122"/>
              <a:ea typeface="微软雅黑" panose="020B0503020204020204" charset="-122"/>
              <a:sym typeface="+mn-ea"/>
            </a:endParaRPr>
          </a:p>
        </p:txBody>
      </p:sp>
      <p:sp>
        <p:nvSpPr>
          <p:cNvPr id="13" name="文本框 12"/>
          <p:cNvSpPr txBox="1"/>
          <p:nvPr/>
        </p:nvSpPr>
        <p:spPr>
          <a:xfrm>
            <a:off x="5868670" y="701040"/>
            <a:ext cx="1280795" cy="521970"/>
          </a:xfrm>
          <a:prstGeom prst="rect">
            <a:avLst/>
          </a:prstGeom>
          <a:solidFill>
            <a:srgbClr val="FFFF00"/>
          </a:solidFill>
          <a:ln w="15875">
            <a:noFill/>
          </a:ln>
        </p:spPr>
        <p:txBody>
          <a:bodyPr wrap="square" rtlCol="0">
            <a:spAutoFit/>
          </a:bodyPr>
          <a:p>
            <a:pPr algn="ctr"/>
            <a:r>
              <a:rPr lang="zh-CN" altLang="en-US" sz="2800" b="1" dirty="0">
                <a:solidFill>
                  <a:srgbClr val="002060"/>
                </a:solidFill>
                <a:latin typeface="微软雅黑" panose="020B0503020204020204" charset="-122"/>
                <a:ea typeface="微软雅黑" panose="020B0503020204020204" charset="-122"/>
              </a:rPr>
              <a:t>徭役</a:t>
            </a:r>
            <a:endParaRPr lang="zh-CN" altLang="en-US" sz="2800" b="1" dirty="0">
              <a:solidFill>
                <a:srgbClr val="002060"/>
              </a:solidFill>
              <a:latin typeface="微软雅黑" panose="020B0503020204020204" charset="-122"/>
              <a:ea typeface="微软雅黑" panose="020B0503020204020204" charset="-122"/>
            </a:endParaRPr>
          </a:p>
        </p:txBody>
      </p:sp>
      <p:sp>
        <p:nvSpPr>
          <p:cNvPr id="16" name="文本框 15"/>
          <p:cNvSpPr txBox="1"/>
          <p:nvPr>
            <p:custDataLst>
              <p:tags r:id="rId6"/>
            </p:custDataLst>
          </p:nvPr>
        </p:nvSpPr>
        <p:spPr>
          <a:xfrm>
            <a:off x="8724900" y="772160"/>
            <a:ext cx="3108325" cy="583565"/>
          </a:xfrm>
          <a:prstGeom prst="rect">
            <a:avLst/>
          </a:prstGeom>
          <a:solidFill>
            <a:srgbClr val="ED7D31">
              <a:lumMod val="20000"/>
              <a:lumOff val="80000"/>
            </a:srgbClr>
          </a:solidFill>
        </p:spPr>
        <p:txBody>
          <a:bodyPr wrap="square" rtlCol="0" anchor="t">
            <a:spAutoFit/>
          </a:bodyPr>
          <a:p>
            <a:pPr algn="ct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秦：赋役繁重</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占位符 1"/>
          <p:cNvSpPr txBox="1"/>
          <p:nvPr>
            <p:custDataLst>
              <p:tags r:id="rId7"/>
            </p:custDataLst>
          </p:nvPr>
        </p:nvSpPr>
        <p:spPr>
          <a:xfrm>
            <a:off x="667385" y="3370580"/>
            <a:ext cx="11525250" cy="1026795"/>
          </a:xfrm>
          <a:prstGeom prst="rect">
            <a:avLst/>
          </a:prstGeom>
        </p:spPr>
        <p:txBody>
          <a:bodyPr wrap="square">
            <a:noAutofit/>
          </a:bodyPr>
          <a:lstStyle>
            <a:lvl1pPr marL="0" indent="0" algn="l" defTabSz="914400" rtl="0" eaLnBrk="1" latinLnBrk="0" hangingPunct="1">
              <a:lnSpc>
                <a:spcPct val="120000"/>
              </a:lnSpc>
              <a:spcBef>
                <a:spcPts val="0"/>
              </a:spcBef>
              <a:buFontTx/>
              <a:buNone/>
              <a:defRPr sz="2800" kern="1200">
                <a:solidFill>
                  <a:schemeClr val="tx1"/>
                </a:solidFill>
                <a:latin typeface="华文中宋" panose="02010600040101010101" pitchFamily="2" charset="-122"/>
                <a:ea typeface="华文中宋" panose="02010600040101010101" pitchFamily="2" charset="-122"/>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2500" b="1" dirty="0">
                <a:solidFill>
                  <a:srgbClr val="0070C0"/>
                </a:solidFill>
                <a:latin typeface="微软雅黑" panose="020B0503020204020204" charset="-122"/>
                <a:ea typeface="微软雅黑" panose="020B0503020204020204" charset="-122"/>
                <a:cs typeface="微软雅黑" panose="020B0503020204020204" charset="-122"/>
              </a:rPr>
              <a:t>1</a:t>
            </a:r>
            <a:r>
              <a:rPr lang="zh-CN" altLang="en-US" sz="2500" b="1" dirty="0">
                <a:solidFill>
                  <a:srgbClr val="0070C0"/>
                </a:solidFill>
                <a:latin typeface="微软雅黑" panose="020B0503020204020204" charset="-122"/>
                <a:ea typeface="微软雅黑" panose="020B0503020204020204" charset="-122"/>
                <a:cs typeface="微软雅黑" panose="020B0503020204020204" charset="-122"/>
              </a:rPr>
              <a:t>、繁重赋役，抑制了农业的发展</a:t>
            </a:r>
            <a:r>
              <a:rPr lang="en-US" altLang="zh-CN" sz="2500" b="1" dirty="0">
                <a:solidFill>
                  <a:srgbClr val="0070C0"/>
                </a:solidFill>
                <a:latin typeface="微软雅黑" panose="020B0503020204020204" charset="-122"/>
                <a:ea typeface="微软雅黑" panose="020B0503020204020204" charset="-122"/>
                <a:cs typeface="微软雅黑" panose="020B0503020204020204" charset="-122"/>
              </a:rPr>
              <a:t>   </a:t>
            </a:r>
            <a:r>
              <a:rPr lang="en-US" altLang="zh-CN" sz="2500" b="1" dirty="0">
                <a:solidFill>
                  <a:srgbClr val="0070C0"/>
                </a:solidFill>
                <a:latin typeface="微软雅黑" panose="020B0503020204020204" charset="-122"/>
                <a:ea typeface="微软雅黑" panose="020B0503020204020204" charset="-122"/>
                <a:cs typeface="微软雅黑" panose="020B0503020204020204" charset="-122"/>
                <a:sym typeface="+mn-ea"/>
              </a:rPr>
              <a:t>2</a:t>
            </a:r>
            <a:r>
              <a:rPr lang="zh-CN" altLang="en-US" sz="2500" b="1" dirty="0">
                <a:solidFill>
                  <a:srgbClr val="0070C0"/>
                </a:solidFill>
                <a:latin typeface="微软雅黑" panose="020B0503020204020204" charset="-122"/>
                <a:ea typeface="微软雅黑" panose="020B0503020204020204" charset="-122"/>
                <a:cs typeface="微软雅黑" panose="020B0503020204020204" charset="-122"/>
                <a:sym typeface="+mn-ea"/>
              </a:rPr>
              <a:t>、秦法刑法严苛，社会阶级矛盾严重激化</a:t>
            </a:r>
            <a:endParaRPr lang="zh-CN" altLang="en-US" sz="25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pPr>
            <a:r>
              <a:rPr lang="en-US" altLang="zh-CN" sz="2500" b="1" dirty="0">
                <a:solidFill>
                  <a:srgbClr val="0070C0"/>
                </a:solidFill>
                <a:latin typeface="微软雅黑" panose="020B0503020204020204" charset="-122"/>
                <a:ea typeface="微软雅黑" panose="020B0503020204020204" charset="-122"/>
                <a:cs typeface="微软雅黑" panose="020B0503020204020204" charset="-122"/>
                <a:sym typeface="+mn-ea"/>
              </a:rPr>
              <a:t>3</a:t>
            </a:r>
            <a:r>
              <a:rPr lang="zh-CN" altLang="en-US" sz="2500" b="1" dirty="0">
                <a:solidFill>
                  <a:srgbClr val="0070C0"/>
                </a:solidFill>
                <a:latin typeface="微软雅黑" panose="020B0503020204020204" charset="-122"/>
                <a:ea typeface="微软雅黑" panose="020B0503020204020204" charset="-122"/>
                <a:cs typeface="微软雅黑" panose="020B0503020204020204" charset="-122"/>
                <a:sym typeface="+mn-ea"/>
              </a:rPr>
              <a:t>、秦始皇穷奢极欲，大兴土木，征发繁重</a:t>
            </a:r>
            <a:r>
              <a:rPr lang="en-US" altLang="zh-CN" sz="2500" b="1" dirty="0">
                <a:solidFill>
                  <a:srgbClr val="0070C0"/>
                </a:solidFill>
                <a:latin typeface="微软雅黑" panose="020B0503020204020204" charset="-122"/>
                <a:ea typeface="微软雅黑" panose="020B0503020204020204" charset="-122"/>
                <a:cs typeface="微软雅黑" panose="020B0503020204020204" charset="-122"/>
                <a:sym typeface="+mn-ea"/>
              </a:rPr>
              <a:t>       4</a:t>
            </a:r>
            <a:r>
              <a:rPr lang="zh-CN" altLang="en-US" sz="2500" b="1" dirty="0">
                <a:solidFill>
                  <a:srgbClr val="0070C0"/>
                </a:solidFill>
                <a:latin typeface="微软雅黑" panose="020B0503020204020204" charset="-122"/>
                <a:ea typeface="微软雅黑" panose="020B0503020204020204" charset="-122"/>
                <a:cs typeface="微软雅黑" panose="020B0503020204020204" charset="-122"/>
                <a:sym typeface="+mn-ea"/>
              </a:rPr>
              <a:t>、焚书坑儒，禁锢思想</a:t>
            </a:r>
            <a:endParaRPr lang="zh-CN" altLang="en-US" sz="2500" b="1" dirty="0">
              <a:solidFill>
                <a:srgbClr val="0070C0"/>
              </a:solidFill>
              <a:latin typeface="微软雅黑" panose="020B0503020204020204" charset="-122"/>
              <a:ea typeface="微软雅黑" panose="020B0503020204020204" charset="-122"/>
              <a:cs typeface="微软雅黑" panose="020B0503020204020204" charset="-122"/>
            </a:endParaRPr>
          </a:p>
          <a:p>
            <a:pPr fontAlgn="auto">
              <a:lnSpc>
                <a:spcPct val="120000"/>
              </a:lnSpc>
            </a:pPr>
            <a:endParaRPr lang="zh-CN" altLang="en-US" sz="2500" b="1" dirty="0">
              <a:solidFill>
                <a:srgbClr val="0070C0"/>
              </a:solidFill>
              <a:latin typeface="幼圆" panose="02010509060101010101" charset="-122"/>
              <a:ea typeface="幼圆" panose="02010509060101010101" charset="-122"/>
              <a:cs typeface="幼圆" panose="02010509060101010101" charset="-122"/>
              <a:sym typeface="+mn-ea"/>
            </a:endParaRPr>
          </a:p>
          <a:p>
            <a:pPr>
              <a:lnSpc>
                <a:spcPct val="150000"/>
              </a:lnSpc>
            </a:pPr>
            <a:endParaRPr lang="zh-CN" altLang="en-US" sz="2500" b="1" dirty="0">
              <a:solidFill>
                <a:srgbClr val="0070C0"/>
              </a:solidFill>
              <a:latin typeface="幼圆" panose="02010509060101010101" charset="-122"/>
              <a:ea typeface="幼圆" panose="02010509060101010101" charset="-122"/>
              <a:cs typeface="幼圆" panose="02010509060101010101" charset="-122"/>
            </a:endParaRPr>
          </a:p>
        </p:txBody>
      </p:sp>
      <p:sp>
        <p:nvSpPr>
          <p:cNvPr id="39" name="矩形 38"/>
          <p:cNvSpPr/>
          <p:nvPr>
            <p:custDataLst>
              <p:tags r:id="rId8"/>
            </p:custDataLst>
          </p:nvPr>
        </p:nvSpPr>
        <p:spPr>
          <a:xfrm>
            <a:off x="225425" y="4631690"/>
            <a:ext cx="11584305" cy="18522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indent="0" algn="l" fontAlgn="auto">
              <a:lnSpc>
                <a:spcPct val="120000"/>
              </a:lnSpc>
              <a:buClrTx/>
              <a:buSzTx/>
              <a:buFontTx/>
            </a:pP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sz="2600" b="1">
                <a:solidFill>
                  <a:schemeClr val="tx1"/>
                </a:solidFill>
                <a:latin typeface="微软雅黑" panose="020B0503020204020204" charset="-122"/>
                <a:ea typeface="微软雅黑" panose="020B0503020204020204" charset="-122"/>
                <a:cs typeface="微软雅黑" panose="020B0503020204020204" charset="-122"/>
                <a:sym typeface="+mn-ea"/>
              </a:rPr>
              <a:t>思想的问题是不能靠烧书和杀人来解决的，相反由于其手段粗暴愚蠢，使中国文化典籍遭逢浩劫，反而加速秦朝自身灭亡。</a:t>
            </a:r>
            <a:r>
              <a:rPr lang="zh-CN" sz="2600" b="1">
                <a:solidFill>
                  <a:srgbClr val="C00000"/>
                </a:solidFill>
                <a:latin typeface="微软雅黑" panose="020B0503020204020204" charset="-122"/>
                <a:ea typeface="微软雅黑" panose="020B0503020204020204" charset="-122"/>
                <a:cs typeface="微软雅黑" panose="020B0503020204020204" charset="-122"/>
                <a:sym typeface="+mn-ea"/>
              </a:rPr>
              <a:t>打击了春秋以来蓬蓬勃勃的自由思索精神，使学术政治化，开创了中国古代文化专制的先河。</a:t>
            </a:r>
            <a:r>
              <a:rPr lang="en-US" altLang="zh-CN" sz="2600" b="1">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r" fontAlgn="auto">
              <a:lnSpc>
                <a:spcPct val="120000"/>
              </a:lnSpc>
              <a:buClrTx/>
              <a:buSzTx/>
              <a:buFontTx/>
            </a:pP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《朱绍侯编中国古代史》</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p:tgtEl>
                                          <p:spTgt spid="13"/>
                                        </p:tgtEl>
                                        <p:attrNameLst>
                                          <p:attrName>ppt_y</p:attrName>
                                        </p:attrNameLst>
                                      </p:cBhvr>
                                      <p:tavLst>
                                        <p:tav tm="0">
                                          <p:val>
                                            <p:strVal val="#ppt_y+#ppt_h*1.125000"/>
                                          </p:val>
                                        </p:tav>
                                        <p:tav tm="100000">
                                          <p:val>
                                            <p:strVal val="#ppt_y"/>
                                          </p:val>
                                        </p:tav>
                                      </p:tavLst>
                                    </p:anim>
                                    <p:animEffect transition="in" filter="wipe(up)">
                                      <p:cBhvr>
                                        <p:cTn id="15" dur="500"/>
                                        <p:tgtEl>
                                          <p:spTgt spid="13"/>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6" grpId="0" bldLvl="0" animBg="1"/>
      <p:bldP spid="16" grpId="1" animBg="1"/>
      <p:bldP spid="17" grpId="0"/>
      <p:bldP spid="39" grpId="0" bldLvl="0" animBg="1"/>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nvSpPr>
        <p:spPr>
          <a:xfrm>
            <a:off x="354330" y="841380"/>
            <a:ext cx="3738880" cy="521970"/>
          </a:xfrm>
          <a:prstGeom prst="rect">
            <a:avLst/>
          </a:prstGeom>
          <a:noFill/>
        </p:spPr>
        <p:txBody>
          <a:bodyPr wrap="none" rtlCol="0" anchor="t">
            <a:spAutoFit/>
          </a:bodyPr>
          <a:lstStyle/>
          <a:p>
            <a:r>
              <a:rPr kumimoji="1" lang="zh-CN" altLang="en-US"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rPr>
              <a:t>三、</a:t>
            </a:r>
            <a:r>
              <a:rPr kumimoji="1" lang="zh-CN"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rPr>
              <a:t>秦朝的暴政与速亡</a:t>
            </a:r>
            <a:endParaRPr kumimoji="1" lang="zh-CN"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endParaRPr>
          </a:p>
        </p:txBody>
      </p:sp>
      <p:sp>
        <p:nvSpPr>
          <p:cNvPr id="52" name="矩形 1"/>
          <p:cNvSpPr>
            <a:spLocks noChangeArrowheads="1"/>
          </p:cNvSpPr>
          <p:nvPr/>
        </p:nvSpPr>
        <p:spPr bwMode="auto">
          <a:xfrm>
            <a:off x="224790" y="1304925"/>
            <a:ext cx="1196721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252095" indent="-457200" defTabSz="914400" fontAlgn="auto">
              <a:lnSpc>
                <a:spcPct val="120000"/>
              </a:lnSpc>
              <a:tabLst>
                <a:tab pos="1170305" algn="l"/>
                <a:tab pos="2250440" algn="l"/>
              </a:tabLst>
            </a:pPr>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rPr>
              <a:t>  </a:t>
            </a:r>
            <a:r>
              <a:rPr kumimoji="1" lang="zh-CN" altLang="en-US" sz="2600" b="1" dirty="0">
                <a:solidFill>
                  <a:srgbClr val="FF0000"/>
                </a:solidFill>
                <a:latin typeface="微软雅黑" panose="020B0503020204020204" charset="-122"/>
                <a:ea typeface="微软雅黑" panose="020B0503020204020204" charset="-122"/>
              </a:rPr>
              <a:t>（二）灭亡</a:t>
            </a:r>
            <a:endParaRPr kumimoji="1" lang="zh-CN" altLang="en-US" sz="2600" b="1" dirty="0">
              <a:solidFill>
                <a:srgbClr val="FF0000"/>
              </a:solidFill>
              <a:latin typeface="微软雅黑" panose="020B0503020204020204" charset="-122"/>
              <a:ea typeface="微软雅黑" panose="020B0503020204020204" charset="-122"/>
            </a:endParaRPr>
          </a:p>
          <a:p>
            <a:pPr fontAlgn="auto">
              <a:lnSpc>
                <a:spcPct val="120000"/>
              </a:lnSpc>
              <a:buClrTx/>
              <a:buSzTx/>
              <a:buFontTx/>
            </a:pPr>
            <a:endParaRPr lang="en-US" altLang="zh-CN" sz="2600" b="1" dirty="0">
              <a:latin typeface="幼圆" panose="02010509060101010101" charset="-122"/>
              <a:ea typeface="幼圆" panose="02010509060101010101" charset="-122"/>
              <a:cs typeface="幼圆" panose="02010509060101010101" charset="-122"/>
              <a:sym typeface="+mn-ea"/>
            </a:endParaRPr>
          </a:p>
          <a:p>
            <a:pPr marL="252095" indent="-457200" defTabSz="914400" fontAlgn="auto">
              <a:lnSpc>
                <a:spcPct val="120000"/>
              </a:lnSpc>
              <a:tabLst>
                <a:tab pos="1170305" algn="l"/>
                <a:tab pos="2250440" algn="l"/>
              </a:tabLst>
            </a:pPr>
            <a:endParaRPr kumimoji="1" lang="zh-CN" altLang="en-US" sz="2600" b="1" dirty="0">
              <a:solidFill>
                <a:srgbClr val="401BC0"/>
              </a:solidFill>
              <a:latin typeface="幼圆" panose="02010509060101010101" charset="-122"/>
              <a:ea typeface="幼圆" panose="02010509060101010101" charset="-122"/>
              <a:cs typeface="幼圆" panose="02010509060101010101" charset="-122"/>
            </a:endParaRPr>
          </a:p>
        </p:txBody>
      </p:sp>
      <p:sp>
        <p:nvSpPr>
          <p:cNvPr id="145427" name="Text Box 19"/>
          <p:cNvSpPr txBox="1">
            <a:spLocks noChangeArrowheads="1"/>
          </p:cNvSpPr>
          <p:nvPr>
            <p:custDataLst>
              <p:tags r:id="rId1"/>
            </p:custDataLst>
          </p:nvPr>
        </p:nvSpPr>
        <p:spPr bwMode="auto">
          <a:xfrm>
            <a:off x="469900" y="1864360"/>
            <a:ext cx="11225530" cy="579120"/>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txBody>
          <a:bodyPr wrap="square">
            <a:noAutofit/>
          </a:bodyPr>
          <a:p>
            <a:r>
              <a:rPr lang="zh-CN" altLang="en-US" sz="2600" b="1" dirty="0">
                <a:latin typeface="微软雅黑" panose="020B0503020204020204" charset="-122"/>
                <a:ea typeface="微软雅黑" panose="020B0503020204020204" charset="-122"/>
                <a:cs typeface="微软雅黑" panose="020B0503020204020204" charset="-122"/>
              </a:rPr>
              <a:t>项羽死前叹道：“天亡我也，非战之罪也。”你认为他的说法对吗？理由？</a:t>
            </a:r>
            <a:endParaRPr lang="zh-CN" altLang="en-US" sz="2600" b="1" dirty="0">
              <a:latin typeface="微软雅黑" panose="020B0503020204020204" charset="-122"/>
              <a:ea typeface="微软雅黑" panose="020B0503020204020204" charset="-122"/>
              <a:cs typeface="微软雅黑" panose="020B0503020204020204" charset="-122"/>
            </a:endParaRPr>
          </a:p>
        </p:txBody>
      </p:sp>
      <p:sp>
        <p:nvSpPr>
          <p:cNvPr id="3" name="标题 1"/>
          <p:cNvSpPr>
            <a:spLocks noGrp="1"/>
          </p:cNvSpPr>
          <p:nvPr>
            <p:custDataLst>
              <p:tags r:id="rId2"/>
            </p:custDataLst>
          </p:nvPr>
        </p:nvSpPr>
        <p:spPr>
          <a:xfrm>
            <a:off x="4570095" y="2482850"/>
            <a:ext cx="3598545" cy="76835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a:latin typeface="微软雅黑" panose="020B0503020204020204" charset="-122"/>
                <a:ea typeface="微软雅黑" panose="020B0503020204020204" charset="-122"/>
              </a:rPr>
              <a:t>楚汉之争</a:t>
            </a:r>
            <a:endParaRPr lang="zh-CN" altLang="en-US" sz="4000" b="1">
              <a:latin typeface="微软雅黑" panose="020B0503020204020204" charset="-122"/>
              <a:ea typeface="微软雅黑" panose="020B0503020204020204" charset="-122"/>
            </a:endParaRPr>
          </a:p>
        </p:txBody>
      </p:sp>
      <p:pic>
        <p:nvPicPr>
          <p:cNvPr id="1026" name="Picture 2"/>
          <p:cNvPicPr>
            <a:picLocks noGrp="1"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3921760" y="3234690"/>
            <a:ext cx="4543425" cy="35185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p:cNvGraphicFramePr>
            <a:graphicFrameLocks noGrp="1"/>
          </p:cNvGraphicFramePr>
          <p:nvPr>
            <p:custDataLst>
              <p:tags r:id="rId5"/>
            </p:custDataLst>
          </p:nvPr>
        </p:nvGraphicFramePr>
        <p:xfrm>
          <a:off x="177801" y="3234761"/>
          <a:ext cx="3423920" cy="3000375"/>
        </p:xfrm>
        <a:graphic>
          <a:graphicData uri="http://schemas.openxmlformats.org/drawingml/2006/table">
            <a:tbl>
              <a:tblPr firstRow="1" bandRow="1">
                <a:tableStyleId>{21E4AEA4-8DFA-4A89-87EB-49C32662AFE0}</a:tableStyleId>
              </a:tblPr>
              <a:tblGrid>
                <a:gridCol w="3423920"/>
              </a:tblGrid>
              <a:tr h="551815">
                <a:tc>
                  <a:txBody>
                    <a:bodyPr/>
                    <a:lstStyle/>
                    <a:p>
                      <a:pPr algn="ctr"/>
                      <a:r>
                        <a:rPr lang="zh-CN" altLang="en-US" sz="2400" b="1">
                          <a:latin typeface="微软雅黑" panose="020B0503020204020204" charset="-122"/>
                          <a:ea typeface="微软雅黑" panose="020B0503020204020204" charset="-122"/>
                        </a:rPr>
                        <a:t>刘邦</a:t>
                      </a:r>
                      <a:endParaRPr lang="zh-CN" altLang="en-US" sz="2400" b="1">
                        <a:latin typeface="微软雅黑" panose="020B0503020204020204" charset="-122"/>
                        <a:ea typeface="微软雅黑" panose="020B0503020204020204" charset="-122"/>
                      </a:endParaRPr>
                    </a:p>
                  </a:txBody>
                  <a:tcPr marL="121920" marR="121920" marT="60960" marB="60960"/>
                </a:tc>
              </a:tr>
              <a:tr h="927100">
                <a:tc>
                  <a:txBody>
                    <a:bodyPr/>
                    <a:lstStyle/>
                    <a:p>
                      <a:pPr algn="ctr"/>
                      <a:r>
                        <a:rPr lang="zh-CN" altLang="en-US" sz="2400" b="1">
                          <a:latin typeface="微软雅黑" panose="020B0503020204020204" charset="-122"/>
                          <a:ea typeface="微软雅黑" panose="020B0503020204020204" charset="-122"/>
                        </a:rPr>
                        <a:t>废秦苛法，约法三章</a:t>
                      </a:r>
                      <a:endParaRPr lang="zh-CN" altLang="en-US" sz="2400" b="1">
                        <a:latin typeface="微软雅黑" panose="020B0503020204020204" charset="-122"/>
                        <a:ea typeface="微软雅黑" panose="020B0503020204020204" charset="-122"/>
                      </a:endParaRPr>
                    </a:p>
                  </a:txBody>
                  <a:tcPr marL="121920" marR="121920" marT="60960" marB="60960"/>
                </a:tc>
              </a:tr>
              <a:tr h="594360">
                <a:tc>
                  <a:txBody>
                    <a:bodyPr/>
                    <a:lstStyle/>
                    <a:p>
                      <a:pPr algn="ctr"/>
                      <a:r>
                        <a:rPr lang="zh-CN" altLang="en-US" sz="2400" b="1">
                          <a:latin typeface="微软雅黑" panose="020B0503020204020204" charset="-122"/>
                          <a:ea typeface="微软雅黑" panose="020B0503020204020204" charset="-122"/>
                        </a:rPr>
                        <a:t>主张统一集权</a:t>
                      </a:r>
                      <a:endParaRPr lang="zh-CN" altLang="en-US" sz="2400" b="1">
                        <a:latin typeface="微软雅黑" panose="020B0503020204020204" charset="-122"/>
                        <a:ea typeface="微软雅黑" panose="020B0503020204020204" charset="-122"/>
                      </a:endParaRPr>
                    </a:p>
                  </a:txBody>
                  <a:tcPr marL="121920" marR="121920" marT="60960" marB="60960"/>
                </a:tc>
              </a:tr>
              <a:tr h="927100">
                <a:tc>
                  <a:txBody>
                    <a:bodyPr/>
                    <a:lstStyle/>
                    <a:p>
                      <a:pPr algn="ctr"/>
                      <a:r>
                        <a:rPr lang="zh-CN" altLang="en-US" sz="2400" b="1">
                          <a:latin typeface="微软雅黑" panose="020B0503020204020204" charset="-122"/>
                          <a:ea typeface="微软雅黑" panose="020B0503020204020204" charset="-122"/>
                        </a:rPr>
                        <a:t>广纳人才，善于用人，善于纳谏</a:t>
                      </a:r>
                      <a:endParaRPr lang="zh-CN" altLang="en-US" sz="2400" b="1">
                        <a:latin typeface="微软雅黑" panose="020B0503020204020204" charset="-122"/>
                        <a:ea typeface="微软雅黑" panose="020B0503020204020204" charset="-122"/>
                      </a:endParaRPr>
                    </a:p>
                  </a:txBody>
                  <a:tcPr marL="121920" marR="121920" marT="60960" marB="60960"/>
                </a:tc>
              </a:tr>
            </a:tbl>
          </a:graphicData>
        </a:graphic>
      </p:graphicFrame>
      <p:graphicFrame>
        <p:nvGraphicFramePr>
          <p:cNvPr id="7" name="表格 6"/>
          <p:cNvGraphicFramePr>
            <a:graphicFrameLocks noGrp="1"/>
          </p:cNvGraphicFramePr>
          <p:nvPr>
            <p:custDataLst>
              <p:tags r:id="rId6"/>
            </p:custDataLst>
          </p:nvPr>
        </p:nvGraphicFramePr>
        <p:xfrm>
          <a:off x="8818291" y="3404306"/>
          <a:ext cx="3152775" cy="3032760"/>
        </p:xfrm>
        <a:graphic>
          <a:graphicData uri="http://schemas.openxmlformats.org/drawingml/2006/table">
            <a:tbl>
              <a:tblPr firstRow="1" bandRow="1">
                <a:tableStyleId>{21E4AEA4-8DFA-4A89-87EB-49C32662AFE0}</a:tableStyleId>
              </a:tblPr>
              <a:tblGrid>
                <a:gridCol w="3152775"/>
              </a:tblGrid>
              <a:tr h="518160">
                <a:tc>
                  <a:txBody>
                    <a:bodyPr/>
                    <a:lstStyle/>
                    <a:p>
                      <a:pPr algn="ctr"/>
                      <a:r>
                        <a:rPr lang="zh-CN" altLang="en-US" sz="2400" b="1">
                          <a:latin typeface="微软雅黑" panose="020B0503020204020204" charset="-122"/>
                          <a:ea typeface="微软雅黑" panose="020B0503020204020204" charset="-122"/>
                        </a:rPr>
                        <a:t>项羽</a:t>
                      </a:r>
                      <a:endParaRPr lang="zh-CN" altLang="en-US" sz="2400" b="1">
                        <a:latin typeface="微软雅黑" panose="020B0503020204020204" charset="-122"/>
                        <a:ea typeface="微软雅黑" panose="020B0503020204020204" charset="-122"/>
                      </a:endParaRPr>
                    </a:p>
                  </a:txBody>
                  <a:tcPr marL="121920" marR="121920" marT="60960" marB="60960"/>
                </a:tc>
              </a:tr>
              <a:tr h="819150">
                <a:tc>
                  <a:txBody>
                    <a:bodyPr/>
                    <a:lstStyle/>
                    <a:p>
                      <a:pPr algn="ctr"/>
                      <a:r>
                        <a:rPr lang="zh-CN" altLang="en-US" sz="2400" b="1">
                          <a:latin typeface="微软雅黑" panose="020B0503020204020204" charset="-122"/>
                          <a:ea typeface="微软雅黑" panose="020B0503020204020204" charset="-122"/>
                        </a:rPr>
                        <a:t>放纵部下烧杀抢掠</a:t>
                      </a:r>
                      <a:endParaRPr lang="zh-CN" altLang="en-US" sz="2400" b="1">
                        <a:latin typeface="微软雅黑" panose="020B0503020204020204" charset="-122"/>
                        <a:ea typeface="微软雅黑" panose="020B0503020204020204" charset="-122"/>
                      </a:endParaRPr>
                    </a:p>
                  </a:txBody>
                  <a:tcPr marL="121920" marR="121920" marT="60960" marB="60960"/>
                </a:tc>
              </a:tr>
              <a:tr h="525145">
                <a:tc>
                  <a:txBody>
                    <a:bodyPr/>
                    <a:lstStyle/>
                    <a:p>
                      <a:pPr algn="ctr"/>
                      <a:r>
                        <a:rPr lang="zh-CN" altLang="en-US" sz="2400" b="1">
                          <a:latin typeface="微软雅黑" panose="020B0503020204020204" charset="-122"/>
                          <a:ea typeface="微软雅黑" panose="020B0503020204020204" charset="-122"/>
                        </a:rPr>
                        <a:t>主张分封割据</a:t>
                      </a:r>
                      <a:endParaRPr lang="zh-CN" altLang="en-US" sz="2400" b="1">
                        <a:latin typeface="微软雅黑" panose="020B0503020204020204" charset="-122"/>
                        <a:ea typeface="微软雅黑" panose="020B0503020204020204" charset="-122"/>
                      </a:endParaRPr>
                    </a:p>
                  </a:txBody>
                  <a:tcPr marL="121920" marR="121920" marT="60960" marB="60960"/>
                </a:tc>
              </a:tr>
              <a:tr h="1170305">
                <a:tc>
                  <a:txBody>
                    <a:bodyPr/>
                    <a:lstStyle/>
                    <a:p>
                      <a:pPr algn="ctr"/>
                      <a:r>
                        <a:rPr lang="zh-CN" altLang="en-US" sz="2400" b="1">
                          <a:latin typeface="微软雅黑" panose="020B0503020204020204" charset="-122"/>
                          <a:ea typeface="微软雅黑" panose="020B0503020204020204" charset="-122"/>
                        </a:rPr>
                        <a:t>刚愎自用，不善用人，赏罚不明</a:t>
                      </a:r>
                      <a:endParaRPr lang="zh-CN" altLang="en-US" sz="2400" b="1">
                        <a:latin typeface="微软雅黑" panose="020B0503020204020204" charset="-122"/>
                        <a:ea typeface="微软雅黑" panose="020B0503020204020204" charset="-122"/>
                      </a:endParaRPr>
                    </a:p>
                  </a:txBody>
                  <a:tcPr marL="121920" marR="121920" marT="60960" marB="60960"/>
                </a:tc>
              </a:tr>
            </a:tbl>
          </a:graphicData>
        </a:graphic>
      </p:graphicFrame>
      <p:sp>
        <p:nvSpPr>
          <p:cNvPr id="4" name="文本框 24"/>
          <p:cNvSpPr txBox="1"/>
          <p:nvPr>
            <p:custDataLst>
              <p:tags r:id="rId7"/>
            </p:custDataLst>
          </p:nvPr>
        </p:nvSpPr>
        <p:spPr>
          <a:xfrm>
            <a:off x="4906579" y="750792"/>
            <a:ext cx="6899342" cy="706755"/>
          </a:xfrm>
          <a:prstGeom prst="rect">
            <a:avLst/>
          </a:prstGeom>
          <a:solidFill>
            <a:schemeClr val="accent1">
              <a:lumMod val="60000"/>
              <a:lumOff val="40000"/>
            </a:schemeClr>
          </a:solidFill>
          <a:ln w="9525">
            <a:noFill/>
          </a:ln>
        </p:spPr>
        <p:txBody>
          <a:bodyPr wrap="square">
            <a:spAutoFit/>
          </a:bodyPr>
          <a:p>
            <a:pPr lvl="0" algn="ctr">
              <a:buClrTx/>
            </a:pPr>
            <a:r>
              <a:rPr lang="zh-CN" sz="4000" b="1" dirty="0">
                <a:solidFill>
                  <a:schemeClr val="tx1"/>
                </a:solidFill>
                <a:latin typeface="微软雅黑" panose="020B0503020204020204" charset="-122"/>
                <a:ea typeface="微软雅黑" panose="020B0503020204020204" charset="-122"/>
                <a:sym typeface="+mn-ea"/>
              </a:rPr>
              <a:t>得</a:t>
            </a:r>
            <a:r>
              <a:rPr lang="zh-CN" sz="4000" b="1" dirty="0" smtClean="0">
                <a:solidFill>
                  <a:schemeClr val="tx1"/>
                </a:solidFill>
                <a:latin typeface="微软雅黑" panose="020B0503020204020204" charset="-122"/>
                <a:ea typeface="微软雅黑" panose="020B0503020204020204" charset="-122"/>
                <a:sym typeface="+mn-ea"/>
              </a:rPr>
              <a:t>民心</a:t>
            </a:r>
            <a:r>
              <a:rPr lang="zh-CN" altLang="en-US" sz="4000" b="1" dirty="0" smtClean="0">
                <a:solidFill>
                  <a:schemeClr val="tx1"/>
                </a:solidFill>
                <a:latin typeface="微软雅黑" panose="020B0503020204020204" charset="-122"/>
                <a:ea typeface="微软雅黑" panose="020B0503020204020204" charset="-122"/>
                <a:sym typeface="+mn-ea"/>
              </a:rPr>
              <a:t>且顺时代潮流</a:t>
            </a:r>
            <a:r>
              <a:rPr lang="zh-CN" sz="4000" b="1" dirty="0" smtClean="0">
                <a:solidFill>
                  <a:schemeClr val="tx1"/>
                </a:solidFill>
                <a:latin typeface="微软雅黑" panose="020B0503020204020204" charset="-122"/>
                <a:ea typeface="微软雅黑" panose="020B0503020204020204" charset="-122"/>
                <a:sym typeface="+mn-ea"/>
              </a:rPr>
              <a:t>者</a:t>
            </a:r>
            <a:r>
              <a:rPr lang="zh-CN" sz="4000" b="1" dirty="0">
                <a:solidFill>
                  <a:schemeClr val="tx1"/>
                </a:solidFill>
                <a:latin typeface="微软雅黑" panose="020B0503020204020204" charset="-122"/>
                <a:ea typeface="微软雅黑" panose="020B0503020204020204" charset="-122"/>
                <a:sym typeface="+mn-ea"/>
              </a:rPr>
              <a:t>得天下</a:t>
            </a:r>
            <a:endParaRPr lang="zh-CN" sz="4000" b="1" dirty="0">
              <a:solidFill>
                <a:schemeClr val="tx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5427"/>
                                        </p:tgtEl>
                                        <p:attrNameLst>
                                          <p:attrName>style.visibility</p:attrName>
                                        </p:attrNameLst>
                                      </p:cBhvr>
                                      <p:to>
                                        <p:strVal val="visible"/>
                                      </p:to>
                                    </p:set>
                                    <p:animEffect transition="in" filter="box(out)">
                                      <p:cBhvr>
                                        <p:cTn id="7" dur="500"/>
                                        <p:tgtEl>
                                          <p:spTgt spid="1454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par>
                                <p:cTn id="13" presetID="2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edge">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7" grpId="0" bldLvl="0" animBg="1"/>
      <p:bldP spid="4" grpId="0" bldLvl="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nvSpPr>
        <p:spPr>
          <a:xfrm>
            <a:off x="354330" y="463555"/>
            <a:ext cx="3738880" cy="521970"/>
          </a:xfrm>
          <a:prstGeom prst="rect">
            <a:avLst/>
          </a:prstGeom>
          <a:noFill/>
        </p:spPr>
        <p:txBody>
          <a:bodyPr wrap="none" rtlCol="0" anchor="t">
            <a:spAutoFit/>
          </a:bodyPr>
          <a:lstStyle/>
          <a:p>
            <a:r>
              <a:rPr kumimoji="1" lang="zh-CN" altLang="en-US"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rPr>
              <a:t>三、</a:t>
            </a:r>
            <a:r>
              <a:rPr kumimoji="1" lang="zh-CN"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rPr>
              <a:t>秦朝的暴政与速亡</a:t>
            </a:r>
            <a:endParaRPr kumimoji="1" lang="zh-CN" sz="2800" b="1" dirty="0">
              <a:solidFill>
                <a:srgbClr val="FF0000"/>
              </a:solidFill>
              <a:latin typeface="微软雅黑" panose="020B0503020204020204" charset="-122"/>
              <a:ea typeface="微软雅黑" panose="020B0503020204020204" charset="-122"/>
              <a:cs typeface="华文中宋" panose="02010600040101010101" pitchFamily="2" charset="-122"/>
              <a:sym typeface="+mn-ea"/>
            </a:endParaRPr>
          </a:p>
        </p:txBody>
      </p:sp>
      <p:sp>
        <p:nvSpPr>
          <p:cNvPr id="52" name="矩形 1"/>
          <p:cNvSpPr>
            <a:spLocks noChangeArrowheads="1"/>
          </p:cNvSpPr>
          <p:nvPr/>
        </p:nvSpPr>
        <p:spPr bwMode="auto">
          <a:xfrm>
            <a:off x="224790" y="1304925"/>
            <a:ext cx="1196721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252095" indent="-457200" defTabSz="914400" fontAlgn="auto">
              <a:lnSpc>
                <a:spcPct val="120000"/>
              </a:lnSpc>
              <a:tabLst>
                <a:tab pos="1170305" algn="l"/>
                <a:tab pos="2250440" algn="l"/>
              </a:tabLst>
            </a:pPr>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rPr>
              <a:t>  </a:t>
            </a:r>
            <a:r>
              <a:rPr kumimoji="1" lang="zh-CN" altLang="en-US" sz="2600" b="1" dirty="0">
                <a:solidFill>
                  <a:srgbClr val="FF0000"/>
                </a:solidFill>
                <a:latin typeface="微软雅黑" panose="020B0503020204020204" charset="-122"/>
                <a:ea typeface="微软雅黑" panose="020B0503020204020204" charset="-122"/>
              </a:rPr>
              <a:t>（二）灭亡</a:t>
            </a:r>
            <a:endParaRPr kumimoji="1" lang="zh-CN" altLang="en-US" sz="2600" b="1" dirty="0">
              <a:solidFill>
                <a:srgbClr val="FF0000"/>
              </a:solidFill>
              <a:latin typeface="微软雅黑" panose="020B0503020204020204" charset="-122"/>
              <a:ea typeface="微软雅黑" panose="020B0503020204020204" charset="-122"/>
            </a:endParaRPr>
          </a:p>
          <a:p>
            <a:pPr fontAlgn="auto">
              <a:lnSpc>
                <a:spcPct val="120000"/>
              </a:lnSpc>
              <a:buClrTx/>
              <a:buSzTx/>
              <a:buFontTx/>
            </a:pPr>
            <a:endParaRPr lang="en-US" altLang="zh-CN" sz="2600" b="1" dirty="0">
              <a:latin typeface="幼圆" panose="02010509060101010101" charset="-122"/>
              <a:ea typeface="幼圆" panose="02010509060101010101" charset="-122"/>
              <a:cs typeface="幼圆" panose="02010509060101010101" charset="-122"/>
              <a:sym typeface="+mn-ea"/>
            </a:endParaRPr>
          </a:p>
          <a:p>
            <a:pPr marL="252095" indent="-457200" defTabSz="914400" fontAlgn="auto">
              <a:lnSpc>
                <a:spcPct val="120000"/>
              </a:lnSpc>
              <a:tabLst>
                <a:tab pos="1170305" algn="l"/>
                <a:tab pos="2250440" algn="l"/>
              </a:tabLst>
            </a:pPr>
            <a:endParaRPr kumimoji="1" lang="zh-CN" altLang="en-US" sz="2600" b="1" dirty="0">
              <a:solidFill>
                <a:srgbClr val="401BC0"/>
              </a:solidFill>
              <a:latin typeface="幼圆" panose="02010509060101010101" charset="-122"/>
              <a:ea typeface="幼圆" panose="02010509060101010101" charset="-122"/>
              <a:cs typeface="幼圆" panose="02010509060101010101" charset="-122"/>
            </a:endParaRPr>
          </a:p>
        </p:txBody>
      </p:sp>
      <p:sp>
        <p:nvSpPr>
          <p:cNvPr id="9" name="文本框 8"/>
          <p:cNvSpPr txBox="1"/>
          <p:nvPr>
            <p:custDataLst>
              <p:tags r:id="rId1"/>
            </p:custDataLst>
          </p:nvPr>
        </p:nvSpPr>
        <p:spPr>
          <a:xfrm>
            <a:off x="175895" y="1898650"/>
            <a:ext cx="11798935" cy="2324735"/>
          </a:xfrm>
          <a:prstGeom prst="rect">
            <a:avLst/>
          </a:prstGeom>
          <a:noFill/>
          <a:ln>
            <a:solidFill>
              <a:schemeClr val="tx1"/>
            </a:solidFill>
          </a:ln>
        </p:spPr>
        <p:txBody>
          <a:bodyPr wrap="square">
            <a:spAutoFit/>
          </a:bodyPr>
          <a:p>
            <a:pPr lvl="0" algn="l">
              <a:lnSpc>
                <a:spcPct val="110000"/>
              </a:lnSpc>
              <a:buClrTx/>
              <a:buSzTx/>
              <a:buFontTx/>
            </a:pPr>
            <a:r>
              <a:rPr lang="en-US" altLang="zh-CN" sz="2400" b="1" dirty="0">
                <a:latin typeface="方正仿宋简体" panose="02000000000000000000" charset="-122"/>
                <a:ea typeface="方正仿宋简体" panose="02000000000000000000" charset="-122"/>
                <a:cs typeface="方正仿宋简体" panose="02000000000000000000" charset="-122"/>
                <a:sym typeface="+mn-ea"/>
              </a:rPr>
              <a:t>   </a:t>
            </a:r>
            <a:r>
              <a:rPr lang="en-US" altLang="zh-CN" sz="2400" b="1" dirty="0">
                <a:latin typeface="幼圆" panose="02010509060101010101" charset="-122"/>
                <a:ea typeface="幼圆" panose="02010509060101010101" charset="-122"/>
                <a:cs typeface="幼圆" panose="02010509060101010101" charset="-122"/>
                <a:sym typeface="+mn-ea"/>
              </a:rPr>
              <a:t> </a:t>
            </a:r>
            <a:r>
              <a:rPr lang="en-US" altLang="zh-CN" sz="2600" b="1" dirty="0">
                <a:latin typeface="微软雅黑" panose="020B0503020204020204" charset="-122"/>
                <a:ea typeface="微软雅黑" panose="020B0503020204020204" charset="-122"/>
                <a:cs typeface="微软雅黑" panose="020B0503020204020204" charset="-122"/>
                <a:sym typeface="+mn-ea"/>
              </a:rPr>
              <a:t>在六国人的眼中，秦本是不得参与中原盟会的西陲小国，一向以“夷翟遇之”。如今秦人凭借武力，霸有天下，要想东方各地人民心悦诚服接纳秦人的统治不是一件简单的事。……楚人反抗秦治十分激烈，所谓“楚虽三户，亡秦必楚”就是流行在楚境的谚语。秦末，起兵反秦者亦以楚地为多。</a:t>
            </a:r>
            <a:r>
              <a:rPr lang="en-US" altLang="zh-CN" sz="2400" b="1" dirty="0">
                <a:latin typeface="微软雅黑" panose="020B0503020204020204" charset="-122"/>
                <a:ea typeface="微软雅黑" panose="020B0503020204020204" charset="-122"/>
                <a:cs typeface="微软雅黑" panose="020B0503020204020204" charset="-122"/>
                <a:sym typeface="+mn-ea"/>
              </a:rPr>
              <a:t>    </a:t>
            </a:r>
            <a:endParaRPr lang="en-US" altLang="zh-CN" sz="2400" b="1" dirty="0">
              <a:latin typeface="微软雅黑" panose="020B0503020204020204" charset="-122"/>
              <a:ea typeface="微软雅黑" panose="020B0503020204020204" charset="-122"/>
              <a:cs typeface="微软雅黑" panose="020B0503020204020204" charset="-122"/>
              <a:sym typeface="+mn-ea"/>
            </a:endParaRPr>
          </a:p>
          <a:p>
            <a:pPr lvl="0" algn="l">
              <a:lnSpc>
                <a:spcPct val="110000"/>
              </a:lnSpc>
              <a:buClrTx/>
              <a:buSzTx/>
              <a:buFontTx/>
            </a:pPr>
            <a:r>
              <a:rPr lang="en-US" altLang="zh-CN" sz="2400" b="1" dirty="0">
                <a:latin typeface="微软雅黑" panose="020B0503020204020204" charset="-122"/>
                <a:ea typeface="微软雅黑" panose="020B0503020204020204" charset="-122"/>
                <a:cs typeface="微软雅黑" panose="020B0503020204020204" charset="-122"/>
                <a:sym typeface="+mn-ea"/>
              </a:rPr>
              <a:t>                                              </a:t>
            </a:r>
            <a:r>
              <a:rPr lang="en-US" altLang="zh-CN" sz="2800" b="1" dirty="0">
                <a:latin typeface="微软雅黑" panose="020B0503020204020204" charset="-122"/>
                <a:ea typeface="微软雅黑" panose="020B0503020204020204" charset="-122"/>
                <a:cs typeface="微软雅黑" panose="020B0503020204020204" charset="-122"/>
                <a:sym typeface="+mn-ea"/>
              </a:rPr>
              <a:t>——邢义田：《天下一家：皇帝、官僚与社会》</a:t>
            </a:r>
            <a:endParaRPr lang="en-US" altLang="zh-CN" sz="2800" b="1"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2"/>
            </p:custDataLst>
          </p:nvPr>
        </p:nvSpPr>
        <p:spPr>
          <a:xfrm>
            <a:off x="4554855" y="1201420"/>
            <a:ext cx="6750050" cy="521970"/>
          </a:xfrm>
          <a:prstGeom prst="rect">
            <a:avLst/>
          </a:prstGeom>
          <a:gradFill>
            <a:gsLst>
              <a:gs pos="50000">
                <a:srgbClr val="EDDADE"/>
              </a:gs>
              <a:gs pos="0">
                <a:srgbClr val="F3E6E9"/>
              </a:gs>
              <a:gs pos="100000">
                <a:srgbClr val="E6CDD3"/>
              </a:gs>
            </a:gsLst>
            <a:lin scaled="1"/>
          </a:gradFill>
        </p:spPr>
        <p:txBody>
          <a:bodyPr wrap="square" rtlCol="0" anchor="t">
            <a:spAutoFit/>
          </a:bodyPr>
          <a:p>
            <a:pPr lvl="0" algn="l">
              <a:buClrTx/>
              <a:buSzTx/>
              <a:buFontTx/>
            </a:pPr>
            <a:r>
              <a:rPr lang="zh-CN" altLang="en-US" sz="2800" b="1" dirty="0">
                <a:latin typeface="微软雅黑" panose="020B0503020204020204" charset="-122"/>
                <a:ea typeface="微软雅黑" panose="020B0503020204020204" charset="-122"/>
                <a:cs typeface="楷体" panose="02010609060101010101" charset="-122"/>
                <a:sym typeface="+mn-ea"/>
              </a:rPr>
              <a:t>说明了秦统一的政治、文化认同尚不稳固。</a:t>
            </a:r>
            <a:endParaRPr lang="zh-CN" altLang="en-US" sz="2800" b="1" dirty="0">
              <a:latin typeface="微软雅黑" panose="020B0503020204020204" charset="-122"/>
              <a:ea typeface="微软雅黑" panose="020B0503020204020204" charset="-122"/>
              <a:cs typeface="楷体" panose="02010609060101010101" charset="-122"/>
              <a:sym typeface="+mn-ea"/>
            </a:endParaRPr>
          </a:p>
        </p:txBody>
      </p:sp>
      <p:sp>
        <p:nvSpPr>
          <p:cNvPr id="36" name="矩形 35"/>
          <p:cNvSpPr/>
          <p:nvPr>
            <p:custDataLst>
              <p:tags r:id="rId3"/>
            </p:custDataLst>
          </p:nvPr>
        </p:nvSpPr>
        <p:spPr>
          <a:xfrm>
            <a:off x="247650" y="4363085"/>
            <a:ext cx="11727815" cy="1870075"/>
          </a:xfrm>
          <a:prstGeom prst="rect">
            <a:avLst/>
          </a:prstGeom>
          <a:noFill/>
          <a:ln>
            <a:noFill/>
          </a:ln>
          <a:extLst>
            <a:ext uri="{909E8E84-426E-40DD-AFC4-6F175D3DCCD1}">
              <a14:hiddenFill xmlns:a14="http://schemas.microsoft.com/office/drawing/2010/main">
                <a:gradFill>
                  <a:gsLst>
                    <a:gs pos="50000">
                      <a:srgbClr val="EDDADE"/>
                    </a:gs>
                    <a:gs pos="0">
                      <a:srgbClr val="F3E6E9"/>
                    </a:gs>
                    <a:gs pos="100000">
                      <a:srgbClr val="E6CDD3"/>
                    </a:gs>
                  </a:gsLst>
                  <a:lin scaled="1"/>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lvl="0" indent="0" algn="l" fontAlgn="auto">
              <a:lnSpc>
                <a:spcPct val="120000"/>
              </a:lnSpc>
              <a:buClrTx/>
              <a:buSzTx/>
              <a:buFontTx/>
            </a:pPr>
            <a:r>
              <a:rPr lang="zh-CN" sz="2800" b="1">
                <a:solidFill>
                  <a:srgbClr val="C00000"/>
                </a:solidFill>
                <a:latin typeface="微软雅黑" panose="020B0503020204020204" charset="-122"/>
                <a:ea typeface="微软雅黑" panose="020B0503020204020204" charset="-122"/>
                <a:cs typeface="微软雅黑" panose="020B0503020204020204" charset="-122"/>
                <a:sym typeface="+mn-ea"/>
              </a:rPr>
              <a:t>注意：秦亡的时代局限性。</a:t>
            </a:r>
            <a:endParaRPr lang="zh-CN" sz="28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20000"/>
              </a:lnSpc>
              <a:buClrTx/>
              <a:buSzTx/>
              <a:buFontTx/>
            </a:pPr>
            <a:r>
              <a:rPr sz="2800" b="1">
                <a:solidFill>
                  <a:srgbClr val="C00000"/>
                </a:solidFill>
                <a:latin typeface="微软雅黑" panose="020B0503020204020204" charset="-122"/>
                <a:ea typeface="微软雅黑" panose="020B0503020204020204" charset="-122"/>
                <a:cs typeface="微软雅黑" panose="020B0503020204020204" charset="-122"/>
                <a:sym typeface="+mn-ea"/>
              </a:rPr>
              <a:t>秦朝是从春秋战国延续而来的，先秦时代长期留存的部族遗风、分封传统等历史惯性作用仍然对秦朝的统治有着重要的影响。</a:t>
            </a:r>
            <a:endParaRPr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P spid="3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5"/>
          <p:cNvSpPr txBox="1"/>
          <p:nvPr/>
        </p:nvSpPr>
        <p:spPr>
          <a:xfrm>
            <a:off x="2110740" y="1110615"/>
            <a:ext cx="8724265" cy="1322070"/>
          </a:xfrm>
          <a:prstGeom prst="rect">
            <a:avLst/>
          </a:prstGeom>
          <a:noFill/>
          <a:ln w="9525">
            <a:noFill/>
          </a:ln>
        </p:spPr>
        <p:txBody>
          <a:bodyPr wrap="square" anchor="t">
            <a:spAutoFit/>
          </a:bodyPr>
          <a:lstStyle/>
          <a:p>
            <a:pPr algn="ctr" fontAlgn="base">
              <a:lnSpc>
                <a:spcPct val="125000"/>
              </a:lnSpc>
              <a:spcBef>
                <a:spcPct val="0"/>
              </a:spcBef>
              <a:spcAft>
                <a:spcPct val="0"/>
              </a:spcAft>
            </a:pPr>
            <a:r>
              <a:rPr lang="zh-CN" altLang="en-US" sz="3200" b="1" dirty="0">
                <a:solidFill>
                  <a:schemeClr val="tx1"/>
                </a:solidFill>
                <a:latin typeface="微软雅黑" panose="020B0503020204020204" charset="-122"/>
                <a:ea typeface="微软雅黑" panose="020B0503020204020204" charset="-122"/>
              </a:rPr>
              <a:t>三股反秦势力反映了秦朝治理存在什么问题？</a:t>
            </a:r>
            <a:endParaRPr lang="zh-CN" altLang="en-US" sz="3200" b="1" dirty="0">
              <a:solidFill>
                <a:schemeClr val="tx1"/>
              </a:solidFill>
              <a:latin typeface="微软雅黑" panose="020B0503020204020204" charset="-122"/>
              <a:ea typeface="微软雅黑" panose="020B0503020204020204" charset="-122"/>
            </a:endParaRPr>
          </a:p>
          <a:p>
            <a:pPr algn="ctr" fontAlgn="base">
              <a:lnSpc>
                <a:spcPct val="125000"/>
              </a:lnSpc>
              <a:spcBef>
                <a:spcPct val="0"/>
              </a:spcBef>
              <a:spcAft>
                <a:spcPct val="0"/>
              </a:spcAft>
            </a:pPr>
            <a:r>
              <a:rPr lang="zh-CN" altLang="en-US" sz="3200" b="1" dirty="0">
                <a:solidFill>
                  <a:schemeClr val="tx1"/>
                </a:solidFill>
                <a:latin typeface="微软雅黑" panose="020B0503020204020204" charset="-122"/>
                <a:ea typeface="微软雅黑" panose="020B0503020204020204" charset="-122"/>
              </a:rPr>
              <a:t>有何启示？</a:t>
            </a:r>
            <a:endParaRPr lang="zh-CN" altLang="en-US" sz="3200" b="1" dirty="0">
              <a:solidFill>
                <a:schemeClr val="tx1"/>
              </a:solidFill>
              <a:latin typeface="微软雅黑" panose="020B0503020204020204" charset="-122"/>
              <a:ea typeface="微软雅黑" panose="020B0503020204020204" charset="-122"/>
            </a:endParaRPr>
          </a:p>
        </p:txBody>
      </p:sp>
      <p:sp>
        <p:nvSpPr>
          <p:cNvPr id="9" name="任意多边形 59"/>
          <p:cNvSpPr>
            <a:spLocks noChangeAspect="1"/>
          </p:cNvSpPr>
          <p:nvPr/>
        </p:nvSpPr>
        <p:spPr>
          <a:xfrm rot="16200000">
            <a:off x="6701366" y="3204352"/>
            <a:ext cx="425574" cy="1697845"/>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noAutofit/>
          </a:bodyPr>
          <a:lstStyle/>
          <a:p>
            <a:pPr defTabSz="914400"/>
            <a:endParaRPr lang="zh-CN" altLang="en-US">
              <a:solidFill>
                <a:prstClr val="black"/>
              </a:solidFill>
              <a:latin typeface="微软雅黑" panose="020B0503020204020204" charset="-122"/>
              <a:ea typeface="微软雅黑" panose="020B0503020204020204" charset="-122"/>
            </a:endParaRPr>
          </a:p>
        </p:txBody>
      </p:sp>
      <p:sp>
        <p:nvSpPr>
          <p:cNvPr id="10" name="任意多边形 60"/>
          <p:cNvSpPr/>
          <p:nvPr/>
        </p:nvSpPr>
        <p:spPr>
          <a:xfrm rot="16200000">
            <a:off x="5003205" y="3204352"/>
            <a:ext cx="425574" cy="1697845"/>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noAutofit/>
          </a:bodyPr>
          <a:lstStyle/>
          <a:p>
            <a:pPr defTabSz="914400"/>
            <a:endParaRPr lang="zh-CN" altLang="en-US">
              <a:solidFill>
                <a:prstClr val="black"/>
              </a:solidFill>
              <a:latin typeface="微软雅黑" panose="020B0503020204020204" charset="-122"/>
              <a:ea typeface="微软雅黑" panose="020B0503020204020204" charset="-122"/>
            </a:endParaRPr>
          </a:p>
        </p:txBody>
      </p:sp>
      <p:sp>
        <p:nvSpPr>
          <p:cNvPr id="11" name="任意多边形 61"/>
          <p:cNvSpPr>
            <a:spLocks noChangeAspect="1"/>
          </p:cNvSpPr>
          <p:nvPr/>
        </p:nvSpPr>
        <p:spPr>
          <a:xfrm rot="5400000" flipV="1">
            <a:off x="5852442" y="3208654"/>
            <a:ext cx="425574" cy="1697845"/>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noAutofit/>
          </a:bodyPr>
          <a:lstStyle/>
          <a:p>
            <a:pPr defTabSz="914400"/>
            <a:endParaRPr lang="zh-CN" altLang="en-US">
              <a:solidFill>
                <a:prstClr val="black"/>
              </a:solidFill>
              <a:latin typeface="微软雅黑" panose="020B0503020204020204" charset="-122"/>
              <a:ea typeface="微软雅黑" panose="020B0503020204020204" charset="-122"/>
            </a:endParaRPr>
          </a:p>
        </p:txBody>
      </p:sp>
      <p:grpSp>
        <p:nvGrpSpPr>
          <p:cNvPr id="12" name="组合 11"/>
          <p:cNvGrpSpPr/>
          <p:nvPr/>
        </p:nvGrpSpPr>
        <p:grpSpPr>
          <a:xfrm>
            <a:off x="5216305" y="2298835"/>
            <a:ext cx="1705530" cy="1971529"/>
            <a:chOff x="3616186" y="1179884"/>
            <a:chExt cx="1705530" cy="1971529"/>
          </a:xfrm>
        </p:grpSpPr>
        <p:sp>
          <p:nvSpPr>
            <p:cNvPr id="13" name="六边形 12"/>
            <p:cNvSpPr/>
            <p:nvPr/>
          </p:nvSpPr>
          <p:spPr>
            <a:xfrm rot="16200000">
              <a:off x="3479345" y="1316725"/>
              <a:ext cx="1971529" cy="1697847"/>
            </a:xfrm>
            <a:prstGeom prst="hexagon">
              <a:avLst/>
            </a:prstGeom>
            <a:solidFill>
              <a:srgbClr val="00B050"/>
            </a:solidFill>
            <a:ln>
              <a:noFill/>
            </a:ln>
          </p:spPr>
          <p:txBody>
            <a:bodyPr vert="horz" wrap="square" lIns="68580" tIns="34290" rIns="68580" bIns="34290" numCol="1" anchor="t" anchorCtr="0" compatLnSpc="1"/>
            <a:lstStyle/>
            <a:p>
              <a:pPr defTabSz="914400"/>
              <a:endParaRPr lang="zh-CN" altLang="en-US">
                <a:latin typeface="微软雅黑" panose="020B0503020204020204" charset="-122"/>
                <a:ea typeface="微软雅黑" panose="020B0503020204020204" charset="-122"/>
              </a:endParaRPr>
            </a:p>
          </p:txBody>
        </p:sp>
        <p:sp>
          <p:nvSpPr>
            <p:cNvPr id="14" name="文本框 13"/>
            <p:cNvSpPr txBox="1"/>
            <p:nvPr/>
          </p:nvSpPr>
          <p:spPr>
            <a:xfrm>
              <a:off x="4154583" y="1384248"/>
              <a:ext cx="612988" cy="530915"/>
            </a:xfrm>
            <a:prstGeom prst="rect">
              <a:avLst/>
            </a:prstGeom>
            <a:noFill/>
          </p:spPr>
          <p:txBody>
            <a:bodyPr wrap="none" lIns="68580" tIns="34290" rIns="68580" bIns="34290" rtlCol="0">
              <a:spAutoFit/>
            </a:bodyPr>
            <a:lstStyle/>
            <a:p>
              <a:pPr defTabSz="914400"/>
              <a:r>
                <a:rPr lang="en-US" altLang="zh-CN" sz="3000" b="1">
                  <a:latin typeface="微软雅黑" panose="020B0503020204020204" charset="-122"/>
                  <a:ea typeface="微软雅黑" panose="020B0503020204020204" charset="-122"/>
                </a:rPr>
                <a:t>03</a:t>
              </a:r>
              <a:endParaRPr lang="zh-CN" altLang="en-US" sz="3000" b="1" dirty="0">
                <a:latin typeface="微软雅黑" panose="020B0503020204020204" charset="-122"/>
                <a:ea typeface="微软雅黑" panose="020B0503020204020204" charset="-122"/>
              </a:endParaRPr>
            </a:p>
          </p:txBody>
        </p:sp>
        <p:sp>
          <p:nvSpPr>
            <p:cNvPr id="15" name="文本框 14"/>
            <p:cNvSpPr txBox="1"/>
            <p:nvPr/>
          </p:nvSpPr>
          <p:spPr>
            <a:xfrm>
              <a:off x="3625306" y="1906626"/>
              <a:ext cx="1696410" cy="807913"/>
            </a:xfrm>
            <a:prstGeom prst="rect">
              <a:avLst/>
            </a:prstGeom>
            <a:noFill/>
          </p:spPr>
          <p:txBody>
            <a:bodyPr wrap="square" lIns="68580" tIns="34290" rIns="68580" bIns="34290" rtlCol="0">
              <a:spAutoFit/>
            </a:bodyPr>
            <a:lstStyle/>
            <a:p>
              <a:pPr algn="ctr" defTabSz="914400"/>
              <a:r>
                <a:rPr lang="zh-CN" altLang="en-US" sz="2800" b="1" dirty="0">
                  <a:latin typeface="微软雅黑" panose="020B0503020204020204" charset="-122"/>
                  <a:ea typeface="微软雅黑" panose="020B0503020204020204" charset="-122"/>
                  <a:cs typeface="Arial Unicode MS" panose="020B0604020202020204" pitchFamily="34" charset="-122"/>
                </a:rPr>
                <a:t>刘邦</a:t>
              </a:r>
              <a:endParaRPr lang="en-US" altLang="zh-CN" sz="2800" b="1" dirty="0">
                <a:latin typeface="微软雅黑" panose="020B0503020204020204" charset="-122"/>
                <a:ea typeface="微软雅黑" panose="020B0503020204020204" charset="-122"/>
                <a:cs typeface="Arial Unicode MS" panose="020B0604020202020204" pitchFamily="34" charset="-122"/>
              </a:endParaRPr>
            </a:p>
            <a:p>
              <a:pPr algn="ctr"/>
              <a:r>
                <a:rPr lang="zh-CN" altLang="en-US" sz="2000" b="1" dirty="0">
                  <a:latin typeface="微软雅黑" panose="020B0503020204020204" charset="-122"/>
                  <a:ea typeface="微软雅黑" panose="020B0503020204020204" charset="-122"/>
                </a:rPr>
                <a:t>秦国小吏</a:t>
              </a:r>
              <a:endParaRPr lang="zh-CN" altLang="en-US" sz="2000" b="1" dirty="0">
                <a:latin typeface="微软雅黑" panose="020B0503020204020204" charset="-122"/>
                <a:ea typeface="微软雅黑" panose="020B0503020204020204" charset="-122"/>
                <a:cs typeface="Arial Unicode MS" panose="020B0604020202020204" pitchFamily="34" charset="-122"/>
              </a:endParaRPr>
            </a:p>
          </p:txBody>
        </p:sp>
      </p:grpSp>
      <p:grpSp>
        <p:nvGrpSpPr>
          <p:cNvPr id="16" name="组合 15"/>
          <p:cNvGrpSpPr/>
          <p:nvPr/>
        </p:nvGrpSpPr>
        <p:grpSpPr>
          <a:xfrm>
            <a:off x="4367382" y="3840487"/>
            <a:ext cx="1697847" cy="1971529"/>
            <a:chOff x="2767263" y="2721536"/>
            <a:chExt cx="1697847" cy="1971529"/>
          </a:xfrm>
        </p:grpSpPr>
        <p:sp>
          <p:nvSpPr>
            <p:cNvPr id="17" name="六边形 16"/>
            <p:cNvSpPr/>
            <p:nvPr/>
          </p:nvSpPr>
          <p:spPr>
            <a:xfrm rot="16200000">
              <a:off x="2630422" y="2858377"/>
              <a:ext cx="1971529" cy="1697847"/>
            </a:xfrm>
            <a:prstGeom prst="hexagon">
              <a:avLst/>
            </a:prstGeom>
            <a:solidFill>
              <a:srgbClr val="FFC000"/>
            </a:solidFill>
            <a:ln>
              <a:noFill/>
            </a:ln>
          </p:spPr>
          <p:txBody>
            <a:bodyPr vert="horz" wrap="square" lIns="68580" tIns="34290" rIns="68580" bIns="34290" numCol="1" anchor="t" anchorCtr="0" compatLnSpc="1"/>
            <a:lstStyle/>
            <a:p>
              <a:pPr defTabSz="914400"/>
              <a:endParaRPr lang="zh-CN" altLang="en-US">
                <a:solidFill>
                  <a:prstClr val="black"/>
                </a:solidFill>
                <a:latin typeface="微软雅黑" panose="020B0503020204020204" charset="-122"/>
                <a:ea typeface="微软雅黑" panose="020B0503020204020204" charset="-122"/>
              </a:endParaRPr>
            </a:p>
          </p:txBody>
        </p:sp>
        <p:sp>
          <p:nvSpPr>
            <p:cNvPr id="18" name="文本框 17"/>
            <p:cNvSpPr txBox="1"/>
            <p:nvPr/>
          </p:nvSpPr>
          <p:spPr>
            <a:xfrm>
              <a:off x="3316881" y="3980692"/>
              <a:ext cx="590546" cy="530915"/>
            </a:xfrm>
            <a:prstGeom prst="rect">
              <a:avLst/>
            </a:prstGeom>
            <a:noFill/>
          </p:spPr>
          <p:txBody>
            <a:bodyPr wrap="none" lIns="68580" tIns="34290" rIns="68580" bIns="34290" rtlCol="0">
              <a:spAutoFit/>
            </a:bodyPr>
            <a:lstStyle/>
            <a:p>
              <a:pPr defTabSz="914400"/>
              <a:r>
                <a:rPr lang="en-US" altLang="zh-CN" sz="3000">
                  <a:latin typeface="微软雅黑" panose="020B0503020204020204" charset="-122"/>
                  <a:ea typeface="微软雅黑" panose="020B0503020204020204" charset="-122"/>
                </a:rPr>
                <a:t>01</a:t>
              </a:r>
              <a:endParaRPr lang="zh-CN" altLang="en-US" sz="3000" dirty="0">
                <a:latin typeface="微软雅黑" panose="020B0503020204020204" charset="-122"/>
                <a:ea typeface="微软雅黑" panose="020B0503020204020204" charset="-122"/>
              </a:endParaRPr>
            </a:p>
          </p:txBody>
        </p:sp>
        <p:sp>
          <p:nvSpPr>
            <p:cNvPr id="19" name="文本框 18"/>
            <p:cNvSpPr txBox="1"/>
            <p:nvPr/>
          </p:nvSpPr>
          <p:spPr>
            <a:xfrm>
              <a:off x="2829285" y="3249707"/>
              <a:ext cx="1535111" cy="807913"/>
            </a:xfrm>
            <a:prstGeom prst="rect">
              <a:avLst/>
            </a:prstGeom>
            <a:noFill/>
          </p:spPr>
          <p:txBody>
            <a:bodyPr wrap="square" lIns="68580" tIns="34290" rIns="68580" bIns="34290" rtlCol="0">
              <a:spAutoFit/>
            </a:bodyPr>
            <a:lstStyle/>
            <a:p>
              <a:pPr algn="ctr" defTabSz="914400"/>
              <a:r>
                <a:rPr lang="zh-CN" altLang="en-US" sz="2800" b="1" dirty="0">
                  <a:latin typeface="微软雅黑" panose="020B0503020204020204" charset="-122"/>
                  <a:ea typeface="微软雅黑" panose="020B0503020204020204" charset="-122"/>
                  <a:cs typeface="Arial Unicode MS" panose="020B0604020202020204" pitchFamily="34" charset="-122"/>
                </a:rPr>
                <a:t>陈胜</a:t>
              </a:r>
              <a:endParaRPr lang="en-US" altLang="zh-CN" sz="2800" b="1" dirty="0">
                <a:latin typeface="微软雅黑" panose="020B0503020204020204" charset="-122"/>
                <a:ea typeface="微软雅黑" panose="020B0503020204020204" charset="-122"/>
                <a:cs typeface="Arial Unicode MS" panose="020B0604020202020204" pitchFamily="34" charset="-122"/>
              </a:endParaRPr>
            </a:p>
            <a:p>
              <a:pPr algn="ctr" defTabSz="914400"/>
              <a:r>
                <a:rPr lang="zh-CN" altLang="en-US" sz="2000" b="1" dirty="0">
                  <a:latin typeface="微软雅黑" panose="020B0503020204020204" charset="-122"/>
                  <a:ea typeface="微软雅黑" panose="020B0503020204020204" charset="-122"/>
                </a:rPr>
                <a:t>黎民百姓</a:t>
              </a:r>
              <a:endParaRPr lang="zh-CN" altLang="en-US" sz="2000" b="1" dirty="0">
                <a:latin typeface="微软雅黑" panose="020B0503020204020204" charset="-122"/>
                <a:ea typeface="微软雅黑" panose="020B0503020204020204" charset="-122"/>
              </a:endParaRPr>
            </a:p>
          </p:txBody>
        </p:sp>
      </p:grpSp>
      <p:grpSp>
        <p:nvGrpSpPr>
          <p:cNvPr id="20" name="组合 19"/>
          <p:cNvGrpSpPr/>
          <p:nvPr/>
        </p:nvGrpSpPr>
        <p:grpSpPr>
          <a:xfrm>
            <a:off x="6065228" y="3840487"/>
            <a:ext cx="1727182" cy="1971529"/>
            <a:chOff x="4465109" y="2721536"/>
            <a:chExt cx="1727182" cy="1971529"/>
          </a:xfrm>
        </p:grpSpPr>
        <p:sp>
          <p:nvSpPr>
            <p:cNvPr id="21" name="六边形 20"/>
            <p:cNvSpPr/>
            <p:nvPr/>
          </p:nvSpPr>
          <p:spPr>
            <a:xfrm rot="16200000">
              <a:off x="4328268" y="2858377"/>
              <a:ext cx="1971529" cy="1697847"/>
            </a:xfrm>
            <a:prstGeom prst="hexagon">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a:endParaRPr lang="zh-CN" altLang="en-US">
                <a:solidFill>
                  <a:prstClr val="black"/>
                </a:solidFill>
                <a:latin typeface="微软雅黑" panose="020B0503020204020204" charset="-122"/>
                <a:ea typeface="微软雅黑" panose="020B0503020204020204" charset="-122"/>
              </a:endParaRPr>
            </a:p>
          </p:txBody>
        </p:sp>
        <p:sp>
          <p:nvSpPr>
            <p:cNvPr id="22" name="文本框 21"/>
            <p:cNvSpPr txBox="1"/>
            <p:nvPr/>
          </p:nvSpPr>
          <p:spPr>
            <a:xfrm>
              <a:off x="5048813" y="3925064"/>
              <a:ext cx="590546" cy="530915"/>
            </a:xfrm>
            <a:prstGeom prst="rect">
              <a:avLst/>
            </a:prstGeom>
            <a:noFill/>
          </p:spPr>
          <p:txBody>
            <a:bodyPr wrap="none" lIns="68580" tIns="34290" rIns="68580" bIns="34290" rtlCol="0">
              <a:spAutoFit/>
            </a:bodyPr>
            <a:lstStyle/>
            <a:p>
              <a:pPr defTabSz="914400"/>
              <a:r>
                <a:rPr lang="en-US" altLang="zh-CN" sz="3000">
                  <a:solidFill>
                    <a:prstClr val="white"/>
                  </a:solidFill>
                  <a:latin typeface="微软雅黑" panose="020B0503020204020204" charset="-122"/>
                  <a:ea typeface="微软雅黑" panose="020B0503020204020204" charset="-122"/>
                </a:rPr>
                <a:t>02</a:t>
              </a:r>
              <a:endParaRPr lang="zh-CN" altLang="en-US" sz="3000" dirty="0">
                <a:solidFill>
                  <a:prstClr val="white"/>
                </a:solidFill>
                <a:latin typeface="微软雅黑" panose="020B0503020204020204" charset="-122"/>
                <a:ea typeface="微软雅黑" panose="020B0503020204020204" charset="-122"/>
              </a:endParaRPr>
            </a:p>
          </p:txBody>
        </p:sp>
        <p:sp>
          <p:nvSpPr>
            <p:cNvPr id="23" name="文本框 22"/>
            <p:cNvSpPr txBox="1"/>
            <p:nvPr/>
          </p:nvSpPr>
          <p:spPr>
            <a:xfrm>
              <a:off x="4495881" y="3223509"/>
              <a:ext cx="1696410" cy="1115690"/>
            </a:xfrm>
            <a:prstGeom prst="rect">
              <a:avLst/>
            </a:prstGeom>
            <a:noFill/>
          </p:spPr>
          <p:txBody>
            <a:bodyPr wrap="square" lIns="68580" tIns="34290" rIns="68580" bIns="34290" rtlCol="0">
              <a:spAutoFit/>
            </a:bodyPr>
            <a:lstStyle/>
            <a:p>
              <a:pPr algn="ctr" defTabSz="914400"/>
              <a:r>
                <a:rPr lang="zh-CN" altLang="en-US" sz="2800" b="1" dirty="0">
                  <a:solidFill>
                    <a:schemeClr val="bg1"/>
                  </a:solidFill>
                  <a:latin typeface="微软雅黑" panose="020B0503020204020204" charset="-122"/>
                  <a:ea typeface="微软雅黑" panose="020B0503020204020204" charset="-122"/>
                  <a:cs typeface="Arial Unicode MS" panose="020B0604020202020204" pitchFamily="34" charset="-122"/>
                </a:rPr>
                <a:t>项羽</a:t>
              </a:r>
              <a:endParaRPr lang="en-US" altLang="zh-CN" sz="2800" b="1" dirty="0">
                <a:solidFill>
                  <a:schemeClr val="bg1"/>
                </a:solidFill>
                <a:latin typeface="微软雅黑" panose="020B0503020204020204" charset="-122"/>
                <a:ea typeface="微软雅黑" panose="020B0503020204020204" charset="-122"/>
                <a:cs typeface="Arial Unicode MS" panose="020B0604020202020204" pitchFamily="34" charset="-122"/>
              </a:endParaRPr>
            </a:p>
            <a:p>
              <a:pPr algn="ctr"/>
              <a:r>
                <a:rPr lang="zh-CN" altLang="en-US" sz="2000" b="1" dirty="0">
                  <a:solidFill>
                    <a:schemeClr val="bg1"/>
                  </a:solidFill>
                  <a:latin typeface="微软雅黑" panose="020B0503020204020204" charset="-122"/>
                  <a:ea typeface="微软雅黑" panose="020B0503020204020204" charset="-122"/>
                </a:rPr>
                <a:t>楚国贵族</a:t>
              </a:r>
              <a:endParaRPr lang="zh-CN" altLang="en-US" sz="2000" b="1" dirty="0">
                <a:solidFill>
                  <a:schemeClr val="bg1"/>
                </a:solidFill>
                <a:latin typeface="微软雅黑" panose="020B0503020204020204" charset="-122"/>
                <a:ea typeface="微软雅黑" panose="020B0503020204020204" charset="-122"/>
              </a:endParaRPr>
            </a:p>
            <a:p>
              <a:pPr algn="ctr" defTabSz="914400"/>
              <a:r>
                <a:rPr lang="zh-CN" altLang="en-US" sz="2000" b="1" dirty="0">
                  <a:solidFill>
                    <a:schemeClr val="bg1"/>
                  </a:solidFill>
                  <a:latin typeface="微软雅黑" panose="020B0503020204020204" charset="-122"/>
                  <a:ea typeface="微软雅黑" panose="020B0503020204020204" charset="-122"/>
                  <a:cs typeface="Arial Unicode MS" panose="020B0604020202020204" pitchFamily="34" charset="-122"/>
                </a:rPr>
                <a:t> </a:t>
              </a:r>
              <a:endParaRPr lang="zh-CN" altLang="en-US" sz="2000" b="1" dirty="0">
                <a:solidFill>
                  <a:schemeClr val="bg1"/>
                </a:solidFill>
                <a:latin typeface="微软雅黑" panose="020B0503020204020204" charset="-122"/>
                <a:ea typeface="微软雅黑" panose="020B0503020204020204" charset="-122"/>
                <a:cs typeface="Arial Unicode MS" panose="020B0604020202020204" pitchFamily="34" charset="-122"/>
              </a:endParaRPr>
            </a:p>
          </p:txBody>
        </p:sp>
      </p:grpSp>
      <p:sp>
        <p:nvSpPr>
          <p:cNvPr id="2" name="矩形 1"/>
          <p:cNvSpPr/>
          <p:nvPr/>
        </p:nvSpPr>
        <p:spPr>
          <a:xfrm>
            <a:off x="347931" y="4553592"/>
            <a:ext cx="4527550" cy="1076325"/>
          </a:xfrm>
          <a:prstGeom prst="rect">
            <a:avLst/>
          </a:prstGeom>
          <a:noFill/>
        </p:spPr>
        <p:txBody>
          <a:bodyPr wrap="none" lIns="91440" tIns="45720" rIns="91440" bIns="45720">
            <a:spAutoFit/>
          </a:bodyPr>
          <a:lstStyle/>
          <a:p>
            <a:pPr algn="ctr"/>
            <a:r>
              <a:rPr lang="zh-CN" altLang="en-US" sz="3200" b="0" cap="none" spc="0" dirty="0">
                <a:ln w="0"/>
                <a:solidFill>
                  <a:schemeClr val="tx1"/>
                </a:solidFill>
                <a:effectLst/>
              </a:rPr>
              <a:t>关于暴政</a:t>
            </a:r>
            <a:endParaRPr lang="en-US" altLang="zh-CN" sz="3200" b="0" cap="none" spc="0" dirty="0">
              <a:ln w="0"/>
              <a:solidFill>
                <a:schemeClr val="tx1"/>
              </a:solidFill>
              <a:effectLst/>
            </a:endParaRPr>
          </a:p>
          <a:p>
            <a:pPr algn="ctr"/>
            <a:r>
              <a:rPr lang="zh-CN" altLang="en-US" sz="3200" b="0" cap="none" spc="0" dirty="0">
                <a:ln w="0"/>
                <a:solidFill>
                  <a:schemeClr val="tx1"/>
                </a:solidFill>
                <a:effectLst/>
              </a:rPr>
              <a:t>（赋税、刑法、焚书</a:t>
            </a:r>
            <a:r>
              <a:rPr lang="en-US" altLang="zh-CN" sz="3200" b="0" cap="none" spc="0" dirty="0">
                <a:ln w="0"/>
                <a:solidFill>
                  <a:schemeClr val="tx1"/>
                </a:solidFill>
                <a:effectLst/>
              </a:rPr>
              <a:t>…</a:t>
            </a:r>
            <a:r>
              <a:rPr lang="zh-CN" altLang="en-US" sz="3200" b="0" cap="none" spc="0" dirty="0">
                <a:ln w="0"/>
                <a:solidFill>
                  <a:schemeClr val="tx1"/>
                </a:solidFill>
                <a:effectLst/>
              </a:rPr>
              <a:t>）</a:t>
            </a:r>
            <a:endParaRPr lang="zh-CN" altLang="en-US" sz="3200" b="0" cap="none" spc="0" dirty="0">
              <a:ln w="0"/>
              <a:solidFill>
                <a:schemeClr val="tx1"/>
              </a:solidFill>
              <a:effectLst/>
            </a:endParaRPr>
          </a:p>
        </p:txBody>
      </p:sp>
      <p:sp>
        <p:nvSpPr>
          <p:cNvPr id="33" name="矩形 32"/>
          <p:cNvSpPr/>
          <p:nvPr/>
        </p:nvSpPr>
        <p:spPr>
          <a:xfrm>
            <a:off x="8061798" y="4657206"/>
            <a:ext cx="2279791" cy="584775"/>
          </a:xfrm>
          <a:prstGeom prst="rect">
            <a:avLst/>
          </a:prstGeom>
          <a:noFill/>
        </p:spPr>
        <p:txBody>
          <a:bodyPr wrap="none" lIns="91440" tIns="45720" rIns="91440" bIns="45720">
            <a:spAutoFit/>
          </a:bodyPr>
          <a:lstStyle/>
          <a:p>
            <a:pPr algn="ctr"/>
            <a:r>
              <a:rPr lang="zh-CN" altLang="en-US" sz="3200" b="0" cap="none" spc="0" dirty="0">
                <a:ln w="0"/>
                <a:solidFill>
                  <a:schemeClr val="tx1"/>
                </a:solidFill>
                <a:effectLst/>
              </a:rPr>
              <a:t>关于旧势力</a:t>
            </a:r>
            <a:endParaRPr lang="zh-CN" altLang="en-US" sz="3200" b="0" cap="none" spc="0" dirty="0">
              <a:ln w="0"/>
              <a:solidFill>
                <a:schemeClr val="tx1"/>
              </a:solidFill>
              <a:effectLst/>
            </a:endParaRPr>
          </a:p>
        </p:txBody>
      </p:sp>
      <p:sp>
        <p:nvSpPr>
          <p:cNvPr id="34" name="矩形 33"/>
          <p:cNvSpPr/>
          <p:nvPr/>
        </p:nvSpPr>
        <p:spPr>
          <a:xfrm>
            <a:off x="7130324" y="2959826"/>
            <a:ext cx="2646878" cy="584775"/>
          </a:xfrm>
          <a:prstGeom prst="rect">
            <a:avLst/>
          </a:prstGeom>
          <a:noFill/>
        </p:spPr>
        <p:txBody>
          <a:bodyPr wrap="none" lIns="91440" tIns="45720" rIns="91440" bIns="45720">
            <a:spAutoFit/>
          </a:bodyPr>
          <a:lstStyle/>
          <a:p>
            <a:pPr algn="ctr"/>
            <a:r>
              <a:rPr lang="zh-CN" altLang="en-US" sz="3200" b="0" cap="none" spc="0" dirty="0">
                <a:ln w="0"/>
                <a:solidFill>
                  <a:schemeClr val="tx1"/>
                </a:solidFill>
                <a:effectLst/>
              </a:rPr>
              <a:t>关于地方治理</a:t>
            </a:r>
            <a:endParaRPr lang="zh-CN" altLang="en-US" sz="3200" b="0" cap="none" spc="0" dirty="0">
              <a:ln w="0"/>
              <a:solidFill>
                <a:schemeClr val="tx1"/>
              </a:solidFill>
              <a:effectLst/>
            </a:endParaRPr>
          </a:p>
        </p:txBody>
      </p:sp>
      <p:sp>
        <p:nvSpPr>
          <p:cNvPr id="6" name="文本框 5"/>
          <p:cNvSpPr txBox="1"/>
          <p:nvPr>
            <p:custDataLst>
              <p:tags r:id="rId1"/>
            </p:custDataLst>
          </p:nvPr>
        </p:nvSpPr>
        <p:spPr>
          <a:xfrm>
            <a:off x="228600" y="583565"/>
            <a:ext cx="11819890" cy="583565"/>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p>
            <a:r>
              <a:rPr lang="zh-CN" altLang="en-US" sz="3200" dirty="0" smtClean="0">
                <a:solidFill>
                  <a:schemeClr val="tx1"/>
                </a:solidFill>
                <a:highlight>
                  <a:srgbClr val="FFFF00"/>
                </a:highlight>
                <a:latin typeface="华文中宋" panose="02010600040101010101" pitchFamily="2" charset="-122"/>
                <a:ea typeface="华文中宋" panose="02010600040101010101" pitchFamily="2" charset="-122"/>
              </a:rPr>
              <a:t>秦的速亡与秦的暴政有着密不可分的关系。</a:t>
            </a:r>
            <a:r>
              <a:rPr lang="en-US" altLang="zh-CN" sz="2000" spc="-20" dirty="0" smtClean="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rPr>
              <a:t>——</a:t>
            </a:r>
            <a:r>
              <a:rPr lang="zh-CN" altLang="en-US" sz="2000" dirty="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rPr>
              <a:t>《中外历史纲要》</a:t>
            </a:r>
            <a:r>
              <a:rPr lang="zh-CN" altLang="en-US" sz="2000" spc="-20" dirty="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rPr>
              <a:t>第</a:t>
            </a:r>
            <a:r>
              <a:rPr lang="en-US" altLang="zh-CN" sz="2000" spc="-20" dirty="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rPr>
              <a:t>3</a:t>
            </a:r>
            <a:r>
              <a:rPr lang="zh-CN" altLang="en-US" sz="2000" spc="-20" dirty="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rPr>
              <a:t>课</a:t>
            </a:r>
            <a:r>
              <a:rPr lang="en-US" altLang="zh-CN" sz="2000" spc="-20" dirty="0" smtClean="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rPr>
              <a:t>P16</a:t>
            </a:r>
            <a:endParaRPr lang="en-US" altLang="zh-CN" sz="2000" u="sng" spc="-20" dirty="0" smtClean="0">
              <a:solidFill>
                <a:schemeClr val="tx1"/>
              </a:solidFill>
              <a:highlight>
                <a:srgbClr val="FFFF00"/>
              </a:highlight>
              <a:latin typeface="华文中宋" panose="02010600040101010101" pitchFamily="2" charset="-122"/>
              <a:ea typeface="华文中宋" panose="02010600040101010101" pitchFamily="2"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文本框 2"/>
          <p:cNvSpPr txBox="1"/>
          <p:nvPr/>
        </p:nvSpPr>
        <p:spPr>
          <a:xfrm>
            <a:off x="371475" y="4040505"/>
            <a:ext cx="10559415" cy="2245360"/>
          </a:xfrm>
          <a:prstGeom prst="rect">
            <a:avLst/>
          </a:prstGeom>
          <a:noFill/>
        </p:spPr>
        <p:txBody>
          <a:bodyPr wrap="square" rtlCol="0" anchor="t">
            <a:spAutoFit/>
          </a:bodyPr>
          <a:p>
            <a:pPr lvl="0" algn="l">
              <a:buClrTx/>
              <a:buSzTx/>
              <a:buFontTx/>
            </a:pPr>
            <a:r>
              <a:rPr lang="zh-CN" altLang="en-US" sz="2800" b="1">
                <a:latin typeface="微软雅黑" panose="020B0503020204020204" charset="-122"/>
                <a:ea typeface="微软雅黑" panose="020B0503020204020204" charset="-122"/>
                <a:cs typeface="微软雅黑" panose="020B0503020204020204" charset="-122"/>
                <a:sym typeface="+mn-ea"/>
              </a:rPr>
              <a:t>材料</a:t>
            </a:r>
            <a:r>
              <a:rPr lang="zh-CN" altLang="en-US" sz="2800" b="1">
                <a:latin typeface="微软雅黑" panose="020B0503020204020204" charset="-122"/>
                <a:ea typeface="微软雅黑" panose="020B0503020204020204" charset="-122"/>
                <a:cs typeface="微软雅黑" panose="020B0503020204020204" charset="-122"/>
                <a:sym typeface="+mn-ea"/>
              </a:rPr>
              <a:t>二  中国在商周时期并未真正实现大一统……</a:t>
            </a:r>
            <a:r>
              <a:rPr lang="zh-CN" altLang="en-US" sz="2800" b="1">
                <a:latin typeface="微软雅黑" panose="020B0503020204020204" charset="-122"/>
                <a:ea typeface="微软雅黑" panose="020B0503020204020204" charset="-122"/>
                <a:cs typeface="微软雅黑" panose="020B0503020204020204" charset="-122"/>
                <a:sym typeface="+mn-ea"/>
              </a:rPr>
              <a:t>封国间的巨大文化心理隔阂和人民对自己所在势力范围的强烈归属感……虽天下已经一统为秦土，但根植于百姓心底深层意识的认同仍然是曾经的六国，自认身份为楚人，赵人，燕人等等。</a:t>
            </a:r>
            <a:endParaRPr lang="zh-CN" altLang="en-US" sz="2800" b="1">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800" b="1">
                <a:latin typeface="微软雅黑" panose="020B0503020204020204" charset="-122"/>
                <a:ea typeface="微软雅黑" panose="020B0503020204020204" charset="-122"/>
                <a:cs typeface="微软雅黑" panose="020B0503020204020204" charset="-122"/>
                <a:sym typeface="+mn-ea"/>
              </a:rPr>
              <a:t>          </a:t>
            </a: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——王箬翾</a:t>
            </a:r>
            <a:r>
              <a:rPr lang="zh-CN" altLang="en-US" sz="2800" b="1">
                <a:latin typeface="微软雅黑" panose="020B0503020204020204" charset="-122"/>
                <a:ea typeface="微软雅黑" panose="020B0503020204020204" charset="-122"/>
                <a:cs typeface="微软雅黑" panose="020B0503020204020204" charset="-122"/>
                <a:sym typeface="+mn-ea"/>
              </a:rPr>
              <a:t>《秦王朝覆灭的心理与文化因素探究》</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71475" y="832485"/>
            <a:ext cx="10756265" cy="3107690"/>
          </a:xfrm>
          <a:prstGeom prst="rect">
            <a:avLst/>
          </a:prstGeom>
          <a:noFill/>
        </p:spPr>
        <p:txBody>
          <a:bodyPr wrap="square" rtlCol="0" anchor="t">
            <a:spAutoFit/>
          </a:bodyPr>
          <a:p>
            <a:r>
              <a:rPr lang="zh-CN" altLang="en-US" sz="2800" b="1">
                <a:latin typeface="微软雅黑" panose="020B0503020204020204" charset="-122"/>
                <a:ea typeface="微软雅黑" panose="020B0503020204020204" charset="-122"/>
                <a:cs typeface="微软雅黑" panose="020B0503020204020204" charset="-122"/>
              </a:rPr>
              <a:t>材料一</a:t>
            </a:r>
            <a:endParaRPr lang="zh-CN" altLang="en-US" sz="2800" b="1">
              <a:latin typeface="微软雅黑" panose="020B0503020204020204" charset="-122"/>
              <a:ea typeface="微软雅黑" panose="020B0503020204020204" charset="-122"/>
              <a:cs typeface="微软雅黑" panose="020B0503020204020204" charset="-122"/>
            </a:endParaRPr>
          </a:p>
          <a:p>
            <a:r>
              <a:rPr lang="zh-CN" altLang="en-US" sz="2800" b="1">
                <a:latin typeface="微软雅黑" panose="020B0503020204020204" charset="-122"/>
                <a:ea typeface="微软雅黑" panose="020B0503020204020204" charset="-122"/>
                <a:cs typeface="微软雅黑" panose="020B0503020204020204" charset="-122"/>
              </a:rPr>
              <a:t>及至始皇，奋六世之余烈，振长策而御宇内，吞二周而亡诸侯，履至尊而制六合，执敲扑而鞭笞天下，威震四海。……于是废先王之道，焚百家之言，以愚黔首；隳名城，杀豪杰，收天下之兵……一夫作难而七庙隳，身死人手，为天下笑者，何也?仁义不施而攻守之势异也。</a:t>
            </a:r>
            <a:endParaRPr lang="zh-CN" altLang="en-US" sz="2800" b="1">
              <a:latin typeface="微软雅黑" panose="020B0503020204020204" charset="-122"/>
              <a:ea typeface="微软雅黑" panose="020B0503020204020204" charset="-122"/>
              <a:cs typeface="微软雅黑" panose="020B0503020204020204" charset="-122"/>
            </a:endParaRPr>
          </a:p>
          <a:p>
            <a:r>
              <a:rPr lang="zh-CN" altLang="en-US" sz="2800" b="1">
                <a:latin typeface="微软雅黑" panose="020B0503020204020204" charset="-122"/>
                <a:ea typeface="微软雅黑" panose="020B0503020204020204" charset="-122"/>
                <a:cs typeface="微软雅黑" panose="020B0503020204020204" charset="-122"/>
              </a:rPr>
              <a:t> </a:t>
            </a:r>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——贾谊《过秦论》</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7" name="矩形 6"/>
          <p:cNvSpPr/>
          <p:nvPr>
            <p:custDataLst>
              <p:tags r:id="rId1"/>
            </p:custDataLst>
          </p:nvPr>
        </p:nvSpPr>
        <p:spPr>
          <a:xfrm>
            <a:off x="10033000" y="0"/>
            <a:ext cx="2068195" cy="781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关于暴政</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8" name="矩形 7"/>
          <p:cNvSpPr/>
          <p:nvPr/>
        </p:nvSpPr>
        <p:spPr>
          <a:xfrm>
            <a:off x="3898265" y="4466590"/>
            <a:ext cx="4798060" cy="781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政治、文化认同尚不稳固</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9" name="矩形 8"/>
          <p:cNvSpPr/>
          <p:nvPr/>
        </p:nvSpPr>
        <p:spPr>
          <a:xfrm>
            <a:off x="4070350" y="1651000"/>
            <a:ext cx="3213100" cy="781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民心向背</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 name="矩形 1"/>
          <p:cNvSpPr/>
          <p:nvPr/>
        </p:nvSpPr>
        <p:spPr>
          <a:xfrm>
            <a:off x="2245995" y="2686050"/>
            <a:ext cx="8249285" cy="1162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solidFill>
                  <a:srgbClr val="FF0000"/>
                </a:solidFill>
                <a:latin typeface="微软雅黑" panose="020B0503020204020204" charset="-122"/>
                <a:ea typeface="微软雅黑" panose="020B0503020204020204" charset="-122"/>
                <a:sym typeface="Arial" panose="020B0604020202020204" pitchFamily="34" charset="0"/>
              </a:rPr>
              <a:t>启示：</a:t>
            </a:r>
            <a:r>
              <a:rPr lang="zh-CN" altLang="en-US" sz="3200" b="1" dirty="0">
                <a:solidFill>
                  <a:srgbClr val="FF0000"/>
                </a:solidFill>
                <a:sym typeface="+mn-ea"/>
              </a:rPr>
              <a:t>重视以民为本；加强政治和文化认同。</a:t>
            </a:r>
            <a:endParaRPr lang="zh-CN" altLang="en-US" sz="32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custDataLst>
              <p:tags r:id="rId1"/>
            </p:custDataLst>
          </p:nvPr>
        </p:nvSpPr>
        <p:spPr>
          <a:xfrm>
            <a:off x="0" y="0"/>
            <a:ext cx="8742045" cy="583565"/>
          </a:xfrm>
          <a:prstGeom prst="rect">
            <a:avLst/>
          </a:prstGeom>
          <a:solidFill>
            <a:schemeClr val="bg1"/>
          </a:solidFill>
        </p:spPr>
        <p:txBody>
          <a:bodyPr wrap="square" rtlCol="0">
            <a:spAutoFit/>
          </a:bodyPr>
          <a:p>
            <a:pPr lvl="0" algn="ctr">
              <a:spcBef>
                <a:spcPct val="50000"/>
              </a:spcBef>
              <a:defRPr/>
            </a:pPr>
            <a:r>
              <a:rPr lang="zh-CN" altLang="en-US" sz="3200" b="1">
                <a:solidFill>
                  <a:schemeClr val="tx1">
                    <a:lumMod val="10000"/>
                  </a:schemeClr>
                </a:solidFill>
              </a:rPr>
              <a:t>主题一：</a:t>
            </a:r>
            <a:r>
              <a:rPr lang="zh-CN" altLang="en-US" sz="3200" b="1" noProof="0" dirty="0">
                <a:ln>
                  <a:noFill/>
                </a:ln>
                <a:solidFill>
                  <a:srgbClr val="000000"/>
                </a:solidFill>
                <a:effectLst/>
                <a:uLnTx/>
                <a:uFillTx/>
                <a:latin typeface="华文行楷" panose="02010800040101010101" pitchFamily="2" charset="-122"/>
                <a:ea typeface="华文行楷" panose="02010800040101010101" pitchFamily="2" charset="-122"/>
                <a:sym typeface="+mn-ea"/>
              </a:rPr>
              <a:t>秦统一多民族封建国家的建立</a:t>
            </a:r>
            <a:endParaRPr lang="zh-CN" altLang="en-US" sz="3200" b="1">
              <a:solidFill>
                <a:schemeClr val="tx1">
                  <a:lumMod val="10000"/>
                </a:schemeClr>
              </a:solidFill>
            </a:endParaRPr>
          </a:p>
        </p:txBody>
      </p:sp>
      <p:sp>
        <p:nvSpPr>
          <p:cNvPr id="51" name="文本框 50"/>
          <p:cNvSpPr txBox="1"/>
          <p:nvPr>
            <p:custDataLst>
              <p:tags r:id="rId2"/>
            </p:custDataLst>
          </p:nvPr>
        </p:nvSpPr>
        <p:spPr>
          <a:xfrm>
            <a:off x="350464" y="1468749"/>
            <a:ext cx="7562510" cy="521970"/>
          </a:xfrm>
          <a:prstGeom prst="rect">
            <a:avLst/>
          </a:prstGeom>
          <a:noFill/>
        </p:spPr>
        <p:txBody>
          <a:bodyPr wrap="square" rtlCol="0">
            <a:spAutoFit/>
          </a:bodyPr>
          <a:p>
            <a:pPr indent="0">
              <a:buFont typeface="Wingdings" panose="05000000000000000000" charset="0"/>
              <a:buNone/>
            </a:pP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、条件：</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63525" y="2250758"/>
            <a:ext cx="11438890" cy="422592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2018</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全国卷</a:t>
            </a:r>
            <a:r>
              <a:rPr lang="en-US" altLang="zh-CN"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I</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1</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、在周代分封制下，墓葬有严格的等级规定。考古显示，战国时期，秦国地区君王墓葬规模宏大，其余墓葬无明显等级差别；在经济发达的东方六国地区，君王、卿大夫、士的墓葬等级差别明显。这表明（　　）</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A．经济发展是分封制度得以维系的关键 </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B．分封制中的等级规定凸显了君主集权</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C．秦国率先消除分封体制走向集权统治 </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rPr>
              <a:t>D．东方六国仍严格遵行西周的分封制度</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3"/>
            </p:custDataLst>
          </p:nvPr>
        </p:nvSpPr>
        <p:spPr>
          <a:xfrm>
            <a:off x="1832276" y="3605843"/>
            <a:ext cx="6511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5400" b="1" cap="none" spc="0" dirty="0">
                <a:solidFill>
                  <a:srgbClr val="FFC000"/>
                </a:solidFill>
                <a:effectLst/>
                <a:latin typeface="微软雅黑" panose="020B0503020204020204" charset="-122"/>
                <a:ea typeface="微软雅黑" panose="020B0503020204020204" charset="-122"/>
              </a:rPr>
              <a:t>C</a:t>
            </a:r>
            <a:endParaRPr lang="en-US" altLang="zh-CN" sz="5400" b="1" cap="none" spc="0" dirty="0">
              <a:solidFill>
                <a:srgbClr val="FFC000"/>
              </a:solidFill>
              <a:effectLst/>
              <a:latin typeface="微软雅黑" panose="020B0503020204020204" charset="-122"/>
              <a:ea typeface="微软雅黑" panose="020B0503020204020204" charset="-122"/>
            </a:endParaRPr>
          </a:p>
        </p:txBody>
      </p:sp>
      <p:sp>
        <p:nvSpPr>
          <p:cNvPr id="52" name="文本框 51"/>
          <p:cNvSpPr txBox="1"/>
          <p:nvPr/>
        </p:nvSpPr>
        <p:spPr>
          <a:xfrm>
            <a:off x="263525" y="5166360"/>
            <a:ext cx="11976100" cy="650875"/>
          </a:xfrm>
          <a:prstGeom prst="rect">
            <a:avLst/>
          </a:prstGeom>
          <a:solidFill>
            <a:srgbClr val="000000"/>
          </a:solidFill>
        </p:spPr>
        <p:style>
          <a:lnRef idx="2">
            <a:schemeClr val="dk1"/>
          </a:lnRef>
          <a:fillRef idx="1">
            <a:schemeClr val="lt1"/>
          </a:fillRef>
          <a:effectRef idx="0">
            <a:schemeClr val="dk1"/>
          </a:effectRef>
          <a:fontRef idx="minor">
            <a:schemeClr val="dk1"/>
          </a:fontRef>
        </p:style>
        <p:txBody>
          <a:bodyPr wrap="square">
            <a:spAutoFit/>
          </a:bodyPr>
          <a:p>
            <a:pPr fontAlgn="auto">
              <a:lnSpc>
                <a:spcPct val="130000"/>
              </a:lnSpc>
            </a:pPr>
            <a:r>
              <a:rPr lang="zh-CN"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考查方向：</a:t>
            </a:r>
            <a:r>
              <a:rPr lang="zh-CN"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sym typeface="+mn-ea"/>
              </a:rPr>
              <a:t>秦朝完成统一的原因</a:t>
            </a:r>
            <a:r>
              <a:rPr lang="en-US" altLang="zh-CN"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a:t>
            </a:r>
            <a:r>
              <a:rPr lang="zh-CN" altLang="en-US"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集权政治的形成</a:t>
            </a:r>
            <a:endParaRPr lang="zh-CN" altLang="en-US"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endParaRPr>
          </a:p>
        </p:txBody>
      </p:sp>
      <p:sp>
        <p:nvSpPr>
          <p:cNvPr id="4" name="文本框 3"/>
          <p:cNvSpPr txBox="1"/>
          <p:nvPr>
            <p:custDataLst>
              <p:tags r:id="rId4"/>
            </p:custDataLst>
          </p:nvPr>
        </p:nvSpPr>
        <p:spPr>
          <a:xfrm>
            <a:off x="108529" y="686429"/>
            <a:ext cx="7562510" cy="521970"/>
          </a:xfrm>
          <a:prstGeom prst="rect">
            <a:avLst/>
          </a:prstGeom>
          <a:noFill/>
        </p:spPr>
        <p:txBody>
          <a:bodyPr wrap="square" rtlCol="0">
            <a:spAutoFit/>
          </a:bodyPr>
          <a:p>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一、完成统一</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2" grpId="0"/>
      <p:bldP spid="3" grpId="0"/>
      <p:bldP spid="3" grpId="1"/>
      <p:bldP spid="52" grpId="0" animBg="1"/>
      <p:bldP spid="52"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矩形 6"/>
          <p:cNvSpPr/>
          <p:nvPr>
            <p:custDataLst>
              <p:tags r:id="rId1"/>
            </p:custDataLst>
          </p:nvPr>
        </p:nvSpPr>
        <p:spPr>
          <a:xfrm>
            <a:off x="48260" y="583565"/>
            <a:ext cx="2350770" cy="637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关于旧势力</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custDataLst>
              <p:tags r:id="rId2"/>
            </p:custDataLst>
          </p:nvPr>
        </p:nvSpPr>
        <p:spPr>
          <a:xfrm>
            <a:off x="-635" y="1221105"/>
            <a:ext cx="12294235" cy="2489200"/>
          </a:xfrm>
          <a:prstGeom prst="rect">
            <a:avLst/>
          </a:prstGeom>
          <a:noFill/>
          <a:ln>
            <a:solidFill>
              <a:srgbClr val="FFC000"/>
            </a:solidFill>
          </a:ln>
        </p:spPr>
        <p:txBody>
          <a:bodyPr wrap="square">
            <a:spAutoFit/>
          </a:bodyPr>
          <a:p>
            <a:pPr marL="266700" indent="-266700">
              <a:lnSpc>
                <a:spcPct val="120000"/>
              </a:lnSpc>
            </a:pPr>
            <a:r>
              <a:rPr lang="en-US" altLang="zh-CN" sz="2600" b="1" kern="100" dirty="0">
                <a:solidFill>
                  <a:schemeClr val="tx1"/>
                </a:solidFill>
                <a:effectLst/>
                <a:latin typeface="+mj-ea"/>
                <a:ea typeface="+mj-ea"/>
              </a:rPr>
              <a:t>  </a:t>
            </a:r>
            <a:r>
              <a:rPr lang="en-US"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600" b="1" kern="1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战国时期，商鞅变法重构秦国体制，提升了制度效率，实现了国与民的利益均衡，推动了国家的崛起；统一后，秦朝外部环境发生剧烈变化，秦始皇将秦制推广至全国，导致制度僵化、效率下降，最终二世而亡。秦亡的教训说明（　　）</a:t>
            </a:r>
            <a:endPar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endParaRPr>
          </a:p>
          <a:p>
            <a:pPr marL="266700" algn="just">
              <a:lnSpc>
                <a:spcPct val="120000"/>
              </a:lnSpc>
            </a:pPr>
            <a:r>
              <a:rPr lang="en-US"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A</a:t>
            </a:r>
            <a:r>
              <a:rPr lang="zh-CN"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制度建设需要与实际国情相结合</a:t>
            </a:r>
            <a:r>
              <a:rPr lang="en-US"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     </a:t>
            </a:r>
            <a:r>
              <a:rPr lang="en-US"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B</a:t>
            </a:r>
            <a:r>
              <a:rPr lang="zh-CN"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中央集权制度导致了秦朝的灭亡</a:t>
            </a:r>
            <a:endPar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endParaRPr>
          </a:p>
          <a:p>
            <a:pPr marL="266700" algn="just">
              <a:lnSpc>
                <a:spcPct val="120000"/>
              </a:lnSpc>
            </a:pPr>
            <a:r>
              <a:rPr lang="en-US"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C</a:t>
            </a:r>
            <a:r>
              <a:rPr lang="zh-CN"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法家的治国思想与时代格格不入</a:t>
            </a:r>
            <a:r>
              <a:rPr lang="en-US"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     </a:t>
            </a:r>
            <a:r>
              <a:rPr lang="en-US"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D</a:t>
            </a:r>
            <a:r>
              <a:rPr lang="zh-CN" altLang="zh-CN" sz="2600" b="1" kern="100" spc="125"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rPr>
              <a:t>商鞅变法埋下了秦国灭亡的隐患</a:t>
            </a:r>
            <a:endParaRPr lang="zh-CN" altLang="zh-CN" sz="2600" b="1" kern="100" dirty="0">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8" name="矩形 7"/>
          <p:cNvSpPr/>
          <p:nvPr>
            <p:custDataLst>
              <p:tags r:id="rId3"/>
            </p:custDataLst>
          </p:nvPr>
        </p:nvSpPr>
        <p:spPr>
          <a:xfrm>
            <a:off x="10805694" y="1958470"/>
            <a:ext cx="718820" cy="1014730"/>
          </a:xfrm>
          <a:prstGeom prst="rect">
            <a:avLst/>
          </a:prstGeom>
          <a:noFill/>
        </p:spPr>
        <p:txBody>
          <a:bodyPr wrap="none" lIns="91440" tIns="45720" rIns="91440" bIns="45720">
            <a:spAutoFit/>
          </a:bodyPr>
          <a:p>
            <a:pPr algn="ctr"/>
            <a:r>
              <a:rPr lang="en-US" altLang="zh-CN" sz="6000" b="0" cap="none" spc="0" dirty="0">
                <a:ln w="0"/>
                <a:solidFill>
                  <a:srgbClr val="FFC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6000" b="0" cap="none" spc="0" dirty="0">
              <a:ln w="0"/>
              <a:solidFill>
                <a:srgbClr val="FFC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3" name="矩形 12"/>
          <p:cNvSpPr/>
          <p:nvPr>
            <p:custDataLst>
              <p:tags r:id="rId4"/>
            </p:custDataLst>
          </p:nvPr>
        </p:nvSpPr>
        <p:spPr>
          <a:xfrm>
            <a:off x="-220" y="3958144"/>
            <a:ext cx="11996855" cy="2592070"/>
          </a:xfrm>
          <a:prstGeom prst="rect">
            <a:avLst/>
          </a:prstGeom>
          <a:noFill/>
          <a:ln>
            <a:solidFill>
              <a:srgbClr val="FFC000"/>
            </a:solidFill>
          </a:ln>
        </p:spPr>
        <p:style>
          <a:lnRef idx="2">
            <a:schemeClr val="dk1"/>
          </a:lnRef>
          <a:fillRef idx="1">
            <a:schemeClr val="lt1"/>
          </a:fillRef>
          <a:effectRef idx="0">
            <a:schemeClr val="dk1"/>
          </a:effectRef>
          <a:fontRef idx="minor">
            <a:schemeClr val="dk1"/>
          </a:fontRef>
        </p:style>
        <p:txBody>
          <a:bodyPr wrap="square">
            <a:spAutoFit/>
          </a:bodyPr>
          <a:p>
            <a:pPr>
              <a:lnSpc>
                <a:spcPct val="125000"/>
              </a:lnSpc>
            </a:pPr>
            <a:r>
              <a:rPr lang="en-US" altLang="zh-CN" sz="2600" b="1" dirty="0">
                <a:solidFill>
                  <a:schemeClr val="tx1"/>
                </a:solidFill>
                <a:latin typeface="微软雅黑" panose="020B0503020204020204" charset="-122"/>
                <a:ea typeface="微软雅黑" panose="020B0503020204020204" charset="-122"/>
              </a:rPr>
              <a:t>2</a:t>
            </a:r>
            <a:r>
              <a:rPr lang="zh-CN" altLang="en-US" sz="2600" b="1" dirty="0">
                <a:solidFill>
                  <a:schemeClr val="tx1"/>
                </a:solidFill>
                <a:latin typeface="微软雅黑" panose="020B0503020204020204" charset="-122"/>
                <a:ea typeface="微软雅黑" panose="020B0503020204020204" charset="-122"/>
              </a:rPr>
              <a:t>、汉初，东方各地特别是楚、齐、赵地的文化传统仍有很大势力，东西方各地文化习俗的差异和冲突明显。为此汉政府在东部分封诸侯王，从俗而治；在西部沿用郡县制。这表明郡国并行制</a:t>
            </a:r>
            <a:endParaRPr lang="zh-CN" altLang="en-US" sz="2600" b="1" dirty="0">
              <a:solidFill>
                <a:schemeClr val="tx1"/>
              </a:solidFill>
              <a:latin typeface="微软雅黑" panose="020B0503020204020204" charset="-122"/>
              <a:ea typeface="微软雅黑" panose="020B0503020204020204" charset="-122"/>
            </a:endParaRPr>
          </a:p>
          <a:p>
            <a:pPr>
              <a:lnSpc>
                <a:spcPct val="125000"/>
              </a:lnSpc>
            </a:pPr>
            <a:r>
              <a:rPr lang="en-US" altLang="zh-CN" sz="2600" b="1" dirty="0">
                <a:solidFill>
                  <a:schemeClr val="tx1"/>
                </a:solidFill>
                <a:latin typeface="微软雅黑" panose="020B0503020204020204" charset="-122"/>
                <a:ea typeface="微软雅黑" panose="020B0503020204020204" charset="-122"/>
              </a:rPr>
              <a:t>A</a:t>
            </a:r>
            <a:r>
              <a:rPr lang="zh-CN" altLang="en-US" sz="2600" b="1" dirty="0">
                <a:solidFill>
                  <a:schemeClr val="tx1"/>
                </a:solidFill>
                <a:latin typeface="微软雅黑" panose="020B0503020204020204" charset="-122"/>
                <a:ea typeface="微软雅黑" panose="020B0503020204020204" charset="-122"/>
              </a:rPr>
              <a:t>．加强了君主专制                             </a:t>
            </a:r>
            <a:r>
              <a:rPr lang="en-US" altLang="zh-CN" sz="2600" b="1" dirty="0">
                <a:solidFill>
                  <a:schemeClr val="tx1"/>
                </a:solidFill>
                <a:latin typeface="微软雅黑" panose="020B0503020204020204" charset="-122"/>
                <a:ea typeface="微软雅黑" panose="020B0503020204020204" charset="-122"/>
              </a:rPr>
              <a:t>B</a:t>
            </a:r>
            <a:r>
              <a:rPr lang="zh-CN" altLang="en-US" sz="2600" b="1" dirty="0">
                <a:solidFill>
                  <a:schemeClr val="tx1"/>
                </a:solidFill>
                <a:latin typeface="微软雅黑" panose="020B0503020204020204" charset="-122"/>
                <a:ea typeface="微软雅黑" panose="020B0503020204020204" charset="-122"/>
              </a:rPr>
              <a:t>．有利于边患问题的解决</a:t>
            </a:r>
            <a:endParaRPr lang="zh-CN" altLang="en-US" sz="2600" b="1" dirty="0">
              <a:solidFill>
                <a:schemeClr val="tx1"/>
              </a:solidFill>
              <a:latin typeface="微软雅黑" panose="020B0503020204020204" charset="-122"/>
              <a:ea typeface="微软雅黑" panose="020B0503020204020204" charset="-122"/>
            </a:endParaRPr>
          </a:p>
          <a:p>
            <a:pPr>
              <a:lnSpc>
                <a:spcPct val="125000"/>
              </a:lnSpc>
            </a:pPr>
            <a:r>
              <a:rPr lang="en-US" altLang="zh-CN" sz="2600" b="1" dirty="0">
                <a:solidFill>
                  <a:schemeClr val="tx1"/>
                </a:solidFill>
                <a:latin typeface="微软雅黑" panose="020B0503020204020204" charset="-122"/>
                <a:ea typeface="微软雅黑" panose="020B0503020204020204" charset="-122"/>
              </a:rPr>
              <a:t>C</a:t>
            </a:r>
            <a:r>
              <a:rPr lang="zh-CN" altLang="en-US" sz="2600" b="1" dirty="0">
                <a:solidFill>
                  <a:schemeClr val="tx1"/>
                </a:solidFill>
                <a:latin typeface="微软雅黑" panose="020B0503020204020204" charset="-122"/>
                <a:ea typeface="微软雅黑" panose="020B0503020204020204" charset="-122"/>
              </a:rPr>
              <a:t>．导致了国家分裂                             </a:t>
            </a:r>
            <a:r>
              <a:rPr lang="en-US" altLang="zh-CN" sz="2600" b="1" dirty="0">
                <a:solidFill>
                  <a:schemeClr val="tx1"/>
                </a:solidFill>
                <a:latin typeface="微软雅黑" panose="020B0503020204020204" charset="-122"/>
                <a:ea typeface="微软雅黑" panose="020B0503020204020204" charset="-122"/>
              </a:rPr>
              <a:t>D</a:t>
            </a:r>
            <a:r>
              <a:rPr lang="zh-CN" altLang="en-US" sz="2600" b="1" dirty="0">
                <a:solidFill>
                  <a:schemeClr val="tx1"/>
                </a:solidFill>
                <a:latin typeface="微软雅黑" panose="020B0503020204020204" charset="-122"/>
                <a:ea typeface="微软雅黑" panose="020B0503020204020204" charset="-122"/>
              </a:rPr>
              <a:t>．有利于新生政权的巩固</a:t>
            </a:r>
            <a:endParaRPr lang="zh-CN" altLang="en-US" sz="2600" b="1" dirty="0">
              <a:solidFill>
                <a:schemeClr val="tx1"/>
              </a:solidFill>
              <a:latin typeface="微软雅黑" panose="020B0503020204020204" charset="-122"/>
              <a:ea typeface="微软雅黑" panose="020B0503020204020204" charset="-122"/>
            </a:endParaRPr>
          </a:p>
        </p:txBody>
      </p:sp>
      <p:sp>
        <p:nvSpPr>
          <p:cNvPr id="14" name="矩形 13"/>
          <p:cNvSpPr/>
          <p:nvPr>
            <p:custDataLst>
              <p:tags r:id="rId5"/>
            </p:custDataLst>
          </p:nvPr>
        </p:nvSpPr>
        <p:spPr>
          <a:xfrm>
            <a:off x="4782032" y="4957846"/>
            <a:ext cx="782149" cy="1015663"/>
          </a:xfrm>
          <a:prstGeom prst="rect">
            <a:avLst/>
          </a:prstGeom>
          <a:noFill/>
        </p:spPr>
        <p:txBody>
          <a:bodyPr wrap="square" lIns="91440" tIns="45720" rIns="91440" bIns="45720">
            <a:spAutoFit/>
          </a:bodyPr>
          <a:p>
            <a:pPr algn="ctr"/>
            <a:r>
              <a:rPr lang="en-US" altLang="zh-CN" sz="6000" b="0" cap="none" spc="0" dirty="0">
                <a:ln w="0"/>
                <a:solidFill>
                  <a:srgbClr val="FFC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zh-CN" altLang="en-US" sz="6000" b="0" cap="none" spc="0" dirty="0">
              <a:ln w="0"/>
              <a:solidFill>
                <a:srgbClr val="FFC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矩形 1"/>
          <p:cNvSpPr/>
          <p:nvPr/>
        </p:nvSpPr>
        <p:spPr>
          <a:xfrm>
            <a:off x="2399030" y="3689985"/>
            <a:ext cx="7757795" cy="11245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3200" b="1" dirty="0">
                <a:solidFill>
                  <a:srgbClr val="FF0000"/>
                </a:solidFill>
                <a:latin typeface="微软雅黑" panose="020B0503020204020204" charset="-122"/>
                <a:ea typeface="微软雅黑" panose="020B0503020204020204" charset="-122"/>
                <a:sym typeface="+mn-ea"/>
              </a:rPr>
              <a:t>启示：</a:t>
            </a:r>
            <a:r>
              <a:rPr lang="zh-CN" altLang="en-US" sz="3200" b="1" dirty="0">
                <a:solidFill>
                  <a:srgbClr val="FF0000"/>
                </a:solidFill>
                <a:latin typeface="微软雅黑" panose="020B0503020204020204" charset="-122"/>
                <a:ea typeface="微软雅黑" panose="020B0503020204020204" charset="-122"/>
                <a:sym typeface="+mn-ea"/>
              </a:rPr>
              <a:t>制度变革不能操之过急，需兼顾传统习惯，注意利益分配的平衡。</a:t>
            </a:r>
            <a:endParaRPr lang="zh-CN" altLang="en-US" sz="32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文本框 3"/>
          <p:cNvSpPr txBox="1"/>
          <p:nvPr>
            <p:custDataLst>
              <p:tags r:id="rId1"/>
            </p:custDataLst>
          </p:nvPr>
        </p:nvSpPr>
        <p:spPr>
          <a:xfrm>
            <a:off x="376555" y="1236980"/>
            <a:ext cx="11418570" cy="1925320"/>
          </a:xfrm>
          <a:prstGeom prst="rect">
            <a:avLst/>
          </a:prstGeom>
          <a:noFill/>
        </p:spPr>
        <p:txBody>
          <a:bodyPr wrap="square">
            <a:noAutofit/>
          </a:bodyPr>
          <a:p>
            <a:pPr>
              <a:lnSpc>
                <a:spcPct val="110000"/>
              </a:lnSpc>
            </a:pPr>
            <a:r>
              <a:rPr lang="zh-CN" altLang="en-US" sz="2800" b="1" dirty="0"/>
              <a:t>材料三：陈胜、吴广在大泽乡发动起义，即使所有戍卒参与反秦斗争，也不过</a:t>
            </a:r>
            <a:r>
              <a:rPr lang="zh-CN" altLang="en-US" sz="2800" b="1" dirty="0">
                <a:highlight>
                  <a:srgbClr val="FFFF00"/>
                </a:highlight>
              </a:rPr>
              <a:t>九百人</a:t>
            </a:r>
            <a:r>
              <a:rPr lang="zh-CN" altLang="en-US" sz="2800" b="1" dirty="0"/>
              <a:t>，且</a:t>
            </a:r>
            <a:r>
              <a:rPr lang="zh-CN" altLang="en-US" sz="2800" b="1" dirty="0">
                <a:highlight>
                  <a:srgbClr val="FFFF00"/>
                </a:highlight>
              </a:rPr>
              <a:t>缺少必要的武器装备</a:t>
            </a:r>
            <a:r>
              <a:rPr lang="zh-CN" altLang="en-US" sz="2800" b="1" dirty="0"/>
              <a:t>，但当地政府面对这一暴力事件，竟拿不出什么应对举措，因而起义军迅速地壮大起来。</a:t>
            </a:r>
            <a:endParaRPr lang="zh-CN" altLang="en-US" sz="2800" b="1" dirty="0"/>
          </a:p>
          <a:p>
            <a:pPr>
              <a:lnSpc>
                <a:spcPct val="110000"/>
              </a:lnSpc>
            </a:pPr>
            <a:r>
              <a:rPr lang="zh-CN" altLang="en-US" sz="2800" b="1" dirty="0"/>
              <a:t> </a:t>
            </a:r>
            <a:r>
              <a:rPr lang="en-US" altLang="zh-CN" sz="2800" b="1" dirty="0"/>
              <a:t>                                                                                           </a:t>
            </a:r>
            <a:r>
              <a:rPr lang="zh-CN" altLang="en-US" sz="2800" b="1" dirty="0"/>
              <a:t>——赵国华《秦战争史》</a:t>
            </a:r>
            <a:endParaRPr lang="zh-CN" altLang="en-US" sz="2800" b="1" dirty="0"/>
          </a:p>
        </p:txBody>
      </p:sp>
      <p:sp>
        <p:nvSpPr>
          <p:cNvPr id="7" name="矩形 6"/>
          <p:cNvSpPr/>
          <p:nvPr>
            <p:custDataLst>
              <p:tags r:id="rId2"/>
            </p:custDataLst>
          </p:nvPr>
        </p:nvSpPr>
        <p:spPr>
          <a:xfrm>
            <a:off x="0" y="583565"/>
            <a:ext cx="3054350" cy="6927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关于地方治理</a:t>
            </a:r>
            <a:endPar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3" name="文本框 2"/>
          <p:cNvSpPr txBox="1"/>
          <p:nvPr>
            <p:custDataLst>
              <p:tags r:id="rId3"/>
            </p:custDataLst>
          </p:nvPr>
        </p:nvSpPr>
        <p:spPr>
          <a:xfrm>
            <a:off x="247650" y="3035300"/>
            <a:ext cx="11696700" cy="1938020"/>
          </a:xfrm>
          <a:prstGeom prst="rect">
            <a:avLst/>
          </a:prstGeom>
          <a:noFill/>
        </p:spPr>
        <p:txBody>
          <a:bodyPr wrap="square" rtlCol="0" anchor="t">
            <a:noAutofit/>
          </a:bodyPr>
          <a:p>
            <a:pPr lvl="0" algn="l">
              <a:lnSpc>
                <a:spcPct val="110000"/>
              </a:lnSpc>
              <a:buClrTx/>
              <a:buSzTx/>
              <a:buFontTx/>
            </a:pPr>
            <a:r>
              <a:rPr lang="zh-CN" altLang="en-US" sz="2800" b="1" dirty="0">
                <a:sym typeface="+mn-ea"/>
              </a:rPr>
              <a:t>材料</a:t>
            </a:r>
            <a:r>
              <a:rPr lang="zh-CN" altLang="en-US" sz="2800" b="1" dirty="0">
                <a:sym typeface="+mn-ea"/>
              </a:rPr>
              <a:t>四：</a:t>
            </a:r>
            <a:r>
              <a:rPr lang="zh-CN" altLang="en-US" sz="2800" b="1" dirty="0">
                <a:sym typeface="+mn-ea"/>
              </a:rPr>
              <a:t>  </a:t>
            </a:r>
            <a:r>
              <a:rPr lang="zh-CN" altLang="en-US" sz="2800" b="1" dirty="0">
                <a:sym typeface="+mn-ea"/>
              </a:rPr>
              <a:t>在地方郡县，先是陈胜起事时“陈守令皆不在”，后又有会稽守殷通找来项梁商议响应起兵，发出“天亡秦之时”之语；陈胜派遣武臣北伐，范阳令开城投降，赵地“不战以城下者三十余城”。在最基层，刘邦起事，其核心团队中的许多人，正是沛县当地之“吏”。</a:t>
            </a:r>
            <a:endParaRPr lang="zh-CN" altLang="en-US" sz="2800" b="1" dirty="0">
              <a:sym typeface="+mn-ea"/>
            </a:endParaRPr>
          </a:p>
          <a:p>
            <a:pPr lvl="0" algn="l">
              <a:lnSpc>
                <a:spcPct val="110000"/>
              </a:lnSpc>
              <a:buClrTx/>
              <a:buSzTx/>
              <a:buFontTx/>
            </a:pPr>
            <a:r>
              <a:rPr lang="en-US" altLang="zh-CN" sz="2800" b="1" dirty="0">
                <a:sym typeface="+mn-ea"/>
              </a:rPr>
              <a:t>                                                   </a:t>
            </a:r>
            <a:r>
              <a:rPr lang="zh-CN" altLang="en-US" sz="2800" b="1" dirty="0">
                <a:sym typeface="+mn-ea"/>
              </a:rPr>
              <a:t>——</a:t>
            </a:r>
            <a:r>
              <a:rPr lang="zh-CN" altLang="en-US" sz="2800" b="1" dirty="0">
                <a:sym typeface="+mn-ea"/>
              </a:rPr>
              <a:t>谌旭彬</a:t>
            </a:r>
            <a:r>
              <a:rPr lang="zh-CN" altLang="en-US" sz="2800" b="1" dirty="0">
                <a:sym typeface="+mn-ea"/>
              </a:rPr>
              <a:t>《</a:t>
            </a:r>
            <a:r>
              <a:rPr lang="zh-CN" altLang="en-US" sz="2800" b="1" dirty="0">
                <a:sym typeface="+mn-ea"/>
              </a:rPr>
              <a:t>秦帝国“二世而亡”的技术分析</a:t>
            </a:r>
            <a:r>
              <a:rPr lang="zh-CN" altLang="en-US" sz="2800" b="1" dirty="0">
                <a:sym typeface="+mn-ea"/>
              </a:rPr>
              <a:t>》</a:t>
            </a:r>
            <a:endParaRPr lang="zh-CN" altLang="en-US" sz="2800" b="1" dirty="0">
              <a:sym typeface="+mn-ea"/>
            </a:endParaRPr>
          </a:p>
        </p:txBody>
      </p:sp>
      <p:sp>
        <p:nvSpPr>
          <p:cNvPr id="2" name="矩形 1"/>
          <p:cNvSpPr/>
          <p:nvPr/>
        </p:nvSpPr>
        <p:spPr>
          <a:xfrm>
            <a:off x="1376045" y="3514090"/>
            <a:ext cx="9172575" cy="11245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3200" b="1" dirty="0">
                <a:solidFill>
                  <a:srgbClr val="FF0000"/>
                </a:solidFill>
                <a:latin typeface="微软雅黑" panose="020B0503020204020204" charset="-122"/>
                <a:ea typeface="微软雅黑" panose="020B0503020204020204" charset="-122"/>
                <a:sym typeface="+mn-ea"/>
              </a:rPr>
              <a:t>启示：提高地方治理能力；制度完善需要一个过程</a:t>
            </a:r>
            <a:endParaRPr lang="zh-CN" altLang="en-US" sz="32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376555" y="5418455"/>
            <a:ext cx="6553200" cy="583565"/>
          </a:xfrm>
          <a:prstGeom prst="rect">
            <a:avLst/>
          </a:prstGeom>
          <a:noFill/>
        </p:spPr>
        <p:txBody>
          <a:bodyPr wrap="square" rtlCol="0">
            <a:spAutoFit/>
          </a:bodyPr>
          <a:p>
            <a:r>
              <a:rPr lang="zh-CN" altLang="en-US" sz="3200"/>
              <a:t>上述两则材料反映什么问题？</a:t>
            </a:r>
            <a:endParaRPr lang="zh-CN" altLang="en-US" sz="3200"/>
          </a:p>
        </p:txBody>
      </p:sp>
      <p:sp>
        <p:nvSpPr>
          <p:cNvPr id="8" name="文本框 7"/>
          <p:cNvSpPr txBox="1"/>
          <p:nvPr/>
        </p:nvSpPr>
        <p:spPr>
          <a:xfrm>
            <a:off x="0" y="5485765"/>
            <a:ext cx="11429365" cy="953135"/>
          </a:xfrm>
          <a:prstGeom prst="rect">
            <a:avLst/>
          </a:prstGeom>
          <a:solidFill>
            <a:schemeClr val="bg2"/>
          </a:solidFill>
          <a:ln>
            <a:solidFill>
              <a:schemeClr val="accent1"/>
            </a:solidFill>
          </a:ln>
        </p:spPr>
        <p:txBody>
          <a:bodyPr wrap="square" rtlCol="0">
            <a:spAutoFit/>
          </a:bodyPr>
          <a:p>
            <a:pPr algn="just"/>
            <a:r>
              <a:rPr lang="zh-CN" altLang="en-US" sz="2800" b="1" dirty="0">
                <a:solidFill>
                  <a:srgbClr val="FF0000"/>
                </a:solidFill>
                <a:latin typeface="微软雅黑" panose="020B0503020204020204" charset="-122"/>
                <a:ea typeface="微软雅黑" panose="020B0503020204020204" charset="-122"/>
              </a:rPr>
              <a:t>问题：</a:t>
            </a:r>
            <a:r>
              <a:rPr lang="zh-CN" altLang="en-US" sz="2800" b="1" dirty="0">
                <a:solidFill>
                  <a:schemeClr val="tx1"/>
                </a:solidFill>
                <a:latin typeface="微软雅黑" panose="020B0503020204020204" charset="-122"/>
                <a:ea typeface="微软雅黑" panose="020B0503020204020204" charset="-122"/>
              </a:rPr>
              <a:t>秦朝在统一后的东方地区推行郡县制，但</a:t>
            </a:r>
            <a:r>
              <a:rPr lang="zh-CN" altLang="en-US" sz="2800" b="1" dirty="0">
                <a:solidFill>
                  <a:srgbClr val="FF0000"/>
                </a:solidFill>
                <a:latin typeface="微软雅黑" panose="020B0503020204020204" charset="-122"/>
                <a:ea typeface="微软雅黑" panose="020B0503020204020204" charset="-122"/>
              </a:rPr>
              <a:t>地方治理能力有限，难以应对突发性暴力事件</a:t>
            </a:r>
            <a:endParaRPr lang="zh-CN" altLang="en-US" sz="2800" b="1" dirty="0">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8" grpId="0" bldLvl="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254635" y="1699895"/>
            <a:ext cx="11075670" cy="3458210"/>
          </a:xfrm>
          <a:prstGeom prst="rect">
            <a:avLst/>
          </a:prstGeom>
          <a:noFill/>
        </p:spPr>
        <p:txBody>
          <a:bodyPr wrap="square" rtlCol="0">
            <a:no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l">
              <a:lnSpc>
                <a:spcPct val="120000"/>
              </a:lnSpc>
              <a:buClrTx/>
              <a:buSzTx/>
              <a:buFontTx/>
            </a:pP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2019</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·新课标全国Ⅱ卷高考·</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24</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）战国后期，秦国建造了一批大型水利工程，如郑国渠、都江堰等，一些至今仍在发挥作用。这些工程能够在秦国完成，主要是因为（　　）</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
A</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．公田制度逐渐完善</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．铁制生产工具普及</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
C</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．交通运输网络通畅</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D</a:t>
            </a:r>
            <a:r>
              <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rPr>
              <a:t>．国家组织能力强大</a:t>
            </a:r>
            <a:endParaRPr lang="zh-CN" altLang="en-US" sz="2800" b="1" dirty="0">
              <a:solidFill>
                <a:schemeClr val="tx1">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1"/>
            </p:custDataLst>
          </p:nvPr>
        </p:nvSpPr>
        <p:spPr>
          <a:xfrm>
            <a:off x="0" y="0"/>
            <a:ext cx="7981950" cy="583565"/>
          </a:xfrm>
          <a:prstGeom prst="rect">
            <a:avLst/>
          </a:prstGeom>
          <a:solidFill>
            <a:schemeClr val="bg1"/>
          </a:solidFill>
        </p:spPr>
        <p:txBody>
          <a:bodyPr wrap="square" rtlCol="0">
            <a:spAutoFit/>
          </a:bodyPr>
          <a:p>
            <a:pPr lvl="0" algn="ctr">
              <a:spcBef>
                <a:spcPct val="50000"/>
              </a:spcBef>
              <a:defRPr/>
            </a:pPr>
            <a:r>
              <a:rPr lang="zh-CN" altLang="en-US" sz="3200" b="1">
                <a:solidFill>
                  <a:schemeClr val="tx1">
                    <a:lumMod val="10000"/>
                  </a:schemeClr>
                </a:solidFill>
              </a:rPr>
              <a:t>主题一：</a:t>
            </a:r>
            <a:r>
              <a:rPr lang="zh-CN" altLang="en-US" sz="3200" b="1" noProof="0" dirty="0">
                <a:ln>
                  <a:noFill/>
                </a:ln>
                <a:solidFill>
                  <a:srgbClr val="000000"/>
                </a:solidFill>
                <a:effectLst/>
                <a:uLnTx/>
                <a:uFillTx/>
                <a:latin typeface="华文行楷" panose="02010800040101010101" pitchFamily="2" charset="-122"/>
                <a:ea typeface="华文行楷" panose="02010800040101010101" pitchFamily="2" charset="-122"/>
                <a:sym typeface="+mn-ea"/>
              </a:rPr>
              <a:t>秦统一多民族封建国家的建立</a:t>
            </a:r>
            <a:endParaRPr lang="zh-CN" altLang="en-US" sz="3200" b="1">
              <a:solidFill>
                <a:schemeClr val="tx1">
                  <a:lumMod val="10000"/>
                </a:schemeClr>
              </a:solidFill>
            </a:endParaRPr>
          </a:p>
        </p:txBody>
      </p:sp>
      <p:sp>
        <p:nvSpPr>
          <p:cNvPr id="51" name="文本框 50"/>
          <p:cNvSpPr txBox="1"/>
          <p:nvPr>
            <p:custDataLst>
              <p:tags r:id="rId2"/>
            </p:custDataLst>
          </p:nvPr>
        </p:nvSpPr>
        <p:spPr>
          <a:xfrm>
            <a:off x="358719" y="821049"/>
            <a:ext cx="7562510" cy="521970"/>
          </a:xfrm>
          <a:prstGeom prst="rect">
            <a:avLst/>
          </a:prstGeom>
          <a:noFill/>
        </p:spPr>
        <p:txBody>
          <a:bodyPr wrap="square" rtlCol="0">
            <a:spAutoFit/>
          </a:bodyPr>
          <a:p>
            <a:pPr indent="0">
              <a:buFont typeface="Wingdings" panose="05000000000000000000" charset="0"/>
              <a:buNone/>
            </a:pP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、条件：</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3"/>
            </p:custDataLst>
          </p:nvPr>
        </p:nvSpPr>
        <p:spPr>
          <a:xfrm>
            <a:off x="5369994" y="2587303"/>
            <a:ext cx="725805" cy="9220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5400" b="1" cap="none" spc="0" dirty="0">
                <a:solidFill>
                  <a:srgbClr val="FFC000"/>
                </a:solidFill>
                <a:effectLst/>
                <a:latin typeface="微软雅黑" panose="020B0503020204020204" charset="-122"/>
                <a:ea typeface="微软雅黑" panose="020B0503020204020204" charset="-122"/>
              </a:rPr>
              <a:t>D</a:t>
            </a:r>
            <a:endParaRPr lang="en-US" altLang="zh-CN" sz="5400" b="1" cap="none" spc="0" dirty="0">
              <a:solidFill>
                <a:srgbClr val="FFC000"/>
              </a:solidFill>
              <a:effectLst/>
              <a:latin typeface="微软雅黑" panose="020B0503020204020204" charset="-122"/>
              <a:ea typeface="微软雅黑" panose="020B0503020204020204" charset="-122"/>
            </a:endParaRPr>
          </a:p>
        </p:txBody>
      </p:sp>
      <p:sp>
        <p:nvSpPr>
          <p:cNvPr id="52" name="文本框 51"/>
          <p:cNvSpPr txBox="1"/>
          <p:nvPr>
            <p:custDataLst>
              <p:tags r:id="rId4"/>
            </p:custDataLst>
          </p:nvPr>
        </p:nvSpPr>
        <p:spPr>
          <a:xfrm>
            <a:off x="263525" y="5166360"/>
            <a:ext cx="11976100" cy="650875"/>
          </a:xfrm>
          <a:prstGeom prst="rect">
            <a:avLst/>
          </a:prstGeom>
          <a:solidFill>
            <a:srgbClr val="000000"/>
          </a:solidFill>
        </p:spPr>
        <p:style>
          <a:lnRef idx="2">
            <a:schemeClr val="dk1"/>
          </a:lnRef>
          <a:fillRef idx="1">
            <a:schemeClr val="lt1"/>
          </a:fillRef>
          <a:effectRef idx="0">
            <a:schemeClr val="dk1"/>
          </a:effectRef>
          <a:fontRef idx="minor">
            <a:schemeClr val="dk1"/>
          </a:fontRef>
        </p:style>
        <p:txBody>
          <a:bodyPr wrap="square">
            <a:spAutoFit/>
          </a:bodyPr>
          <a:p>
            <a:pPr fontAlgn="auto">
              <a:lnSpc>
                <a:spcPct val="130000"/>
              </a:lnSpc>
            </a:pPr>
            <a:r>
              <a:rPr lang="zh-CN"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考查方向：</a:t>
            </a:r>
            <a:r>
              <a:rPr lang="zh-CN"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sym typeface="+mn-ea"/>
              </a:rPr>
              <a:t>秦朝完成统一的原因</a:t>
            </a:r>
            <a:r>
              <a:rPr lang="en-US" altLang="zh-CN"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a:t>
            </a:r>
            <a:r>
              <a:rPr lang="zh-CN" altLang="en-US"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国</a:t>
            </a:r>
            <a:r>
              <a:rPr lang="zh-CN" altLang="en-US"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rPr>
              <a:t>力的强盛</a:t>
            </a:r>
            <a:endParaRPr lang="zh-CN" altLang="en-US" sz="2800" b="1">
              <a:ln>
                <a:noFill/>
              </a:ln>
              <a:solidFill>
                <a:srgbClr val="FFFF00"/>
              </a:solidFill>
              <a:effectLst/>
              <a:latin typeface="方正粗黑宋简体" panose="02000000000000000000" pitchFamily="2" charset="-122"/>
              <a:ea typeface="方正粗黑宋简体" panose="02000000000000000000"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bldLvl="0" animBg="1"/>
      <p:bldP spid="5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表格 5"/>
          <p:cNvGraphicFramePr>
            <a:graphicFrameLocks noGrp="1"/>
          </p:cNvGraphicFramePr>
          <p:nvPr>
            <p:custDataLst>
              <p:tags r:id="rId1"/>
            </p:custDataLst>
          </p:nvPr>
        </p:nvGraphicFramePr>
        <p:xfrm>
          <a:off x="399596" y="1770290"/>
          <a:ext cx="11392808" cy="4175850"/>
        </p:xfrm>
        <a:graphic>
          <a:graphicData uri="http://schemas.openxmlformats.org/drawingml/2006/table">
            <a:tbl>
              <a:tblPr firstRow="1" bandRow="1">
                <a:tableStyleId>{00A15C55-8517-42AA-B614-E9B94910E393}</a:tableStyleId>
              </a:tblPr>
              <a:tblGrid>
                <a:gridCol w="1140098"/>
                <a:gridCol w="10252710"/>
              </a:tblGrid>
              <a:tr h="2087925">
                <a:tc>
                  <a:txBody>
                    <a:bodyPr/>
                    <a:lstStyle/>
                    <a:p>
                      <a:pPr algn="ctr"/>
                      <a:r>
                        <a:rPr lang="zh-CN" altLang="en-US" sz="2800" b="1" dirty="0">
                          <a:solidFill>
                            <a:schemeClr val="tx1"/>
                          </a:solidFill>
                        </a:rPr>
                        <a:t>客观</a:t>
                      </a:r>
                      <a:endParaRPr lang="zh-CN" altLang="en-US" sz="2800" b="1" dirty="0">
                        <a:solidFill>
                          <a:schemeClr val="tx1"/>
                        </a:solidFill>
                      </a:endParaRPr>
                    </a:p>
                  </a:txBody>
                  <a:tcPr anchor="ctr">
                    <a:solidFill>
                      <a:schemeClr val="bg1">
                        <a:lumMod val="95000"/>
                      </a:schemeClr>
                    </a:solidFill>
                  </a:tcPr>
                </a:tc>
                <a:tc>
                  <a:txBody>
                    <a:bodyPr/>
                    <a:lstStyle/>
                    <a:p>
                      <a:endParaRPr lang="zh-CN" altLang="en-US" dirty="0"/>
                    </a:p>
                  </a:txBody>
                  <a:tcPr>
                    <a:solidFill>
                      <a:schemeClr val="bg1">
                        <a:lumMod val="95000"/>
                      </a:schemeClr>
                    </a:solidFill>
                  </a:tcPr>
                </a:tc>
              </a:tr>
              <a:tr h="2087925">
                <a:tc>
                  <a:txBody>
                    <a:bodyPr/>
                    <a:lstStyle/>
                    <a:p>
                      <a:pPr algn="ctr"/>
                      <a:r>
                        <a:rPr lang="zh-CN" altLang="en-US" sz="2800" b="1" dirty="0">
                          <a:solidFill>
                            <a:schemeClr val="tx1"/>
                          </a:solidFill>
                        </a:rPr>
                        <a:t>主观</a:t>
                      </a:r>
                      <a:endParaRPr lang="zh-CN" altLang="en-US" sz="2800" b="1" dirty="0">
                        <a:solidFill>
                          <a:schemeClr val="tx1"/>
                        </a:solidFill>
                      </a:endParaRPr>
                    </a:p>
                  </a:txBody>
                  <a:tcPr anchor="ctr"/>
                </a:tc>
                <a:tc>
                  <a:txBody>
                    <a:bodyPr/>
                    <a:lstStyle/>
                    <a:p>
                      <a:endParaRPr lang="zh-CN" altLang="en-US" dirty="0"/>
                    </a:p>
                  </a:txBody>
                  <a:tcPr/>
                </a:tc>
              </a:tr>
            </a:tbl>
          </a:graphicData>
        </a:graphic>
      </p:graphicFrame>
      <p:sp>
        <p:nvSpPr>
          <p:cNvPr id="9" name="文本占位符 1"/>
          <p:cNvSpPr txBox="1"/>
          <p:nvPr/>
        </p:nvSpPr>
        <p:spPr>
          <a:xfrm>
            <a:off x="1964468" y="360997"/>
            <a:ext cx="6732492" cy="550863"/>
          </a:xfrm>
          <a:prstGeom prst="rect">
            <a:avLst/>
          </a:prstGeom>
        </p:spPr>
        <p:txBody>
          <a:bodyPr lIns="121917" tIns="60958" rIns="121917" bIns="6095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rPr>
              <a:t>阅读课本，归纳秦统一中国的原因</a:t>
            </a:r>
            <a:endParaRPr lang="en-US" altLang="zh-CN" sz="3200" b="1" dirty="0">
              <a:solidFill>
                <a:schemeClr val="bg1"/>
              </a:solidFill>
            </a:endParaRPr>
          </a:p>
        </p:txBody>
      </p:sp>
      <p:sp>
        <p:nvSpPr>
          <p:cNvPr id="10" name="文本占位符 1"/>
          <p:cNvSpPr txBox="1"/>
          <p:nvPr/>
        </p:nvSpPr>
        <p:spPr>
          <a:xfrm>
            <a:off x="1625651" y="1830025"/>
            <a:ext cx="9916109" cy="1682160"/>
          </a:xfrm>
          <a:prstGeom prst="rect">
            <a:avLst/>
          </a:prstGeom>
        </p:spPr>
        <p:txBody>
          <a:bodyPr/>
          <a:lstStyle>
            <a:lvl1pPr marL="0" indent="0" algn="l" defTabSz="914400" rtl="0" eaLnBrk="1" latinLnBrk="0" hangingPunct="1">
              <a:lnSpc>
                <a:spcPct val="120000"/>
              </a:lnSpc>
              <a:spcBef>
                <a:spcPts val="0"/>
              </a:spcBef>
              <a:buFontTx/>
              <a:buNone/>
              <a:defRPr sz="2800" kern="1200">
                <a:solidFill>
                  <a:schemeClr val="tx1"/>
                </a:solidFill>
                <a:latin typeface="华文中宋" panose="02010600040101010101" pitchFamily="2" charset="-122"/>
                <a:ea typeface="华文中宋" panose="02010600040101010101" pitchFamily="2" charset="-122"/>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微软雅黑" panose="020B0503020204020204" charset="-122"/>
                <a:ea typeface="微软雅黑" panose="020B0503020204020204" charset="-122"/>
              </a:rPr>
              <a:t>客观</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大势所趋。</a:t>
            </a:r>
            <a:endParaRPr lang="zh-CN" altLang="en-US" b="1"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①政治</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长期战乱给社会带来巨大灾难</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人民渴望安定统一。</a:t>
            </a:r>
            <a:endParaRPr lang="zh-CN" altLang="en-US" b="1"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②经济</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各地域经济的发展</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要求打破政治分裂所带来的阻碍。</a:t>
            </a:r>
            <a:endParaRPr lang="zh-CN" altLang="en-US" b="1"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cs typeface="宋体" panose="02010600030101010101" pitchFamily="2" charset="-122"/>
                <a:sym typeface="+mn-ea"/>
              </a:rPr>
              <a:t>③文化：各民族初步融合，</a:t>
            </a:r>
            <a:r>
              <a:rPr lang="zh-CN" altLang="en-US" b="1" dirty="0">
                <a:solidFill>
                  <a:srgbClr val="FF0000"/>
                </a:solidFill>
                <a:latin typeface="微软雅黑" panose="020B0503020204020204" charset="-122"/>
                <a:ea typeface="微软雅黑" panose="020B0503020204020204" charset="-122"/>
                <a:cs typeface="宋体" panose="02010600030101010101" pitchFamily="2" charset="-122"/>
                <a:sym typeface="+mn-ea"/>
              </a:rPr>
              <a:t>华夏认同加强</a:t>
            </a:r>
            <a:r>
              <a:rPr lang="zh-CN" altLang="en-US" b="1" dirty="0">
                <a:latin typeface="微软雅黑" panose="020B0503020204020204" charset="-122"/>
                <a:ea typeface="微软雅黑" panose="020B0503020204020204" charset="-122"/>
                <a:cs typeface="宋体" panose="02010600030101010101" pitchFamily="2" charset="-122"/>
                <a:sym typeface="+mn-ea"/>
              </a:rPr>
              <a:t>。</a:t>
            </a:r>
            <a:endParaRPr lang="zh-CN" altLang="en-US" b="1" dirty="0">
              <a:latin typeface="微软雅黑" panose="020B0503020204020204" charset="-122"/>
              <a:ea typeface="微软雅黑" panose="020B0503020204020204" charset="-122"/>
            </a:endParaRPr>
          </a:p>
          <a:p>
            <a:endParaRPr lang="zh-CN" altLang="en-US" b="1" dirty="0">
              <a:latin typeface="微软雅黑" panose="020B0503020204020204" charset="-122"/>
              <a:ea typeface="微软雅黑" panose="020B0503020204020204" charset="-122"/>
            </a:endParaRPr>
          </a:p>
        </p:txBody>
      </p:sp>
      <p:sp>
        <p:nvSpPr>
          <p:cNvPr id="11" name="文本占位符 1"/>
          <p:cNvSpPr txBox="1"/>
          <p:nvPr/>
        </p:nvSpPr>
        <p:spPr>
          <a:xfrm>
            <a:off x="1625651" y="3858215"/>
            <a:ext cx="10166753" cy="2087925"/>
          </a:xfrm>
          <a:prstGeom prst="rect">
            <a:avLst/>
          </a:prstGeom>
        </p:spPr>
        <p:txBody>
          <a:bodyPr/>
          <a:lstStyle>
            <a:lvl1pPr marL="0" indent="0" algn="l" defTabSz="914400" rtl="0" eaLnBrk="1" latinLnBrk="0" hangingPunct="1">
              <a:lnSpc>
                <a:spcPct val="120000"/>
              </a:lnSpc>
              <a:spcBef>
                <a:spcPts val="0"/>
              </a:spcBef>
              <a:buFontTx/>
              <a:buNone/>
              <a:defRPr sz="2800" kern="1200">
                <a:solidFill>
                  <a:schemeClr val="tx1"/>
                </a:solidFill>
                <a:latin typeface="华文中宋" panose="02010600040101010101" pitchFamily="2" charset="-122"/>
                <a:ea typeface="华文中宋" panose="02010600040101010101" pitchFamily="2" charset="-122"/>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微软雅黑" panose="020B0503020204020204" charset="-122"/>
                <a:ea typeface="微软雅黑" panose="020B0503020204020204" charset="-122"/>
              </a:rPr>
              <a:t>主观</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秦国的强盛。</a:t>
            </a:r>
            <a:endParaRPr lang="zh-CN" altLang="en-US" b="1"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①秦国地理位置优越</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物质基础雄厚。</a:t>
            </a:r>
            <a:endParaRPr lang="zh-CN" altLang="en-US" b="1"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②历代秦王励精图治,广纳贤才,</a:t>
            </a:r>
            <a:r>
              <a:rPr lang="zh-CN" altLang="en-US" b="1" dirty="0">
                <a:latin typeface="微软雅黑" panose="020B0503020204020204" charset="-122"/>
                <a:ea typeface="微软雅黑" panose="020B0503020204020204" charset="-122"/>
              </a:rPr>
              <a:t>吏治较为清明。</a:t>
            </a:r>
            <a:endParaRPr lang="zh-CN" altLang="en-US" b="1"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③商鞅变法后</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秦尊奉法家</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奖励耕战</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国家日益强盛。</a:t>
            </a:r>
            <a:endParaRPr lang="zh-CN" altLang="en-US" b="1" dirty="0">
              <a:latin typeface="微软雅黑" panose="020B0503020204020204" charset="-122"/>
              <a:ea typeface="微软雅黑" panose="020B0503020204020204" charset="-122"/>
            </a:endParaRPr>
          </a:p>
          <a:p>
            <a:endParaRPr lang="zh-CN" altLang="en-US" b="1" dirty="0">
              <a:latin typeface="微软雅黑" panose="020B0503020204020204" charset="-122"/>
              <a:ea typeface="微软雅黑" panose="020B0503020204020204" charset="-122"/>
            </a:endParaRPr>
          </a:p>
        </p:txBody>
      </p:sp>
      <p:sp>
        <p:nvSpPr>
          <p:cNvPr id="13" name="对话气泡: 圆角矩形 12"/>
          <p:cNvSpPr/>
          <p:nvPr/>
        </p:nvSpPr>
        <p:spPr>
          <a:xfrm>
            <a:off x="4072890" y="1095375"/>
            <a:ext cx="6913245" cy="551180"/>
          </a:xfrm>
          <a:prstGeom prst="wedgeRoundRectCallout">
            <a:avLst>
              <a:gd name="adj1" fmla="val -33420"/>
              <a:gd name="adj2" fmla="val 100330"/>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rPr>
              <a:t>最关键的因素？</a:t>
            </a:r>
            <a:endParaRPr lang="zh-CN" altLang="en-US" sz="2800" b="1" dirty="0">
              <a:solidFill>
                <a:schemeClr val="bg1"/>
              </a:solidFill>
            </a:endParaRPr>
          </a:p>
        </p:txBody>
      </p:sp>
      <p:sp>
        <p:nvSpPr>
          <p:cNvPr id="6" name="文本框 5"/>
          <p:cNvSpPr txBox="1"/>
          <p:nvPr>
            <p:custDataLst>
              <p:tags r:id="rId2"/>
            </p:custDataLst>
          </p:nvPr>
        </p:nvSpPr>
        <p:spPr>
          <a:xfrm>
            <a:off x="0" y="0"/>
            <a:ext cx="7572375" cy="1076325"/>
          </a:xfrm>
          <a:prstGeom prst="rect">
            <a:avLst/>
          </a:prstGeom>
          <a:solidFill>
            <a:schemeClr val="bg1"/>
          </a:solidFill>
        </p:spPr>
        <p:txBody>
          <a:bodyPr wrap="square" rtlCol="0">
            <a:spAutoFit/>
          </a:bodyPr>
          <a:p>
            <a:r>
              <a:rPr lang="zh-CN" altLang="en-US" sz="3200" b="1">
                <a:solidFill>
                  <a:schemeClr val="tx1">
                    <a:lumMod val="10000"/>
                  </a:schemeClr>
                </a:solidFill>
              </a:rPr>
              <a:t>主题一：</a:t>
            </a:r>
            <a:r>
              <a:rPr lang="zh-CN" altLang="en-US" sz="3200" b="1" noProof="0" dirty="0">
                <a:ln>
                  <a:noFill/>
                </a:ln>
                <a:solidFill>
                  <a:srgbClr val="000000"/>
                </a:solidFill>
                <a:effectLst/>
                <a:uLnTx/>
                <a:uFillTx/>
                <a:latin typeface="华文行楷" panose="02010800040101010101" pitchFamily="2" charset="-122"/>
                <a:ea typeface="华文行楷" panose="02010800040101010101" pitchFamily="2" charset="-122"/>
                <a:sym typeface="+mn-ea"/>
              </a:rPr>
              <a:t>秦统一多民族封建国家的建立</a:t>
            </a:r>
            <a:endParaRPr lang="zh-CN" altLang="en-US" sz="3200" b="1">
              <a:solidFill>
                <a:schemeClr val="tx1">
                  <a:lumMod val="10000"/>
                </a:schemeClr>
              </a:solidFill>
            </a:endParaRPr>
          </a:p>
          <a:p>
            <a:endParaRPr lang="zh-CN" altLang="en-US" sz="3200" b="1">
              <a:solidFill>
                <a:schemeClr val="tx1">
                  <a:lumMod val="10000"/>
                </a:schemeClr>
              </a:solidFill>
            </a:endParaRPr>
          </a:p>
        </p:txBody>
      </p:sp>
      <p:sp>
        <p:nvSpPr>
          <p:cNvPr id="51" name="文本框 50"/>
          <p:cNvSpPr txBox="1"/>
          <p:nvPr>
            <p:custDataLst>
              <p:tags r:id="rId3"/>
            </p:custDataLst>
          </p:nvPr>
        </p:nvSpPr>
        <p:spPr>
          <a:xfrm>
            <a:off x="168854" y="1080129"/>
            <a:ext cx="7562510" cy="521970"/>
          </a:xfrm>
          <a:prstGeom prst="rect">
            <a:avLst/>
          </a:prstGeom>
          <a:noFill/>
        </p:spPr>
        <p:txBody>
          <a:bodyPr wrap="square" rtlCol="0">
            <a:spAutoFit/>
          </a:bodyPr>
          <a:p>
            <a:pPr indent="0">
              <a:buFont typeface="Wingdings" panose="05000000000000000000" charset="0"/>
              <a:buNone/>
            </a:pP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、条件：</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68910" y="3790315"/>
            <a:ext cx="11247755" cy="860425"/>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p>
            <a:r>
              <a:rPr lang="zh-CN" altLang="en-US" sz="3200" b="1" dirty="0">
                <a:solidFill>
                  <a:schemeClr val="tx1"/>
                </a:solidFill>
                <a:latin typeface="华文中宋" panose="02010600040101010101" pitchFamily="2" charset="-122"/>
                <a:ea typeface="华文中宋" panose="02010600040101010101" pitchFamily="2" charset="-122"/>
              </a:rPr>
              <a:t>统一中央集权国家的形成是历史发展的必然，也是客观需要。</a:t>
            </a:r>
            <a:endParaRPr lang="en-US" altLang="zh-CN" sz="3200" b="1" dirty="0">
              <a:solidFill>
                <a:schemeClr val="tx1"/>
              </a:solidFill>
              <a:latin typeface="华文中宋" panose="02010600040101010101" pitchFamily="2" charset="-122"/>
              <a:ea typeface="华文中宋" panose="02010600040101010101" pitchFamily="2" charset="-122"/>
            </a:endParaRPr>
          </a:p>
          <a:p>
            <a:pPr algn="r"/>
            <a:r>
              <a:rPr lang="en-US" altLang="zh-CN" b="1" spc="-20" dirty="0">
                <a:solidFill>
                  <a:schemeClr val="tx1"/>
                </a:solidFill>
                <a:latin typeface="华文中宋" panose="02010600040101010101" pitchFamily="2" charset="-122"/>
                <a:ea typeface="华文中宋" panose="02010600040101010101" pitchFamily="2" charset="-122"/>
                <a:cs typeface="楷体" panose="02010609060101010101" charset="-122"/>
                <a:sym typeface="+mn-ea"/>
              </a:rPr>
              <a:t>——</a:t>
            </a:r>
            <a:r>
              <a:rPr lang="zh-CN" altLang="en-US" b="1" dirty="0">
                <a:solidFill>
                  <a:schemeClr val="tx1"/>
                </a:solidFill>
                <a:latin typeface="华文中宋" panose="02010600040101010101" pitchFamily="2" charset="-122"/>
                <a:ea typeface="华文中宋" panose="02010600040101010101" pitchFamily="2" charset="-122"/>
                <a:cs typeface="楷体" panose="02010609060101010101" charset="-122"/>
                <a:sym typeface="+mn-ea"/>
              </a:rPr>
              <a:t>《中外历史纲要》</a:t>
            </a:r>
            <a:r>
              <a:rPr lang="zh-CN" altLang="en-US" b="1" spc="-20" dirty="0">
                <a:solidFill>
                  <a:schemeClr val="tx1"/>
                </a:solidFill>
                <a:latin typeface="华文中宋" panose="02010600040101010101" pitchFamily="2" charset="-122"/>
                <a:ea typeface="华文中宋" panose="02010600040101010101" pitchFamily="2" charset="-122"/>
                <a:cs typeface="楷体" panose="02010609060101010101" charset="-122"/>
                <a:sym typeface="+mn-ea"/>
              </a:rPr>
              <a:t>第</a:t>
            </a:r>
            <a:r>
              <a:rPr lang="en-US" altLang="zh-CN" b="1" spc="-20" dirty="0">
                <a:solidFill>
                  <a:schemeClr val="tx1"/>
                </a:solidFill>
                <a:latin typeface="华文中宋" panose="02010600040101010101" pitchFamily="2" charset="-122"/>
                <a:ea typeface="华文中宋" panose="02010600040101010101" pitchFamily="2" charset="-122"/>
                <a:cs typeface="楷体" panose="02010609060101010101" charset="-122"/>
                <a:sym typeface="+mn-ea"/>
              </a:rPr>
              <a:t>3</a:t>
            </a:r>
            <a:r>
              <a:rPr lang="zh-CN" altLang="en-US" b="1" spc="-20" dirty="0">
                <a:solidFill>
                  <a:schemeClr val="tx1"/>
                </a:solidFill>
                <a:latin typeface="华文中宋" panose="02010600040101010101" pitchFamily="2" charset="-122"/>
                <a:ea typeface="华文中宋" panose="02010600040101010101" pitchFamily="2" charset="-122"/>
                <a:cs typeface="楷体" panose="02010609060101010101" charset="-122"/>
                <a:sym typeface="+mn-ea"/>
              </a:rPr>
              <a:t>课</a:t>
            </a:r>
            <a:r>
              <a:rPr lang="en-US" altLang="zh-CN" b="1" spc="-20" dirty="0">
                <a:solidFill>
                  <a:schemeClr val="tx1"/>
                </a:solidFill>
                <a:latin typeface="华文中宋" panose="02010600040101010101" pitchFamily="2" charset="-122"/>
                <a:ea typeface="华文中宋" panose="02010600040101010101" pitchFamily="2" charset="-122"/>
                <a:cs typeface="楷体" panose="02010609060101010101" charset="-122"/>
                <a:sym typeface="+mn-ea"/>
              </a:rPr>
              <a:t>P15</a:t>
            </a:r>
            <a:endParaRPr lang="en-US" altLang="zh-CN" b="1" u="sng" spc="-20" dirty="0">
              <a:solidFill>
                <a:schemeClr val="tx1"/>
              </a:solidFill>
              <a:latin typeface="华文中宋" panose="02010600040101010101" pitchFamily="2" charset="-122"/>
              <a:ea typeface="华文中宋" panose="02010600040101010101" pitchFamily="2"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bldLvl="0" animBg="1"/>
      <p:bldP spid="2" grpId="0" bldLvl="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1"/>
          <p:cNvSpPr>
            <a:spLocks noChangeArrowheads="1"/>
          </p:cNvSpPr>
          <p:nvPr/>
        </p:nvSpPr>
        <p:spPr bwMode="auto">
          <a:xfrm>
            <a:off x="224790" y="267335"/>
            <a:ext cx="5220335" cy="680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52095" indent="-457200" defTabSz="914400" fontAlgn="auto">
              <a:lnSpc>
                <a:spcPct val="120000"/>
              </a:lnSpc>
              <a:tabLst>
                <a:tab pos="1170305" algn="l"/>
                <a:tab pos="2250440" algn="l"/>
              </a:tabLst>
            </a:pPr>
            <a:r>
              <a:rPr kumimoji="1" lang="en-US" altLang="zh-CN" sz="2600" b="1" dirty="0">
                <a:solidFill>
                  <a:srgbClr val="007A77">
                    <a:lumMod val="50000"/>
                  </a:srgbClr>
                </a:solidFill>
                <a:latin typeface="华文中宋" panose="02010600040101010101" pitchFamily="2" charset="-122"/>
                <a:ea typeface="华文中宋" panose="02010600040101010101" pitchFamily="2" charset="-122"/>
              </a:rPr>
              <a:t>  </a:t>
            </a:r>
            <a:r>
              <a:rPr kumimoji="1" lang="en-US" altLang="zh-CN" sz="2800" b="1" dirty="0">
                <a:solidFill>
                  <a:srgbClr val="FF0000"/>
                </a:solidFill>
                <a:latin typeface="微软雅黑" panose="020B0503020204020204" charset="-122"/>
                <a:ea typeface="微软雅黑" panose="020B0503020204020204" charset="-122"/>
                <a:cs typeface="微软雅黑" panose="020B0503020204020204" charset="-122"/>
              </a:rPr>
              <a:t>2.</a:t>
            </a:r>
            <a:r>
              <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rPr>
              <a:t>过程：</a:t>
            </a:r>
            <a:endParaRPr kumimoji="1" lang="en-US" altLang="zh-CN" sz="2800" b="1" dirty="0">
              <a:solidFill>
                <a:srgbClr val="007A77">
                  <a:lumMod val="50000"/>
                </a:srgbClr>
              </a:solidFill>
              <a:latin typeface="微软雅黑" panose="020B0503020204020204" charset="-122"/>
              <a:ea typeface="微软雅黑" panose="020B0503020204020204" charset="-122"/>
              <a:cs typeface="微软雅黑" panose="020B0503020204020204" charset="-122"/>
            </a:endParaRPr>
          </a:p>
          <a:p>
            <a:pPr marL="252095" indent="-457200" defTabSz="914400" fontAlgn="auto">
              <a:lnSpc>
                <a:spcPct val="120000"/>
              </a:lnSpc>
              <a:tabLst>
                <a:tab pos="1170305" algn="l"/>
                <a:tab pos="2250440" algn="l"/>
              </a:tabLst>
            </a:pPr>
            <a:r>
              <a:rPr kumimoji="1" lang="en-US" altLang="zh-CN" sz="2800" b="1" dirty="0">
                <a:solidFill>
                  <a:schemeClr val="tx1"/>
                </a:solidFill>
                <a:latin typeface="微软雅黑" panose="020B0503020204020204" charset="-122"/>
                <a:ea typeface="微软雅黑" panose="020B0503020204020204" charset="-122"/>
                <a:cs typeface="微软雅黑" panose="020B0503020204020204" charset="-122"/>
              </a:rPr>
              <a:t> </a:t>
            </a:r>
            <a:r>
              <a:rPr kumimoji="1" lang="zh-CN" altLang="en-US" sz="2800" b="1" dirty="0">
                <a:solidFill>
                  <a:schemeClr val="tx1"/>
                </a:solidFill>
                <a:latin typeface="微软雅黑" panose="020B0503020204020204" charset="-122"/>
                <a:ea typeface="微软雅黑" panose="020B0503020204020204" charset="-122"/>
                <a:cs typeface="微软雅黑" panose="020B0503020204020204" charset="-122"/>
              </a:rPr>
              <a:t>（</a:t>
            </a:r>
            <a:r>
              <a:rPr kumimoji="1" lang="en-US" altLang="zh-CN" sz="2800" b="1" dirty="0">
                <a:solidFill>
                  <a:schemeClr val="tx1"/>
                </a:solidFill>
                <a:latin typeface="微软雅黑" panose="020B0503020204020204" charset="-122"/>
                <a:ea typeface="微软雅黑" panose="020B0503020204020204" charset="-122"/>
                <a:cs typeface="微软雅黑" panose="020B0503020204020204" charset="-122"/>
              </a:rPr>
              <a:t>1</a:t>
            </a:r>
            <a:r>
              <a:rPr kumimoji="1" lang="zh-CN" altLang="en-US" sz="2800" b="1" dirty="0">
                <a:solidFill>
                  <a:schemeClr val="tx1"/>
                </a:solidFill>
                <a:latin typeface="微软雅黑" panose="020B0503020204020204" charset="-122"/>
                <a:ea typeface="微软雅黑" panose="020B0503020204020204" charset="-122"/>
                <a:cs typeface="微软雅黑" panose="020B0503020204020204" charset="-122"/>
              </a:rPr>
              <a:t>）建立秦朝：</a:t>
            </a:r>
            <a:endParaRPr kumimoji="1"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20000"/>
              </a:lnSpc>
              <a:buClrTx/>
              <a:buSzTx/>
              <a:buFontTx/>
            </a:pPr>
            <a:r>
              <a:rPr lang="zh-CN" altLang="en-US" sz="2800" b="1" dirty="0">
                <a:latin typeface="微软雅黑" panose="020B0503020204020204" charset="-122"/>
                <a:ea typeface="微软雅黑" panose="020B0503020204020204" charset="-122"/>
                <a:cs typeface="微软雅黑" panose="020B0503020204020204" charset="-122"/>
                <a:sym typeface="+mn-ea"/>
              </a:rPr>
              <a:t>①时间：</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前230-前221年</a:t>
            </a:r>
            <a:r>
              <a:rPr lang="zh-CN" altLang="en-US" sz="2800" b="1" dirty="0">
                <a:latin typeface="微软雅黑" panose="020B0503020204020204" charset="-122"/>
                <a:ea typeface="微软雅黑" panose="020B0503020204020204" charset="-122"/>
                <a:cs typeface="微软雅黑" panose="020B0503020204020204" charset="-122"/>
                <a:sym typeface="+mn-ea"/>
              </a:rPr>
              <a:t>，前</a:t>
            </a:r>
            <a:r>
              <a:rPr lang="en-US" altLang="zh-CN" sz="2800" b="1" dirty="0">
                <a:latin typeface="微软雅黑" panose="020B0503020204020204" charset="-122"/>
                <a:ea typeface="微软雅黑" panose="020B0503020204020204" charset="-122"/>
                <a:cs typeface="微软雅黑" panose="020B0503020204020204" charset="-122"/>
                <a:sym typeface="+mn-ea"/>
              </a:rPr>
              <a:t>221</a:t>
            </a:r>
            <a:r>
              <a:rPr lang="zh-CN" altLang="en-US" sz="2800" b="1" dirty="0">
                <a:latin typeface="微软雅黑" panose="020B0503020204020204" charset="-122"/>
                <a:ea typeface="微软雅黑" panose="020B0503020204020204" charset="-122"/>
                <a:cs typeface="微软雅黑" panose="020B0503020204020204" charset="-122"/>
                <a:sym typeface="+mn-ea"/>
              </a:rPr>
              <a:t>年建立起</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第一个统一王朝</a:t>
            </a:r>
            <a:r>
              <a:rPr lang="zh-CN" altLang="en-US" sz="2800" b="1" dirty="0">
                <a:latin typeface="微软雅黑" panose="020B0503020204020204" charset="-122"/>
                <a:ea typeface="微软雅黑" panose="020B0503020204020204" charset="-122"/>
                <a:cs typeface="微软雅黑" panose="020B0503020204020204" charset="-122"/>
                <a:sym typeface="+mn-ea"/>
              </a:rPr>
              <a:t>，定都</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咸阳</a:t>
            </a:r>
            <a:r>
              <a:rPr lang="zh-CN" altLang="en-US" sz="2800" b="1" dirty="0">
                <a:latin typeface="微软雅黑" panose="020B0503020204020204" charset="-122"/>
                <a:ea typeface="微软雅黑" panose="020B0503020204020204" charset="-122"/>
                <a:cs typeface="微软雅黑" panose="020B0503020204020204" charset="-122"/>
                <a:sym typeface="+mn-ea"/>
              </a:rPr>
              <a:t>。</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FontTx/>
            </a:pPr>
            <a:r>
              <a:rPr lang="zh-CN" altLang="en-US" sz="2800" b="1" dirty="0">
                <a:latin typeface="微软雅黑" panose="020B0503020204020204" charset="-122"/>
                <a:ea typeface="微软雅黑" panose="020B0503020204020204" charset="-122"/>
                <a:cs typeface="微软雅黑" panose="020B0503020204020204" charset="-122"/>
                <a:sym typeface="+mn-ea"/>
              </a:rPr>
              <a:t>②策略：</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远交近攻，各个击破</a:t>
            </a:r>
            <a:r>
              <a:rPr lang="zh-CN" altLang="en-US" sz="2800" b="1" dirty="0">
                <a:latin typeface="微软雅黑" panose="020B0503020204020204" charset="-122"/>
                <a:ea typeface="微软雅黑" panose="020B0503020204020204" charset="-122"/>
                <a:cs typeface="微软雅黑" panose="020B0503020204020204" charset="-122"/>
                <a:sym typeface="+mn-ea"/>
              </a:rPr>
              <a:t>；</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FontTx/>
            </a:pPr>
            <a:r>
              <a:rPr lang="zh-CN" altLang="en-US" sz="2800" b="1" dirty="0">
                <a:latin typeface="微软雅黑" panose="020B0503020204020204" charset="-122"/>
                <a:ea typeface="微软雅黑" panose="020B0503020204020204" charset="-122"/>
                <a:cs typeface="微软雅黑" panose="020B0503020204020204" charset="-122"/>
                <a:sym typeface="+mn-ea"/>
              </a:rPr>
              <a:t>③顺序：</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韩、赵、魏、楚、燕、齐</a:t>
            </a:r>
            <a:r>
              <a:rPr lang="zh-CN" altLang="en-US" sz="2800" b="1" dirty="0">
                <a:latin typeface="微软雅黑" panose="020B0503020204020204" charset="-122"/>
                <a:ea typeface="微软雅黑" panose="020B0503020204020204" charset="-122"/>
                <a:cs typeface="微软雅黑" panose="020B0503020204020204" charset="-122"/>
                <a:sym typeface="+mn-ea"/>
              </a:rPr>
              <a:t>。</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a:p>
            <a:pPr marL="252095" indent="-457200" defTabSz="914400" fontAlgn="auto">
              <a:lnSpc>
                <a:spcPct val="120000"/>
              </a:lnSpc>
              <a:tabLst>
                <a:tab pos="1170305" algn="l"/>
                <a:tab pos="2250440" algn="l"/>
              </a:tabLst>
            </a:pPr>
            <a:r>
              <a:rPr kumimoji="1" lang="en-US" altLang="zh-CN" sz="2800" b="1" dirty="0">
                <a:solidFill>
                  <a:schemeClr val="tx1"/>
                </a:solidFill>
                <a:latin typeface="微软雅黑" panose="020B0503020204020204" charset="-122"/>
                <a:ea typeface="微软雅黑" panose="020B0503020204020204" charset="-122"/>
                <a:cs typeface="微软雅黑" panose="020B0503020204020204" charset="-122"/>
              </a:rPr>
              <a:t> </a:t>
            </a:r>
            <a:r>
              <a:rPr kumimoji="1" lang="zh-CN" altLang="en-US" sz="2800" b="1" dirty="0">
                <a:solidFill>
                  <a:schemeClr val="tx1"/>
                </a:solidFill>
                <a:latin typeface="微软雅黑" panose="020B0503020204020204" charset="-122"/>
                <a:ea typeface="微软雅黑" panose="020B0503020204020204" charset="-122"/>
                <a:cs typeface="微软雅黑" panose="020B0503020204020204" charset="-122"/>
              </a:rPr>
              <a:t>（</a:t>
            </a:r>
            <a:r>
              <a:rPr kumimoji="1" lang="en-US" altLang="zh-CN" sz="2800" b="1" dirty="0">
                <a:solidFill>
                  <a:schemeClr val="tx1"/>
                </a:solidFill>
                <a:latin typeface="微软雅黑" panose="020B0503020204020204" charset="-122"/>
                <a:ea typeface="微软雅黑" panose="020B0503020204020204" charset="-122"/>
                <a:cs typeface="微软雅黑" panose="020B0503020204020204" charset="-122"/>
              </a:rPr>
              <a:t>2</a:t>
            </a:r>
            <a:r>
              <a:rPr kumimoji="1" lang="zh-CN" altLang="en-US" sz="2800" b="1" dirty="0">
                <a:solidFill>
                  <a:schemeClr val="tx1"/>
                </a:solidFill>
                <a:latin typeface="微软雅黑" panose="020B0503020204020204" charset="-122"/>
                <a:ea typeface="微软雅黑" panose="020B0503020204020204" charset="-122"/>
                <a:cs typeface="微软雅黑" panose="020B0503020204020204" charset="-122"/>
              </a:rPr>
              <a:t>）统一全国：</a:t>
            </a:r>
            <a:endParaRPr kumimoji="1"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indent="0" algn="l" fontAlgn="auto">
              <a:lnSpc>
                <a:spcPct val="120000"/>
              </a:lnSpc>
              <a:buClrTx/>
              <a:buSzTx/>
              <a:buFontTx/>
            </a:pPr>
            <a:r>
              <a:rPr lang="en-US" altLang="zh-CN" sz="2800" b="1" dirty="0" smtClean="0">
                <a:solidFill>
                  <a:srgbClr val="0000FF"/>
                </a:solidFill>
                <a:latin typeface="微软雅黑" panose="020B0503020204020204" charset="-122"/>
                <a:ea typeface="微软雅黑" panose="020B0503020204020204" charset="-122"/>
                <a:cs typeface="微软雅黑" panose="020B0503020204020204" charset="-122"/>
                <a:sym typeface="+mn-ea"/>
              </a:rPr>
              <a:t> </a:t>
            </a:r>
            <a:r>
              <a:rPr lang="zh-CN" altLang="en-US" sz="2800" b="1" dirty="0">
                <a:latin typeface="微软雅黑" panose="020B0503020204020204" charset="-122"/>
                <a:ea typeface="微软雅黑" panose="020B0503020204020204" charset="-122"/>
                <a:cs typeface="微软雅黑" panose="020B0503020204020204" charset="-122"/>
                <a:sym typeface="+mn-ea"/>
              </a:rPr>
              <a:t>①</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南征越族</a:t>
            </a:r>
            <a:r>
              <a:rPr lang="zh-CN" altLang="en-US" sz="2800" b="1" dirty="0">
                <a:latin typeface="微软雅黑" panose="020B0503020204020204" charset="-122"/>
                <a:ea typeface="微软雅黑" panose="020B0503020204020204" charset="-122"/>
                <a:cs typeface="微软雅黑" panose="020B0503020204020204" charset="-122"/>
                <a:sym typeface="+mn-ea"/>
              </a:rPr>
              <a:t>，加强对</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云、贵西南夷</a:t>
            </a:r>
            <a:r>
              <a:rPr lang="zh-CN" altLang="en-US" sz="2800" b="1" dirty="0">
                <a:latin typeface="微软雅黑" panose="020B0503020204020204" charset="-122"/>
                <a:ea typeface="微软雅黑" panose="020B0503020204020204" charset="-122"/>
                <a:cs typeface="微软雅黑" panose="020B0503020204020204" charset="-122"/>
                <a:sym typeface="+mn-ea"/>
              </a:rPr>
              <a:t>的控制。</a:t>
            </a:r>
            <a:endParaRPr lang="zh-CN" altLang="en-US" sz="2800" b="1"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20000"/>
              </a:lnSpc>
              <a:buClrTx/>
              <a:buSzTx/>
              <a:buFontTx/>
            </a:pPr>
            <a:r>
              <a:rPr lang="zh-CN" altLang="en-US" sz="2800" b="1" dirty="0">
                <a:latin typeface="微软雅黑" panose="020B0503020204020204" charset="-122"/>
                <a:ea typeface="微软雅黑" panose="020B0503020204020204" charset="-122"/>
                <a:cs typeface="微软雅黑" panose="020B0503020204020204" charset="-122"/>
                <a:sym typeface="+mn-ea"/>
              </a:rPr>
              <a:t>②</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北击匈奴</a:t>
            </a:r>
            <a:r>
              <a:rPr lang="zh-CN" altLang="en-US" sz="2800" b="1" dirty="0">
                <a:latin typeface="微软雅黑" panose="020B0503020204020204" charset="-122"/>
                <a:ea typeface="微软雅黑" panose="020B0503020204020204" charset="-122"/>
                <a:cs typeface="微软雅黑" panose="020B0503020204020204" charset="-122"/>
                <a:sym typeface="+mn-ea"/>
              </a:rPr>
              <a:t>，修筑</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万里长城</a:t>
            </a:r>
            <a:r>
              <a:rPr lang="zh-CN" altLang="en-US" sz="2800" b="1" dirty="0">
                <a:latin typeface="微软雅黑" panose="020B0503020204020204" charset="-122"/>
                <a:ea typeface="微软雅黑" panose="020B0503020204020204" charset="-122"/>
                <a:cs typeface="微软雅黑" panose="020B0503020204020204" charset="-122"/>
                <a:sym typeface="+mn-ea"/>
              </a:rPr>
              <a:t>(临洮-辽东)</a:t>
            </a:r>
            <a:endParaRPr kumimoji="1" lang="zh-CN" altLang="en-US" sz="2800" b="1" dirty="0">
              <a:solidFill>
                <a:srgbClr val="007A77">
                  <a:lumMod val="50000"/>
                </a:srgbClr>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1"/>
            </p:custDataLst>
          </p:nvPr>
        </p:nvSpPr>
        <p:spPr>
          <a:xfrm>
            <a:off x="7433945" y="267335"/>
            <a:ext cx="2907665" cy="491490"/>
          </a:xfrm>
          <a:prstGeom prst="rect">
            <a:avLst/>
          </a:prstGeom>
          <a:solidFill>
            <a:schemeClr val="accent2">
              <a:lumMod val="20000"/>
              <a:lumOff val="80000"/>
            </a:schemeClr>
          </a:solidFill>
          <a:ln>
            <a:solidFill>
              <a:schemeClr val="tx1"/>
            </a:solidFill>
          </a:ln>
        </p:spPr>
        <p:txBody>
          <a:bodyPr wrap="square" rtlCol="0" anchor="t">
            <a:spAutoFit/>
          </a:bodyPr>
          <a:p>
            <a:pPr algn="ctr"/>
            <a:r>
              <a:rPr lang="zh-CN" altLang="en-US" sz="2600">
                <a:solidFill>
                  <a:schemeClr val="tx1"/>
                </a:solidFill>
                <a:latin typeface="黑体" panose="02010609060101010101" charset="-122"/>
                <a:ea typeface="黑体" panose="02010609060101010101" charset="-122"/>
                <a:cs typeface="楷体" panose="02010609060101010101" charset="-122"/>
              </a:rPr>
              <a:t>北起阴山至辽东</a:t>
            </a:r>
            <a:endParaRPr lang="zh-CN" altLang="en-US" sz="2600">
              <a:solidFill>
                <a:schemeClr val="tx1"/>
              </a:solidFill>
              <a:latin typeface="黑体" panose="02010609060101010101" charset="-122"/>
              <a:ea typeface="黑体" panose="02010609060101010101" charset="-122"/>
              <a:cs typeface="楷体" panose="02010609060101010101" charset="-122"/>
            </a:endParaRPr>
          </a:p>
        </p:txBody>
      </p:sp>
      <p:sp>
        <p:nvSpPr>
          <p:cNvPr id="13" name="文本框 12"/>
          <p:cNvSpPr txBox="1"/>
          <p:nvPr>
            <p:custDataLst>
              <p:tags r:id="rId2"/>
            </p:custDataLst>
          </p:nvPr>
        </p:nvSpPr>
        <p:spPr>
          <a:xfrm>
            <a:off x="11567160" y="2325688"/>
            <a:ext cx="526415" cy="2548255"/>
          </a:xfrm>
          <a:prstGeom prst="rect">
            <a:avLst/>
          </a:prstGeom>
          <a:solidFill>
            <a:schemeClr val="accent2">
              <a:lumMod val="20000"/>
              <a:lumOff val="80000"/>
            </a:schemeClr>
          </a:solidFill>
          <a:ln>
            <a:solidFill>
              <a:schemeClr val="tx1"/>
            </a:solidFill>
          </a:ln>
        </p:spPr>
        <p:txBody>
          <a:bodyPr wrap="square" rtlCol="0" anchor="t">
            <a:noAutofit/>
          </a:bodyPr>
          <a:p>
            <a:pPr algn="ctr"/>
            <a:r>
              <a:rPr lang="zh-CN" altLang="en-US" sz="2600">
                <a:solidFill>
                  <a:schemeClr val="tx1"/>
                </a:solidFill>
                <a:latin typeface="黑体" panose="02010609060101010101" charset="-122"/>
                <a:ea typeface="黑体" panose="02010609060101010101" charset="-122"/>
                <a:cs typeface="楷体" panose="02010609060101010101" charset="-122"/>
              </a:rPr>
              <a:t>东至海暨朝鲜</a:t>
            </a:r>
            <a:endParaRPr lang="zh-CN" altLang="en-US" sz="2600">
              <a:solidFill>
                <a:schemeClr val="tx1"/>
              </a:solidFill>
              <a:latin typeface="黑体" panose="02010609060101010101" charset="-122"/>
              <a:ea typeface="黑体" panose="02010609060101010101" charset="-122"/>
              <a:cs typeface="楷体" panose="02010609060101010101" charset="-122"/>
            </a:endParaRPr>
          </a:p>
        </p:txBody>
      </p:sp>
      <p:sp>
        <p:nvSpPr>
          <p:cNvPr id="14" name="文本框 13"/>
          <p:cNvSpPr txBox="1"/>
          <p:nvPr>
            <p:custDataLst>
              <p:tags r:id="rId3"/>
            </p:custDataLst>
          </p:nvPr>
        </p:nvSpPr>
        <p:spPr>
          <a:xfrm>
            <a:off x="5820410" y="2112010"/>
            <a:ext cx="526415" cy="2975610"/>
          </a:xfrm>
          <a:prstGeom prst="rect">
            <a:avLst/>
          </a:prstGeom>
          <a:solidFill>
            <a:schemeClr val="accent2">
              <a:lumMod val="20000"/>
              <a:lumOff val="80000"/>
            </a:schemeClr>
          </a:solidFill>
          <a:ln>
            <a:solidFill>
              <a:schemeClr val="tx1"/>
            </a:solidFill>
          </a:ln>
        </p:spPr>
        <p:txBody>
          <a:bodyPr wrap="square" rtlCol="0" anchor="t">
            <a:noAutofit/>
          </a:bodyPr>
          <a:p>
            <a:pPr algn="ctr"/>
            <a:r>
              <a:rPr lang="zh-CN" altLang="en-US" sz="2600">
                <a:solidFill>
                  <a:schemeClr val="tx1"/>
                </a:solidFill>
                <a:latin typeface="黑体" panose="02010609060101010101" charset="-122"/>
                <a:ea typeface="黑体" panose="02010609060101010101" charset="-122"/>
                <a:cs typeface="楷体" panose="02010609060101010101" charset="-122"/>
              </a:rPr>
              <a:t>西至临洮</a:t>
            </a:r>
            <a:endParaRPr lang="zh-CN" altLang="en-US" sz="2600">
              <a:solidFill>
                <a:schemeClr val="tx1"/>
              </a:solidFill>
              <a:latin typeface="黑体" panose="02010609060101010101" charset="-122"/>
              <a:ea typeface="黑体" panose="02010609060101010101" charset="-122"/>
              <a:cs typeface="楷体" panose="02010609060101010101" charset="-122"/>
            </a:endParaRPr>
          </a:p>
          <a:p>
            <a:pPr algn="ctr"/>
            <a:r>
              <a:rPr lang="zh-CN" altLang="en-US" sz="2600">
                <a:solidFill>
                  <a:schemeClr val="tx1"/>
                </a:solidFill>
                <a:latin typeface="黑体" panose="02010609060101010101" charset="-122"/>
                <a:ea typeface="黑体" panose="02010609060101010101" charset="-122"/>
                <a:cs typeface="楷体" panose="02010609060101010101" charset="-122"/>
              </a:rPr>
              <a:t>、羌中</a:t>
            </a:r>
            <a:endParaRPr lang="zh-CN" altLang="en-US" sz="2600">
              <a:solidFill>
                <a:schemeClr val="tx1"/>
              </a:solidFill>
              <a:latin typeface="黑体" panose="02010609060101010101" charset="-122"/>
              <a:ea typeface="黑体" panose="02010609060101010101" charset="-122"/>
              <a:cs typeface="楷体" panose="02010609060101010101" charset="-122"/>
            </a:endParaRPr>
          </a:p>
        </p:txBody>
      </p:sp>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6383655" y="777875"/>
            <a:ext cx="5182870" cy="5751830"/>
          </a:xfrm>
          <a:prstGeom prst="rect">
            <a:avLst/>
          </a:prstGeom>
        </p:spPr>
      </p:pic>
      <p:sp>
        <p:nvSpPr>
          <p:cNvPr id="2" name="文本框 1"/>
          <p:cNvSpPr txBox="1"/>
          <p:nvPr>
            <p:custDataLst>
              <p:tags r:id="rId6"/>
            </p:custDataLst>
          </p:nvPr>
        </p:nvSpPr>
        <p:spPr>
          <a:xfrm>
            <a:off x="7820660" y="6096635"/>
            <a:ext cx="2134235" cy="491490"/>
          </a:xfrm>
          <a:prstGeom prst="rect">
            <a:avLst/>
          </a:prstGeom>
          <a:solidFill>
            <a:schemeClr val="accent2">
              <a:lumMod val="20000"/>
              <a:lumOff val="80000"/>
            </a:schemeClr>
          </a:solidFill>
          <a:ln>
            <a:solidFill>
              <a:schemeClr val="tx1"/>
            </a:solidFill>
          </a:ln>
        </p:spPr>
        <p:txBody>
          <a:bodyPr wrap="square" rtlCol="0" anchor="t">
            <a:spAutoFit/>
          </a:bodyPr>
          <a:p>
            <a:pPr algn="ctr"/>
            <a:r>
              <a:rPr lang="zh-CN" altLang="en-US" sz="2600">
                <a:solidFill>
                  <a:schemeClr val="tx1"/>
                </a:solidFill>
                <a:latin typeface="黑体" panose="02010609060101010101" charset="-122"/>
                <a:ea typeface="黑体" panose="02010609060101010101" charset="-122"/>
                <a:cs typeface="楷体" panose="02010609060101010101" charset="-122"/>
              </a:rPr>
              <a:t>南至北向户</a:t>
            </a:r>
            <a:endParaRPr lang="zh-CN" altLang="en-US" sz="2600">
              <a:solidFill>
                <a:schemeClr val="tx1"/>
              </a:solidFill>
              <a:latin typeface="黑体" panose="02010609060101010101" charset="-122"/>
              <a:ea typeface="黑体" panose="02010609060101010101" charset="-122"/>
              <a:cs typeface="楷体" panose="02010609060101010101" charset="-122"/>
            </a:endParaRPr>
          </a:p>
        </p:txBody>
      </p:sp>
      <p:sp>
        <p:nvSpPr>
          <p:cNvPr id="10" name="矩形 9"/>
          <p:cNvSpPr/>
          <p:nvPr>
            <p:custDataLst>
              <p:tags r:id="rId7"/>
            </p:custDataLst>
          </p:nvPr>
        </p:nvSpPr>
        <p:spPr>
          <a:xfrm>
            <a:off x="3855720" y="1056005"/>
            <a:ext cx="2491105" cy="934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a:buClrTx/>
              <a:buSzTx/>
              <a:buFontTx/>
            </a:pPr>
            <a:r>
              <a:rPr lang="zh-CN" sz="2800" b="1">
                <a:solidFill>
                  <a:schemeClr val="tx1"/>
                </a:solidFill>
                <a:latin typeface="微软雅黑" panose="020B0503020204020204" charset="-122"/>
                <a:ea typeface="微软雅黑" panose="020B0503020204020204" charset="-122"/>
                <a:cs typeface="微软雅黑" panose="020B0503020204020204" charset="-122"/>
                <a:sym typeface="+mn-ea"/>
              </a:rPr>
              <a:t>开创了统一的多民族国家</a:t>
            </a:r>
            <a:endParaRPr 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14" grpId="0" bldLvl="0" animBg="1"/>
      <p:bldP spid="2"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7314" y="734439"/>
            <a:ext cx="5040194" cy="5379396"/>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92" y="837317"/>
            <a:ext cx="5229191" cy="4931924"/>
          </a:xfrm>
          <a:prstGeom prst="rect">
            <a:avLst/>
          </a:prstGeom>
        </p:spPr>
      </p:pic>
      <p:sp>
        <p:nvSpPr>
          <p:cNvPr id="7" name="文本框 6"/>
          <p:cNvSpPr txBox="1"/>
          <p:nvPr/>
        </p:nvSpPr>
        <p:spPr>
          <a:xfrm>
            <a:off x="97276" y="272774"/>
            <a:ext cx="11861260" cy="461665"/>
          </a:xfrm>
          <a:prstGeom prst="rect">
            <a:avLst/>
          </a:prstGeom>
          <a:noFill/>
        </p:spPr>
        <p:txBody>
          <a:bodyPr wrap="square">
            <a:spAutoFit/>
          </a:bodyPr>
          <a:lstStyle/>
          <a:p>
            <a:r>
              <a:rPr lang="zh-CN" altLang="en-US" sz="2400" b="1" dirty="0">
                <a:solidFill>
                  <a:schemeClr val="bg1"/>
                </a:solidFill>
              </a:rPr>
              <a:t>对比</a:t>
            </a:r>
            <a:r>
              <a:rPr lang="en-US" altLang="zh-CN" sz="2400" b="1" dirty="0">
                <a:solidFill>
                  <a:schemeClr val="bg1"/>
                </a:solidFill>
              </a:rPr>
              <a:t>《</a:t>
            </a:r>
            <a:r>
              <a:rPr lang="zh-CN" altLang="en-US" sz="2400" b="1" dirty="0">
                <a:solidFill>
                  <a:schemeClr val="bg1"/>
                </a:solidFill>
              </a:rPr>
              <a:t>战国形势图</a:t>
            </a:r>
            <a:r>
              <a:rPr lang="en-US" altLang="zh-CN" sz="2400" b="1" dirty="0">
                <a:solidFill>
                  <a:schemeClr val="bg1"/>
                </a:solidFill>
              </a:rPr>
              <a:t>》</a:t>
            </a:r>
            <a:r>
              <a:rPr lang="zh-CN" altLang="en-US" sz="2400" b="1" dirty="0">
                <a:solidFill>
                  <a:schemeClr val="bg1"/>
                </a:solidFill>
              </a:rPr>
              <a:t>和</a:t>
            </a:r>
            <a:r>
              <a:rPr lang="en-US" altLang="zh-CN" sz="2400" b="1" dirty="0">
                <a:solidFill>
                  <a:schemeClr val="bg1"/>
                </a:solidFill>
              </a:rPr>
              <a:t>《</a:t>
            </a:r>
            <a:r>
              <a:rPr lang="zh-CN" altLang="en-US" sz="2400" b="1" dirty="0">
                <a:solidFill>
                  <a:schemeClr val="bg1"/>
                </a:solidFill>
              </a:rPr>
              <a:t>秦朝形势图</a:t>
            </a:r>
            <a:r>
              <a:rPr lang="en-US" altLang="zh-CN" sz="2400" b="1" dirty="0">
                <a:solidFill>
                  <a:schemeClr val="bg1"/>
                </a:solidFill>
              </a:rPr>
              <a:t>》</a:t>
            </a:r>
            <a:r>
              <a:rPr lang="zh-CN" altLang="en-US" sz="2400" b="1" dirty="0">
                <a:solidFill>
                  <a:schemeClr val="bg1"/>
                </a:solidFill>
              </a:rPr>
              <a:t>，思考为什么一个有“政权部族界”，一个没有？</a:t>
            </a:r>
            <a:endParaRPr lang="zh-CN" altLang="en-US" sz="2400" b="1" dirty="0">
              <a:solidFill>
                <a:schemeClr val="bg1"/>
              </a:solidFill>
            </a:endParaRPr>
          </a:p>
        </p:txBody>
      </p:sp>
      <p:sp>
        <p:nvSpPr>
          <p:cNvPr id="8" name="文本框 8"/>
          <p:cNvSpPr txBox="1"/>
          <p:nvPr/>
        </p:nvSpPr>
        <p:spPr>
          <a:xfrm>
            <a:off x="95101" y="5022119"/>
            <a:ext cx="12001797" cy="1679627"/>
          </a:xfrm>
          <a:prstGeom prst="rect">
            <a:avLst/>
          </a:prstGeom>
          <a:solidFill>
            <a:schemeClr val="bg1"/>
          </a:solid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10000"/>
              </a:lnSpc>
            </a:pPr>
            <a:r>
              <a:rPr lang="en-US" altLang="zh-CN" sz="3200" b="1" dirty="0">
                <a:latin typeface="微软雅黑" panose="020B0503020204020204" charset="-122"/>
                <a:ea typeface="微软雅黑" panose="020B0503020204020204" charset="-122"/>
                <a:sym typeface="宋体" panose="02010600030101010101" pitchFamily="2" charset="-122"/>
              </a:rPr>
              <a:t>       </a:t>
            </a:r>
            <a:r>
              <a:rPr lang="zh-CN" altLang="zh-CN" sz="3200" b="1" dirty="0">
                <a:latin typeface="微软雅黑" panose="020B0503020204020204" charset="-122"/>
                <a:ea typeface="微软雅黑" panose="020B0503020204020204" charset="-122"/>
                <a:sym typeface="宋体" panose="02010600030101010101" pitchFamily="2" charset="-122"/>
              </a:rPr>
              <a:t>秦帝国的建立，标志着中国国家制度的进步已径完全摆脱和越越了以</a:t>
            </a:r>
            <a:r>
              <a:rPr lang="zh-CN" altLang="zh-CN" sz="3200" b="1" dirty="0">
                <a:solidFill>
                  <a:srgbClr val="FF0000"/>
                </a:solidFill>
                <a:latin typeface="微软雅黑" panose="020B0503020204020204" charset="-122"/>
                <a:ea typeface="微软雅黑" panose="020B0503020204020204" charset="-122"/>
                <a:sym typeface="宋体" panose="02010600030101010101" pitchFamily="2" charset="-122"/>
              </a:rPr>
              <a:t>血缘与地缘</a:t>
            </a:r>
            <a:r>
              <a:rPr lang="zh-CN" altLang="zh-CN" sz="3200" b="1" dirty="0">
                <a:latin typeface="微软雅黑" panose="020B0503020204020204" charset="-122"/>
                <a:ea typeface="微软雅黑" panose="020B0503020204020204" charset="-122"/>
                <a:sym typeface="宋体" panose="02010600030101010101" pitchFamily="2" charset="-122"/>
              </a:rPr>
              <a:t>相结合为基本特征的</a:t>
            </a:r>
            <a:r>
              <a:rPr lang="zh-CN" altLang="zh-CN" sz="3200" b="1" dirty="0">
                <a:highlight>
                  <a:srgbClr val="FFFF00"/>
                </a:highlight>
                <a:latin typeface="微软雅黑" panose="020B0503020204020204" charset="-122"/>
                <a:ea typeface="微软雅黑" panose="020B0503020204020204" charset="-122"/>
                <a:sym typeface="宋体" panose="02010600030101010101" pitchFamily="2" charset="-122"/>
              </a:rPr>
              <a:t>早期国家</a:t>
            </a:r>
            <a:r>
              <a:rPr lang="zh-CN" altLang="zh-CN" sz="3200" b="1" dirty="0">
                <a:latin typeface="微软雅黑" panose="020B0503020204020204" charset="-122"/>
                <a:ea typeface="微软雅黑" panose="020B0503020204020204" charset="-122"/>
                <a:sym typeface="宋体" panose="02010600030101010101" pitchFamily="2" charset="-122"/>
              </a:rPr>
              <a:t>阶段，而发展到以</a:t>
            </a:r>
            <a:r>
              <a:rPr lang="zh-CN" altLang="zh-CN" sz="3200" b="1" dirty="0">
                <a:solidFill>
                  <a:srgbClr val="FF0000"/>
                </a:solidFill>
                <a:latin typeface="微软雅黑" panose="020B0503020204020204" charset="-122"/>
                <a:ea typeface="微软雅黑" panose="020B0503020204020204" charset="-122"/>
                <a:sym typeface="宋体" panose="02010600030101010101" pitchFamily="2" charset="-122"/>
              </a:rPr>
              <a:t>地缘</a:t>
            </a:r>
            <a:r>
              <a:rPr lang="zh-CN" altLang="zh-CN" sz="3200" b="1" dirty="0">
                <a:latin typeface="微软雅黑" panose="020B0503020204020204" charset="-122"/>
                <a:ea typeface="微软雅黑" panose="020B0503020204020204" charset="-122"/>
                <a:sym typeface="宋体" panose="02010600030101010101" pitchFamily="2" charset="-122"/>
              </a:rPr>
              <a:t>为主的统一中央集权帝国为主要存在形式的</a:t>
            </a:r>
            <a:r>
              <a:rPr lang="zh-CN" altLang="zh-CN" sz="3200" b="1" dirty="0">
                <a:highlight>
                  <a:srgbClr val="FFFF00"/>
                </a:highlight>
                <a:latin typeface="微软雅黑" panose="020B0503020204020204" charset="-122"/>
                <a:ea typeface="微软雅黑" panose="020B0503020204020204" charset="-122"/>
                <a:sym typeface="宋体" panose="02010600030101010101" pitchFamily="2" charset="-122"/>
              </a:rPr>
              <a:t>成熟国家</a:t>
            </a:r>
            <a:r>
              <a:rPr lang="zh-CN" altLang="zh-CN" sz="3200" b="1" dirty="0">
                <a:latin typeface="微软雅黑" panose="020B0503020204020204" charset="-122"/>
                <a:ea typeface="微软雅黑" panose="020B0503020204020204" charset="-122"/>
                <a:sym typeface="宋体" panose="02010600030101010101" pitchFamily="2" charset="-122"/>
              </a:rPr>
              <a:t>时代。</a:t>
            </a:r>
            <a:endParaRPr lang="zh-CN" altLang="zh-CN" sz="3200" b="1" dirty="0">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356235" y="744220"/>
            <a:ext cx="11480165" cy="583565"/>
          </a:xfrm>
          <a:prstGeom prst="rect">
            <a:avLst/>
          </a:prstGeom>
          <a:noFill/>
        </p:spPr>
        <p:txBody>
          <a:bodyPr wrap="square" rtlCol="0">
            <a:spAutoFit/>
          </a:bodyPr>
          <a:lstStyle/>
          <a:p>
            <a:pPr lvl="0" algn="ctr">
              <a:buClrTx/>
              <a:buSzTx/>
              <a:buFontTx/>
            </a:pPr>
            <a:r>
              <a:rPr lang="en-US" altLang="zh-CN" sz="3200" smtClean="0">
                <a:solidFill>
                  <a:srgbClr val="FF0000"/>
                </a:solidFill>
                <a:latin typeface="黑体" panose="02010609060101010101" charset="-122"/>
                <a:ea typeface="黑体" panose="02010609060101010101" charset="-122"/>
                <a:cs typeface="黑体" panose="02010609060101010101" charset="-122"/>
                <a:sym typeface="+mn-ea"/>
              </a:rPr>
              <a:t>春秋时期的动荡局面给秦朝哪些启示？</a:t>
            </a:r>
            <a:endParaRPr lang="en-US" altLang="zh-CN" sz="3200" smtClean="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矩形 2"/>
          <p:cNvSpPr/>
          <p:nvPr/>
        </p:nvSpPr>
        <p:spPr>
          <a:xfrm>
            <a:off x="281940" y="1557020"/>
            <a:ext cx="2370455" cy="583565"/>
          </a:xfrm>
          <a:prstGeom prst="rect">
            <a:avLst/>
          </a:prstGeom>
          <a:solidFill>
            <a:schemeClr val="accent1">
              <a:lumMod val="40000"/>
              <a:lumOff val="60000"/>
            </a:schemeClr>
          </a:solidFill>
          <a:ln w="9525" cap="flat" cmpd="sng">
            <a:noFill/>
            <a:prstDash val="solid"/>
            <a:miter/>
            <a:headEnd type="none" w="med" len="med"/>
            <a:tailEnd type="none" w="med" len="me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algn="ctr"/>
            <a:r>
              <a:rPr lang="zh-CN" sz="3200">
                <a:solidFill>
                  <a:schemeClr val="tx1"/>
                </a:solidFill>
                <a:effectLst/>
                <a:latin typeface="黑体" panose="02010609060101010101" charset="-122"/>
                <a:ea typeface="黑体" panose="02010609060101010101" charset="-122"/>
                <a:cs typeface="黑体" panose="02010609060101010101" charset="-122"/>
              </a:rPr>
              <a:t>王室衰微</a:t>
            </a:r>
            <a:endParaRPr lang="zh-CN" sz="3200">
              <a:solidFill>
                <a:schemeClr val="tx1"/>
              </a:solidFill>
              <a:effectLst/>
              <a:latin typeface="黑体" panose="02010609060101010101" charset="-122"/>
              <a:ea typeface="黑体" panose="02010609060101010101" charset="-122"/>
              <a:cs typeface="黑体" panose="02010609060101010101" charset="-122"/>
            </a:endParaRPr>
          </a:p>
        </p:txBody>
      </p:sp>
      <p:sp>
        <p:nvSpPr>
          <p:cNvPr id="4" name="矩形 3"/>
          <p:cNvSpPr/>
          <p:nvPr/>
        </p:nvSpPr>
        <p:spPr>
          <a:xfrm>
            <a:off x="263525" y="2493010"/>
            <a:ext cx="2370455" cy="583565"/>
          </a:xfrm>
          <a:prstGeom prst="rect">
            <a:avLst/>
          </a:prstGeom>
          <a:solidFill>
            <a:schemeClr val="accent1">
              <a:lumMod val="40000"/>
              <a:lumOff val="60000"/>
            </a:schemeClr>
          </a:solidFill>
          <a:ln w="9525" cap="flat" cmpd="sng">
            <a:noFill/>
            <a:prstDash val="solid"/>
            <a:miter/>
            <a:headEnd type="none" w="med" len="med"/>
            <a:tailEnd type="none" w="med" len="me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algn="ctr"/>
            <a:r>
              <a:rPr lang="zh-CN" sz="3200">
                <a:solidFill>
                  <a:schemeClr val="tx1"/>
                </a:solidFill>
                <a:effectLst/>
                <a:latin typeface="黑体" panose="02010609060101010101" charset="-122"/>
                <a:ea typeface="黑体" panose="02010609060101010101" charset="-122"/>
                <a:cs typeface="黑体" panose="02010609060101010101" charset="-122"/>
              </a:rPr>
              <a:t>诸侯争霸</a:t>
            </a:r>
            <a:endParaRPr lang="zh-CN" sz="3200">
              <a:solidFill>
                <a:schemeClr val="tx1"/>
              </a:solidFill>
              <a:effectLst/>
              <a:latin typeface="黑体" panose="02010609060101010101" charset="-122"/>
              <a:ea typeface="黑体" panose="02010609060101010101" charset="-122"/>
              <a:cs typeface="黑体" panose="02010609060101010101" charset="-122"/>
            </a:endParaRPr>
          </a:p>
        </p:txBody>
      </p:sp>
      <p:sp>
        <p:nvSpPr>
          <p:cNvPr id="5" name="矩形 4"/>
          <p:cNvSpPr/>
          <p:nvPr/>
        </p:nvSpPr>
        <p:spPr>
          <a:xfrm>
            <a:off x="9174480" y="1628775"/>
            <a:ext cx="2456180" cy="583565"/>
          </a:xfrm>
          <a:prstGeom prst="rect">
            <a:avLst/>
          </a:prstGeom>
          <a:solidFill>
            <a:srgbClr val="FFFF00"/>
          </a:solidFill>
          <a:ln w="9525" cap="flat" cmpd="sng">
            <a:noFill/>
            <a:prstDash val="solid"/>
            <a:miter/>
            <a:headEnd type="none" w="med" len="med"/>
            <a:tailEnd type="none" w="med" len="me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algn="ctr"/>
            <a:r>
              <a:rPr lang="zh-CN" sz="3200">
                <a:solidFill>
                  <a:srgbClr val="FF0000"/>
                </a:solidFill>
                <a:effectLst/>
                <a:latin typeface="黑体" panose="02010609060101010101" charset="-122"/>
                <a:ea typeface="黑体" panose="02010609060101010101" charset="-122"/>
                <a:cs typeface="黑体" panose="02010609060101010101" charset="-122"/>
              </a:rPr>
              <a:t>专制主义</a:t>
            </a:r>
            <a:endParaRPr lang="zh-CN" sz="3200">
              <a:solidFill>
                <a:srgbClr val="FF0000"/>
              </a:solidFill>
              <a:effectLst/>
              <a:latin typeface="黑体" panose="02010609060101010101" charset="-122"/>
              <a:ea typeface="黑体" panose="02010609060101010101" charset="-122"/>
              <a:cs typeface="黑体" panose="02010609060101010101" charset="-122"/>
            </a:endParaRPr>
          </a:p>
        </p:txBody>
      </p:sp>
      <p:sp>
        <p:nvSpPr>
          <p:cNvPr id="6" name="矩形 5"/>
          <p:cNvSpPr/>
          <p:nvPr/>
        </p:nvSpPr>
        <p:spPr>
          <a:xfrm>
            <a:off x="290195" y="5752465"/>
            <a:ext cx="2370455" cy="583565"/>
          </a:xfrm>
          <a:prstGeom prst="rect">
            <a:avLst/>
          </a:prstGeom>
          <a:solidFill>
            <a:srgbClr val="FFFF00"/>
          </a:solidFill>
          <a:ln w="9525" cap="flat" cmpd="sng">
            <a:noFill/>
            <a:prstDash val="solid"/>
            <a:miter/>
            <a:headEnd type="none" w="med" len="med"/>
            <a:tailEnd type="none" w="med" len="me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algn="ctr"/>
            <a:r>
              <a:rPr lang="zh-CN" sz="3200">
                <a:solidFill>
                  <a:srgbClr val="FF0000"/>
                </a:solidFill>
                <a:effectLst/>
                <a:latin typeface="黑体" panose="02010609060101010101" charset="-122"/>
                <a:ea typeface="黑体" panose="02010609060101010101" charset="-122"/>
                <a:cs typeface="黑体" panose="02010609060101010101" charset="-122"/>
              </a:rPr>
              <a:t>中央集权</a:t>
            </a:r>
            <a:endParaRPr lang="zh-CN" sz="3200">
              <a:solidFill>
                <a:srgbClr val="FF0000"/>
              </a:solidFill>
              <a:effectLst/>
              <a:latin typeface="黑体" panose="02010609060101010101" charset="-122"/>
              <a:ea typeface="黑体" panose="02010609060101010101" charset="-122"/>
              <a:cs typeface="黑体" panose="02010609060101010101" charset="-122"/>
            </a:endParaRPr>
          </a:p>
        </p:txBody>
      </p:sp>
      <p:sp>
        <p:nvSpPr>
          <p:cNvPr id="7" name="右箭头 6"/>
          <p:cNvSpPr/>
          <p:nvPr/>
        </p:nvSpPr>
        <p:spPr>
          <a:xfrm>
            <a:off x="3071495" y="1631950"/>
            <a:ext cx="79248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3071495" y="2593975"/>
            <a:ext cx="79248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文本框 8"/>
          <p:cNvSpPr txBox="1"/>
          <p:nvPr/>
        </p:nvSpPr>
        <p:spPr>
          <a:xfrm>
            <a:off x="4161155" y="1633220"/>
            <a:ext cx="2726690" cy="460375"/>
          </a:xfrm>
          <a:prstGeom prst="rect">
            <a:avLst/>
          </a:prstGeom>
          <a:noFill/>
        </p:spPr>
        <p:txBody>
          <a:bodyPr wrap="square" rtlCol="0">
            <a:spAutoFit/>
          </a:bodyPr>
          <a:lstStyle/>
          <a:p>
            <a:pPr lvl="0" algn="l">
              <a:buClrTx/>
              <a:buSzTx/>
              <a:buFontTx/>
            </a:pPr>
            <a:r>
              <a:rPr lang="zh-CN" altLang="en-US" sz="2400">
                <a:latin typeface="黑体" panose="02010609060101010101" charset="-122"/>
                <a:ea typeface="黑体" panose="02010609060101010101" charset="-122"/>
                <a:sym typeface="+mn-ea"/>
              </a:rPr>
              <a:t>需要加强什么权利？</a:t>
            </a:r>
            <a:endParaRPr lang="zh-CN" altLang="en-US" sz="2400">
              <a:latin typeface="黑体" panose="02010609060101010101" charset="-122"/>
              <a:ea typeface="黑体" panose="02010609060101010101" charset="-122"/>
              <a:sym typeface="+mn-ea"/>
            </a:endParaRPr>
          </a:p>
        </p:txBody>
      </p:sp>
      <p:sp>
        <p:nvSpPr>
          <p:cNvPr id="11" name="文本框 10"/>
          <p:cNvSpPr txBox="1"/>
          <p:nvPr/>
        </p:nvSpPr>
        <p:spPr>
          <a:xfrm>
            <a:off x="4079875" y="2620010"/>
            <a:ext cx="2726690" cy="460375"/>
          </a:xfrm>
          <a:prstGeom prst="rect">
            <a:avLst/>
          </a:prstGeom>
          <a:noFill/>
        </p:spPr>
        <p:txBody>
          <a:bodyPr wrap="square" rtlCol="0">
            <a:spAutoFit/>
          </a:bodyPr>
          <a:lstStyle/>
          <a:p>
            <a:pPr lvl="0" algn="l">
              <a:buClrTx/>
              <a:buSzTx/>
              <a:buFontTx/>
            </a:pPr>
            <a:r>
              <a:rPr lang="zh-CN" altLang="en-US" sz="2400">
                <a:latin typeface="黑体" panose="02010609060101010101" charset="-122"/>
                <a:ea typeface="黑体" panose="02010609060101010101" charset="-122"/>
                <a:sym typeface="+mn-ea"/>
              </a:rPr>
              <a:t>需要加强什么权利？</a:t>
            </a:r>
            <a:endParaRPr lang="zh-CN" altLang="en-US" sz="2400">
              <a:latin typeface="黑体" panose="02010609060101010101" charset="-122"/>
              <a:ea typeface="黑体" panose="02010609060101010101" charset="-122"/>
              <a:sym typeface="+mn-ea"/>
            </a:endParaRPr>
          </a:p>
        </p:txBody>
      </p:sp>
      <p:sp>
        <p:nvSpPr>
          <p:cNvPr id="12" name="椭圆 11"/>
          <p:cNvSpPr/>
          <p:nvPr/>
        </p:nvSpPr>
        <p:spPr>
          <a:xfrm>
            <a:off x="7552690" y="1484630"/>
            <a:ext cx="1134110" cy="885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607935" y="1666875"/>
            <a:ext cx="1022985" cy="583565"/>
          </a:xfrm>
          <a:prstGeom prst="rect">
            <a:avLst/>
          </a:prstGeom>
          <a:noFill/>
        </p:spPr>
        <p:txBody>
          <a:bodyPr wrap="square" rtlCol="0">
            <a:spAutoFit/>
          </a:bodyPr>
          <a:lstStyle/>
          <a:p>
            <a:r>
              <a:rPr lang="zh-CN" altLang="en-US" sz="3200" b="1">
                <a:solidFill>
                  <a:schemeClr val="bg1"/>
                </a:solidFill>
                <a:latin typeface="黑体" panose="02010609060101010101" charset="-122"/>
                <a:ea typeface="黑体" panose="02010609060101010101" charset="-122"/>
              </a:rPr>
              <a:t>中央</a:t>
            </a:r>
            <a:endParaRPr lang="zh-CN" altLang="en-US" sz="3200" b="1">
              <a:solidFill>
                <a:schemeClr val="bg1"/>
              </a:solidFill>
              <a:latin typeface="黑体" panose="02010609060101010101" charset="-122"/>
              <a:ea typeface="黑体" panose="02010609060101010101" charset="-122"/>
            </a:endParaRPr>
          </a:p>
        </p:txBody>
      </p:sp>
      <p:sp>
        <p:nvSpPr>
          <p:cNvPr id="14" name="椭圆 13"/>
          <p:cNvSpPr/>
          <p:nvPr/>
        </p:nvSpPr>
        <p:spPr>
          <a:xfrm>
            <a:off x="7553325" y="2503805"/>
            <a:ext cx="1134110" cy="885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608570" y="2566035"/>
            <a:ext cx="1022985" cy="583565"/>
          </a:xfrm>
          <a:prstGeom prst="rect">
            <a:avLst/>
          </a:prstGeom>
          <a:noFill/>
        </p:spPr>
        <p:txBody>
          <a:bodyPr wrap="square" rtlCol="0">
            <a:spAutoFit/>
          </a:bodyPr>
          <a:lstStyle/>
          <a:p>
            <a:r>
              <a:rPr lang="zh-CN" altLang="en-US" sz="3200" b="1">
                <a:solidFill>
                  <a:schemeClr val="bg1"/>
                </a:solidFill>
                <a:latin typeface="黑体" panose="02010609060101010101" charset="-122"/>
                <a:ea typeface="黑体" panose="02010609060101010101" charset="-122"/>
              </a:rPr>
              <a:t>地方</a:t>
            </a:r>
            <a:endParaRPr lang="zh-CN" altLang="en-US" sz="3200" b="1">
              <a:solidFill>
                <a:schemeClr val="bg1"/>
              </a:solidFill>
              <a:latin typeface="黑体" panose="02010609060101010101" charset="-122"/>
              <a:ea typeface="黑体" panose="02010609060101010101" charset="-122"/>
            </a:endParaRPr>
          </a:p>
        </p:txBody>
      </p:sp>
      <p:sp>
        <p:nvSpPr>
          <p:cNvPr id="16" name="矩形 15"/>
          <p:cNvSpPr/>
          <p:nvPr/>
        </p:nvSpPr>
        <p:spPr>
          <a:xfrm>
            <a:off x="270510" y="4509135"/>
            <a:ext cx="2456180" cy="583565"/>
          </a:xfrm>
          <a:prstGeom prst="rect">
            <a:avLst/>
          </a:prstGeom>
          <a:solidFill>
            <a:srgbClr val="FFFF00"/>
          </a:solidFill>
          <a:ln w="9525" cap="flat" cmpd="sng">
            <a:noFill/>
            <a:prstDash val="solid"/>
            <a:miter/>
            <a:headEnd type="none" w="med" len="med"/>
            <a:tailEnd type="none" w="med" len="me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algn="ctr"/>
            <a:r>
              <a:rPr lang="zh-CN" sz="3200">
                <a:solidFill>
                  <a:srgbClr val="FF0000"/>
                </a:solidFill>
                <a:effectLst/>
                <a:latin typeface="黑体" panose="02010609060101010101" charset="-122"/>
                <a:ea typeface="黑体" panose="02010609060101010101" charset="-122"/>
                <a:cs typeface="黑体" panose="02010609060101010101" charset="-122"/>
              </a:rPr>
              <a:t>专制主义</a:t>
            </a:r>
            <a:endParaRPr lang="zh-CN" sz="3200">
              <a:solidFill>
                <a:srgbClr val="FF0000"/>
              </a:solidFill>
              <a:effectLst/>
              <a:latin typeface="黑体" panose="02010609060101010101" charset="-122"/>
              <a:ea typeface="黑体" panose="02010609060101010101" charset="-122"/>
              <a:cs typeface="黑体" panose="02010609060101010101" charset="-122"/>
            </a:endParaRPr>
          </a:p>
        </p:txBody>
      </p:sp>
      <p:sp>
        <p:nvSpPr>
          <p:cNvPr id="18" name="文本框 17"/>
          <p:cNvSpPr txBox="1"/>
          <p:nvPr/>
        </p:nvSpPr>
        <p:spPr>
          <a:xfrm>
            <a:off x="0" y="3303905"/>
            <a:ext cx="6537960" cy="876935"/>
          </a:xfrm>
          <a:prstGeom prst="rect">
            <a:avLst/>
          </a:prstGeom>
          <a:noFill/>
        </p:spPr>
        <p:txBody>
          <a:bodyPr wrap="square" rtlCol="0">
            <a:noAutofit/>
          </a:bodyPr>
          <a:lstStyle/>
          <a:p>
            <a:r>
              <a:rPr lang="zh-CN" altLang="en-US" sz="3200" b="1">
                <a:solidFill>
                  <a:schemeClr val="tx1"/>
                </a:solidFill>
                <a:latin typeface="黑体" panose="02010609060101010101" charset="-122"/>
                <a:ea typeface="黑体" panose="02010609060101010101" charset="-122"/>
              </a:rPr>
              <a:t>概念解析：专制主义中央集权制度</a:t>
            </a:r>
            <a:endParaRPr lang="zh-CN" altLang="en-US" sz="3200" b="1">
              <a:solidFill>
                <a:schemeClr val="tx1"/>
              </a:solidFill>
              <a:latin typeface="黑体" panose="02010609060101010101" charset="-122"/>
              <a:ea typeface="黑体" panose="02010609060101010101" charset="-122"/>
            </a:endParaRPr>
          </a:p>
        </p:txBody>
      </p:sp>
      <p:sp>
        <p:nvSpPr>
          <p:cNvPr id="20" name="文本框 19"/>
          <p:cNvSpPr txBox="1"/>
          <p:nvPr/>
        </p:nvSpPr>
        <p:spPr>
          <a:xfrm>
            <a:off x="2954020" y="5470525"/>
            <a:ext cx="6165215" cy="1198880"/>
          </a:xfrm>
          <a:prstGeom prst="rect">
            <a:avLst/>
          </a:prstGeom>
          <a:noFill/>
          <a:ln>
            <a:solidFill>
              <a:schemeClr val="accent1"/>
            </a:solidFill>
          </a:ln>
        </p:spPr>
        <p:txBody>
          <a:bodyPr wrap="square" rtlCol="0">
            <a:spAutoFit/>
          </a:bodyPr>
          <a:lstStyle/>
          <a:p>
            <a:pPr lvl="0" algn="l">
              <a:buClrTx/>
              <a:buSzTx/>
              <a:buFontTx/>
            </a:pPr>
            <a:r>
              <a:rPr lang="zh-CN" altLang="en-US" sz="2400" dirty="0">
                <a:solidFill>
                  <a:schemeClr val="tx1">
                    <a:lumMod val="10000"/>
                  </a:schemeClr>
                </a:solidFill>
                <a:latin typeface="微软雅黑" panose="020B0503020204020204" charset="-122"/>
                <a:ea typeface="微软雅黑" panose="020B0503020204020204" charset="-122"/>
                <a:sym typeface="+mn-ea"/>
              </a:rPr>
              <a:t>中央集权是针对</a:t>
            </a:r>
            <a:r>
              <a:rPr lang="zh-CN" altLang="en-US" sz="2400" dirty="0">
                <a:solidFill>
                  <a:schemeClr val="tx1">
                    <a:lumMod val="10000"/>
                  </a:schemeClr>
                </a:solidFill>
                <a:highlight>
                  <a:srgbClr val="FFFF00"/>
                </a:highlight>
                <a:latin typeface="微软雅黑" panose="020B0503020204020204" charset="-122"/>
                <a:ea typeface="微软雅黑" panose="020B0503020204020204" charset="-122"/>
                <a:sym typeface="+mn-ea"/>
              </a:rPr>
              <a:t>地方分权</a:t>
            </a:r>
            <a:r>
              <a:rPr lang="zh-CN" altLang="en-US" sz="2400" dirty="0">
                <a:solidFill>
                  <a:schemeClr val="tx1">
                    <a:lumMod val="10000"/>
                  </a:schemeClr>
                </a:solidFill>
                <a:latin typeface="微软雅黑" panose="020B0503020204020204" charset="-122"/>
                <a:ea typeface="微软雅黑" panose="020B0503020204020204" charset="-122"/>
                <a:sym typeface="+mn-ea"/>
              </a:rPr>
              <a:t>而言，具休指中央采取有效措施管控地方，使之严格服从服务于中央</a:t>
            </a:r>
            <a:endParaRPr lang="zh-CN" altLang="en-US" sz="2400">
              <a:latin typeface="黑体" panose="02010609060101010101" charset="-122"/>
              <a:ea typeface="黑体" panose="02010609060101010101" charset="-122"/>
              <a:sym typeface="+mn-ea"/>
            </a:endParaRPr>
          </a:p>
        </p:txBody>
      </p:sp>
      <p:sp>
        <p:nvSpPr>
          <p:cNvPr id="23" name="矩形 22"/>
          <p:cNvSpPr/>
          <p:nvPr/>
        </p:nvSpPr>
        <p:spPr>
          <a:xfrm>
            <a:off x="9192895" y="2636520"/>
            <a:ext cx="2370455" cy="583565"/>
          </a:xfrm>
          <a:prstGeom prst="rect">
            <a:avLst/>
          </a:prstGeom>
          <a:solidFill>
            <a:srgbClr val="FFFF00"/>
          </a:solidFill>
          <a:ln w="9525" cap="flat" cmpd="sng">
            <a:noFill/>
            <a:prstDash val="solid"/>
            <a:miter/>
            <a:headEnd type="none" w="med" len="med"/>
            <a:tailEnd type="none" w="med" len="me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pPr algn="ctr"/>
            <a:r>
              <a:rPr lang="zh-CN" sz="3200">
                <a:solidFill>
                  <a:srgbClr val="FF0000"/>
                </a:solidFill>
                <a:effectLst/>
                <a:latin typeface="黑体" panose="02010609060101010101" charset="-122"/>
                <a:ea typeface="黑体" panose="02010609060101010101" charset="-122"/>
                <a:cs typeface="黑体" panose="02010609060101010101" charset="-122"/>
              </a:rPr>
              <a:t>中央集权</a:t>
            </a:r>
            <a:endParaRPr lang="zh-CN" sz="3200">
              <a:solidFill>
                <a:srgbClr val="FF0000"/>
              </a:solidFill>
              <a:effectLst/>
              <a:latin typeface="黑体" panose="02010609060101010101" charset="-122"/>
              <a:ea typeface="黑体" panose="02010609060101010101" charset="-122"/>
              <a:cs typeface="黑体" panose="02010609060101010101" charset="-122"/>
            </a:endParaRPr>
          </a:p>
        </p:txBody>
      </p:sp>
      <p:sp>
        <p:nvSpPr>
          <p:cNvPr id="24" name="流程图: 离页连接符 23"/>
          <p:cNvSpPr/>
          <p:nvPr/>
        </p:nvSpPr>
        <p:spPr>
          <a:xfrm>
            <a:off x="9679589" y="4293125"/>
            <a:ext cx="2041864" cy="785540"/>
          </a:xfrm>
          <a:prstGeom prst="flowChartOffpageConnector">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a:latin typeface="黑体" panose="02010609060101010101" charset="-122"/>
                <a:ea typeface="黑体" panose="02010609060101010101" charset="-122"/>
              </a:rPr>
              <a:t>皇权与相权</a:t>
            </a:r>
            <a:endParaRPr lang="zh-CN" altLang="en-US" sz="2800">
              <a:latin typeface="黑体" panose="02010609060101010101" charset="-122"/>
              <a:ea typeface="黑体" panose="02010609060101010101" charset="-122"/>
            </a:endParaRPr>
          </a:p>
        </p:txBody>
      </p:sp>
      <p:sp>
        <p:nvSpPr>
          <p:cNvPr id="25" name="流程图: 离页连接符 24"/>
          <p:cNvSpPr/>
          <p:nvPr/>
        </p:nvSpPr>
        <p:spPr>
          <a:xfrm>
            <a:off x="9588683" y="5752766"/>
            <a:ext cx="2041864" cy="721026"/>
          </a:xfrm>
          <a:prstGeom prst="flowChartOffpageConnector">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latin typeface="黑体" panose="02010609060101010101" charset="-122"/>
                <a:ea typeface="黑体" panose="02010609060101010101" charset="-122"/>
                <a:sym typeface="+mn-ea"/>
              </a:rPr>
              <a:t>中央与地方</a:t>
            </a:r>
            <a:endParaRPr lang="zh-CN" altLang="en-US" sz="2800">
              <a:latin typeface="黑体" panose="02010609060101010101" charset="-122"/>
              <a:ea typeface="黑体" panose="02010609060101010101" charset="-122"/>
              <a:sym typeface="+mn-ea"/>
            </a:endParaRPr>
          </a:p>
        </p:txBody>
      </p:sp>
      <p:sp>
        <p:nvSpPr>
          <p:cNvPr id="2" name="文本框 1"/>
          <p:cNvSpPr txBox="1"/>
          <p:nvPr>
            <p:custDataLst>
              <p:tags r:id="rId1"/>
            </p:custDataLst>
          </p:nvPr>
        </p:nvSpPr>
        <p:spPr>
          <a:xfrm>
            <a:off x="113030" y="0"/>
            <a:ext cx="7142480" cy="583565"/>
          </a:xfrm>
          <a:prstGeom prst="rect">
            <a:avLst/>
          </a:prstGeom>
          <a:solidFill>
            <a:schemeClr val="bg1"/>
          </a:solidFill>
        </p:spPr>
        <p:txBody>
          <a:bodyPr wrap="square" rtlCol="0">
            <a:spAutoFit/>
          </a:bodyPr>
          <a:p>
            <a:pPr lvl="0" algn="ctr">
              <a:spcBef>
                <a:spcPct val="50000"/>
              </a:spcBef>
              <a:defRPr/>
            </a:pPr>
            <a:r>
              <a:rPr lang="zh-CN" altLang="en-US" sz="3200" b="1">
                <a:solidFill>
                  <a:schemeClr val="tx1">
                    <a:lumMod val="10000"/>
                  </a:schemeClr>
                </a:solidFill>
              </a:rPr>
              <a:t>主题一：</a:t>
            </a:r>
            <a:r>
              <a:rPr lang="zh-CN" altLang="en-US" sz="3200" b="1" noProof="0" dirty="0">
                <a:ln>
                  <a:noFill/>
                </a:ln>
                <a:solidFill>
                  <a:srgbClr val="000000"/>
                </a:solidFill>
                <a:effectLst/>
                <a:uLnTx/>
                <a:uFillTx/>
                <a:latin typeface="华文行楷" panose="02010800040101010101" pitchFamily="2" charset="-122"/>
                <a:ea typeface="华文行楷" panose="02010800040101010101" pitchFamily="2" charset="-122"/>
                <a:sym typeface="+mn-ea"/>
              </a:rPr>
              <a:t>秦统一多民族封建国家的建立</a:t>
            </a:r>
            <a:endParaRPr lang="zh-CN" altLang="en-US" sz="3200" b="1">
              <a:solidFill>
                <a:schemeClr val="tx1">
                  <a:lumMod val="10000"/>
                </a:schemeClr>
              </a:solidFill>
            </a:endParaRPr>
          </a:p>
        </p:txBody>
      </p:sp>
      <p:sp>
        <p:nvSpPr>
          <p:cNvPr id="27" name="文本框 26"/>
          <p:cNvSpPr txBox="1"/>
          <p:nvPr>
            <p:custDataLst>
              <p:tags r:id="rId2"/>
            </p:custDataLst>
          </p:nvPr>
        </p:nvSpPr>
        <p:spPr>
          <a:xfrm>
            <a:off x="2874645" y="4293235"/>
            <a:ext cx="6656705" cy="829945"/>
          </a:xfrm>
          <a:prstGeom prst="rect">
            <a:avLst/>
          </a:prstGeom>
          <a:noFill/>
          <a:ln>
            <a:solidFill>
              <a:schemeClr val="tx1"/>
            </a:solidFill>
          </a:ln>
        </p:spPr>
        <p:txBody>
          <a:bodyPr wrap="square" rtlCol="0">
            <a:spAutoFit/>
          </a:bodyPr>
          <a:p>
            <a:r>
              <a:rPr lang="zh-CN" altLang="en-US" sz="2400">
                <a:latin typeface="黑体" panose="02010609060101010101" charset="-122"/>
                <a:ea typeface="黑体" panose="02010609060101010101" charset="-122"/>
                <a:sym typeface="+mn-ea"/>
              </a:rPr>
              <a:t>是一种</a:t>
            </a:r>
            <a:r>
              <a:rPr lang="zh-CN" altLang="en-US" sz="2400">
                <a:highlight>
                  <a:srgbClr val="FFFF00"/>
                </a:highlight>
                <a:latin typeface="黑体" panose="02010609060101010101" charset="-122"/>
                <a:ea typeface="黑体" panose="02010609060101010101" charset="-122"/>
                <a:sym typeface="+mn-ea"/>
              </a:rPr>
              <a:t>决策方式</a:t>
            </a:r>
            <a:r>
              <a:rPr lang="zh-CN" altLang="en-US" sz="2400">
                <a:latin typeface="黑体" panose="02010609060101010101" charset="-122"/>
                <a:ea typeface="黑体" panose="02010609060101010101" charset="-122"/>
                <a:sym typeface="+mn-ea"/>
              </a:rPr>
              <a:t>。强调</a:t>
            </a:r>
            <a:r>
              <a:rPr lang="zh-CN" altLang="en-US" sz="2400" dirty="0">
                <a:solidFill>
                  <a:schemeClr val="tx1">
                    <a:lumMod val="10000"/>
                  </a:schemeClr>
                </a:solidFill>
                <a:latin typeface="微软雅黑" panose="020B0503020204020204" charset="-122"/>
                <a:ea typeface="微软雅黑" panose="020B0503020204020204" charset="-122"/>
                <a:sym typeface="+mn-ea"/>
              </a:rPr>
              <a:t>皇帝个人专断独裁，集军政大权于一身，这往往体现在君权对相权的打压。</a:t>
            </a:r>
            <a:endParaRPr lang="zh-CN" altLang="en-US" sz="2400">
              <a:latin typeface="黑体" panose="02010609060101010101" charset="-122"/>
              <a:ea typeface="黑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trips(downLeft)">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strips(downLeft)">
                                      <p:cBhvr>
                                        <p:cTn id="63" dur="500"/>
                                        <p:tgtEl>
                                          <p:spTgt spid="23"/>
                                        </p:tgtEl>
                                      </p:cBhvr>
                                    </p:animEffect>
                                  </p:childTnLst>
                                </p:cTn>
                              </p:par>
                              <p:par>
                                <p:cTn id="64" presetID="2" presetClass="entr" presetSubtype="4"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18" presetClass="entr" presetSubtype="1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strips(downLeft)">
                                      <p:cBhvr>
                                        <p:cTn id="71" dur="500"/>
                                        <p:tgtEl>
                                          <p:spTgt spid="16"/>
                                        </p:tgtEl>
                                      </p:cBhvr>
                                    </p:animEffect>
                                  </p:childTnLst>
                                </p:cTn>
                              </p:par>
                            </p:childTnLst>
                          </p:cTn>
                        </p:par>
                        <p:par>
                          <p:cTn id="72" fill="hold">
                            <p:stCondLst>
                              <p:cond delay="1000"/>
                            </p:stCondLst>
                            <p:childTnLst>
                              <p:par>
                                <p:cTn id="73" presetID="18" presetClass="entr" presetSubtype="12"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strips(downLeft)">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1" fill="hold" grpId="2"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4" nodeType="click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fill="hold"/>
                                        <p:tgtEl>
                                          <p:spTgt spid="25"/>
                                        </p:tgtEl>
                                        <p:attrNameLst>
                                          <p:attrName>ppt_x</p:attrName>
                                        </p:attrNameLst>
                                      </p:cBhvr>
                                      <p:tavLst>
                                        <p:tav tm="0">
                                          <p:val>
                                            <p:strVal val="#ppt_x"/>
                                          </p:val>
                                        </p:tav>
                                        <p:tav tm="100000">
                                          <p:val>
                                            <p:strVal val="#ppt_x"/>
                                          </p:val>
                                        </p:tav>
                                      </p:tavLst>
                                    </p:anim>
                                    <p:anim calcmode="lin" valueType="num">
                                      <p:cBhvr additive="base">
                                        <p:cTn id="9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p:bldP spid="11" grpId="0"/>
      <p:bldP spid="12" grpId="0" bldLvl="0" animBg="1"/>
      <p:bldP spid="13" grpId="0"/>
      <p:bldP spid="14" grpId="0" bldLvl="0" animBg="1"/>
      <p:bldP spid="15" grpId="0"/>
      <p:bldP spid="16" grpId="0" bldLvl="0" animBg="1"/>
      <p:bldP spid="18" grpId="0"/>
      <p:bldP spid="20" grpId="0" bldLvl="0" animBg="1"/>
      <p:bldP spid="23" grpId="0" bldLvl="0" animBg="1"/>
      <p:bldP spid="24" grpId="2" bldLvl="0" animBg="1"/>
      <p:bldP spid="25" grpId="4" bldLvl="0" animBg="1"/>
      <p:bldP spid="2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789305" y="1877060"/>
            <a:ext cx="2991485" cy="953135"/>
          </a:xfrm>
          <a:prstGeom prst="rect">
            <a:avLst/>
          </a:prstGeom>
          <a:noFill/>
          <a:ln>
            <a:solidFill>
              <a:schemeClr val="tx1"/>
            </a:solidFill>
          </a:ln>
        </p:spPr>
        <p:txBody>
          <a:bodyPr wrap="square" rtlCol="0">
            <a:spAutoFit/>
          </a:bodyPr>
          <a:p>
            <a:pPr algn="ctr"/>
            <a:r>
              <a:rPr lang="zh-CN" altLang="en-US" sz="2800" b="1"/>
              <a:t>家天下，始皇帝</a:t>
            </a:r>
            <a:endParaRPr lang="zh-CN" altLang="en-US" sz="2800" b="1"/>
          </a:p>
          <a:p>
            <a:pPr algn="ctr"/>
            <a:r>
              <a:rPr lang="en-US" altLang="zh-CN" sz="2800" b="1"/>
              <a:t>“</a:t>
            </a:r>
            <a:r>
              <a:rPr lang="zh-CN" altLang="en-US" sz="2800" b="1"/>
              <a:t>后世以计数</a:t>
            </a:r>
            <a:r>
              <a:rPr lang="en-US" altLang="zh-CN" sz="2800" b="1"/>
              <a:t>”</a:t>
            </a:r>
            <a:endParaRPr lang="en-US" altLang="zh-CN" sz="2800" b="1"/>
          </a:p>
        </p:txBody>
      </p:sp>
      <p:sp>
        <p:nvSpPr>
          <p:cNvPr id="3" name="文本框 2"/>
          <p:cNvSpPr txBox="1"/>
          <p:nvPr>
            <p:custDataLst>
              <p:tags r:id="rId1"/>
            </p:custDataLst>
          </p:nvPr>
        </p:nvSpPr>
        <p:spPr>
          <a:xfrm>
            <a:off x="4598670" y="1877060"/>
            <a:ext cx="2991485" cy="953135"/>
          </a:xfrm>
          <a:prstGeom prst="rect">
            <a:avLst/>
          </a:prstGeom>
          <a:noFill/>
          <a:ln>
            <a:solidFill>
              <a:schemeClr val="tx1"/>
            </a:solidFill>
          </a:ln>
        </p:spPr>
        <p:txBody>
          <a:bodyPr wrap="square" rtlCol="0">
            <a:spAutoFit/>
          </a:bodyPr>
          <a:p>
            <a:pPr lvl="0" algn="ctr">
              <a:buClrTx/>
              <a:buSzTx/>
              <a:buFontTx/>
            </a:pPr>
            <a:r>
              <a:rPr lang="zh-CN" altLang="en-US" sz="2800" b="1">
                <a:sym typeface="+mn-ea"/>
              </a:rPr>
              <a:t>大权独揽，任免官吏，虎符</a:t>
            </a:r>
            <a:endParaRPr lang="zh-CN" altLang="en-US" sz="2800" b="1">
              <a:sym typeface="+mn-ea"/>
            </a:endParaRPr>
          </a:p>
        </p:txBody>
      </p:sp>
      <p:sp>
        <p:nvSpPr>
          <p:cNvPr id="5" name="文本框 4"/>
          <p:cNvSpPr txBox="1"/>
          <p:nvPr>
            <p:custDataLst>
              <p:tags r:id="rId2"/>
            </p:custDataLst>
          </p:nvPr>
        </p:nvSpPr>
        <p:spPr>
          <a:xfrm>
            <a:off x="8492490" y="1877060"/>
            <a:ext cx="2991485" cy="953135"/>
          </a:xfrm>
          <a:prstGeom prst="rect">
            <a:avLst/>
          </a:prstGeom>
          <a:noFill/>
          <a:ln>
            <a:solidFill>
              <a:schemeClr val="tx1"/>
            </a:solidFill>
          </a:ln>
        </p:spPr>
        <p:txBody>
          <a:bodyPr wrap="square" rtlCol="0">
            <a:spAutoFit/>
          </a:bodyPr>
          <a:p>
            <a:pPr lvl="0" algn="ctr">
              <a:buClrTx/>
              <a:buSzTx/>
              <a:buFontTx/>
            </a:pPr>
            <a:r>
              <a:rPr lang="zh-CN" altLang="en-US" sz="2800" b="1">
                <a:sym typeface="+mn-ea"/>
              </a:rPr>
              <a:t>朕、制、诏、玺等皇帝专用</a:t>
            </a:r>
            <a:endParaRPr lang="zh-CN" altLang="en-US" sz="2800" b="1">
              <a:sym typeface="+mn-ea"/>
            </a:endParaRPr>
          </a:p>
        </p:txBody>
      </p:sp>
      <p:sp>
        <p:nvSpPr>
          <p:cNvPr id="6" name="文本框 5"/>
          <p:cNvSpPr txBox="1"/>
          <p:nvPr/>
        </p:nvSpPr>
        <p:spPr>
          <a:xfrm>
            <a:off x="943610" y="3554730"/>
            <a:ext cx="1707515" cy="521970"/>
          </a:xfrm>
          <a:prstGeom prst="rect">
            <a:avLst/>
          </a:prstGeom>
          <a:solidFill>
            <a:srgbClr val="FF0000"/>
          </a:solidFill>
        </p:spPr>
        <p:txBody>
          <a:bodyPr wrap="square" rtlCol="0">
            <a:spAutoFit/>
          </a:bodyPr>
          <a:p>
            <a:pPr algn="ctr"/>
            <a:r>
              <a:rPr lang="zh-CN" altLang="en-US" sz="2800" b="1" dirty="0">
                <a:solidFill>
                  <a:schemeClr val="bg1"/>
                </a:solidFill>
              </a:rPr>
              <a:t>皇位世袭</a:t>
            </a:r>
            <a:endParaRPr lang="zh-CN" altLang="en-US" sz="2800" b="1" dirty="0">
              <a:solidFill>
                <a:schemeClr val="bg1"/>
              </a:solidFill>
            </a:endParaRPr>
          </a:p>
        </p:txBody>
      </p:sp>
      <p:sp>
        <p:nvSpPr>
          <p:cNvPr id="7" name="文本框 6"/>
          <p:cNvSpPr txBox="1"/>
          <p:nvPr/>
        </p:nvSpPr>
        <p:spPr>
          <a:xfrm>
            <a:off x="4873625" y="3554730"/>
            <a:ext cx="2032000" cy="521970"/>
          </a:xfrm>
          <a:prstGeom prst="rect">
            <a:avLst/>
          </a:prstGeom>
          <a:solidFill>
            <a:srgbClr val="FF0000"/>
          </a:solidFill>
        </p:spPr>
        <p:txBody>
          <a:bodyPr wrap="square" rtlCol="0">
            <a:spAutoFit/>
          </a:bodyPr>
          <a:p>
            <a:pPr lvl="0" algn="ctr">
              <a:buClrTx/>
              <a:buSzTx/>
              <a:buFontTx/>
            </a:pPr>
            <a:r>
              <a:rPr lang="zh-CN" altLang="en-US" sz="2800" b="1" dirty="0">
                <a:solidFill>
                  <a:schemeClr val="bg1"/>
                </a:solidFill>
                <a:sym typeface="+mn-ea"/>
              </a:rPr>
              <a:t>皇权至上</a:t>
            </a:r>
            <a:endParaRPr lang="zh-CN" altLang="en-US" sz="2800" b="1" dirty="0">
              <a:solidFill>
                <a:schemeClr val="bg1"/>
              </a:solidFill>
              <a:sym typeface="+mn-ea"/>
            </a:endParaRPr>
          </a:p>
        </p:txBody>
      </p:sp>
      <p:sp>
        <p:nvSpPr>
          <p:cNvPr id="8" name="文本框 7"/>
          <p:cNvSpPr txBox="1"/>
          <p:nvPr/>
        </p:nvSpPr>
        <p:spPr>
          <a:xfrm>
            <a:off x="9128125" y="3554730"/>
            <a:ext cx="1905000" cy="521970"/>
          </a:xfrm>
          <a:prstGeom prst="rect">
            <a:avLst/>
          </a:prstGeom>
          <a:solidFill>
            <a:srgbClr val="FF0000"/>
          </a:solidFill>
        </p:spPr>
        <p:txBody>
          <a:bodyPr wrap="square" rtlCol="0">
            <a:spAutoFit/>
          </a:bodyPr>
          <a:p>
            <a:pPr lvl="0" algn="ctr">
              <a:buClrTx/>
              <a:buSzTx/>
              <a:buFontTx/>
            </a:pPr>
            <a:r>
              <a:rPr lang="zh-CN" altLang="en-US" sz="2800" b="1" dirty="0">
                <a:solidFill>
                  <a:schemeClr val="bg1"/>
                </a:solidFill>
                <a:sym typeface="+mn-ea"/>
              </a:rPr>
              <a:t>皇帝独尊</a:t>
            </a:r>
            <a:endParaRPr lang="zh-CN" altLang="en-US" sz="2800" b="1" dirty="0">
              <a:solidFill>
                <a:schemeClr val="bg1"/>
              </a:solidFill>
              <a:sym typeface="+mn-ea"/>
            </a:endParaRPr>
          </a:p>
        </p:txBody>
      </p:sp>
      <p:sp>
        <p:nvSpPr>
          <p:cNvPr id="9" name="文本框 8"/>
          <p:cNvSpPr txBox="1"/>
          <p:nvPr/>
        </p:nvSpPr>
        <p:spPr>
          <a:xfrm>
            <a:off x="577215" y="4852035"/>
            <a:ext cx="2991485" cy="521970"/>
          </a:xfrm>
          <a:prstGeom prst="rect">
            <a:avLst/>
          </a:prstGeom>
          <a:noFill/>
          <a:ln>
            <a:solidFill>
              <a:schemeClr val="tx1"/>
            </a:solidFill>
          </a:ln>
        </p:spPr>
        <p:txBody>
          <a:bodyPr wrap="square" rtlCol="0">
            <a:spAutoFit/>
          </a:bodyPr>
          <a:p>
            <a:pPr lvl="0" algn="ctr">
              <a:buClrTx/>
              <a:buSzTx/>
              <a:buFontTx/>
            </a:pPr>
            <a:r>
              <a:rPr lang="zh-CN" altLang="en-US" sz="2800" b="1">
                <a:sym typeface="+mn-ea"/>
              </a:rPr>
              <a:t>权力不可转移</a:t>
            </a:r>
            <a:endParaRPr lang="zh-CN" altLang="en-US" sz="2800" b="1">
              <a:sym typeface="+mn-ea"/>
            </a:endParaRPr>
          </a:p>
        </p:txBody>
      </p:sp>
      <p:sp>
        <p:nvSpPr>
          <p:cNvPr id="10" name="文本框 9"/>
          <p:cNvSpPr txBox="1"/>
          <p:nvPr/>
        </p:nvSpPr>
        <p:spPr>
          <a:xfrm>
            <a:off x="4401185" y="4872355"/>
            <a:ext cx="2991485" cy="521970"/>
          </a:xfrm>
          <a:prstGeom prst="rect">
            <a:avLst/>
          </a:prstGeom>
          <a:noFill/>
          <a:ln>
            <a:solidFill>
              <a:schemeClr val="tx1"/>
            </a:solidFill>
          </a:ln>
        </p:spPr>
        <p:txBody>
          <a:bodyPr wrap="square" rtlCol="0">
            <a:spAutoFit/>
          </a:bodyPr>
          <a:p>
            <a:pPr lvl="0" algn="ctr">
              <a:buClrTx/>
              <a:buSzTx/>
              <a:buFontTx/>
            </a:pPr>
            <a:r>
              <a:rPr lang="zh-CN" altLang="en-US" sz="2800" b="1">
                <a:sym typeface="+mn-ea"/>
              </a:rPr>
              <a:t>地位不可僭越</a:t>
            </a:r>
            <a:endParaRPr lang="zh-CN" altLang="en-US" sz="2800" b="1">
              <a:sym typeface="+mn-ea"/>
            </a:endParaRPr>
          </a:p>
        </p:txBody>
      </p:sp>
      <p:sp>
        <p:nvSpPr>
          <p:cNvPr id="11" name="文本框 10"/>
          <p:cNvSpPr txBox="1"/>
          <p:nvPr/>
        </p:nvSpPr>
        <p:spPr>
          <a:xfrm>
            <a:off x="8684260" y="4881245"/>
            <a:ext cx="2991485" cy="521970"/>
          </a:xfrm>
          <a:prstGeom prst="rect">
            <a:avLst/>
          </a:prstGeom>
          <a:noFill/>
          <a:ln>
            <a:solidFill>
              <a:schemeClr val="tx1"/>
            </a:solidFill>
          </a:ln>
        </p:spPr>
        <p:txBody>
          <a:bodyPr wrap="square" rtlCol="0">
            <a:spAutoFit/>
          </a:bodyPr>
          <a:p>
            <a:pPr lvl="0" algn="ctr">
              <a:buClrTx/>
              <a:buSzTx/>
              <a:buFontTx/>
            </a:pPr>
            <a:r>
              <a:rPr lang="zh-CN" altLang="en-US" sz="2800" b="1">
                <a:sym typeface="+mn-ea"/>
              </a:rPr>
              <a:t>权威不可侵犯</a:t>
            </a:r>
            <a:endParaRPr lang="zh-CN" altLang="en-US" sz="2800" b="1">
              <a:sym typeface="+mn-ea"/>
            </a:endParaRPr>
          </a:p>
        </p:txBody>
      </p:sp>
      <p:cxnSp>
        <p:nvCxnSpPr>
          <p:cNvPr id="12" name="直接箭头连接符 11"/>
          <p:cNvCxnSpPr/>
          <p:nvPr/>
        </p:nvCxnSpPr>
        <p:spPr>
          <a:xfrm flipH="1">
            <a:off x="1925320" y="2814320"/>
            <a:ext cx="26035" cy="74041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3"/>
            </p:custDataLst>
          </p:nvPr>
        </p:nvCxnSpPr>
        <p:spPr>
          <a:xfrm flipH="1">
            <a:off x="5975350" y="2839720"/>
            <a:ext cx="26035" cy="74041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4"/>
            </p:custDataLst>
          </p:nvPr>
        </p:nvCxnSpPr>
        <p:spPr>
          <a:xfrm flipH="1">
            <a:off x="10025380" y="2839720"/>
            <a:ext cx="26035" cy="74041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824990" y="4020820"/>
            <a:ext cx="8362315" cy="879475"/>
            <a:chOff x="2808" y="6259"/>
            <a:chExt cx="13169" cy="1385"/>
          </a:xfrm>
        </p:grpSpPr>
        <p:cxnSp>
          <p:nvCxnSpPr>
            <p:cNvPr id="16" name="直接箭头连接符 15"/>
            <p:cNvCxnSpPr/>
            <p:nvPr/>
          </p:nvCxnSpPr>
          <p:spPr>
            <a:xfrm flipH="1" flipV="1">
              <a:off x="2808" y="6348"/>
              <a:ext cx="22" cy="12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5"/>
              </p:custDataLst>
            </p:nvPr>
          </p:nvCxnSpPr>
          <p:spPr>
            <a:xfrm flipH="1" flipV="1">
              <a:off x="9198" y="6259"/>
              <a:ext cx="22" cy="12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6"/>
              </p:custDataLst>
            </p:nvPr>
          </p:nvCxnSpPr>
          <p:spPr>
            <a:xfrm flipH="1" flipV="1">
              <a:off x="15955" y="6318"/>
              <a:ext cx="22" cy="12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直接连接符 18"/>
          <p:cNvCxnSpPr>
            <a:endCxn id="7" idx="1"/>
          </p:cNvCxnSpPr>
          <p:nvPr/>
        </p:nvCxnSpPr>
        <p:spPr>
          <a:xfrm flipV="1">
            <a:off x="2769870" y="3815715"/>
            <a:ext cx="2103755" cy="12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7"/>
            </p:custDataLst>
          </p:nvPr>
        </p:nvCxnSpPr>
        <p:spPr>
          <a:xfrm flipV="1">
            <a:off x="6965315" y="3791585"/>
            <a:ext cx="2103755" cy="12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8"/>
            </p:custDataLst>
          </p:nvPr>
        </p:nvSpPr>
        <p:spPr>
          <a:xfrm>
            <a:off x="198755" y="1130300"/>
            <a:ext cx="2571115" cy="565150"/>
          </a:xfrm>
          <a:prstGeom prst="rect">
            <a:avLst/>
          </a:prstGeom>
          <a:noFill/>
        </p:spPr>
        <p:txBody>
          <a:bodyPr wrap="square" rtlCol="0">
            <a:spAutoFit/>
          </a:bodyPr>
          <a:p>
            <a:pPr lvl="0" algn="l">
              <a:lnSpc>
                <a:spcPct val="110000"/>
              </a:lnSpc>
              <a:buClrTx/>
              <a:buSzTx/>
              <a:buFontTx/>
            </a:pPr>
            <a:r>
              <a:rPr lang="zh-CN" sz="2800" b="1" smtClean="0">
                <a:solidFill>
                  <a:srgbClr val="FF0000"/>
                </a:solidFill>
                <a:latin typeface="微软雅黑" panose="020B0503020204020204" charset="-122"/>
                <a:ea typeface="微软雅黑" panose="020B0503020204020204" charset="-122"/>
                <a:cs typeface="宋体" panose="02010600030101010101" pitchFamily="2" charset="-122"/>
                <a:sym typeface="+mn-ea"/>
              </a:rPr>
              <a:t>皇帝制度</a:t>
            </a:r>
            <a:endParaRPr lang="zh-CN" sz="2800" b="1" smtClean="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51" name="文本框 50"/>
          <p:cNvSpPr txBox="1"/>
          <p:nvPr>
            <p:custDataLst>
              <p:tags r:id="rId9"/>
            </p:custDataLst>
          </p:nvPr>
        </p:nvSpPr>
        <p:spPr>
          <a:xfrm>
            <a:off x="168910" y="501650"/>
            <a:ext cx="8900795" cy="953135"/>
          </a:xfrm>
          <a:prstGeom prst="rect">
            <a:avLst/>
          </a:prstGeom>
          <a:noFill/>
        </p:spPr>
        <p:txBody>
          <a:bodyPr wrap="square" rtlCol="0">
            <a:spAutoFit/>
          </a:bodyPr>
          <a:p>
            <a:pPr indent="0">
              <a:buFont typeface="Wingdings" panose="05000000000000000000" charset="0"/>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二、措施：</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建立</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中央集权制度</a:t>
            </a:r>
            <a:endParaRPr lang="zh-CN" altLang="en-US" sz="28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buFont typeface="Wingdings" panose="05000000000000000000" charset="0"/>
              <a:buNone/>
            </a:pP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24"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圆角矩形标注 5"/>
          <p:cNvSpPr/>
          <p:nvPr/>
        </p:nvSpPr>
        <p:spPr>
          <a:xfrm>
            <a:off x="8335010" y="2757805"/>
            <a:ext cx="3746500" cy="3175000"/>
          </a:xfrm>
          <a:prstGeom prst="wedgeRoundRectCallout">
            <a:avLst>
              <a:gd name="adj1" fmla="val -95067"/>
              <a:gd name="adj2" fmla="val -2362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特点：</a:t>
            </a:r>
            <a:endParaRPr lang="en-US" altLang="zh-CN" sz="24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分工明确；皇权至上；“家天下” （家国同构）；官僚政治取代贵族血缘政治</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495300" y="1648460"/>
            <a:ext cx="7706360" cy="4454440"/>
            <a:chOff x="6698" y="1527"/>
            <a:chExt cx="12295" cy="7884"/>
          </a:xfrm>
        </p:grpSpPr>
        <p:sp>
          <p:nvSpPr>
            <p:cNvPr id="1048710" name="直接连接符 12"/>
            <p:cNvSpPr/>
            <p:nvPr>
              <p:custDataLst>
                <p:tags r:id="rId1"/>
              </p:custDataLst>
            </p:nvPr>
          </p:nvSpPr>
          <p:spPr>
            <a:xfrm flipV="1">
              <a:off x="9647" y="2346"/>
              <a:ext cx="6143" cy="56"/>
            </a:xfrm>
            <a:prstGeom prst="line">
              <a:avLst/>
            </a:prstGeom>
            <a:ln w="9525" cap="flat" cmpd="sng">
              <a:solidFill>
                <a:srgbClr val="9E3B32"/>
              </a:solidFill>
              <a:prstDash val="solid"/>
              <a:round/>
              <a:headEnd type="none" w="med" len="med"/>
              <a:tailEnd type="none" w="med" len="med"/>
            </a:ln>
          </p:spPr>
          <p:txBody>
            <a:bodyPr/>
            <a:p/>
          </p:txBody>
        </p:sp>
        <p:sp>
          <p:nvSpPr>
            <p:cNvPr id="1048711" name="文本框 13"/>
            <p:cNvSpPr txBox="1"/>
            <p:nvPr>
              <p:custDataLst>
                <p:tags r:id="rId2"/>
              </p:custDataLst>
            </p:nvPr>
          </p:nvSpPr>
          <p:spPr>
            <a:xfrm>
              <a:off x="12148" y="1527"/>
              <a:ext cx="1858" cy="815"/>
            </a:xfrm>
            <a:prstGeom prst="rect">
              <a:avLst/>
            </a:prstGeom>
            <a:solidFill>
              <a:srgbClr val="FF0000"/>
            </a:solidFill>
            <a:ln w="38100">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rgbClr val="FFFF66"/>
                  </a:solidFill>
                  <a:latin typeface="黑体" panose="02010609060101010101" charset="-122"/>
                  <a:ea typeface="黑体" panose="02010609060101010101" charset="-122"/>
                </a:rPr>
                <a:t>皇帝</a:t>
              </a:r>
              <a:endParaRPr lang="zh-CN" altLang="en-US" sz="2400" b="1">
                <a:solidFill>
                  <a:srgbClr val="FFFF66"/>
                </a:solidFill>
                <a:latin typeface="黑体" panose="02010609060101010101" charset="-122"/>
                <a:ea typeface="黑体" panose="02010609060101010101" charset="-122"/>
              </a:endParaRPr>
            </a:p>
          </p:txBody>
        </p:sp>
        <p:sp>
          <p:nvSpPr>
            <p:cNvPr id="1048712" name="直接连接符 15"/>
            <p:cNvSpPr/>
            <p:nvPr>
              <p:custDataLst>
                <p:tags r:id="rId3"/>
              </p:custDataLst>
            </p:nvPr>
          </p:nvSpPr>
          <p:spPr>
            <a:xfrm>
              <a:off x="9647" y="2420"/>
              <a:ext cx="2" cy="322"/>
            </a:xfrm>
            <a:prstGeom prst="line">
              <a:avLst/>
            </a:prstGeom>
            <a:ln w="9525" cap="flat" cmpd="sng">
              <a:solidFill>
                <a:srgbClr val="C00000"/>
              </a:solidFill>
              <a:prstDash val="solid"/>
              <a:round/>
              <a:headEnd type="none" w="med" len="med"/>
              <a:tailEnd type="triangle" w="med" len="med"/>
            </a:ln>
          </p:spPr>
          <p:txBody>
            <a:bodyPr/>
            <a:p/>
          </p:txBody>
        </p:sp>
        <p:sp>
          <p:nvSpPr>
            <p:cNvPr id="1048713" name="直接连接符 16"/>
            <p:cNvSpPr/>
            <p:nvPr>
              <p:custDataLst>
                <p:tags r:id="rId4"/>
              </p:custDataLst>
            </p:nvPr>
          </p:nvSpPr>
          <p:spPr>
            <a:xfrm flipH="1">
              <a:off x="15789" y="2344"/>
              <a:ext cx="1" cy="278"/>
            </a:xfrm>
            <a:prstGeom prst="line">
              <a:avLst/>
            </a:prstGeom>
            <a:ln w="9525" cap="flat" cmpd="sng">
              <a:solidFill>
                <a:srgbClr val="C00000"/>
              </a:solidFill>
              <a:prstDash val="solid"/>
              <a:round/>
              <a:headEnd type="none" w="med" len="med"/>
              <a:tailEnd type="triangle" w="med" len="med"/>
            </a:ln>
          </p:spPr>
          <p:txBody>
            <a:bodyPr/>
            <a:p/>
          </p:txBody>
        </p:sp>
        <p:sp>
          <p:nvSpPr>
            <p:cNvPr id="1048714" name="直接连接符 17"/>
            <p:cNvSpPr/>
            <p:nvPr>
              <p:custDataLst>
                <p:tags r:id="rId5"/>
              </p:custDataLst>
            </p:nvPr>
          </p:nvSpPr>
          <p:spPr>
            <a:xfrm flipH="1">
              <a:off x="12675" y="2344"/>
              <a:ext cx="0" cy="346"/>
            </a:xfrm>
            <a:prstGeom prst="line">
              <a:avLst/>
            </a:prstGeom>
            <a:ln w="9525" cap="flat" cmpd="sng">
              <a:solidFill>
                <a:srgbClr val="C00000"/>
              </a:solidFill>
              <a:prstDash val="solid"/>
              <a:round/>
              <a:headEnd type="none" w="med" len="med"/>
              <a:tailEnd type="triangle" w="med" len="med"/>
            </a:ln>
          </p:spPr>
          <p:txBody>
            <a:bodyPr/>
            <a:p/>
          </p:txBody>
        </p:sp>
        <p:sp>
          <p:nvSpPr>
            <p:cNvPr id="1048715" name="文本框 18"/>
            <p:cNvSpPr txBox="1"/>
            <p:nvPr>
              <p:custDataLst>
                <p:tags r:id="rId6"/>
              </p:custDataLst>
            </p:nvPr>
          </p:nvSpPr>
          <p:spPr>
            <a:xfrm>
              <a:off x="9167" y="2780"/>
              <a:ext cx="2332" cy="1469"/>
            </a:xfrm>
            <a:prstGeom prst="rect">
              <a:avLst/>
            </a:prstGeom>
            <a:solidFill>
              <a:schemeClr val="accent1">
                <a:lumMod val="20000"/>
                <a:lumOff val="80000"/>
              </a:schemeClr>
            </a:solidFill>
            <a:ln w="38100">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tx1"/>
                  </a:solidFill>
                  <a:latin typeface="微软雅黑" panose="020B0503020204020204" charset="-122"/>
                  <a:ea typeface="微软雅黑" panose="020B0503020204020204" charset="-122"/>
                </a:rPr>
                <a:t>御史</a:t>
              </a:r>
              <a:endParaRPr lang="zh-CN" altLang="en-US" sz="2400" b="1">
                <a:solidFill>
                  <a:schemeClr val="tx1"/>
                </a:solidFill>
                <a:latin typeface="微软雅黑" panose="020B0503020204020204" charset="-122"/>
                <a:ea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rPr>
                <a:t>大夫</a:t>
              </a:r>
              <a:endParaRPr lang="zh-CN" altLang="en-US" sz="2400" b="1">
                <a:solidFill>
                  <a:schemeClr val="tx1"/>
                </a:solidFill>
                <a:latin typeface="微软雅黑" panose="020B0503020204020204" charset="-122"/>
                <a:ea typeface="微软雅黑" panose="020B0503020204020204" charset="-122"/>
              </a:endParaRPr>
            </a:p>
          </p:txBody>
        </p:sp>
        <p:sp>
          <p:nvSpPr>
            <p:cNvPr id="1048716" name="文本框 19"/>
            <p:cNvSpPr txBox="1"/>
            <p:nvPr>
              <p:custDataLst>
                <p:tags r:id="rId7"/>
              </p:custDataLst>
            </p:nvPr>
          </p:nvSpPr>
          <p:spPr>
            <a:xfrm>
              <a:off x="15422" y="2654"/>
              <a:ext cx="849" cy="1469"/>
            </a:xfrm>
            <a:prstGeom prst="rect">
              <a:avLst/>
            </a:prstGeom>
            <a:solidFill>
              <a:schemeClr val="accent1">
                <a:lumMod val="20000"/>
                <a:lumOff val="80000"/>
              </a:schemeClr>
            </a:solidFill>
            <a:ln w="38100">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tx1"/>
                  </a:solidFill>
                  <a:latin typeface="微软雅黑" panose="020B0503020204020204" charset="-122"/>
                  <a:ea typeface="微软雅黑" panose="020B0503020204020204" charset="-122"/>
                </a:rPr>
                <a:t>太</a:t>
              </a:r>
              <a:endParaRPr lang="zh-CN" altLang="en-US" sz="2400" b="1">
                <a:solidFill>
                  <a:schemeClr val="tx1"/>
                </a:solidFill>
                <a:latin typeface="微软雅黑" panose="020B0503020204020204" charset="-122"/>
                <a:ea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rPr>
                <a:t>尉</a:t>
              </a:r>
              <a:endParaRPr lang="zh-CN" altLang="en-US" sz="2400" b="1">
                <a:solidFill>
                  <a:schemeClr val="tx1"/>
                </a:solidFill>
                <a:latin typeface="微软雅黑" panose="020B0503020204020204" charset="-122"/>
                <a:ea typeface="微软雅黑" panose="020B0503020204020204" charset="-122"/>
              </a:endParaRPr>
            </a:p>
          </p:txBody>
        </p:sp>
        <p:grpSp>
          <p:nvGrpSpPr>
            <p:cNvPr id="87" name="组合 20"/>
            <p:cNvGrpSpPr/>
            <p:nvPr>
              <p:custDataLst>
                <p:tags r:id="rId8"/>
              </p:custDataLst>
            </p:nvPr>
          </p:nvGrpSpPr>
          <p:grpSpPr>
            <a:xfrm>
              <a:off x="7335" y="4417"/>
              <a:ext cx="11658" cy="3320"/>
              <a:chOff x="22" y="1977"/>
              <a:chExt cx="4663" cy="1328"/>
            </a:xfrm>
          </p:grpSpPr>
          <p:grpSp>
            <p:nvGrpSpPr>
              <p:cNvPr id="88" name="组合 20505"/>
              <p:cNvGrpSpPr/>
              <p:nvPr>
                <p:custDataLst>
                  <p:tags r:id="rId9"/>
                </p:custDataLst>
              </p:nvPr>
            </p:nvGrpSpPr>
            <p:grpSpPr>
              <a:xfrm>
                <a:off x="22" y="1979"/>
                <a:ext cx="4663" cy="1326"/>
                <a:chOff x="22" y="1979"/>
                <a:chExt cx="4663" cy="1326"/>
              </a:xfrm>
            </p:grpSpPr>
            <p:sp>
              <p:nvSpPr>
                <p:cNvPr id="1048717" name="直接连接符 20506"/>
                <p:cNvSpPr/>
                <p:nvPr>
                  <p:custDataLst>
                    <p:tags r:id="rId10"/>
                  </p:custDataLst>
                </p:nvPr>
              </p:nvSpPr>
              <p:spPr>
                <a:xfrm>
                  <a:off x="204" y="1979"/>
                  <a:ext cx="4354" cy="0"/>
                </a:xfrm>
                <a:prstGeom prst="line">
                  <a:avLst/>
                </a:prstGeom>
                <a:ln w="9525" cap="flat" cmpd="sng">
                  <a:solidFill>
                    <a:srgbClr val="C00000"/>
                  </a:solidFill>
                  <a:prstDash val="solid"/>
                  <a:round/>
                  <a:headEnd type="none" w="med" len="med"/>
                  <a:tailEnd type="none" w="med" len="med"/>
                </a:ln>
              </p:spPr>
              <p:txBody>
                <a:bodyPr/>
                <a:p/>
              </p:txBody>
            </p:sp>
            <p:sp>
              <p:nvSpPr>
                <p:cNvPr id="1048718" name="直接连接符 20507"/>
                <p:cNvSpPr/>
                <p:nvPr>
                  <p:custDataLst>
                    <p:tags r:id="rId11"/>
                  </p:custDataLst>
                </p:nvPr>
              </p:nvSpPr>
              <p:spPr>
                <a:xfrm flipH="1">
                  <a:off x="204"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19" name="直接连接符 20508"/>
                <p:cNvSpPr/>
                <p:nvPr>
                  <p:custDataLst>
                    <p:tags r:id="rId12"/>
                  </p:custDataLst>
                </p:nvPr>
              </p:nvSpPr>
              <p:spPr>
                <a:xfrm flipH="1">
                  <a:off x="748"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0" name="直接连接符 20509"/>
                <p:cNvSpPr/>
                <p:nvPr>
                  <p:custDataLst>
                    <p:tags r:id="rId13"/>
                  </p:custDataLst>
                </p:nvPr>
              </p:nvSpPr>
              <p:spPr>
                <a:xfrm flipH="1">
                  <a:off x="1247"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1" name="直接连接符 20510"/>
                <p:cNvSpPr/>
                <p:nvPr>
                  <p:custDataLst>
                    <p:tags r:id="rId14"/>
                  </p:custDataLst>
                </p:nvPr>
              </p:nvSpPr>
              <p:spPr>
                <a:xfrm flipH="1">
                  <a:off x="1837"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2" name="直接连接符 20511"/>
                <p:cNvSpPr/>
                <p:nvPr>
                  <p:custDataLst>
                    <p:tags r:id="rId15"/>
                  </p:custDataLst>
                </p:nvPr>
              </p:nvSpPr>
              <p:spPr>
                <a:xfrm flipH="1">
                  <a:off x="2381"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3" name="直接连接符 20512"/>
                <p:cNvSpPr/>
                <p:nvPr>
                  <p:custDataLst>
                    <p:tags r:id="rId16"/>
                  </p:custDataLst>
                </p:nvPr>
              </p:nvSpPr>
              <p:spPr>
                <a:xfrm flipH="1">
                  <a:off x="2925"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4" name="直接连接符 20513"/>
                <p:cNvSpPr/>
                <p:nvPr>
                  <p:custDataLst>
                    <p:tags r:id="rId17"/>
                  </p:custDataLst>
                </p:nvPr>
              </p:nvSpPr>
              <p:spPr>
                <a:xfrm flipH="1">
                  <a:off x="3470"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5" name="直接连接符 20514"/>
                <p:cNvSpPr/>
                <p:nvPr>
                  <p:custDataLst>
                    <p:tags r:id="rId18"/>
                  </p:custDataLst>
                </p:nvPr>
              </p:nvSpPr>
              <p:spPr>
                <a:xfrm flipH="1">
                  <a:off x="4014"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6" name="直接连接符 20515"/>
                <p:cNvSpPr/>
                <p:nvPr>
                  <p:custDataLst>
                    <p:tags r:id="rId19"/>
                  </p:custDataLst>
                </p:nvPr>
              </p:nvSpPr>
              <p:spPr>
                <a:xfrm flipH="1">
                  <a:off x="4558" y="1987"/>
                  <a:ext cx="0" cy="192"/>
                </a:xfrm>
                <a:prstGeom prst="line">
                  <a:avLst/>
                </a:prstGeom>
                <a:ln w="9525" cap="flat" cmpd="sng">
                  <a:solidFill>
                    <a:srgbClr val="C00000"/>
                  </a:solidFill>
                  <a:prstDash val="solid"/>
                  <a:round/>
                  <a:headEnd type="none" w="med" len="med"/>
                  <a:tailEnd type="triangle" w="med" len="med"/>
                </a:ln>
              </p:spPr>
              <p:txBody>
                <a:bodyPr/>
                <a:p/>
              </p:txBody>
            </p:sp>
            <p:sp>
              <p:nvSpPr>
                <p:cNvPr id="1048727" name="文本框 20516"/>
                <p:cNvSpPr/>
                <p:nvPr>
                  <p:custDataLst>
                    <p:tags r:id="rId20"/>
                  </p:custDataLst>
                </p:nvPr>
              </p:nvSpPr>
              <p:spPr>
                <a:xfrm>
                  <a:off x="4377" y="2178"/>
                  <a:ext cx="308" cy="587"/>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奉</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常</a:t>
                  </a:r>
                  <a:endParaRPr lang="zh-CN" altLang="en-US" sz="2400" b="1">
                    <a:solidFill>
                      <a:schemeClr val="bg1"/>
                    </a:solidFill>
                    <a:latin typeface="微软雅黑" panose="020B0503020204020204" charset="-122"/>
                    <a:ea typeface="微软雅黑" panose="020B0503020204020204" charset="-122"/>
                  </a:endParaRPr>
                </a:p>
              </p:txBody>
            </p:sp>
            <p:sp>
              <p:nvSpPr>
                <p:cNvPr id="1048728" name="文本框 20517"/>
                <p:cNvSpPr/>
                <p:nvPr>
                  <p:custDataLst>
                    <p:tags r:id="rId21"/>
                  </p:custDataLst>
                </p:nvPr>
              </p:nvSpPr>
              <p:spPr>
                <a:xfrm>
                  <a:off x="22" y="2188"/>
                  <a:ext cx="308" cy="849"/>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郎</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中</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令</a:t>
                  </a:r>
                  <a:endParaRPr lang="zh-CN" altLang="en-US" sz="2400" b="1">
                    <a:solidFill>
                      <a:schemeClr val="bg1"/>
                    </a:solidFill>
                    <a:latin typeface="微软雅黑" panose="020B0503020204020204" charset="-122"/>
                    <a:ea typeface="微软雅黑" panose="020B0503020204020204" charset="-122"/>
                  </a:endParaRPr>
                </a:p>
              </p:txBody>
            </p:sp>
            <p:sp>
              <p:nvSpPr>
                <p:cNvPr id="1048729" name="文本框 20518"/>
                <p:cNvSpPr/>
                <p:nvPr>
                  <p:custDataLst>
                    <p:tags r:id="rId22"/>
                  </p:custDataLst>
                </p:nvPr>
              </p:nvSpPr>
              <p:spPr>
                <a:xfrm>
                  <a:off x="521" y="2195"/>
                  <a:ext cx="308" cy="587"/>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卫</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尉</a:t>
                  </a:r>
                  <a:endParaRPr lang="zh-CN" altLang="en-US" sz="2400" b="1">
                    <a:solidFill>
                      <a:schemeClr val="bg1"/>
                    </a:solidFill>
                    <a:latin typeface="微软雅黑" panose="020B0503020204020204" charset="-122"/>
                    <a:ea typeface="微软雅黑" panose="020B0503020204020204" charset="-122"/>
                  </a:endParaRPr>
                </a:p>
              </p:txBody>
            </p:sp>
            <p:sp>
              <p:nvSpPr>
                <p:cNvPr id="1048730" name="文本框 20519"/>
                <p:cNvSpPr/>
                <p:nvPr>
                  <p:custDataLst>
                    <p:tags r:id="rId23"/>
                  </p:custDataLst>
                </p:nvPr>
              </p:nvSpPr>
              <p:spPr>
                <a:xfrm>
                  <a:off x="2200" y="2195"/>
                  <a:ext cx="308" cy="587"/>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廷</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尉</a:t>
                  </a:r>
                  <a:endParaRPr lang="zh-CN" altLang="en-US" sz="2400" b="1">
                    <a:solidFill>
                      <a:schemeClr val="bg1"/>
                    </a:solidFill>
                    <a:latin typeface="微软雅黑" panose="020B0503020204020204" charset="-122"/>
                    <a:ea typeface="微软雅黑" panose="020B0503020204020204" charset="-122"/>
                  </a:endParaRPr>
                </a:p>
              </p:txBody>
            </p:sp>
            <p:sp>
              <p:nvSpPr>
                <p:cNvPr id="1048731" name="文本框 20520"/>
                <p:cNvSpPr/>
                <p:nvPr>
                  <p:custDataLst>
                    <p:tags r:id="rId24"/>
                  </p:custDataLst>
                </p:nvPr>
              </p:nvSpPr>
              <p:spPr>
                <a:xfrm>
                  <a:off x="3833" y="2195"/>
                  <a:ext cx="308" cy="587"/>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典</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客</a:t>
                  </a:r>
                  <a:endParaRPr lang="zh-CN" altLang="en-US" sz="2400" b="1">
                    <a:solidFill>
                      <a:schemeClr val="bg1"/>
                    </a:solidFill>
                    <a:latin typeface="微软雅黑" panose="020B0503020204020204" charset="-122"/>
                    <a:ea typeface="微软雅黑" panose="020B0503020204020204" charset="-122"/>
                  </a:endParaRPr>
                </a:p>
              </p:txBody>
            </p:sp>
            <p:sp>
              <p:nvSpPr>
                <p:cNvPr id="1048732" name="文本框 20521"/>
                <p:cNvSpPr/>
                <p:nvPr>
                  <p:custDataLst>
                    <p:tags r:id="rId25"/>
                  </p:custDataLst>
                </p:nvPr>
              </p:nvSpPr>
              <p:spPr>
                <a:xfrm>
                  <a:off x="1610" y="2195"/>
                  <a:ext cx="308" cy="587"/>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宗</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正</a:t>
                  </a:r>
                  <a:endParaRPr lang="zh-CN" altLang="en-US" sz="2400" b="1">
                    <a:solidFill>
                      <a:schemeClr val="bg1"/>
                    </a:solidFill>
                    <a:latin typeface="微软雅黑" panose="020B0503020204020204" charset="-122"/>
                    <a:ea typeface="微软雅黑" panose="020B0503020204020204" charset="-122"/>
                  </a:endParaRPr>
                </a:p>
              </p:txBody>
            </p:sp>
            <p:sp>
              <p:nvSpPr>
                <p:cNvPr id="1048733" name="文本框 20522"/>
                <p:cNvSpPr/>
                <p:nvPr>
                  <p:custDataLst>
                    <p:tags r:id="rId26"/>
                  </p:custDataLst>
                </p:nvPr>
              </p:nvSpPr>
              <p:spPr>
                <a:xfrm>
                  <a:off x="2744" y="2195"/>
                  <a:ext cx="308" cy="1110"/>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治</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粟</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内</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史</a:t>
                  </a:r>
                  <a:endParaRPr lang="zh-CN" altLang="en-US" sz="2400" b="1">
                    <a:solidFill>
                      <a:schemeClr val="bg1"/>
                    </a:solidFill>
                    <a:latin typeface="微软雅黑" panose="020B0503020204020204" charset="-122"/>
                    <a:ea typeface="微软雅黑" panose="020B0503020204020204" charset="-122"/>
                  </a:endParaRPr>
                </a:p>
              </p:txBody>
            </p:sp>
            <p:sp>
              <p:nvSpPr>
                <p:cNvPr id="1048734" name="文本框 20523"/>
                <p:cNvSpPr/>
                <p:nvPr>
                  <p:custDataLst>
                    <p:tags r:id="rId27"/>
                  </p:custDataLst>
                </p:nvPr>
              </p:nvSpPr>
              <p:spPr>
                <a:xfrm>
                  <a:off x="3288" y="2222"/>
                  <a:ext cx="308" cy="533"/>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少</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府</a:t>
                  </a:r>
                  <a:endParaRPr lang="zh-CN" altLang="en-US" sz="2400" b="1">
                    <a:solidFill>
                      <a:schemeClr val="bg1"/>
                    </a:solidFill>
                    <a:latin typeface="微软雅黑" panose="020B0503020204020204" charset="-122"/>
                    <a:ea typeface="微软雅黑" panose="020B0503020204020204" charset="-122"/>
                  </a:endParaRPr>
                </a:p>
              </p:txBody>
            </p:sp>
            <p:sp>
              <p:nvSpPr>
                <p:cNvPr id="1048735" name="文本框 20524"/>
                <p:cNvSpPr/>
                <p:nvPr>
                  <p:custDataLst>
                    <p:tags r:id="rId28"/>
                  </p:custDataLst>
                </p:nvPr>
              </p:nvSpPr>
              <p:spPr>
                <a:xfrm>
                  <a:off x="1066" y="2222"/>
                  <a:ext cx="308" cy="533"/>
                </a:xfrm>
                <a:prstGeom prst="rect">
                  <a:avLst/>
                </a:prstGeom>
                <a:solidFill>
                  <a:schemeClr val="accent1">
                    <a:lumMod val="50000"/>
                  </a:schemeClr>
                </a:solidFill>
                <a:ln w="952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bg1"/>
                      </a:solidFill>
                      <a:latin typeface="微软雅黑" panose="020B0503020204020204" charset="-122"/>
                      <a:ea typeface="微软雅黑" panose="020B0503020204020204" charset="-122"/>
                    </a:rPr>
                    <a:t>太</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rPr>
                    <a:t>仆</a:t>
                  </a:r>
                  <a:endParaRPr lang="zh-CN" altLang="en-US" sz="2400" b="1">
                    <a:solidFill>
                      <a:schemeClr val="bg1"/>
                    </a:solidFill>
                    <a:latin typeface="微软雅黑" panose="020B0503020204020204" charset="-122"/>
                    <a:ea typeface="微软雅黑" panose="020B0503020204020204" charset="-122"/>
                  </a:endParaRPr>
                </a:p>
              </p:txBody>
            </p:sp>
          </p:grpSp>
          <p:sp>
            <p:nvSpPr>
              <p:cNvPr id="1048736" name="直接连接符 20529"/>
              <p:cNvSpPr/>
              <p:nvPr>
                <p:custDataLst>
                  <p:tags r:id="rId29"/>
                </p:custDataLst>
              </p:nvPr>
            </p:nvSpPr>
            <p:spPr>
              <a:xfrm flipH="1" flipV="1">
                <a:off x="4506" y="1977"/>
                <a:ext cx="7" cy="2"/>
              </a:xfrm>
              <a:prstGeom prst="line">
                <a:avLst/>
              </a:prstGeom>
              <a:ln w="9525" cap="flat" cmpd="sng">
                <a:solidFill>
                  <a:srgbClr val="C00000"/>
                </a:solidFill>
                <a:prstDash val="solid"/>
                <a:round/>
                <a:headEnd type="none" w="med" len="med"/>
                <a:tailEnd type="none" w="med" len="med"/>
              </a:ln>
            </p:spPr>
            <p:txBody>
              <a:bodyPr/>
              <a:p/>
            </p:txBody>
          </p:sp>
        </p:grpSp>
        <p:sp>
          <p:nvSpPr>
            <p:cNvPr id="1048737" name="文本框 44"/>
            <p:cNvSpPr txBox="1"/>
            <p:nvPr>
              <p:custDataLst>
                <p:tags r:id="rId30"/>
              </p:custDataLst>
            </p:nvPr>
          </p:nvSpPr>
          <p:spPr>
            <a:xfrm>
              <a:off x="7112" y="3537"/>
              <a:ext cx="2038" cy="618"/>
            </a:xfrm>
            <a:prstGeom prst="rect">
              <a:avLst/>
            </a:prstGeom>
            <a:noFill/>
            <a:ln w="9525">
              <a:noFill/>
            </a:ln>
          </p:spPr>
          <p:txBody>
            <a:bodyPr wrap="square" anchor="t">
              <a:spAutoFit/>
            </a:bodyPr>
            <a:p>
              <a:pPr>
                <a:lnSpc>
                  <a:spcPct val="60000"/>
                </a:lnSpc>
                <a:spcBef>
                  <a:spcPct val="50000"/>
                </a:spcBef>
              </a:pP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48738" name="文本框 45"/>
            <p:cNvSpPr txBox="1"/>
            <p:nvPr>
              <p:custDataLst>
                <p:tags r:id="rId31"/>
              </p:custDataLst>
            </p:nvPr>
          </p:nvSpPr>
          <p:spPr>
            <a:xfrm>
              <a:off x="12795" y="2780"/>
              <a:ext cx="2791" cy="706"/>
            </a:xfrm>
            <a:prstGeom prst="rect">
              <a:avLst/>
            </a:prstGeom>
            <a:noFill/>
            <a:ln w="9525">
              <a:noFill/>
            </a:ln>
          </p:spPr>
          <p:txBody>
            <a:bodyPr wrap="square" anchor="t">
              <a:spAutoFit/>
            </a:bodyPr>
            <a:p>
              <a:pPr>
                <a:spcBef>
                  <a:spcPct val="50000"/>
                </a:spcBef>
              </a:pPr>
              <a:endParaRPr lang="zh-CN" altLang="en-US" sz="2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48740" name="直接连接符 47"/>
            <p:cNvSpPr/>
            <p:nvPr>
              <p:custDataLst>
                <p:tags r:id="rId32"/>
              </p:custDataLst>
            </p:nvPr>
          </p:nvSpPr>
          <p:spPr>
            <a:xfrm flipH="1">
              <a:off x="12796" y="4030"/>
              <a:ext cx="0" cy="387"/>
            </a:xfrm>
            <a:prstGeom prst="line">
              <a:avLst/>
            </a:prstGeom>
            <a:ln w="9525" cap="flat" cmpd="sng">
              <a:solidFill>
                <a:srgbClr val="C00000"/>
              </a:solidFill>
              <a:prstDash val="solid"/>
              <a:round/>
              <a:headEnd type="none" w="med" len="med"/>
              <a:tailEnd type="none" w="med" len="med"/>
            </a:ln>
          </p:spPr>
          <p:txBody>
            <a:bodyPr/>
            <a:p>
              <a:endParaRPr lang="zh-CN" altLang="en-US"/>
            </a:p>
          </p:txBody>
        </p:sp>
        <p:sp>
          <p:nvSpPr>
            <p:cNvPr id="1048741" name="文本框 48"/>
            <p:cNvSpPr txBox="1"/>
            <p:nvPr>
              <p:custDataLst>
                <p:tags r:id="rId33"/>
              </p:custDataLst>
            </p:nvPr>
          </p:nvSpPr>
          <p:spPr>
            <a:xfrm>
              <a:off x="6961" y="6840"/>
              <a:ext cx="1523" cy="1251"/>
            </a:xfrm>
            <a:prstGeom prst="rect">
              <a:avLst/>
            </a:prstGeom>
            <a:solidFill>
              <a:srgbClr val="FF0000">
                <a:alpha val="0"/>
              </a:srgbClr>
            </a:solidFill>
            <a:ln w="9525">
              <a:noFill/>
            </a:ln>
          </p:spPr>
          <p:txBody>
            <a:bodyPr wrap="square"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皇帝侍卫首领</a:t>
              </a:r>
              <a:endParaRPr lang="zh-CN" altLang="en-US" sz="2000" b="1">
                <a:solidFill>
                  <a:schemeClr val="tx1"/>
                </a:solidFill>
                <a:latin typeface="微软雅黑" panose="020B0503020204020204" charset="-122"/>
                <a:ea typeface="微软雅黑" panose="020B0503020204020204" charset="-122"/>
              </a:endParaRPr>
            </a:p>
          </p:txBody>
        </p:sp>
        <p:sp>
          <p:nvSpPr>
            <p:cNvPr id="1048742" name="文本框 49"/>
            <p:cNvSpPr txBox="1"/>
            <p:nvPr>
              <p:custDataLst>
                <p:tags r:id="rId34"/>
              </p:custDataLst>
            </p:nvPr>
          </p:nvSpPr>
          <p:spPr>
            <a:xfrm>
              <a:off x="8507" y="6320"/>
              <a:ext cx="1316" cy="1796"/>
            </a:xfrm>
            <a:prstGeom prst="rect">
              <a:avLst/>
            </a:prstGeom>
            <a:solidFill>
              <a:srgbClr val="FF0000">
                <a:alpha val="0"/>
              </a:srgbClr>
            </a:solidFill>
            <a:ln w="9525">
              <a:noFill/>
            </a:ln>
          </p:spPr>
          <p:txBody>
            <a:bodyPr wrap="square"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皇宫卫戍司令</a:t>
              </a:r>
              <a:endParaRPr lang="zh-CN" altLang="en-US" sz="2000" b="1">
                <a:solidFill>
                  <a:schemeClr val="tx1"/>
                </a:solidFill>
                <a:latin typeface="微软雅黑" panose="020B0503020204020204" charset="-122"/>
                <a:ea typeface="微软雅黑" panose="020B0503020204020204" charset="-122"/>
              </a:endParaRPr>
            </a:p>
          </p:txBody>
        </p:sp>
        <p:sp>
          <p:nvSpPr>
            <p:cNvPr id="1048743" name="文本框 50"/>
            <p:cNvSpPr txBox="1"/>
            <p:nvPr>
              <p:custDataLst>
                <p:tags r:id="rId35"/>
              </p:custDataLst>
            </p:nvPr>
          </p:nvSpPr>
          <p:spPr>
            <a:xfrm>
              <a:off x="9915" y="6299"/>
              <a:ext cx="800" cy="2340"/>
            </a:xfrm>
            <a:prstGeom prst="rect">
              <a:avLst/>
            </a:prstGeom>
            <a:solidFill>
              <a:srgbClr val="FF0000">
                <a:alpha val="0"/>
              </a:srgbClr>
            </a:solidFill>
            <a:ln w="9525">
              <a:noFill/>
            </a:ln>
          </p:spPr>
          <p:txBody>
            <a:bodyPr wrap="square"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宫廷车马</a:t>
              </a:r>
              <a:endParaRPr lang="zh-CN" altLang="en-US" sz="2000" b="1">
                <a:solidFill>
                  <a:schemeClr val="tx1"/>
                </a:solidFill>
                <a:latin typeface="微软雅黑" panose="020B0503020204020204" charset="-122"/>
                <a:ea typeface="微软雅黑" panose="020B0503020204020204" charset="-122"/>
              </a:endParaRPr>
            </a:p>
          </p:txBody>
        </p:sp>
        <p:sp>
          <p:nvSpPr>
            <p:cNvPr id="1048744" name="文本框 51"/>
            <p:cNvSpPr txBox="1"/>
            <p:nvPr>
              <p:custDataLst>
                <p:tags r:id="rId36"/>
              </p:custDataLst>
            </p:nvPr>
          </p:nvSpPr>
          <p:spPr>
            <a:xfrm>
              <a:off x="11336" y="6299"/>
              <a:ext cx="908" cy="2340"/>
            </a:xfrm>
            <a:prstGeom prst="rect">
              <a:avLst/>
            </a:prstGeom>
            <a:solidFill>
              <a:srgbClr val="FF0000">
                <a:alpha val="0"/>
              </a:srgbClr>
            </a:solidFill>
            <a:ln w="9525">
              <a:noFill/>
            </a:ln>
          </p:spPr>
          <p:txBody>
            <a:bodyPr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皇室宗族</a:t>
              </a:r>
              <a:endParaRPr lang="zh-CN" altLang="en-US" sz="2000" b="1">
                <a:solidFill>
                  <a:schemeClr val="tx1"/>
                </a:solidFill>
                <a:latin typeface="微软雅黑" panose="020B0503020204020204" charset="-122"/>
                <a:ea typeface="微软雅黑" panose="020B0503020204020204" charset="-122"/>
              </a:endParaRPr>
            </a:p>
          </p:txBody>
        </p:sp>
        <p:sp>
          <p:nvSpPr>
            <p:cNvPr id="1048745" name="文本框 53"/>
            <p:cNvSpPr txBox="1"/>
            <p:nvPr>
              <p:custDataLst>
                <p:tags r:id="rId37"/>
              </p:custDataLst>
            </p:nvPr>
          </p:nvSpPr>
          <p:spPr>
            <a:xfrm>
              <a:off x="12553" y="6322"/>
              <a:ext cx="1360" cy="2613"/>
            </a:xfrm>
            <a:prstGeom prst="rect">
              <a:avLst/>
            </a:prstGeom>
            <a:solidFill>
              <a:srgbClr val="FF0000">
                <a:alpha val="0"/>
              </a:srgbClr>
            </a:solidFill>
            <a:ln w="9525">
              <a:noFill/>
            </a:ln>
          </p:spPr>
          <p:txBody>
            <a:bodyPr wrap="square" anchor="t">
              <a:spAutoFit/>
            </a:bodyPr>
            <a:p>
              <a:pPr>
                <a:spcBef>
                  <a:spcPct val="50000"/>
                </a:spcBef>
              </a:pPr>
              <a:r>
                <a:rPr lang="zh-CN" altLang="en-US" sz="2000" b="1">
                  <a:latin typeface="微软雅黑" panose="020B0503020204020204" charset="-122"/>
                  <a:ea typeface="微软雅黑" panose="020B0503020204020204" charset="-122"/>
                  <a:sym typeface="+mn-ea"/>
                </a:rPr>
                <a:t>司法、首都警卫</a:t>
              </a:r>
              <a:endParaRPr lang="zh-CN" altLang="en-US" sz="2000" b="1">
                <a:latin typeface="微软雅黑" panose="020B0503020204020204" charset="-122"/>
                <a:ea typeface="微软雅黑" panose="020B0503020204020204" charset="-122"/>
              </a:endParaRPr>
            </a:p>
            <a:p>
              <a:pPr>
                <a:spcBef>
                  <a:spcPct val="50000"/>
                </a:spcBef>
              </a:pPr>
              <a:endParaRPr lang="zh-CN" altLang="en-US" sz="2000" b="1">
                <a:solidFill>
                  <a:schemeClr val="tx1"/>
                </a:solidFill>
                <a:latin typeface="微软雅黑" panose="020B0503020204020204" charset="-122"/>
                <a:ea typeface="微软雅黑" panose="020B0503020204020204" charset="-122"/>
              </a:endParaRPr>
            </a:p>
          </p:txBody>
        </p:sp>
        <p:sp>
          <p:nvSpPr>
            <p:cNvPr id="1048746" name="文本框 54"/>
            <p:cNvSpPr txBox="1"/>
            <p:nvPr>
              <p:custDataLst>
                <p:tags r:id="rId38"/>
              </p:custDataLst>
            </p:nvPr>
          </p:nvSpPr>
          <p:spPr>
            <a:xfrm>
              <a:off x="13704" y="8160"/>
              <a:ext cx="1496" cy="1251"/>
            </a:xfrm>
            <a:prstGeom prst="rect">
              <a:avLst/>
            </a:prstGeom>
            <a:solidFill>
              <a:srgbClr val="FF0000">
                <a:alpha val="0"/>
              </a:srgbClr>
            </a:solidFill>
            <a:ln w="9525">
              <a:noFill/>
            </a:ln>
          </p:spPr>
          <p:txBody>
            <a:bodyPr wrap="square"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租税、财政</a:t>
              </a:r>
              <a:endParaRPr lang="zh-CN" altLang="en-US" sz="2000" b="1">
                <a:solidFill>
                  <a:schemeClr val="tx1"/>
                </a:solidFill>
                <a:latin typeface="微软雅黑" panose="020B0503020204020204" charset="-122"/>
                <a:ea typeface="微软雅黑" panose="020B0503020204020204" charset="-122"/>
              </a:endParaRPr>
            </a:p>
          </p:txBody>
        </p:sp>
        <p:sp>
          <p:nvSpPr>
            <p:cNvPr id="1048747" name="文本框 23"/>
            <p:cNvSpPr txBox="1"/>
            <p:nvPr>
              <p:custDataLst>
                <p:tags r:id="rId39"/>
              </p:custDataLst>
            </p:nvPr>
          </p:nvSpPr>
          <p:spPr>
            <a:xfrm>
              <a:off x="15131" y="6916"/>
              <a:ext cx="1732" cy="2340"/>
            </a:xfrm>
            <a:prstGeom prst="rect">
              <a:avLst/>
            </a:prstGeom>
            <a:solidFill>
              <a:srgbClr val="FF0000">
                <a:alpha val="0"/>
              </a:srgbClr>
            </a:solidFill>
            <a:ln w="9525">
              <a:noFill/>
            </a:ln>
          </p:spPr>
          <p:txBody>
            <a:bodyPr wrap="square"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皇室财政、宫廷手工业</a:t>
              </a:r>
              <a:endParaRPr lang="zh-CN" altLang="en-US" sz="2000" b="1">
                <a:solidFill>
                  <a:schemeClr val="tx1"/>
                </a:solidFill>
                <a:latin typeface="微软雅黑" panose="020B0503020204020204" charset="-122"/>
                <a:ea typeface="微软雅黑" panose="020B0503020204020204" charset="-122"/>
              </a:endParaRPr>
            </a:p>
          </p:txBody>
        </p:sp>
        <p:sp>
          <p:nvSpPr>
            <p:cNvPr id="1048748" name="文本框 56"/>
            <p:cNvSpPr txBox="1"/>
            <p:nvPr>
              <p:custDataLst>
                <p:tags r:id="rId40"/>
              </p:custDataLst>
            </p:nvPr>
          </p:nvSpPr>
          <p:spPr>
            <a:xfrm>
              <a:off x="16932" y="6299"/>
              <a:ext cx="858" cy="2340"/>
            </a:xfrm>
            <a:prstGeom prst="rect">
              <a:avLst/>
            </a:prstGeom>
            <a:solidFill>
              <a:srgbClr val="FF0000">
                <a:alpha val="0"/>
              </a:srgbClr>
            </a:solidFill>
            <a:ln w="9525">
              <a:noFill/>
            </a:ln>
          </p:spPr>
          <p:txBody>
            <a:bodyPr wrap="square" anchor="t">
              <a:spAutoFit/>
            </a:bodyPr>
            <a:p>
              <a:pPr>
                <a:spcBef>
                  <a:spcPct val="50000"/>
                </a:spcBef>
              </a:pPr>
              <a:r>
                <a:rPr lang="zh-CN" altLang="en-US" sz="2000" b="1">
                  <a:solidFill>
                    <a:schemeClr val="tx1"/>
                  </a:solidFill>
                  <a:latin typeface="微软雅黑" panose="020B0503020204020204" charset="-122"/>
                  <a:ea typeface="微软雅黑" panose="020B0503020204020204" charset="-122"/>
                </a:rPr>
                <a:t>少数民族</a:t>
              </a:r>
              <a:endParaRPr lang="zh-CN" altLang="en-US" sz="2000" b="1">
                <a:solidFill>
                  <a:schemeClr val="tx1"/>
                </a:solidFill>
                <a:latin typeface="微软雅黑" panose="020B0503020204020204" charset="-122"/>
                <a:ea typeface="微软雅黑" panose="020B0503020204020204" charset="-122"/>
              </a:endParaRPr>
            </a:p>
          </p:txBody>
        </p:sp>
        <p:sp>
          <p:nvSpPr>
            <p:cNvPr id="1048750" name="文本框 52"/>
            <p:cNvSpPr txBox="1"/>
            <p:nvPr>
              <p:custDataLst>
                <p:tags r:id="rId41"/>
              </p:custDataLst>
            </p:nvPr>
          </p:nvSpPr>
          <p:spPr>
            <a:xfrm>
              <a:off x="12314" y="2706"/>
              <a:ext cx="822" cy="1469"/>
            </a:xfrm>
            <a:prstGeom prst="rect">
              <a:avLst/>
            </a:prstGeom>
            <a:solidFill>
              <a:schemeClr val="accent1">
                <a:lumMod val="20000"/>
                <a:lumOff val="80000"/>
              </a:schemeClr>
            </a:solidFill>
            <a:ln w="38100">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nchor="t">
              <a:spAutoFit/>
            </a:bodyPr>
            <a:p>
              <a:r>
                <a:rPr lang="zh-CN" altLang="en-US" sz="2400" b="1">
                  <a:solidFill>
                    <a:schemeClr val="tx1"/>
                  </a:solidFill>
                  <a:latin typeface="微软雅黑" panose="020B0503020204020204" charset="-122"/>
                  <a:ea typeface="微软雅黑" panose="020B0503020204020204" charset="-122"/>
                </a:rPr>
                <a:t>丞</a:t>
              </a:r>
              <a:endParaRPr lang="zh-CN" altLang="en-US" sz="2400" b="1">
                <a:solidFill>
                  <a:schemeClr val="tx1"/>
                </a:solidFill>
                <a:latin typeface="微软雅黑" panose="020B0503020204020204" charset="-122"/>
                <a:ea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rPr>
                <a:t>相</a:t>
              </a:r>
              <a:endParaRPr lang="zh-CN" altLang="en-US" sz="2400" b="1">
                <a:solidFill>
                  <a:schemeClr val="tx1"/>
                </a:solidFill>
                <a:latin typeface="微软雅黑" panose="020B0503020204020204" charset="-122"/>
                <a:ea typeface="微软雅黑" panose="020B0503020204020204" charset="-122"/>
              </a:endParaRPr>
            </a:p>
          </p:txBody>
        </p:sp>
        <p:sp>
          <p:nvSpPr>
            <p:cNvPr id="1048751" name="文本框 22565"/>
            <p:cNvSpPr txBox="1"/>
            <p:nvPr>
              <p:custDataLst>
                <p:tags r:id="rId42"/>
              </p:custDataLst>
            </p:nvPr>
          </p:nvSpPr>
          <p:spPr>
            <a:xfrm>
              <a:off x="16505" y="2344"/>
              <a:ext cx="1548" cy="924"/>
            </a:xfrm>
            <a:prstGeom prst="rect">
              <a:avLst/>
            </a:prstGeom>
            <a:solidFill>
              <a:schemeClr val="accent4">
                <a:lumMod val="40000"/>
                <a:lumOff val="60000"/>
              </a:schemeClr>
            </a:solidFill>
            <a:ln w="9525">
              <a:noFill/>
            </a:ln>
          </p:spPr>
          <p:txBody>
            <a:bodyPr wrap="square">
              <a:spAutoFit/>
            </a:bodyPr>
            <a:p>
              <a:pPr>
                <a:spcBef>
                  <a:spcPct val="50000"/>
                </a:spcBef>
              </a:pPr>
              <a:r>
                <a:rPr lang="zh-CN" altLang="en-US" sz="2800" b="1">
                  <a:solidFill>
                    <a:srgbClr val="FF3300"/>
                  </a:solidFill>
                  <a:latin typeface="微软雅黑" panose="020B0503020204020204" charset="-122"/>
                  <a:ea typeface="微软雅黑" panose="020B0503020204020204" charset="-122"/>
                </a:rPr>
                <a:t>三公</a:t>
              </a:r>
              <a:endParaRPr lang="zh-CN" altLang="en-US" sz="2800" b="1">
                <a:solidFill>
                  <a:srgbClr val="FF3300"/>
                </a:solidFill>
                <a:latin typeface="微软雅黑" panose="020B0503020204020204" charset="-122"/>
                <a:ea typeface="微软雅黑" panose="020B0503020204020204" charset="-122"/>
              </a:endParaRPr>
            </a:p>
          </p:txBody>
        </p:sp>
        <p:sp>
          <p:nvSpPr>
            <p:cNvPr id="1048752" name="文本框 60"/>
            <p:cNvSpPr txBox="1"/>
            <p:nvPr>
              <p:custDataLst>
                <p:tags r:id="rId43"/>
              </p:custDataLst>
            </p:nvPr>
          </p:nvSpPr>
          <p:spPr>
            <a:xfrm>
              <a:off x="17410" y="3958"/>
              <a:ext cx="1582" cy="924"/>
            </a:xfrm>
            <a:prstGeom prst="rect">
              <a:avLst/>
            </a:prstGeom>
            <a:solidFill>
              <a:schemeClr val="accent4">
                <a:lumMod val="40000"/>
                <a:lumOff val="60000"/>
              </a:schemeClr>
            </a:solidFill>
            <a:ln w="9525">
              <a:noFill/>
            </a:ln>
          </p:spPr>
          <p:txBody>
            <a:bodyPr wrap="square">
              <a:spAutoFit/>
            </a:bodyPr>
            <a:p>
              <a:pPr>
                <a:spcBef>
                  <a:spcPct val="50000"/>
                </a:spcBef>
              </a:pPr>
              <a:r>
                <a:rPr lang="zh-CN" altLang="en-US" sz="2800" b="1">
                  <a:solidFill>
                    <a:srgbClr val="FF3300"/>
                  </a:solidFill>
                  <a:latin typeface="微软雅黑" panose="020B0503020204020204" charset="-122"/>
                  <a:ea typeface="微软雅黑" panose="020B0503020204020204" charset="-122"/>
                </a:rPr>
                <a:t>九卿</a:t>
              </a:r>
              <a:endParaRPr lang="zh-CN" altLang="en-US" sz="2800" b="1">
                <a:solidFill>
                  <a:srgbClr val="FF3300"/>
                </a:solidFill>
                <a:latin typeface="微软雅黑" panose="020B0503020204020204" charset="-122"/>
                <a:ea typeface="微软雅黑" panose="020B0503020204020204" charset="-122"/>
              </a:endParaRPr>
            </a:p>
          </p:txBody>
        </p:sp>
        <p:sp>
          <p:nvSpPr>
            <p:cNvPr id="1048756" name="椭圆 3"/>
            <p:cNvSpPr/>
            <p:nvPr>
              <p:custDataLst>
                <p:tags r:id="rId44"/>
              </p:custDataLst>
            </p:nvPr>
          </p:nvSpPr>
          <p:spPr>
            <a:xfrm>
              <a:off x="6698" y="6194"/>
              <a:ext cx="6098" cy="2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57" name="椭圆 6"/>
            <p:cNvSpPr/>
            <p:nvPr>
              <p:custDataLst>
                <p:tags r:id="rId45"/>
              </p:custDataLst>
            </p:nvPr>
          </p:nvSpPr>
          <p:spPr>
            <a:xfrm>
              <a:off x="15200" y="6322"/>
              <a:ext cx="1509" cy="22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TextBox 11"/>
          <p:cNvSpPr txBox="1"/>
          <p:nvPr>
            <p:custDataLst>
              <p:tags r:id="rId46"/>
            </p:custDataLst>
          </p:nvPr>
        </p:nvSpPr>
        <p:spPr>
          <a:xfrm>
            <a:off x="164465" y="683260"/>
            <a:ext cx="4484370" cy="565150"/>
          </a:xfrm>
          <a:prstGeom prst="rect">
            <a:avLst/>
          </a:prstGeom>
          <a:noFill/>
        </p:spPr>
        <p:txBody>
          <a:bodyPr wrap="square" rtlCol="0">
            <a:spAutoFit/>
          </a:bodyPr>
          <a:p>
            <a:pPr>
              <a:lnSpc>
                <a:spcPct val="110000"/>
              </a:lnSpc>
              <a:spcBef>
                <a:spcPct val="0"/>
              </a:spcBef>
              <a:spcAft>
                <a:spcPct val="0"/>
              </a:spcAft>
            </a:pPr>
            <a:r>
              <a:rPr lang="zh-CN" altLang="en-US" sz="2800" b="1" smtClean="0">
                <a:solidFill>
                  <a:srgbClr val="FF0000"/>
                </a:solidFill>
                <a:latin typeface="微软雅黑" panose="020B0503020204020204" charset="-122"/>
                <a:ea typeface="微软雅黑" panose="020B0503020204020204" charset="-122"/>
                <a:cs typeface="宋体" panose="02010600030101010101" pitchFamily="2" charset="-122"/>
              </a:rPr>
              <a:t>中央官制：三公九卿</a:t>
            </a:r>
            <a:endParaRPr lang="zh-CN" altLang="en-US" sz="2800" b="1" smtClean="0">
              <a:solidFill>
                <a:srgbClr val="FF0000"/>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f1d81756-b5a8-4b73-bbe8-0617feb1f1c4}"/>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 name="KSO_WM_UNIT_PLACING_PICTURE_USER_VIEWPORT" val="{&quot;height&quot;:2856,&quot;width&quot;:3316}"/>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AS_UNIQUEID" val="3468"/>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AS_UNIQUEID" val="3478"/>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AS_UNIQUEID" val="1342"/>
</p:tagLst>
</file>

<file path=ppt/tags/tag151.xml><?xml version="1.0" encoding="utf-8"?>
<p:tagLst xmlns:p="http://schemas.openxmlformats.org/presentationml/2006/main">
  <p:tag name="AS_UNIQUEID" val="1343"/>
</p:tagLst>
</file>

<file path=ppt/tags/tag152.xml><?xml version="1.0" encoding="utf-8"?>
<p:tagLst xmlns:p="http://schemas.openxmlformats.org/presentationml/2006/main">
  <p:tag name="AS_UNIQUEID" val="1344"/>
  <p:tag name="KSO_WM_BEAUTIFY_FLAG" val=""/>
</p:tagLst>
</file>

<file path=ppt/tags/tag153.xml><?xml version="1.0" encoding="utf-8"?>
<p:tagLst xmlns:p="http://schemas.openxmlformats.org/presentationml/2006/main">
  <p:tag name="AS_UNIQUEID" val="1345"/>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COMMONDATA" val="eyJoZGlkIjoiMjExNzIyNTRkY2E0ZWFjODVmNGVjYjQ4NjA4MDA1ZTEifQ=="/>
  <p:tag name="KSO_WPP_MARK_KEY" val="2260a929-a8ca-40e3-8148-6f2323462c1e"/>
  <p:tag name="commondata" val="eyJoZGlkIjoiNjk0ZWY2MGU2MDE3MDhhMTE1YjRmOTQ5NTQzZjkyOWQifQ=="/>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AS_UNIQUEID" val="2709"/>
  <p:tag name="KSO_WM_BEAUTIFY_FLAG" val=""/>
</p:tagLst>
</file>

<file path=ppt/tags/tag34.xml><?xml version="1.0" encoding="utf-8"?>
<p:tagLst xmlns:p="http://schemas.openxmlformats.org/presentationml/2006/main">
  <p:tag name="AS_UNIQUEID" val="2710"/>
  <p:tag name="KSO_WM_BEAUTIFY_FLAG" val=""/>
</p:tagLst>
</file>

<file path=ppt/tags/tag35.xml><?xml version="1.0" encoding="utf-8"?>
<p:tagLst xmlns:p="http://schemas.openxmlformats.org/presentationml/2006/main">
  <p:tag name="AS_UNIQUEID" val="2711"/>
  <p:tag name="KSO_WM_BEAUTIFY_FLAG" val=""/>
</p:tagLst>
</file>

<file path=ppt/tags/tag36.xml><?xml version="1.0" encoding="utf-8"?>
<p:tagLst xmlns:p="http://schemas.openxmlformats.org/presentationml/2006/main">
  <p:tag name="AS_UNIQUEID" val="2712"/>
  <p:tag name="KSO_WM_BEAUTIFY_FLAG" val=""/>
</p:tagLst>
</file>

<file path=ppt/tags/tag37.xml><?xml version="1.0" encoding="utf-8"?>
<p:tagLst xmlns:p="http://schemas.openxmlformats.org/presentationml/2006/main">
  <p:tag name="AS_UNIQUEID" val="2713"/>
  <p:tag name="KSO_WM_BEAUTIFY_FLAG" val=""/>
</p:tagLst>
</file>

<file path=ppt/tags/tag38.xml><?xml version="1.0" encoding="utf-8"?>
<p:tagLst xmlns:p="http://schemas.openxmlformats.org/presentationml/2006/main">
  <p:tag name="AS_UNIQUEID" val="2714"/>
  <p:tag name="KSO_WM_BEAUTIFY_FLAG" val=""/>
</p:tagLst>
</file>

<file path=ppt/tags/tag39.xml><?xml version="1.0" encoding="utf-8"?>
<p:tagLst xmlns:p="http://schemas.openxmlformats.org/presentationml/2006/main">
  <p:tag name="AS_UNIQUEID" val="2715"/>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2716"/>
</p:tagLst>
</file>

<file path=ppt/tags/tag41.xml><?xml version="1.0" encoding="utf-8"?>
<p:tagLst xmlns:p="http://schemas.openxmlformats.org/presentationml/2006/main">
  <p:tag name="AS_UNIQUEID" val="2717"/>
</p:tagLst>
</file>

<file path=ppt/tags/tag42.xml><?xml version="1.0" encoding="utf-8"?>
<p:tagLst xmlns:p="http://schemas.openxmlformats.org/presentationml/2006/main">
  <p:tag name="AS_UNIQUEID" val="2718"/>
  <p:tag name="KSO_WM_BEAUTIFY_FLAG" val=""/>
</p:tagLst>
</file>

<file path=ppt/tags/tag43.xml><?xml version="1.0" encoding="utf-8"?>
<p:tagLst xmlns:p="http://schemas.openxmlformats.org/presentationml/2006/main">
  <p:tag name="AS_UNIQUEID" val="2719"/>
  <p:tag name="KSO_WM_BEAUTIFY_FLAG" val=""/>
</p:tagLst>
</file>

<file path=ppt/tags/tag44.xml><?xml version="1.0" encoding="utf-8"?>
<p:tagLst xmlns:p="http://schemas.openxmlformats.org/presentationml/2006/main">
  <p:tag name="AS_UNIQUEID" val="2720"/>
  <p:tag name="KSO_WM_BEAUTIFY_FLAG" val=""/>
</p:tagLst>
</file>

<file path=ppt/tags/tag45.xml><?xml version="1.0" encoding="utf-8"?>
<p:tagLst xmlns:p="http://schemas.openxmlformats.org/presentationml/2006/main">
  <p:tag name="AS_UNIQUEID" val="2721"/>
  <p:tag name="KSO_WM_BEAUTIFY_FLAG" val=""/>
</p:tagLst>
</file>

<file path=ppt/tags/tag46.xml><?xml version="1.0" encoding="utf-8"?>
<p:tagLst xmlns:p="http://schemas.openxmlformats.org/presentationml/2006/main">
  <p:tag name="AS_UNIQUEID" val="2722"/>
  <p:tag name="KSO_WM_BEAUTIFY_FLAG" val=""/>
</p:tagLst>
</file>

<file path=ppt/tags/tag47.xml><?xml version="1.0" encoding="utf-8"?>
<p:tagLst xmlns:p="http://schemas.openxmlformats.org/presentationml/2006/main">
  <p:tag name="AS_UNIQUEID" val="2723"/>
  <p:tag name="KSO_WM_BEAUTIFY_FLAG" val=""/>
</p:tagLst>
</file>

<file path=ppt/tags/tag48.xml><?xml version="1.0" encoding="utf-8"?>
<p:tagLst xmlns:p="http://schemas.openxmlformats.org/presentationml/2006/main">
  <p:tag name="AS_UNIQUEID" val="2724"/>
  <p:tag name="KSO_WM_BEAUTIFY_FLAG" val=""/>
</p:tagLst>
</file>

<file path=ppt/tags/tag49.xml><?xml version="1.0" encoding="utf-8"?>
<p:tagLst xmlns:p="http://schemas.openxmlformats.org/presentationml/2006/main">
  <p:tag name="AS_UNIQUEID" val="2725"/>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2726"/>
  <p:tag name="KSO_WM_BEAUTIFY_FLAG" val=""/>
</p:tagLst>
</file>

<file path=ppt/tags/tag51.xml><?xml version="1.0" encoding="utf-8"?>
<p:tagLst xmlns:p="http://schemas.openxmlformats.org/presentationml/2006/main">
  <p:tag name="AS_UNIQUEID" val="2727"/>
  <p:tag name="KSO_WM_BEAUTIFY_FLAG" val=""/>
</p:tagLst>
</file>

<file path=ppt/tags/tag52.xml><?xml version="1.0" encoding="utf-8"?>
<p:tagLst xmlns:p="http://schemas.openxmlformats.org/presentationml/2006/main">
  <p:tag name="AS_UNIQUEID" val="2728"/>
  <p:tag name="KSO_WM_BEAUTIFY_FLAG" val=""/>
</p:tagLst>
</file>

<file path=ppt/tags/tag53.xml><?xml version="1.0" encoding="utf-8"?>
<p:tagLst xmlns:p="http://schemas.openxmlformats.org/presentationml/2006/main">
  <p:tag name="AS_UNIQUEID" val="2729"/>
  <p:tag name="KSO_WM_BEAUTIFY_FLAG" val=""/>
</p:tagLst>
</file>

<file path=ppt/tags/tag54.xml><?xml version="1.0" encoding="utf-8"?>
<p:tagLst xmlns:p="http://schemas.openxmlformats.org/presentationml/2006/main">
  <p:tag name="AS_UNIQUEID" val="2730"/>
  <p:tag name="KSO_WM_BEAUTIFY_FLAG" val=""/>
</p:tagLst>
</file>

<file path=ppt/tags/tag55.xml><?xml version="1.0" encoding="utf-8"?>
<p:tagLst xmlns:p="http://schemas.openxmlformats.org/presentationml/2006/main">
  <p:tag name="AS_UNIQUEID" val="2731"/>
  <p:tag name="KSO_WM_BEAUTIFY_FLAG" val=""/>
</p:tagLst>
</file>

<file path=ppt/tags/tag56.xml><?xml version="1.0" encoding="utf-8"?>
<p:tagLst xmlns:p="http://schemas.openxmlformats.org/presentationml/2006/main">
  <p:tag name="AS_UNIQUEID" val="2732"/>
  <p:tag name="KSO_WM_BEAUTIFY_FLAG" val=""/>
</p:tagLst>
</file>

<file path=ppt/tags/tag57.xml><?xml version="1.0" encoding="utf-8"?>
<p:tagLst xmlns:p="http://schemas.openxmlformats.org/presentationml/2006/main">
  <p:tag name="AS_UNIQUEID" val="2733"/>
  <p:tag name="KSO_WM_BEAUTIFY_FLAG" val=""/>
</p:tagLst>
</file>

<file path=ppt/tags/tag58.xml><?xml version="1.0" encoding="utf-8"?>
<p:tagLst xmlns:p="http://schemas.openxmlformats.org/presentationml/2006/main">
  <p:tag name="AS_UNIQUEID" val="2734"/>
  <p:tag name="KSO_WM_BEAUTIFY_FLAG" val=""/>
</p:tagLst>
</file>

<file path=ppt/tags/tag59.xml><?xml version="1.0" encoding="utf-8"?>
<p:tagLst xmlns:p="http://schemas.openxmlformats.org/presentationml/2006/main">
  <p:tag name="AS_UNIQUEID" val="2735"/>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2736"/>
  <p:tag name="KSO_WM_BEAUTIFY_FLAG" val=""/>
</p:tagLst>
</file>

<file path=ppt/tags/tag61.xml><?xml version="1.0" encoding="utf-8"?>
<p:tagLst xmlns:p="http://schemas.openxmlformats.org/presentationml/2006/main">
  <p:tag name="AS_UNIQUEID" val="2737"/>
  <p:tag name="KSO_WM_BEAUTIFY_FLAG" val=""/>
</p:tagLst>
</file>

<file path=ppt/tags/tag62.xml><?xml version="1.0" encoding="utf-8"?>
<p:tagLst xmlns:p="http://schemas.openxmlformats.org/presentationml/2006/main">
  <p:tag name="AS_UNIQUEID" val="2738"/>
  <p:tag name="KSO_WM_BEAUTIFY_FLAG" val=""/>
</p:tagLst>
</file>

<file path=ppt/tags/tag63.xml><?xml version="1.0" encoding="utf-8"?>
<p:tagLst xmlns:p="http://schemas.openxmlformats.org/presentationml/2006/main">
  <p:tag name="AS_UNIQUEID" val="2739"/>
  <p:tag name="KSO_WM_BEAUTIFY_FLAG" val=""/>
</p:tagLst>
</file>

<file path=ppt/tags/tag64.xml><?xml version="1.0" encoding="utf-8"?>
<p:tagLst xmlns:p="http://schemas.openxmlformats.org/presentationml/2006/main">
  <p:tag name="AS_UNIQUEID" val="2741"/>
  <p:tag name="KSO_WM_BEAUTIFY_FLAG" val=""/>
</p:tagLst>
</file>

<file path=ppt/tags/tag65.xml><?xml version="1.0" encoding="utf-8"?>
<p:tagLst xmlns:p="http://schemas.openxmlformats.org/presentationml/2006/main">
  <p:tag name="AS_UNIQUEID" val="2742"/>
  <p:tag name="KSO_WM_BEAUTIFY_FLAG" val=""/>
</p:tagLst>
</file>

<file path=ppt/tags/tag66.xml><?xml version="1.0" encoding="utf-8"?>
<p:tagLst xmlns:p="http://schemas.openxmlformats.org/presentationml/2006/main">
  <p:tag name="AS_UNIQUEID" val="2743"/>
  <p:tag name="KSO_WM_BEAUTIFY_FLAG" val=""/>
</p:tagLst>
</file>

<file path=ppt/tags/tag67.xml><?xml version="1.0" encoding="utf-8"?>
<p:tagLst xmlns:p="http://schemas.openxmlformats.org/presentationml/2006/main">
  <p:tag name="AS_UNIQUEID" val="2744"/>
  <p:tag name="KSO_WM_BEAUTIFY_FLAG" val=""/>
</p:tagLst>
</file>

<file path=ppt/tags/tag68.xml><?xml version="1.0" encoding="utf-8"?>
<p:tagLst xmlns:p="http://schemas.openxmlformats.org/presentationml/2006/main">
  <p:tag name="AS_UNIQUEID" val="2745"/>
  <p:tag name="KSO_WM_BEAUTIFY_FLAG" val=""/>
</p:tagLst>
</file>

<file path=ppt/tags/tag69.xml><?xml version="1.0" encoding="utf-8"?>
<p:tagLst xmlns:p="http://schemas.openxmlformats.org/presentationml/2006/main">
  <p:tag name="AS_UNIQUEID" val="2746"/>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AS_UNIQUEID" val="2747"/>
  <p:tag name="KSO_WM_BEAUTIFY_FLAG" val=""/>
</p:tagLst>
</file>

<file path=ppt/tags/tag71.xml><?xml version="1.0" encoding="utf-8"?>
<p:tagLst xmlns:p="http://schemas.openxmlformats.org/presentationml/2006/main">
  <p:tag name="AS_UNIQUEID" val="2748"/>
  <p:tag name="KSO_WM_BEAUTIFY_FLAG" val=""/>
</p:tagLst>
</file>

<file path=ppt/tags/tag72.xml><?xml version="1.0" encoding="utf-8"?>
<p:tagLst xmlns:p="http://schemas.openxmlformats.org/presentationml/2006/main">
  <p:tag name="AS_UNIQUEID" val="2749"/>
  <p:tag name="KSO_WM_BEAUTIFY_FLAG" val=""/>
</p:tagLst>
</file>

<file path=ppt/tags/tag73.xml><?xml version="1.0" encoding="utf-8"?>
<p:tagLst xmlns:p="http://schemas.openxmlformats.org/presentationml/2006/main">
  <p:tag name="AS_UNIQUEID" val="2751"/>
  <p:tag name="KSO_WM_BEAUTIFY_FLAG" val=""/>
</p:tagLst>
</file>

<file path=ppt/tags/tag74.xml><?xml version="1.0" encoding="utf-8"?>
<p:tagLst xmlns:p="http://schemas.openxmlformats.org/presentationml/2006/main">
  <p:tag name="AS_UNIQUEID" val="2752"/>
  <p:tag name="KSO_WM_BEAUTIFY_FLAG" val=""/>
</p:tagLst>
</file>

<file path=ppt/tags/tag75.xml><?xml version="1.0" encoding="utf-8"?>
<p:tagLst xmlns:p="http://schemas.openxmlformats.org/presentationml/2006/main">
  <p:tag name="AS_UNIQUEID" val="2753"/>
  <p:tag name="KSO_WM_BEAUTIFY_FLAG" val=""/>
</p:tagLst>
</file>

<file path=ppt/tags/tag76.xml><?xml version="1.0" encoding="utf-8"?>
<p:tagLst xmlns:p="http://schemas.openxmlformats.org/presentationml/2006/main">
  <p:tag name="AS_UNIQUEID" val="2757"/>
  <p:tag name="KSO_WM_BEAUTIFY_FLAG" val=""/>
</p:tagLst>
</file>

<file path=ppt/tags/tag77.xml><?xml version="1.0" encoding="utf-8"?>
<p:tagLst xmlns:p="http://schemas.openxmlformats.org/presentationml/2006/main">
  <p:tag name="AS_UNIQUEID" val="2758"/>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AS_UNIQUEID" val="2768"/>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AS_UNIQUEID" val="2769"/>
  <p:tag name="KSO_WM_BEAUTIFY_FLAG" val=""/>
</p:tagLst>
</file>

<file path=ppt/tags/tag81.xml><?xml version="1.0" encoding="utf-8"?>
<p:tagLst xmlns:p="http://schemas.openxmlformats.org/presentationml/2006/main">
  <p:tag name="AS_UNIQUEID" val="2771"/>
</p:tagLst>
</file>

<file path=ppt/tags/tag82.xml><?xml version="1.0" encoding="utf-8"?>
<p:tagLst xmlns:p="http://schemas.openxmlformats.org/presentationml/2006/main">
  <p:tag name="AS_UNIQUEID" val="2773"/>
  <p:tag name="KSO_WM_BEAUTIFY_FLAG" val=""/>
</p:tagLst>
</file>

<file path=ppt/tags/tag83.xml><?xml version="1.0" encoding="utf-8"?>
<p:tagLst xmlns:p="http://schemas.openxmlformats.org/presentationml/2006/main">
  <p:tag name="AS_UNIQUEID" val="2774"/>
  <p:tag name="KSO_WM_BEAUTIFY_FLAG" val=""/>
</p:tagLst>
</file>

<file path=ppt/tags/tag84.xml><?xml version="1.0" encoding="utf-8"?>
<p:tagLst xmlns:p="http://schemas.openxmlformats.org/presentationml/2006/main">
  <p:tag name="AS_UNIQUEID" val="2775"/>
  <p:tag name="KSO_WM_BEAUTIFY_FLAG" val=""/>
</p:tagLst>
</file>

<file path=ppt/tags/tag85.xml><?xml version="1.0" encoding="utf-8"?>
<p:tagLst xmlns:p="http://schemas.openxmlformats.org/presentationml/2006/main">
  <p:tag name="AS_UNIQUEID" val="2776"/>
  <p:tag name="KSO_WM_BEAUTIFY_FLAG" val=""/>
</p:tagLst>
</file>

<file path=ppt/tags/tag86.xml><?xml version="1.0" encoding="utf-8"?>
<p:tagLst xmlns:p="http://schemas.openxmlformats.org/presentationml/2006/main">
  <p:tag name="AS_UNIQUEID" val="2777"/>
  <p:tag name="KSO_WM_BEAUTIFY_FLAG" val=""/>
</p:tagLst>
</file>

<file path=ppt/tags/tag87.xml><?xml version="1.0" encoding="utf-8"?>
<p:tagLst xmlns:p="http://schemas.openxmlformats.org/presentationml/2006/main">
  <p:tag name="AS_UNIQUEID" val="2784"/>
  <p:tag name="KSO_WM_BEAUTIFY_FLAG" val=""/>
</p:tagLst>
</file>

<file path=ppt/tags/tag88.xml><?xml version="1.0" encoding="utf-8"?>
<p:tagLst xmlns:p="http://schemas.openxmlformats.org/presentationml/2006/main">
  <p:tag name="AS_UNIQUEID" val="2786"/>
  <p:tag name="KSO_WM_BEAUTIFY_FLAG" val=""/>
</p:tagLst>
</file>

<file path=ppt/tags/tag89.xml><?xml version="1.0" encoding="utf-8"?>
<p:tagLst xmlns:p="http://schemas.openxmlformats.org/presentationml/2006/main">
  <p:tag name="AS_UNIQUEID" val="2788"/>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AS_UNIQUEID" val="2768"/>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UNIT_TABLE_BEAUTIFY" val="smartTable{1dba74fe-b0f0-4d6f-9a1a-cc3e80c38137}"/>
  <p:tag name="KSO_WM_BEAUTIFY_FLAG" val=""/>
  <p:tag name="TABLE_ENDDRAG_ORIGIN_RECT" val="907*405"/>
  <p:tag name="TABLE_ENDDRAG_RECT" val="8*116*907*405"/>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4778</Words>
  <Application>WPS 演示</Application>
  <PresentationFormat>宽屏</PresentationFormat>
  <Paragraphs>511</Paragraphs>
  <Slides>21</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0</vt:i4>
      </vt:variant>
      <vt:variant>
        <vt:lpstr>幻灯片标题</vt:lpstr>
      </vt:variant>
      <vt:variant>
        <vt:i4>21</vt:i4>
      </vt:variant>
    </vt:vector>
  </HeadingPairs>
  <TitlesOfParts>
    <vt:vector size="42" baseType="lpstr">
      <vt:lpstr>Arial</vt:lpstr>
      <vt:lpstr>宋体</vt:lpstr>
      <vt:lpstr>Wingdings</vt:lpstr>
      <vt:lpstr>汉仪铸字卡酷体简</vt:lpstr>
      <vt:lpstr>微软雅黑</vt:lpstr>
      <vt:lpstr>华文行楷</vt:lpstr>
      <vt:lpstr>Wingdings</vt:lpstr>
      <vt:lpstr>方正粗黑宋简体</vt:lpstr>
      <vt:lpstr>Times New Roman</vt:lpstr>
      <vt:lpstr>华文中宋</vt:lpstr>
      <vt:lpstr>楷体</vt:lpstr>
      <vt:lpstr>黑体</vt:lpstr>
      <vt:lpstr>等线</vt:lpstr>
      <vt:lpstr>经典繁颜体</vt:lpstr>
      <vt:lpstr>Arial Unicode MS</vt:lpstr>
      <vt:lpstr>Calibri</vt:lpstr>
      <vt:lpstr>幼圆</vt:lpstr>
      <vt:lpstr>方正仿宋简体</vt:lpstr>
      <vt:lpstr>Kaiti SC Bold</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一缕阳光</cp:lastModifiedBy>
  <cp:revision>4</cp:revision>
  <dcterms:created xsi:type="dcterms:W3CDTF">2024-04-08T06:34:00Z</dcterms:created>
  <dcterms:modified xsi:type="dcterms:W3CDTF">2024-04-09T00:16:26Z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4DD737E8C7104E049F28B19AA02C06BB_12</vt:lpwstr>
  </property>
  <property fmtid="{D5CDD505-2E9C-101B-9397-08002B2CF9AE}" pid="3" name="KSOProductBuildVer">
    <vt:lpwstr>2052-12.1.0.16388</vt:lpwstr>
  </property>
</Properties>
</file>