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docx" ContentType="application/vnd.openxmlformats-officedocument.wordprocessingml.documen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22"/>
  </p:handoutMasterIdLst>
  <p:sldIdLst>
    <p:sldId id="715" r:id="rId3"/>
    <p:sldId id="719" r:id="rId4"/>
    <p:sldId id="705" r:id="rId5"/>
    <p:sldId id="716" r:id="rId6"/>
    <p:sldId id="905" r:id="rId7"/>
    <p:sldId id="870" r:id="rId9"/>
    <p:sldId id="603" r:id="rId10"/>
    <p:sldId id="766" r:id="rId11"/>
    <p:sldId id="717" r:id="rId12"/>
    <p:sldId id="907" r:id="rId13"/>
    <p:sldId id="877" r:id="rId14"/>
    <p:sldId id="909" r:id="rId15"/>
    <p:sldId id="878" r:id="rId16"/>
    <p:sldId id="910" r:id="rId17"/>
    <p:sldId id="753" r:id="rId18"/>
    <p:sldId id="627" r:id="rId19"/>
    <p:sldId id="755" r:id="rId20"/>
    <p:sldId id="757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FDEADA"/>
    <a:srgbClr val="F2F2F2"/>
    <a:srgbClr val="FFFFFF"/>
    <a:srgbClr val="D9D9D9"/>
    <a:srgbClr val="0070C0"/>
    <a:srgbClr val="35AAFF"/>
    <a:srgbClr val="4BACC6"/>
    <a:srgbClr val="79C4FC"/>
    <a:srgbClr val="004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8" autoAdjust="0"/>
    <p:restoredTop sz="96318" autoAdjust="0"/>
  </p:normalViewPr>
  <p:slideViewPr>
    <p:cSldViewPr>
      <p:cViewPr varScale="1">
        <p:scale>
          <a:sx n="109" d="100"/>
          <a:sy n="109" d="100"/>
        </p:scale>
        <p:origin x="204" y="78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1103945" y="111684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知识梳理</a:t>
            </a:r>
            <a:endParaRPr lang="zh-CN" altLang="en-US" sz="3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2927648" y="388683"/>
            <a:ext cx="902719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22557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教材改编题</a:t>
            </a:r>
            <a:endParaRPr lang="zh-CN" altLang="en-US" sz="3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3359696" y="388683"/>
            <a:ext cx="85951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思考辨析</a:t>
            </a:r>
            <a:endParaRPr lang="zh-CN" altLang="en-US" sz="3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2927648" y="388683"/>
            <a:ext cx="902719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7647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23228" y="130560"/>
            <a:ext cx="1596308" cy="52322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977621" y="141360"/>
            <a:ext cx="9951027" cy="5016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0"/>
            <a:ext cx="12189600" cy="19152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6" name="圆角矩形 15"/>
          <p:cNvSpPr/>
          <p:nvPr userDrawn="1"/>
        </p:nvSpPr>
        <p:spPr>
          <a:xfrm>
            <a:off x="0" y="1340768"/>
            <a:ext cx="12189600" cy="5517232"/>
          </a:xfrm>
          <a:prstGeom prst="roundRect">
            <a:avLst>
              <a:gd name="adj" fmla="val 1925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234632" y="3048"/>
            <a:ext cx="1518072" cy="16257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14"/>
          <p:cNvSpPr txBox="1"/>
          <p:nvPr userDrawn="1"/>
        </p:nvSpPr>
        <p:spPr>
          <a:xfrm>
            <a:off x="237584" y="98072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defTabSz="914400" rtl="0" eaLnBrk="1" latinLnBrk="0" hangingPunct="1"/>
            <a:r>
              <a:rPr lang="zh-CN" altLang="zh-CN" sz="2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反思感悟</a:t>
            </a:r>
            <a:endParaRPr lang="zh-CN" altLang="en-US" sz="24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0"/>
            <a:ext cx="12189600" cy="1915254"/>
          </a:xfrm>
          <a:prstGeom prst="rect">
            <a:avLst/>
          </a:prstGeom>
          <a:solidFill>
            <a:srgbClr val="255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sz="2400"/>
          </a:p>
        </p:txBody>
      </p:sp>
      <p:sp>
        <p:nvSpPr>
          <p:cNvPr id="8" name="圆角矩形 7"/>
          <p:cNvSpPr/>
          <p:nvPr userDrawn="1"/>
        </p:nvSpPr>
        <p:spPr>
          <a:xfrm>
            <a:off x="0" y="1340768"/>
            <a:ext cx="12189600" cy="5517232"/>
          </a:xfrm>
          <a:prstGeom prst="roundRect">
            <a:avLst>
              <a:gd name="adj" fmla="val 1925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6" name="矩形 5"/>
          <p:cNvSpPr/>
          <p:nvPr userDrawn="1"/>
        </p:nvSpPr>
        <p:spPr>
          <a:xfrm>
            <a:off x="226674" y="1340768"/>
            <a:ext cx="11701974" cy="53285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34632" y="3048"/>
            <a:ext cx="1518072" cy="16257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14"/>
          <p:cNvSpPr txBox="1"/>
          <p:nvPr userDrawn="1"/>
        </p:nvSpPr>
        <p:spPr>
          <a:xfrm>
            <a:off x="237584" y="98072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课堂小结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自定义版式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8976321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9300356" y="-17324"/>
            <a:ext cx="2567608" cy="688850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0294537" y="0"/>
            <a:ext cx="579247" cy="730144"/>
            <a:chOff x="10991812" y="-5749"/>
            <a:chExt cx="760532" cy="958655"/>
          </a:xfrm>
        </p:grpSpPr>
        <p:sp>
          <p:nvSpPr>
            <p:cNvPr id="6" name="同侧圆角矩形 5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0" y="0"/>
            <a:ext cx="12191999" cy="6858001"/>
          </a:xfrm>
          <a:prstGeom prst="roundRect">
            <a:avLst>
              <a:gd name="adj" fmla="val 0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.emf"/><Relationship Id="rId3" Type="http://schemas.openxmlformats.org/officeDocument/2006/relationships/package" Target="../embeddings/Document2.docx"/><Relationship Id="rId2" Type="http://schemas.openxmlformats.org/officeDocument/2006/relationships/image" Target="../media/image4.emf"/><Relationship Id="rId1" Type="http://schemas.openxmlformats.org/officeDocument/2006/relationships/package" Target="../embeddings/Document1.docx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emf"/><Relationship Id="rId3" Type="http://schemas.openxmlformats.org/officeDocument/2006/relationships/package" Target="../embeddings/Document4.docx"/><Relationship Id="rId2" Type="http://schemas.openxmlformats.org/officeDocument/2006/relationships/image" Target="../media/image6.emf"/><Relationship Id="rId1" Type="http://schemas.openxmlformats.org/officeDocument/2006/relationships/package" Target="../embeddings/Document3.docx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1" Type="http://schemas.openxmlformats.org/officeDocument/2006/relationships/package" Target="../embeddings/Document5.docx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1" Type="http://schemas.openxmlformats.org/officeDocument/2006/relationships/package" Target="../embeddings/Document6.docx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slide" Target="slide3.xml"/><Relationship Id="rId2" Type="http://schemas.openxmlformats.org/officeDocument/2006/relationships/image" Target="../media/image10.emf"/><Relationship Id="rId1" Type="http://schemas.openxmlformats.org/officeDocument/2006/relationships/package" Target="../embeddings/Document7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1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vmlDrawing" Target="../drawings/vmlDrawing6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package" Target="../embeddings/Document8.docx"/><Relationship Id="rId3" Type="http://schemas.openxmlformats.org/officeDocument/2006/relationships/slide" Target="slide18.xml"/><Relationship Id="rId2" Type="http://schemas.openxmlformats.org/officeDocument/2006/relationships/slide" Target="slide1.xml"/><Relationship Id="rId1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7.vml"/><Relationship Id="rId6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Relationship Id="rId3" Type="http://schemas.openxmlformats.org/officeDocument/2006/relationships/slide" Target="slide17.xml"/><Relationship Id="rId2" Type="http://schemas.openxmlformats.org/officeDocument/2006/relationships/image" Target="../media/image12.emf"/><Relationship Id="rId1" Type="http://schemas.openxmlformats.org/officeDocument/2006/relationships/package" Target="../embeddings/Document9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slide" Target="slide16.xml"/><Relationship Id="rId4" Type="http://schemas.openxmlformats.org/officeDocument/2006/relationships/slide" Target="slide1.xml"/><Relationship Id="rId3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 preferRelativeResize="0"/>
          <p:nvPr/>
        </p:nvPicPr>
        <p:blipFill rotWithShape="1"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1"/>
          <a:stretch>
            <a:fillRect/>
          </a:stretch>
        </p:blipFill>
        <p:spPr>
          <a:xfrm>
            <a:off x="0" y="0"/>
            <a:ext cx="12189600" cy="68580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351584" y="1"/>
            <a:ext cx="7488832" cy="6858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2499530" y="2084089"/>
            <a:ext cx="7192941" cy="18212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buNone/>
              <a:defRPr/>
            </a:pPr>
            <a:r>
              <a:rPr lang="zh-CN" altLang="zh-CN" sz="4500" b="1" cap="all" spc="300" dirty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第</a:t>
            </a:r>
            <a:r>
              <a:rPr lang="en-US" altLang="zh-CN" sz="4500" b="1" cap="all" spc="300" dirty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1</a:t>
            </a:r>
            <a:r>
              <a:rPr lang="zh-CN" altLang="zh-CN" sz="4500" b="1" cap="all" spc="300" dirty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课时　</a:t>
            </a:r>
            <a:endParaRPr lang="en-US" altLang="zh-CN" sz="4500" b="1" cap="all" spc="300" dirty="0" smtClean="0">
              <a:solidFill>
                <a:schemeClr val="bg1"/>
              </a:solidFill>
              <a:latin typeface="+mn-lt"/>
              <a:ea typeface="+mn-ea"/>
              <a:cs typeface="+mn-ea"/>
            </a:endParaRPr>
          </a:p>
          <a:p>
            <a:pPr algn="ctr">
              <a:lnSpc>
                <a:spcPct val="120000"/>
              </a:lnSpc>
              <a:buNone/>
              <a:defRPr/>
            </a:pPr>
            <a:r>
              <a:rPr lang="zh-CN" altLang="zh-CN" sz="4500" b="1" cap="all" spc="300" dirty="0" smtClean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组合</a:t>
            </a:r>
            <a:r>
              <a:rPr lang="zh-CN" altLang="zh-CN" sz="4500" b="1" cap="all" spc="300" dirty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与组合数公式</a:t>
            </a:r>
            <a:endParaRPr lang="zh-CN" altLang="zh-CN" sz="4500" b="1" cap="all" spc="300" dirty="0">
              <a:solidFill>
                <a:schemeClr val="bg1"/>
              </a:solidFill>
              <a:latin typeface="+mn-lt"/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551385" y="1268760"/>
          <a:ext cx="11089231" cy="5520240"/>
        </p:xfrm>
        <a:graphic>
          <a:graphicData uri="http://schemas.openxmlformats.org/drawingml/2006/table">
            <a:tbl>
              <a:tblPr/>
              <a:tblGrid>
                <a:gridCol w="1656183"/>
                <a:gridCol w="1800200"/>
                <a:gridCol w="7632848"/>
              </a:tblGrid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组合数定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义及表示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从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个不同元素中取出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m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i="1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m</a:t>
                      </a:r>
                      <a:r>
                        <a:rPr lang="en-US" sz="2800" kern="100" dirty="0" err="1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sz="2800" i="1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个元素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en-US" altLang="zh-CN" sz="2800" u="sng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                      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叫作从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个不同元素中取出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m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个元素的组合数，用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符号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en-US" altLang="zh-CN" sz="2800" u="sng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表示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  <a:tr h="1800000">
                <a:tc rowSpan="2"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组合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数</a:t>
                      </a:r>
                      <a:endParaRPr lang="en-US" altLang="zh-CN" sz="2800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公式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乘积形式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_____________________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00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阶乘形式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_______________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4314496" y="3501008"/>
          <a:ext cx="2265363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140" name="文档" r:id="rId1" imgW="2267585" imgH="1207135" progId="Word.Document.12">
                  <p:embed/>
                </p:oleObj>
              </mc:Choice>
              <mc:Fallback>
                <p:oleObj name="文档" r:id="rId1" imgW="2267585" imgH="1207135" progId="Word.Document.12">
                  <p:embed/>
                  <p:pic>
                    <p:nvPicPr>
                      <p:cNvPr id="0" name="图片 60213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14496" y="3501008"/>
                        <a:ext cx="2265363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5591944" y="5584061"/>
          <a:ext cx="162242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142" name="文档" r:id="rId3" imgW="1644650" imgH="734695" progId="Word.Document.12">
                  <p:embed/>
                </p:oleObj>
              </mc:Choice>
              <mc:Fallback>
                <p:oleObj name="文档" r:id="rId3" imgW="1644650" imgH="734695" progId="Word.Document.12">
                  <p:embed/>
                  <p:pic>
                    <p:nvPicPr>
                      <p:cNvPr id="0" name="图片 60214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91944" y="5584061"/>
                        <a:ext cx="1622425" cy="779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79376" y="1916832"/>
          <a:ext cx="971391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120" name="文档" r:id="rId1" imgW="9719945" imgH="1583690" progId="Word.Document.12">
                  <p:embed/>
                </p:oleObj>
              </mc:Choice>
              <mc:Fallback>
                <p:oleObj name="文档" r:id="rId1" imgW="9719945" imgH="1583690" progId="Word.Document.12">
                  <p:embed/>
                  <p:pic>
                    <p:nvPicPr>
                      <p:cNvPr id="0" name="图片 55811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9376" y="1916832"/>
                        <a:ext cx="9713913" cy="158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398315" y="476672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角度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利用组合数化简、求值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0070C0"/>
                </a:solidFill>
                <a:latin typeface="+mj-ea"/>
                <a:ea typeface="+mj-ea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求值：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4943426" y="1861607"/>
          <a:ext cx="971391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153" name="文档" r:id="rId3" imgW="9719945" imgH="1580515" progId="Word.Document.12">
                  <p:embed/>
                </p:oleObj>
              </mc:Choice>
              <mc:Fallback>
                <p:oleObj name="文档" r:id="rId3" imgW="9719945" imgH="1580515" progId="Word.Document.12">
                  <p:embed/>
                  <p:pic>
                    <p:nvPicPr>
                      <p:cNvPr id="0" name="图片 60315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43426" y="1861607"/>
                        <a:ext cx="9713913" cy="158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74663" y="1340768"/>
          <a:ext cx="9691687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74" name="文档" r:id="rId1" imgW="9719945" imgH="1580515" progId="Word.Document.12">
                  <p:embed/>
                </p:oleObj>
              </mc:Choice>
              <mc:Fallback>
                <p:oleObj name="文档" r:id="rId1" imgW="9719945" imgH="1580515" progId="Word.Document.12">
                  <p:embed/>
                  <p:pic>
                    <p:nvPicPr>
                      <p:cNvPr id="0" name="图片 60417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4663" y="1340768"/>
                        <a:ext cx="9691687" cy="1570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398315" y="47667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角度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利用组合数证明</a:t>
            </a:r>
            <a:endParaRPr lang="zh-CN" altLang="zh-CN" sz="28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93713" y="476672"/>
          <a:ext cx="9331325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196" name="文档" r:id="rId1" imgW="9361805" imgH="1627505" progId="Word.Document.12">
                  <p:embed/>
                </p:oleObj>
              </mc:Choice>
              <mc:Fallback>
                <p:oleObj name="文档" r:id="rId1" imgW="9361805" imgH="1627505" progId="Word.Document.12">
                  <p:embed/>
                  <p:pic>
                    <p:nvPicPr>
                      <p:cNvPr id="0" name="图片 56219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93713" y="476672"/>
                        <a:ext cx="9331325" cy="162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74663" y="116632"/>
          <a:ext cx="9691687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10" name="文档" r:id="rId1" imgW="9719945" imgH="1577340" progId="Word.Document.12">
                  <p:embed/>
                </p:oleObj>
              </mc:Choice>
              <mc:Fallback>
                <p:oleObj name="文档" r:id="rId1" imgW="9719945" imgH="1577340" progId="Word.Document.12">
                  <p:embed/>
                  <p:pic>
                    <p:nvPicPr>
                      <p:cNvPr id="0" name="图片 60520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4663" y="116632"/>
                        <a:ext cx="9691687" cy="1570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返回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返回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 preferRelativeResize="0"/>
          <p:nvPr/>
        </p:nvPicPr>
        <p:blipFill rotWithShape="1"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60" b="37135"/>
          <a:stretch>
            <a:fillRect/>
          </a:stretch>
        </p:blipFill>
        <p:spPr>
          <a:xfrm>
            <a:off x="0" y="1202153"/>
            <a:ext cx="2638800" cy="453110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1202153"/>
            <a:ext cx="2639616" cy="453110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640044" y="1202153"/>
            <a:ext cx="9551956" cy="453110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1127448" y="3921847"/>
            <a:ext cx="1106455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3355161" y="2497213"/>
            <a:ext cx="6264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400"/>
              </a:spcBef>
              <a:spcAft>
                <a:spcPts val="1450"/>
              </a:spcAft>
            </a:pP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随堂演练</a:t>
            </a:r>
            <a:endParaRPr lang="zh-CN" altLang="zh-CN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127448" y="1781608"/>
            <a:ext cx="0" cy="212855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1252805" y="1772816"/>
            <a:ext cx="677866" cy="2034232"/>
          </a:xfrm>
          <a:prstGeom prst="rect">
            <a:avLst/>
          </a:prstGeom>
          <a:solidFill>
            <a:srgbClr val="7F7F7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36928" y="2464321"/>
            <a:ext cx="5393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chemeClr val="bg1"/>
                </a:solidFill>
              </a:rPr>
              <a:t>四</a:t>
            </a:r>
            <a:endParaRPr lang="zh-CN" alt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 30">
            <a:hlinkClick r:id="rId1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2" name="圆角矩形 31">
            <a:hlinkClick r:id="rId2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2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20700" y="513531"/>
          <a:ext cx="10810875" cy="241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446" name="文档" r:id="rId4" imgW="10821670" imgH="2414270" progId="Word.Document.12">
                  <p:embed/>
                </p:oleObj>
              </mc:Choice>
              <mc:Fallback>
                <p:oleObj name="文档" r:id="rId4" imgW="10821670" imgH="2414270" progId="Word.Document.12">
                  <p:embed/>
                  <p:pic>
                    <p:nvPicPr>
                      <p:cNvPr id="0" name="图片 57244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0700" y="513531"/>
                        <a:ext cx="10810875" cy="2411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464608" y="782688"/>
          <a:ext cx="1060323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81" name="文档" r:id="rId1" imgW="10610850" imgH="904875" progId="Word.Document.12">
                  <p:embed/>
                </p:oleObj>
              </mc:Choice>
              <mc:Fallback>
                <p:oleObj name="文档" r:id="rId1" imgW="10610850" imgH="904875" progId="Word.Document.12">
                  <p:embed/>
                  <p:pic>
                    <p:nvPicPr>
                      <p:cNvPr id="0" name="图片 5744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4608" y="782688"/>
                        <a:ext cx="10603230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19"/>
          <p:cNvSpPr/>
          <p:nvPr/>
        </p:nvSpPr>
        <p:spPr>
          <a:xfrm>
            <a:off x="383798" y="1182088"/>
            <a:ext cx="114244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A.{6,7,8,9}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		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.{6,7,8}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C.{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6}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*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.{7,8,9}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6" name="圆角矩形 3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9" name="圆角矩形 38">
            <a:hlinkClick r:id="rId4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 preferRelativeResize="0"/>
          <p:nvPr/>
        </p:nvPicPr>
        <p:blipFill rotWithShape="1"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1"/>
          <a:stretch>
            <a:fillRect/>
          </a:stretch>
        </p:blipFill>
        <p:spPr>
          <a:xfrm>
            <a:off x="0" y="-1"/>
            <a:ext cx="12189600" cy="184482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-1"/>
            <a:ext cx="12192000" cy="1844823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90000" y="1988840"/>
            <a:ext cx="5417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小明五一到石城旅游，要从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 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处景点中选择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处，上午选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处，下午选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处，有多少种不同的旅游方案？如果从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 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处景点中选择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处，又有多少种不同的旅游方案呢？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9481" y="0"/>
            <a:ext cx="2177950" cy="184482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 flipH="1">
            <a:off x="743613" y="1253949"/>
            <a:ext cx="14490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cs typeface="+mn-ea"/>
                <a:sym typeface="+mn-lt"/>
              </a:rPr>
              <a:t>导语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99042" name="Picture 2" descr="B2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50" y="2204720"/>
            <a:ext cx="5525026" cy="40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 preferRelativeResize="0"/>
          <p:nvPr/>
        </p:nvPicPr>
        <p:blipFill rotWithShape="1"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2" b="4851"/>
          <a:stretch>
            <a:fillRect/>
          </a:stretch>
        </p:blipFill>
        <p:spPr>
          <a:xfrm>
            <a:off x="0" y="0"/>
            <a:ext cx="2999656" cy="6858000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0" y="0"/>
            <a:ext cx="2999656" cy="6858001"/>
          </a:xfrm>
          <a:prstGeom prst="roundRect">
            <a:avLst>
              <a:gd name="adj" fmla="val 0"/>
            </a:avLst>
          </a:prstGeom>
          <a:solidFill>
            <a:srgbClr val="0965B6">
              <a:alpha val="82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sz="2000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endParaRPr lang="zh-CN" alt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399481" y="0"/>
            <a:ext cx="2177950" cy="188012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 flipH="1">
            <a:off x="743613" y="1253949"/>
            <a:ext cx="14490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内容索引</a:t>
            </a:r>
            <a:endParaRPr kumimoji="0" lang="en-US" altLang="zh-CN" sz="8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>
            <a:hlinkClick r:id="rId2" action="ppaction://hlinksldjump"/>
          </p:cNvPr>
          <p:cNvSpPr txBox="1"/>
          <p:nvPr/>
        </p:nvSpPr>
        <p:spPr>
          <a:xfrm>
            <a:off x="4708798" y="1196752"/>
            <a:ext cx="4680520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zh-CN" sz="2700" b="1" dirty="0"/>
              <a:t>一、组合的概念</a:t>
            </a:r>
            <a:endParaRPr lang="zh-CN" altLang="en-US" sz="2700" b="1" dirty="0"/>
          </a:p>
        </p:txBody>
      </p:sp>
      <p:sp>
        <p:nvSpPr>
          <p:cNvPr id="18" name="文本框 17">
            <a:hlinkClick r:id="rId3" action="ppaction://hlinksldjump"/>
          </p:cNvPr>
          <p:cNvSpPr txBox="1"/>
          <p:nvPr/>
        </p:nvSpPr>
        <p:spPr>
          <a:xfrm>
            <a:off x="4711332" y="2080918"/>
            <a:ext cx="6262162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zh-CN" sz="2700" b="1" dirty="0"/>
              <a:t>二、组合数及组合数公式</a:t>
            </a:r>
            <a:endParaRPr lang="zh-CN" altLang="zh-CN" sz="2700" b="1" dirty="0"/>
          </a:p>
        </p:txBody>
      </p:sp>
      <p:sp>
        <p:nvSpPr>
          <p:cNvPr id="19" name="文本框 18">
            <a:hlinkClick r:id="rId4" action="ppaction://hlinksldjump"/>
          </p:cNvPr>
          <p:cNvSpPr txBox="1"/>
          <p:nvPr/>
        </p:nvSpPr>
        <p:spPr>
          <a:xfrm>
            <a:off x="4711332" y="4653136"/>
            <a:ext cx="1949315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700" b="1" dirty="0" smtClean="0"/>
              <a:t>课时对点练</a:t>
            </a:r>
            <a:endParaRPr lang="zh-CN" altLang="en-US" sz="2700" dirty="0"/>
          </a:p>
        </p:txBody>
      </p:sp>
      <p:sp>
        <p:nvSpPr>
          <p:cNvPr id="13" name="文本框 12">
            <a:hlinkClick r:id="rId4" action="ppaction://hlinksldjump"/>
          </p:cNvPr>
          <p:cNvSpPr txBox="1"/>
          <p:nvPr/>
        </p:nvSpPr>
        <p:spPr>
          <a:xfrm>
            <a:off x="4711332" y="2965084"/>
            <a:ext cx="4677986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zh-CN" sz="2700" b="1" dirty="0"/>
              <a:t>三、简单的组合问题</a:t>
            </a:r>
            <a:endParaRPr lang="zh-CN" altLang="zh-CN" sz="2700" b="1" dirty="0"/>
          </a:p>
        </p:txBody>
      </p:sp>
      <p:sp>
        <p:nvSpPr>
          <p:cNvPr id="20" name="文本框 19">
            <a:hlinkClick r:id="rId5" action="ppaction://hlinksldjump"/>
          </p:cNvPr>
          <p:cNvSpPr txBox="1"/>
          <p:nvPr/>
        </p:nvSpPr>
        <p:spPr>
          <a:xfrm>
            <a:off x="4711332" y="3809110"/>
            <a:ext cx="1653650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700" b="1" dirty="0" smtClean="0"/>
              <a:t>随堂演练</a:t>
            </a:r>
            <a:endParaRPr lang="zh-CN" altLang="en-US" sz="27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 preferRelativeResize="0"/>
          <p:nvPr/>
        </p:nvPicPr>
        <p:blipFill rotWithShape="1"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60" b="37135"/>
          <a:stretch>
            <a:fillRect/>
          </a:stretch>
        </p:blipFill>
        <p:spPr>
          <a:xfrm>
            <a:off x="0" y="1202153"/>
            <a:ext cx="2638800" cy="453110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1202153"/>
            <a:ext cx="2639616" cy="453110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640044" y="1202153"/>
            <a:ext cx="9551956" cy="453110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1127448" y="3921847"/>
            <a:ext cx="1106455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2999656" y="2497213"/>
            <a:ext cx="85014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400"/>
              </a:spcBef>
              <a:spcAft>
                <a:spcPts val="1450"/>
              </a:spcAft>
            </a:pPr>
            <a:r>
              <a:rPr lang="zh-CN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组合的概念</a:t>
            </a:r>
            <a:endParaRPr lang="zh-CN" altLang="zh-CN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127448" y="1781608"/>
            <a:ext cx="0" cy="212855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1252805" y="1772816"/>
            <a:ext cx="677866" cy="2034232"/>
          </a:xfrm>
          <a:prstGeom prst="rect">
            <a:avLst/>
          </a:prstGeom>
          <a:solidFill>
            <a:srgbClr val="7F7F7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336928" y="2492896"/>
            <a:ext cx="5393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bg1"/>
                </a:solidFill>
              </a:rPr>
              <a:t>一</a:t>
            </a:r>
            <a:endParaRPr lang="en-US" altLang="zh-CN" sz="2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3377" y="116632"/>
            <a:ext cx="11425246" cy="324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填报高考志愿时，小张同学要在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所大学中选择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所，分别作为自己的第一志愿和第二志愿，小张共有多少种不同的选择方式？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填报高考志愿时，小张同学要在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所大学中选择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所作为自己努力的目标，小张共有多少种不同的选择方式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？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问题</a:t>
            </a:r>
            <a:r>
              <a:rPr lang="en-US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以上两个问题都是排列吗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？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3377" y="4582141"/>
            <a:ext cx="11425246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问题</a:t>
            </a:r>
            <a:r>
              <a:rPr lang="en-US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有何不同特点？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0000" y="1052736"/>
            <a:ext cx="11412000" cy="2919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组合的概念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一般地，从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个不同元素中取出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元素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叫作从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个不同元素中取出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个元素的一个组合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注意点：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3377" y="548680"/>
            <a:ext cx="11425246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0070C0"/>
                </a:solidFill>
                <a:latin typeface="+mj-ea"/>
                <a:ea typeface="+mj-ea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判断下列问题是组合问题还是排列问题：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四支足球队之间进行单循环比赛；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06872" y="2204591"/>
            <a:ext cx="11425246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四支足球队争夺冠、亚军；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7507" y="3429040"/>
            <a:ext cx="11425246" cy="664477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把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本不同的书分给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个学生，每人一本；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7507" y="4653151"/>
            <a:ext cx="11425246" cy="664477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本不同的书中取出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本给某个学生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9938" y="752483"/>
            <a:ext cx="11312125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70C0"/>
                </a:solidFill>
                <a:latin typeface="+mj-ea"/>
                <a:ea typeface="+mj-ea"/>
                <a:cs typeface="Courier New" panose="02070309020205020404" pitchFamily="49" charset="0"/>
              </a:rPr>
              <a:t>跟踪训练</a:t>
            </a:r>
            <a:r>
              <a:rPr lang="en-US" altLang="zh-CN" sz="2800" b="1" kern="100" dirty="0">
                <a:solidFill>
                  <a:srgbClr val="0070C0"/>
                </a:solidFill>
                <a:latin typeface="+mj-ea"/>
                <a:ea typeface="+mj-ea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个不同元素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中取出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个，共有多少种不同的组合？请写出所有组合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8" name="返回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 preferRelativeResize="0"/>
          <p:nvPr/>
        </p:nvPicPr>
        <p:blipFill rotWithShape="1"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60" b="37135"/>
          <a:stretch>
            <a:fillRect/>
          </a:stretch>
        </p:blipFill>
        <p:spPr>
          <a:xfrm>
            <a:off x="0" y="1202153"/>
            <a:ext cx="2638800" cy="453110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1202153"/>
            <a:ext cx="2639616" cy="453110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640044" y="1202153"/>
            <a:ext cx="9551956" cy="453110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/>
          <p:nvPr/>
        </p:nvCxnSpPr>
        <p:spPr>
          <a:xfrm>
            <a:off x="1127448" y="3921847"/>
            <a:ext cx="1106455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1127448" y="1781608"/>
            <a:ext cx="0" cy="212855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1252805" y="1772816"/>
            <a:ext cx="677866" cy="2034232"/>
          </a:xfrm>
          <a:prstGeom prst="rect">
            <a:avLst/>
          </a:prstGeom>
          <a:solidFill>
            <a:srgbClr val="7F7F7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336928" y="2492896"/>
            <a:ext cx="5393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bg1"/>
                </a:solidFill>
              </a:rPr>
              <a:t>二</a:t>
            </a:r>
            <a:endParaRPr lang="en-US" altLang="zh-CN" sz="2600" b="1" dirty="0" smtClean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99656" y="2701369"/>
            <a:ext cx="8501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400"/>
              </a:spcBef>
              <a:spcAft>
                <a:spcPts val="1450"/>
              </a:spcAft>
            </a:pPr>
            <a:r>
              <a:rPr lang="zh-CN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组合数及组合数公式</a:t>
            </a:r>
            <a:endParaRPr lang="zh-CN" altLang="zh-CN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864</Words>
  <Application>WPS 演示</Application>
  <PresentationFormat>宽屏</PresentationFormat>
  <Paragraphs>103</Paragraphs>
  <Slides>18</Slides>
  <Notes>18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9</vt:i4>
      </vt:variant>
      <vt:variant>
        <vt:lpstr>幻灯片标题</vt:lpstr>
      </vt:variant>
      <vt:variant>
        <vt:i4>18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Calibri</vt:lpstr>
      <vt:lpstr>Times New Roman</vt:lpstr>
      <vt:lpstr>方正中等线简体</vt:lpstr>
      <vt:lpstr>Courier New</vt:lpstr>
      <vt:lpstr>Arial Unicode MS</vt:lpstr>
      <vt:lpstr>1_Office 主题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HiteVision</cp:lastModifiedBy>
  <cp:revision>1427</cp:revision>
  <dcterms:created xsi:type="dcterms:W3CDTF">2019-11-13T09:14:00Z</dcterms:created>
  <dcterms:modified xsi:type="dcterms:W3CDTF">2024-03-26T08:39:13Z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5B586AFA4A60477B98A72FBF72AC03AC_13</vt:lpwstr>
  </property>
  <property fmtid="{D5CDD505-2E9C-101B-9397-08002B2CF9AE}" pid="3" name="KSOProductBuildVer">
    <vt:lpwstr>2052-11.8.2.8411</vt:lpwstr>
  </property>
</Properties>
</file>