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7" r:id="rId3"/>
    <p:sldId id="259" r:id="rId4"/>
    <p:sldId id="260" r:id="rId5"/>
    <p:sldId id="261" r:id="rId6"/>
    <p:sldId id="263" r:id="rId7"/>
    <p:sldId id="262" r:id="rId8"/>
    <p:sldId id="264" r:id="rId9"/>
    <p:sldId id="311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79" r:id="rId21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0" clrIdx="0"/>
  <p:cmAuthor id="2" name="作者" initials="A" lastIdx="0" clrIdx="1"/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40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21.wmf"/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>
            <p:custDataLst>
              <p:tags r:id="rId2"/>
            </p:custDataLst>
          </p:nvPr>
        </p:nvSpPr>
        <p:spPr>
          <a:xfrm>
            <a:off x="0" y="810883"/>
            <a:ext cx="12192000" cy="5745192"/>
          </a:xfrm>
          <a:prstGeom prst="rect">
            <a:avLst/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KSO_Shape"/>
          <p:cNvSpPr/>
          <p:nvPr userDrawn="1">
            <p:custDataLst>
              <p:tags r:id="rId3"/>
            </p:custDataLst>
          </p:nvPr>
        </p:nvSpPr>
        <p:spPr bwMode="auto">
          <a:xfrm>
            <a:off x="11453566" y="91345"/>
            <a:ext cx="395925" cy="460377"/>
          </a:xfrm>
          <a:custGeom>
            <a:avLst/>
            <a:gdLst>
              <a:gd name="T0" fmla="*/ 2147483646 w 5822"/>
              <a:gd name="T1" fmla="*/ 2147483646 h 6759"/>
              <a:gd name="T2" fmla="*/ 2147483646 w 5822"/>
              <a:gd name="T3" fmla="*/ 2147483646 h 6759"/>
              <a:gd name="T4" fmla="*/ 2147483646 w 5822"/>
              <a:gd name="T5" fmla="*/ 2147483646 h 6759"/>
              <a:gd name="T6" fmla="*/ 2147483646 w 5822"/>
              <a:gd name="T7" fmla="*/ 2147483646 h 6759"/>
              <a:gd name="T8" fmla="*/ 2147483646 w 5822"/>
              <a:gd name="T9" fmla="*/ 2147483646 h 6759"/>
              <a:gd name="T10" fmla="*/ 2147483646 w 5822"/>
              <a:gd name="T11" fmla="*/ 1253760573 h 6759"/>
              <a:gd name="T12" fmla="*/ 2147483646 w 5822"/>
              <a:gd name="T13" fmla="*/ 2147483646 h 6759"/>
              <a:gd name="T14" fmla="*/ 2147483646 w 5822"/>
              <a:gd name="T15" fmla="*/ 2147483646 h 6759"/>
              <a:gd name="T16" fmla="*/ 2147483646 w 5822"/>
              <a:gd name="T17" fmla="*/ 2147483646 h 6759"/>
              <a:gd name="T18" fmla="*/ 2147483646 w 5822"/>
              <a:gd name="T19" fmla="*/ 2147483646 h 6759"/>
              <a:gd name="T20" fmla="*/ 2147483646 w 5822"/>
              <a:gd name="T21" fmla="*/ 2147483646 h 6759"/>
              <a:gd name="T22" fmla="*/ 2147483646 w 5822"/>
              <a:gd name="T23" fmla="*/ 2147483646 h 6759"/>
              <a:gd name="T24" fmla="*/ 2147483646 w 5822"/>
              <a:gd name="T25" fmla="*/ 2147483646 h 6759"/>
              <a:gd name="T26" fmla="*/ 2147483646 w 5822"/>
              <a:gd name="T27" fmla="*/ 2147483646 h 6759"/>
              <a:gd name="T28" fmla="*/ 2147483646 w 5822"/>
              <a:gd name="T29" fmla="*/ 2147483646 h 6759"/>
              <a:gd name="T30" fmla="*/ 2147483646 w 5822"/>
              <a:gd name="T31" fmla="*/ 2147483646 h 6759"/>
              <a:gd name="T32" fmla="*/ 2147483646 w 5822"/>
              <a:gd name="T33" fmla="*/ 2147483646 h 6759"/>
              <a:gd name="T34" fmla="*/ 2147483646 w 5822"/>
              <a:gd name="T35" fmla="*/ 2147483646 h 6759"/>
              <a:gd name="T36" fmla="*/ 2147483646 w 5822"/>
              <a:gd name="T37" fmla="*/ 2147483646 h 6759"/>
              <a:gd name="T38" fmla="*/ 2147483646 w 5822"/>
              <a:gd name="T39" fmla="*/ 2147483646 h 6759"/>
              <a:gd name="T40" fmla="*/ 0 w 5822"/>
              <a:gd name="T41" fmla="*/ 2147483646 h 6759"/>
              <a:gd name="T42" fmla="*/ 2147483646 w 5822"/>
              <a:gd name="T43" fmla="*/ 2147483646 h 6759"/>
              <a:gd name="T44" fmla="*/ 2147483646 w 5822"/>
              <a:gd name="T45" fmla="*/ 2147483646 h 6759"/>
              <a:gd name="T46" fmla="*/ 2147483646 w 5822"/>
              <a:gd name="T47" fmla="*/ 2147483646 h 6759"/>
              <a:gd name="T48" fmla="*/ 2147483646 w 5822"/>
              <a:gd name="T49" fmla="*/ 2147483646 h 6759"/>
              <a:gd name="T50" fmla="*/ 2147483646 w 5822"/>
              <a:gd name="T51" fmla="*/ 2147483646 h 6759"/>
              <a:gd name="T52" fmla="*/ 2147483646 w 5822"/>
              <a:gd name="T53" fmla="*/ 2147483646 h 6759"/>
              <a:gd name="T54" fmla="*/ 2147483646 w 5822"/>
              <a:gd name="T55" fmla="*/ 2147483646 h 6759"/>
              <a:gd name="T56" fmla="*/ 2147483646 w 5822"/>
              <a:gd name="T57" fmla="*/ 2147483646 h 6759"/>
              <a:gd name="T58" fmla="*/ 2147483646 w 5822"/>
              <a:gd name="T59" fmla="*/ 2147483646 h 6759"/>
              <a:gd name="T60" fmla="*/ 2147483646 w 5822"/>
              <a:gd name="T61" fmla="*/ 2147483646 h 6759"/>
              <a:gd name="T62" fmla="*/ 2147483646 w 5822"/>
              <a:gd name="T63" fmla="*/ 2147483646 h 6759"/>
              <a:gd name="T64" fmla="*/ 2147483646 w 5822"/>
              <a:gd name="T65" fmla="*/ 2147483646 h 6759"/>
              <a:gd name="T66" fmla="*/ 2147483646 w 5822"/>
              <a:gd name="T67" fmla="*/ 2147483646 h 6759"/>
              <a:gd name="T68" fmla="*/ 2147483646 w 5822"/>
              <a:gd name="T69" fmla="*/ 2147483646 h 6759"/>
              <a:gd name="T70" fmla="*/ 2147483646 w 5822"/>
              <a:gd name="T71" fmla="*/ 2147483646 h 6759"/>
              <a:gd name="T72" fmla="*/ 2147483646 w 5822"/>
              <a:gd name="T73" fmla="*/ 2147483646 h 6759"/>
              <a:gd name="T74" fmla="*/ 2147483646 w 5822"/>
              <a:gd name="T75" fmla="*/ 2147483646 h 6759"/>
              <a:gd name="T76" fmla="*/ 2147483646 w 5822"/>
              <a:gd name="T77" fmla="*/ 2147483646 h 6759"/>
              <a:gd name="T78" fmla="*/ 2147483646 w 5822"/>
              <a:gd name="T79" fmla="*/ 2147483646 h 6759"/>
              <a:gd name="T80" fmla="*/ 2147483646 w 5822"/>
              <a:gd name="T81" fmla="*/ 2147483646 h 6759"/>
              <a:gd name="T82" fmla="*/ 2147483646 w 5822"/>
              <a:gd name="T83" fmla="*/ 2147483646 h 6759"/>
              <a:gd name="T84" fmla="*/ 2147483646 w 5822"/>
              <a:gd name="T85" fmla="*/ 2147483646 h 6759"/>
              <a:gd name="T86" fmla="*/ 2147483646 w 5822"/>
              <a:gd name="T87" fmla="*/ 2147483646 h 6759"/>
              <a:gd name="T88" fmla="*/ 2147483646 w 5822"/>
              <a:gd name="T89" fmla="*/ 2147483646 h 6759"/>
              <a:gd name="T90" fmla="*/ 2147483646 w 5822"/>
              <a:gd name="T91" fmla="*/ 2147483646 h 6759"/>
              <a:gd name="T92" fmla="*/ 2147483646 w 5822"/>
              <a:gd name="T93" fmla="*/ 2147483646 h 6759"/>
              <a:gd name="T94" fmla="*/ 2147483646 w 5822"/>
              <a:gd name="T95" fmla="*/ 2147483646 h 6759"/>
              <a:gd name="T96" fmla="*/ 2147483646 w 5822"/>
              <a:gd name="T97" fmla="*/ 2147483646 h 675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822" h="6758">
                <a:moveTo>
                  <a:pt x="0" y="6351"/>
                </a:moveTo>
                <a:lnTo>
                  <a:pt x="129" y="6351"/>
                </a:lnTo>
                <a:lnTo>
                  <a:pt x="129" y="3057"/>
                </a:lnTo>
                <a:lnTo>
                  <a:pt x="129" y="2914"/>
                </a:lnTo>
                <a:lnTo>
                  <a:pt x="266" y="2865"/>
                </a:lnTo>
                <a:lnTo>
                  <a:pt x="1775" y="2337"/>
                </a:lnTo>
                <a:lnTo>
                  <a:pt x="1775" y="1515"/>
                </a:lnTo>
                <a:lnTo>
                  <a:pt x="1775" y="1386"/>
                </a:lnTo>
                <a:lnTo>
                  <a:pt x="1892" y="1331"/>
                </a:lnTo>
                <a:lnTo>
                  <a:pt x="4422" y="137"/>
                </a:lnTo>
                <a:lnTo>
                  <a:pt x="4714" y="0"/>
                </a:lnTo>
                <a:lnTo>
                  <a:pt x="4714" y="56"/>
                </a:lnTo>
                <a:lnTo>
                  <a:pt x="5511" y="532"/>
                </a:lnTo>
                <a:lnTo>
                  <a:pt x="5511" y="6326"/>
                </a:lnTo>
                <a:lnTo>
                  <a:pt x="5822" y="6326"/>
                </a:lnTo>
                <a:lnTo>
                  <a:pt x="5822" y="6734"/>
                </a:lnTo>
                <a:lnTo>
                  <a:pt x="4510" y="6734"/>
                </a:lnTo>
                <a:lnTo>
                  <a:pt x="4305" y="6734"/>
                </a:lnTo>
                <a:lnTo>
                  <a:pt x="4305" y="6529"/>
                </a:lnTo>
                <a:lnTo>
                  <a:pt x="4305" y="643"/>
                </a:lnTo>
                <a:lnTo>
                  <a:pt x="2183" y="1644"/>
                </a:lnTo>
                <a:lnTo>
                  <a:pt x="2183" y="2194"/>
                </a:lnTo>
                <a:lnTo>
                  <a:pt x="2798" y="1979"/>
                </a:lnTo>
                <a:lnTo>
                  <a:pt x="3035" y="1895"/>
                </a:lnTo>
                <a:lnTo>
                  <a:pt x="3035" y="1889"/>
                </a:lnTo>
                <a:lnTo>
                  <a:pt x="3042" y="1892"/>
                </a:lnTo>
                <a:lnTo>
                  <a:pt x="3068" y="1884"/>
                </a:lnTo>
                <a:lnTo>
                  <a:pt x="3068" y="1909"/>
                </a:lnTo>
                <a:lnTo>
                  <a:pt x="3862" y="2381"/>
                </a:lnTo>
                <a:lnTo>
                  <a:pt x="3862" y="6313"/>
                </a:lnTo>
                <a:lnTo>
                  <a:pt x="4177" y="6313"/>
                </a:lnTo>
                <a:lnTo>
                  <a:pt x="4177" y="6722"/>
                </a:lnTo>
                <a:lnTo>
                  <a:pt x="2865" y="6722"/>
                </a:lnTo>
                <a:lnTo>
                  <a:pt x="2661" y="6722"/>
                </a:lnTo>
                <a:lnTo>
                  <a:pt x="2661" y="6517"/>
                </a:lnTo>
                <a:lnTo>
                  <a:pt x="2661" y="2458"/>
                </a:lnTo>
                <a:lnTo>
                  <a:pt x="538" y="3202"/>
                </a:lnTo>
                <a:lnTo>
                  <a:pt x="538" y="6556"/>
                </a:lnTo>
                <a:lnTo>
                  <a:pt x="538" y="6759"/>
                </a:lnTo>
                <a:lnTo>
                  <a:pt x="334" y="6759"/>
                </a:lnTo>
                <a:lnTo>
                  <a:pt x="0" y="6759"/>
                </a:lnTo>
                <a:lnTo>
                  <a:pt x="0" y="6351"/>
                </a:lnTo>
                <a:close/>
                <a:moveTo>
                  <a:pt x="776" y="6707"/>
                </a:moveTo>
                <a:lnTo>
                  <a:pt x="776" y="6707"/>
                </a:lnTo>
                <a:lnTo>
                  <a:pt x="1501" y="6707"/>
                </a:lnTo>
                <a:lnTo>
                  <a:pt x="2348" y="6707"/>
                </a:lnTo>
                <a:lnTo>
                  <a:pt x="2348" y="5989"/>
                </a:lnTo>
                <a:lnTo>
                  <a:pt x="1501" y="6044"/>
                </a:lnTo>
                <a:lnTo>
                  <a:pt x="776" y="6092"/>
                </a:lnTo>
                <a:lnTo>
                  <a:pt x="776" y="6707"/>
                </a:lnTo>
                <a:close/>
                <a:moveTo>
                  <a:pt x="776" y="4048"/>
                </a:moveTo>
                <a:lnTo>
                  <a:pt x="776" y="4048"/>
                </a:lnTo>
                <a:lnTo>
                  <a:pt x="1501" y="3842"/>
                </a:lnTo>
                <a:lnTo>
                  <a:pt x="2348" y="3604"/>
                </a:lnTo>
                <a:lnTo>
                  <a:pt x="2348" y="2883"/>
                </a:lnTo>
                <a:lnTo>
                  <a:pt x="1501" y="3178"/>
                </a:lnTo>
                <a:lnTo>
                  <a:pt x="776" y="3431"/>
                </a:lnTo>
                <a:lnTo>
                  <a:pt x="776" y="4048"/>
                </a:lnTo>
                <a:close/>
                <a:moveTo>
                  <a:pt x="776" y="4926"/>
                </a:moveTo>
                <a:lnTo>
                  <a:pt x="776" y="4926"/>
                </a:lnTo>
                <a:lnTo>
                  <a:pt x="1501" y="4788"/>
                </a:lnTo>
                <a:lnTo>
                  <a:pt x="2348" y="4628"/>
                </a:lnTo>
                <a:lnTo>
                  <a:pt x="2348" y="3909"/>
                </a:lnTo>
                <a:lnTo>
                  <a:pt x="1501" y="4124"/>
                </a:lnTo>
                <a:lnTo>
                  <a:pt x="776" y="4310"/>
                </a:lnTo>
                <a:lnTo>
                  <a:pt x="776" y="4926"/>
                </a:lnTo>
                <a:close/>
                <a:moveTo>
                  <a:pt x="776" y="5811"/>
                </a:moveTo>
                <a:lnTo>
                  <a:pt x="776" y="5811"/>
                </a:lnTo>
                <a:lnTo>
                  <a:pt x="1501" y="5741"/>
                </a:lnTo>
                <a:lnTo>
                  <a:pt x="2348" y="5661"/>
                </a:lnTo>
                <a:lnTo>
                  <a:pt x="2348" y="4942"/>
                </a:lnTo>
                <a:lnTo>
                  <a:pt x="1501" y="5078"/>
                </a:lnTo>
                <a:lnTo>
                  <a:pt x="776" y="5194"/>
                </a:lnTo>
                <a:lnTo>
                  <a:pt x="776" y="58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1347983" y="520944"/>
            <a:ext cx="60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>
                <a:solidFill>
                  <a:schemeClr val="accent3"/>
                </a:solidFill>
              </a:rPr>
              <a:t>LOGO</a:t>
            </a:r>
            <a:endParaRPr lang="zh-CN" altLang="en-US" sz="140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24" Type="http://schemas.openxmlformats.org/officeDocument/2006/relationships/vmlDrawing" Target="../drawings/vmlDrawing2.vml"/><Relationship Id="rId23" Type="http://schemas.openxmlformats.org/officeDocument/2006/relationships/slideLayout" Target="../slideLayouts/slideLayout2.xml"/><Relationship Id="rId22" Type="http://schemas.openxmlformats.org/officeDocument/2006/relationships/tags" Target="../tags/tag31.xml"/><Relationship Id="rId21" Type="http://schemas.openxmlformats.org/officeDocument/2006/relationships/image" Target="../media/image9.wmf"/><Relationship Id="rId20" Type="http://schemas.openxmlformats.org/officeDocument/2006/relationships/oleObject" Target="../embeddings/oleObject7.bin"/><Relationship Id="rId2" Type="http://schemas.openxmlformats.org/officeDocument/2006/relationships/image" Target="../media/image3.wmf"/><Relationship Id="rId19" Type="http://schemas.openxmlformats.org/officeDocument/2006/relationships/image" Target="../media/image8.wmf"/><Relationship Id="rId18" Type="http://schemas.openxmlformats.org/officeDocument/2006/relationships/oleObject" Target="../embeddings/oleObject6.bin"/><Relationship Id="rId17" Type="http://schemas.openxmlformats.org/officeDocument/2006/relationships/tags" Target="../tags/tag30.xml"/><Relationship Id="rId16" Type="http://schemas.openxmlformats.org/officeDocument/2006/relationships/image" Target="../media/image7.wmf"/><Relationship Id="rId15" Type="http://schemas.openxmlformats.org/officeDocument/2006/relationships/oleObject" Target="../embeddings/oleObject5.bin"/><Relationship Id="rId14" Type="http://schemas.openxmlformats.org/officeDocument/2006/relationships/tags" Target="../tags/tag29.xml"/><Relationship Id="rId13" Type="http://schemas.openxmlformats.org/officeDocument/2006/relationships/image" Target="../media/image6.png"/><Relationship Id="rId12" Type="http://schemas.openxmlformats.org/officeDocument/2006/relationships/tags" Target="../tags/tag28.xml"/><Relationship Id="rId11" Type="http://schemas.openxmlformats.org/officeDocument/2006/relationships/tags" Target="../tags/tag27.xml"/><Relationship Id="rId10" Type="http://schemas.openxmlformats.org/officeDocument/2006/relationships/image" Target="../media/image5.png"/><Relationship Id="rId1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.bin"/><Relationship Id="rId8" Type="http://schemas.openxmlformats.org/officeDocument/2006/relationships/image" Target="../media/image13.wmf"/><Relationship Id="rId7" Type="http://schemas.openxmlformats.org/officeDocument/2006/relationships/oleObject" Target="../embeddings/oleObject11.bin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10.wmf"/><Relationship Id="rId13" Type="http://schemas.openxmlformats.org/officeDocument/2006/relationships/vmlDrawing" Target="../drawings/vmlDrawing3.v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32.xml"/><Relationship Id="rId10" Type="http://schemas.openxmlformats.org/officeDocument/2006/relationships/image" Target="../media/image14.wmf"/><Relationship Id="rId1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4.v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33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5.wmf"/><Relationship Id="rId1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8" Type="http://schemas.openxmlformats.org/officeDocument/2006/relationships/image" Target="../media/image21.wmf"/><Relationship Id="rId7" Type="http://schemas.openxmlformats.org/officeDocument/2006/relationships/oleObject" Target="../embeddings/oleObject19.bin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2" Type="http://schemas.openxmlformats.org/officeDocument/2006/relationships/image" Target="../media/image18.wmf"/><Relationship Id="rId11" Type="http://schemas.openxmlformats.org/officeDocument/2006/relationships/vmlDrawing" Target="../drawings/vmlDrawing5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37.xml"/><Relationship Id="rId2" Type="http://schemas.openxmlformats.org/officeDocument/2006/relationships/image" Target="../media/image22.wmf"/><Relationship Id="rId1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6.xml"/><Relationship Id="rId8" Type="http://schemas.openxmlformats.org/officeDocument/2006/relationships/tags" Target="../tags/tag15.xml"/><Relationship Id="rId7" Type="http://schemas.openxmlformats.org/officeDocument/2006/relationships/slide" Target="slide10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image" Target="../media/image1.emf"/><Relationship Id="rId14" Type="http://schemas.openxmlformats.org/officeDocument/2006/relationships/vmlDrawing" Target="../drawings/vmlDrawing1.vml"/><Relationship Id="rId13" Type="http://schemas.openxmlformats.org/officeDocument/2006/relationships/slideLayout" Target="../slideLayouts/slideLayout2.xml"/><Relationship Id="rId12" Type="http://schemas.openxmlformats.org/officeDocument/2006/relationships/tags" Target="../tags/tag17.xml"/><Relationship Id="rId11" Type="http://schemas.openxmlformats.org/officeDocument/2006/relationships/image" Target="../media/image2.wmf"/><Relationship Id="rId10" Type="http://schemas.openxmlformats.org/officeDocument/2006/relationships/oleObject" Target="../embeddings/oleObject2.bin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任意形状 21"/>
          <p:cNvSpPr/>
          <p:nvPr/>
        </p:nvSpPr>
        <p:spPr>
          <a:xfrm rot="10800000" flipV="1">
            <a:off x="7664693" y="2281118"/>
            <a:ext cx="3007832" cy="1999268"/>
          </a:xfrm>
          <a:custGeom>
            <a:avLst/>
            <a:gdLst>
              <a:gd name="connsiteX0" fmla="*/ 0 w 6716578"/>
              <a:gd name="connsiteY0" fmla="*/ 1658257 h 1658257"/>
              <a:gd name="connsiteX1" fmla="*/ 6716578 w 6716578"/>
              <a:gd name="connsiteY1" fmla="*/ 1658257 h 1658257"/>
              <a:gd name="connsiteX2" fmla="*/ 5804536 w 6716578"/>
              <a:gd name="connsiteY2" fmla="*/ 0 h 1658257"/>
              <a:gd name="connsiteX3" fmla="*/ 0 w 6716578"/>
              <a:gd name="connsiteY3" fmla="*/ 0 h 1658257"/>
              <a:gd name="connsiteX0-1" fmla="*/ 0 w 8124379"/>
              <a:gd name="connsiteY0-2" fmla="*/ 1658257 h 1658257"/>
              <a:gd name="connsiteX1-3" fmla="*/ 8124379 w 8124379"/>
              <a:gd name="connsiteY1-4" fmla="*/ 1658257 h 1658257"/>
              <a:gd name="connsiteX2-5" fmla="*/ 5804536 w 8124379"/>
              <a:gd name="connsiteY2-6" fmla="*/ 0 h 1658257"/>
              <a:gd name="connsiteX3-7" fmla="*/ 0 w 8124379"/>
              <a:gd name="connsiteY3-8" fmla="*/ 0 h 1658257"/>
              <a:gd name="connsiteX4" fmla="*/ 0 w 8124379"/>
              <a:gd name="connsiteY4" fmla="*/ 1658257 h 1658257"/>
              <a:gd name="connsiteX0-9" fmla="*/ 0 w 8124379"/>
              <a:gd name="connsiteY0-10" fmla="*/ 1658257 h 1658257"/>
              <a:gd name="connsiteX1-11" fmla="*/ 8124379 w 8124379"/>
              <a:gd name="connsiteY1-12" fmla="*/ 1658257 h 1658257"/>
              <a:gd name="connsiteX2-13" fmla="*/ 4936104 w 8124379"/>
              <a:gd name="connsiteY2-14" fmla="*/ 0 h 1658257"/>
              <a:gd name="connsiteX3-15" fmla="*/ 0 w 8124379"/>
              <a:gd name="connsiteY3-16" fmla="*/ 0 h 1658257"/>
              <a:gd name="connsiteX4-17" fmla="*/ 0 w 8124379"/>
              <a:gd name="connsiteY4-18" fmla="*/ 1658257 h 1658257"/>
              <a:gd name="connsiteX0-19" fmla="*/ 0 w 8124379"/>
              <a:gd name="connsiteY0-20" fmla="*/ 1658257 h 1658257"/>
              <a:gd name="connsiteX1-21" fmla="*/ 8124379 w 8124379"/>
              <a:gd name="connsiteY1-22" fmla="*/ 1658257 h 1658257"/>
              <a:gd name="connsiteX2-23" fmla="*/ 4646627 w 8124379"/>
              <a:gd name="connsiteY2-24" fmla="*/ 0 h 1658257"/>
              <a:gd name="connsiteX3-25" fmla="*/ 0 w 8124379"/>
              <a:gd name="connsiteY3-26" fmla="*/ 0 h 1658257"/>
              <a:gd name="connsiteX4-27" fmla="*/ 0 w 8124379"/>
              <a:gd name="connsiteY4-28" fmla="*/ 1658257 h 16582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8124379" h="1658256">
                <a:moveTo>
                  <a:pt x="0" y="1658257"/>
                </a:moveTo>
                <a:lnTo>
                  <a:pt x="8124379" y="1658257"/>
                </a:lnTo>
                <a:lnTo>
                  <a:pt x="4646627" y="0"/>
                </a:lnTo>
                <a:lnTo>
                  <a:pt x="0" y="0"/>
                </a:lnTo>
                <a:lnTo>
                  <a:pt x="0" y="1658257"/>
                </a:lnTo>
                <a:close/>
              </a:path>
            </a:pathLst>
          </a:custGeom>
          <a:solidFill>
            <a:srgbClr val="00466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10600030101010101" charset="-122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43" name="直线连接符 28"/>
          <p:cNvCxnSpPr>
            <a:cxnSpLocks noChangeShapeType="1"/>
          </p:cNvCxnSpPr>
          <p:nvPr/>
        </p:nvCxnSpPr>
        <p:spPr bwMode="auto">
          <a:xfrm rot="5400000" flipH="1" flipV="1">
            <a:off x="6328673" y="3750503"/>
            <a:ext cx="2729197" cy="1771835"/>
          </a:xfrm>
          <a:prstGeom prst="line">
            <a:avLst/>
          </a:prstGeom>
          <a:noFill/>
          <a:ln w="57150" algn="ctr">
            <a:solidFill>
              <a:schemeClr val="accent6">
                <a:lumMod val="60000"/>
                <a:lumOff val="40000"/>
              </a:schemeClr>
            </a:solidFill>
            <a:miter lim="800000"/>
          </a:ln>
        </p:spPr>
      </p:cxnSp>
      <p:sp>
        <p:nvSpPr>
          <p:cNvPr id="47" name="文本框 18"/>
          <p:cNvSpPr txBox="1">
            <a:spLocks noChangeArrowheads="1"/>
          </p:cNvSpPr>
          <p:nvPr/>
        </p:nvSpPr>
        <p:spPr bwMode="auto">
          <a:xfrm>
            <a:off x="9097164" y="3088446"/>
            <a:ext cx="1481292" cy="737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4200" kern="1200" cap="none" spc="0" normalizeH="0" baseline="0" noProof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29997" dir="5400000" sy="-100000" algn="bl" rotWithShape="0"/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数学</a:t>
            </a:r>
            <a:endParaRPr kumimoji="1" lang="zh-CN" altLang="en-US" sz="4200" kern="1200" cap="none" spc="0" normalizeH="0" baseline="0" noProof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0000" endA="300" endPos="50000" dist="29997" dir="5400000" sy="-100000" algn="bl" rotWithShape="0"/>
              </a:effectLst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48" name="任意形状 23"/>
          <p:cNvSpPr/>
          <p:nvPr/>
        </p:nvSpPr>
        <p:spPr>
          <a:xfrm flipV="1">
            <a:off x="1524000" y="1280675"/>
            <a:ext cx="7090911" cy="1990932"/>
          </a:xfrm>
          <a:custGeom>
            <a:avLst/>
            <a:gdLst>
              <a:gd name="connsiteX0" fmla="*/ 0 w 7264400"/>
              <a:gd name="connsiteY0" fmla="*/ 2654300 h 2654300"/>
              <a:gd name="connsiteX1" fmla="*/ 7264400 w 7264400"/>
              <a:gd name="connsiteY1" fmla="*/ 2654300 h 2654300"/>
              <a:gd name="connsiteX2" fmla="*/ 5804535 w 7264400"/>
              <a:gd name="connsiteY2" fmla="*/ 0 h 2654300"/>
              <a:gd name="connsiteX3" fmla="*/ 0 w 7264400"/>
              <a:gd name="connsiteY3" fmla="*/ 0 h 265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4400" h="2654300">
                <a:moveTo>
                  <a:pt x="0" y="2654300"/>
                </a:moveTo>
                <a:lnTo>
                  <a:pt x="7264400" y="2654300"/>
                </a:lnTo>
                <a:lnTo>
                  <a:pt x="580453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1060003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任意形状 21"/>
          <p:cNvSpPr/>
          <p:nvPr/>
        </p:nvSpPr>
        <p:spPr>
          <a:xfrm flipV="1">
            <a:off x="1524000" y="2127201"/>
            <a:ext cx="6605085" cy="1322923"/>
          </a:xfrm>
          <a:custGeom>
            <a:avLst/>
            <a:gdLst>
              <a:gd name="connsiteX0" fmla="*/ 0 w 6716578"/>
              <a:gd name="connsiteY0" fmla="*/ 1658257 h 1658257"/>
              <a:gd name="connsiteX1" fmla="*/ 6716578 w 6716578"/>
              <a:gd name="connsiteY1" fmla="*/ 1658257 h 1658257"/>
              <a:gd name="connsiteX2" fmla="*/ 5804536 w 6716578"/>
              <a:gd name="connsiteY2" fmla="*/ 0 h 1658257"/>
              <a:gd name="connsiteX3" fmla="*/ 0 w 6716578"/>
              <a:gd name="connsiteY3" fmla="*/ 0 h 165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6578" h="1658256">
                <a:moveTo>
                  <a:pt x="0" y="1658257"/>
                </a:moveTo>
                <a:lnTo>
                  <a:pt x="6716578" y="1658257"/>
                </a:lnTo>
                <a:lnTo>
                  <a:pt x="580453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466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10600030101010101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文本框 18"/>
          <p:cNvSpPr txBox="1">
            <a:spLocks noChangeArrowheads="1"/>
          </p:cNvSpPr>
          <p:nvPr/>
        </p:nvSpPr>
        <p:spPr bwMode="auto">
          <a:xfrm>
            <a:off x="2506980" y="2281555"/>
            <a:ext cx="7068185" cy="10147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1" lang="zh-CN" altLang="en-US" sz="6000" kern="1200" cap="none" spc="0" normalizeH="0" baseline="0" noProof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组合与组合数</a:t>
            </a:r>
            <a:endParaRPr kumimoji="1" lang="zh-CN" altLang="en-US" sz="6000" kern="1200" cap="none" spc="0" normalizeH="0" baseline="0" noProof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rot="5400000">
            <a:off x="6697209" y="1376745"/>
            <a:ext cx="3429357" cy="235173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7379970" y="4986655"/>
            <a:ext cx="3561080" cy="6153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4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临江高中</a:t>
            </a:r>
            <a:r>
              <a:rPr lang="en-US" altLang="zh-CN" sz="24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   </a:t>
            </a:r>
            <a:r>
              <a:rPr lang="zh-CN" altLang="zh-CN" sz="24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程蓉</a:t>
            </a:r>
            <a:r>
              <a:rPr lang="en-US" altLang="zh-CN" sz="24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</a:t>
            </a:r>
            <a:r>
              <a:rPr lang="en-US" altLang="zh-CN"/>
              <a:t>   </a:t>
            </a:r>
            <a:endParaRPr lang="en-US" altLang="zh-CN"/>
          </a:p>
        </p:txBody>
      </p:sp>
      <p:sp>
        <p:nvSpPr>
          <p:cNvPr id="8" name="标题 7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-177800" y="838200"/>
            <a:ext cx="7118350" cy="1167765"/>
          </a:xfrm>
        </p:spPr>
        <p:txBody>
          <a:bodyPr/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CN" altLang="en-US" sz="3600" strike="noStrike" baseline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华文楷体" panose="02010600040101010101" charset="-122"/>
                <a:sym typeface="Arial" panose="020B0604020202020204"/>
              </a:rPr>
              <a:t>第 七 章  计数原理</a:t>
            </a:r>
            <a:endParaRPr lang="zh-CN" altLang="en-US" sz="3600" strike="noStrike" baseline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华文楷体" panose="02010600040101010101" charset="-122"/>
              <a:sym typeface="Arial" panose="020B06040202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数学运用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31026" y="1316949"/>
            <a:ext cx="11563064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 smtClean="0">
                <a:latin typeface="宋体" panose="02010600030101010101" pitchFamily="2" charset="-122"/>
              </a:rPr>
              <a:t>例</a:t>
            </a:r>
            <a:r>
              <a:rPr kumimoji="1" lang="en-US" altLang="zh-CN" sz="2800" b="1" dirty="0" smtClean="0"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、写出从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</a:rPr>
              <a:t>a , b , c , d 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这四个元素中，每次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取出两个元素的所有组合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.</a:t>
            </a:r>
            <a:endParaRPr kumimoji="1"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5927725" y="5983844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4400">
              <a:solidFill>
                <a:schemeClr val="tx2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41" name="Rectangle 28"/>
          <p:cNvSpPr>
            <a:spLocks noChangeArrowheads="1"/>
          </p:cNvSpPr>
          <p:nvPr/>
        </p:nvSpPr>
        <p:spPr bwMode="auto">
          <a:xfrm>
            <a:off x="1906941" y="3391378"/>
            <a:ext cx="62055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所有组合为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kumimoji="1" lang="en-US" altLang="zh-CN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ab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, ac , ad , </a:t>
            </a:r>
            <a:r>
              <a:rPr kumimoji="1" lang="en-US" altLang="zh-CN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bc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,  </a:t>
            </a:r>
            <a:r>
              <a:rPr kumimoji="1" lang="en-US" altLang="zh-CN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bd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, cd</a:t>
            </a:r>
            <a:endParaRPr kumimoji="1" lang="en-US" altLang="zh-CN" sz="3200" b="1" i="1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43" name="Text Box 30"/>
          <p:cNvSpPr txBox="1">
            <a:spLocks noChangeArrowheads="1"/>
          </p:cNvSpPr>
          <p:nvPr/>
        </p:nvSpPr>
        <p:spPr bwMode="auto">
          <a:xfrm>
            <a:off x="8384577" y="3396716"/>
            <a:ext cx="1096069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(6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个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  <a:endParaRPr lang="en-US" altLang="zh-CN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712723" y="2021409"/>
            <a:ext cx="9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解</a:t>
            </a:r>
            <a:r>
              <a:rPr kumimoji="1"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：</a:t>
            </a:r>
            <a:endParaRPr kumimoji="1" lang="en-US" altLang="zh-CN" sz="32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2257482" y="2268619"/>
            <a:ext cx="29516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a 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</a:rPr>
              <a:t>, 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  b 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</a:rPr>
              <a:t>, 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  c 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</a:rPr>
              <a:t>, 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  d</a:t>
            </a:r>
            <a:endParaRPr kumimoji="1"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5332835" y="2268619"/>
            <a:ext cx="2327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b 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</a:rPr>
              <a:t>, 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  c 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</a:rPr>
              <a:t>, 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  d</a:t>
            </a:r>
            <a:endParaRPr kumimoji="1"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8035092" y="2216988"/>
            <a:ext cx="14025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200" b="1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c 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</a:rPr>
              <a:t>, </a:t>
            </a:r>
            <a:r>
              <a:rPr kumimoji="1" lang="en-US" altLang="zh-CN" sz="3200" b="1" i="1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  d</a:t>
            </a:r>
            <a:endParaRPr kumimoji="1"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54" name="下弧形箭头 53"/>
          <p:cNvSpPr/>
          <p:nvPr/>
        </p:nvSpPr>
        <p:spPr>
          <a:xfrm>
            <a:off x="2418685" y="2756904"/>
            <a:ext cx="720442" cy="122580"/>
          </a:xfrm>
          <a:prstGeom prst="curvedUpArrow">
            <a:avLst>
              <a:gd name="adj1" fmla="val 11435"/>
              <a:gd name="adj2" fmla="val 36926"/>
              <a:gd name="adj3" fmla="val 3345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5" name="下弧形箭头 54"/>
          <p:cNvSpPr/>
          <p:nvPr/>
        </p:nvSpPr>
        <p:spPr>
          <a:xfrm>
            <a:off x="2405105" y="2736482"/>
            <a:ext cx="1450456" cy="238697"/>
          </a:xfrm>
          <a:prstGeom prst="curvedUpArrow">
            <a:avLst>
              <a:gd name="adj1" fmla="val 11435"/>
              <a:gd name="adj2" fmla="val 36926"/>
              <a:gd name="adj3" fmla="val 3345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6" name="下弧形箭头 55"/>
          <p:cNvSpPr/>
          <p:nvPr/>
        </p:nvSpPr>
        <p:spPr>
          <a:xfrm>
            <a:off x="2406675" y="2756904"/>
            <a:ext cx="2127617" cy="325271"/>
          </a:xfrm>
          <a:prstGeom prst="curvedUpArrow">
            <a:avLst>
              <a:gd name="adj1" fmla="val 11435"/>
              <a:gd name="adj2" fmla="val 36926"/>
              <a:gd name="adj3" fmla="val 3345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7" name="下弧形箭头 56"/>
          <p:cNvSpPr/>
          <p:nvPr/>
        </p:nvSpPr>
        <p:spPr>
          <a:xfrm>
            <a:off x="5502337" y="2756905"/>
            <a:ext cx="742062" cy="159551"/>
          </a:xfrm>
          <a:prstGeom prst="curvedUpArrow">
            <a:avLst>
              <a:gd name="adj1" fmla="val 11435"/>
              <a:gd name="adj2" fmla="val 36926"/>
              <a:gd name="adj3" fmla="val 3345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8" name="下弧形箭头 57"/>
          <p:cNvSpPr/>
          <p:nvPr/>
        </p:nvSpPr>
        <p:spPr>
          <a:xfrm>
            <a:off x="5485054" y="2739624"/>
            <a:ext cx="1455913" cy="235556"/>
          </a:xfrm>
          <a:prstGeom prst="curvedUpArrow">
            <a:avLst>
              <a:gd name="adj1" fmla="val 11435"/>
              <a:gd name="adj2" fmla="val 36926"/>
              <a:gd name="adj3" fmla="val 3345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9" name="下弧形箭头 58"/>
          <p:cNvSpPr/>
          <p:nvPr/>
        </p:nvSpPr>
        <p:spPr>
          <a:xfrm>
            <a:off x="8190550" y="2701913"/>
            <a:ext cx="742062" cy="159551"/>
          </a:xfrm>
          <a:prstGeom prst="curvedUpArrow">
            <a:avLst>
              <a:gd name="adj1" fmla="val 11435"/>
              <a:gd name="adj2" fmla="val 36926"/>
              <a:gd name="adj3" fmla="val 3345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1" grpId="0"/>
      <p:bldP spid="43" grpId="0"/>
      <p:bldP spid="44" grpId="0"/>
      <p:bldP spid="51" grpId="0"/>
      <p:bldP spid="52" grpId="0"/>
      <p:bldP spid="53" grpId="0"/>
      <p:bldP spid="54" grpId="0" bldLvl="0" animBg="1"/>
      <p:bldP spid="55" grpId="0" bldLvl="0" animBg="1"/>
      <p:bldP spid="56" grpId="0" bldLvl="0" animBg="1"/>
      <p:bldP spid="57" grpId="0" bldLvl="0" animBg="1"/>
      <p:bldP spid="58" grpId="0" bldLvl="0" animBg="1"/>
      <p:bldP spid="5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431371" y="23849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数学运用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265248" y="1015049"/>
            <a:ext cx="11660826" cy="68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anose="02020603050405020304" pitchFamily="18" charset="0"/>
              </a:rPr>
              <a:t>变式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 smtClean="0">
                <a:latin typeface="Times New Roman" panose="02020603050405020304" pitchFamily="18" charset="0"/>
              </a:rPr>
              <a:t>：写出从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</a:rPr>
              <a:t>a , b , c , d 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这四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个元素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中，每次取出三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个元素的所有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组合</a:t>
            </a:r>
            <a:r>
              <a:rPr kumimoji="1" lang="en-US" altLang="zh-CN" sz="2800" b="1" dirty="0" smtClean="0">
                <a:latin typeface="宋体" panose="02010600030101010101" pitchFamily="2" charset="-122"/>
              </a:rPr>
              <a:t>.</a:t>
            </a:r>
            <a:endParaRPr kumimoji="1"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1215127" y="2492683"/>
            <a:ext cx="9060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解：</a:t>
            </a:r>
            <a:endParaRPr kumimoji="1" lang="en-US" altLang="zh-CN" sz="2800" b="1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7" name="Rectangle 28"/>
          <p:cNvSpPr>
            <a:spLocks noChangeArrowheads="1"/>
          </p:cNvSpPr>
          <p:nvPr/>
        </p:nvSpPr>
        <p:spPr bwMode="auto">
          <a:xfrm>
            <a:off x="4906119" y="2402780"/>
            <a:ext cx="473879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所有组合为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endParaRPr kumimoji="1" lang="en-US" altLang="zh-CN" sz="2800" b="1" dirty="0" smtClean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abc</a:t>
            </a:r>
            <a:r>
              <a:rPr kumimoji="1"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kumimoji="1"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，  </a:t>
            </a:r>
            <a:r>
              <a:rPr kumimoji="1" lang="en-US" altLang="zh-CN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abd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kumimoji="1" lang="zh-CN" alt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，</a:t>
            </a:r>
            <a:r>
              <a:rPr kumimoji="1" lang="en-US" altLang="zh-CN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acd</a:t>
            </a:r>
            <a:r>
              <a:rPr kumimoji="1"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kumimoji="1"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，  </a:t>
            </a:r>
            <a:r>
              <a:rPr kumimoji="1" lang="en-US" altLang="zh-CN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bcd</a:t>
            </a:r>
            <a:r>
              <a:rPr kumimoji="1"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kumimoji="1" lang="en-US" altLang="zh-CN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.</a:t>
            </a:r>
            <a:endParaRPr kumimoji="1" lang="en-US" altLang="zh-CN" sz="3200" b="1" i="1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8444812" y="3639087"/>
            <a:ext cx="1079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(4</a:t>
            </a:r>
            <a:r>
              <a:rPr lang="zh-CN" altLang="en-US" sz="32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个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  <a:endParaRPr lang="en-US" altLang="zh-CN" sz="32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073378" y="2332991"/>
            <a:ext cx="2098675" cy="1508126"/>
            <a:chOff x="2073378" y="4618991"/>
            <a:chExt cx="2098675" cy="1508126"/>
          </a:xfrm>
        </p:grpSpPr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2952853" y="5169854"/>
              <a:ext cx="48736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楷体_GB2312" pitchFamily="49" charset="-122"/>
                </a:rPr>
                <a:t>b</a:t>
              </a:r>
              <a:endParaRPr kumimoji="1" lang="en-US" altLang="zh-CN" sz="2800" b="1" i="1" dirty="0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60" name="Text Box 3"/>
            <p:cNvSpPr txBox="1">
              <a:spLocks noChangeArrowheads="1"/>
            </p:cNvSpPr>
            <p:nvPr/>
          </p:nvSpPr>
          <p:spPr bwMode="auto">
            <a:xfrm>
              <a:off x="2073378" y="5608004"/>
              <a:ext cx="533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楷体_GB2312" pitchFamily="49" charset="-122"/>
                </a:rPr>
                <a:t>a</a:t>
              </a:r>
              <a:endParaRPr kumimoji="1" lang="en-US" altLang="zh-CN" sz="2800" b="1" i="1" dirty="0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61" name="Text Box 23"/>
            <p:cNvSpPr txBox="1">
              <a:spLocks noChangeArrowheads="1"/>
            </p:cNvSpPr>
            <p:nvPr/>
          </p:nvSpPr>
          <p:spPr bwMode="auto">
            <a:xfrm>
              <a:off x="3867253" y="4618991"/>
              <a:ext cx="3048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楷体_GB2312" pitchFamily="49" charset="-122"/>
                </a:rPr>
                <a:t>c</a:t>
              </a:r>
              <a:endParaRPr kumimoji="1" lang="en-US" altLang="zh-CN" sz="2800" b="1" i="1" dirty="0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cxnSp>
          <p:nvCxnSpPr>
            <p:cNvPr id="3" name="直接箭头连接符 2"/>
            <p:cNvCxnSpPr/>
            <p:nvPr/>
          </p:nvCxnSpPr>
          <p:spPr>
            <a:xfrm flipV="1">
              <a:off x="2359063" y="5451239"/>
              <a:ext cx="656122" cy="35917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 flipV="1">
              <a:off x="3248009" y="4982331"/>
              <a:ext cx="656122" cy="35917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229570" y="2921954"/>
            <a:ext cx="1247283" cy="523875"/>
            <a:chOff x="3229570" y="5207954"/>
            <a:chExt cx="1247283" cy="523875"/>
          </a:xfrm>
        </p:grpSpPr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3943453" y="5207954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楷体_GB2312" pitchFamily="49" charset="-122"/>
                </a:rPr>
                <a:t>d</a:t>
              </a:r>
              <a:endParaRPr kumimoji="1" lang="en-US" altLang="zh-CN" sz="2800" b="1" i="1" dirty="0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cxnSp>
          <p:nvCxnSpPr>
            <p:cNvPr id="44" name="直接箭头连接符 43"/>
            <p:cNvCxnSpPr/>
            <p:nvPr/>
          </p:nvCxnSpPr>
          <p:spPr>
            <a:xfrm flipV="1">
              <a:off x="3229570" y="5479036"/>
              <a:ext cx="751592" cy="647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2354445" y="3318626"/>
            <a:ext cx="2103027" cy="538163"/>
            <a:chOff x="2354445" y="5604626"/>
            <a:chExt cx="2103027" cy="538163"/>
          </a:xfrm>
        </p:grpSpPr>
        <p:grpSp>
          <p:nvGrpSpPr>
            <p:cNvPr id="52" name="Group 117"/>
            <p:cNvGrpSpPr/>
            <p:nvPr/>
          </p:nvGrpSpPr>
          <p:grpSpPr bwMode="auto">
            <a:xfrm>
              <a:off x="2966809" y="5604626"/>
              <a:ext cx="1490663" cy="538163"/>
              <a:chOff x="1077" y="2004"/>
              <a:chExt cx="939" cy="339"/>
            </a:xfrm>
          </p:grpSpPr>
          <p:sp>
            <p:nvSpPr>
              <p:cNvPr id="54" name="Text Box 15"/>
              <p:cNvSpPr txBox="1">
                <a:spLocks noChangeArrowheads="1"/>
              </p:cNvSpPr>
              <p:nvPr/>
            </p:nvSpPr>
            <p:spPr bwMode="auto">
              <a:xfrm>
                <a:off x="1680" y="2016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楷体_GB2312" pitchFamily="49" charset="-122"/>
                  </a:rPr>
                  <a:t>d</a:t>
                </a:r>
                <a:endParaRPr kumimoji="1" lang="en-US" altLang="zh-CN" sz="2800" b="1" i="1" dirty="0"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  <p:sp>
            <p:nvSpPr>
              <p:cNvPr id="55" name="Text Box 20"/>
              <p:cNvSpPr txBox="1">
                <a:spLocks noChangeArrowheads="1"/>
              </p:cNvSpPr>
              <p:nvPr/>
            </p:nvSpPr>
            <p:spPr bwMode="auto">
              <a:xfrm>
                <a:off x="1077" y="2004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楷体_GB2312" pitchFamily="49" charset="-122"/>
                  </a:rPr>
                  <a:t>c</a:t>
                </a:r>
                <a:endParaRPr kumimoji="1" lang="en-US" altLang="zh-CN" sz="2800" b="1" i="1" dirty="0"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</p:grpSp>
        <p:cxnSp>
          <p:nvCxnSpPr>
            <p:cNvPr id="69" name="直接箭头连接符 68"/>
            <p:cNvCxnSpPr/>
            <p:nvPr/>
          </p:nvCxnSpPr>
          <p:spPr>
            <a:xfrm>
              <a:off x="2354445" y="5930140"/>
              <a:ext cx="700980" cy="101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接箭头连接符 69"/>
            <p:cNvCxnSpPr/>
            <p:nvPr/>
          </p:nvCxnSpPr>
          <p:spPr>
            <a:xfrm flipV="1">
              <a:off x="3248009" y="5911914"/>
              <a:ext cx="733153" cy="83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2111478" y="3814129"/>
            <a:ext cx="2327275" cy="622138"/>
            <a:chOff x="2111478" y="6100129"/>
            <a:chExt cx="2327275" cy="622138"/>
          </a:xfrm>
        </p:grpSpPr>
        <p:grpSp>
          <p:nvGrpSpPr>
            <p:cNvPr id="46" name="Group 118"/>
            <p:cNvGrpSpPr/>
            <p:nvPr/>
          </p:nvGrpSpPr>
          <p:grpSpPr bwMode="auto">
            <a:xfrm>
              <a:off x="2111478" y="6100129"/>
              <a:ext cx="2327275" cy="622138"/>
              <a:chOff x="526" y="2304"/>
              <a:chExt cx="1466" cy="331"/>
            </a:xfrm>
          </p:grpSpPr>
          <p:sp>
            <p:nvSpPr>
              <p:cNvPr id="47" name="Text Box 6"/>
              <p:cNvSpPr txBox="1">
                <a:spLocks noChangeArrowheads="1"/>
              </p:cNvSpPr>
              <p:nvPr/>
            </p:nvSpPr>
            <p:spPr bwMode="auto">
              <a:xfrm>
                <a:off x="526" y="2308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楷体_GB2312" pitchFamily="49" charset="-122"/>
                  </a:rPr>
                  <a:t>b</a:t>
                </a:r>
                <a:endParaRPr kumimoji="1" lang="en-US" altLang="zh-CN" sz="2800" b="1" i="1" dirty="0"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1077" y="2304"/>
                <a:ext cx="36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楷体_GB2312" pitchFamily="49" charset="-122"/>
                  </a:rPr>
                  <a:t>c</a:t>
                </a:r>
                <a:endParaRPr kumimoji="1" lang="en-US" altLang="zh-CN" sz="2800" b="1" i="1" dirty="0"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  <p:sp>
            <p:nvSpPr>
              <p:cNvPr id="50" name="Text Box 11"/>
              <p:cNvSpPr txBox="1">
                <a:spLocks noChangeArrowheads="1"/>
              </p:cNvSpPr>
              <p:nvPr/>
            </p:nvSpPr>
            <p:spPr bwMode="auto">
              <a:xfrm>
                <a:off x="1656" y="2304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 dirty="0">
                    <a:latin typeface="Times New Roman" panose="02020603050405020304" pitchFamily="18" charset="0"/>
                    <a:ea typeface="楷体_GB2312" pitchFamily="49" charset="-122"/>
                  </a:rPr>
                  <a:t>d</a:t>
                </a:r>
                <a:endParaRPr kumimoji="1" lang="en-US" altLang="zh-CN" sz="2800" b="1" i="1" dirty="0"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</p:grpSp>
        <p:cxnSp>
          <p:nvCxnSpPr>
            <p:cNvPr id="71" name="直接箭头连接符 70"/>
            <p:cNvCxnSpPr/>
            <p:nvPr/>
          </p:nvCxnSpPr>
          <p:spPr>
            <a:xfrm>
              <a:off x="2420432" y="6401481"/>
              <a:ext cx="616139" cy="344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/>
            <p:nvPr/>
          </p:nvCxnSpPr>
          <p:spPr>
            <a:xfrm flipV="1">
              <a:off x="3266863" y="6404940"/>
              <a:ext cx="695444" cy="703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431165" y="5193030"/>
            <a:ext cx="11175365" cy="809625"/>
          </a:xfrm>
          <a:prstGeom prst="flowChartProcess">
            <a:avLst/>
          </a:prstGeom>
        </p:spPr>
        <p:style>
          <a:lnRef idx="2">
            <a:schemeClr val="accent5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3200" b="1" dirty="0" smtClean="0">
                <a:solidFill>
                  <a:schemeClr val="tx1"/>
                </a:solidFill>
                <a:ea typeface="隶书" panose="02010509060101010101" pitchFamily="49" charset="-122"/>
              </a:rPr>
              <a:t>你能快速地写出</a:t>
            </a:r>
            <a:r>
              <a:rPr lang="zh-CN" altLang="en-US" sz="3200" b="1" dirty="0" smtClean="0">
                <a:ea typeface="隶书" panose="02010509060101010101" pitchFamily="49" charset="-122"/>
                <a:sym typeface="+mn-ea"/>
              </a:rPr>
              <a:t>从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  <a:sym typeface="+mn-ea"/>
              </a:rPr>
              <a:t>a , b , c , d</a:t>
            </a:r>
            <a:r>
              <a:rPr lang="zh-CN" altLang="en-US" sz="3200" b="1" dirty="0" smtClean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3200" b="1" dirty="0" smtClean="0">
                <a:ea typeface="隶书" panose="02010509060101010101" pitchFamily="49" charset="-122"/>
                <a:sym typeface="+mn-ea"/>
              </a:rPr>
              <a:t>中取出三个元素的所有排列吗</a:t>
            </a:r>
            <a:r>
              <a:rPr lang="zh-CN" altLang="en-US" sz="3200" b="1" dirty="0" smtClean="0">
                <a:solidFill>
                  <a:schemeClr val="tx1"/>
                </a:solidFill>
                <a:ea typeface="隶书" panose="02010509060101010101" pitchFamily="49" charset="-122"/>
              </a:rPr>
              <a:t>？</a:t>
            </a:r>
            <a:endParaRPr lang="zh-CN" altLang="en-US" sz="3200" b="1" dirty="0" smtClean="0">
              <a:solidFill>
                <a:schemeClr val="tx1"/>
              </a:solidFill>
              <a:ea typeface="隶书" panose="020105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6" grpId="0" autoUpdateAnimBg="0"/>
      <p:bldP spid="67" grpId="0" autoUpdateAnimBg="0"/>
      <p:bldP spid="68" grpId="0" autoUpdateAnimBg="0"/>
      <p:bldP spid="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问题探究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363021" y="1247449"/>
            <a:ext cx="16616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所有组合</a:t>
            </a:r>
            <a:endParaRPr kumimoji="1"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576026" y="869911"/>
            <a:ext cx="1916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kumimoji="1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所有排列</a:t>
            </a:r>
            <a:endParaRPr lang="zh-CN" altLang="en-US" dirty="0"/>
          </a:p>
        </p:txBody>
      </p:sp>
      <p:grpSp>
        <p:nvGrpSpPr>
          <p:cNvPr id="8" name="Group 4"/>
          <p:cNvGrpSpPr/>
          <p:nvPr/>
        </p:nvGrpSpPr>
        <p:grpSpPr bwMode="auto">
          <a:xfrm>
            <a:off x="3612147" y="1789705"/>
            <a:ext cx="1108041" cy="3598369"/>
            <a:chOff x="384" y="816"/>
            <a:chExt cx="960" cy="2976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84" y="816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800" i="1" dirty="0">
                  <a:latin typeface="Times New Roman" panose="02020603050405020304" pitchFamily="18" charset="0"/>
                  <a:ea typeface="楷体_GB2312" pitchFamily="49" charset="-122"/>
                </a:rPr>
                <a:t>abc</a:t>
              </a:r>
              <a:endParaRPr kumimoji="1" lang="en-US" altLang="zh-CN" sz="2800" i="1" dirty="0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84" y="1680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800" i="1" dirty="0" err="1">
                  <a:latin typeface="Times New Roman" panose="02020603050405020304" pitchFamily="18" charset="0"/>
                  <a:ea typeface="楷体_GB2312" pitchFamily="49" charset="-122"/>
                </a:rPr>
                <a:t>abd</a:t>
              </a:r>
              <a:endParaRPr kumimoji="1" lang="en-US" altLang="zh-CN" sz="2800" i="1" dirty="0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84" y="2496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800" i="1">
                  <a:latin typeface="Times New Roman" panose="02020603050405020304" pitchFamily="18" charset="0"/>
                  <a:ea typeface="楷体_GB2312" pitchFamily="49" charset="-122"/>
                </a:rPr>
                <a:t>acd</a:t>
              </a:r>
              <a:endParaRPr kumimoji="1" lang="en-US" altLang="zh-CN" sz="2800" i="1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432" y="3408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800" i="1">
                  <a:latin typeface="Times New Roman" panose="02020603050405020304" pitchFamily="18" charset="0"/>
                  <a:ea typeface="楷体_GB2312" pitchFamily="49" charset="-122"/>
                </a:rPr>
                <a:t>bcd</a:t>
              </a:r>
              <a:endParaRPr kumimoji="1" lang="en-US" altLang="zh-CN" sz="2800" i="1"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</p:grp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884945" y="1478227"/>
            <a:ext cx="4951413" cy="960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abc        </a:t>
            </a:r>
            <a:r>
              <a:rPr kumimoji="1" lang="en-US" altLang="zh-CN" sz="2800" i="1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bac</a:t>
            </a:r>
            <a:r>
              <a:rPr kumimoji="1"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cab</a:t>
            </a:r>
            <a:endParaRPr kumimoji="1" lang="en-US" altLang="zh-CN" sz="2800" i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 eaLnBrk="1" hangingPunct="1"/>
            <a:r>
              <a:rPr kumimoji="1" lang="en-US" altLang="zh-CN" sz="2800" i="1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acb</a:t>
            </a:r>
            <a:r>
              <a:rPr kumimoji="1"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</a:t>
            </a:r>
            <a:r>
              <a:rPr kumimoji="1" lang="en-US" altLang="zh-CN" sz="2800" i="1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bca</a:t>
            </a:r>
            <a:r>
              <a:rPr kumimoji="1"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</a:t>
            </a:r>
            <a:r>
              <a:rPr kumimoji="1" lang="en-US" altLang="zh-CN" sz="2800" i="1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cba</a:t>
            </a:r>
            <a:endParaRPr kumimoji="1" lang="en-US" altLang="zh-CN" sz="2800" i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4732798" y="1911112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5887531" y="2513655"/>
            <a:ext cx="4951413" cy="96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800" i="1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abd</a:t>
            </a:r>
            <a:r>
              <a:rPr kumimoji="1"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bad       dab</a:t>
            </a:r>
            <a:endParaRPr kumimoji="1" lang="en-US" altLang="zh-CN" sz="2800" i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 eaLnBrk="1" hangingPunct="1"/>
            <a:r>
              <a:rPr kumimoji="1" lang="en-US" altLang="zh-CN" sz="2800" i="1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adb</a:t>
            </a:r>
            <a:r>
              <a:rPr kumimoji="1"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 </a:t>
            </a:r>
            <a:r>
              <a:rPr kumimoji="1" lang="en-US" altLang="zh-CN" sz="2800" i="1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bda</a:t>
            </a:r>
            <a:r>
              <a:rPr kumimoji="1"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  </a:t>
            </a:r>
            <a:r>
              <a:rPr kumimoji="1" lang="en-US" altLang="zh-CN" sz="2800" i="1" dirty="0" err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dba</a:t>
            </a:r>
            <a:endParaRPr kumimoji="1" lang="en-US" altLang="zh-CN" sz="2800" i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4724104" y="2958855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887534" y="3586789"/>
            <a:ext cx="4951413" cy="960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acd        cad        dac</a:t>
            </a:r>
            <a:endParaRPr kumimoji="1" lang="en-US" altLang="zh-CN" sz="2800" i="1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 eaLnBrk="1" hangingPunct="1"/>
            <a:r>
              <a:rPr kumimoji="1"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adc        cda        dca</a:t>
            </a:r>
            <a:endParaRPr kumimoji="1" lang="en-US" altLang="zh-CN" sz="2800" i="1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4756067" y="3928248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5915808" y="4678774"/>
            <a:ext cx="4951413" cy="96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bcd        cbd        dbc</a:t>
            </a:r>
            <a:endParaRPr kumimoji="1" lang="en-US" altLang="zh-CN" sz="2800" i="1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 eaLnBrk="1" hangingPunct="1"/>
            <a:r>
              <a:rPr kumimoji="1" lang="en-US" altLang="zh-CN" sz="2800" i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bdc        cdb        dcb</a:t>
            </a:r>
            <a:endParaRPr kumimoji="1" lang="en-US" altLang="zh-CN" sz="2800" i="1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1" name="AutoShape 16"/>
          <p:cNvSpPr>
            <a:spLocks noChangeArrowheads="1"/>
          </p:cNvSpPr>
          <p:nvPr/>
        </p:nvSpPr>
        <p:spPr bwMode="auto">
          <a:xfrm>
            <a:off x="4800306" y="5046173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27455" y="2469825"/>
            <a:ext cx="807454" cy="21810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800" i="1" dirty="0" smtClean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endParaRPr kumimoji="1" lang="en-US" altLang="zh-CN" sz="2800" i="1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 eaLnBrk="1" hangingPunct="1"/>
            <a:r>
              <a:rPr kumimoji="1" lang="en-US" altLang="zh-CN" sz="2800" i="1" dirty="0" smtClean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endParaRPr kumimoji="1" lang="en-US" altLang="zh-CN" sz="2800" i="1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 eaLnBrk="1" hangingPunct="1"/>
            <a:r>
              <a:rPr kumimoji="1" lang="en-US" altLang="zh-CN" sz="2800" i="1" dirty="0" smtClean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endParaRPr kumimoji="1" lang="en-US" altLang="zh-CN" sz="2800" i="1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ctr" eaLnBrk="1" hangingPunct="1"/>
            <a:r>
              <a:rPr kumimoji="1" lang="en-US" altLang="zh-CN" sz="2800" i="1" dirty="0" smtClean="0"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endParaRPr kumimoji="1" lang="en-US" altLang="zh-CN" sz="2800" i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1319753" y="3458478"/>
            <a:ext cx="1773920" cy="141376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294227" y="2969434"/>
            <a:ext cx="18874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 smtClean="0">
                <a:latin typeface="宋体" panose="02010600030101010101" pitchFamily="2" charset="-122"/>
              </a:rPr>
              <a:t>取出</a:t>
            </a:r>
            <a:r>
              <a:rPr kumimoji="1" lang="en-US" altLang="zh-CN" sz="2400" b="1" dirty="0" smtClean="0">
                <a:latin typeface="宋体" panose="02010600030101010101" pitchFamily="2" charset="-122"/>
              </a:rPr>
              <a:t>3</a:t>
            </a:r>
            <a:r>
              <a:rPr kumimoji="1" lang="zh-CN" altLang="en-US" sz="2400" b="1" dirty="0" smtClean="0">
                <a:latin typeface="宋体" panose="02010600030101010101" pitchFamily="2" charset="-122"/>
              </a:rPr>
              <a:t>个元素</a:t>
            </a:r>
            <a:endParaRPr kumimoji="1"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3802121" y="233136"/>
            <a:ext cx="3861871" cy="1198918"/>
          </a:xfrm>
          <a:prstGeom prst="wedgeEllipseCallout">
            <a:avLst>
              <a:gd name="adj1" fmla="val -13848"/>
              <a:gd name="adj2" fmla="val 72855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B0F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solidFill>
                  <a:srgbClr val="FF3300"/>
                </a:solidFill>
                <a:ea typeface="隶书" panose="02010509060101010101" pitchFamily="49" charset="-122"/>
              </a:rPr>
              <a:t>你发现排列与组合的联系了吗？</a:t>
            </a:r>
            <a:endParaRPr lang="zh-CN" altLang="en-US" sz="2800" dirty="0"/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1687830" y="5770880"/>
            <a:ext cx="7899400" cy="817245"/>
          </a:xfrm>
          <a:prstGeom prst="flowChartAlternateProcess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3300"/>
                </a:solidFill>
                <a:ea typeface="隶书" panose="02010509060101010101" pitchFamily="49" charset="-122"/>
              </a:rPr>
              <a:t>组合是选择的结果，排列是选择后再排序的结果</a:t>
            </a:r>
            <a:r>
              <a:rPr lang="en-US" altLang="zh-CN" sz="2800" b="1" dirty="0">
                <a:solidFill>
                  <a:srgbClr val="FF3300"/>
                </a:solidFill>
                <a:ea typeface="隶书" panose="02010509060101010101" pitchFamily="49" charset="-122"/>
              </a:rPr>
              <a:t>.</a:t>
            </a:r>
            <a:endParaRPr lang="en-US" altLang="zh-CN" sz="2800" b="1" dirty="0">
              <a:solidFill>
                <a:srgbClr val="FF3300"/>
              </a:solidFill>
              <a:ea typeface="隶书" panose="020105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utoUpdateAnimBg="0"/>
      <p:bldP spid="13" grpId="0" bldLvl="0" animBg="1" autoUpdateAnimBg="0"/>
      <p:bldP spid="15" grpId="0" bldLvl="0" animBg="1"/>
      <p:bldP spid="16" grpId="0" bldLvl="0" animBg="1" autoUpdateAnimBg="0"/>
      <p:bldP spid="17" grpId="0" bldLvl="0" animBg="1"/>
      <p:bldP spid="18" grpId="0" bldLvl="0" animBg="1" autoUpdateAnimBg="0"/>
      <p:bldP spid="19" grpId="0" bldLvl="0" animBg="1"/>
      <p:bldP spid="20" grpId="0" bldLvl="0" animBg="1" autoUpdateAnimBg="0"/>
      <p:bldP spid="21" grpId="0" bldLvl="0" animBg="1"/>
      <p:bldP spid="24" grpId="0" bldLvl="0" animBg="1"/>
      <p:bldP spid="25" grpId="0" bldLvl="0" animBg="1"/>
      <p:bldP spid="26" grpId="0"/>
      <p:bldP spid="27" grpId="0" bldLvl="0" animBg="1" autoUpdateAnimBg="0"/>
      <p:bldP spid="28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431371" y="152773"/>
            <a:ext cx="1840286" cy="5835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合作探究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486150" y="1905000"/>
            <a:ext cx="487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400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7109903" y="5431037"/>
            <a:ext cx="3757682" cy="1178351"/>
          </a:xfrm>
          <a:prstGeom prst="wedgeEllipseCallout">
            <a:avLst>
              <a:gd name="adj1" fmla="val -55548"/>
              <a:gd name="adj2" fmla="val -65119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B0F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 smtClean="0">
                <a:solidFill>
                  <a:srgbClr val="FF3300"/>
                </a:solidFill>
                <a:ea typeface="隶书" panose="02010509060101010101" pitchFamily="49" charset="-122"/>
              </a:rPr>
              <a:t>如何计算       ？</a:t>
            </a:r>
            <a:r>
              <a:rPr lang="zh-CN" altLang="en-US" sz="3200" dirty="0" smtClean="0">
                <a:solidFill>
                  <a:srgbClr val="FF3300"/>
                </a:solidFill>
              </a:rPr>
              <a:t> </a:t>
            </a:r>
            <a:endParaRPr lang="zh-CN" altLang="en-US" sz="3200" dirty="0"/>
          </a:p>
        </p:txBody>
      </p:sp>
      <p:graphicFrame>
        <p:nvGraphicFramePr>
          <p:cNvPr id="21" name="Object 13"/>
          <p:cNvGraphicFramePr>
            <a:graphicFrameLocks noChangeAspect="1"/>
          </p:cNvGraphicFramePr>
          <p:nvPr/>
        </p:nvGraphicFramePr>
        <p:xfrm>
          <a:off x="9443085" y="5431155"/>
          <a:ext cx="712470" cy="1008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60" name="Equation" r:id="rId1" imgW="228600" imgH="241300" progId="Equation.DSMT4">
                  <p:embed/>
                </p:oleObj>
              </mc:Choice>
              <mc:Fallback>
                <p:oleObj name="Equation" r:id="rId1" imgW="228600" imgH="241300" progId="Equation.DSMT4">
                  <p:embed/>
                  <p:pic>
                    <p:nvPicPr>
                      <p:cNvPr id="0" name="图片 75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3085" y="5431155"/>
                        <a:ext cx="712470" cy="1008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2627630" y="151130"/>
            <a:ext cx="7381240" cy="866775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00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chemeClr val="tx1"/>
                </a:solidFill>
                <a:ea typeface="隶书" panose="02010509060101010101" pitchFamily="49" charset="-122"/>
              </a:rPr>
              <a:t>你能根据排列与组合的关系计算</a:t>
            </a:r>
            <a:r>
              <a:rPr lang="en-US" altLang="zh-CN" sz="3200" b="1" dirty="0" smtClean="0">
                <a:solidFill>
                  <a:schemeClr val="tx1"/>
                </a:solidFill>
                <a:ea typeface="隶书" panose="02010509060101010101" pitchFamily="49" charset="-122"/>
              </a:rPr>
              <a:t>      </a:t>
            </a:r>
            <a:r>
              <a:rPr lang="zh-CN" altLang="en-US" sz="3200" b="1" dirty="0" smtClean="0">
                <a:solidFill>
                  <a:schemeClr val="tx1"/>
                </a:solidFill>
                <a:ea typeface="隶书" panose="02010509060101010101" pitchFamily="49" charset="-122"/>
              </a:rPr>
              <a:t>？</a:t>
            </a:r>
            <a:endParaRPr lang="zh-CN" altLang="en-US" sz="3200" b="1" dirty="0" smtClean="0">
              <a:solidFill>
                <a:schemeClr val="tx1"/>
              </a:solidFill>
              <a:ea typeface="隶书" panose="02010509060101010101" pitchFamily="49" charset="-122"/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362950" y="180340"/>
          <a:ext cx="88773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3" imgW="228600" imgH="241300" progId="Equation.KSEE3">
                  <p:embed/>
                </p:oleObj>
              </mc:Choice>
              <mc:Fallback>
                <p:oleObj name="" r:id="rId3" imgW="2286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2950" y="180340"/>
                        <a:ext cx="887730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0" name="Text Box 2"/>
          <p:cNvSpPr txBox="1"/>
          <p:nvPr>
            <p:custDataLst>
              <p:tags r:id="rId5"/>
            </p:custDataLst>
          </p:nvPr>
        </p:nvSpPr>
        <p:spPr>
          <a:xfrm>
            <a:off x="990918" y="3581400"/>
            <a:ext cx="38481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根据分步计数原理，得到：</a:t>
            </a:r>
            <a:endParaRPr lang="zh-CN" altLang="en-US" sz="2400" b="1">
              <a:solidFill>
                <a:srgbClr val="C00000"/>
              </a:solidFill>
              <a:latin typeface="Times New Roman" panose="02020603050405020304" pitchFamily="18" charset="0"/>
              <a:ea typeface="华文楷体" panose="02010600040101010101" charset="-122"/>
            </a:endParaRPr>
          </a:p>
        </p:txBody>
      </p:sp>
      <p:sp>
        <p:nvSpPr>
          <p:cNvPr id="12291" name="Text Box 3"/>
          <p:cNvSpPr txBox="1"/>
          <p:nvPr>
            <p:custDataLst>
              <p:tags r:id="rId6"/>
            </p:custDataLst>
          </p:nvPr>
        </p:nvSpPr>
        <p:spPr>
          <a:xfrm>
            <a:off x="1144588" y="4517390"/>
            <a:ext cx="117538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400" b="1">
                <a:solidFill>
                  <a:srgbClr val="C0000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因此：</a:t>
            </a:r>
            <a:r>
              <a:rPr lang="zh-CN" altLang="en-US" sz="2400">
                <a:solidFill>
                  <a:srgbClr val="C0000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 </a:t>
            </a:r>
            <a:endParaRPr lang="zh-CN" altLang="en-US" sz="2400">
              <a:solidFill>
                <a:srgbClr val="C00000"/>
              </a:solidFill>
              <a:latin typeface="Times New Roman" panose="02020603050405020304" pitchFamily="18" charset="0"/>
              <a:ea typeface="华文楷体" panose="02010600040101010101" charset="-122"/>
            </a:endParaRPr>
          </a:p>
        </p:txBody>
      </p:sp>
      <p:grpSp>
        <p:nvGrpSpPr>
          <p:cNvPr id="12" name="组合 11"/>
          <p:cNvGrpSpPr/>
          <p:nvPr>
            <p:custDataLst>
              <p:tags r:id="rId7"/>
            </p:custDataLst>
          </p:nvPr>
        </p:nvGrpSpPr>
        <p:grpSpPr>
          <a:xfrm>
            <a:off x="501015" y="2189480"/>
            <a:ext cx="9507855" cy="1157605"/>
            <a:chOff x="834" y="3197"/>
            <a:chExt cx="14973" cy="182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94" name="Text Box 9"/>
                <p:cNvSpPr txBox="1"/>
                <p:nvPr>
                  <p:custDataLst>
                    <p:tags r:id="rId8"/>
                  </p:custDataLst>
                </p:nvPr>
              </p:nvSpPr>
              <p:spPr>
                <a:xfrm>
                  <a:off x="834" y="3197"/>
                  <a:ext cx="14973" cy="81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p>
                  <a:r>
                    <a:rPr lang="zh-CN" altLang="zh-CN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    </a:t>
                  </a:r>
                  <a:r>
                    <a:rPr lang="zh-CN" altLang="en-US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第</a:t>
                  </a:r>
                  <a:r>
                    <a:rPr lang="zh-CN" altLang="zh-CN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1</a:t>
                  </a:r>
                  <a:r>
                    <a:rPr lang="zh-CN" altLang="en-US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步，先求出从</a:t>
                  </a:r>
                  <a:r>
                    <a:rPr lang="en-US" altLang="zh-CN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10</a:t>
                  </a:r>
                  <a:r>
                    <a:rPr lang="zh-CN" altLang="en-US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个不同元素中取</a:t>
                  </a:r>
                  <a:r>
                    <a:rPr lang="en-US" altLang="zh-CN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5</a:t>
                  </a:r>
                  <a:r>
                    <a:rPr lang="zh-CN" altLang="en-US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个元素的组合数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zh-CN" sz="2400" b="1" i="1">
                              <a:latin typeface="Cambria Math" panose="02040503050406030204" pitchFamily="18" charset="0"/>
                              <a:ea typeface="华文楷体" panose="02010600040101010101" charset="-122"/>
                              <a:cs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b="1" i="1">
                              <a:latin typeface="Cambria Math" panose="02040503050406030204" pitchFamily="18" charset="0"/>
                              <a:ea typeface="华文楷体" panose="02010600040101010101" charset="-122"/>
                              <a:cs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altLang="zh-CN" sz="2400" b="1" i="1">
                              <a:latin typeface="Cambria Math" panose="02040503050406030204" pitchFamily="18" charset="0"/>
                              <a:ea typeface="华文楷体" panose="02010600040101010101" charset="-122"/>
                              <a:cs typeface="Cambria Math" panose="02040503050406030204" pitchFamily="18" charset="0"/>
                            </a:rPr>
                            <m:t>𝟏𝟎</m:t>
                          </m:r>
                        </m:sub>
                        <m:sup>
                          <m:r>
                            <a:rPr lang="en-US" altLang="zh-CN" sz="2400" b="1" i="1">
                              <a:latin typeface="Cambria Math" panose="02040503050406030204" pitchFamily="18" charset="0"/>
                              <a:ea typeface="华文楷体" panose="02010600040101010101" charset="-122"/>
                              <a:cs typeface="Cambria Math" panose="02040503050406030204" pitchFamily="18" charset="0"/>
                            </a:rPr>
                            <m:t>𝟓</m:t>
                          </m:r>
                        </m:sup>
                      </m:sSubSup>
                    </m:oMath>
                  </a14:m>
                  <a:r>
                    <a:rPr lang="zh-CN" altLang="en-US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  ． </a:t>
                  </a:r>
                  <a:endParaRPr lang="zh-CN" altLang="en-US" sz="2400" b="1">
                    <a:latin typeface="Times New Roman" panose="02020603050405020304" pitchFamily="18" charset="0"/>
                    <a:ea typeface="华文楷体" panose="02010600040101010101" charset="-122"/>
                  </a:endParaRPr>
                </a:p>
              </p:txBody>
            </p:sp>
          </mc:Choice>
          <mc:Fallback>
            <p:sp>
              <p:nvSpPr>
                <p:cNvPr id="3094" name="Text 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9"/>
                  </p:custDataLst>
                </p:nvPr>
              </p:nvSpPr>
              <p:spPr>
                <a:xfrm>
                  <a:off x="834" y="3197"/>
                  <a:ext cx="14973" cy="818"/>
                </a:xfrm>
                <a:prstGeom prst="rect">
                  <a:avLst/>
                </a:prstGeom>
                <a:blipFill rotWithShape="1">
                  <a:blip r:embed="rId10"/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93" name="Text Box 14"/>
                <p:cNvSpPr txBox="1"/>
                <p:nvPr>
                  <p:custDataLst>
                    <p:tags r:id="rId11"/>
                  </p:custDataLst>
                </p:nvPr>
              </p:nvSpPr>
              <p:spPr>
                <a:xfrm>
                  <a:off x="1396" y="4191"/>
                  <a:ext cx="10692" cy="82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p>
                  <a:pPr algn="l"/>
                  <a:r>
                    <a:rPr lang="zh-CN" altLang="en-US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第</a:t>
                  </a:r>
                  <a:r>
                    <a:rPr lang="zh-CN" altLang="zh-CN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2</a:t>
                  </a:r>
                  <a:r>
                    <a:rPr lang="zh-CN" altLang="en-US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步，求每一个组合中</a:t>
                  </a:r>
                  <a:r>
                    <a:rPr lang="en-US" altLang="zh-CN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5</a:t>
                  </a:r>
                  <a:r>
                    <a:rPr lang="zh-CN" altLang="en-US" sz="2400" b="1">
                      <a:latin typeface="Times New Roman" panose="02020603050405020304" pitchFamily="18" charset="0"/>
                      <a:ea typeface="华文楷体" panose="02010600040101010101" charset="-122"/>
                    </a:rPr>
                    <a:t>个元素的全排列数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zh-CN" sz="2400" b="1" i="1">
                              <a:latin typeface="Cambria Math" panose="02040503050406030204" pitchFamily="18" charset="0"/>
                              <a:ea typeface="华文楷体" panose="02010600040101010101" charset="-122"/>
                              <a:cs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2400" b="1" i="1">
                              <a:latin typeface="Cambria Math" panose="02040503050406030204" pitchFamily="18" charset="0"/>
                              <a:ea typeface="华文楷体" panose="02010600040101010101" charset="-122"/>
                              <a:cs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sz="2400" b="1" i="1">
                              <a:latin typeface="Cambria Math" panose="02040503050406030204" pitchFamily="18" charset="0"/>
                              <a:ea typeface="华文楷体" panose="02010600040101010101" charset="-122"/>
                              <a:cs typeface="Cambria Math" panose="02040503050406030204" pitchFamily="18" charset="0"/>
                            </a:rPr>
                            <m:t>𝟓</m:t>
                          </m:r>
                        </m:sub>
                        <m:sup>
                          <m:r>
                            <a:rPr lang="en-US" altLang="zh-CN" sz="2400" b="1" i="1">
                              <a:latin typeface="Cambria Math" panose="02040503050406030204" pitchFamily="18" charset="0"/>
                              <a:ea typeface="华文楷体" panose="02010600040101010101" charset="-122"/>
                              <a:cs typeface="Cambria Math" panose="02040503050406030204" pitchFamily="18" charset="0"/>
                            </a:rPr>
                            <m:t>𝟓</m:t>
                          </m:r>
                        </m:sup>
                      </m:sSubSup>
                    </m:oMath>
                  </a14:m>
                  <a:r>
                    <a:rPr lang="zh-CN" altLang="en-US" sz="2400">
                      <a:latin typeface="Times New Roman" panose="02020603050405020304" pitchFamily="18" charset="0"/>
                      <a:ea typeface="华文楷体" panose="02010600040101010101" charset="-122"/>
                    </a:rPr>
                    <a:t> ． </a:t>
                  </a:r>
                  <a:endParaRPr lang="zh-CN" altLang="en-US" sz="2400">
                    <a:latin typeface="Times New Roman" panose="02020603050405020304" pitchFamily="18" charset="0"/>
                    <a:ea typeface="华文楷体" panose="02010600040101010101" charset="-122"/>
                  </a:endParaRPr>
                </a:p>
              </p:txBody>
            </p:sp>
          </mc:Choice>
          <mc:Fallback>
            <p:sp>
              <p:nvSpPr>
                <p:cNvPr id="3093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12"/>
                  </p:custDataLst>
                </p:nvPr>
              </p:nvSpPr>
              <p:spPr>
                <a:xfrm>
                  <a:off x="1396" y="4191"/>
                  <a:ext cx="10692" cy="829"/>
                </a:xfrm>
                <a:prstGeom prst="rect">
                  <a:avLst/>
                </a:prstGeom>
                <a:blipFill rotWithShape="1">
                  <a:blip r:embed="rId13"/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2305" name="Object 17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4823460" y="3493770"/>
          <a:ext cx="1950720" cy="54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" r:id="rId15" imgW="850900" imgH="241300" progId="Equation.3">
                  <p:embed/>
                </p:oleObj>
              </mc:Choice>
              <mc:Fallback>
                <p:oleObj name="" r:id="rId15" imgW="8509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23460" y="3493770"/>
                        <a:ext cx="1950720" cy="54800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>
            <p:custDataLst>
              <p:tags r:id="rId17"/>
            </p:custDataLst>
          </p:nvPr>
        </p:nvGraphicFramePr>
        <p:xfrm>
          <a:off x="2431415" y="4254500"/>
          <a:ext cx="4272280" cy="904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" r:id="rId18" imgW="2159000" imgH="457200" progId="Equation.3">
                  <p:embed/>
                </p:oleObj>
              </mc:Choice>
              <mc:Fallback>
                <p:oleObj name="" r:id="rId18" imgW="2159000" imgH="457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431415" y="4254500"/>
                        <a:ext cx="4272280" cy="90424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18"/>
          <p:cNvSpPr>
            <a:spLocks noChangeArrowheads="1"/>
          </p:cNvSpPr>
          <p:nvPr/>
        </p:nvSpPr>
        <p:spPr bwMode="auto">
          <a:xfrm>
            <a:off x="991235" y="1332230"/>
            <a:ext cx="4384675" cy="745490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rgbClr val="0000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chemeClr val="tx1"/>
                </a:solidFill>
                <a:ea typeface="隶书" panose="02010509060101010101" pitchFamily="49" charset="-122"/>
              </a:rPr>
              <a:t>计算</a:t>
            </a:r>
            <a:r>
              <a:rPr lang="en-US" altLang="zh-CN" sz="2800" b="1" dirty="0" smtClean="0">
                <a:solidFill>
                  <a:schemeClr val="tx1"/>
                </a:solidFill>
                <a:ea typeface="隶书" panose="02010509060101010101" pitchFamily="49" charset="-122"/>
              </a:rPr>
              <a:t>      </a:t>
            </a:r>
            <a:r>
              <a:rPr lang="zh-CN" altLang="en-US" sz="2800" b="1" dirty="0" smtClean="0">
                <a:solidFill>
                  <a:schemeClr val="tx1"/>
                </a:solidFill>
                <a:ea typeface="隶书" panose="02010509060101010101" pitchFamily="49" charset="-122"/>
              </a:rPr>
              <a:t>可分两步考虑：</a:t>
            </a:r>
            <a:endParaRPr lang="zh-CN" altLang="en-US" sz="2800" b="1" dirty="0" smtClean="0">
              <a:solidFill>
                <a:schemeClr val="tx1"/>
              </a:solidFill>
              <a:ea typeface="隶书" panose="02010509060101010101" pitchFamily="49" charset="-122"/>
            </a:endParaRPr>
          </a:p>
        </p:txBody>
      </p:sp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758315" y="1360170"/>
          <a:ext cx="72771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20" imgW="228600" imgH="241300" progId="Equation.KSEE3">
                  <p:embed/>
                </p:oleObj>
              </mc:Choice>
              <mc:Fallback>
                <p:oleObj name="" r:id="rId20" imgW="228600" imgH="2413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758315" y="1360170"/>
                        <a:ext cx="727710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9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12290" grpId="0" animBg="1"/>
      <p:bldP spid="12291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问题探究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486150" y="1905000"/>
            <a:ext cx="487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400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484438" y="1027193"/>
          <a:ext cx="3303260" cy="672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6" name="Equation" r:id="rId1" imgW="32918400" imgH="6705600" progId="Equation.DSMT4">
                  <p:embed/>
                </p:oleObj>
              </mc:Choice>
              <mc:Fallback>
                <p:oleObj name="Equation" r:id="rId1" imgW="32918400" imgH="6705600" progId="Equation.DSMT4">
                  <p:embed/>
                  <p:pic>
                    <p:nvPicPr>
                      <p:cNvPr id="0" name="图片 86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027193"/>
                        <a:ext cx="3303260" cy="67257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 w="19050">
                        <a:solidFill>
                          <a:srgbClr val="210ED8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939800" y="1905000"/>
          <a:ext cx="101838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7" name="Equation" r:id="rId3" imgW="94488000" imgH="6705600" progId="Equation.DSMT4">
                  <p:embed/>
                </p:oleObj>
              </mc:Choice>
              <mc:Fallback>
                <p:oleObj name="Equation" r:id="rId3" imgW="94488000" imgH="6705600" progId="Equation.DSMT4">
                  <p:embed/>
                  <p:pic>
                    <p:nvPicPr>
                      <p:cNvPr id="0" name="图片 86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1905000"/>
                        <a:ext cx="101838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958850" y="2774950"/>
          <a:ext cx="88455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8" name="Equation" r:id="rId5" imgW="81381600" imgH="6705600" progId="Equation.DSMT4">
                  <p:embed/>
                </p:oleObj>
              </mc:Choice>
              <mc:Fallback>
                <p:oleObj name="Equation" r:id="rId5" imgW="81381600" imgH="6705600" progId="Equation.DSMT4">
                  <p:embed/>
                  <p:pic>
                    <p:nvPicPr>
                      <p:cNvPr id="0" name="图片 86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774950"/>
                        <a:ext cx="884555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875426" y="3625850"/>
          <a:ext cx="6779140" cy="69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39" name="Equation" r:id="rId7" imgW="64922400" imgH="6705600" progId="Equation.DSMT4">
                  <p:embed/>
                </p:oleObj>
              </mc:Choice>
              <mc:Fallback>
                <p:oleObj name="Equation" r:id="rId7" imgW="64922400" imgH="6705600" progId="Equation.DSMT4">
                  <p:embed/>
                  <p:pic>
                    <p:nvPicPr>
                      <p:cNvPr id="0" name="图片 86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426" y="3625850"/>
                        <a:ext cx="6779140" cy="699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912565" y="4578672"/>
          <a:ext cx="7040552" cy="107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40" name="Equation" r:id="rId9" imgW="83515200" imgH="12801600" progId="Equation.DSMT4">
                  <p:embed/>
                </p:oleObj>
              </mc:Choice>
              <mc:Fallback>
                <p:oleObj name="Equation" r:id="rId9" imgW="83515200" imgH="12801600" progId="Equation.DSMT4">
                  <p:embed/>
                  <p:pic>
                    <p:nvPicPr>
                      <p:cNvPr id="0" name="图片 86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565" y="4578672"/>
                        <a:ext cx="7040552" cy="1077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数学建构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535066" y="1313106"/>
            <a:ext cx="339852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1" lang="zh-CN" altLang="en-US" sz="36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、组合数公式</a:t>
            </a:r>
            <a:r>
              <a:rPr kumimoji="1" lang="en-US" altLang="zh-CN" sz="36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kumimoji="1" lang="en-US" altLang="zh-CN" sz="3600" b="1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218709" y="2075890"/>
          <a:ext cx="9386888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9" name="Equation" r:id="rId1" imgW="96316800" imgH="12801600" progId="Equation.DSMT4">
                  <p:embed/>
                </p:oleObj>
              </mc:Choice>
              <mc:Fallback>
                <p:oleObj name="Equation" r:id="rId1" imgW="96316800" imgH="12801600" progId="Equation.DSMT4">
                  <p:embed/>
                  <p:pic>
                    <p:nvPicPr>
                      <p:cNvPr id="0" name="图片 87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8709" y="2075890"/>
                        <a:ext cx="9386888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2043113" y="3495675"/>
          <a:ext cx="352742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0" name="Equation" r:id="rId3" imgW="34137600" imgH="10668000" progId="Equation.DSMT4">
                  <p:embed/>
                </p:oleObj>
              </mc:Choice>
              <mc:Fallback>
                <p:oleObj name="Equation" r:id="rId3" imgW="34137600" imgH="10668000" progId="Equation.DSMT4">
                  <p:embed/>
                  <p:pic>
                    <p:nvPicPr>
                      <p:cNvPr id="0" name="图片 87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3495675"/>
                        <a:ext cx="3527425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228136" y="4703209"/>
          <a:ext cx="60007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1" name="Equation" r:id="rId5" imgW="61569600" imgH="10668000" progId="Equation.DSMT4">
                  <p:embed/>
                </p:oleObj>
              </mc:Choice>
              <mc:Fallback>
                <p:oleObj name="Equation" r:id="rId5" imgW="61569600" imgH="10668000" progId="Equation.DSMT4">
                  <p:embed/>
                  <p:pic>
                    <p:nvPicPr>
                      <p:cNvPr id="0" name="图片 87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136" y="4703209"/>
                        <a:ext cx="60007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7348679" y="1265190"/>
            <a:ext cx="2596599" cy="884127"/>
          </a:xfrm>
          <a:prstGeom prst="wedgeEllipseCallout">
            <a:avLst>
              <a:gd name="adj1" fmla="val -55548"/>
              <a:gd name="adj2" fmla="val 90081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B0F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 smtClean="0">
                <a:solidFill>
                  <a:srgbClr val="FF3300"/>
                </a:solidFill>
                <a:ea typeface="隶书" panose="02010509060101010101" pitchFamily="49" charset="-122"/>
              </a:rPr>
              <a:t>乘积形式</a:t>
            </a:r>
            <a:r>
              <a:rPr lang="zh-CN" altLang="en-US" sz="3200" dirty="0" smtClean="0">
                <a:solidFill>
                  <a:srgbClr val="FF3300"/>
                </a:solidFill>
              </a:rPr>
              <a:t> </a:t>
            </a:r>
            <a:endParaRPr lang="zh-CN" altLang="en-US" sz="3200" dirty="0"/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7105152" y="3783719"/>
            <a:ext cx="2596599" cy="884127"/>
          </a:xfrm>
          <a:prstGeom prst="wedgeEllipseCallout">
            <a:avLst>
              <a:gd name="adj1" fmla="val -55548"/>
              <a:gd name="adj2" fmla="val 90081"/>
            </a:avLst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B0F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 smtClean="0">
                <a:solidFill>
                  <a:srgbClr val="FF3300"/>
                </a:solidFill>
                <a:ea typeface="隶书" panose="02010509060101010101" pitchFamily="49" charset="-122"/>
              </a:rPr>
              <a:t>阶乘形式</a:t>
            </a:r>
            <a:r>
              <a:rPr lang="zh-CN" altLang="en-US" sz="3200" dirty="0" smtClean="0">
                <a:solidFill>
                  <a:srgbClr val="FF3300"/>
                </a:solidFill>
              </a:rPr>
              <a:t> </a:t>
            </a:r>
            <a:endParaRPr lang="zh-CN" altLang="en-US" sz="3200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ldLvl="0" animBg="1"/>
      <p:bldP spid="11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数学运用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912565" y="1337072"/>
          <a:ext cx="11969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22" name="Equation" r:id="rId1" imgW="10668000" imgH="6096000" progId="Equation.DSMT4">
                  <p:embed/>
                </p:oleObj>
              </mc:Choice>
              <mc:Fallback>
                <p:oleObj name="Equation" r:id="rId1" imgW="10668000" imgH="6096000" progId="Equation.DSMT4">
                  <p:embed/>
                  <p:pic>
                    <p:nvPicPr>
                      <p:cNvPr id="0" name="图片 8841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12565" y="1337072"/>
                        <a:ext cx="1196975" cy="68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412856" y="572067"/>
            <a:ext cx="2852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、计算：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3127836" y="1319844"/>
          <a:ext cx="12319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23" name="Equation" r:id="rId3" imgW="10972800" imgH="6096000" progId="Equation.DSMT4">
                  <p:embed/>
                </p:oleObj>
              </mc:Choice>
              <mc:Fallback>
                <p:oleObj name="Equation" r:id="rId3" imgW="10972800" imgH="6096000" progId="Equation.DSMT4">
                  <p:embed/>
                  <p:pic>
                    <p:nvPicPr>
                      <p:cNvPr id="0" name="图片 884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7836" y="1319844"/>
                        <a:ext cx="1231900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265420" y="1334135"/>
          <a:ext cx="1057275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5" imgW="381000" imgH="241300" progId="Equation.KSEE3">
                  <p:embed/>
                </p:oleObj>
              </mc:Choice>
              <mc:Fallback>
                <p:oleObj name="" r:id="rId5" imgW="381000" imgH="2413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65420" y="1334135"/>
                        <a:ext cx="1057275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412355" y="1362075"/>
          <a:ext cx="981075" cy="600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7" imgW="393700" imgH="241300" progId="Equation.KSEE3">
                  <p:embed/>
                </p:oleObj>
              </mc:Choice>
              <mc:Fallback>
                <p:oleObj name="" r:id="rId7" imgW="393700" imgH="2413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12355" y="1362075"/>
                        <a:ext cx="981075" cy="600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9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431371" y="4594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数学运用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2271" y="766885"/>
            <a:ext cx="1127943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1"/>
          <p:cNvSpPr/>
          <p:nvPr>
            <p:custDataLst>
              <p:tags r:id="rId1"/>
            </p:custDataLst>
          </p:nvPr>
        </p:nvSpPr>
        <p:spPr>
          <a:xfrm>
            <a:off x="431165" y="1279525"/>
            <a:ext cx="10036175" cy="16414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228600" indent="-228600" algn="l" defTabSz="91440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例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</a:t>
            </a:r>
            <a:r>
              <a:rPr b="1" dirty="0" smtClean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zh-CN" altLang="en-US" b="1">
                <a:latin typeface="Times New Roman" panose="02020603050405020304" pitchFamily="18" charset="0"/>
                <a:ea typeface="楷体" panose="02010609060101010101" pitchFamily="49" charset="-122"/>
              </a:rPr>
              <a:t>现有1, 3, 7</a:t>
            </a:r>
            <a:r>
              <a:rPr lang="en-US" altLang="zh-CN" b="1">
                <a:latin typeface="Times New Roman" panose="02020603050405020304" pitchFamily="18" charset="0"/>
                <a:ea typeface="楷体" panose="02010609060101010101" pitchFamily="49" charset="-122"/>
              </a:rPr>
              <a:t>, </a:t>
            </a:r>
            <a:r>
              <a:rPr lang="zh-CN" altLang="en-US" b="1">
                <a:latin typeface="Times New Roman" panose="02020603050405020304" pitchFamily="18" charset="0"/>
                <a:ea typeface="楷体" panose="02010609060101010101" pitchFamily="49" charset="-122"/>
              </a:rPr>
              <a:t>13这4个数.</a:t>
            </a:r>
            <a:endParaRPr lang="en-US" altLang="zh-CN" b="1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b="1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楷体" panose="02010609060101010101" pitchFamily="49" charset="-122"/>
              </a:rPr>
              <a:t>(1) 从这4个数中任取2个相加，可以得到多少个不相等的和?</a:t>
            </a:r>
            <a:endParaRPr lang="en-US" altLang="zh-CN" b="1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b="1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楷体" panose="02010609060101010101" pitchFamily="49" charset="-122"/>
              </a:rPr>
              <a:t>(2) 从这4个数中任取2个相减，可以得到多少个不相等的差?</a:t>
            </a:r>
            <a:endParaRPr lang="zh-CN" altLang="en-US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7917371" y="2494600"/>
            <a:ext cx="3568343" cy="91514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 b="1" dirty="0">
              <a:ea typeface="隶书" panose="02010509060101010101" pitchFamily="49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01526" y="643628"/>
            <a:ext cx="1840286" cy="5835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课堂小结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1077314" y="2564494"/>
            <a:ext cx="996384" cy="67126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ea typeface="隶书" panose="02010509060101010101" pitchFamily="49" charset="-122"/>
              </a:rPr>
              <a:t>排列</a:t>
            </a:r>
            <a:endParaRPr lang="zh-CN" altLang="en-US" sz="2800" b="1" dirty="0">
              <a:ea typeface="隶书" panose="02010509060101010101" pitchFamily="49" charset="-122"/>
            </a:endParaRPr>
          </a:p>
        </p:txBody>
      </p:sp>
      <p:grpSp>
        <p:nvGrpSpPr>
          <p:cNvPr id="16" name="Group 28"/>
          <p:cNvGrpSpPr/>
          <p:nvPr/>
        </p:nvGrpSpPr>
        <p:grpSpPr bwMode="auto">
          <a:xfrm>
            <a:off x="1707646" y="2995784"/>
            <a:ext cx="2039938" cy="2473941"/>
            <a:chOff x="743" y="2210"/>
            <a:chExt cx="1285" cy="1980"/>
          </a:xfrm>
        </p:grpSpPr>
        <p:sp>
          <p:nvSpPr>
            <p:cNvPr id="17" name="AutoShape 26"/>
            <p:cNvSpPr>
              <a:spLocks noChangeArrowheads="1"/>
            </p:cNvSpPr>
            <p:nvPr/>
          </p:nvSpPr>
          <p:spPr bwMode="auto">
            <a:xfrm>
              <a:off x="743" y="3071"/>
              <a:ext cx="1285" cy="1119"/>
            </a:xfrm>
            <a:prstGeom prst="flowChartAlternateProcess">
              <a:avLst/>
            </a:prstGeom>
            <a:solidFill>
              <a:schemeClr val="accent1"/>
            </a:solidFill>
            <a:ln w="28575">
              <a:solidFill>
                <a:srgbClr val="0000FF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ea typeface="隶书" panose="02010509060101010101" pitchFamily="49" charset="-122"/>
                </a:rPr>
                <a:t>组合是选择的</a:t>
              </a:r>
              <a:endParaRPr lang="zh-CN" altLang="en-US" sz="2400" b="1" dirty="0">
                <a:ea typeface="隶书" panose="02010509060101010101" pitchFamily="49" charset="-122"/>
              </a:endParaRPr>
            </a:p>
            <a:p>
              <a:pPr eaLnBrk="1" hangingPunct="1"/>
              <a:r>
                <a:rPr lang="zh-CN" altLang="en-US" sz="2400" b="1" dirty="0">
                  <a:ea typeface="隶书" panose="02010509060101010101" pitchFamily="49" charset="-122"/>
                </a:rPr>
                <a:t>结果，排列是</a:t>
              </a:r>
              <a:endParaRPr lang="zh-CN" altLang="en-US" sz="2400" b="1" dirty="0">
                <a:ea typeface="隶书" panose="02010509060101010101" pitchFamily="49" charset="-122"/>
              </a:endParaRPr>
            </a:p>
            <a:p>
              <a:pPr eaLnBrk="1" hangingPunct="1"/>
              <a:r>
                <a:rPr lang="zh-CN" altLang="en-US" sz="2400" b="1" dirty="0">
                  <a:ea typeface="隶书" panose="02010509060101010101" pitchFamily="49" charset="-122"/>
                </a:rPr>
                <a:t>选择后再排序</a:t>
              </a:r>
              <a:endParaRPr lang="zh-CN" altLang="en-US" sz="2400" b="1" dirty="0">
                <a:ea typeface="隶书" panose="02010509060101010101" pitchFamily="49" charset="-122"/>
              </a:endParaRPr>
            </a:p>
            <a:p>
              <a:pPr eaLnBrk="1" hangingPunct="1"/>
              <a:r>
                <a:rPr lang="zh-CN" altLang="en-US" sz="2400" b="1" dirty="0">
                  <a:ea typeface="隶书" panose="02010509060101010101" pitchFamily="49" charset="-122"/>
                </a:rPr>
                <a:t>的结果</a:t>
              </a:r>
              <a:endParaRPr lang="zh-CN" altLang="en-US" sz="2400" b="1" dirty="0">
                <a:ea typeface="隶书" panose="02010509060101010101" pitchFamily="49" charset="-122"/>
              </a:endParaRPr>
            </a:p>
          </p:txBody>
        </p:sp>
        <p:sp>
          <p:nvSpPr>
            <p:cNvPr id="18" name="AutoShape 27"/>
            <p:cNvSpPr>
              <a:spLocks noChangeArrowheads="1"/>
            </p:cNvSpPr>
            <p:nvPr/>
          </p:nvSpPr>
          <p:spPr bwMode="auto">
            <a:xfrm>
              <a:off x="1156" y="2210"/>
              <a:ext cx="419" cy="814"/>
            </a:xfrm>
            <a:prstGeom prst="upDownArrowCallout">
              <a:avLst>
                <a:gd name="adj1" fmla="val 16497"/>
                <a:gd name="adj2" fmla="val 25000"/>
                <a:gd name="adj3" fmla="val 19807"/>
                <a:gd name="adj4" fmla="val 306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b="1" dirty="0">
                  <a:solidFill>
                    <a:srgbClr val="FF0000"/>
                  </a:solidFill>
                  <a:ea typeface="隶书" panose="02010509060101010101" pitchFamily="49" charset="-122"/>
                </a:rPr>
                <a:t>联系</a:t>
              </a:r>
              <a:endParaRPr lang="zh-CN" altLang="en-US" sz="2800" b="1" dirty="0">
                <a:solidFill>
                  <a:srgbClr val="FF0000"/>
                </a:solidFill>
                <a:ea typeface="隶书" panose="02010509060101010101" pitchFamily="49" charset="-122"/>
              </a:endParaRPr>
            </a:p>
          </p:txBody>
        </p:sp>
      </p:grpSp>
      <p:sp>
        <p:nvSpPr>
          <p:cNvPr id="3" name="左右箭头 2"/>
          <p:cNvSpPr/>
          <p:nvPr/>
        </p:nvSpPr>
        <p:spPr>
          <a:xfrm>
            <a:off x="2130812" y="2821971"/>
            <a:ext cx="1216152" cy="1979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3401958" y="2394504"/>
            <a:ext cx="1373263" cy="107292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ea typeface="隶书" panose="02010509060101010101" pitchFamily="49" charset="-122"/>
              </a:rPr>
              <a:t>组合</a:t>
            </a:r>
            <a:endParaRPr lang="zh-CN" altLang="en-US" sz="3200" b="1" dirty="0">
              <a:ea typeface="隶书" panose="02010509060101010101" pitchFamily="49" charset="-122"/>
            </a:endParaRPr>
          </a:p>
        </p:txBody>
      </p:sp>
      <p:cxnSp>
        <p:nvCxnSpPr>
          <p:cNvPr id="76" name="直接箭头连接符 75"/>
          <p:cNvCxnSpPr/>
          <p:nvPr/>
        </p:nvCxnSpPr>
        <p:spPr>
          <a:xfrm flipV="1">
            <a:off x="4775221" y="2918910"/>
            <a:ext cx="371815" cy="120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5091371" y="2921753"/>
            <a:ext cx="489297" cy="5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肘形连接符 81"/>
          <p:cNvCxnSpPr/>
          <p:nvPr/>
        </p:nvCxnSpPr>
        <p:spPr>
          <a:xfrm rot="5400000" flipH="1" flipV="1">
            <a:off x="4717504" y="2067952"/>
            <a:ext cx="1286840" cy="427775"/>
          </a:xfrm>
          <a:prstGeom prst="bentConnector3">
            <a:avLst>
              <a:gd name="adj1" fmla="val 100546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肘形连接符 92"/>
          <p:cNvCxnSpPr/>
          <p:nvPr/>
        </p:nvCxnSpPr>
        <p:spPr>
          <a:xfrm rot="16200000" flipH="1">
            <a:off x="4240086" y="3875028"/>
            <a:ext cx="2263103" cy="44293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5589969" y="1281856"/>
            <a:ext cx="938730" cy="72965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 smtClean="0">
                <a:ea typeface="隶书" panose="02010509060101010101" pitchFamily="49" charset="-122"/>
              </a:rPr>
              <a:t>概念</a:t>
            </a:r>
            <a:endParaRPr lang="zh-CN" altLang="en-US" sz="2800" b="1" dirty="0">
              <a:ea typeface="隶书" panose="02010509060101010101" pitchFamily="49" charset="-122"/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5589969" y="2604357"/>
            <a:ext cx="1969067" cy="65967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ea typeface="隶书" panose="02010509060101010101" pitchFamily="49" charset="-122"/>
              </a:rPr>
              <a:t>组合</a:t>
            </a:r>
            <a:r>
              <a:rPr lang="zh-CN" altLang="en-US" sz="2800" b="1" dirty="0" smtClean="0">
                <a:ea typeface="隶书" panose="02010509060101010101" pitchFamily="49" charset="-122"/>
              </a:rPr>
              <a:t>数公式</a:t>
            </a:r>
            <a:endParaRPr lang="en-US" altLang="zh-CN" sz="2800" b="1" dirty="0" smtClean="0">
              <a:ea typeface="隶书" panose="02010509060101010101" pitchFamily="49" charset="-122"/>
            </a:endParaRPr>
          </a:p>
        </p:txBody>
      </p:sp>
      <p:sp>
        <p:nvSpPr>
          <p:cNvPr id="74" name="AutoShape 13"/>
          <p:cNvSpPr>
            <a:spLocks noChangeArrowheads="1"/>
          </p:cNvSpPr>
          <p:nvPr/>
        </p:nvSpPr>
        <p:spPr bwMode="auto">
          <a:xfrm>
            <a:off x="5582110" y="3746568"/>
            <a:ext cx="946589" cy="65967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ea typeface="隶书" panose="02010509060101010101" pitchFamily="49" charset="-122"/>
              </a:rPr>
              <a:t>应用</a:t>
            </a:r>
            <a:endParaRPr lang="en-US" altLang="zh-CN" sz="2800" b="1" dirty="0" smtClean="0">
              <a:ea typeface="隶书" panose="02010509060101010101" pitchFamily="49" charset="-122"/>
            </a:endParaRPr>
          </a:p>
        </p:txBody>
      </p:sp>
      <p:cxnSp>
        <p:nvCxnSpPr>
          <p:cNvPr id="88" name="肘形连接符 87"/>
          <p:cNvCxnSpPr/>
          <p:nvPr/>
        </p:nvCxnSpPr>
        <p:spPr>
          <a:xfrm rot="16200000" flipH="1">
            <a:off x="4735274" y="3245768"/>
            <a:ext cx="1263862" cy="43350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AutoShape 13"/>
          <p:cNvSpPr>
            <a:spLocks noChangeArrowheads="1"/>
          </p:cNvSpPr>
          <p:nvPr/>
        </p:nvSpPr>
        <p:spPr bwMode="auto">
          <a:xfrm>
            <a:off x="5593105" y="4898209"/>
            <a:ext cx="946589" cy="65967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ea typeface="隶书" panose="02010509060101010101" pitchFamily="49" charset="-122"/>
              </a:rPr>
              <a:t>……</a:t>
            </a:r>
            <a:endParaRPr lang="en-US" altLang="zh-CN" sz="2800" b="1" dirty="0" smtClean="0">
              <a:ea typeface="隶书" panose="02010509060101010101" pitchFamily="49" charset="-122"/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6528699" y="1646685"/>
            <a:ext cx="3905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肘形连接符 63"/>
          <p:cNvCxnSpPr/>
          <p:nvPr/>
        </p:nvCxnSpPr>
        <p:spPr>
          <a:xfrm flipV="1">
            <a:off x="6847011" y="1416769"/>
            <a:ext cx="470186" cy="222660"/>
          </a:xfrm>
          <a:prstGeom prst="bentConnector3">
            <a:avLst>
              <a:gd name="adj1" fmla="val 13912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肘形连接符 65"/>
          <p:cNvCxnSpPr/>
          <p:nvPr/>
        </p:nvCxnSpPr>
        <p:spPr>
          <a:xfrm>
            <a:off x="6919272" y="1653942"/>
            <a:ext cx="383886" cy="333440"/>
          </a:xfrm>
          <a:prstGeom prst="bentConnector3">
            <a:avLst>
              <a:gd name="adj1" fmla="val -1568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7317197" y="1227537"/>
            <a:ext cx="968582" cy="3784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 smtClean="0">
                <a:ea typeface="隶书" panose="02010509060101010101" pitchFamily="49" charset="-122"/>
              </a:rPr>
              <a:t>组合</a:t>
            </a:r>
            <a:endParaRPr lang="zh-CN" altLang="en-US" sz="2800" b="1" dirty="0">
              <a:ea typeface="隶书" panose="02010509060101010101" pitchFamily="49" charset="-122"/>
            </a:endParaRPr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7303158" y="1803410"/>
            <a:ext cx="1098223" cy="367944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 smtClean="0">
                <a:ea typeface="隶书" panose="02010509060101010101" pitchFamily="49" charset="-122"/>
              </a:rPr>
              <a:t>组合数</a:t>
            </a:r>
            <a:endParaRPr lang="zh-CN" altLang="en-US" sz="2800" b="1" dirty="0">
              <a:ea typeface="隶书" panose="02010509060101010101" pitchFamily="49" charset="-122"/>
            </a:endParaRP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7914235" y="2455288"/>
          <a:ext cx="3512680" cy="914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6" name="Equation" r:id="rId1" imgW="51206400" imgH="12801600" progId="Equation.DSMT4">
                  <p:embed/>
                </p:oleObj>
              </mc:Choice>
              <mc:Fallback>
                <p:oleObj name="Equation" r:id="rId1" imgW="51206400" imgH="12801600" progId="Equation.DSMT4">
                  <p:embed/>
                  <p:pic>
                    <p:nvPicPr>
                      <p:cNvPr id="0" name="图片 4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4235" y="2455288"/>
                        <a:ext cx="3512680" cy="9147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直接箭头连接符 72"/>
          <p:cNvCxnSpPr/>
          <p:nvPr/>
        </p:nvCxnSpPr>
        <p:spPr>
          <a:xfrm>
            <a:off x="7548368" y="2986859"/>
            <a:ext cx="3905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6" grpId="0" bldLvl="0" animBg="1"/>
      <p:bldP spid="3" grpId="0" bldLvl="0" animBg="1"/>
      <p:bldP spid="9" grpId="0" bldLvl="0" animBg="1"/>
      <p:bldP spid="32" grpId="0" bldLvl="0" animBg="1"/>
      <p:bldP spid="23" grpId="0" bldLvl="0" animBg="1"/>
      <p:bldP spid="74" grpId="0" bldLvl="0" animBg="1"/>
      <p:bldP spid="75" grpId="0" bldLvl="0" animBg="1"/>
      <p:bldP spid="11" grpId="0" bldLvl="0" animBg="1"/>
      <p:bldP spid="33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43585" y="2384425"/>
            <a:ext cx="10515600" cy="13255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</a:t>
            </a:r>
            <a:r>
              <a:rPr lang="en-US" altLang="zh-CN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 </a:t>
            </a:r>
            <a:r>
              <a:rPr lang="zh-CN" alt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</a:t>
            </a:r>
            <a:r>
              <a:rPr lang="en-US" altLang="zh-CN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altLang="zh-CN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            </a:t>
            </a:r>
            <a:endParaRPr lang="zh-CN" alt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431370" y="411853"/>
            <a:ext cx="208323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问题情境</a:t>
            </a:r>
            <a:r>
              <a:rPr lang="en-US" altLang="zh-CN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1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66775" y="1382251"/>
            <a:ext cx="104584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）从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1,2,3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这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个数字中取出两个不同数字组成两位数，这样的两位数共有多少个？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33167" y="4233876"/>
            <a:ext cx="630078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210ED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思考：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它们结果相同吗？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45970" y="48417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考察下面两个问题：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19150" y="2654791"/>
            <a:ext cx="104584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）从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1,2,3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这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个数字中取出两个不同数字组成集合，能构成多少个不同的集合？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431370" y="438523"/>
            <a:ext cx="2064179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问题情境</a:t>
            </a:r>
            <a:r>
              <a:rPr lang="en-US" altLang="zh-CN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2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04825" y="1274507"/>
            <a:ext cx="111442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）从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甲、乙、丙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名同学中选出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名去参加某天的一项活动，其中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名同学参加上午的活动，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名同学参加下午的活动，有多少种不同的选法？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4245" y="3088007"/>
            <a:ext cx="1126991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）从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甲、乙、丙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名同学中选出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名去参加某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天的一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项活动，有多少种不同的选法？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945970" y="45750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再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考察下面两个问题：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28392" y="4639641"/>
            <a:ext cx="630078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210ED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  <a:r>
              <a:rPr lang="zh-CN" altLang="en-US" sz="3200" b="1" dirty="0" smtClean="0">
                <a:solidFill>
                  <a:srgbClr val="210ED8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它们结果相同吗？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问题探究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grpSp>
        <p:nvGrpSpPr>
          <p:cNvPr id="6" name="Group 9"/>
          <p:cNvGrpSpPr/>
          <p:nvPr/>
        </p:nvGrpSpPr>
        <p:grpSpPr bwMode="auto">
          <a:xfrm>
            <a:off x="6213474" y="838260"/>
            <a:ext cx="3159126" cy="3283641"/>
            <a:chOff x="3198" y="-4"/>
            <a:chExt cx="1178" cy="2391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7" name="_s1037"/>
            <p:cNvSpPr>
              <a:spLocks noChangeArrowheads="1"/>
            </p:cNvSpPr>
            <p:nvPr/>
          </p:nvSpPr>
          <p:spPr bwMode="auto">
            <a:xfrm>
              <a:off x="3198" y="432"/>
              <a:ext cx="1178" cy="1955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zh-CN" altLang="zh-CN" sz="2000">
                <a:latin typeface="方正卡通简体" pitchFamily="65" charset="-122"/>
                <a:ea typeface="方正卡通简体" pitchFamily="65" charset="-122"/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3294" y="533"/>
              <a:ext cx="1013" cy="14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从已知的</a:t>
              </a:r>
              <a:r>
                <a:rPr lang="en-US" altLang="zh-CN" sz="2800" b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3</a:t>
              </a:r>
              <a:r>
                <a:rPr lang="zh-CN" altLang="en-US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个不同元素中每次取出</a:t>
              </a:r>
              <a:r>
                <a:rPr lang="en-US" altLang="zh-CN" sz="2800" b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2</a:t>
              </a:r>
              <a:r>
                <a:rPr lang="zh-CN" altLang="en-US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个</a:t>
              </a:r>
              <a:r>
                <a:rPr lang="zh-CN" altLang="en-US" sz="28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元素</a:t>
              </a:r>
              <a:r>
                <a:rPr lang="en-US" altLang="zh-CN" sz="28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,</a:t>
              </a:r>
              <a:r>
                <a:rPr lang="zh-CN" altLang="en-US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并成一</a:t>
              </a:r>
              <a:r>
                <a:rPr lang="zh-CN" altLang="en-US" sz="28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组</a:t>
              </a:r>
              <a:r>
                <a:rPr lang="en-US" altLang="zh-CN" sz="28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.</a:t>
              </a:r>
              <a:endParaRPr lang="zh-CN" altLang="en-US" sz="2800" b="1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3474" y="-4"/>
              <a:ext cx="630" cy="381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 smtClean="0">
                  <a:solidFill>
                    <a:srgbClr val="FF3300"/>
                  </a:solidFill>
                  <a:latin typeface="Times New Roman" panose="02020603050405020304" pitchFamily="18" charset="0"/>
                </a:rPr>
                <a:t>问题（</a:t>
              </a:r>
              <a:r>
                <a:rPr lang="en-US" altLang="zh-CN" sz="2800" b="1" dirty="0" smtClean="0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en-US" sz="2800" b="1" dirty="0" smtClean="0">
                  <a:solidFill>
                    <a:srgbClr val="FF3300"/>
                  </a:solidFill>
                  <a:latin typeface="Times New Roman" panose="02020603050405020304" pitchFamily="18" charset="0"/>
                </a:rPr>
                <a:t>）</a:t>
              </a:r>
              <a:endPara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" name="Group 13"/>
          <p:cNvGrpSpPr/>
          <p:nvPr/>
        </p:nvGrpSpPr>
        <p:grpSpPr bwMode="auto">
          <a:xfrm>
            <a:off x="2941638" y="848737"/>
            <a:ext cx="3017128" cy="3273165"/>
            <a:chOff x="1247" y="-146"/>
            <a:chExt cx="1291" cy="2991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1" name="_s1037"/>
            <p:cNvSpPr>
              <a:spLocks noChangeArrowheads="1"/>
            </p:cNvSpPr>
            <p:nvPr/>
          </p:nvSpPr>
          <p:spPr bwMode="auto">
            <a:xfrm>
              <a:off x="1247" y="391"/>
              <a:ext cx="1291" cy="2454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latinLnBrk="1" hangingPunct="1"/>
              <a:endParaRPr kumimoji="1" lang="zh-CN" altLang="zh-CN" sz="2000">
                <a:latin typeface="方正卡通简体" pitchFamily="65" charset="-122"/>
                <a:ea typeface="方正卡通简体" pitchFamily="65" charset="-122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1314" y="519"/>
              <a:ext cx="1179" cy="20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从已知的</a:t>
              </a:r>
              <a:r>
                <a:rPr lang="en-US" altLang="zh-CN" sz="2800" b="1" dirty="0" smtClean="0">
                  <a:latin typeface="Times New Roman" panose="02020603050405020304" pitchFamily="18" charset="0"/>
                </a:rPr>
                <a:t>3</a:t>
              </a:r>
              <a:r>
                <a:rPr lang="zh-CN" altLang="en-US" sz="28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个</a:t>
              </a:r>
              <a:r>
                <a:rPr lang="zh-CN" altLang="en-US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不同元素中每次取出</a:t>
              </a:r>
              <a:r>
                <a:rPr lang="en-US" altLang="zh-CN" sz="2800" b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2</a:t>
              </a:r>
              <a:r>
                <a:rPr lang="zh-CN" altLang="en-US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个</a:t>
              </a:r>
              <a:r>
                <a:rPr lang="zh-CN" altLang="en-US" sz="28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元素</a:t>
              </a:r>
              <a:r>
                <a:rPr lang="en-US" altLang="zh-CN" sz="28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,</a:t>
              </a:r>
              <a:r>
                <a:rPr lang="zh-CN" altLang="en-US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按照一定的顺序排成一列</a:t>
              </a:r>
              <a:r>
                <a:rPr lang="en-US" altLang="zh-CN" sz="28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.</a:t>
              </a:r>
              <a:endPara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13" name="Text Box 16"/>
            <p:cNvSpPr txBox="1">
              <a:spLocks noChangeArrowheads="1"/>
            </p:cNvSpPr>
            <p:nvPr/>
          </p:nvSpPr>
          <p:spPr bwMode="auto">
            <a:xfrm>
              <a:off x="1530" y="-146"/>
              <a:ext cx="725" cy="478"/>
            </a:xfrm>
            <a:prstGeom prst="rect">
              <a:avLst/>
            </a:prstGeom>
            <a:grpFill/>
            <a:ln w="12700" algn="ctr">
              <a:solidFill>
                <a:srgbClr val="000000"/>
              </a:solidFill>
              <a:miter lim="800000"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 smtClean="0">
                  <a:solidFill>
                    <a:srgbClr val="FF3300"/>
                  </a:solidFill>
                  <a:latin typeface="宋体" panose="02010600030101010101" pitchFamily="2" charset="-122"/>
                </a:rPr>
                <a:t>问题</a:t>
              </a:r>
              <a:r>
                <a:rPr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）</a:t>
              </a:r>
              <a:endPara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" name="Group 26"/>
          <p:cNvGrpSpPr/>
          <p:nvPr/>
        </p:nvGrpSpPr>
        <p:grpSpPr bwMode="auto">
          <a:xfrm>
            <a:off x="3803650" y="3200400"/>
            <a:ext cx="1587499" cy="2892425"/>
            <a:chOff x="1430" y="1842"/>
            <a:chExt cx="1000" cy="1822"/>
          </a:xfrm>
        </p:grpSpPr>
        <p:sp>
          <p:nvSpPr>
            <p:cNvPr id="15" name="_s1030"/>
            <p:cNvSpPr>
              <a:spLocks noChangeArrowheads="1" noTextEdit="1"/>
            </p:cNvSpPr>
            <p:nvPr/>
          </p:nvSpPr>
          <p:spPr bwMode="auto">
            <a:xfrm rot="5253818" flipV="1">
              <a:off x="1177" y="2411"/>
              <a:ext cx="1822" cy="684"/>
            </a:xfrm>
            <a:custGeom>
              <a:avLst/>
              <a:gdLst>
                <a:gd name="T0" fmla="*/ 768 w 21600"/>
                <a:gd name="T1" fmla="*/ 4 h 21600"/>
                <a:gd name="T2" fmla="*/ 602 w 21600"/>
                <a:gd name="T3" fmla="*/ 82 h 21600"/>
                <a:gd name="T4" fmla="*/ 816 w 21600"/>
                <a:gd name="T5" fmla="*/ 117 h 21600"/>
                <a:gd name="T6" fmla="*/ 1030 w 21600"/>
                <a:gd name="T7" fmla="*/ -83 h 21600"/>
                <a:gd name="T8" fmla="*/ 1368 w 21600"/>
                <a:gd name="T9" fmla="*/ 73 h 21600"/>
                <a:gd name="T10" fmla="*/ 951 w 21600"/>
                <a:gd name="T11" fmla="*/ 20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5 w 21600"/>
                <a:gd name="T19" fmla="*/ 3158 h 21600"/>
                <a:gd name="T20" fmla="*/ 18435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3366FF">
                <a:alpha val="50195"/>
              </a:srgbClr>
            </a:solidFill>
            <a:ln w="28575">
              <a:solidFill>
                <a:srgbClr val="FF0000"/>
              </a:solidFill>
              <a:miter lim="800000"/>
            </a:ln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1430" y="3331"/>
              <a:ext cx="827" cy="310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32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排列</a:t>
              </a:r>
              <a:endPara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17" name="Group 27"/>
          <p:cNvGrpSpPr/>
          <p:nvPr/>
        </p:nvGrpSpPr>
        <p:grpSpPr bwMode="auto">
          <a:xfrm>
            <a:off x="6735763" y="3190875"/>
            <a:ext cx="1579562" cy="2921001"/>
            <a:chOff x="3243" y="1842"/>
            <a:chExt cx="995" cy="1840"/>
          </a:xfrm>
        </p:grpSpPr>
        <p:sp>
          <p:nvSpPr>
            <p:cNvPr id="18" name="_s1030"/>
            <p:cNvSpPr>
              <a:spLocks noChangeArrowheads="1" noTextEdit="1"/>
            </p:cNvSpPr>
            <p:nvPr/>
          </p:nvSpPr>
          <p:spPr bwMode="auto">
            <a:xfrm rot="5400000">
              <a:off x="2656" y="2429"/>
              <a:ext cx="1840" cy="666"/>
            </a:xfrm>
            <a:custGeom>
              <a:avLst/>
              <a:gdLst>
                <a:gd name="T0" fmla="*/ 776 w 21600"/>
                <a:gd name="T1" fmla="*/ 4 h 21600"/>
                <a:gd name="T2" fmla="*/ 608 w 21600"/>
                <a:gd name="T3" fmla="*/ 79 h 21600"/>
                <a:gd name="T4" fmla="*/ 824 w 21600"/>
                <a:gd name="T5" fmla="*/ 114 h 21600"/>
                <a:gd name="T6" fmla="*/ 1040 w 21600"/>
                <a:gd name="T7" fmla="*/ -81 h 21600"/>
                <a:gd name="T8" fmla="*/ 1381 w 21600"/>
                <a:gd name="T9" fmla="*/ 72 h 21600"/>
                <a:gd name="T10" fmla="*/ 960 w 21600"/>
                <a:gd name="T11" fmla="*/ 19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8 w 21600"/>
                <a:gd name="T19" fmla="*/ 3178 h 21600"/>
                <a:gd name="T20" fmla="*/ 18442 w 21600"/>
                <a:gd name="T21" fmla="*/ 1842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552" y="3639"/>
                  </a:moveTo>
                  <a:cubicBezTo>
                    <a:pt x="11302" y="3613"/>
                    <a:pt x="11051" y="3600"/>
                    <a:pt x="10800" y="3600"/>
                  </a:cubicBezTo>
                  <a:cubicBezTo>
                    <a:pt x="9790" y="3599"/>
                    <a:pt x="8793" y="3812"/>
                    <a:pt x="7871" y="4222"/>
                  </a:cubicBezTo>
                  <a:lnTo>
                    <a:pt x="6407" y="933"/>
                  </a:lnTo>
                  <a:cubicBezTo>
                    <a:pt x="7789" y="318"/>
                    <a:pt x="9286" y="-1"/>
                    <a:pt x="10800" y="0"/>
                  </a:cubicBezTo>
                  <a:cubicBezTo>
                    <a:pt x="11177" y="0"/>
                    <a:pt x="11553" y="19"/>
                    <a:pt x="11928" y="59"/>
                  </a:cubicBezTo>
                  <a:lnTo>
                    <a:pt x="12211" y="-2627"/>
                  </a:lnTo>
                  <a:lnTo>
                    <a:pt x="16215" y="2319"/>
                  </a:lnTo>
                  <a:lnTo>
                    <a:pt x="11270" y="6324"/>
                  </a:lnTo>
                  <a:lnTo>
                    <a:pt x="11552" y="3639"/>
                  </a:lnTo>
                  <a:close/>
                </a:path>
              </a:pathLst>
            </a:custGeom>
            <a:solidFill>
              <a:srgbClr val="3366FF">
                <a:alpha val="50195"/>
              </a:srgbClr>
            </a:solidFill>
            <a:ln w="28575">
              <a:solidFill>
                <a:srgbClr val="FF0000"/>
              </a:solidFill>
              <a:miter lim="800000"/>
            </a:ln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3460" y="3317"/>
              <a:ext cx="778" cy="349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36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组合</a:t>
              </a:r>
              <a:endPara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20" name="AutoShape 23"/>
          <p:cNvSpPr>
            <a:spLocks noChangeArrowheads="1"/>
          </p:cNvSpPr>
          <p:nvPr/>
        </p:nvSpPr>
        <p:spPr bwMode="auto">
          <a:xfrm>
            <a:off x="1730375" y="4002088"/>
            <a:ext cx="1296987" cy="2370137"/>
          </a:xfrm>
          <a:prstGeom prst="cloudCallout">
            <a:avLst>
              <a:gd name="adj1" fmla="val 114810"/>
              <a:gd name="adj2" fmla="val -4536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FF3300"/>
                </a:solidFill>
                <a:ea typeface="隶书" panose="02010509060101010101" pitchFamily="49" charset="-122"/>
              </a:rPr>
              <a:t>有</a:t>
            </a:r>
            <a:endParaRPr lang="zh-CN" altLang="en-US" sz="3600" b="1">
              <a:solidFill>
                <a:srgbClr val="FF3300"/>
              </a:solidFill>
              <a:ea typeface="隶书" panose="02010509060101010101" pitchFamily="49" charset="-122"/>
            </a:endParaRPr>
          </a:p>
          <a:p>
            <a:pPr algn="ctr" eaLnBrk="1" hangingPunct="1"/>
            <a:r>
              <a:rPr lang="zh-CN" altLang="en-US" sz="3600" b="1">
                <a:solidFill>
                  <a:srgbClr val="FF3300"/>
                </a:solidFill>
                <a:ea typeface="隶书" panose="02010509060101010101" pitchFamily="49" charset="-122"/>
              </a:rPr>
              <a:t>顺</a:t>
            </a:r>
            <a:endParaRPr lang="zh-CN" altLang="en-US" sz="3600" b="1">
              <a:solidFill>
                <a:srgbClr val="FF3300"/>
              </a:solidFill>
              <a:ea typeface="隶书" panose="02010509060101010101" pitchFamily="49" charset="-122"/>
            </a:endParaRPr>
          </a:p>
          <a:p>
            <a:pPr algn="ctr" eaLnBrk="1" hangingPunct="1"/>
            <a:r>
              <a:rPr lang="zh-CN" altLang="en-US" sz="3600" b="1">
                <a:solidFill>
                  <a:srgbClr val="FF3300"/>
                </a:solidFill>
                <a:ea typeface="隶书" panose="02010509060101010101" pitchFamily="49" charset="-122"/>
              </a:rPr>
              <a:t>序</a:t>
            </a:r>
            <a:endParaRPr lang="zh-CN" altLang="en-US" sz="3600" b="1">
              <a:solidFill>
                <a:srgbClr val="FF3300"/>
              </a:solidFill>
              <a:ea typeface="隶书" panose="02010509060101010101" pitchFamily="49" charset="-122"/>
            </a:endParaRPr>
          </a:p>
        </p:txBody>
      </p:sp>
      <p:sp>
        <p:nvSpPr>
          <p:cNvPr id="21" name="AutoShape 25"/>
          <p:cNvSpPr>
            <a:spLocks noChangeArrowheads="1"/>
          </p:cNvSpPr>
          <p:nvPr/>
        </p:nvSpPr>
        <p:spPr bwMode="auto">
          <a:xfrm>
            <a:off x="9115425" y="4113213"/>
            <a:ext cx="1270000" cy="2478087"/>
          </a:xfrm>
          <a:prstGeom prst="cloudCallout">
            <a:avLst>
              <a:gd name="adj1" fmla="val -115125"/>
              <a:gd name="adj2" fmla="val -4895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rgbClr val="FF3300"/>
                </a:solidFill>
                <a:ea typeface="隶书" panose="02010509060101010101" pitchFamily="49" charset="-122"/>
              </a:rPr>
              <a:t>无</a:t>
            </a:r>
            <a:endParaRPr lang="zh-CN" altLang="en-US" sz="3600" b="1">
              <a:solidFill>
                <a:srgbClr val="FF3300"/>
              </a:solidFill>
              <a:ea typeface="隶书" panose="02010509060101010101" pitchFamily="49" charset="-122"/>
            </a:endParaRPr>
          </a:p>
          <a:p>
            <a:pPr algn="ctr" eaLnBrk="1" hangingPunct="1"/>
            <a:r>
              <a:rPr lang="zh-CN" altLang="en-US" sz="3600" b="1">
                <a:solidFill>
                  <a:srgbClr val="FF3300"/>
                </a:solidFill>
                <a:ea typeface="隶书" panose="02010509060101010101" pitchFamily="49" charset="-122"/>
              </a:rPr>
              <a:t>顺</a:t>
            </a:r>
            <a:endParaRPr lang="zh-CN" altLang="en-US" sz="3600" b="1">
              <a:solidFill>
                <a:srgbClr val="FF3300"/>
              </a:solidFill>
              <a:ea typeface="隶书" panose="02010509060101010101" pitchFamily="49" charset="-122"/>
            </a:endParaRPr>
          </a:p>
          <a:p>
            <a:pPr algn="ctr" eaLnBrk="1" hangingPunct="1"/>
            <a:r>
              <a:rPr lang="zh-CN" altLang="en-US" sz="3600" b="1">
                <a:solidFill>
                  <a:srgbClr val="FF3300"/>
                </a:solidFill>
                <a:ea typeface="隶书" panose="02010509060101010101" pitchFamily="49" charset="-122"/>
              </a:rPr>
              <a:t>序</a:t>
            </a:r>
            <a:endParaRPr lang="zh-CN" altLang="en-US" sz="3600" b="1">
              <a:solidFill>
                <a:srgbClr val="FF3300"/>
              </a:solidFill>
              <a:ea typeface="隶书" panose="020105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 autoUpdateAnimBg="0"/>
      <p:bldP spid="21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问题探究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0699" y="2169661"/>
            <a:ext cx="11337925" cy="953135"/>
          </a:xfrm>
          <a:prstGeom prst="rect">
            <a:avLst/>
          </a:prstGeom>
          <a:solidFill>
            <a:schemeClr val="accent5">
              <a:lumMod val="40000"/>
              <a:lumOff val="60000"/>
              <a:alpha val="27843"/>
            </a:schemeClr>
          </a:solidFill>
          <a:ln w="25400">
            <a:solidFill>
              <a:srgbClr val="FF00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 smtClean="0">
                <a:latin typeface="宋体" panose="02010600030101010101" pitchFamily="2" charset="-122"/>
              </a:rPr>
              <a:t>排列的概念</a:t>
            </a:r>
            <a:r>
              <a:rPr kumimoji="1" lang="en-US" altLang="zh-CN" sz="2800" b="1" dirty="0" smtClean="0">
                <a:latin typeface="宋体" panose="02010600030101010101" pitchFamily="2" charset="-122"/>
              </a:rPr>
              <a:t>: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一般地，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从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个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不同元素中取出</a:t>
            </a:r>
            <a:r>
              <a:rPr kumimoji="1"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)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个元素，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按照一定的顺序排成一列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，叫做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从 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个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不同元素中取出 </a:t>
            </a:r>
            <a:r>
              <a:rPr kumimoji="1"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个元素的一个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排列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.</a:t>
            </a:r>
            <a:endParaRPr kumimoji="1" lang="en-US" altLang="zh-CN" sz="2800" b="1" dirty="0">
              <a:latin typeface="宋体" panose="02010600030101010101" pitchFamily="2" charset="-122"/>
            </a:endParaRPr>
          </a:p>
        </p:txBody>
      </p:sp>
      <p:grpSp>
        <p:nvGrpSpPr>
          <p:cNvPr id="15" name="Group 18"/>
          <p:cNvGrpSpPr/>
          <p:nvPr/>
        </p:nvGrpSpPr>
        <p:grpSpPr bwMode="auto">
          <a:xfrm>
            <a:off x="2674616" y="210185"/>
            <a:ext cx="6615434" cy="1591945"/>
            <a:chOff x="2925" y="1071"/>
            <a:chExt cx="2246" cy="1208"/>
          </a:xfrm>
        </p:grpSpPr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2925" y="1071"/>
              <a:ext cx="2246" cy="1208"/>
            </a:xfrm>
            <a:prstGeom prst="horizontalScroll">
              <a:avLst>
                <a:gd name="adj" fmla="val 1250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5400">
              <a:solidFill>
                <a:srgbClr val="FF00FF"/>
              </a:solidFill>
              <a:round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068" y="1506"/>
              <a:ext cx="2042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能否类比排列的概念给出组合的概念？</a:t>
              </a:r>
              <a:endPara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数学建构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2040" y="2125047"/>
            <a:ext cx="11315700" cy="1076325"/>
          </a:xfrm>
          <a:prstGeom prst="rect">
            <a:avLst/>
          </a:prstGeom>
          <a:solidFill>
            <a:srgbClr val="00CCFF">
              <a:alpha val="36862"/>
            </a:srgbClr>
          </a:solidFill>
          <a:ln w="19050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    </a:t>
            </a:r>
            <a:r>
              <a:rPr lang="zh-CN" altLang="en-US" sz="3200" b="1" dirty="0">
                <a:latin typeface="宋体" panose="02010600030101010101" pitchFamily="2" charset="-122"/>
              </a:rPr>
              <a:t>一般地，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从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个</a:t>
            </a:r>
            <a:r>
              <a:rPr lang="zh-CN" altLang="en-US" sz="3200" b="1" dirty="0">
                <a:latin typeface="宋体" panose="02010600030101010101" pitchFamily="2" charset="-122"/>
              </a:rPr>
              <a:t>不同元素中取出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altLang="zh-CN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3200" b="1" dirty="0">
                <a:latin typeface="宋体" panose="02010600030101010101" pitchFamily="2" charset="-122"/>
              </a:rPr>
              <a:t>个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元素</a:t>
            </a:r>
            <a:r>
              <a:rPr lang="zh-CN" altLang="en-US" sz="3200" b="1" dirty="0">
                <a:latin typeface="宋体" panose="02010600030101010101" pitchFamily="2" charset="-122"/>
              </a:rPr>
              <a:t>并成一组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，</a:t>
            </a:r>
            <a:r>
              <a:rPr lang="zh-CN" altLang="en-US" sz="3200" b="1" dirty="0">
                <a:latin typeface="宋体" panose="02010600030101010101" pitchFamily="2" charset="-122"/>
              </a:rPr>
              <a:t>叫做从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latin typeface="宋体" panose="02010600030101010101" pitchFamily="2" charset="-122"/>
              </a:rPr>
              <a:t>个不同元素中取出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200" b="1" dirty="0">
                <a:latin typeface="宋体" panose="02010600030101010101" pitchFamily="2" charset="-122"/>
              </a:rPr>
              <a:t>个元素的一个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组合</a:t>
            </a:r>
            <a:r>
              <a:rPr lang="zh-CN" altLang="en-US" sz="3200" b="1" dirty="0">
                <a:latin typeface="宋体" panose="02010600030101010101" pitchFamily="2" charset="-122"/>
              </a:rPr>
              <a:t>．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525640" y="1299489"/>
            <a:ext cx="339852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6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、组合的概念</a:t>
            </a:r>
            <a:r>
              <a:rPr kumimoji="1" lang="en-US" altLang="zh-CN" sz="36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kumimoji="1" lang="en-US" altLang="zh-CN" sz="3600" b="1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09435" y="2122538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并成一组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问题探究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20700" y="2883683"/>
            <a:ext cx="11356975" cy="953135"/>
          </a:xfrm>
          <a:prstGeom prst="rect">
            <a:avLst/>
          </a:prstGeom>
          <a:solidFill>
            <a:schemeClr val="accent5">
              <a:lumMod val="40000"/>
              <a:lumOff val="60000"/>
              <a:alpha val="27058"/>
            </a:schemeClr>
          </a:solidFill>
          <a:ln w="25400">
            <a:solidFill>
              <a:srgbClr val="FF00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 smtClean="0">
                <a:latin typeface="宋体" panose="02010600030101010101" pitchFamily="2" charset="-122"/>
              </a:rPr>
              <a:t>组合的概念</a:t>
            </a:r>
            <a:r>
              <a:rPr kumimoji="1" lang="en-US" altLang="zh-CN" sz="2800" b="1" dirty="0" smtClean="0">
                <a:latin typeface="宋体" panose="02010600030101010101" pitchFamily="2" charset="-122"/>
              </a:rPr>
              <a:t>: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宋体" panose="02010600030101010101" pitchFamily="2" charset="-122"/>
              </a:rPr>
              <a:t>一般地，从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800" b="1" dirty="0">
                <a:latin typeface="宋体" panose="02010600030101010101" pitchFamily="2" charset="-122"/>
              </a:rPr>
              <a:t>个不同元素中取出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800" b="1" dirty="0">
                <a:latin typeface="宋体" panose="02010600030101010101" pitchFamily="2" charset="-122"/>
              </a:rPr>
              <a:t>个元素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并成一组</a:t>
            </a:r>
            <a:r>
              <a:rPr lang="zh-CN" altLang="en-US" sz="2800" b="1" dirty="0">
                <a:latin typeface="宋体" panose="02010600030101010101" pitchFamily="2" charset="-122"/>
              </a:rPr>
              <a:t>，叫做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从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个</a:t>
            </a:r>
            <a:r>
              <a:rPr lang="zh-CN" altLang="en-US" sz="2800" b="1" dirty="0">
                <a:latin typeface="宋体" panose="02010600030101010101" pitchFamily="2" charset="-122"/>
              </a:rPr>
              <a:t>不同元素中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取出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个</a:t>
            </a:r>
            <a:r>
              <a:rPr lang="zh-CN" altLang="en-US" sz="2800" b="1" dirty="0">
                <a:latin typeface="宋体" panose="02010600030101010101" pitchFamily="2" charset="-122"/>
              </a:rPr>
              <a:t>元素的一个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组合</a:t>
            </a:r>
            <a:r>
              <a:rPr lang="zh-CN" altLang="en-US" sz="2800" b="1" dirty="0">
                <a:latin typeface="宋体" panose="02010600030101010101" pitchFamily="2" charset="-122"/>
              </a:rPr>
              <a:t>．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20699" y="1464176"/>
            <a:ext cx="11337925" cy="953135"/>
          </a:xfrm>
          <a:prstGeom prst="rect">
            <a:avLst/>
          </a:prstGeom>
          <a:solidFill>
            <a:schemeClr val="accent5">
              <a:lumMod val="40000"/>
              <a:lumOff val="60000"/>
              <a:alpha val="27843"/>
            </a:schemeClr>
          </a:solidFill>
          <a:ln w="25400">
            <a:solidFill>
              <a:srgbClr val="FF00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 smtClean="0">
                <a:latin typeface="宋体" panose="02010600030101010101" pitchFamily="2" charset="-122"/>
              </a:rPr>
              <a:t>排列的概念</a:t>
            </a:r>
            <a:r>
              <a:rPr kumimoji="1" lang="en-US" altLang="zh-CN" sz="2800" b="1" dirty="0" smtClean="0">
                <a:latin typeface="宋体" panose="02010600030101010101" pitchFamily="2" charset="-122"/>
              </a:rPr>
              <a:t>: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一般地，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从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个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不同元素中取出</a:t>
            </a:r>
            <a:r>
              <a:rPr kumimoji="1"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个元素，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按照一定的顺序排成一列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，叫做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从</a:t>
            </a:r>
            <a:r>
              <a:rPr kumimoji="1"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个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不同元素中取出</a:t>
            </a:r>
            <a:r>
              <a:rPr kumimoji="1"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个元素的一个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排列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.</a:t>
            </a:r>
            <a:endParaRPr kumimoji="1"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003743" y="4687466"/>
            <a:ext cx="912064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思考</a:t>
            </a:r>
            <a:r>
              <a:rPr lang="en-US" altLang="zh-CN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latin typeface="宋体" panose="02010600030101010101" pitchFamily="2" charset="-122"/>
              </a:rPr>
              <a:t>排列和组合有什么区别和联系</a:t>
            </a:r>
            <a:r>
              <a:rPr lang="en-US" altLang="zh-CN" sz="2800" b="1" dirty="0">
                <a:latin typeface="宋体" panose="02010600030101010101" pitchFamily="2" charset="-122"/>
              </a:rPr>
              <a:t>?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数学建构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0170" y="2499922"/>
            <a:ext cx="11315700" cy="1076325"/>
          </a:xfrm>
          <a:prstGeom prst="rect">
            <a:avLst/>
          </a:prstGeom>
          <a:solidFill>
            <a:srgbClr val="00CCFF">
              <a:alpha val="36862"/>
            </a:srgbClr>
          </a:solidFill>
          <a:ln w="19050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宋体" panose="02010600030101010101" pitchFamily="2" charset="-122"/>
              </a:rPr>
              <a:t>    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从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个</a:t>
            </a:r>
            <a:r>
              <a:rPr lang="zh-CN" altLang="en-US" sz="3200" b="1" dirty="0">
                <a:latin typeface="宋体" panose="02010600030101010101" pitchFamily="2" charset="-122"/>
              </a:rPr>
              <a:t>不同元素中取出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altLang="zh-CN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3200" b="1" dirty="0">
                <a:latin typeface="宋体" panose="02010600030101010101" pitchFamily="2" charset="-122"/>
              </a:rPr>
              <a:t>个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元素的</a:t>
            </a:r>
            <a:r>
              <a:rPr lang="zh-CN" altLang="en-US" sz="3200" b="1" dirty="0">
                <a:latin typeface="宋体" panose="02010600030101010101" pitchFamily="2" charset="-122"/>
              </a:rPr>
              <a:t>所有组合的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个数，</a:t>
            </a:r>
            <a:r>
              <a:rPr lang="zh-CN" altLang="en-US" sz="3200" b="1" dirty="0">
                <a:latin typeface="宋体" panose="02010600030101010101" pitchFamily="2" charset="-122"/>
              </a:rPr>
              <a:t>叫做从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200" b="1" dirty="0">
                <a:latin typeface="宋体" panose="02010600030101010101" pitchFamily="2" charset="-122"/>
              </a:rPr>
              <a:t>个不同元素中取出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200" b="1" dirty="0">
                <a:latin typeface="宋体" panose="02010600030101010101" pitchFamily="2" charset="-122"/>
              </a:rPr>
              <a:t>个元素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的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组合数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，记作：   ．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692880" y="2983310"/>
          <a:ext cx="563482" cy="648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1" name="Equation" r:id="rId1" imgW="157480" imgH="168275" progId="Equation.DSMT4">
                  <p:embed/>
                </p:oleObj>
              </mc:Choice>
              <mc:Fallback>
                <p:oleObj name="Equation" r:id="rId1" imgW="157480" imgH="168275" progId="Equation.DSMT4">
                  <p:embed/>
                  <p:pic>
                    <p:nvPicPr>
                      <p:cNvPr id="0" name="图片 85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2880" y="2983310"/>
                        <a:ext cx="563482" cy="648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564917" y="1477610"/>
            <a:ext cx="385762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6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、组合数的概念</a:t>
            </a:r>
            <a:r>
              <a:rPr kumimoji="1" lang="en-US" altLang="zh-CN" sz="36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kumimoji="1" lang="en-US" altLang="zh-CN" sz="3600" b="1" dirty="0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5808" y="2505272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组合</a:t>
            </a:r>
            <a:endParaRPr lang="zh-CN" altLang="en-US" sz="32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149" name="AutoShape 9"/>
          <p:cNvSpPr/>
          <p:nvPr>
            <p:custDataLst>
              <p:tags r:id="rId3"/>
            </p:custDataLst>
          </p:nvPr>
        </p:nvSpPr>
        <p:spPr>
          <a:xfrm>
            <a:off x="3389630" y="5431155"/>
            <a:ext cx="2507615" cy="381000"/>
          </a:xfrm>
          <a:prstGeom prst="borderCallout3">
            <a:avLst>
              <a:gd name="adj1" fmla="val 38056"/>
              <a:gd name="adj2" fmla="val -4815"/>
              <a:gd name="adj3" fmla="val 38296"/>
              <a:gd name="adj4" fmla="val -3907"/>
              <a:gd name="adj5" fmla="val 43787"/>
              <a:gd name="adj6" fmla="val -39593"/>
              <a:gd name="adj7" fmla="val -91634"/>
              <a:gd name="adj8" fmla="val -37995"/>
            </a:avLst>
          </a:prstGeom>
          <a:solidFill>
            <a:schemeClr val="tx2">
              <a:lumMod val="50000"/>
            </a:schemeClr>
          </a:solidFill>
          <a:ln w="28575" cmpd="dbl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txBody>
          <a:bodyPr>
            <a:noAutofit/>
          </a:bodyPr>
          <a:lstStyle>
            <a:lvl1pPr marL="228600" indent="-228600" algn="l" defTabSz="91440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zh-CN" altLang="en-US" sz="1945" b="1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组合的第一个字母</a:t>
            </a:r>
            <a:endParaRPr kumimoji="1" lang="zh-CN" altLang="en-US" sz="1945" b="1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charset="-122"/>
            </a:endParaRPr>
          </a:p>
        </p:txBody>
      </p:sp>
      <p:sp>
        <p:nvSpPr>
          <p:cNvPr id="6150" name="AutoShape 20"/>
          <p:cNvSpPr/>
          <p:nvPr>
            <p:custDataLst>
              <p:tags r:id="rId4"/>
            </p:custDataLst>
          </p:nvPr>
        </p:nvSpPr>
        <p:spPr>
          <a:xfrm>
            <a:off x="3252399" y="4890383"/>
            <a:ext cx="1193624" cy="372933"/>
          </a:xfrm>
          <a:prstGeom prst="wedgeRectCallout">
            <a:avLst>
              <a:gd name="adj1" fmla="val -92366"/>
              <a:gd name="adj2" fmla="val -9440"/>
            </a:avLst>
          </a:prstGeom>
          <a:solidFill>
            <a:schemeClr val="tx2">
              <a:lumMod val="50000"/>
            </a:schemeClr>
          </a:solidFill>
          <a:ln w="28575" cmpd="dbl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txBody>
          <a:bodyPr>
            <a:noAutofit/>
          </a:bodyPr>
          <a:lstStyle>
            <a:lvl1pPr marL="228600" indent="-228600" algn="l" defTabSz="91440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zh-CN" altLang="en-US" sz="1945" b="1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元素总数</a:t>
            </a:r>
            <a:endParaRPr kumimoji="1" lang="zh-CN" altLang="en-US" sz="1945" b="1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charset="-122"/>
            </a:endParaRPr>
          </a:p>
        </p:txBody>
      </p:sp>
      <p:sp>
        <p:nvSpPr>
          <p:cNvPr id="6151" name="AutoShape 21"/>
          <p:cNvSpPr/>
          <p:nvPr>
            <p:custDataLst>
              <p:tags r:id="rId5"/>
            </p:custDataLst>
          </p:nvPr>
        </p:nvSpPr>
        <p:spPr>
          <a:xfrm>
            <a:off x="3252470" y="4377055"/>
            <a:ext cx="1752600" cy="384810"/>
          </a:xfrm>
          <a:prstGeom prst="wedgeRectCallout">
            <a:avLst>
              <a:gd name="adj1" fmla="val -81630"/>
              <a:gd name="adj2" fmla="val 44676"/>
            </a:avLst>
          </a:prstGeom>
          <a:solidFill>
            <a:schemeClr val="tx2">
              <a:lumMod val="50000"/>
            </a:schemeClr>
          </a:solidFill>
          <a:ln w="28575" cmpd="dbl">
            <a:solidFill>
              <a:schemeClr val="accent1">
                <a:shade val="50000"/>
              </a:schemeClr>
            </a:solidFill>
            <a:prstDash val="lgDash"/>
            <a:miter lim="800000"/>
          </a:ln>
        </p:spPr>
        <p:txBody>
          <a:bodyPr>
            <a:noAutofit/>
          </a:bodyPr>
          <a:lstStyle>
            <a:lvl1pPr marL="228600" indent="-228600" algn="l" defTabSz="91440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zh-CN" altLang="en-US" sz="1945" b="1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取出元素数</a:t>
            </a:r>
            <a:endParaRPr kumimoji="1" lang="zh-CN" altLang="en-US" sz="1945" b="1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charset="-122"/>
            </a:endParaRPr>
          </a:p>
        </p:txBody>
      </p:sp>
      <p:sp>
        <p:nvSpPr>
          <p:cNvPr id="6152" name="Text Box 22"/>
          <p:cNvSpPr/>
          <p:nvPr>
            <p:custDataLst>
              <p:tags r:id="rId6"/>
            </p:custDataLst>
          </p:nvPr>
        </p:nvSpPr>
        <p:spPr>
          <a:xfrm>
            <a:off x="6825051" y="4493096"/>
            <a:ext cx="2825503" cy="41402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lvl1pPr marL="228600" indent="-228600" algn="l" defTabSz="91440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zh-CN" sz="2095" b="1" i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m</a:t>
            </a:r>
            <a:r>
              <a:rPr kumimoji="1" lang="zh-CN" altLang="en-US" sz="2095" b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，</a:t>
            </a:r>
            <a:r>
              <a:rPr kumimoji="1" lang="en-US" altLang="zh-CN" sz="2095" b="1" i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n</a:t>
            </a:r>
            <a:r>
              <a:rPr kumimoji="1" lang="zh-CN" altLang="en-US" sz="2095" b="1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所满足的条件是：</a:t>
            </a:r>
            <a:endParaRPr kumimoji="1" lang="zh-CN" altLang="en-US" sz="2095" b="1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charset="-122"/>
            </a:endParaRPr>
          </a:p>
        </p:txBody>
      </p:sp>
      <p:sp>
        <p:nvSpPr>
          <p:cNvPr id="6153" name="Text Box 23">
            <a:hlinkClick r:id="rId7" action="ppaction://hlinksldjump"/>
          </p:cNvPr>
          <p:cNvSpPr/>
          <p:nvPr>
            <p:custDataLst>
              <p:tags r:id="rId8"/>
            </p:custDataLst>
          </p:nvPr>
        </p:nvSpPr>
        <p:spPr>
          <a:xfrm>
            <a:off x="6961635" y="4888595"/>
            <a:ext cx="2552335" cy="73723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>
            <a:spAutoFit/>
          </a:bodyPr>
          <a:lstStyle>
            <a:lvl1pPr marL="228600" indent="-228600" algn="l" defTabSz="91440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lang="zh-CN" altLang="en-US"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zh-CN" sz="2095" b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(1)</a:t>
            </a:r>
            <a:r>
              <a:rPr kumimoji="1" lang="zh-CN" altLang="en-US" sz="2095" b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  </a:t>
            </a:r>
            <a:r>
              <a:rPr kumimoji="1" lang="en-US" altLang="zh-CN" sz="2095" b="1" i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m</a:t>
            </a:r>
            <a:r>
              <a:rPr kumimoji="1" lang="en-US" altLang="zh-CN" sz="2095" b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∈</a:t>
            </a:r>
            <a:r>
              <a:rPr kumimoji="1" lang="en-US" altLang="zh-CN" sz="2095" b="1" i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N</a:t>
            </a:r>
            <a:r>
              <a:rPr kumimoji="1" lang="en-US" altLang="zh-CN" sz="2095" b="1" i="1" baseline="30000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*</a:t>
            </a:r>
            <a:r>
              <a:rPr kumimoji="1" lang="zh-CN" altLang="en-US" sz="2095" b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，</a:t>
            </a:r>
            <a:r>
              <a:rPr kumimoji="1" lang="en-US" altLang="zh-CN" sz="2095" b="1" i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n</a:t>
            </a:r>
            <a:r>
              <a:rPr kumimoji="1" lang="en-US" altLang="zh-CN" sz="2095" b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∈</a:t>
            </a:r>
            <a:r>
              <a:rPr kumimoji="1" lang="en-US" altLang="zh-CN" sz="2095" b="1" i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N</a:t>
            </a:r>
            <a:r>
              <a:rPr kumimoji="1" lang="en-US" altLang="zh-CN" sz="2095" b="1" i="1" baseline="30000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*</a:t>
            </a:r>
            <a:r>
              <a:rPr kumimoji="1" lang="en-US" altLang="zh-CN" sz="2095" b="1" i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 </a:t>
            </a:r>
            <a:r>
              <a:rPr kumimoji="1" lang="zh-CN" altLang="en-US" sz="2095" b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；</a:t>
            </a:r>
            <a:endParaRPr kumimoji="1" lang="en-US" altLang="zh-CN" sz="2095" b="1">
              <a:solidFill>
                <a:srgbClr val="00B050"/>
              </a:solidFill>
              <a:latin typeface="Times New Roman" panose="02020603050405020304" pitchFamily="18" charset="0"/>
              <a:ea typeface="华文楷体" panose="02010600040101010101" charset="-122"/>
            </a:endParaRP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1" lang="en-US" altLang="zh-CN" sz="2095" b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(2) </a:t>
            </a:r>
            <a:r>
              <a:rPr kumimoji="1" lang="zh-CN" altLang="en-US" sz="2095" b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 </a:t>
            </a:r>
            <a:r>
              <a:rPr kumimoji="1" lang="en-US" altLang="zh-CN" sz="2095" b="1" i="1">
                <a:solidFill>
                  <a:srgbClr val="00B050"/>
                </a:solidFill>
                <a:latin typeface="Times New Roman" panose="02020603050405020304" pitchFamily="18" charset="0"/>
                <a:ea typeface="华文楷体" panose="02010600040101010101" charset="-122"/>
              </a:rPr>
              <a:t>m≤n .</a:t>
            </a:r>
            <a:endParaRPr kumimoji="1" lang="en-US" altLang="zh-CN" sz="2095" b="1" i="1">
              <a:solidFill>
                <a:srgbClr val="00B050"/>
              </a:solidFill>
              <a:latin typeface="Times New Roman" panose="02020603050405020304" pitchFamily="18" charset="0"/>
              <a:ea typeface="华文楷体" panose="02010600040101010101" charset="-122"/>
            </a:endParaRPr>
          </a:p>
        </p:txBody>
      </p:sp>
      <p:graphicFrame>
        <p:nvGraphicFramePr>
          <p:cNvPr id="6154" name="对象 18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2209612" y="4505573"/>
          <a:ext cx="672230" cy="68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0" imgW="241300" imgH="241300" progId="Equation.DSMT4">
                  <p:embed/>
                </p:oleObj>
              </mc:Choice>
              <mc:Fallback>
                <p:oleObj name="Equation" r:id="rId10" imgW="2413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09612" y="4505573"/>
                        <a:ext cx="672230" cy="681731"/>
                      </a:xfrm>
                      <a:prstGeom prst="rect">
                        <a:avLst/>
                      </a:prstGeom>
                      <a:noFill/>
                      <a:ln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1" grpId="0"/>
      <p:bldP spid="3" grpId="0"/>
      <p:bldP spid="6149" grpId="0" bldLvl="0" animBg="1"/>
      <p:bldP spid="6150" grpId="0" bldLvl="0" animBg="1"/>
      <p:bldP spid="6151" grpId="0" bldLvl="0" animBg="1"/>
      <p:bldP spid="6152" grpId="0" bldLvl="0" animBg="1"/>
      <p:bldP spid="615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431371" y="611878"/>
            <a:ext cx="184028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 smtClean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方正粗黑宋简体" panose="02000000000000000000" charset="-122"/>
                <a:ea typeface="方正粗黑宋简体" panose="02000000000000000000" charset="-122"/>
              </a:rPr>
              <a:t>数学运用</a:t>
            </a:r>
            <a:endParaRPr lang="zh-CN" altLang="en-US" sz="3200" noProof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611633" y="642655"/>
            <a:ext cx="82857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 smtClean="0">
                <a:latin typeface="宋体" panose="02010600030101010101" pitchFamily="2" charset="-122"/>
              </a:rPr>
              <a:t>例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、判断</a:t>
            </a:r>
            <a:r>
              <a:rPr lang="zh-CN" altLang="en-US" sz="2800" b="1" dirty="0">
                <a:latin typeface="宋体" panose="02010600030101010101" pitchFamily="2" charset="-122"/>
              </a:rPr>
              <a:t>下列问题是组合问题还是排列问题</a:t>
            </a:r>
            <a:r>
              <a:rPr lang="en-US" altLang="zh-CN" sz="2800" b="1" dirty="0">
                <a:latin typeface="宋体" panose="02010600030101010101" pitchFamily="2" charset="-122"/>
              </a:rPr>
              <a:t>? 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581915" y="1464531"/>
            <a:ext cx="11028169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(1)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设集合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A={</a:t>
            </a:r>
            <a:r>
              <a:rPr lang="en-US" altLang="zh-CN" sz="2800" b="1" i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a</a:t>
            </a:r>
            <a:r>
              <a:rPr lang="en-US" altLang="zh-CN" sz="2800" b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</a:t>
            </a:r>
            <a:r>
              <a:rPr lang="en-US" altLang="zh-CN" sz="2800" b="1" i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b</a:t>
            </a:r>
            <a:r>
              <a:rPr lang="en-US" altLang="zh-CN" sz="2800" b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</a:t>
            </a:r>
            <a:r>
              <a:rPr lang="en-US" altLang="zh-CN" sz="2800" b="1" i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c</a:t>
            </a:r>
            <a:r>
              <a:rPr lang="en-US" altLang="zh-CN" sz="2800" b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</a:t>
            </a:r>
            <a:r>
              <a:rPr lang="en-US" altLang="zh-CN" sz="2800" b="1" i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d</a:t>
            </a:r>
            <a:r>
              <a:rPr lang="en-US" altLang="zh-CN" sz="2800" b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</a:t>
            </a:r>
            <a:r>
              <a:rPr lang="en-US" altLang="zh-CN" sz="2800" b="1" i="1" dirty="0" err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e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}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，则集合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A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的含有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3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个元素的子集有多少个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?</a:t>
            </a:r>
            <a:endParaRPr lang="en-US" altLang="zh-CN" sz="2800" b="1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81915" y="2228846"/>
            <a:ext cx="10843371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(2)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某铁路线上有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5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个车站，则这条铁路线上共需准备多少种车票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? </a:t>
            </a:r>
            <a:endParaRPr lang="en-US" altLang="zh-CN" sz="2800" b="1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0538056" y="1127958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组合问题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0574352" y="2624513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排列问题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581915" y="2987528"/>
            <a:ext cx="10720823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(3)10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名同学分成人数相同的两个学习小组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共有多少</a:t>
            </a:r>
            <a:r>
              <a:rPr lang="zh-CN" altLang="en-US" sz="28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种分法？</a:t>
            </a:r>
            <a:endParaRPr lang="en-US" altLang="zh-CN" sz="2800" b="1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9633083" y="3332400"/>
            <a:ext cx="167908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组合问题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581915" y="3716274"/>
            <a:ext cx="10975417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(4)10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人聚会，见面后每两人之间要握手相互问候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共需握手多少次</a:t>
            </a:r>
            <a:r>
              <a:rPr lang="en-US" altLang="zh-CN" sz="28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?</a:t>
            </a:r>
            <a:endParaRPr lang="en-US" altLang="zh-CN" sz="2800" b="1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9614232" y="4204853"/>
            <a:ext cx="149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组合问题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616296" y="4538696"/>
            <a:ext cx="9016787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(5)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从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4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个风景点中选出</a:t>
            </a:r>
            <a:r>
              <a:rPr lang="en-US" altLang="zh-CN" sz="28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</a:t>
            </a:r>
            <a:r>
              <a:rPr lang="zh-CN" altLang="en-US" sz="28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个游览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有多少种不同的方法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?</a:t>
            </a:r>
            <a:endParaRPr lang="en-US" altLang="zh-CN" sz="2800" b="1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8932723" y="4908509"/>
            <a:ext cx="180053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组合问题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616296" y="5298631"/>
            <a:ext cx="1080758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(6)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从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4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个风景点中选出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个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并确定这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个风景点的游览顺序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,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有</a:t>
            </a:r>
            <a:r>
              <a:rPr lang="zh-CN" altLang="en-US" sz="28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多少</a:t>
            </a:r>
            <a:endParaRPr lang="en-US" altLang="zh-CN" sz="2800" b="1" dirty="0" smtClean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lang="en-US" altLang="zh-CN" sz="28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</a:t>
            </a:r>
            <a:r>
              <a:rPr lang="zh-CN" altLang="en-US" sz="2800" b="1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种</a:t>
            </a:r>
            <a:r>
              <a:rPr lang="zh-CN" altLang="en-US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不同的方法</a:t>
            </a:r>
            <a:r>
              <a:rPr lang="en-US" altLang="zh-CN" sz="2800" b="1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?</a:t>
            </a:r>
            <a:endParaRPr lang="en-US" altLang="zh-CN" sz="2800" b="1" dirty="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3755553" y="5980987"/>
            <a:ext cx="157538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排列问题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0" grpId="0" autoUpdateAnimBg="0"/>
      <p:bldP spid="24" grpId="0" autoUpdateAnimBg="0"/>
      <p:bldP spid="35" grpId="0" autoUpdateAnimBg="0"/>
      <p:bldP spid="37" grpId="1"/>
      <p:bldP spid="39" grpId="0"/>
    </p:bldLst>
  </p:timing>
</p:sld>
</file>

<file path=ppt/tags/tag1.xml><?xml version="1.0" encoding="utf-8"?>
<p:tagLst xmlns:p="http://schemas.openxmlformats.org/presentationml/2006/main">
  <p:tag name="AS_UNIQUEID" val="2565"/>
</p:tagLst>
</file>

<file path=ppt/tags/tag10.xml><?xml version="1.0" encoding="utf-8"?>
<p:tagLst xmlns:p="http://schemas.openxmlformats.org/presentationml/2006/main">
  <p:tag name="KSO_WM_TEMPLATE_CATEGORY" val="custom"/>
  <p:tag name="KSO_WM_TEMPLATE_INDEX" val="20202598"/>
</p:tagLst>
</file>

<file path=ppt/tags/tag11.xml><?xml version="1.0" encoding="utf-8"?>
<p:tagLst xmlns:p="http://schemas.openxmlformats.org/presentationml/2006/main">
  <p:tag name="AS_UNIQUEID" val="1340"/>
</p:tagLst>
</file>

<file path=ppt/tags/tag12.xml><?xml version="1.0" encoding="utf-8"?>
<p:tagLst xmlns:p="http://schemas.openxmlformats.org/presentationml/2006/main">
  <p:tag name="AS_UNIQUEID" val="1341"/>
</p:tagLst>
</file>

<file path=ppt/tags/tag13.xml><?xml version="1.0" encoding="utf-8"?>
<p:tagLst xmlns:p="http://schemas.openxmlformats.org/presentationml/2006/main">
  <p:tag name="AS_UNIQUEID" val="1342"/>
</p:tagLst>
</file>

<file path=ppt/tags/tag14.xml><?xml version="1.0" encoding="utf-8"?>
<p:tagLst xmlns:p="http://schemas.openxmlformats.org/presentationml/2006/main">
  <p:tag name="AS_UNIQUEID" val="1343"/>
</p:tagLst>
</file>

<file path=ppt/tags/tag15.xml><?xml version="1.0" encoding="utf-8"?>
<p:tagLst xmlns:p="http://schemas.openxmlformats.org/presentationml/2006/main">
  <p:tag name="AS_UNIQUEID" val="1344"/>
</p:tagLst>
</file>

<file path=ppt/tags/tag16.xml><?xml version="1.0" encoding="utf-8"?>
<p:tagLst xmlns:p="http://schemas.openxmlformats.org/presentationml/2006/main">
  <p:tag name="AS_UNIQUEID" val="1345"/>
</p:tagLst>
</file>

<file path=ppt/tags/tag17.xml><?xml version="1.0" encoding="utf-8"?>
<p:tagLst xmlns:p="http://schemas.openxmlformats.org/presentationml/2006/main">
  <p:tag name="KSO_WM_TEMPLATE_CATEGORY" val="custom"/>
  <p:tag name="KSO_WM_TEMPLATE_INDEX" val="20202598"/>
</p:tagLst>
</file>

<file path=ppt/tags/tag18.xml><?xml version="1.0" encoding="utf-8"?>
<p:tagLst xmlns:p="http://schemas.openxmlformats.org/presentationml/2006/main">
  <p:tag name="KSO_WM_TEMPLATE_CATEGORY" val="custom"/>
  <p:tag name="KSO_WM_TEMPLATE_INDEX" val="20202598"/>
</p:tagLst>
</file>

<file path=ppt/tags/tag19.xml><?xml version="1.0" encoding="utf-8"?>
<p:tagLst xmlns:p="http://schemas.openxmlformats.org/presentationml/2006/main">
  <p:tag name="KSO_WM_TEMPLATE_CATEGORY" val="custom"/>
  <p:tag name="KSO_WM_TEMPLATE_INDEX" val="20202598"/>
</p:tagLst>
</file>

<file path=ppt/tags/tag2.xml><?xml version="1.0" encoding="utf-8"?>
<p:tagLst xmlns:p="http://schemas.openxmlformats.org/presentationml/2006/main">
  <p:tag name="AS_UNIQUEID" val="2566"/>
</p:tagLst>
</file>

<file path=ppt/tags/tag20.xml><?xml version="1.0" encoding="utf-8"?>
<p:tagLst xmlns:p="http://schemas.openxmlformats.org/presentationml/2006/main">
  <p:tag name="KSO_WM_TEMPLATE_CATEGORY" val="custom"/>
  <p:tag name="KSO_WM_TEMPLATE_INDEX" val="20202598"/>
</p:tagLst>
</file>

<file path=ppt/tags/tag21.xml><?xml version="1.0" encoding="utf-8"?>
<p:tagLst xmlns:p="http://schemas.openxmlformats.org/presentationml/2006/main">
  <p:tag name="KSO_WM_TEMPLATE_CATEGORY" val="custom"/>
  <p:tag name="KSO_WM_TEMPLATE_INDEX" val="20202598"/>
</p:tagLst>
</file>

<file path=ppt/tags/tag22.xml><?xml version="1.0" encoding="utf-8"?>
<p:tagLst xmlns:p="http://schemas.openxmlformats.org/presentationml/2006/main">
  <p:tag name="AS_UNIQUEID" val="1403"/>
</p:tagLst>
</file>

<file path=ppt/tags/tag23.xml><?xml version="1.0" encoding="utf-8"?>
<p:tagLst xmlns:p="http://schemas.openxmlformats.org/presentationml/2006/main">
  <p:tag name="AS_UNIQUEID" val="1404"/>
</p:tagLst>
</file>

<file path=ppt/tags/tag24.xml><?xml version="1.0" encoding="utf-8"?>
<p:tagLst xmlns:p="http://schemas.openxmlformats.org/presentationml/2006/main">
  <p:tag name="AS_UNIQUEID" val="1406"/>
</p:tagLst>
</file>

<file path=ppt/tags/tag25.xml><?xml version="1.0" encoding="utf-8"?>
<p:tagLst xmlns:p="http://schemas.openxmlformats.org/presentationml/2006/main">
  <p:tag name="AS_UNIQUEID" val="1407"/>
</p:tagLst>
</file>

<file path=ppt/tags/tag26.xml><?xml version="1.0" encoding="utf-8"?>
<p:tagLst xmlns:p="http://schemas.openxmlformats.org/presentationml/2006/main">
  <p:tag name="AS_UNIQUEID" val="1407"/>
</p:tagLst>
</file>

<file path=ppt/tags/tag27.xml><?xml version="1.0" encoding="utf-8"?>
<p:tagLst xmlns:p="http://schemas.openxmlformats.org/presentationml/2006/main">
  <p:tag name="AS_UNIQUEID" val="1409"/>
</p:tagLst>
</file>

<file path=ppt/tags/tag28.xml><?xml version="1.0" encoding="utf-8"?>
<p:tagLst xmlns:p="http://schemas.openxmlformats.org/presentationml/2006/main">
  <p:tag name="AS_UNIQUEID" val="1409"/>
</p:tagLst>
</file>

<file path=ppt/tags/tag29.xml><?xml version="1.0" encoding="utf-8"?>
<p:tagLst xmlns:p="http://schemas.openxmlformats.org/presentationml/2006/main">
  <p:tag name="AS_UNIQUEID" val="1411"/>
</p:tagLst>
</file>

<file path=ppt/tags/tag3.xml><?xml version="1.0" encoding="utf-8"?>
<p:tagLst xmlns:p="http://schemas.openxmlformats.org/presentationml/2006/main">
  <p:tag name="AS_UNIQUEID" val="2567"/>
</p:tagLst>
</file>

<file path=ppt/tags/tag30.xml><?xml version="1.0" encoding="utf-8"?>
<p:tagLst xmlns:p="http://schemas.openxmlformats.org/presentationml/2006/main">
  <p:tag name="AS_UNIQUEID" val="1412"/>
</p:tagLst>
</file>

<file path=ppt/tags/tag31.xml><?xml version="1.0" encoding="utf-8"?>
<p:tagLst xmlns:p="http://schemas.openxmlformats.org/presentationml/2006/main">
  <p:tag name="KSO_WM_TEMPLATE_CATEGORY" val="custom"/>
  <p:tag name="KSO_WM_TEMPLATE_INDEX" val="20202598"/>
</p:tagLst>
</file>

<file path=ppt/tags/tag32.xml><?xml version="1.0" encoding="utf-8"?>
<p:tagLst xmlns:p="http://schemas.openxmlformats.org/presentationml/2006/main">
  <p:tag name="KSO_WM_TEMPLATE_CATEGORY" val="custom"/>
  <p:tag name="KSO_WM_TEMPLATE_INDEX" val="20202598"/>
</p:tagLst>
</file>

<file path=ppt/tags/tag33.xml><?xml version="1.0" encoding="utf-8"?>
<p:tagLst xmlns:p="http://schemas.openxmlformats.org/presentationml/2006/main">
  <p:tag name="KSO_WM_TEMPLATE_CATEGORY" val="custom"/>
  <p:tag name="KSO_WM_TEMPLATE_INDEX" val="20202598"/>
</p:tagLst>
</file>

<file path=ppt/tags/tag34.xml><?xml version="1.0" encoding="utf-8"?>
<p:tagLst xmlns:p="http://schemas.openxmlformats.org/presentationml/2006/main">
  <p:tag name="KSO_WM_TEMPLATE_CATEGORY" val="custom"/>
  <p:tag name="KSO_WM_TEMPLATE_INDEX" val="20202598"/>
</p:tagLst>
</file>

<file path=ppt/tags/tag35.xml><?xml version="1.0" encoding="utf-8"?>
<p:tagLst xmlns:p="http://schemas.openxmlformats.org/presentationml/2006/main">
  <p:tag name="AS_UNIQUEID" val="2956"/>
  <p:tag name="KSO_WM_BEAUTIFY_FLAG" val=""/>
</p:tagLst>
</file>

<file path=ppt/tags/tag36.xml><?xml version="1.0" encoding="utf-8"?>
<p:tagLst xmlns:p="http://schemas.openxmlformats.org/presentationml/2006/main">
  <p:tag name="KSO_WM_TEMPLATE_CATEGORY" val="custom"/>
  <p:tag name="KSO_WM_TEMPLATE_INDEX" val="20202598"/>
</p:tagLst>
</file>

<file path=ppt/tags/tag37.xml><?xml version="1.0" encoding="utf-8"?>
<p:tagLst xmlns:p="http://schemas.openxmlformats.org/presentationml/2006/main">
  <p:tag name="KSO_WM_BEAUTIFY_FLAG" val="#wm#"/>
  <p:tag name="KSO_WM_TEMPLATE_CATEGORY" val="custom"/>
  <p:tag name="KSO_WM_TEMPLATE_INDEX" val="20202598"/>
</p:tagLst>
</file>

<file path=ppt/tags/tag38.xml><?xml version="1.0" encoding="utf-8"?>
<p:tagLst xmlns:p="http://schemas.openxmlformats.org/presentationml/2006/main">
  <p:tag name="KSO_WM_UNIT_ISCONTENTS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98_15*a*1"/>
  <p:tag name="KSO_WM_TEMPLATE_CATEGORY" val="custom"/>
  <p:tag name="KSO_WM_TEMPLATE_INDEX" val="20202598"/>
  <p:tag name="KSO_WM_UNIT_LAYERLEVEL" val="1"/>
  <p:tag name="KSO_WM_TAG_VERSION" val="1.0"/>
  <p:tag name="KSO_WM_BEAUTIFY_FLAG" val="#wm#"/>
  <p:tag name="KSO_WM_UNIT_PRESET_TEXT" val="谢谢观看"/>
</p:tagLst>
</file>

<file path=ppt/tags/tag39.xml><?xml version="1.0" encoding="utf-8"?>
<p:tagLst xmlns:p="http://schemas.openxmlformats.org/presentationml/2006/main">
  <p:tag name="KSO_WM_SLIDE_ID" val="custom20202598_1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15"/>
  <p:tag name="KSO_WM_TAG_VERSION" val="1.0"/>
  <p:tag name="KSO_WM_BEAUTIFY_FLAG" val="#wm#"/>
  <p:tag name="KSO_WM_TEMPLATE_CATEGORY" val="custom"/>
  <p:tag name="KSO_WM_TEMPLATE_INDEX" val="20202598"/>
  <p:tag name="KSO_WM_SLIDE_LAYOUT" val="a"/>
  <p:tag name="KSO_WM_SLIDE_LAYOUT_CNT" val="1"/>
</p:tagLst>
</file>

<file path=ppt/tags/tag4.xml><?xml version="1.0" encoding="utf-8"?>
<p:tagLst xmlns:p="http://schemas.openxmlformats.org/presentationml/2006/main">
  <p:tag name="AS_UNIQUEID" val="1210"/>
  <p:tag name="KSO_WM_BEAUTIFY_FLAG" val="#wm#"/>
  <p:tag name="KSO_WM_TAG_VERSION" val="1.0"/>
  <p:tag name="KSO_WM_TEMPLATE_CATEGORY" val="custom"/>
  <p:tag name="KSO_WM_TEMPLATE_INDEX" val="20205275"/>
  <p:tag name="KSO_WM_UNIT_COMPATIBLE" val="0"/>
  <p:tag name="KSO_WM_UNIT_DIAGRAM_ISNUMVISUAL" val="0"/>
  <p:tag name="KSO_WM_UNIT_DIAGRAM_ISREFERUNIT" val="0"/>
  <p:tag name="KSO_WM_UNIT_HIGHLIGHT" val="0"/>
  <p:tag name="KSO_WM_UNIT_ID" val="custom20205275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红色卡通艺术培训模板"/>
  <p:tag name="KSO_WM_UNIT_TEXT_FILL_FORE_SCHEMECOLOR_INDEX" val="5"/>
  <p:tag name="KSO_WM_UNIT_TEXT_FILL_FORE_SCHEMECOLOR_INDEX_BRIGHTNESS" val="0"/>
  <p:tag name="KSO_WM_UNIT_TEXT_FILL_TYPE" val="1"/>
  <p:tag name="KSO_WM_UNIT_TYPE" val="a"/>
  <p:tag name="KSO_WM_UNIT_VALUE" val="12"/>
</p:tagLst>
</file>

<file path=ppt/tags/tag40.xml><?xml version="1.0" encoding="utf-8"?>
<p:tagLst xmlns:p="http://schemas.openxmlformats.org/presentationml/2006/main">
  <p:tag name="commondata" val="eyJoZGlkIjoiODllZjQxMzA3NjI2YTQ2MTYzZTllMjllODhlOTdkZDIifQ=="/>
</p:tagLst>
</file>

<file path=ppt/tags/tag5.xml><?xml version="1.0" encoding="utf-8"?>
<p:tagLst xmlns:p="http://schemas.openxmlformats.org/presentationml/2006/main">
  <p:tag name="KSO_WM_TEMPLATE_CATEGORY" val="custom"/>
  <p:tag name="KSO_WM_TEMPLATE_INDEX" val="20202598"/>
</p:tagLst>
</file>

<file path=ppt/tags/tag6.xml><?xml version="1.0" encoding="utf-8"?>
<p:tagLst xmlns:p="http://schemas.openxmlformats.org/presentationml/2006/main">
  <p:tag name="KSO_WM_TEMPLATE_CATEGORY" val="custom"/>
  <p:tag name="KSO_WM_TEMPLATE_INDEX" val="20202598"/>
</p:tagLst>
</file>

<file path=ppt/tags/tag7.xml><?xml version="1.0" encoding="utf-8"?>
<p:tagLst xmlns:p="http://schemas.openxmlformats.org/presentationml/2006/main">
  <p:tag name="KSO_WM_TEMPLATE_CATEGORY" val="custom"/>
  <p:tag name="KSO_WM_TEMPLATE_INDEX" val="20202598"/>
</p:tagLst>
</file>

<file path=ppt/tags/tag8.xml><?xml version="1.0" encoding="utf-8"?>
<p:tagLst xmlns:p="http://schemas.openxmlformats.org/presentationml/2006/main">
  <p:tag name="KSO_WM_TEMPLATE_CATEGORY" val="custom"/>
  <p:tag name="KSO_WM_TEMPLATE_INDEX" val="20202598"/>
</p:tagLst>
</file>

<file path=ppt/tags/tag9.xml><?xml version="1.0" encoding="utf-8"?>
<p:tagLst xmlns:p="http://schemas.openxmlformats.org/presentationml/2006/main">
  <p:tag name="KSO_WM_TEMPLATE_CATEGORY" val="custom"/>
  <p:tag name="KSO_WM_TEMPLATE_INDEX" val="20202598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1924</Words>
  <Application>WPS 演示</Application>
  <PresentationFormat>宽屏</PresentationFormat>
  <Paragraphs>270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20</vt:i4>
      </vt:variant>
      <vt:variant>
        <vt:lpstr>幻灯片标题</vt:lpstr>
      </vt:variant>
      <vt:variant>
        <vt:i4>19</vt:i4>
      </vt:variant>
    </vt:vector>
  </HeadingPairs>
  <TitlesOfParts>
    <vt:vector size="60" baseType="lpstr">
      <vt:lpstr>Arial</vt:lpstr>
      <vt:lpstr>宋体</vt:lpstr>
      <vt:lpstr>Wingdings</vt:lpstr>
      <vt:lpstr>Calibri</vt:lpstr>
      <vt:lpstr>等线</vt:lpstr>
      <vt:lpstr>隶书</vt:lpstr>
      <vt:lpstr>华文新魏</vt:lpstr>
      <vt:lpstr>Times New Roman</vt:lpstr>
      <vt:lpstr>华文行楷</vt:lpstr>
      <vt:lpstr>华文楷体</vt:lpstr>
      <vt:lpstr>Arial</vt:lpstr>
      <vt:lpstr>方正粗黑宋简体</vt:lpstr>
      <vt:lpstr>黑体</vt:lpstr>
      <vt:lpstr>方正卡通简体</vt:lpstr>
      <vt:lpstr>楷体_GB2312</vt:lpstr>
      <vt:lpstr>新宋体</vt:lpstr>
      <vt:lpstr>Cambria Math</vt:lpstr>
      <vt:lpstr>楷体</vt:lpstr>
      <vt:lpstr>微软雅黑</vt:lpstr>
      <vt:lpstr>Arial Unicode MS</vt:lpstr>
      <vt:lpstr>WPS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Equation.KSEE3</vt:lpstr>
      <vt:lpstr>Equation.KSEE3</vt:lpstr>
      <vt:lpstr>Equation.DSMT4</vt:lpstr>
      <vt:lpstr>Equation.DSMT4</vt:lpstr>
      <vt:lpstr>Equation.DSMT4</vt:lpstr>
      <vt:lpstr>Equation.KSEE3</vt:lpstr>
      <vt:lpstr>Equation.3</vt:lpstr>
      <vt:lpstr>Equation.3</vt:lpstr>
      <vt:lpstr>Equation.KSEE3</vt:lpstr>
      <vt:lpstr>Equation.DSMT4</vt:lpstr>
      <vt:lpstr>Equation.DSMT4</vt:lpstr>
      <vt:lpstr>第 七 章  计数原理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       谢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rr0630</cp:lastModifiedBy>
  <cp:revision>26</cp:revision>
  <dcterms:created xsi:type="dcterms:W3CDTF">2023-08-09T12:44:00Z</dcterms:created>
  <dcterms:modified xsi:type="dcterms:W3CDTF">2024-03-26T05:11:28Z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2052-12.1.0.16388</vt:lpwstr>
  </property>
</Properties>
</file>