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1016" r:id="rId2"/>
    <p:sldId id="1042" r:id="rId3"/>
    <p:sldId id="1040" r:id="rId4"/>
    <p:sldId id="1041" r:id="rId5"/>
    <p:sldId id="1050" r:id="rId6"/>
    <p:sldId id="1043" r:id="rId7"/>
    <p:sldId id="1049" r:id="rId8"/>
    <p:sldId id="1048" r:id="rId9"/>
    <p:sldId id="1047" r:id="rId10"/>
    <p:sldId id="1046" r:id="rId11"/>
    <p:sldId id="1045" r:id="rId12"/>
    <p:sldId id="1035" r:id="rId13"/>
    <p:sldId id="1036" r:id="rId14"/>
    <p:sldId id="1039" r:id="rId15"/>
    <p:sldId id="1037" r:id="rId16"/>
    <p:sldId id="1027" r:id="rId17"/>
  </p:sldIdLst>
  <p:sldSz cx="12196763" cy="6858000"/>
  <p:notesSz cx="6761163" cy="9942513"/>
  <p:custDataLst>
    <p:tags r:id="rId20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2565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199765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6965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2" userDrawn="1">
          <p15:clr>
            <a:srgbClr val="A4A3A4"/>
          </p15:clr>
        </p15:guide>
        <p15:guide id="2" pos="37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5">
          <p15:clr>
            <a:srgbClr val="A4A3A4"/>
          </p15:clr>
        </p15:guide>
        <p15:guide id="2" pos="208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1347"/>
    <a:srgbClr val="BB231B"/>
    <a:srgbClr val="AF2019"/>
    <a:srgbClr val="DF2E25"/>
    <a:srgbClr val="1B06BA"/>
    <a:srgbClr val="6FC665"/>
    <a:srgbClr val="000000"/>
    <a:srgbClr val="F8F8F8"/>
    <a:srgbClr val="C2241C"/>
    <a:srgbClr val="FFB1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07" autoAdjust="0"/>
    <p:restoredTop sz="49635" autoAdjust="0"/>
  </p:normalViewPr>
  <p:slideViewPr>
    <p:cSldViewPr snapToObjects="1" showGuides="1">
      <p:cViewPr varScale="1">
        <p:scale>
          <a:sx n="114" d="100"/>
          <a:sy n="114" d="100"/>
        </p:scale>
        <p:origin x="234" y="90"/>
      </p:cViewPr>
      <p:guideLst>
        <p:guide orient="horz" pos="2122"/>
        <p:guide pos="37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notesViewPr>
    <p:cSldViewPr snapToObjects="1">
      <p:cViewPr varScale="1">
        <p:scale>
          <a:sx n="81" d="100"/>
          <a:sy n="81" d="100"/>
        </p:scale>
        <p:origin x="-2088" y="-102"/>
      </p:cViewPr>
      <p:guideLst>
        <p:guide orient="horz" pos="3075"/>
        <p:guide pos="208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66804-583B-42BE-962B-441699487C40}" type="datetimeFigureOut">
              <a:rPr lang="zh-CN" altLang="en-US" smtClean="0"/>
              <a:t>2024/3/25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20FDFD-A5D4-42F3-BCC8-12887DAA73C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9837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200"/>
            </a:lvl1pPr>
          </a:lstStyle>
          <a:p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761" y="0"/>
            <a:ext cx="2929837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200"/>
            </a:lvl1pPr>
          </a:lstStyle>
          <a:p>
            <a:fld id="{B9EEDA17-7CE7-49CA-897E-A1888A19DA62}" type="datetimeFigureOut">
              <a:rPr lang="zh-CN" altLang="en-US"/>
              <a:t>2024/3/25</a:t>
            </a:fld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66675" y="746125"/>
            <a:ext cx="6627813" cy="372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117" y="4722694"/>
            <a:ext cx="5408930" cy="4474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662"/>
            <a:ext cx="2929837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761" y="9443662"/>
            <a:ext cx="2929837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CE1689F0-D8FB-450F-A36F-553F26501FEE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71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EDC560F-977C-4D66-8B91-F5A32027C49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1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6675" y="746125"/>
            <a:ext cx="6627813" cy="372745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1704F713-4E6C-4C32-A920-2B9A7F04C59B}" type="slidenum">
              <a:rPr lang="zh-CN" altLang="en-US" smtClean="0"/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250255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6675" y="746125"/>
            <a:ext cx="6627813" cy="372745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1704F713-4E6C-4C32-A920-2B9A7F04C59B}" type="slidenum">
              <a:rPr lang="zh-CN" altLang="en-US" smtClean="0"/>
              <a:t>11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014545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6675" y="746125"/>
            <a:ext cx="6627813" cy="372745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1704F713-4E6C-4C32-A920-2B9A7F04C59B}" type="slidenum">
              <a:rPr lang="zh-CN" altLang="en-US" smtClean="0"/>
              <a:t>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790006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6675" y="746125"/>
            <a:ext cx="6627813" cy="372745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1704F713-4E6C-4C32-A920-2B9A7F04C59B}" type="slidenum">
              <a:rPr lang="zh-CN" altLang="en-US" smtClean="0"/>
              <a:t>13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760902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6675" y="746125"/>
            <a:ext cx="6627813" cy="372745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1704F713-4E6C-4C32-A920-2B9A7F04C59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14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6040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6675" y="746125"/>
            <a:ext cx="6627813" cy="372745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1704F713-4E6C-4C32-A920-2B9A7F04C59B}" type="slidenum">
              <a:rPr lang="zh-CN" altLang="en-US" smtClean="0"/>
              <a:t>15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8233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6675" y="746125"/>
            <a:ext cx="6627813" cy="372745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1704F713-4E6C-4C32-A920-2B9A7F04C59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16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6675" y="746125"/>
            <a:ext cx="6627813" cy="372745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1704F713-4E6C-4C32-A920-2B9A7F04C59B}" type="slidenum">
              <a:rPr lang="zh-CN" altLang="en-US" smtClean="0"/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82840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6675" y="746125"/>
            <a:ext cx="6627813" cy="372745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1704F713-4E6C-4C32-A920-2B9A7F04C59B}" type="slidenum">
              <a:rPr lang="zh-CN" altLang="en-US" smtClean="0"/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05878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6675" y="746125"/>
            <a:ext cx="6627813" cy="372745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1704F713-4E6C-4C32-A920-2B9A7F04C59B}" type="slidenum">
              <a:rPr lang="zh-CN" altLang="en-US" smtClean="0"/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02496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6675" y="746125"/>
            <a:ext cx="6627813" cy="372745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1704F713-4E6C-4C32-A920-2B9A7F04C59B}" type="slidenum">
              <a:rPr lang="zh-CN" altLang="en-US" smtClean="0"/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620276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6675" y="746125"/>
            <a:ext cx="6627813" cy="372745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1704F713-4E6C-4C32-A920-2B9A7F04C59B}" type="slidenum">
              <a:rPr lang="zh-CN" altLang="en-US" smtClean="0"/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654999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6675" y="746125"/>
            <a:ext cx="6627813" cy="372745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1704F713-4E6C-4C32-A920-2B9A7F04C59B}" type="slidenum">
              <a:rPr lang="zh-CN" altLang="en-US" smtClean="0"/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115873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6675" y="746125"/>
            <a:ext cx="6627813" cy="372745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1704F713-4E6C-4C32-A920-2B9A7F04C59B}" type="slidenum">
              <a:rPr lang="zh-CN" altLang="en-US" smtClean="0"/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542915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6675" y="746125"/>
            <a:ext cx="6627813" cy="372745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1704F713-4E6C-4C32-A920-2B9A7F04C59B}" type="slidenum">
              <a:rPr lang="zh-CN" altLang="en-US" smtClean="0"/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20362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79EBBBB7-0D68-4411-A099-3EBF0E7309BF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2024/3/25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9238DC57-3F4E-4882-8CD5-D3DD04DE09ED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42653" y="275167"/>
            <a:ext cx="2744272" cy="585046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838" y="275167"/>
            <a:ext cx="8029536" cy="585046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8B55AA28-99D4-44D8-ABAA-DD0BEEC6AA0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2024/3/25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AFD190D4-ADE1-4778-82B1-D3E5A6D69A2E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/>
          <p:nvPr/>
        </p:nvSpPr>
        <p:spPr bwMode="auto">
          <a:xfrm>
            <a:off x="383267" y="2802467"/>
            <a:ext cx="0" cy="3035300"/>
          </a:xfrm>
          <a:custGeom>
            <a:avLst/>
            <a:gdLst>
              <a:gd name="T0" fmla="*/ 0 h 1912"/>
              <a:gd name="T1" fmla="*/ 2147483647 h 1912"/>
              <a:gd name="T2" fmla="*/ 2147483647 h 1912"/>
              <a:gd name="T3" fmla="*/ 2147483647 h 1912"/>
              <a:gd name="T4" fmla="*/ 2147483647 h 1912"/>
              <a:gd name="T5" fmla="*/ 2147483647 h 1912"/>
              <a:gd name="T6" fmla="*/ 0 h 1912"/>
              <a:gd name="T7" fmla="*/ 0 h 1912"/>
              <a:gd name="T8" fmla="*/ 0 60000 65536"/>
              <a:gd name="T9" fmla="*/ 0 60000 655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60000 65536"/>
            </a:gdLst>
            <a:ahLst/>
            <a:cxnLst>
              <a:cxn ang="T8">
                <a:pos x="0" y="T0"/>
              </a:cxn>
              <a:cxn ang="T9">
                <a:pos x="0" y="T1"/>
              </a:cxn>
              <a:cxn ang="T10">
                <a:pos x="0" y="T2"/>
              </a:cxn>
              <a:cxn ang="T11">
                <a:pos x="0" y="T3"/>
              </a:cxn>
              <a:cxn ang="T12">
                <a:pos x="0" y="T4"/>
              </a:cxn>
              <a:cxn ang="T13">
                <a:pos x="0" y="T5"/>
              </a:cxn>
              <a:cxn ang="T14">
                <a:pos x="0" y="T6"/>
              </a:cxn>
              <a:cxn ang="T15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59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15647" y="1996537"/>
            <a:ext cx="10365471" cy="143246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zh-CN" altLang="en-US" noProof="0"/>
              <a:t>单击此处编辑母版标题样式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9072" y="3886459"/>
            <a:ext cx="8538622" cy="1752299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zh-CN" altLang="en-US" noProof="0"/>
              <a:t>单击此处编辑母版副标题样式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61112A33-DE56-47A6-BD7D-E295B8202B5E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3A807914-700E-43E3-B665-D1B01E0DCB61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2024/3/25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74741E6E-7815-4652-8067-D215C81425A7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460" y="4406900"/>
            <a:ext cx="10367249" cy="1363133"/>
          </a:xfrm>
        </p:spPr>
        <p:txBody>
          <a:bodyPr anchor="t"/>
          <a:lstStyle>
            <a:lvl1pPr algn="l">
              <a:defRPr sz="5335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460" y="2906185"/>
            <a:ext cx="10367249" cy="1500716"/>
          </a:xfrm>
        </p:spPr>
        <p:txBody>
          <a:bodyPr anchor="b"/>
          <a:lstStyle>
            <a:lvl1pPr marL="0" indent="0">
              <a:buNone/>
              <a:defRPr sz="2665">
                <a:solidFill>
                  <a:schemeClr val="tx1">
                    <a:tint val="75000"/>
                  </a:schemeClr>
                </a:solidFill>
              </a:defRPr>
            </a:lvl1pPr>
            <a:lvl2pPr marL="609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200" indent="0">
              <a:buNone/>
              <a:defRPr sz="2135">
                <a:solidFill>
                  <a:schemeClr val="tx1">
                    <a:tint val="75000"/>
                  </a:schemeClr>
                </a:solidFill>
              </a:defRPr>
            </a:lvl3pPr>
            <a:lvl4pPr marL="1828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4pPr>
            <a:lvl5pPr marL="24384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5pPr>
            <a:lvl6pPr marL="30480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6pPr>
            <a:lvl7pPr marL="36576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7pPr>
            <a:lvl8pPr marL="42672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8pPr>
            <a:lvl9pPr marL="4876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A959E2ED-6E3B-4D48-AE84-8FB642CC89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2024/3/25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DB35F167-1106-44A4-8771-960C89D140F2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838" y="1600201"/>
            <a:ext cx="5386904" cy="4525433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0021" y="1600201"/>
            <a:ext cx="5386904" cy="4525433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FD23B7A1-74B7-40D6-B965-BF4779CCA5C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2024/3/25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7D58570C-47CA-4C38-B72B-BFCDBEDD626E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838" y="1534584"/>
            <a:ext cx="5389022" cy="6413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838" y="2175934"/>
            <a:ext cx="5389022" cy="3949700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5787" y="1534584"/>
            <a:ext cx="5391139" cy="6413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5787" y="2175934"/>
            <a:ext cx="5391139" cy="3949700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A07DD354-D35E-4F46-A9D7-7E5F59721CEF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2024/3/25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552AB8BB-54BE-4D0F-9585-927CAC5D1B54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3799E668-1B85-4C96-B3EC-E8E27CDD884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2024/3/25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24918A89-2AB0-4D99-9F48-07DEC98B3C49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CB597B21-75F2-4523-BE71-C858912267D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2024/3/25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0B882136-1EF3-4D65-B8B4-D5F86A6AEB47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839" y="273052"/>
            <a:ext cx="4012651" cy="1162049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8596" y="273051"/>
            <a:ext cx="6818329" cy="5852583"/>
          </a:xfrm>
        </p:spPr>
        <p:txBody>
          <a:bodyPr/>
          <a:lstStyle>
            <a:lvl1pPr>
              <a:defRPr sz="4265"/>
            </a:lvl1pPr>
            <a:lvl2pPr>
              <a:defRPr sz="3735"/>
            </a:lvl2pPr>
            <a:lvl3pPr>
              <a:defRPr sz="3200"/>
            </a:lvl3pPr>
            <a:lvl4pPr>
              <a:defRPr sz="2665"/>
            </a:lvl4pPr>
            <a:lvl5pPr>
              <a:defRPr sz="2665"/>
            </a:lvl5pPr>
            <a:lvl6pPr>
              <a:defRPr sz="2665"/>
            </a:lvl6pPr>
            <a:lvl7pPr>
              <a:defRPr sz="2665"/>
            </a:lvl7pPr>
            <a:lvl8pPr>
              <a:defRPr sz="2665"/>
            </a:lvl8pPr>
            <a:lvl9pPr>
              <a:defRPr sz="266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839" y="1435100"/>
            <a:ext cx="4012651" cy="469053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7811842E-AE4F-4438-B4BF-A955AE34862C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2024/3/25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3A629110-5DBF-4B1E-9027-1A87EEFB74D1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0651" y="4800600"/>
            <a:ext cx="7318058" cy="567267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90651" y="613833"/>
            <a:ext cx="7318058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5"/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7600" indent="0">
              <a:buNone/>
              <a:defRPr sz="2665"/>
            </a:lvl7pPr>
            <a:lvl8pPr marL="4267200" indent="0">
              <a:buNone/>
              <a:defRPr sz="2665"/>
            </a:lvl8pPr>
            <a:lvl9pPr marL="4876800" indent="0">
              <a:buNone/>
              <a:defRPr sz="2665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90651" y="5367867"/>
            <a:ext cx="7318058" cy="80433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87D2ECA1-6F75-4D1A-9E4B-32C8693C231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2024/3/25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2575D5C4-4DF7-429F-B657-6C5C460413C9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609838" y="275167"/>
            <a:ext cx="109770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609838" y="1600201"/>
            <a:ext cx="10977087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838" y="6356351"/>
            <a:ext cx="2845911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defTabSz="914400">
              <a:defRPr/>
            </a:pPr>
            <a:fld id="{906E0491-DFAF-442E-BF0B-77A086D50EF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2024/3/25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7228" y="6356351"/>
            <a:ext cx="3862308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defTabSz="914400"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41014" y="6356351"/>
            <a:ext cx="2845911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914400">
              <a:defRPr/>
            </a:pPr>
            <a:fld id="{35EEFF39-D9CF-4573-8248-2791F7938DE6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609600"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1219200"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828800"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2438400"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3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0.png"/><Relationship Id="rId9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图片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0" r="3174" b="1411"/>
          <a:stretch>
            <a:fillRect/>
          </a:stretch>
        </p:blipFill>
        <p:spPr bwMode="auto">
          <a:xfrm>
            <a:off x="2382" y="4233"/>
            <a:ext cx="1218988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图片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0" r="3174" b="1411"/>
          <a:stretch>
            <a:fillRect/>
          </a:stretch>
        </p:blipFill>
        <p:spPr bwMode="auto">
          <a:xfrm>
            <a:off x="2382" y="0"/>
            <a:ext cx="1218988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图片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0" r="3174" b="1411"/>
          <a:stretch>
            <a:fillRect/>
          </a:stretch>
        </p:blipFill>
        <p:spPr bwMode="auto">
          <a:xfrm>
            <a:off x="4498" y="0"/>
            <a:ext cx="1218988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文本框 7"/>
          <p:cNvSpPr txBox="1"/>
          <p:nvPr/>
        </p:nvSpPr>
        <p:spPr>
          <a:xfrm>
            <a:off x="2569989" y="4447618"/>
            <a:ext cx="6306208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200"/>
            <a:r>
              <a:rPr lang="en-US" altLang="zh-CN" sz="2665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2024  03  26</a:t>
            </a:r>
            <a:endParaRPr lang="zh-CN" altLang="en-US" sz="2665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600966" y="3387482"/>
            <a:ext cx="4647426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200"/>
            <a:r>
              <a:rPr lang="zh-CN" altLang="en-US" sz="2665" b="1" dirty="0">
                <a:solidFill>
                  <a:prstClr val="black"/>
                </a:solidFill>
                <a:latin typeface="宋体" panose="02010600030101010101" pitchFamily="2" charset="-122"/>
              </a:rPr>
              <a:t>南京市江宁高级中学  张格波</a:t>
            </a:r>
          </a:p>
        </p:txBody>
      </p:sp>
      <p:sp>
        <p:nvSpPr>
          <p:cNvPr id="11" name="矩形 10"/>
          <p:cNvSpPr/>
          <p:nvPr/>
        </p:nvSpPr>
        <p:spPr>
          <a:xfrm>
            <a:off x="1993925" y="1993562"/>
            <a:ext cx="941796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4800" b="1" dirty="0">
                <a:solidFill>
                  <a:schemeClr val="accent2">
                    <a:lumMod val="7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大概念，高中数学教学的有效视角</a:t>
            </a:r>
            <a:endParaRPr lang="en-US" altLang="zh-CN" sz="4800" b="1" dirty="0">
              <a:solidFill>
                <a:srgbClr val="007A77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等腰三角形 42"/>
          <p:cNvSpPr/>
          <p:nvPr/>
        </p:nvSpPr>
        <p:spPr>
          <a:xfrm flipV="1">
            <a:off x="461699" y="0"/>
            <a:ext cx="935567" cy="855133"/>
          </a:xfrm>
          <a:prstGeom prst="triangle">
            <a:avLst/>
          </a:prstGeom>
          <a:solidFill>
            <a:srgbClr val="7FAC2E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4" name="等腰三角形 26"/>
          <p:cNvSpPr/>
          <p:nvPr/>
        </p:nvSpPr>
        <p:spPr>
          <a:xfrm flipV="1">
            <a:off x="-35718" y="-4234"/>
            <a:ext cx="893233" cy="1720851"/>
          </a:xfrm>
          <a:custGeom>
            <a:avLst/>
            <a:gdLst>
              <a:gd name="connsiteX0" fmla="*/ 0 w 1895475"/>
              <a:gd name="connsiteY0" fmla="*/ 2113725 h 2113725"/>
              <a:gd name="connsiteX1" fmla="*/ 947738 w 1895475"/>
              <a:gd name="connsiteY1" fmla="*/ 0 h 2113725"/>
              <a:gd name="connsiteX2" fmla="*/ 1895475 w 1895475"/>
              <a:gd name="connsiteY2" fmla="*/ 2113725 h 2113725"/>
              <a:gd name="connsiteX3" fmla="*/ 0 w 1895475"/>
              <a:gd name="connsiteY3" fmla="*/ 2113725 h 2113725"/>
              <a:gd name="connsiteX0-1" fmla="*/ 0 w 1895475"/>
              <a:gd name="connsiteY0-2" fmla="*/ 2113725 h 2116900"/>
              <a:gd name="connsiteX1-3" fmla="*/ 947738 w 1895475"/>
              <a:gd name="connsiteY1-4" fmla="*/ 0 h 2116900"/>
              <a:gd name="connsiteX2-5" fmla="*/ 1895475 w 1895475"/>
              <a:gd name="connsiteY2-6" fmla="*/ 2113725 h 2116900"/>
              <a:gd name="connsiteX3-7" fmla="*/ 919163 w 1895475"/>
              <a:gd name="connsiteY3-8" fmla="*/ 2116900 h 2116900"/>
              <a:gd name="connsiteX4" fmla="*/ 0 w 1895475"/>
              <a:gd name="connsiteY4" fmla="*/ 2113725 h 2116900"/>
              <a:gd name="connsiteX0-9" fmla="*/ 0 w 976312"/>
              <a:gd name="connsiteY0-10" fmla="*/ 2116900 h 2116900"/>
              <a:gd name="connsiteX1-11" fmla="*/ 28575 w 976312"/>
              <a:gd name="connsiteY1-12" fmla="*/ 0 h 2116900"/>
              <a:gd name="connsiteX2-13" fmla="*/ 976312 w 976312"/>
              <a:gd name="connsiteY2-14" fmla="*/ 2113725 h 2116900"/>
              <a:gd name="connsiteX3-15" fmla="*/ 0 w 976312"/>
              <a:gd name="connsiteY3-16" fmla="*/ 2116900 h 21169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976312" h="2116900">
                <a:moveTo>
                  <a:pt x="0" y="2116900"/>
                </a:moveTo>
                <a:lnTo>
                  <a:pt x="28575" y="0"/>
                </a:lnTo>
                <a:lnTo>
                  <a:pt x="976312" y="2113725"/>
                </a:lnTo>
                <a:lnTo>
                  <a:pt x="0" y="2116900"/>
                </a:lnTo>
                <a:close/>
              </a:path>
            </a:pathLst>
          </a:custGeom>
          <a:solidFill>
            <a:schemeClr val="accent1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23556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2982" y="5439833"/>
            <a:ext cx="1054100" cy="1441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D434927D-EEFA-409A-B67C-01AB32FBC602}"/>
              </a:ext>
            </a:extLst>
          </p:cNvPr>
          <p:cNvSpPr/>
          <p:nvPr/>
        </p:nvSpPr>
        <p:spPr>
          <a:xfrm>
            <a:off x="351155" y="725672"/>
            <a:ext cx="3048270" cy="5133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49860" defTabSz="457200" fontAlgn="auto">
              <a:lnSpc>
                <a:spcPct val="114000"/>
              </a:lnSpc>
              <a:spcBef>
                <a:spcPct val="50000"/>
              </a:spcBef>
              <a:spcAft>
                <a:spcPts val="0"/>
              </a:spcAft>
              <a:buFontTx/>
              <a:buNone/>
            </a:pPr>
            <a:r>
              <a:rPr lang="en-US" altLang="zh-CN" sz="2400" b="1" dirty="0">
                <a:solidFill>
                  <a:prstClr val="black"/>
                </a:solidFill>
                <a:latin typeface="Calibri"/>
              </a:rPr>
              <a:t>4.</a:t>
            </a:r>
            <a:r>
              <a:rPr lang="zh-CN" altLang="en-US" sz="2400" b="1" dirty="0">
                <a:solidFill>
                  <a:prstClr val="black"/>
                </a:solidFill>
                <a:latin typeface="Calibri"/>
              </a:rPr>
              <a:t>问题链的推进策略</a:t>
            </a:r>
            <a:endParaRPr lang="en-US" altLang="zh-CN" sz="2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FFFF94DA-62DD-475B-BB88-7C8030BC6580}"/>
              </a:ext>
            </a:extLst>
          </p:cNvPr>
          <p:cNvSpPr/>
          <p:nvPr/>
        </p:nvSpPr>
        <p:spPr>
          <a:xfrm>
            <a:off x="1222698" y="4560210"/>
            <a:ext cx="82189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4</a:t>
            </a:r>
            <a:r>
              <a:rPr lang="zh-CN" altLang="en-US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）依据流程提辅助问题，提供教练指导；</a:t>
            </a:r>
            <a:endParaRPr lang="en-US" altLang="zh-CN" sz="32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ED7CDC52-DF66-4744-BE1E-24E5B291935B}"/>
              </a:ext>
            </a:extLst>
          </p:cNvPr>
          <p:cNvSpPr/>
          <p:nvPr/>
        </p:nvSpPr>
        <p:spPr>
          <a:xfrm>
            <a:off x="1090612" y="4018917"/>
            <a:ext cx="84065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3200" b="1" dirty="0">
                <a:solidFill>
                  <a:srgbClr val="1F497D"/>
                </a:solidFill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3200" b="1" dirty="0">
                <a:solidFill>
                  <a:srgbClr val="1F497D"/>
                </a:solidFill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sz="3200" b="1" dirty="0">
                <a:solidFill>
                  <a:srgbClr val="1F497D"/>
                </a:solidFill>
                <a:latin typeface="黑体" pitchFamily="49" charset="-122"/>
                <a:ea typeface="黑体" pitchFamily="49" charset="-122"/>
              </a:rPr>
              <a:t>）依据问题生成问题链，推进自主探究；</a:t>
            </a:r>
            <a:endParaRPr lang="en-US" altLang="zh-CN" sz="3200" b="1" dirty="0">
              <a:solidFill>
                <a:srgbClr val="1F497D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B3C721D5-D78D-487B-B817-1B3D97603478}"/>
              </a:ext>
            </a:extLst>
          </p:cNvPr>
          <p:cNvSpPr/>
          <p:nvPr/>
        </p:nvSpPr>
        <p:spPr>
          <a:xfrm>
            <a:off x="351155" y="1161663"/>
            <a:ext cx="1092364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CN" altLang="en-US" sz="2800" kern="100" dirty="0">
                <a:solidFill>
                  <a:prstClr val="black"/>
                </a:solidFill>
                <a:latin typeface="Times New Roman" panose="02020603050405020304" pitchFamily="18" charset="0"/>
              </a:rPr>
              <a:t>        大概念具有强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</a:rPr>
              <a:t>迁移性</a:t>
            </a:r>
            <a:r>
              <a:rPr lang="zh-CN" altLang="en-US" sz="2800" kern="100" dirty="0">
                <a:solidFill>
                  <a:prstClr val="black"/>
                </a:solidFill>
                <a:latin typeface="Times New Roman" panose="02020603050405020304" pitchFamily="18" charset="0"/>
              </a:rPr>
              <a:t>与普适性，对相对陌生领域的问题解决具有很强指导意义，有利于思维的展开，问题链就是大概念在思维关键点上的表现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</a:rPr>
              <a:t>。</a:t>
            </a:r>
            <a:r>
              <a:rPr lang="zh-CN" altLang="en-US" sz="2800" kern="100" dirty="0">
                <a:solidFill>
                  <a:prstClr val="black"/>
                </a:solidFill>
                <a:latin typeface="Times New Roman" panose="02020603050405020304" pitchFamily="18" charset="0"/>
              </a:rPr>
              <a:t>因此、大概念、思维导图、问题链都是问题解决过程的一体三面，相互支撑。</a:t>
            </a:r>
            <a:endParaRPr lang="zh-CN" alt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CD3B6B5C-1AD6-451E-85AC-44DD8686B408}"/>
              </a:ext>
            </a:extLst>
          </p:cNvPr>
          <p:cNvSpPr/>
          <p:nvPr/>
        </p:nvSpPr>
        <p:spPr>
          <a:xfrm>
            <a:off x="1406543" y="3494562"/>
            <a:ext cx="78512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）依据大概念提出问题，提供自主空间；</a:t>
            </a:r>
            <a:endParaRPr lang="en-US" altLang="zh-CN" sz="32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11C939C4-1892-4426-8B7D-24E58992B2F9}"/>
              </a:ext>
            </a:extLst>
          </p:cNvPr>
          <p:cNvSpPr/>
          <p:nvPr/>
        </p:nvSpPr>
        <p:spPr>
          <a:xfrm>
            <a:off x="1460655" y="5121392"/>
            <a:ext cx="77655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3200" b="1" dirty="0">
                <a:solidFill>
                  <a:srgbClr val="1F497D"/>
                </a:solidFill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3200" b="1" dirty="0">
                <a:solidFill>
                  <a:srgbClr val="1F497D"/>
                </a:solidFill>
                <a:latin typeface="黑体" pitchFamily="49" charset="-122"/>
                <a:ea typeface="黑体" pitchFamily="49" charset="-122"/>
              </a:rPr>
              <a:t>5</a:t>
            </a:r>
            <a:r>
              <a:rPr lang="zh-CN" altLang="en-US" sz="3200" b="1" dirty="0">
                <a:solidFill>
                  <a:srgbClr val="1F497D"/>
                </a:solidFill>
                <a:latin typeface="黑体" pitchFamily="49" charset="-122"/>
                <a:ea typeface="黑体" pitchFamily="49" charset="-122"/>
              </a:rPr>
              <a:t>）依据问题解决大概念，实现经验积淀。</a:t>
            </a:r>
            <a:endParaRPr lang="en-US" altLang="zh-CN" sz="3200" b="1" dirty="0">
              <a:solidFill>
                <a:srgbClr val="1F497D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BD1E359E-72F5-4DC7-946B-65C34DD623C1}"/>
              </a:ext>
            </a:extLst>
          </p:cNvPr>
          <p:cNvSpPr/>
          <p:nvPr/>
        </p:nvSpPr>
        <p:spPr>
          <a:xfrm>
            <a:off x="864870" y="2953269"/>
            <a:ext cx="88579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3200" b="1" dirty="0">
                <a:solidFill>
                  <a:srgbClr val="1F497D"/>
                </a:solidFill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3200" b="1" dirty="0">
                <a:solidFill>
                  <a:srgbClr val="1F497D"/>
                </a:solidFill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1" dirty="0">
                <a:solidFill>
                  <a:srgbClr val="1F497D"/>
                </a:solidFill>
                <a:latin typeface="黑体" pitchFamily="49" charset="-122"/>
                <a:ea typeface="黑体" pitchFamily="49" charset="-122"/>
              </a:rPr>
              <a:t>）依据内容提炼大概念，理清思维线索；</a:t>
            </a:r>
            <a:endParaRPr lang="en-US" altLang="zh-CN" sz="3200" b="1" dirty="0">
              <a:solidFill>
                <a:srgbClr val="1F497D"/>
              </a:solidFill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703287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等腰三角形 42"/>
          <p:cNvSpPr/>
          <p:nvPr/>
        </p:nvSpPr>
        <p:spPr>
          <a:xfrm flipV="1">
            <a:off x="461699" y="0"/>
            <a:ext cx="935567" cy="855133"/>
          </a:xfrm>
          <a:prstGeom prst="triangle">
            <a:avLst/>
          </a:prstGeom>
          <a:solidFill>
            <a:srgbClr val="7FAC2E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4" name="等腰三角形 26"/>
          <p:cNvSpPr/>
          <p:nvPr/>
        </p:nvSpPr>
        <p:spPr>
          <a:xfrm flipV="1">
            <a:off x="-35718" y="-4234"/>
            <a:ext cx="893233" cy="1720851"/>
          </a:xfrm>
          <a:custGeom>
            <a:avLst/>
            <a:gdLst>
              <a:gd name="connsiteX0" fmla="*/ 0 w 1895475"/>
              <a:gd name="connsiteY0" fmla="*/ 2113725 h 2113725"/>
              <a:gd name="connsiteX1" fmla="*/ 947738 w 1895475"/>
              <a:gd name="connsiteY1" fmla="*/ 0 h 2113725"/>
              <a:gd name="connsiteX2" fmla="*/ 1895475 w 1895475"/>
              <a:gd name="connsiteY2" fmla="*/ 2113725 h 2113725"/>
              <a:gd name="connsiteX3" fmla="*/ 0 w 1895475"/>
              <a:gd name="connsiteY3" fmla="*/ 2113725 h 2113725"/>
              <a:gd name="connsiteX0-1" fmla="*/ 0 w 1895475"/>
              <a:gd name="connsiteY0-2" fmla="*/ 2113725 h 2116900"/>
              <a:gd name="connsiteX1-3" fmla="*/ 947738 w 1895475"/>
              <a:gd name="connsiteY1-4" fmla="*/ 0 h 2116900"/>
              <a:gd name="connsiteX2-5" fmla="*/ 1895475 w 1895475"/>
              <a:gd name="connsiteY2-6" fmla="*/ 2113725 h 2116900"/>
              <a:gd name="connsiteX3-7" fmla="*/ 919163 w 1895475"/>
              <a:gd name="connsiteY3-8" fmla="*/ 2116900 h 2116900"/>
              <a:gd name="connsiteX4" fmla="*/ 0 w 1895475"/>
              <a:gd name="connsiteY4" fmla="*/ 2113725 h 2116900"/>
              <a:gd name="connsiteX0-9" fmla="*/ 0 w 976312"/>
              <a:gd name="connsiteY0-10" fmla="*/ 2116900 h 2116900"/>
              <a:gd name="connsiteX1-11" fmla="*/ 28575 w 976312"/>
              <a:gd name="connsiteY1-12" fmla="*/ 0 h 2116900"/>
              <a:gd name="connsiteX2-13" fmla="*/ 976312 w 976312"/>
              <a:gd name="connsiteY2-14" fmla="*/ 2113725 h 2116900"/>
              <a:gd name="connsiteX3-15" fmla="*/ 0 w 976312"/>
              <a:gd name="connsiteY3-16" fmla="*/ 2116900 h 21169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976312" h="2116900">
                <a:moveTo>
                  <a:pt x="0" y="2116900"/>
                </a:moveTo>
                <a:lnTo>
                  <a:pt x="28575" y="0"/>
                </a:lnTo>
                <a:lnTo>
                  <a:pt x="976312" y="2113725"/>
                </a:lnTo>
                <a:lnTo>
                  <a:pt x="0" y="2116900"/>
                </a:lnTo>
                <a:close/>
              </a:path>
            </a:pathLst>
          </a:custGeom>
          <a:solidFill>
            <a:schemeClr val="accent1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23556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2982" y="5439833"/>
            <a:ext cx="1054100" cy="1441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标题 1">
            <a:extLst>
              <a:ext uri="{FF2B5EF4-FFF2-40B4-BE49-F238E27FC236}">
                <a16:creationId xmlns:a16="http://schemas.microsoft.com/office/drawing/2014/main" id="{316FA120-A3B2-4FF2-B790-A5C209836BBB}"/>
              </a:ext>
            </a:extLst>
          </p:cNvPr>
          <p:cNvSpPr txBox="1">
            <a:spLocks/>
          </p:cNvSpPr>
          <p:nvPr/>
        </p:nvSpPr>
        <p:spPr bwMode="auto">
          <a:xfrm>
            <a:off x="500639" y="1232728"/>
            <a:ext cx="10356548" cy="283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867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5867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5867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5867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5867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5pPr>
            <a:lvl6pPr marL="609585" algn="ctr" rtl="0" fontAlgn="base">
              <a:spcBef>
                <a:spcPct val="0"/>
              </a:spcBef>
              <a:spcAft>
                <a:spcPct val="0"/>
              </a:spcAft>
              <a:defRPr sz="5867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6pPr>
            <a:lvl7pPr marL="1219170" algn="ctr" rtl="0" fontAlgn="base">
              <a:spcBef>
                <a:spcPct val="0"/>
              </a:spcBef>
              <a:spcAft>
                <a:spcPct val="0"/>
              </a:spcAft>
              <a:defRPr sz="5867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7pPr>
            <a:lvl8pPr marL="1828754" algn="ctr" rtl="0" fontAlgn="base">
              <a:spcBef>
                <a:spcPct val="0"/>
              </a:spcBef>
              <a:spcAft>
                <a:spcPct val="0"/>
              </a:spcAft>
              <a:defRPr sz="5867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8pPr>
            <a:lvl9pPr marL="2438339" algn="ctr" rtl="0" fontAlgn="base">
              <a:spcBef>
                <a:spcPct val="0"/>
              </a:spcBef>
              <a:spcAft>
                <a:spcPct val="0"/>
              </a:spcAft>
              <a:defRPr sz="5867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haroni" pitchFamily="2" charset="-79"/>
                <a:ea typeface="微软雅黑" pitchFamily="34" charset="-122"/>
                <a:cs typeface="+mj-cs"/>
              </a:rPr>
              <a:t>二</a:t>
            </a:r>
            <a:endParaRPr kumimoji="0" lang="en-US" altLang="zh-CN" sz="5400" b="1" i="0" u="none" strike="noStrike" kern="0" cap="none" spc="0" normalizeH="0" baseline="0" noProof="0" dirty="0">
              <a:ln>
                <a:noFill/>
              </a:ln>
              <a:solidFill>
                <a:srgbClr val="3366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haroni" pitchFamily="2" charset="-79"/>
              <a:ea typeface="微软雅黑" pitchFamily="34" charset="-122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haroni" pitchFamily="2" charset="-79"/>
                <a:ea typeface="微软雅黑" pitchFamily="34" charset="-122"/>
                <a:cs typeface="+mj-cs"/>
              </a:rPr>
              <a:t>什么是大概念教学？</a:t>
            </a:r>
          </a:p>
        </p:txBody>
      </p:sp>
    </p:spTree>
    <p:extLst>
      <p:ext uri="{BB962C8B-B14F-4D97-AF65-F5344CB8AC3E}">
        <p14:creationId xmlns:p14="http://schemas.microsoft.com/office/powerpoint/2010/main" val="16835145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等腰三角形 42"/>
          <p:cNvSpPr/>
          <p:nvPr/>
        </p:nvSpPr>
        <p:spPr>
          <a:xfrm flipV="1">
            <a:off x="461699" y="0"/>
            <a:ext cx="935567" cy="855133"/>
          </a:xfrm>
          <a:prstGeom prst="triangle">
            <a:avLst/>
          </a:prstGeom>
          <a:solidFill>
            <a:srgbClr val="7FAC2E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4" name="等腰三角形 26"/>
          <p:cNvSpPr/>
          <p:nvPr/>
        </p:nvSpPr>
        <p:spPr>
          <a:xfrm flipV="1">
            <a:off x="-35718" y="-4234"/>
            <a:ext cx="893233" cy="1720851"/>
          </a:xfrm>
          <a:custGeom>
            <a:avLst/>
            <a:gdLst>
              <a:gd name="connsiteX0" fmla="*/ 0 w 1895475"/>
              <a:gd name="connsiteY0" fmla="*/ 2113725 h 2113725"/>
              <a:gd name="connsiteX1" fmla="*/ 947738 w 1895475"/>
              <a:gd name="connsiteY1" fmla="*/ 0 h 2113725"/>
              <a:gd name="connsiteX2" fmla="*/ 1895475 w 1895475"/>
              <a:gd name="connsiteY2" fmla="*/ 2113725 h 2113725"/>
              <a:gd name="connsiteX3" fmla="*/ 0 w 1895475"/>
              <a:gd name="connsiteY3" fmla="*/ 2113725 h 2113725"/>
              <a:gd name="connsiteX0-1" fmla="*/ 0 w 1895475"/>
              <a:gd name="connsiteY0-2" fmla="*/ 2113725 h 2116900"/>
              <a:gd name="connsiteX1-3" fmla="*/ 947738 w 1895475"/>
              <a:gd name="connsiteY1-4" fmla="*/ 0 h 2116900"/>
              <a:gd name="connsiteX2-5" fmla="*/ 1895475 w 1895475"/>
              <a:gd name="connsiteY2-6" fmla="*/ 2113725 h 2116900"/>
              <a:gd name="connsiteX3-7" fmla="*/ 919163 w 1895475"/>
              <a:gd name="connsiteY3-8" fmla="*/ 2116900 h 2116900"/>
              <a:gd name="connsiteX4" fmla="*/ 0 w 1895475"/>
              <a:gd name="connsiteY4" fmla="*/ 2113725 h 2116900"/>
              <a:gd name="connsiteX0-9" fmla="*/ 0 w 976312"/>
              <a:gd name="connsiteY0-10" fmla="*/ 2116900 h 2116900"/>
              <a:gd name="connsiteX1-11" fmla="*/ 28575 w 976312"/>
              <a:gd name="connsiteY1-12" fmla="*/ 0 h 2116900"/>
              <a:gd name="connsiteX2-13" fmla="*/ 976312 w 976312"/>
              <a:gd name="connsiteY2-14" fmla="*/ 2113725 h 2116900"/>
              <a:gd name="connsiteX3-15" fmla="*/ 0 w 976312"/>
              <a:gd name="connsiteY3-16" fmla="*/ 2116900 h 21169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976312" h="2116900">
                <a:moveTo>
                  <a:pt x="0" y="2116900"/>
                </a:moveTo>
                <a:lnTo>
                  <a:pt x="28575" y="0"/>
                </a:lnTo>
                <a:lnTo>
                  <a:pt x="976312" y="2113725"/>
                </a:lnTo>
                <a:lnTo>
                  <a:pt x="0" y="2116900"/>
                </a:lnTo>
                <a:close/>
              </a:path>
            </a:pathLst>
          </a:custGeom>
          <a:solidFill>
            <a:schemeClr val="accent1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23556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2982" y="5439833"/>
            <a:ext cx="1054100" cy="1441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448312" y="1940"/>
            <a:ext cx="54229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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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lang="zh-CN" altLang="en-US" sz="4800" b="1" dirty="0">
                <a:solidFill>
                  <a:schemeClr val="accent2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简约数学</a:t>
            </a:r>
            <a:r>
              <a:rPr lang="en-US" altLang="zh-CN" sz="4800" b="1" dirty="0">
                <a:solidFill>
                  <a:schemeClr val="accent2">
                    <a:lumMod val="75000"/>
                  </a:schemeClr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•</a:t>
            </a:r>
            <a:r>
              <a:rPr lang="zh-CN" altLang="en-US" sz="4800" b="1" dirty="0">
                <a:solidFill>
                  <a:schemeClr val="accent2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活力课堂</a:t>
            </a:r>
          </a:p>
        </p:txBody>
      </p:sp>
      <p:sp>
        <p:nvSpPr>
          <p:cNvPr id="9" name="标题 1"/>
          <p:cNvSpPr txBox="1"/>
          <p:nvPr/>
        </p:nvSpPr>
        <p:spPr>
          <a:xfrm>
            <a:off x="909541" y="2636912"/>
            <a:ext cx="2236512" cy="1323445"/>
          </a:xfrm>
          <a:prstGeom prst="rect">
            <a:avLst/>
          </a:prstGeom>
          <a:noFill/>
          <a:ln>
            <a:noFill/>
          </a:ln>
        </p:spPr>
        <p:txBody>
          <a:bodyPr wrap="none" lIns="91441" tIns="45723" rIns="91441" bIns="45723" anchor="ctr">
            <a:spAutoFit/>
          </a:bodyPr>
          <a:lstStyle/>
          <a:p>
            <a:pPr defTabSz="1625600"/>
            <a:r>
              <a:rPr lang="zh-CN" altLang="en-US" sz="8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奠基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3172635" y="1075964"/>
            <a:ext cx="5933783" cy="4954593"/>
            <a:chOff x="3807387" y="1352274"/>
            <a:chExt cx="4844642" cy="4308974"/>
          </a:xfrm>
        </p:grpSpPr>
        <p:sp>
          <p:nvSpPr>
            <p:cNvPr id="11" name="Text Box 487"/>
            <p:cNvSpPr txBox="1">
              <a:spLocks noChangeArrowheads="1"/>
            </p:cNvSpPr>
            <p:nvPr/>
          </p:nvSpPr>
          <p:spPr bwMode="auto">
            <a:xfrm>
              <a:off x="4869656" y="3212976"/>
              <a:ext cx="933449" cy="437252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sx="100999" sy="100999" algn="ctr" rotWithShape="0">
                <a:srgbClr val="000000">
                  <a:alpha val="39999"/>
                </a:srgbClr>
              </a:outerShdw>
            </a:effectLst>
          </p:spPr>
          <p:txBody>
            <a:bodyPr>
              <a:spAutoFit/>
            </a:bodyPr>
            <a:lstStyle/>
            <a:p>
              <a:pPr algn="ctr" defTabSz="60960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zh-CN" altLang="en-US" sz="2665" b="1" dirty="0">
                  <a:solidFill>
                    <a:srgbClr val="1B06BA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ea"/>
                  <a:ea typeface="+mn-ea"/>
                </a:rPr>
                <a:t>内容</a:t>
              </a:r>
            </a:p>
          </p:txBody>
        </p:sp>
        <p:sp>
          <p:nvSpPr>
            <p:cNvPr id="12" name="Text Box 488"/>
            <p:cNvSpPr txBox="1">
              <a:spLocks noChangeArrowheads="1"/>
            </p:cNvSpPr>
            <p:nvPr/>
          </p:nvSpPr>
          <p:spPr bwMode="auto">
            <a:xfrm>
              <a:off x="5729762" y="3959630"/>
              <a:ext cx="1032934" cy="437252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sx="100999" sy="100999" algn="ctr" rotWithShape="0">
                <a:srgbClr val="000000">
                  <a:alpha val="39999"/>
                </a:srgbClr>
              </a:outerShdw>
            </a:effectLst>
          </p:spPr>
          <p:txBody>
            <a:bodyPr>
              <a:spAutoFit/>
            </a:bodyPr>
            <a:lstStyle/>
            <a:p>
              <a:pPr algn="ctr" defTabSz="60960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zh-CN" altLang="en-US" sz="2665" b="1" dirty="0">
                  <a:solidFill>
                    <a:srgbClr val="1B06BA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ea"/>
                  <a:ea typeface="+mn-ea"/>
                </a:rPr>
                <a:t>动力</a:t>
              </a:r>
            </a:p>
          </p:txBody>
        </p:sp>
        <p:sp>
          <p:nvSpPr>
            <p:cNvPr id="13" name="Text Box 489"/>
            <p:cNvSpPr txBox="1">
              <a:spLocks noChangeArrowheads="1"/>
            </p:cNvSpPr>
            <p:nvPr/>
          </p:nvSpPr>
          <p:spPr bwMode="auto">
            <a:xfrm>
              <a:off x="6545897" y="3178000"/>
              <a:ext cx="1028700" cy="437252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sx="100999" sy="100999" algn="ctr" rotWithShape="0">
                <a:srgbClr val="000000">
                  <a:alpha val="39999"/>
                </a:srgbClr>
              </a:outerShdw>
            </a:effectLst>
          </p:spPr>
          <p:txBody>
            <a:bodyPr>
              <a:spAutoFit/>
            </a:bodyPr>
            <a:lstStyle/>
            <a:p>
              <a:pPr algn="ctr" defTabSz="60960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zh-CN" altLang="en-US" sz="2665" b="1" dirty="0">
                  <a:solidFill>
                    <a:srgbClr val="1B06BA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ea"/>
                  <a:ea typeface="+mn-ea"/>
                </a:rPr>
                <a:t>方式</a:t>
              </a:r>
            </a:p>
          </p:txBody>
        </p:sp>
        <p:sp>
          <p:nvSpPr>
            <p:cNvPr id="14" name="同心圆 13"/>
            <p:cNvSpPr/>
            <p:nvPr/>
          </p:nvSpPr>
          <p:spPr bwMode="auto">
            <a:xfrm>
              <a:off x="3923749" y="1352274"/>
              <a:ext cx="4550896" cy="4308974"/>
            </a:xfrm>
            <a:prstGeom prst="donut">
              <a:avLst/>
            </a:prstGeom>
            <a:solidFill>
              <a:srgbClr val="FF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096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32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5" name="Text Box 491"/>
            <p:cNvSpPr txBox="1">
              <a:spLocks noChangeArrowheads="1"/>
            </p:cNvSpPr>
            <p:nvPr/>
          </p:nvSpPr>
          <p:spPr bwMode="auto">
            <a:xfrm>
              <a:off x="5458825" y="4836220"/>
              <a:ext cx="1674282" cy="508575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sx="100999" sy="100999" algn="ctr" rotWithShape="0">
                <a:srgbClr val="000000">
                  <a:alpha val="39999"/>
                </a:srgbClr>
              </a:outerShdw>
            </a:effectLst>
          </p:spPr>
          <p:txBody>
            <a:bodyPr>
              <a:spAutoFit/>
            </a:bodyPr>
            <a:lstStyle/>
            <a:p>
              <a:pPr algn="ctr" defTabSz="60960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zh-CN" altLang="en-US" sz="32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华文行楷" panose="02010800040101010101" pitchFamily="2" charset="-122"/>
                  <a:ea typeface="华文行楷" panose="02010800040101010101" pitchFamily="2" charset="-122"/>
                </a:rPr>
                <a:t>活动体验</a:t>
              </a:r>
            </a:p>
          </p:txBody>
        </p:sp>
        <p:sp>
          <p:nvSpPr>
            <p:cNvPr id="16" name="Text Box 492"/>
            <p:cNvSpPr txBox="1">
              <a:spLocks noChangeArrowheads="1"/>
            </p:cNvSpPr>
            <p:nvPr/>
          </p:nvSpPr>
          <p:spPr bwMode="auto">
            <a:xfrm>
              <a:off x="3807387" y="3158891"/>
              <a:ext cx="1201847" cy="508575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sx="100999" sy="100999" algn="ctr" rotWithShape="0">
                <a:srgbClr val="000000">
                  <a:alpha val="39999"/>
                </a:srgbClr>
              </a:outerShdw>
            </a:effectLst>
          </p:spPr>
          <p:txBody>
            <a:bodyPr wrap="square">
              <a:spAutoFit/>
            </a:bodyPr>
            <a:lstStyle/>
            <a:p>
              <a:pPr algn="ctr" defTabSz="60960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zh-CN" altLang="en-US" sz="32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华文行楷" panose="02010800040101010101" pitchFamily="2" charset="-122"/>
                  <a:ea typeface="华文行楷" panose="02010800040101010101" pitchFamily="2" charset="-122"/>
                </a:rPr>
                <a:t>大概念</a:t>
              </a:r>
            </a:p>
          </p:txBody>
        </p:sp>
        <p:sp>
          <p:nvSpPr>
            <p:cNvPr id="17" name="Text Box 492"/>
            <p:cNvSpPr txBox="1">
              <a:spLocks noChangeArrowheads="1"/>
            </p:cNvSpPr>
            <p:nvPr/>
          </p:nvSpPr>
          <p:spPr bwMode="auto">
            <a:xfrm>
              <a:off x="7166231" y="3100796"/>
              <a:ext cx="1485798" cy="508575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sx="100999" sy="100999" algn="ctr" rotWithShape="0">
                <a:srgbClr val="000000">
                  <a:alpha val="39999"/>
                </a:srgbClr>
              </a:outerShdw>
            </a:effectLst>
          </p:spPr>
          <p:txBody>
            <a:bodyPr wrap="square">
              <a:spAutoFit/>
            </a:bodyPr>
            <a:lstStyle/>
            <a:p>
              <a:pPr algn="ctr" defTabSz="60960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zh-CN" altLang="en-US" sz="32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华文行楷" panose="02010800040101010101" pitchFamily="2" charset="-122"/>
                  <a:ea typeface="华文行楷" panose="02010800040101010101" pitchFamily="2" charset="-122"/>
                </a:rPr>
                <a:t>再创造</a:t>
              </a:r>
            </a:p>
          </p:txBody>
        </p:sp>
        <p:sp>
          <p:nvSpPr>
            <p:cNvPr id="18" name="Text Box 487"/>
            <p:cNvSpPr txBox="1">
              <a:spLocks noChangeArrowheads="1"/>
            </p:cNvSpPr>
            <p:nvPr/>
          </p:nvSpPr>
          <p:spPr bwMode="auto">
            <a:xfrm>
              <a:off x="5590465" y="3056256"/>
              <a:ext cx="1311531" cy="794203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sx="100999" sy="100999" algn="ctr" rotWithShape="0">
                <a:srgbClr val="000000">
                  <a:alpha val="39999"/>
                </a:srgbClr>
              </a:outerShdw>
            </a:effectLst>
          </p:spPr>
          <p:txBody>
            <a:bodyPr wrap="square">
              <a:spAutoFit/>
            </a:bodyPr>
            <a:lstStyle/>
            <a:p>
              <a:pPr algn="ctr" defTabSz="60960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zh-CN" altLang="en-US" sz="2665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华文琥珀" panose="02010800040101010101" pitchFamily="2" charset="-122"/>
                  <a:ea typeface="华文琥珀" panose="02010800040101010101" pitchFamily="2" charset="-122"/>
                </a:rPr>
                <a:t>简约数学活力课堂</a:t>
              </a:r>
            </a:p>
          </p:txBody>
        </p:sp>
        <p:sp>
          <p:nvSpPr>
            <p:cNvPr id="19" name="矩形 18"/>
            <p:cNvSpPr/>
            <p:nvPr/>
          </p:nvSpPr>
          <p:spPr>
            <a:xfrm>
              <a:off x="5622357" y="1790947"/>
              <a:ext cx="1155908" cy="5085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1625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32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华文行楷" panose="02010800040101010101" pitchFamily="2" charset="-122"/>
                  <a:ea typeface="华文行楷" panose="02010800040101010101" pitchFamily="2" charset="-122"/>
                </a:rPr>
                <a:t>问题链</a:t>
              </a:r>
            </a:p>
          </p:txBody>
        </p:sp>
        <p:sp>
          <p:nvSpPr>
            <p:cNvPr id="20" name="Text Box 489"/>
            <p:cNvSpPr txBox="1">
              <a:spLocks noChangeArrowheads="1"/>
            </p:cNvSpPr>
            <p:nvPr/>
          </p:nvSpPr>
          <p:spPr bwMode="auto">
            <a:xfrm>
              <a:off x="5656499" y="2550793"/>
              <a:ext cx="1028700" cy="437252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sx="100999" sy="100999" algn="ctr" rotWithShape="0">
                <a:srgbClr val="000000">
                  <a:alpha val="39999"/>
                </a:srgbClr>
              </a:outerShdw>
            </a:effectLst>
          </p:spPr>
          <p:txBody>
            <a:bodyPr>
              <a:spAutoFit/>
            </a:bodyPr>
            <a:lstStyle/>
            <a:p>
              <a:pPr algn="ctr" defTabSz="60960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zh-CN" altLang="en-US" sz="2665" b="1" dirty="0">
                  <a:solidFill>
                    <a:srgbClr val="1B06BA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ea"/>
                  <a:ea typeface="+mn-ea"/>
                </a:rPr>
                <a:t>支架</a:t>
              </a:r>
            </a:p>
          </p:txBody>
        </p:sp>
      </p:grpSp>
      <p:sp>
        <p:nvSpPr>
          <p:cNvPr id="21" name="矩形 20"/>
          <p:cNvSpPr/>
          <p:nvPr/>
        </p:nvSpPr>
        <p:spPr>
          <a:xfrm>
            <a:off x="1712404" y="5904785"/>
            <a:ext cx="8332730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3735" b="1" dirty="0">
                <a:solidFill>
                  <a:srgbClr val="00B05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一节课，一个问题，一阵阵的欢声笑语</a:t>
            </a:r>
          </a:p>
        </p:txBody>
      </p:sp>
      <p:pic>
        <p:nvPicPr>
          <p:cNvPr id="22" name="图片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33" t="22177" r="29297" b="36639"/>
          <a:stretch>
            <a:fillRect/>
          </a:stretch>
        </p:blipFill>
        <p:spPr bwMode="auto">
          <a:xfrm>
            <a:off x="3963789" y="958453"/>
            <a:ext cx="4207292" cy="4584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标题 1"/>
          <p:cNvSpPr txBox="1"/>
          <p:nvPr/>
        </p:nvSpPr>
        <p:spPr>
          <a:xfrm>
            <a:off x="9043718" y="2684087"/>
            <a:ext cx="2031327" cy="1200335"/>
          </a:xfrm>
          <a:prstGeom prst="rect">
            <a:avLst/>
          </a:prstGeom>
          <a:noFill/>
          <a:ln>
            <a:noFill/>
          </a:ln>
        </p:spPr>
        <p:txBody>
          <a:bodyPr wrap="none" lIns="91441" tIns="45723" rIns="91441" bIns="45723" anchor="ctr">
            <a:spAutoFit/>
          </a:bodyPr>
          <a:lstStyle/>
          <a:p>
            <a:pPr defTabSz="1625600"/>
            <a:r>
              <a:rPr lang="zh-CN" altLang="en-US" sz="72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幸福</a:t>
            </a:r>
          </a:p>
        </p:txBody>
      </p:sp>
    </p:spTree>
    <p:extLst>
      <p:ext uri="{BB962C8B-B14F-4D97-AF65-F5344CB8AC3E}">
        <p14:creationId xmlns:p14="http://schemas.microsoft.com/office/powerpoint/2010/main" val="36640780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等腰三角形 42"/>
          <p:cNvSpPr/>
          <p:nvPr/>
        </p:nvSpPr>
        <p:spPr>
          <a:xfrm flipV="1">
            <a:off x="461699" y="0"/>
            <a:ext cx="935567" cy="855133"/>
          </a:xfrm>
          <a:prstGeom prst="triangle">
            <a:avLst/>
          </a:prstGeom>
          <a:solidFill>
            <a:srgbClr val="7FAC2E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4" name="等腰三角形 26"/>
          <p:cNvSpPr/>
          <p:nvPr/>
        </p:nvSpPr>
        <p:spPr>
          <a:xfrm flipV="1">
            <a:off x="-35718" y="-4234"/>
            <a:ext cx="893233" cy="1720851"/>
          </a:xfrm>
          <a:custGeom>
            <a:avLst/>
            <a:gdLst>
              <a:gd name="connsiteX0" fmla="*/ 0 w 1895475"/>
              <a:gd name="connsiteY0" fmla="*/ 2113725 h 2113725"/>
              <a:gd name="connsiteX1" fmla="*/ 947738 w 1895475"/>
              <a:gd name="connsiteY1" fmla="*/ 0 h 2113725"/>
              <a:gd name="connsiteX2" fmla="*/ 1895475 w 1895475"/>
              <a:gd name="connsiteY2" fmla="*/ 2113725 h 2113725"/>
              <a:gd name="connsiteX3" fmla="*/ 0 w 1895475"/>
              <a:gd name="connsiteY3" fmla="*/ 2113725 h 2113725"/>
              <a:gd name="connsiteX0-1" fmla="*/ 0 w 1895475"/>
              <a:gd name="connsiteY0-2" fmla="*/ 2113725 h 2116900"/>
              <a:gd name="connsiteX1-3" fmla="*/ 947738 w 1895475"/>
              <a:gd name="connsiteY1-4" fmla="*/ 0 h 2116900"/>
              <a:gd name="connsiteX2-5" fmla="*/ 1895475 w 1895475"/>
              <a:gd name="connsiteY2-6" fmla="*/ 2113725 h 2116900"/>
              <a:gd name="connsiteX3-7" fmla="*/ 919163 w 1895475"/>
              <a:gd name="connsiteY3-8" fmla="*/ 2116900 h 2116900"/>
              <a:gd name="connsiteX4" fmla="*/ 0 w 1895475"/>
              <a:gd name="connsiteY4" fmla="*/ 2113725 h 2116900"/>
              <a:gd name="connsiteX0-9" fmla="*/ 0 w 976312"/>
              <a:gd name="connsiteY0-10" fmla="*/ 2116900 h 2116900"/>
              <a:gd name="connsiteX1-11" fmla="*/ 28575 w 976312"/>
              <a:gd name="connsiteY1-12" fmla="*/ 0 h 2116900"/>
              <a:gd name="connsiteX2-13" fmla="*/ 976312 w 976312"/>
              <a:gd name="connsiteY2-14" fmla="*/ 2113725 h 2116900"/>
              <a:gd name="connsiteX3-15" fmla="*/ 0 w 976312"/>
              <a:gd name="connsiteY3-16" fmla="*/ 2116900 h 21169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976312" h="2116900">
                <a:moveTo>
                  <a:pt x="0" y="2116900"/>
                </a:moveTo>
                <a:lnTo>
                  <a:pt x="28575" y="0"/>
                </a:lnTo>
                <a:lnTo>
                  <a:pt x="976312" y="2113725"/>
                </a:lnTo>
                <a:lnTo>
                  <a:pt x="0" y="2116900"/>
                </a:lnTo>
                <a:close/>
              </a:path>
            </a:pathLst>
          </a:custGeom>
          <a:solidFill>
            <a:schemeClr val="accent1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23556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2982" y="5439833"/>
            <a:ext cx="1054100" cy="1441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组合 15"/>
          <p:cNvGrpSpPr>
            <a:grpSpLocks/>
          </p:cNvGrpSpPr>
          <p:nvPr/>
        </p:nvGrpSpPr>
        <p:grpSpPr bwMode="auto">
          <a:xfrm>
            <a:off x="1539180" y="1229101"/>
            <a:ext cx="8856984" cy="4842021"/>
            <a:chOff x="-18656" y="762957"/>
            <a:chExt cx="10013195" cy="4927726"/>
          </a:xfrm>
        </p:grpSpPr>
        <p:grpSp>
          <p:nvGrpSpPr>
            <p:cNvPr id="10" name="Group 3"/>
            <p:cNvGrpSpPr>
              <a:grpSpLocks/>
            </p:cNvGrpSpPr>
            <p:nvPr/>
          </p:nvGrpSpPr>
          <p:grpSpPr bwMode="auto">
            <a:xfrm>
              <a:off x="-18656" y="2382016"/>
              <a:ext cx="2482849" cy="3274100"/>
              <a:chOff x="-1188902" y="-71132"/>
              <a:chExt cx="1862482" cy="2455297"/>
            </a:xfrm>
          </p:grpSpPr>
          <p:grpSp>
            <p:nvGrpSpPr>
              <p:cNvPr id="41" name="Group 4"/>
              <p:cNvGrpSpPr>
                <a:grpSpLocks/>
              </p:cNvGrpSpPr>
              <p:nvPr/>
            </p:nvGrpSpPr>
            <p:grpSpPr bwMode="auto">
              <a:xfrm>
                <a:off x="-1160324" y="-71132"/>
                <a:ext cx="1805186" cy="2455297"/>
                <a:chOff x="-1160324" y="-71132"/>
                <a:chExt cx="1805186" cy="2455297"/>
              </a:xfrm>
            </p:grpSpPr>
            <p:sp>
              <p:nvSpPr>
                <p:cNvPr id="46" name="圆角矩形 3"/>
                <p:cNvSpPr>
                  <a:spLocks noChangeArrowheads="1"/>
                </p:cNvSpPr>
                <p:nvPr/>
              </p:nvSpPr>
              <p:spPr bwMode="auto">
                <a:xfrm>
                  <a:off x="-1160324" y="-71132"/>
                  <a:ext cx="1805186" cy="2455297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FFFF"/>
                </a:solidFill>
                <a:ln w="76200">
                  <a:solidFill>
                    <a:srgbClr val="BFBFBF"/>
                  </a:solidFill>
                  <a:round/>
                </a:ln>
              </p:spPr>
              <p:txBody>
                <a:bodyPr anchor="ctr"/>
                <a:lstStyle/>
                <a:p>
                  <a:pPr algn="ctr" defTabSz="914355">
                    <a:defRPr/>
                  </a:pPr>
                  <a:endParaRPr lang="zh-CN" altLang="en-US" ker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7" name="圆角矩形 4"/>
                <p:cNvSpPr>
                  <a:spLocks noChangeArrowheads="1"/>
                </p:cNvSpPr>
                <p:nvPr/>
              </p:nvSpPr>
              <p:spPr bwMode="auto">
                <a:xfrm>
                  <a:off x="-1060301" y="-1298"/>
                  <a:ext cx="1547984" cy="528516"/>
                </a:xfrm>
                <a:prstGeom prst="roundRect">
                  <a:avLst>
                    <a:gd name="adj" fmla="val 23147"/>
                  </a:avLst>
                </a:prstGeom>
                <a:solidFill>
                  <a:srgbClr val="BF1347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 defTabSz="914355">
                    <a:defRPr/>
                  </a:pPr>
                  <a:endParaRPr lang="zh-CN" altLang="en-US" kern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42" name="TextBox 7"/>
              <p:cNvSpPr txBox="1">
                <a:spLocks noChangeArrowheads="1"/>
              </p:cNvSpPr>
              <p:nvPr/>
            </p:nvSpPr>
            <p:spPr bwMode="auto">
              <a:xfrm>
                <a:off x="-1188902" y="648668"/>
                <a:ext cx="1862482" cy="8653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3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3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3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3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zh-CN" altLang="en-US" sz="1800" b="1" dirty="0">
                    <a:solidFill>
                      <a:srgbClr val="99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结构内容大概念</a:t>
                </a:r>
                <a:endParaRPr lang="en-US" altLang="zh-CN" sz="1800" b="1" dirty="0">
                  <a:solidFill>
                    <a:srgbClr val="99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zh-CN" altLang="en-US" sz="1800" b="1" dirty="0">
                    <a:solidFill>
                      <a:srgbClr val="99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思想方法大概念</a:t>
                </a:r>
                <a:endParaRPr lang="en-US" altLang="zh-CN" sz="1800" b="1" dirty="0">
                  <a:solidFill>
                    <a:srgbClr val="99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zh-CN" altLang="en-US" sz="1800" b="1" dirty="0">
                    <a:solidFill>
                      <a:srgbClr val="99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+mn-ea"/>
                  </a:rPr>
                  <a:t>问题解决大概念</a:t>
                </a:r>
                <a:endParaRPr lang="en-US" altLang="zh-CN" sz="1800" b="1" dirty="0">
                  <a:solidFill>
                    <a:srgbClr val="99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endParaRP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zh-CN" altLang="en-US" sz="1800" b="1" dirty="0">
                    <a:solidFill>
                      <a:srgbClr val="99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+mn-ea"/>
                  </a:rPr>
                  <a:t>逻辑思维大概念</a:t>
                </a:r>
              </a:p>
            </p:txBody>
          </p:sp>
          <p:sp>
            <p:nvSpPr>
              <p:cNvPr id="45" name="TextBox 9"/>
              <p:cNvSpPr txBox="1">
                <a:spLocks noChangeArrowheads="1"/>
              </p:cNvSpPr>
              <p:nvPr/>
            </p:nvSpPr>
            <p:spPr bwMode="auto">
              <a:xfrm>
                <a:off x="-1107931" y="1765183"/>
                <a:ext cx="1500353" cy="52216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defTabSz="914355" eaLnBrk="1" hangingPunct="1">
                  <a:defRPr/>
                </a:pPr>
                <a:r>
                  <a:rPr lang="en-US" altLang="zh-CN" sz="2800" b="1" kern="0" dirty="0">
                    <a:solidFill>
                      <a:srgbClr val="BFBFB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</a:p>
            </p:txBody>
          </p:sp>
        </p:grpSp>
        <p:grpSp>
          <p:nvGrpSpPr>
            <p:cNvPr id="11" name="Group 11"/>
            <p:cNvGrpSpPr>
              <a:grpSpLocks/>
            </p:cNvGrpSpPr>
            <p:nvPr/>
          </p:nvGrpSpPr>
          <p:grpSpPr bwMode="auto">
            <a:xfrm>
              <a:off x="5039531" y="2382273"/>
              <a:ext cx="2531607" cy="3274545"/>
              <a:chOff x="0" y="-1"/>
              <a:chExt cx="1899058" cy="2455630"/>
            </a:xfrm>
          </p:grpSpPr>
          <p:grpSp>
            <p:nvGrpSpPr>
              <p:cNvPr id="35" name="Group 12"/>
              <p:cNvGrpSpPr>
                <a:grpSpLocks/>
              </p:cNvGrpSpPr>
              <p:nvPr/>
            </p:nvGrpSpPr>
            <p:grpSpPr bwMode="auto">
              <a:xfrm>
                <a:off x="0" y="-1"/>
                <a:ext cx="1856924" cy="2455630"/>
                <a:chOff x="0" y="-1"/>
                <a:chExt cx="1856924" cy="2455630"/>
              </a:xfrm>
            </p:grpSpPr>
            <p:sp>
              <p:nvSpPr>
                <p:cNvPr id="38" name="圆角矩形 16"/>
                <p:cNvSpPr>
                  <a:spLocks noChangeArrowheads="1"/>
                </p:cNvSpPr>
                <p:nvPr/>
              </p:nvSpPr>
              <p:spPr bwMode="auto">
                <a:xfrm>
                  <a:off x="199" y="-194"/>
                  <a:ext cx="1855991" cy="2455296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FFFF"/>
                </a:solidFill>
                <a:ln w="76200">
                  <a:solidFill>
                    <a:srgbClr val="BFBFBF"/>
                  </a:solidFill>
                  <a:round/>
                </a:ln>
              </p:spPr>
              <p:txBody>
                <a:bodyPr anchor="ctr"/>
                <a:lstStyle/>
                <a:p>
                  <a:pPr algn="ctr" defTabSz="914355">
                    <a:defRPr/>
                  </a:pPr>
                  <a:endParaRPr lang="zh-CN" altLang="en-US" ker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9" name="圆角矩形 17"/>
                <p:cNvSpPr>
                  <a:spLocks noChangeArrowheads="1"/>
                </p:cNvSpPr>
                <p:nvPr/>
              </p:nvSpPr>
              <p:spPr bwMode="auto">
                <a:xfrm>
                  <a:off x="157378" y="41072"/>
                  <a:ext cx="1560684" cy="512645"/>
                </a:xfrm>
                <a:prstGeom prst="roundRect">
                  <a:avLst>
                    <a:gd name="adj" fmla="val 24505"/>
                  </a:avLst>
                </a:prstGeom>
                <a:solidFill>
                  <a:srgbClr val="002060">
                    <a:alpha val="86000"/>
                  </a:srgbClr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 defTabSz="914355">
                    <a:defRPr/>
                  </a:pPr>
                  <a:endParaRPr lang="zh-CN" altLang="en-US" ker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0" name="矩形 18"/>
                <p:cNvSpPr>
                  <a:spLocks noChangeArrowheads="1"/>
                </p:cNvSpPr>
                <p:nvPr/>
              </p:nvSpPr>
              <p:spPr bwMode="auto">
                <a:xfrm>
                  <a:off x="119274" y="885427"/>
                  <a:ext cx="1579737" cy="13570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 defTabSz="914355">
                    <a:defRPr/>
                  </a:pPr>
                  <a:endParaRPr lang="zh-CN" altLang="en-US" kern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36" name="TextBox 13"/>
              <p:cNvSpPr txBox="1">
                <a:spLocks noChangeArrowheads="1"/>
              </p:cNvSpPr>
              <p:nvPr/>
            </p:nvSpPr>
            <p:spPr bwMode="auto">
              <a:xfrm>
                <a:off x="57355" y="674338"/>
                <a:ext cx="1841703" cy="86537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defTabSz="914355" eaLnBrk="1" hangingPunct="1">
                  <a:defRPr/>
                </a:pPr>
                <a:r>
                  <a:rPr lang="zh-CN" altLang="en-US" b="1" kern="0" dirty="0">
                    <a:solidFill>
                      <a:schemeClr val="accent1"/>
                    </a:solidFill>
                    <a:latin typeface="+mj-ea"/>
                    <a:ea typeface="+mj-ea"/>
                  </a:rPr>
                  <a:t>问题链推进思维</a:t>
                </a:r>
                <a:endParaRPr lang="en-US" altLang="zh-CN" b="1" kern="0" dirty="0">
                  <a:solidFill>
                    <a:schemeClr val="accent1"/>
                  </a:solidFill>
                  <a:latin typeface="+mj-ea"/>
                  <a:ea typeface="+mj-ea"/>
                </a:endParaRPr>
              </a:p>
              <a:p>
                <a:pPr algn="ctr" defTabSz="914355" eaLnBrk="1" hangingPunct="1">
                  <a:defRPr/>
                </a:pPr>
                <a:r>
                  <a:rPr lang="zh-CN" altLang="en-US" b="1" kern="0" dirty="0">
                    <a:solidFill>
                      <a:schemeClr val="accent1"/>
                    </a:solidFill>
                    <a:latin typeface="+mj-ea"/>
                    <a:ea typeface="+mj-ea"/>
                  </a:rPr>
                  <a:t>认知学徒制指导</a:t>
                </a:r>
                <a:endParaRPr lang="en-US" altLang="zh-CN" b="1" kern="0" dirty="0">
                  <a:solidFill>
                    <a:schemeClr val="accent1"/>
                  </a:solidFill>
                  <a:latin typeface="+mj-ea"/>
                  <a:ea typeface="+mj-ea"/>
                </a:endParaRPr>
              </a:p>
              <a:p>
                <a:pPr algn="ctr" defTabSz="914355" eaLnBrk="1" hangingPunct="1">
                  <a:defRPr/>
                </a:pPr>
                <a:r>
                  <a:rPr lang="zh-CN" altLang="en-US" b="1" kern="0" dirty="0">
                    <a:solidFill>
                      <a:schemeClr val="accent1"/>
                    </a:solidFill>
                    <a:latin typeface="+mj-ea"/>
                    <a:ea typeface="+mj-ea"/>
                  </a:rPr>
                  <a:t>自主探究再创造</a:t>
                </a:r>
                <a:endParaRPr lang="en-US" altLang="zh-CN" b="1" kern="0" dirty="0">
                  <a:solidFill>
                    <a:schemeClr val="accent1"/>
                  </a:solidFill>
                  <a:latin typeface="+mj-ea"/>
                  <a:ea typeface="+mj-ea"/>
                </a:endParaRPr>
              </a:p>
              <a:p>
                <a:pPr algn="ctr" defTabSz="914355" eaLnBrk="1" hangingPunct="1">
                  <a:defRPr/>
                </a:pPr>
                <a:r>
                  <a:rPr lang="zh-CN" altLang="en-US" b="1" kern="0" dirty="0">
                    <a:solidFill>
                      <a:schemeClr val="accent1"/>
                    </a:solidFill>
                    <a:latin typeface="+mj-ea"/>
                    <a:ea typeface="+mj-ea"/>
                  </a:rPr>
                  <a:t>思维协同溅火花</a:t>
                </a:r>
                <a:endParaRPr lang="zh-CN" altLang="en-US" b="1" kern="0" dirty="0">
                  <a:solidFill>
                    <a:srgbClr val="0070C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37" name="TextBox 15"/>
              <p:cNvSpPr txBox="1">
                <a:spLocks noChangeArrowheads="1"/>
              </p:cNvSpPr>
              <p:nvPr/>
            </p:nvSpPr>
            <p:spPr bwMode="auto">
              <a:xfrm>
                <a:off x="165317" y="1799615"/>
                <a:ext cx="1478125" cy="52216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defTabSz="914355" eaLnBrk="1" hangingPunct="1">
                  <a:defRPr/>
                </a:pPr>
                <a:r>
                  <a:rPr lang="en-US" altLang="zh-CN" sz="2800" b="1" kern="0" dirty="0">
                    <a:solidFill>
                      <a:srgbClr val="BFBFB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</a:t>
                </a:r>
              </a:p>
            </p:txBody>
          </p:sp>
        </p:grpSp>
        <p:grpSp>
          <p:nvGrpSpPr>
            <p:cNvPr id="12" name="Group 27"/>
            <p:cNvGrpSpPr>
              <a:grpSpLocks/>
            </p:cNvGrpSpPr>
            <p:nvPr/>
          </p:nvGrpSpPr>
          <p:grpSpPr bwMode="auto">
            <a:xfrm>
              <a:off x="7750874" y="2382275"/>
              <a:ext cx="2243665" cy="3274544"/>
              <a:chOff x="74627" y="1"/>
              <a:chExt cx="1683061" cy="2455629"/>
            </a:xfrm>
          </p:grpSpPr>
          <p:grpSp>
            <p:nvGrpSpPr>
              <p:cNvPr id="31" name="Group 28"/>
              <p:cNvGrpSpPr>
                <a:grpSpLocks/>
              </p:cNvGrpSpPr>
              <p:nvPr/>
            </p:nvGrpSpPr>
            <p:grpSpPr bwMode="auto">
              <a:xfrm>
                <a:off x="74627" y="1"/>
                <a:ext cx="1683061" cy="2455629"/>
                <a:chOff x="74627" y="1"/>
                <a:chExt cx="1683061" cy="2455629"/>
              </a:xfrm>
            </p:grpSpPr>
            <p:sp>
              <p:nvSpPr>
                <p:cNvPr id="33" name="圆角矩形 32"/>
                <p:cNvSpPr>
                  <a:spLocks noChangeArrowheads="1"/>
                </p:cNvSpPr>
                <p:nvPr/>
              </p:nvSpPr>
              <p:spPr bwMode="auto">
                <a:xfrm>
                  <a:off x="74753" y="-193"/>
                  <a:ext cx="1682935" cy="2455296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FFFF"/>
                </a:solidFill>
                <a:ln w="76200">
                  <a:solidFill>
                    <a:srgbClr val="BFBFBF"/>
                  </a:solidFill>
                  <a:round/>
                </a:ln>
              </p:spPr>
              <p:txBody>
                <a:bodyPr anchor="ctr"/>
                <a:lstStyle/>
                <a:p>
                  <a:pPr algn="ctr" defTabSz="914355">
                    <a:defRPr/>
                  </a:pPr>
                  <a:endParaRPr lang="zh-CN" altLang="en-US" ker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4" name="圆角矩形 33"/>
                <p:cNvSpPr>
                  <a:spLocks noChangeArrowheads="1"/>
                </p:cNvSpPr>
                <p:nvPr/>
              </p:nvSpPr>
              <p:spPr bwMode="auto">
                <a:xfrm>
                  <a:off x="157312" y="58531"/>
                  <a:ext cx="1486063" cy="503121"/>
                </a:xfrm>
                <a:prstGeom prst="roundRect">
                  <a:avLst>
                    <a:gd name="adj" fmla="val 24505"/>
                  </a:avLst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txBody>
                <a:bodyPr anchor="ctr"/>
                <a:lstStyle/>
                <a:p>
                  <a:pPr algn="ctr" defTabSz="914355">
                    <a:defRPr/>
                  </a:pPr>
                  <a:endParaRPr lang="zh-CN" altLang="en-US" kern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32" name="TextBox 31"/>
              <p:cNvSpPr txBox="1">
                <a:spLocks noChangeArrowheads="1"/>
              </p:cNvSpPr>
              <p:nvPr/>
            </p:nvSpPr>
            <p:spPr bwMode="auto">
              <a:xfrm>
                <a:off x="257336" y="1813901"/>
                <a:ext cx="1500352" cy="5221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defTabSz="914355" eaLnBrk="1" hangingPunct="1">
                  <a:defRPr/>
                </a:pPr>
                <a:r>
                  <a:rPr lang="en-US" altLang="zh-CN" sz="2800" b="1" kern="0" dirty="0">
                    <a:solidFill>
                      <a:srgbClr val="BFBFB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4</a:t>
                </a:r>
              </a:p>
            </p:txBody>
          </p:sp>
        </p:grpSp>
        <p:cxnSp>
          <p:nvCxnSpPr>
            <p:cNvPr id="13" name="直接连接符 36"/>
            <p:cNvCxnSpPr>
              <a:cxnSpLocks noChangeShapeType="1"/>
            </p:cNvCxnSpPr>
            <p:nvPr/>
          </p:nvCxnSpPr>
          <p:spPr bwMode="auto">
            <a:xfrm flipV="1">
              <a:off x="1157657" y="1832576"/>
              <a:ext cx="7550603" cy="107961"/>
            </a:xfrm>
            <a:prstGeom prst="line">
              <a:avLst/>
            </a:prstGeom>
            <a:noFill/>
            <a:ln w="762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直接连接符 37"/>
            <p:cNvCxnSpPr>
              <a:cxnSpLocks noChangeShapeType="1"/>
            </p:cNvCxnSpPr>
            <p:nvPr/>
          </p:nvCxnSpPr>
          <p:spPr bwMode="auto">
            <a:xfrm>
              <a:off x="1157657" y="1946820"/>
              <a:ext cx="5329" cy="481747"/>
            </a:xfrm>
            <a:prstGeom prst="line">
              <a:avLst/>
            </a:prstGeom>
            <a:noFill/>
            <a:ln w="762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直接连接符 45"/>
            <p:cNvCxnSpPr>
              <a:cxnSpLocks noChangeShapeType="1"/>
            </p:cNvCxnSpPr>
            <p:nvPr/>
          </p:nvCxnSpPr>
          <p:spPr bwMode="auto">
            <a:xfrm>
              <a:off x="6136110" y="1878082"/>
              <a:ext cx="6204" cy="546525"/>
            </a:xfrm>
            <a:prstGeom prst="line">
              <a:avLst/>
            </a:prstGeom>
            <a:noFill/>
            <a:ln w="762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直接连接符 50"/>
            <p:cNvCxnSpPr>
              <a:cxnSpLocks noChangeShapeType="1"/>
            </p:cNvCxnSpPr>
            <p:nvPr/>
          </p:nvCxnSpPr>
          <p:spPr bwMode="auto">
            <a:xfrm rot="16200000" flipH="1">
              <a:off x="8392223" y="2083824"/>
              <a:ext cx="577849" cy="2117"/>
            </a:xfrm>
            <a:prstGeom prst="line">
              <a:avLst/>
            </a:prstGeom>
            <a:noFill/>
            <a:ln w="762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直接连接符 52"/>
            <p:cNvCxnSpPr>
              <a:cxnSpLocks noChangeShapeType="1"/>
            </p:cNvCxnSpPr>
            <p:nvPr/>
          </p:nvCxnSpPr>
          <p:spPr bwMode="auto">
            <a:xfrm rot="16200000" flipH="1">
              <a:off x="4750606" y="1585673"/>
              <a:ext cx="577851" cy="0"/>
            </a:xfrm>
            <a:prstGeom prst="line">
              <a:avLst/>
            </a:prstGeom>
            <a:noFill/>
            <a:ln w="762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" name="圆角矩形 53"/>
            <p:cNvSpPr>
              <a:spLocks noChangeArrowheads="1"/>
            </p:cNvSpPr>
            <p:nvPr/>
          </p:nvSpPr>
          <p:spPr bwMode="auto">
            <a:xfrm>
              <a:off x="3501095" y="762957"/>
              <a:ext cx="3394878" cy="478311"/>
            </a:xfrm>
            <a:prstGeom prst="roundRect">
              <a:avLst>
                <a:gd name="adj" fmla="val 50000"/>
              </a:avLst>
            </a:prstGeom>
            <a:solidFill>
              <a:srgbClr val="FFFFFF">
                <a:alpha val="78822"/>
              </a:srgbClr>
            </a:solidFill>
            <a:ln w="76200">
              <a:solidFill>
                <a:srgbClr val="174568"/>
              </a:solidFill>
              <a:round/>
            </a:ln>
          </p:spPr>
          <p:txBody>
            <a:bodyPr anchor="ctr"/>
            <a:lstStyle/>
            <a:p>
              <a:pPr algn="ctr" defTabSz="914355">
                <a:defRPr/>
              </a:pPr>
              <a:r>
                <a:rPr lang="zh-CN" altLang="en-US" sz="2000" b="1" kern="0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简约数学</a:t>
              </a:r>
              <a:r>
                <a:rPr lang="en-US" altLang="zh-CN" sz="2000" b="1" kern="0" dirty="0">
                  <a:solidFill>
                    <a:srgbClr val="FF0000"/>
                  </a:solidFill>
                  <a:latin typeface="等线" panose="02010600030101010101" pitchFamily="2" charset="-122"/>
                  <a:ea typeface="等线" panose="02010600030101010101" pitchFamily="2" charset="-122"/>
                </a:rPr>
                <a:t>•</a:t>
              </a:r>
              <a:r>
                <a:rPr lang="zh-CN" altLang="en-US" sz="2000" b="1" kern="0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活力课堂</a:t>
              </a:r>
            </a:p>
          </p:txBody>
        </p:sp>
        <p:sp>
          <p:nvSpPr>
            <p:cNvPr id="19" name="TextBox 8"/>
            <p:cNvSpPr txBox="1">
              <a:spLocks noChangeArrowheads="1"/>
            </p:cNvSpPr>
            <p:nvPr/>
          </p:nvSpPr>
          <p:spPr bwMode="auto">
            <a:xfrm>
              <a:off x="5198534" y="2544981"/>
              <a:ext cx="2063595" cy="49312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914355" eaLnBrk="1" hangingPunct="1">
                <a:defRPr/>
              </a:pPr>
              <a:r>
                <a:rPr lang="zh-CN" altLang="en-US" b="1" kern="0" dirty="0">
                  <a:solidFill>
                    <a:srgbClr val="FFFFFF"/>
                  </a:solidFill>
                </a:rPr>
                <a:t>再创造</a:t>
              </a:r>
            </a:p>
          </p:txBody>
        </p:sp>
        <p:sp>
          <p:nvSpPr>
            <p:cNvPr id="20" name="TextBox 8"/>
            <p:cNvSpPr txBox="1">
              <a:spLocks noChangeArrowheads="1"/>
            </p:cNvSpPr>
            <p:nvPr/>
          </p:nvSpPr>
          <p:spPr bwMode="auto">
            <a:xfrm>
              <a:off x="152780" y="2564028"/>
              <a:ext cx="2063595" cy="491009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914355" eaLnBrk="1" hangingPunct="1">
                <a:defRPr/>
              </a:pPr>
              <a:r>
                <a:rPr lang="zh-CN" altLang="en-US" b="1" kern="0" dirty="0">
                  <a:solidFill>
                    <a:srgbClr val="FFFFFF"/>
                  </a:solidFill>
                </a:rPr>
                <a:t>大概念</a:t>
              </a:r>
            </a:p>
          </p:txBody>
        </p:sp>
        <p:sp>
          <p:nvSpPr>
            <p:cNvPr id="21" name="TextBox 7"/>
            <p:cNvSpPr txBox="1">
              <a:spLocks noChangeArrowheads="1"/>
            </p:cNvSpPr>
            <p:nvPr/>
          </p:nvSpPr>
          <p:spPr bwMode="auto">
            <a:xfrm>
              <a:off x="7842947" y="3335433"/>
              <a:ext cx="2136224" cy="11539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1800" b="1" dirty="0">
                  <a:solidFill>
                    <a:srgbClr val="00B05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数学观念优化</a:t>
              </a:r>
              <a:endParaRPr lang="en-US" altLang="zh-CN" sz="1800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1800" b="1" dirty="0">
                  <a:solidFill>
                    <a:srgbClr val="00B05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思维经验积累</a:t>
              </a:r>
              <a:endParaRPr lang="en-US" altLang="zh-CN" sz="1800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1800" b="1" dirty="0">
                  <a:solidFill>
                    <a:srgbClr val="00B05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学习兴趣提升</a:t>
              </a:r>
              <a:endParaRPr lang="en-US" altLang="zh-CN" sz="1800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1800" b="1" dirty="0">
                  <a:solidFill>
                    <a:srgbClr val="00B05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理性意识强化</a:t>
              </a:r>
            </a:p>
          </p:txBody>
        </p:sp>
        <p:sp>
          <p:nvSpPr>
            <p:cNvPr id="22" name="TextBox 8"/>
            <p:cNvSpPr txBox="1">
              <a:spLocks noChangeArrowheads="1"/>
            </p:cNvSpPr>
            <p:nvPr/>
          </p:nvSpPr>
          <p:spPr bwMode="auto">
            <a:xfrm>
              <a:off x="7791256" y="2555563"/>
              <a:ext cx="2063594" cy="493126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914355" eaLnBrk="1" hangingPunct="1">
                <a:defRPr/>
              </a:pPr>
              <a:r>
                <a:rPr lang="zh-CN" altLang="en-US" b="1" kern="0" dirty="0">
                  <a:solidFill>
                    <a:srgbClr val="FFFFFF"/>
                  </a:solidFill>
                </a:rPr>
                <a:t>活动经验</a:t>
              </a:r>
            </a:p>
          </p:txBody>
        </p:sp>
        <p:grpSp>
          <p:nvGrpSpPr>
            <p:cNvPr id="23" name="Group 27"/>
            <p:cNvGrpSpPr>
              <a:grpSpLocks/>
            </p:cNvGrpSpPr>
            <p:nvPr/>
          </p:nvGrpSpPr>
          <p:grpSpPr bwMode="auto">
            <a:xfrm>
              <a:off x="2605981" y="2416139"/>
              <a:ext cx="2243665" cy="3274544"/>
              <a:chOff x="74627" y="1"/>
              <a:chExt cx="1683061" cy="2455629"/>
            </a:xfrm>
          </p:grpSpPr>
          <p:grpSp>
            <p:nvGrpSpPr>
              <p:cNvPr id="27" name="Group 28"/>
              <p:cNvGrpSpPr>
                <a:grpSpLocks/>
              </p:cNvGrpSpPr>
              <p:nvPr/>
            </p:nvGrpSpPr>
            <p:grpSpPr bwMode="auto">
              <a:xfrm>
                <a:off x="74627" y="1"/>
                <a:ext cx="1683061" cy="2455629"/>
                <a:chOff x="74627" y="1"/>
                <a:chExt cx="1683061" cy="2455629"/>
              </a:xfrm>
            </p:grpSpPr>
            <p:sp>
              <p:nvSpPr>
                <p:cNvPr id="29" name="圆角矩形 32"/>
                <p:cNvSpPr>
                  <a:spLocks noChangeArrowheads="1"/>
                </p:cNvSpPr>
                <p:nvPr/>
              </p:nvSpPr>
              <p:spPr bwMode="auto">
                <a:xfrm>
                  <a:off x="74501" y="-194"/>
                  <a:ext cx="1682935" cy="2455296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FFFF"/>
                </a:solidFill>
                <a:ln w="76200">
                  <a:solidFill>
                    <a:srgbClr val="BFBFBF"/>
                  </a:solidFill>
                  <a:round/>
                </a:ln>
              </p:spPr>
              <p:txBody>
                <a:bodyPr anchor="ctr"/>
                <a:lstStyle/>
                <a:p>
                  <a:pPr algn="ctr" defTabSz="914355">
                    <a:defRPr/>
                  </a:pPr>
                  <a:endParaRPr lang="zh-CN" altLang="en-US" ker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0" name="圆角矩形 33"/>
                <p:cNvSpPr>
                  <a:spLocks noChangeArrowheads="1"/>
                </p:cNvSpPr>
                <p:nvPr/>
              </p:nvSpPr>
              <p:spPr bwMode="auto">
                <a:xfrm>
                  <a:off x="157060" y="58530"/>
                  <a:ext cx="1486063" cy="503121"/>
                </a:xfrm>
                <a:prstGeom prst="roundRect">
                  <a:avLst>
                    <a:gd name="adj" fmla="val 24505"/>
                  </a:avLst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txBody>
                <a:bodyPr anchor="ctr"/>
                <a:lstStyle/>
                <a:p>
                  <a:pPr algn="ctr" defTabSz="914355">
                    <a:defRPr/>
                  </a:pPr>
                  <a:endParaRPr lang="zh-CN" altLang="en-US" kern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28" name="TextBox 31"/>
              <p:cNvSpPr txBox="1">
                <a:spLocks noChangeArrowheads="1"/>
              </p:cNvSpPr>
              <p:nvPr/>
            </p:nvSpPr>
            <p:spPr bwMode="auto">
              <a:xfrm>
                <a:off x="257083" y="1813900"/>
                <a:ext cx="1500353" cy="5221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defTabSz="914355" eaLnBrk="1" hangingPunct="1">
                  <a:defRPr/>
                </a:pPr>
                <a:r>
                  <a:rPr lang="en-US" altLang="zh-CN" sz="2800" b="1" kern="0" dirty="0">
                    <a:solidFill>
                      <a:srgbClr val="BFBFB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</a:t>
                </a:r>
              </a:p>
            </p:txBody>
          </p:sp>
        </p:grpSp>
        <p:cxnSp>
          <p:nvCxnSpPr>
            <p:cNvPr id="24" name="直接连接符 50"/>
            <p:cNvCxnSpPr>
              <a:cxnSpLocks noChangeShapeType="1"/>
              <a:endCxn id="29" idx="0"/>
            </p:cNvCxnSpPr>
            <p:nvPr/>
          </p:nvCxnSpPr>
          <p:spPr bwMode="auto">
            <a:xfrm>
              <a:off x="3714269" y="1925443"/>
              <a:ext cx="13545" cy="490696"/>
            </a:xfrm>
            <a:prstGeom prst="line">
              <a:avLst/>
            </a:prstGeom>
            <a:noFill/>
            <a:ln w="762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" name="TextBox 7"/>
            <p:cNvSpPr txBox="1">
              <a:spLocks noChangeArrowheads="1"/>
            </p:cNvSpPr>
            <p:nvPr/>
          </p:nvSpPr>
          <p:spPr bwMode="auto">
            <a:xfrm>
              <a:off x="2698053" y="3369297"/>
              <a:ext cx="2136224" cy="1600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1800" b="1">
                  <a:solidFill>
                    <a:srgbClr val="00B05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大概念指导</a:t>
              </a:r>
              <a:endParaRPr lang="en-US" altLang="zh-CN" sz="1800" b="1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1800" b="1">
                  <a:solidFill>
                    <a:srgbClr val="00B05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结构化问题</a:t>
              </a:r>
              <a:endParaRPr lang="en-US" altLang="zh-CN" sz="1800" b="1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1800" b="1">
                  <a:solidFill>
                    <a:srgbClr val="00B05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研究者视角</a:t>
              </a:r>
              <a:endParaRPr lang="en-US" altLang="zh-CN" sz="1800" b="1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1800" b="1">
                  <a:solidFill>
                    <a:srgbClr val="00B05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有利于探究</a:t>
              </a:r>
              <a:endParaRPr lang="en-US" altLang="zh-CN" sz="1800" b="1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TextBox 8"/>
            <p:cNvSpPr txBox="1">
              <a:spLocks noChangeArrowheads="1"/>
            </p:cNvSpPr>
            <p:nvPr/>
          </p:nvSpPr>
          <p:spPr bwMode="auto">
            <a:xfrm>
              <a:off x="2646026" y="2589425"/>
              <a:ext cx="2063595" cy="493126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914355" eaLnBrk="1" hangingPunct="1">
                <a:defRPr/>
              </a:pPr>
              <a:r>
                <a:rPr lang="zh-CN" altLang="en-US" b="1" kern="0" dirty="0">
                  <a:solidFill>
                    <a:srgbClr val="FFFFFF"/>
                  </a:solidFill>
                </a:rPr>
                <a:t>问题链</a:t>
              </a:r>
            </a:p>
          </p:txBody>
        </p:sp>
      </p:grpSp>
      <p:sp>
        <p:nvSpPr>
          <p:cNvPr id="48" name="Text Box 6">
            <a:extLst>
              <a:ext uri="{FF2B5EF4-FFF2-40B4-BE49-F238E27FC236}">
                <a16:creationId xmlns:a16="http://schemas.microsoft.com/office/drawing/2014/main" id="{97E6B4CE-5B16-4C4B-B579-05FF8BE66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8312" y="1940"/>
            <a:ext cx="54229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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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lang="zh-CN" altLang="en-US" sz="4800" b="1" dirty="0">
                <a:solidFill>
                  <a:schemeClr val="accent2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简约数学</a:t>
            </a:r>
            <a:r>
              <a:rPr lang="en-US" altLang="zh-CN" sz="4800" b="1" dirty="0">
                <a:solidFill>
                  <a:schemeClr val="accent2">
                    <a:lumMod val="75000"/>
                  </a:schemeClr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•</a:t>
            </a:r>
            <a:r>
              <a:rPr lang="zh-CN" altLang="en-US" sz="4800" b="1" dirty="0">
                <a:solidFill>
                  <a:schemeClr val="accent2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活力课堂</a:t>
            </a:r>
          </a:p>
        </p:txBody>
      </p:sp>
    </p:spTree>
    <p:extLst>
      <p:ext uri="{BB962C8B-B14F-4D97-AF65-F5344CB8AC3E}">
        <p14:creationId xmlns:p14="http://schemas.microsoft.com/office/powerpoint/2010/main" val="191914578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等腰三角形 42"/>
          <p:cNvSpPr/>
          <p:nvPr/>
        </p:nvSpPr>
        <p:spPr>
          <a:xfrm flipV="1">
            <a:off x="461699" y="0"/>
            <a:ext cx="935567" cy="855133"/>
          </a:xfrm>
          <a:prstGeom prst="triangle">
            <a:avLst/>
          </a:prstGeom>
          <a:solidFill>
            <a:srgbClr val="7FAC2E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4" name="等腰三角形 26"/>
          <p:cNvSpPr/>
          <p:nvPr/>
        </p:nvSpPr>
        <p:spPr>
          <a:xfrm flipV="1">
            <a:off x="-35718" y="-4234"/>
            <a:ext cx="893233" cy="1720851"/>
          </a:xfrm>
          <a:custGeom>
            <a:avLst/>
            <a:gdLst>
              <a:gd name="connsiteX0" fmla="*/ 0 w 1895475"/>
              <a:gd name="connsiteY0" fmla="*/ 2113725 h 2113725"/>
              <a:gd name="connsiteX1" fmla="*/ 947738 w 1895475"/>
              <a:gd name="connsiteY1" fmla="*/ 0 h 2113725"/>
              <a:gd name="connsiteX2" fmla="*/ 1895475 w 1895475"/>
              <a:gd name="connsiteY2" fmla="*/ 2113725 h 2113725"/>
              <a:gd name="connsiteX3" fmla="*/ 0 w 1895475"/>
              <a:gd name="connsiteY3" fmla="*/ 2113725 h 2113725"/>
              <a:gd name="connsiteX0-1" fmla="*/ 0 w 1895475"/>
              <a:gd name="connsiteY0-2" fmla="*/ 2113725 h 2116900"/>
              <a:gd name="connsiteX1-3" fmla="*/ 947738 w 1895475"/>
              <a:gd name="connsiteY1-4" fmla="*/ 0 h 2116900"/>
              <a:gd name="connsiteX2-5" fmla="*/ 1895475 w 1895475"/>
              <a:gd name="connsiteY2-6" fmla="*/ 2113725 h 2116900"/>
              <a:gd name="connsiteX3-7" fmla="*/ 919163 w 1895475"/>
              <a:gd name="connsiteY3-8" fmla="*/ 2116900 h 2116900"/>
              <a:gd name="connsiteX4" fmla="*/ 0 w 1895475"/>
              <a:gd name="connsiteY4" fmla="*/ 2113725 h 2116900"/>
              <a:gd name="connsiteX0-9" fmla="*/ 0 w 976312"/>
              <a:gd name="connsiteY0-10" fmla="*/ 2116900 h 2116900"/>
              <a:gd name="connsiteX1-11" fmla="*/ 28575 w 976312"/>
              <a:gd name="connsiteY1-12" fmla="*/ 0 h 2116900"/>
              <a:gd name="connsiteX2-13" fmla="*/ 976312 w 976312"/>
              <a:gd name="connsiteY2-14" fmla="*/ 2113725 h 2116900"/>
              <a:gd name="connsiteX3-15" fmla="*/ 0 w 976312"/>
              <a:gd name="connsiteY3-16" fmla="*/ 2116900 h 21169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976312" h="2116900">
                <a:moveTo>
                  <a:pt x="0" y="2116900"/>
                </a:moveTo>
                <a:lnTo>
                  <a:pt x="28575" y="0"/>
                </a:lnTo>
                <a:lnTo>
                  <a:pt x="976312" y="2113725"/>
                </a:lnTo>
                <a:lnTo>
                  <a:pt x="0" y="2116900"/>
                </a:lnTo>
                <a:close/>
              </a:path>
            </a:pathLst>
          </a:custGeom>
          <a:solidFill>
            <a:schemeClr val="accent1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23556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2982" y="5439833"/>
            <a:ext cx="1054100" cy="1441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7" name="组合 36"/>
          <p:cNvGrpSpPr/>
          <p:nvPr/>
        </p:nvGrpSpPr>
        <p:grpSpPr>
          <a:xfrm>
            <a:off x="229632" y="1944721"/>
            <a:ext cx="8938552" cy="1298047"/>
            <a:chOff x="834843" y="2864868"/>
            <a:chExt cx="8938552" cy="1298047"/>
          </a:xfrm>
        </p:grpSpPr>
        <p:sp>
          <p:nvSpPr>
            <p:cNvPr id="38" name="文本框 37"/>
            <p:cNvSpPr txBox="1"/>
            <p:nvPr/>
          </p:nvSpPr>
          <p:spPr>
            <a:xfrm>
              <a:off x="2838226" y="3367540"/>
              <a:ext cx="1102919" cy="461665"/>
            </a:xfrm>
            <a:prstGeom prst="rect">
              <a:avLst/>
            </a:prstGeom>
            <a:noFill/>
            <a:ln w="12700">
              <a:solidFill>
                <a:srgbClr val="5B9BD5"/>
              </a:solidFill>
            </a:ln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solidFill>
                    <a:prstClr val="black"/>
                  </a:solidFill>
                  <a:latin typeface="Arial" panose="020B0604020202020204" pitchFamily="34" charset="0"/>
                  <a:ea typeface="等线" panose="02010600030101010101" charset="-122"/>
                </a:rPr>
                <a:t>大概念</a:t>
              </a: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4781819" y="3367541"/>
              <a:ext cx="1184445" cy="461665"/>
            </a:xfrm>
            <a:prstGeom prst="rect">
              <a:avLst/>
            </a:prstGeom>
            <a:noFill/>
            <a:ln w="12700">
              <a:solidFill>
                <a:srgbClr val="5B9BD5"/>
              </a:solidFill>
            </a:ln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solidFill>
                    <a:prstClr val="black"/>
                  </a:solidFill>
                  <a:latin typeface="Arial" panose="020B0604020202020204" pitchFamily="34" charset="0"/>
                  <a:ea typeface="等线" panose="02010600030101010101" charset="-122"/>
                </a:rPr>
                <a:t>问题链</a:t>
              </a: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834843" y="3367540"/>
              <a:ext cx="1411005" cy="461665"/>
            </a:xfrm>
            <a:prstGeom prst="rect">
              <a:avLst/>
            </a:prstGeom>
            <a:noFill/>
            <a:ln w="12700">
              <a:solidFill>
                <a:srgbClr val="5B9BD5"/>
              </a:solidFill>
            </a:ln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solidFill>
                    <a:prstClr val="black"/>
                  </a:solidFill>
                  <a:latin typeface="Arial" panose="020B0604020202020204" pitchFamily="34" charset="0"/>
                  <a:ea typeface="等线" panose="02010600030101010101" charset="-122"/>
                </a:rPr>
                <a:t>情境任务</a:t>
              </a: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8345055" y="3380679"/>
              <a:ext cx="1428340" cy="461665"/>
            </a:xfrm>
            <a:prstGeom prst="rect">
              <a:avLst/>
            </a:prstGeom>
            <a:noFill/>
            <a:ln w="12700">
              <a:solidFill>
                <a:srgbClr val="5B9BD5"/>
              </a:solidFill>
            </a:ln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solidFill>
                    <a:prstClr val="black"/>
                  </a:solidFill>
                  <a:latin typeface="Arial" panose="020B0604020202020204" pitchFamily="34" charset="0"/>
                  <a:ea typeface="等线" panose="02010600030101010101" charset="-122"/>
                </a:rPr>
                <a:t>自主探究</a:t>
              </a:r>
            </a:p>
          </p:txBody>
        </p:sp>
        <p:cxnSp>
          <p:nvCxnSpPr>
            <p:cNvPr id="42" name="直接箭头连接符 41"/>
            <p:cNvCxnSpPr>
              <a:stCxn id="60" idx="3"/>
              <a:endCxn id="41" idx="1"/>
            </p:cNvCxnSpPr>
            <p:nvPr/>
          </p:nvCxnSpPr>
          <p:spPr>
            <a:xfrm>
              <a:off x="7709573" y="3611512"/>
              <a:ext cx="635482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45" name="直接箭头连接符 44"/>
            <p:cNvCxnSpPr>
              <a:stCxn id="39" idx="3"/>
              <a:endCxn id="60" idx="1"/>
            </p:cNvCxnSpPr>
            <p:nvPr/>
          </p:nvCxnSpPr>
          <p:spPr>
            <a:xfrm>
              <a:off x="5966264" y="3598374"/>
              <a:ext cx="593257" cy="13138"/>
            </a:xfrm>
            <a:prstGeom prst="straightConnector1">
              <a:avLst/>
            </a:prstGeom>
            <a:noFill/>
            <a:ln w="2540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46" name="直接箭头连接符 45"/>
            <p:cNvCxnSpPr>
              <a:stCxn id="38" idx="3"/>
              <a:endCxn id="39" idx="1"/>
            </p:cNvCxnSpPr>
            <p:nvPr/>
          </p:nvCxnSpPr>
          <p:spPr>
            <a:xfrm>
              <a:off x="3941145" y="3598373"/>
              <a:ext cx="840674" cy="1"/>
            </a:xfrm>
            <a:prstGeom prst="straightConnector1">
              <a:avLst/>
            </a:prstGeom>
            <a:noFill/>
            <a:ln w="2540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47" name="直接箭头连接符 46"/>
            <p:cNvCxnSpPr>
              <a:stCxn id="40" idx="3"/>
              <a:endCxn id="38" idx="1"/>
            </p:cNvCxnSpPr>
            <p:nvPr/>
          </p:nvCxnSpPr>
          <p:spPr>
            <a:xfrm>
              <a:off x="2245848" y="3598373"/>
              <a:ext cx="592378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48" name="文本框 47"/>
            <p:cNvSpPr txBox="1"/>
            <p:nvPr/>
          </p:nvSpPr>
          <p:spPr>
            <a:xfrm>
              <a:off x="3926624" y="3227456"/>
              <a:ext cx="791763" cy="3691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b="1" kern="0" dirty="0">
                  <a:solidFill>
                    <a:srgbClr val="FF0000"/>
                  </a:solidFill>
                  <a:latin typeface="Arial" panose="020B0604020202020204" pitchFamily="34" charset="0"/>
                  <a:ea typeface="等线" panose="02010600030101010101" charset="-122"/>
                </a:rPr>
                <a:t>类比</a:t>
              </a: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2190692" y="3232645"/>
              <a:ext cx="656570" cy="3691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b="1" kern="0" dirty="0">
                  <a:solidFill>
                    <a:srgbClr val="FF0000"/>
                  </a:solidFill>
                  <a:latin typeface="Arial" panose="020B0604020202020204" pitchFamily="34" charset="0"/>
                  <a:ea typeface="等线" panose="02010600030101010101" charset="-122"/>
                </a:rPr>
                <a:t>抽象</a:t>
              </a:r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2205744" y="3551831"/>
              <a:ext cx="656570" cy="3691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b="1" kern="0" dirty="0">
                  <a:solidFill>
                    <a:srgbClr val="FF0000"/>
                  </a:solidFill>
                  <a:latin typeface="Arial" panose="020B0604020202020204" pitchFamily="34" charset="0"/>
                  <a:ea typeface="等线" panose="02010600030101010101" charset="-122"/>
                </a:rPr>
                <a:t>提取</a:t>
              </a:r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3959230" y="3600103"/>
              <a:ext cx="680265" cy="3691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b="1" kern="0" dirty="0">
                  <a:solidFill>
                    <a:srgbClr val="FF0000"/>
                  </a:solidFill>
                  <a:latin typeface="Arial" panose="020B0604020202020204" pitchFamily="34" charset="0"/>
                  <a:ea typeface="等线" panose="02010600030101010101" charset="-122"/>
                </a:rPr>
                <a:t>迁移</a:t>
              </a:r>
            </a:p>
          </p:txBody>
        </p:sp>
        <p:grpSp>
          <p:nvGrpSpPr>
            <p:cNvPr id="52" name="组合 51"/>
            <p:cNvGrpSpPr/>
            <p:nvPr/>
          </p:nvGrpSpPr>
          <p:grpSpPr>
            <a:xfrm>
              <a:off x="6559521" y="3060109"/>
              <a:ext cx="1150052" cy="1102806"/>
              <a:chOff x="6318146" y="3041286"/>
              <a:chExt cx="1150052" cy="1102806"/>
            </a:xfrm>
          </p:grpSpPr>
          <p:sp>
            <p:nvSpPr>
              <p:cNvPr id="60" name="流程图: 决策 59"/>
              <p:cNvSpPr/>
              <p:nvPr/>
            </p:nvSpPr>
            <p:spPr>
              <a:xfrm>
                <a:off x="6318146" y="3041286"/>
                <a:ext cx="1150052" cy="1102806"/>
              </a:xfrm>
              <a:prstGeom prst="flowChartDecision">
                <a:avLst/>
              </a:prstGeom>
              <a:noFill/>
              <a:ln w="34925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 kern="0">
                  <a:solidFill>
                    <a:prstClr val="white"/>
                  </a:solidFill>
                  <a:latin typeface="等线" panose="02010600030101010101" charset="-122"/>
                  <a:ea typeface="等线" panose="02010600030101010101" charset="-122"/>
                </a:endParaRPr>
              </a:p>
            </p:txBody>
          </p:sp>
          <p:sp>
            <p:nvSpPr>
              <p:cNvPr id="61" name="文本框 60"/>
              <p:cNvSpPr txBox="1"/>
              <p:nvPr/>
            </p:nvSpPr>
            <p:spPr>
              <a:xfrm>
                <a:off x="6471798" y="3262511"/>
                <a:ext cx="79176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r>
                  <a:rPr lang="zh-CN" altLang="en-US" b="1" kern="0" dirty="0">
                    <a:solidFill>
                      <a:prstClr val="black"/>
                    </a:solidFill>
                    <a:latin typeface="Arial" panose="020B0604020202020204" pitchFamily="34" charset="0"/>
                    <a:ea typeface="等线" panose="02010600030101010101" charset="-122"/>
                  </a:rPr>
                  <a:t>是否可行</a:t>
                </a:r>
              </a:p>
            </p:txBody>
          </p:sp>
        </p:grpSp>
        <p:sp>
          <p:nvSpPr>
            <p:cNvPr id="53" name="文本框 52"/>
            <p:cNvSpPr txBox="1"/>
            <p:nvPr/>
          </p:nvSpPr>
          <p:spPr>
            <a:xfrm>
              <a:off x="7680831" y="3252619"/>
              <a:ext cx="791763" cy="3691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b="1" kern="0" dirty="0">
                  <a:solidFill>
                    <a:srgbClr val="FF0000"/>
                  </a:solidFill>
                  <a:latin typeface="Arial" panose="020B0604020202020204" pitchFamily="34" charset="0"/>
                  <a:ea typeface="等线" panose="02010600030101010101" charset="-122"/>
                </a:rPr>
                <a:t>是</a:t>
              </a:r>
            </a:p>
          </p:txBody>
        </p:sp>
        <p:cxnSp>
          <p:nvCxnSpPr>
            <p:cNvPr id="54" name="直接连接符 53"/>
            <p:cNvCxnSpPr>
              <a:stCxn id="60" idx="0"/>
            </p:cNvCxnSpPr>
            <p:nvPr/>
          </p:nvCxnSpPr>
          <p:spPr>
            <a:xfrm flipV="1">
              <a:off x="7134547" y="2864868"/>
              <a:ext cx="0" cy="195241"/>
            </a:xfrm>
            <a:prstGeom prst="line">
              <a:avLst/>
            </a:prstGeom>
            <a:noFill/>
            <a:ln w="22225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55" name="直接连接符 54"/>
            <p:cNvCxnSpPr/>
            <p:nvPr/>
          </p:nvCxnSpPr>
          <p:spPr>
            <a:xfrm flipH="1">
              <a:off x="3389685" y="2864868"/>
              <a:ext cx="3744862" cy="0"/>
            </a:xfrm>
            <a:prstGeom prst="line">
              <a:avLst/>
            </a:prstGeom>
            <a:noFill/>
            <a:ln w="22225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56" name="直接箭头连接符 55"/>
            <p:cNvCxnSpPr>
              <a:endCxn id="38" idx="0"/>
            </p:cNvCxnSpPr>
            <p:nvPr/>
          </p:nvCxnSpPr>
          <p:spPr>
            <a:xfrm>
              <a:off x="3386942" y="2864868"/>
              <a:ext cx="2744" cy="502672"/>
            </a:xfrm>
            <a:prstGeom prst="straightConnector1">
              <a:avLst/>
            </a:prstGeom>
            <a:noFill/>
            <a:ln w="22225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57" name="文本框 56"/>
            <p:cNvSpPr txBox="1"/>
            <p:nvPr/>
          </p:nvSpPr>
          <p:spPr>
            <a:xfrm>
              <a:off x="4899551" y="2864868"/>
              <a:ext cx="791763" cy="3691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b="1" kern="0" dirty="0">
                  <a:solidFill>
                    <a:srgbClr val="FF0000"/>
                  </a:solidFill>
                  <a:latin typeface="Arial" panose="020B0604020202020204" pitchFamily="34" charset="0"/>
                  <a:ea typeface="等线" panose="02010600030101010101" charset="-122"/>
                </a:rPr>
                <a:t>否</a:t>
              </a:r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5865365" y="3588652"/>
              <a:ext cx="791763" cy="3691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b="1" kern="0" dirty="0">
                  <a:solidFill>
                    <a:srgbClr val="FF0000"/>
                  </a:solidFill>
                  <a:latin typeface="Arial" panose="020B0604020202020204" pitchFamily="34" charset="0"/>
                  <a:ea typeface="等线" panose="02010600030101010101" charset="-122"/>
                </a:rPr>
                <a:t>预判</a:t>
              </a:r>
            </a:p>
          </p:txBody>
        </p:sp>
        <p:sp>
          <p:nvSpPr>
            <p:cNvPr id="59" name="文本框 58"/>
            <p:cNvSpPr txBox="1"/>
            <p:nvPr/>
          </p:nvSpPr>
          <p:spPr>
            <a:xfrm>
              <a:off x="5875551" y="3231001"/>
              <a:ext cx="791763" cy="3691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b="1" kern="0" dirty="0">
                  <a:solidFill>
                    <a:srgbClr val="FF0000"/>
                  </a:solidFill>
                  <a:latin typeface="Arial" panose="020B0604020202020204" pitchFamily="34" charset="0"/>
                  <a:ea typeface="等线" panose="02010600030101010101" charset="-122"/>
                </a:rPr>
                <a:t>集体</a:t>
              </a: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735241" y="3717105"/>
            <a:ext cx="7187600" cy="1253579"/>
            <a:chOff x="2528608" y="2909336"/>
            <a:chExt cx="7187600" cy="1253579"/>
          </a:xfrm>
        </p:grpSpPr>
        <p:sp>
          <p:nvSpPr>
            <p:cNvPr id="63" name="文本框 62"/>
            <p:cNvSpPr txBox="1"/>
            <p:nvPr/>
          </p:nvSpPr>
          <p:spPr>
            <a:xfrm>
              <a:off x="4473449" y="3402898"/>
              <a:ext cx="1487546" cy="461665"/>
            </a:xfrm>
            <a:prstGeom prst="rect">
              <a:avLst/>
            </a:prstGeom>
            <a:noFill/>
            <a:ln w="12700">
              <a:solidFill>
                <a:srgbClr val="5B9BD5"/>
              </a:solidFill>
            </a:ln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solidFill>
                    <a:prstClr val="black"/>
                  </a:solidFill>
                  <a:latin typeface="Arial" panose="020B0604020202020204" pitchFamily="34" charset="0"/>
                  <a:ea typeface="等线" panose="02010600030101010101" charset="-122"/>
                </a:rPr>
                <a:t>交流汇报</a:t>
              </a:r>
            </a:p>
          </p:txBody>
        </p:sp>
        <p:sp>
          <p:nvSpPr>
            <p:cNvPr id="64" name="文本框 63"/>
            <p:cNvSpPr txBox="1"/>
            <p:nvPr/>
          </p:nvSpPr>
          <p:spPr>
            <a:xfrm>
              <a:off x="2528608" y="3402897"/>
              <a:ext cx="1411005" cy="461665"/>
            </a:xfrm>
            <a:prstGeom prst="rect">
              <a:avLst/>
            </a:prstGeom>
            <a:noFill/>
            <a:ln w="12700">
              <a:solidFill>
                <a:srgbClr val="5B9BD5"/>
              </a:solidFill>
            </a:ln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solidFill>
                    <a:prstClr val="black"/>
                  </a:solidFill>
                  <a:latin typeface="Arial" panose="020B0604020202020204" pitchFamily="34" charset="0"/>
                  <a:ea typeface="等线" panose="02010600030101010101" charset="-122"/>
                </a:rPr>
                <a:t>个人结论</a:t>
              </a:r>
            </a:p>
          </p:txBody>
        </p:sp>
        <p:sp>
          <p:nvSpPr>
            <p:cNvPr id="65" name="文本框 64"/>
            <p:cNvSpPr txBox="1"/>
            <p:nvPr/>
          </p:nvSpPr>
          <p:spPr>
            <a:xfrm>
              <a:off x="8285715" y="3369249"/>
              <a:ext cx="1430493" cy="461665"/>
            </a:xfrm>
            <a:prstGeom prst="rect">
              <a:avLst/>
            </a:prstGeom>
            <a:noFill/>
            <a:ln w="12700">
              <a:solidFill>
                <a:srgbClr val="5B9BD5"/>
              </a:solidFill>
            </a:ln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solidFill>
                    <a:prstClr val="black"/>
                  </a:solidFill>
                  <a:latin typeface="Arial" panose="020B0604020202020204" pitchFamily="34" charset="0"/>
                  <a:ea typeface="等线" panose="02010600030101010101" charset="-122"/>
                </a:rPr>
                <a:t>数学理论</a:t>
              </a:r>
            </a:p>
          </p:txBody>
        </p:sp>
        <p:cxnSp>
          <p:nvCxnSpPr>
            <p:cNvPr id="66" name="直接箭头连接符 65"/>
            <p:cNvCxnSpPr>
              <a:stCxn id="77" idx="3"/>
              <a:endCxn id="65" idx="1"/>
            </p:cNvCxnSpPr>
            <p:nvPr/>
          </p:nvCxnSpPr>
          <p:spPr>
            <a:xfrm flipV="1">
              <a:off x="7709573" y="3600082"/>
              <a:ext cx="576142" cy="11430"/>
            </a:xfrm>
            <a:prstGeom prst="straightConnector1">
              <a:avLst/>
            </a:prstGeom>
            <a:noFill/>
            <a:ln w="2540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67" name="直接箭头连接符 66"/>
            <p:cNvCxnSpPr>
              <a:endCxn id="77" idx="1"/>
            </p:cNvCxnSpPr>
            <p:nvPr/>
          </p:nvCxnSpPr>
          <p:spPr>
            <a:xfrm>
              <a:off x="5966264" y="3598374"/>
              <a:ext cx="593257" cy="13138"/>
            </a:xfrm>
            <a:prstGeom prst="straightConnector1">
              <a:avLst/>
            </a:prstGeom>
            <a:noFill/>
            <a:ln w="2540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68" name="直接箭头连接符 67"/>
            <p:cNvCxnSpPr>
              <a:stCxn id="64" idx="3"/>
              <a:endCxn id="63" idx="1"/>
            </p:cNvCxnSpPr>
            <p:nvPr/>
          </p:nvCxnSpPr>
          <p:spPr>
            <a:xfrm>
              <a:off x="3939613" y="3633730"/>
              <a:ext cx="533836" cy="1"/>
            </a:xfrm>
            <a:prstGeom prst="straightConnector1">
              <a:avLst/>
            </a:prstGeom>
            <a:noFill/>
            <a:ln w="2540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grpSp>
          <p:nvGrpSpPr>
            <p:cNvPr id="69" name="组合 68"/>
            <p:cNvGrpSpPr/>
            <p:nvPr/>
          </p:nvGrpSpPr>
          <p:grpSpPr>
            <a:xfrm>
              <a:off x="6559521" y="3060109"/>
              <a:ext cx="1150052" cy="1102806"/>
              <a:chOff x="6318146" y="3041286"/>
              <a:chExt cx="1150052" cy="1102806"/>
            </a:xfrm>
          </p:grpSpPr>
          <p:sp>
            <p:nvSpPr>
              <p:cNvPr id="77" name="流程图: 决策 76"/>
              <p:cNvSpPr/>
              <p:nvPr/>
            </p:nvSpPr>
            <p:spPr>
              <a:xfrm>
                <a:off x="6318146" y="3041286"/>
                <a:ext cx="1150052" cy="1102806"/>
              </a:xfrm>
              <a:prstGeom prst="flowChartDecision">
                <a:avLst/>
              </a:prstGeom>
              <a:noFill/>
              <a:ln w="34925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 kern="0">
                  <a:solidFill>
                    <a:prstClr val="white"/>
                  </a:solidFill>
                  <a:latin typeface="等线" panose="02010600030101010101" charset="-122"/>
                  <a:ea typeface="等线" panose="02010600030101010101" charset="-122"/>
                </a:endParaRPr>
              </a:p>
            </p:txBody>
          </p:sp>
          <p:sp>
            <p:nvSpPr>
              <p:cNvPr id="78" name="文本框 77"/>
              <p:cNvSpPr txBox="1"/>
              <p:nvPr/>
            </p:nvSpPr>
            <p:spPr>
              <a:xfrm>
                <a:off x="6471798" y="3262511"/>
                <a:ext cx="79176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r>
                  <a:rPr lang="zh-CN" altLang="en-US" sz="2000" b="1" kern="0" dirty="0">
                    <a:solidFill>
                      <a:prstClr val="black"/>
                    </a:solidFill>
                    <a:latin typeface="Arial" panose="020B0604020202020204" pitchFamily="34" charset="0"/>
                    <a:ea typeface="等线" panose="02010600030101010101" charset="-122"/>
                  </a:rPr>
                  <a:t>达成共识</a:t>
                </a:r>
              </a:p>
            </p:txBody>
          </p:sp>
        </p:grpSp>
        <p:sp>
          <p:nvSpPr>
            <p:cNvPr id="70" name="文本框 69"/>
            <p:cNvSpPr txBox="1"/>
            <p:nvPr/>
          </p:nvSpPr>
          <p:spPr>
            <a:xfrm>
              <a:off x="7714022" y="3264543"/>
              <a:ext cx="4890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b="1" kern="0" dirty="0">
                  <a:solidFill>
                    <a:srgbClr val="FF0000"/>
                  </a:solidFill>
                  <a:latin typeface="Arial" panose="020B0604020202020204" pitchFamily="34" charset="0"/>
                  <a:ea typeface="等线" panose="02010600030101010101" charset="-122"/>
                </a:rPr>
                <a:t>是</a:t>
              </a:r>
            </a:p>
          </p:txBody>
        </p:sp>
        <p:cxnSp>
          <p:nvCxnSpPr>
            <p:cNvPr id="71" name="直接连接符 70"/>
            <p:cNvCxnSpPr>
              <a:stCxn id="77" idx="0"/>
            </p:cNvCxnSpPr>
            <p:nvPr/>
          </p:nvCxnSpPr>
          <p:spPr>
            <a:xfrm flipV="1">
              <a:off x="7134547" y="2913240"/>
              <a:ext cx="0" cy="146869"/>
            </a:xfrm>
            <a:prstGeom prst="line">
              <a:avLst/>
            </a:prstGeom>
            <a:noFill/>
            <a:ln w="22225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72" name="直接连接符 71"/>
            <p:cNvCxnSpPr/>
            <p:nvPr/>
          </p:nvCxnSpPr>
          <p:spPr>
            <a:xfrm flipH="1">
              <a:off x="5208323" y="2909336"/>
              <a:ext cx="1926225" cy="26167"/>
            </a:xfrm>
            <a:prstGeom prst="line">
              <a:avLst/>
            </a:prstGeom>
            <a:noFill/>
            <a:ln w="22225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73" name="直接箭头连接符 72"/>
            <p:cNvCxnSpPr>
              <a:endCxn id="63" idx="0"/>
            </p:cNvCxnSpPr>
            <p:nvPr/>
          </p:nvCxnSpPr>
          <p:spPr>
            <a:xfrm>
              <a:off x="5217222" y="2945179"/>
              <a:ext cx="0" cy="457719"/>
            </a:xfrm>
            <a:prstGeom prst="straightConnector1">
              <a:avLst/>
            </a:prstGeom>
            <a:noFill/>
            <a:ln w="22225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74" name="文本框 73"/>
            <p:cNvSpPr txBox="1"/>
            <p:nvPr/>
          </p:nvSpPr>
          <p:spPr>
            <a:xfrm>
              <a:off x="5804360" y="2920886"/>
              <a:ext cx="791763" cy="3691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b="1" kern="0" dirty="0">
                  <a:solidFill>
                    <a:srgbClr val="FF0000"/>
                  </a:solidFill>
                  <a:latin typeface="Arial" panose="020B0604020202020204" pitchFamily="34" charset="0"/>
                  <a:ea typeface="等线" panose="02010600030101010101" charset="-122"/>
                </a:rPr>
                <a:t>否</a:t>
              </a:r>
            </a:p>
          </p:txBody>
        </p:sp>
        <p:sp>
          <p:nvSpPr>
            <p:cNvPr id="75" name="文本框 74"/>
            <p:cNvSpPr txBox="1"/>
            <p:nvPr/>
          </p:nvSpPr>
          <p:spPr>
            <a:xfrm>
              <a:off x="5865365" y="3588652"/>
              <a:ext cx="791763" cy="3691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b="1" kern="0" dirty="0">
                  <a:solidFill>
                    <a:srgbClr val="FF0000"/>
                  </a:solidFill>
                  <a:latin typeface="Arial" panose="020B0604020202020204" pitchFamily="34" charset="0"/>
                  <a:ea typeface="等线" panose="02010600030101010101" charset="-122"/>
                </a:rPr>
                <a:t>质疑</a:t>
              </a:r>
            </a:p>
          </p:txBody>
        </p:sp>
        <p:sp>
          <p:nvSpPr>
            <p:cNvPr id="76" name="文本框 75"/>
            <p:cNvSpPr txBox="1"/>
            <p:nvPr/>
          </p:nvSpPr>
          <p:spPr>
            <a:xfrm>
              <a:off x="5875551" y="3231001"/>
              <a:ext cx="791763" cy="3691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b="1" kern="0" dirty="0">
                  <a:solidFill>
                    <a:srgbClr val="FF0000"/>
                  </a:solidFill>
                  <a:latin typeface="Arial" panose="020B0604020202020204" pitchFamily="34" charset="0"/>
                  <a:ea typeface="等线" panose="02010600030101010101" charset="-122"/>
                </a:rPr>
                <a:t>集体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文本框 78"/>
              <p:cNvSpPr txBox="1"/>
              <p:nvPr/>
            </p:nvSpPr>
            <p:spPr>
              <a:xfrm rot="16200000">
                <a:off x="9818340" y="1893980"/>
                <a:ext cx="1551643" cy="159476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altLang="zh-CN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CN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zh-CN" alt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直接不会</m:t>
                              </m:r>
                            </m:e>
                            <m:e>
                              <m:r>
                                <a:rPr lang="zh-CN" alt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结论不对</m:t>
                              </m:r>
                            </m:e>
                            <m:e>
                              <m:r>
                                <a:rPr lang="zh-CN" alt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结论正确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CN" altLang="en-US" sz="2400" i="1" dirty="0">
                  <a:solidFill>
                    <a:prstClr val="black"/>
                  </a:solidFill>
                  <a:latin typeface="Cambria Math" panose="02040503050406030204" pitchFamily="18" charset="0"/>
                  <a:ea typeface="等线" panose="02010600030101010101" charset="-122"/>
                </a:endParaRPr>
              </a:p>
            </p:txBody>
          </p:sp>
        </mc:Choice>
        <mc:Fallback xmlns="">
          <p:sp>
            <p:nvSpPr>
              <p:cNvPr id="79" name="文本框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9818340" y="1893980"/>
                <a:ext cx="1551643" cy="15947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文本框 79"/>
          <p:cNvSpPr txBox="1"/>
          <p:nvPr/>
        </p:nvSpPr>
        <p:spPr>
          <a:xfrm>
            <a:off x="8215633" y="4175310"/>
            <a:ext cx="1442543" cy="461665"/>
          </a:xfrm>
          <a:prstGeom prst="rect">
            <a:avLst/>
          </a:prstGeom>
          <a:noFill/>
          <a:ln w="12700">
            <a:solidFill>
              <a:srgbClr val="5B9BD5"/>
            </a:solidFill>
          </a:ln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2400" b="1" kern="0" dirty="0">
                <a:solidFill>
                  <a:prstClr val="black"/>
                </a:solidFill>
                <a:latin typeface="Arial" panose="020B0604020202020204" pitchFamily="34" charset="0"/>
                <a:ea typeface="等线" panose="02010600030101010101" charset="-122"/>
              </a:rPr>
              <a:t>数学应用</a:t>
            </a:r>
          </a:p>
        </p:txBody>
      </p:sp>
      <p:sp>
        <p:nvSpPr>
          <p:cNvPr id="81" name="文本框 80"/>
          <p:cNvSpPr txBox="1"/>
          <p:nvPr/>
        </p:nvSpPr>
        <p:spPr>
          <a:xfrm>
            <a:off x="10002592" y="4175310"/>
            <a:ext cx="1430493" cy="461665"/>
          </a:xfrm>
          <a:prstGeom prst="rect">
            <a:avLst/>
          </a:prstGeom>
          <a:noFill/>
          <a:ln w="12700">
            <a:solidFill>
              <a:srgbClr val="5B9BD5"/>
            </a:solidFill>
          </a:ln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2400" b="1" kern="0" dirty="0">
                <a:solidFill>
                  <a:prstClr val="black"/>
                </a:solidFill>
                <a:latin typeface="Arial" panose="020B0604020202020204" pitchFamily="34" charset="0"/>
                <a:ea typeface="等线" panose="02010600030101010101" charset="-122"/>
              </a:rPr>
              <a:t>回顾反思</a:t>
            </a:r>
          </a:p>
        </p:txBody>
      </p:sp>
      <p:cxnSp>
        <p:nvCxnSpPr>
          <p:cNvPr id="82" name="直接箭头连接符 81"/>
          <p:cNvCxnSpPr>
            <a:stCxn id="80" idx="3"/>
          </p:cNvCxnSpPr>
          <p:nvPr/>
        </p:nvCxnSpPr>
        <p:spPr>
          <a:xfrm flipV="1">
            <a:off x="9658176" y="4406142"/>
            <a:ext cx="377257" cy="1"/>
          </a:xfrm>
          <a:prstGeom prst="straightConnector1">
            <a:avLst/>
          </a:prstGeom>
          <a:noFill/>
          <a:ln w="2540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83" name="直接箭头连接符 82"/>
          <p:cNvCxnSpPr>
            <a:stCxn id="65" idx="3"/>
            <a:endCxn id="80" idx="1"/>
          </p:cNvCxnSpPr>
          <p:nvPr/>
        </p:nvCxnSpPr>
        <p:spPr>
          <a:xfrm flipV="1">
            <a:off x="7922841" y="4406143"/>
            <a:ext cx="292792" cy="1708"/>
          </a:xfrm>
          <a:prstGeom prst="straightConnector1">
            <a:avLst/>
          </a:prstGeom>
          <a:noFill/>
          <a:ln w="2540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84" name="直接箭头连接符 83"/>
          <p:cNvCxnSpPr>
            <a:stCxn id="41" idx="3"/>
            <a:endCxn id="79" idx="0"/>
          </p:cNvCxnSpPr>
          <p:nvPr/>
        </p:nvCxnSpPr>
        <p:spPr>
          <a:xfrm flipV="1">
            <a:off x="9168184" y="2691363"/>
            <a:ext cx="628595" cy="2"/>
          </a:xfrm>
          <a:prstGeom prst="straightConnector1">
            <a:avLst/>
          </a:prstGeom>
          <a:noFill/>
          <a:ln w="2540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85" name="肘形连接符 84"/>
          <p:cNvCxnSpPr>
            <a:stCxn id="79" idx="2"/>
            <a:endCxn id="64" idx="1"/>
          </p:cNvCxnSpPr>
          <p:nvPr/>
        </p:nvCxnSpPr>
        <p:spPr>
          <a:xfrm flipH="1">
            <a:off x="735241" y="2691362"/>
            <a:ext cx="10656304" cy="1750137"/>
          </a:xfrm>
          <a:prstGeom prst="bentConnector5">
            <a:avLst>
              <a:gd name="adj1" fmla="val -2145"/>
              <a:gd name="adj2" fmla="val 47247"/>
              <a:gd name="adj3" fmla="val 102145"/>
            </a:avLst>
          </a:prstGeom>
          <a:noFill/>
          <a:ln w="57150" cap="flat" cmpd="sng" algn="ctr">
            <a:solidFill>
              <a:srgbClr val="5B9BD5"/>
            </a:solidFill>
            <a:prstDash val="solid"/>
            <a:miter lim="800000"/>
            <a:headEnd type="triangle"/>
            <a:tailEnd type="triangle"/>
          </a:ln>
          <a:effectLst/>
        </p:spPr>
      </p:cxnSp>
      <p:cxnSp>
        <p:nvCxnSpPr>
          <p:cNvPr id="87" name="直接箭头连接符 86"/>
          <p:cNvCxnSpPr>
            <a:stCxn id="63" idx="2"/>
          </p:cNvCxnSpPr>
          <p:nvPr/>
        </p:nvCxnSpPr>
        <p:spPr>
          <a:xfrm>
            <a:off x="3423855" y="4672332"/>
            <a:ext cx="0" cy="298352"/>
          </a:xfrm>
          <a:prstGeom prst="straightConnector1">
            <a:avLst/>
          </a:prstGeom>
          <a:noFill/>
          <a:ln w="3810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88" name="文本框 87"/>
          <p:cNvSpPr txBox="1"/>
          <p:nvPr/>
        </p:nvSpPr>
        <p:spPr>
          <a:xfrm>
            <a:off x="6594234" y="1085606"/>
            <a:ext cx="1428340" cy="461665"/>
          </a:xfrm>
          <a:prstGeom prst="rect">
            <a:avLst/>
          </a:prstGeom>
          <a:noFill/>
          <a:ln w="12700">
            <a:solidFill>
              <a:srgbClr val="5B9BD5"/>
            </a:solidFill>
          </a:ln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2400" b="1" kern="0" dirty="0">
                <a:solidFill>
                  <a:prstClr val="black"/>
                </a:solidFill>
                <a:latin typeface="Arial" panose="020B0604020202020204" pitchFamily="34" charset="0"/>
                <a:ea typeface="等线" panose="02010600030101010101" charset="-122"/>
              </a:rPr>
              <a:t>教练指导</a:t>
            </a:r>
          </a:p>
        </p:txBody>
      </p:sp>
      <p:cxnSp>
        <p:nvCxnSpPr>
          <p:cNvPr id="89" name="肘形连接符 88"/>
          <p:cNvCxnSpPr>
            <a:stCxn id="88" idx="3"/>
            <a:endCxn id="79" idx="3"/>
          </p:cNvCxnSpPr>
          <p:nvPr/>
        </p:nvCxnSpPr>
        <p:spPr>
          <a:xfrm>
            <a:off x="8022574" y="1316439"/>
            <a:ext cx="2571588" cy="599102"/>
          </a:xfrm>
          <a:prstGeom prst="bentConnector2">
            <a:avLst/>
          </a:prstGeom>
          <a:noFill/>
          <a:ln w="6350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90" name="肘形连接符 89"/>
          <p:cNvCxnSpPr>
            <a:stCxn id="88" idx="1"/>
          </p:cNvCxnSpPr>
          <p:nvPr/>
        </p:nvCxnSpPr>
        <p:spPr>
          <a:xfrm rot="10800000" flipV="1">
            <a:off x="4663484" y="1316438"/>
            <a:ext cx="1930751" cy="499413"/>
          </a:xfrm>
          <a:prstGeom prst="bentConnector2">
            <a:avLst/>
          </a:prstGeom>
          <a:noFill/>
          <a:ln w="6350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91" name="文本框 90"/>
          <p:cNvSpPr txBox="1"/>
          <p:nvPr/>
        </p:nvSpPr>
        <p:spPr>
          <a:xfrm>
            <a:off x="8736247" y="1297513"/>
            <a:ext cx="149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Tx/>
              <a:buNone/>
            </a:pPr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  <a:ea typeface="等线" panose="02010600030101010101" charset="-122"/>
              </a:rPr>
              <a:t>元认知启发</a:t>
            </a:r>
          </a:p>
        </p:txBody>
      </p:sp>
      <p:sp>
        <p:nvSpPr>
          <p:cNvPr id="92" name="文本框 91"/>
          <p:cNvSpPr txBox="1"/>
          <p:nvPr/>
        </p:nvSpPr>
        <p:spPr>
          <a:xfrm>
            <a:off x="1972614" y="1281322"/>
            <a:ext cx="149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Tx/>
              <a:buNone/>
            </a:pPr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  <a:ea typeface="等线" panose="02010600030101010101" charset="-122"/>
              </a:rPr>
              <a:t>展示任务</a:t>
            </a:r>
          </a:p>
        </p:txBody>
      </p:sp>
      <p:cxnSp>
        <p:nvCxnSpPr>
          <p:cNvPr id="93" name="肘形连接符 92"/>
          <p:cNvCxnSpPr>
            <a:stCxn id="88" idx="2"/>
          </p:cNvCxnSpPr>
          <p:nvPr/>
        </p:nvCxnSpPr>
        <p:spPr>
          <a:xfrm rot="5400000">
            <a:off x="5101394" y="2791829"/>
            <a:ext cx="3451568" cy="962452"/>
          </a:xfrm>
          <a:prstGeom prst="bentConnector2">
            <a:avLst/>
          </a:prstGeom>
          <a:noFill/>
          <a:ln w="6350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94" name="文本框 93"/>
          <p:cNvSpPr txBox="1"/>
          <p:nvPr/>
        </p:nvSpPr>
        <p:spPr>
          <a:xfrm>
            <a:off x="4195491" y="5065245"/>
            <a:ext cx="2296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Tx/>
              <a:buNone/>
            </a:pPr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  <a:ea typeface="等线" panose="02010600030101010101" charset="-122"/>
              </a:rPr>
              <a:t>制造矛盾 诱导深入</a:t>
            </a:r>
          </a:p>
        </p:txBody>
      </p:sp>
      <p:cxnSp>
        <p:nvCxnSpPr>
          <p:cNvPr id="95" name="肘形连接符 94"/>
          <p:cNvCxnSpPr>
            <a:endCxn id="75" idx="2"/>
          </p:cNvCxnSpPr>
          <p:nvPr/>
        </p:nvCxnSpPr>
        <p:spPr>
          <a:xfrm flipH="1" flipV="1">
            <a:off x="4467880" y="4765609"/>
            <a:ext cx="1878072" cy="233230"/>
          </a:xfrm>
          <a:prstGeom prst="bentConnector4">
            <a:avLst>
              <a:gd name="adj1" fmla="val -12172"/>
              <a:gd name="adj2" fmla="val -2962"/>
            </a:avLst>
          </a:prstGeom>
          <a:noFill/>
          <a:ln w="571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96" name="肘形连接符 95"/>
          <p:cNvCxnSpPr>
            <a:endCxn id="40" idx="0"/>
          </p:cNvCxnSpPr>
          <p:nvPr/>
        </p:nvCxnSpPr>
        <p:spPr>
          <a:xfrm rot="10800000" flipV="1">
            <a:off x="935135" y="1323467"/>
            <a:ext cx="3721770" cy="1123925"/>
          </a:xfrm>
          <a:prstGeom prst="bentConnector2">
            <a:avLst/>
          </a:prstGeom>
          <a:noFill/>
          <a:ln w="6350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97" name="文本框 96"/>
          <p:cNvSpPr txBox="1"/>
          <p:nvPr/>
        </p:nvSpPr>
        <p:spPr>
          <a:xfrm>
            <a:off x="4569453" y="1420709"/>
            <a:ext cx="149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Tx/>
              <a:buNone/>
            </a:pPr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  <a:ea typeface="等线" panose="02010600030101010101" charset="-122"/>
              </a:rPr>
              <a:t>组织预判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文本框 97"/>
              <p:cNvSpPr txBox="1"/>
              <p:nvPr/>
            </p:nvSpPr>
            <p:spPr>
              <a:xfrm>
                <a:off x="2499210" y="4887120"/>
                <a:ext cx="1849289" cy="159476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altLang="zh-CN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CN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zh-CN" altLang="en-US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思维可视</m:t>
                              </m:r>
                            </m:e>
                            <m:e>
                              <m:r>
                                <a:rPr lang="zh-CN" altLang="en-US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二次暴露</m:t>
                              </m:r>
                            </m:e>
                            <m:e>
                              <m:r>
                                <a:rPr lang="zh-CN" altLang="en-US" sz="2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深度质疑</m:t>
                              </m:r>
                            </m:e>
                            <m:e>
                              <m:r>
                                <a:rPr lang="zh-CN" altLang="en-US" sz="2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学科本质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CN" altLang="en-US" sz="2400" dirty="0">
                  <a:solidFill>
                    <a:prstClr val="black"/>
                  </a:solidFill>
                  <a:latin typeface="Arial" panose="020B0604020202020204" pitchFamily="34" charset="0"/>
                  <a:ea typeface="等线" panose="02010600030101010101" charset="-122"/>
                </a:endParaRPr>
              </a:p>
            </p:txBody>
          </p:sp>
        </mc:Choice>
        <mc:Fallback xmlns="">
          <p:sp>
            <p:nvSpPr>
              <p:cNvPr id="98" name="文本框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9210" y="4887120"/>
                <a:ext cx="1849289" cy="159476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Rectangle 10"/>
          <p:cNvSpPr>
            <a:spLocks noChangeArrowheads="1"/>
          </p:cNvSpPr>
          <p:nvPr/>
        </p:nvSpPr>
        <p:spPr bwMode="auto">
          <a:xfrm>
            <a:off x="4877381" y="5860465"/>
            <a:ext cx="2249968" cy="44735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00B0F0"/>
                </a:solidFill>
                <a:latin typeface="等线" panose="02010600030101010101" charset="-122"/>
                <a:ea typeface="微软雅黑" panose="020B0503020204020204" pitchFamily="34" charset="-122"/>
              </a:rPr>
              <a:t>思维可视</a:t>
            </a:r>
          </a:p>
        </p:txBody>
      </p:sp>
      <p:sp>
        <p:nvSpPr>
          <p:cNvPr id="100" name="Rectangle 13"/>
          <p:cNvSpPr>
            <a:spLocks noChangeArrowheads="1"/>
          </p:cNvSpPr>
          <p:nvPr/>
        </p:nvSpPr>
        <p:spPr bwMode="auto">
          <a:xfrm>
            <a:off x="7040208" y="5386723"/>
            <a:ext cx="2512053" cy="4489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FF0000"/>
                </a:solidFill>
                <a:latin typeface="等线" panose="02010600030101010101" charset="-122"/>
                <a:ea typeface="微软雅黑" panose="020B0503020204020204" pitchFamily="34" charset="-122"/>
              </a:rPr>
              <a:t>方法可学</a:t>
            </a:r>
          </a:p>
        </p:txBody>
      </p:sp>
      <p:sp>
        <p:nvSpPr>
          <p:cNvPr id="101" name="Rectangle 14"/>
          <p:cNvSpPr>
            <a:spLocks noChangeArrowheads="1"/>
          </p:cNvSpPr>
          <p:nvPr/>
        </p:nvSpPr>
        <p:spPr bwMode="auto">
          <a:xfrm>
            <a:off x="9137188" y="4854945"/>
            <a:ext cx="2603023" cy="444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990000"/>
                </a:solidFill>
                <a:latin typeface="等线" panose="02010600030101010101" charset="-122"/>
                <a:ea typeface="微软雅黑" panose="020B0503020204020204" pitchFamily="34" charset="-122"/>
              </a:rPr>
              <a:t>数学可亲</a:t>
            </a:r>
          </a:p>
        </p:txBody>
      </p:sp>
      <p:sp>
        <p:nvSpPr>
          <p:cNvPr id="86" name="等腰三角形 85"/>
          <p:cNvSpPr/>
          <p:nvPr/>
        </p:nvSpPr>
        <p:spPr>
          <a:xfrm flipV="1">
            <a:off x="461699" y="0"/>
            <a:ext cx="935567" cy="855133"/>
          </a:xfrm>
          <a:prstGeom prst="triangle">
            <a:avLst/>
          </a:prstGeom>
          <a:solidFill>
            <a:srgbClr val="7FAC2E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6" name="Text Box 6">
            <a:extLst>
              <a:ext uri="{FF2B5EF4-FFF2-40B4-BE49-F238E27FC236}">
                <a16:creationId xmlns:a16="http://schemas.microsoft.com/office/drawing/2014/main" id="{60EA1887-54DF-4297-9A08-80B62B9B8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8312" y="1940"/>
            <a:ext cx="54229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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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lang="zh-CN" altLang="en-US" sz="4800" b="1" dirty="0">
                <a:solidFill>
                  <a:schemeClr val="accent2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简约数学</a:t>
            </a:r>
            <a:r>
              <a:rPr lang="en-US" altLang="zh-CN" sz="4800" b="1" dirty="0">
                <a:solidFill>
                  <a:schemeClr val="accent2">
                    <a:lumMod val="75000"/>
                  </a:schemeClr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•</a:t>
            </a:r>
            <a:r>
              <a:rPr lang="zh-CN" altLang="en-US" sz="4800" b="1" dirty="0">
                <a:solidFill>
                  <a:schemeClr val="accent2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活力课堂</a:t>
            </a:r>
          </a:p>
        </p:txBody>
      </p:sp>
    </p:spTree>
    <p:extLst>
      <p:ext uri="{BB962C8B-B14F-4D97-AF65-F5344CB8AC3E}">
        <p14:creationId xmlns:p14="http://schemas.microsoft.com/office/powerpoint/2010/main" val="31139594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/>
      <p:bldP spid="100" grpId="0"/>
      <p:bldP spid="10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等腰三角形 42"/>
          <p:cNvSpPr/>
          <p:nvPr/>
        </p:nvSpPr>
        <p:spPr>
          <a:xfrm flipV="1">
            <a:off x="461699" y="0"/>
            <a:ext cx="935567" cy="855133"/>
          </a:xfrm>
          <a:prstGeom prst="triangle">
            <a:avLst/>
          </a:prstGeom>
          <a:solidFill>
            <a:srgbClr val="7FAC2E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4" name="等腰三角形 26"/>
          <p:cNvSpPr/>
          <p:nvPr/>
        </p:nvSpPr>
        <p:spPr>
          <a:xfrm flipV="1">
            <a:off x="-35718" y="-4234"/>
            <a:ext cx="893233" cy="1720851"/>
          </a:xfrm>
          <a:custGeom>
            <a:avLst/>
            <a:gdLst>
              <a:gd name="connsiteX0" fmla="*/ 0 w 1895475"/>
              <a:gd name="connsiteY0" fmla="*/ 2113725 h 2113725"/>
              <a:gd name="connsiteX1" fmla="*/ 947738 w 1895475"/>
              <a:gd name="connsiteY1" fmla="*/ 0 h 2113725"/>
              <a:gd name="connsiteX2" fmla="*/ 1895475 w 1895475"/>
              <a:gd name="connsiteY2" fmla="*/ 2113725 h 2113725"/>
              <a:gd name="connsiteX3" fmla="*/ 0 w 1895475"/>
              <a:gd name="connsiteY3" fmla="*/ 2113725 h 2113725"/>
              <a:gd name="connsiteX0-1" fmla="*/ 0 w 1895475"/>
              <a:gd name="connsiteY0-2" fmla="*/ 2113725 h 2116900"/>
              <a:gd name="connsiteX1-3" fmla="*/ 947738 w 1895475"/>
              <a:gd name="connsiteY1-4" fmla="*/ 0 h 2116900"/>
              <a:gd name="connsiteX2-5" fmla="*/ 1895475 w 1895475"/>
              <a:gd name="connsiteY2-6" fmla="*/ 2113725 h 2116900"/>
              <a:gd name="connsiteX3-7" fmla="*/ 919163 w 1895475"/>
              <a:gd name="connsiteY3-8" fmla="*/ 2116900 h 2116900"/>
              <a:gd name="connsiteX4" fmla="*/ 0 w 1895475"/>
              <a:gd name="connsiteY4" fmla="*/ 2113725 h 2116900"/>
              <a:gd name="connsiteX0-9" fmla="*/ 0 w 976312"/>
              <a:gd name="connsiteY0-10" fmla="*/ 2116900 h 2116900"/>
              <a:gd name="connsiteX1-11" fmla="*/ 28575 w 976312"/>
              <a:gd name="connsiteY1-12" fmla="*/ 0 h 2116900"/>
              <a:gd name="connsiteX2-13" fmla="*/ 976312 w 976312"/>
              <a:gd name="connsiteY2-14" fmla="*/ 2113725 h 2116900"/>
              <a:gd name="connsiteX3-15" fmla="*/ 0 w 976312"/>
              <a:gd name="connsiteY3-16" fmla="*/ 2116900 h 21169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976312" h="2116900">
                <a:moveTo>
                  <a:pt x="0" y="2116900"/>
                </a:moveTo>
                <a:lnTo>
                  <a:pt x="28575" y="0"/>
                </a:lnTo>
                <a:lnTo>
                  <a:pt x="976312" y="2113725"/>
                </a:lnTo>
                <a:lnTo>
                  <a:pt x="0" y="2116900"/>
                </a:lnTo>
                <a:close/>
              </a:path>
            </a:pathLst>
          </a:custGeom>
          <a:solidFill>
            <a:schemeClr val="accent1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23556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2982" y="5439833"/>
            <a:ext cx="1054100" cy="1441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组合 9"/>
          <p:cNvGrpSpPr/>
          <p:nvPr/>
        </p:nvGrpSpPr>
        <p:grpSpPr>
          <a:xfrm>
            <a:off x="3119046" y="1246123"/>
            <a:ext cx="8005373" cy="4820050"/>
            <a:chOff x="2831014" y="1246123"/>
            <a:chExt cx="8005373" cy="4820050"/>
          </a:xfrm>
        </p:grpSpPr>
        <p:sp>
          <p:nvSpPr>
            <p:cNvPr id="11" name="下箭头 10"/>
            <p:cNvSpPr/>
            <p:nvPr/>
          </p:nvSpPr>
          <p:spPr>
            <a:xfrm>
              <a:off x="9907711" y="4053189"/>
              <a:ext cx="273758" cy="414388"/>
            </a:xfrm>
            <a:prstGeom prst="downArrow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2" name="下箭头 11"/>
            <p:cNvSpPr/>
            <p:nvPr/>
          </p:nvSpPr>
          <p:spPr>
            <a:xfrm>
              <a:off x="7082149" y="3876346"/>
              <a:ext cx="273758" cy="648404"/>
            </a:xfrm>
            <a:prstGeom prst="downArrow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3" name="上箭头 12"/>
            <p:cNvSpPr/>
            <p:nvPr/>
          </p:nvSpPr>
          <p:spPr>
            <a:xfrm>
              <a:off x="8572631" y="2888315"/>
              <a:ext cx="288032" cy="459343"/>
            </a:xfrm>
            <a:prstGeom prst="upArrow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文本框 13"/>
                <p:cNvSpPr txBox="1"/>
                <p:nvPr/>
              </p:nvSpPr>
              <p:spPr>
                <a:xfrm>
                  <a:off x="9284167" y="4399484"/>
                  <a:ext cx="1552220" cy="1595389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{"/>
                            <m:endChr m:val=""/>
                            <m:ctrlPr>
                              <a:rPr kumimoji="0" lang="en-US" altLang="zh-CN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kumimoji="0" lang="en-US" altLang="zh-CN" sz="24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kumimoji="0" lang="zh-CN" altLang="en-US" sz="2400" b="1" i="0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教学策略</m:t>
                                </m:r>
                              </m:e>
                              <m:e>
                                <m:r>
                                  <a:rPr kumimoji="0" lang="zh-CN" altLang="en-US" sz="2400" b="1" i="0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生长逻辑</m:t>
                                </m:r>
                              </m:e>
                              <m:e>
                                <m:r>
                                  <a:rPr kumimoji="0" lang="zh-CN" altLang="en-US" sz="24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内涵意义</m:t>
                                </m:r>
                              </m:e>
                            </m:eqArr>
                          </m:e>
                        </m:d>
                      </m:oMath>
                    </m:oMathPara>
                  </a14:m>
                  <a:endParaRPr kumimoji="0" lang="zh-CN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10" name="文本框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84167" y="4399484"/>
                  <a:ext cx="1552220" cy="1595389"/>
                </a:xfrm>
                <a:prstGeom prst="rect">
                  <a:avLst/>
                </a:prstGeom>
                <a:blipFill rotWithShape="1">
                  <a:blip r:embed="rId4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文本框 14"/>
                <p:cNvSpPr txBox="1"/>
                <p:nvPr/>
              </p:nvSpPr>
              <p:spPr>
                <a:xfrm>
                  <a:off x="6314405" y="4470784"/>
                  <a:ext cx="1849481" cy="1595389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{"/>
                            <m:endChr m:val=""/>
                            <m:ctrlPr>
                              <a:rPr kumimoji="0" lang="en-US" altLang="zh-CN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kumimoji="0" lang="en-US" altLang="zh-CN" sz="24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kumimoji="0" lang="zh-CN" altLang="en-US" sz="24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思维可视</m:t>
                                </m:r>
                              </m:e>
                              <m:e>
                                <m:r>
                                  <a:rPr kumimoji="0" lang="zh-CN" altLang="en-US" sz="24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集体共识</m:t>
                                </m:r>
                              </m:e>
                              <m:e>
                                <m:r>
                                  <a:rPr kumimoji="0" lang="zh-CN" altLang="en-US" sz="24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交流碰撞</m:t>
                                </m:r>
                              </m:e>
                              <m:e>
                                <m:r>
                                  <a:rPr kumimoji="0" lang="zh-CN" altLang="en-US" sz="24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教练指导</m:t>
                                </m:r>
                              </m:e>
                            </m:eqArr>
                          </m:e>
                        </m:d>
                      </m:oMath>
                    </m:oMathPara>
                  </a14:m>
                  <a:endParaRPr kumimoji="0" lang="zh-CN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11" name="文本框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14405" y="4470784"/>
                  <a:ext cx="1849481" cy="1595389"/>
                </a:xfrm>
                <a:prstGeom prst="rect">
                  <a:avLst/>
                </a:prstGeom>
                <a:blipFill rotWithShape="1">
                  <a:blip r:embed="rId5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文本框 15"/>
                <p:cNvSpPr txBox="1"/>
                <p:nvPr/>
              </p:nvSpPr>
              <p:spPr>
                <a:xfrm rot="16200000">
                  <a:off x="7821665" y="1393020"/>
                  <a:ext cx="1552220" cy="1595389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{"/>
                            <m:endChr m:val=""/>
                            <m:ctrlPr>
                              <a:rPr kumimoji="0" lang="en-US" altLang="zh-CN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kumimoji="0" lang="en-US" altLang="zh-CN" sz="24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kumimoji="0" lang="zh-CN" altLang="en-US" sz="24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直接应用</m:t>
                                </m:r>
                              </m:e>
                              <m:e>
                                <m:r>
                                  <a:rPr kumimoji="0" lang="zh-CN" altLang="en-US" sz="24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迁移应用</m:t>
                                </m:r>
                              </m:e>
                              <m:e>
                                <m:r>
                                  <a:rPr kumimoji="0" lang="zh-CN" altLang="en-US" sz="24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创新应用</m:t>
                                </m:r>
                              </m:e>
                            </m:eqArr>
                          </m:e>
                        </m:d>
                      </m:oMath>
                    </m:oMathPara>
                  </a14:m>
                  <a:endParaRPr kumimoji="0" lang="zh-CN" altLang="en-US" sz="2400" b="0" i="1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2" name="文本框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7821665" y="1393020"/>
                  <a:ext cx="1552220" cy="1595389"/>
                </a:xfrm>
                <a:prstGeom prst="rect">
                  <a:avLst/>
                </a:prstGeom>
                <a:blipFill rotWithShape="1">
                  <a:blip r:embed="rId6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上箭头 16"/>
            <p:cNvSpPr/>
            <p:nvPr/>
          </p:nvSpPr>
          <p:spPr>
            <a:xfrm>
              <a:off x="5554598" y="2991651"/>
              <a:ext cx="288032" cy="459343"/>
            </a:xfrm>
            <a:prstGeom prst="upArrow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文本框 17"/>
                <p:cNvSpPr txBox="1"/>
                <p:nvPr/>
              </p:nvSpPr>
              <p:spPr>
                <a:xfrm rot="16200000">
                  <a:off x="4640133" y="1373169"/>
                  <a:ext cx="1849481" cy="1595389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{"/>
                            <m:endChr m:val=""/>
                            <m:ctrlPr>
                              <a:rPr kumimoji="0" lang="en-US" altLang="zh-CN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kumimoji="0" lang="en-US" altLang="zh-CN" sz="24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kumimoji="0" lang="zh-CN" altLang="en-US" sz="24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自主生成</m:t>
                                </m:r>
                              </m:e>
                              <m:e>
                                <m:r>
                                  <a:rPr kumimoji="0" lang="zh-CN" altLang="en-US" sz="24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基本结构</m:t>
                                </m:r>
                              </m:e>
                              <m:e>
                                <m:r>
                                  <a:rPr kumimoji="0" lang="zh-CN" altLang="en-US" sz="24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推进原则</m:t>
                                </m:r>
                              </m:e>
                              <m:e>
                                <m:r>
                                  <a:rPr kumimoji="0" lang="zh-CN" altLang="en-US" sz="24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单元设计</m:t>
                                </m:r>
                              </m:e>
                            </m:eqArr>
                          </m:e>
                        </m:d>
                      </m:oMath>
                    </m:oMathPara>
                  </a14:m>
                  <a:endParaRPr kumimoji="0" lang="zh-CN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14" name="文本框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4640133" y="1373169"/>
                  <a:ext cx="1849481" cy="1595389"/>
                </a:xfrm>
                <a:prstGeom prst="rect">
                  <a:avLst/>
                </a:prstGeom>
                <a:blipFill rotWithShape="1">
                  <a:blip r:embed="rId7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下箭头 18"/>
            <p:cNvSpPr/>
            <p:nvPr/>
          </p:nvSpPr>
          <p:spPr>
            <a:xfrm>
              <a:off x="3598758" y="3929053"/>
              <a:ext cx="273758" cy="547571"/>
            </a:xfrm>
            <a:prstGeom prst="downArrow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文本框 19"/>
                <p:cNvSpPr txBox="1"/>
                <p:nvPr/>
              </p:nvSpPr>
              <p:spPr>
                <a:xfrm>
                  <a:off x="2831014" y="4422659"/>
                  <a:ext cx="1849481" cy="1595389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{"/>
                            <m:endChr m:val=""/>
                            <m:ctrlPr>
                              <a:rPr kumimoji="0" lang="en-US" altLang="zh-CN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kumimoji="0" lang="en-US" altLang="zh-CN" sz="24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kumimoji="0" lang="zh-CN" altLang="en-US" sz="24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教学与策略</m:t>
                                </m:r>
                              </m:e>
                              <m:e>
                                <m:r>
                                  <a:rPr kumimoji="0" lang="zh-CN" altLang="en-US" sz="24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析取与遴选</m:t>
                                </m:r>
                              </m:e>
                              <m:e>
                                <m:r>
                                  <a:rPr kumimoji="0" lang="zh-CN" altLang="en-US" sz="24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结构与分布</m:t>
                                </m:r>
                              </m:e>
                              <m:e>
                                <m:r>
                                  <a:rPr kumimoji="0" lang="zh-CN" altLang="en-US" sz="2400" b="1" i="0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意义</m:t>
                                </m:r>
                                <m:r>
                                  <a:rPr kumimoji="0" lang="zh-CN" altLang="en-US" sz="24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与</m:t>
                                </m:r>
                                <m:r>
                                  <a:rPr kumimoji="0" lang="zh-CN" altLang="en-US" sz="2400" b="1" i="0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价值</m:t>
                                </m:r>
                              </m:e>
                            </m:eqArr>
                          </m:e>
                        </m:d>
                      </m:oMath>
                    </m:oMathPara>
                  </a14:m>
                  <a:endParaRPr kumimoji="0" lang="zh-CN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16" name="文本框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31014" y="4422659"/>
                  <a:ext cx="1849481" cy="1595389"/>
                </a:xfrm>
                <a:prstGeom prst="rect">
                  <a:avLst/>
                </a:prstGeom>
                <a:blipFill rotWithShape="1">
                  <a:blip r:embed="rId8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1" name="组合 20"/>
          <p:cNvGrpSpPr/>
          <p:nvPr/>
        </p:nvGrpSpPr>
        <p:grpSpPr>
          <a:xfrm>
            <a:off x="3465002" y="3221322"/>
            <a:ext cx="8605778" cy="794936"/>
            <a:chOff x="3193198" y="3247867"/>
            <a:chExt cx="8605778" cy="794936"/>
          </a:xfrm>
        </p:grpSpPr>
        <p:sp>
          <p:nvSpPr>
            <p:cNvPr id="22" name="右箭头 21"/>
            <p:cNvSpPr/>
            <p:nvPr/>
          </p:nvSpPr>
          <p:spPr>
            <a:xfrm>
              <a:off x="6102734" y="3511448"/>
              <a:ext cx="803963" cy="416809"/>
            </a:xfrm>
            <a:prstGeom prst="rightArrow">
              <a:avLst/>
            </a:prstGeom>
            <a:no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</a:endParaRPr>
            </a:p>
          </p:txBody>
        </p:sp>
        <p:sp>
          <p:nvSpPr>
            <p:cNvPr id="23" name="右箭头 22"/>
            <p:cNvSpPr/>
            <p:nvPr/>
          </p:nvSpPr>
          <p:spPr>
            <a:xfrm>
              <a:off x="4062306" y="3538084"/>
              <a:ext cx="1200046" cy="385075"/>
            </a:xfrm>
            <a:prstGeom prst="rightArrow">
              <a:avLst/>
            </a:prstGeom>
            <a:no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</a:endParaRPr>
            </a:p>
          </p:txBody>
        </p:sp>
        <p:sp>
          <p:nvSpPr>
            <p:cNvPr id="24" name="右箭头 23"/>
            <p:cNvSpPr/>
            <p:nvPr/>
          </p:nvSpPr>
          <p:spPr>
            <a:xfrm>
              <a:off x="9009731" y="3513357"/>
              <a:ext cx="773149" cy="389533"/>
            </a:xfrm>
            <a:prstGeom prst="rightArrow">
              <a:avLst/>
            </a:prstGeom>
            <a:no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9009732" y="3286464"/>
              <a:ext cx="6626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内化</a:t>
              </a: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6074431" y="3319633"/>
              <a:ext cx="6846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推进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11087352" y="3308699"/>
              <a:ext cx="71162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BB231B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rPr>
                <a:t>核心素养</a:t>
              </a: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9680059" y="3321431"/>
              <a:ext cx="71162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BB231B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rPr>
                <a:t>活动体验</a:t>
              </a: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6762681" y="3497155"/>
              <a:ext cx="98675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BB231B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rPr>
                <a:t>再创造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5202640" y="3516807"/>
              <a:ext cx="968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BB231B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rPr>
                <a:t>问题链</a:t>
              </a: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3193198" y="3531207"/>
              <a:ext cx="9513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BB231B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rPr>
                <a:t>大概念</a:t>
              </a: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10321210" y="3247867"/>
              <a:ext cx="6626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积淀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3995474" y="3285593"/>
              <a:ext cx="11488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类比迁移</a:t>
              </a:r>
            </a:p>
          </p:txBody>
        </p:sp>
        <p:sp>
          <p:nvSpPr>
            <p:cNvPr id="34" name="右箭头 33"/>
            <p:cNvSpPr/>
            <p:nvPr/>
          </p:nvSpPr>
          <p:spPr>
            <a:xfrm>
              <a:off x="10347348" y="3449982"/>
              <a:ext cx="769268" cy="420062"/>
            </a:xfrm>
            <a:prstGeom prst="rightArrow">
              <a:avLst/>
            </a:prstGeom>
            <a:no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</a:endParaRPr>
            </a:p>
          </p:txBody>
        </p:sp>
        <p:sp>
          <p:nvSpPr>
            <p:cNvPr id="35" name="右箭头 34"/>
            <p:cNvSpPr/>
            <p:nvPr/>
          </p:nvSpPr>
          <p:spPr>
            <a:xfrm>
              <a:off x="7671918" y="3480456"/>
              <a:ext cx="734276" cy="416809"/>
            </a:xfrm>
            <a:prstGeom prst="rightArrow">
              <a:avLst/>
            </a:prstGeom>
            <a:no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8360950" y="3334917"/>
              <a:ext cx="711624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BB231B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rPr>
                <a:t>数学应用</a:t>
              </a: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7620963" y="3271363"/>
              <a:ext cx="6626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共识</a:t>
              </a:r>
            </a:p>
          </p:txBody>
        </p:sp>
      </p:grpSp>
      <p:pic>
        <p:nvPicPr>
          <p:cNvPr id="38" name="图片 3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41257" y="2061708"/>
            <a:ext cx="3735343" cy="3239500"/>
          </a:xfrm>
          <a:prstGeom prst="rect">
            <a:avLst/>
          </a:prstGeom>
        </p:spPr>
      </p:pic>
      <p:sp>
        <p:nvSpPr>
          <p:cNvPr id="39" name="Text Box 6">
            <a:extLst>
              <a:ext uri="{FF2B5EF4-FFF2-40B4-BE49-F238E27FC236}">
                <a16:creationId xmlns:a16="http://schemas.microsoft.com/office/drawing/2014/main" id="{9E298D60-EC34-4540-8079-EBE1D348F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8312" y="1940"/>
            <a:ext cx="54229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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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lang="zh-CN" altLang="en-US" sz="4800" b="1" dirty="0">
                <a:solidFill>
                  <a:schemeClr val="accent2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简约数学</a:t>
            </a:r>
            <a:r>
              <a:rPr lang="en-US" altLang="zh-CN" sz="4800" b="1" dirty="0">
                <a:solidFill>
                  <a:schemeClr val="accent2">
                    <a:lumMod val="75000"/>
                  </a:schemeClr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•</a:t>
            </a:r>
            <a:r>
              <a:rPr lang="zh-CN" altLang="en-US" sz="4800" b="1" dirty="0">
                <a:solidFill>
                  <a:schemeClr val="accent2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活力课堂</a:t>
            </a:r>
          </a:p>
        </p:txBody>
      </p:sp>
    </p:spTree>
    <p:extLst>
      <p:ext uri="{BB962C8B-B14F-4D97-AF65-F5344CB8AC3E}">
        <p14:creationId xmlns:p14="http://schemas.microsoft.com/office/powerpoint/2010/main" val="17705020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等腰三角形 42"/>
          <p:cNvSpPr/>
          <p:nvPr/>
        </p:nvSpPr>
        <p:spPr>
          <a:xfrm flipV="1">
            <a:off x="461699" y="0"/>
            <a:ext cx="935567" cy="855133"/>
          </a:xfrm>
          <a:prstGeom prst="triangle">
            <a:avLst/>
          </a:prstGeom>
          <a:solidFill>
            <a:srgbClr val="7FAC2E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4" name="等腰三角形 26"/>
          <p:cNvSpPr/>
          <p:nvPr/>
        </p:nvSpPr>
        <p:spPr>
          <a:xfrm flipV="1">
            <a:off x="-35718" y="-4234"/>
            <a:ext cx="893233" cy="1720851"/>
          </a:xfrm>
          <a:custGeom>
            <a:avLst/>
            <a:gdLst>
              <a:gd name="connsiteX0" fmla="*/ 0 w 1895475"/>
              <a:gd name="connsiteY0" fmla="*/ 2113725 h 2113725"/>
              <a:gd name="connsiteX1" fmla="*/ 947738 w 1895475"/>
              <a:gd name="connsiteY1" fmla="*/ 0 h 2113725"/>
              <a:gd name="connsiteX2" fmla="*/ 1895475 w 1895475"/>
              <a:gd name="connsiteY2" fmla="*/ 2113725 h 2113725"/>
              <a:gd name="connsiteX3" fmla="*/ 0 w 1895475"/>
              <a:gd name="connsiteY3" fmla="*/ 2113725 h 2113725"/>
              <a:gd name="connsiteX0-1" fmla="*/ 0 w 1895475"/>
              <a:gd name="connsiteY0-2" fmla="*/ 2113725 h 2116900"/>
              <a:gd name="connsiteX1-3" fmla="*/ 947738 w 1895475"/>
              <a:gd name="connsiteY1-4" fmla="*/ 0 h 2116900"/>
              <a:gd name="connsiteX2-5" fmla="*/ 1895475 w 1895475"/>
              <a:gd name="connsiteY2-6" fmla="*/ 2113725 h 2116900"/>
              <a:gd name="connsiteX3-7" fmla="*/ 919163 w 1895475"/>
              <a:gd name="connsiteY3-8" fmla="*/ 2116900 h 2116900"/>
              <a:gd name="connsiteX4" fmla="*/ 0 w 1895475"/>
              <a:gd name="connsiteY4" fmla="*/ 2113725 h 2116900"/>
              <a:gd name="connsiteX0-9" fmla="*/ 0 w 976312"/>
              <a:gd name="connsiteY0-10" fmla="*/ 2116900 h 2116900"/>
              <a:gd name="connsiteX1-11" fmla="*/ 28575 w 976312"/>
              <a:gd name="connsiteY1-12" fmla="*/ 0 h 2116900"/>
              <a:gd name="connsiteX2-13" fmla="*/ 976312 w 976312"/>
              <a:gd name="connsiteY2-14" fmla="*/ 2113725 h 2116900"/>
              <a:gd name="connsiteX3-15" fmla="*/ 0 w 976312"/>
              <a:gd name="connsiteY3-16" fmla="*/ 2116900 h 21169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976312" h="2116900">
                <a:moveTo>
                  <a:pt x="0" y="2116900"/>
                </a:moveTo>
                <a:lnTo>
                  <a:pt x="28575" y="0"/>
                </a:lnTo>
                <a:lnTo>
                  <a:pt x="976312" y="2113725"/>
                </a:lnTo>
                <a:lnTo>
                  <a:pt x="0" y="2116900"/>
                </a:lnTo>
                <a:close/>
              </a:path>
            </a:pathLst>
          </a:custGeom>
          <a:solidFill>
            <a:schemeClr val="accent1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23556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2982" y="5439833"/>
            <a:ext cx="1054100" cy="1441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图片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7795" y="1220756"/>
            <a:ext cx="10367433" cy="4704225"/>
          </a:xfrm>
          <a:prstGeom prst="ellipse">
            <a:avLst/>
          </a:prstGeom>
          <a:ln w="63500" cap="rnd">
            <a:solidFill>
              <a:srgbClr val="00B0F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4154165" y="4273754"/>
            <a:ext cx="43924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4000" dirty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FFF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敬请专家指正！</a:t>
            </a: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1248124" y="2829940"/>
            <a:ext cx="9937104" cy="1208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4" rIns="91428" bIns="45714" numCol="1" anchor="ctr" anchorCtr="0" compatLnSpc="1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buFontTx/>
            </a:pPr>
            <a:r>
              <a:rPr lang="zh-CN" altLang="en-US" sz="5335" dirty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FFF00"/>
                </a:solidFill>
                <a:latin typeface="华文琥珀" panose="02010800040101010101" pitchFamily="2" charset="-122"/>
                <a:ea typeface="华文琥珀" panose="02010800040101010101" pitchFamily="2" charset="-122"/>
                <a:cs typeface="+mn-cs"/>
              </a:rPr>
              <a:t>享受课堂：追寻教育的诗与远方</a:t>
            </a:r>
          </a:p>
        </p:txBody>
      </p:sp>
      <p:sp>
        <p:nvSpPr>
          <p:cNvPr id="38" name="矩形 37"/>
          <p:cNvSpPr/>
          <p:nvPr/>
        </p:nvSpPr>
        <p:spPr>
          <a:xfrm>
            <a:off x="3656559" y="1845051"/>
            <a:ext cx="5249951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CN" altLang="en-US" sz="4000" dirty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FFF00"/>
                </a:solidFill>
                <a:latin typeface="华文琥珀" panose="02010800040101010101" pitchFamily="2" charset="-122"/>
                <a:ea typeface="华文琥珀" panose="02010800040101010101" pitchFamily="2" charset="-122"/>
                <a:sym typeface="+mn-ea"/>
              </a:rPr>
              <a:t>简约数学</a:t>
            </a:r>
            <a:r>
              <a:rPr lang="en-US" altLang="zh-CN" sz="4000" dirty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FFF00"/>
                </a:solidFill>
                <a:latin typeface="华文琥珀" panose="02010800040101010101" pitchFamily="2" charset="-122"/>
                <a:ea typeface="华文琥珀" panose="02010800040101010101" pitchFamily="2" charset="-122"/>
                <a:sym typeface="+mn-ea"/>
              </a:rPr>
              <a:t>•</a:t>
            </a:r>
            <a:r>
              <a:rPr lang="zh-CN" altLang="en-US" sz="4000" dirty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FFF00"/>
                </a:solidFill>
                <a:latin typeface="华文琥珀" panose="02010800040101010101" pitchFamily="2" charset="-122"/>
                <a:ea typeface="华文琥珀" panose="02010800040101010101" pitchFamily="2" charset="-122"/>
                <a:sym typeface="+mn-ea"/>
              </a:rPr>
              <a:t>活力课堂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等腰三角形 42"/>
          <p:cNvSpPr/>
          <p:nvPr/>
        </p:nvSpPr>
        <p:spPr>
          <a:xfrm flipV="1">
            <a:off x="461699" y="0"/>
            <a:ext cx="935567" cy="855133"/>
          </a:xfrm>
          <a:prstGeom prst="triangle">
            <a:avLst/>
          </a:prstGeom>
          <a:solidFill>
            <a:srgbClr val="7FAC2E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4" name="等腰三角形 26"/>
          <p:cNvSpPr/>
          <p:nvPr/>
        </p:nvSpPr>
        <p:spPr>
          <a:xfrm flipV="1">
            <a:off x="-35718" y="-4234"/>
            <a:ext cx="893233" cy="1720851"/>
          </a:xfrm>
          <a:custGeom>
            <a:avLst/>
            <a:gdLst>
              <a:gd name="connsiteX0" fmla="*/ 0 w 1895475"/>
              <a:gd name="connsiteY0" fmla="*/ 2113725 h 2113725"/>
              <a:gd name="connsiteX1" fmla="*/ 947738 w 1895475"/>
              <a:gd name="connsiteY1" fmla="*/ 0 h 2113725"/>
              <a:gd name="connsiteX2" fmla="*/ 1895475 w 1895475"/>
              <a:gd name="connsiteY2" fmla="*/ 2113725 h 2113725"/>
              <a:gd name="connsiteX3" fmla="*/ 0 w 1895475"/>
              <a:gd name="connsiteY3" fmla="*/ 2113725 h 2113725"/>
              <a:gd name="connsiteX0-1" fmla="*/ 0 w 1895475"/>
              <a:gd name="connsiteY0-2" fmla="*/ 2113725 h 2116900"/>
              <a:gd name="connsiteX1-3" fmla="*/ 947738 w 1895475"/>
              <a:gd name="connsiteY1-4" fmla="*/ 0 h 2116900"/>
              <a:gd name="connsiteX2-5" fmla="*/ 1895475 w 1895475"/>
              <a:gd name="connsiteY2-6" fmla="*/ 2113725 h 2116900"/>
              <a:gd name="connsiteX3-7" fmla="*/ 919163 w 1895475"/>
              <a:gd name="connsiteY3-8" fmla="*/ 2116900 h 2116900"/>
              <a:gd name="connsiteX4" fmla="*/ 0 w 1895475"/>
              <a:gd name="connsiteY4" fmla="*/ 2113725 h 2116900"/>
              <a:gd name="connsiteX0-9" fmla="*/ 0 w 976312"/>
              <a:gd name="connsiteY0-10" fmla="*/ 2116900 h 2116900"/>
              <a:gd name="connsiteX1-11" fmla="*/ 28575 w 976312"/>
              <a:gd name="connsiteY1-12" fmla="*/ 0 h 2116900"/>
              <a:gd name="connsiteX2-13" fmla="*/ 976312 w 976312"/>
              <a:gd name="connsiteY2-14" fmla="*/ 2113725 h 2116900"/>
              <a:gd name="connsiteX3-15" fmla="*/ 0 w 976312"/>
              <a:gd name="connsiteY3-16" fmla="*/ 2116900 h 21169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976312" h="2116900">
                <a:moveTo>
                  <a:pt x="0" y="2116900"/>
                </a:moveTo>
                <a:lnTo>
                  <a:pt x="28575" y="0"/>
                </a:lnTo>
                <a:lnTo>
                  <a:pt x="976312" y="2113725"/>
                </a:lnTo>
                <a:lnTo>
                  <a:pt x="0" y="2116900"/>
                </a:lnTo>
                <a:close/>
              </a:path>
            </a:pathLst>
          </a:custGeom>
          <a:solidFill>
            <a:schemeClr val="accent1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23556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2982" y="5439833"/>
            <a:ext cx="1054100" cy="1441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标题 1">
            <a:extLst>
              <a:ext uri="{FF2B5EF4-FFF2-40B4-BE49-F238E27FC236}">
                <a16:creationId xmlns:a16="http://schemas.microsoft.com/office/drawing/2014/main" id="{316FA120-A3B2-4FF2-B790-A5C209836BBB}"/>
              </a:ext>
            </a:extLst>
          </p:cNvPr>
          <p:cNvSpPr txBox="1">
            <a:spLocks/>
          </p:cNvSpPr>
          <p:nvPr/>
        </p:nvSpPr>
        <p:spPr bwMode="auto">
          <a:xfrm>
            <a:off x="500639" y="1232728"/>
            <a:ext cx="10356548" cy="283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867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5867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5867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5867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5867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5pPr>
            <a:lvl6pPr marL="609585" algn="ctr" rtl="0" fontAlgn="base">
              <a:spcBef>
                <a:spcPct val="0"/>
              </a:spcBef>
              <a:spcAft>
                <a:spcPct val="0"/>
              </a:spcAft>
              <a:defRPr sz="5867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6pPr>
            <a:lvl7pPr marL="1219170" algn="ctr" rtl="0" fontAlgn="base">
              <a:spcBef>
                <a:spcPct val="0"/>
              </a:spcBef>
              <a:spcAft>
                <a:spcPct val="0"/>
              </a:spcAft>
              <a:defRPr sz="5867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7pPr>
            <a:lvl8pPr marL="1828754" algn="ctr" rtl="0" fontAlgn="base">
              <a:spcBef>
                <a:spcPct val="0"/>
              </a:spcBef>
              <a:spcAft>
                <a:spcPct val="0"/>
              </a:spcAft>
              <a:defRPr sz="5867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8pPr>
            <a:lvl9pPr marL="2438339" algn="ctr" rtl="0" fontAlgn="base">
              <a:spcBef>
                <a:spcPct val="0"/>
              </a:spcBef>
              <a:spcAft>
                <a:spcPct val="0"/>
              </a:spcAft>
              <a:defRPr sz="5867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haroni" pitchFamily="2" charset="-79"/>
                <a:ea typeface="微软雅黑" pitchFamily="34" charset="-122"/>
                <a:cs typeface="+mj-cs"/>
              </a:rPr>
              <a:t>一</a:t>
            </a:r>
            <a:endParaRPr kumimoji="0" lang="en-US" altLang="zh-CN" sz="5400" b="1" i="0" u="none" strike="noStrike" kern="0" cap="none" spc="0" normalizeH="0" baseline="0" noProof="0" dirty="0">
              <a:ln>
                <a:noFill/>
              </a:ln>
              <a:solidFill>
                <a:srgbClr val="3366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haroni" pitchFamily="2" charset="-79"/>
              <a:ea typeface="微软雅黑" pitchFamily="34" charset="-122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haroni" pitchFamily="2" charset="-79"/>
                <a:ea typeface="微软雅黑" pitchFamily="34" charset="-122"/>
                <a:cs typeface="+mj-cs"/>
              </a:rPr>
              <a:t>什么是大概念？</a:t>
            </a:r>
          </a:p>
        </p:txBody>
      </p:sp>
    </p:spTree>
    <p:extLst>
      <p:ext uri="{BB962C8B-B14F-4D97-AF65-F5344CB8AC3E}">
        <p14:creationId xmlns:p14="http://schemas.microsoft.com/office/powerpoint/2010/main" val="28083956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等腰三角形 42"/>
          <p:cNvSpPr/>
          <p:nvPr/>
        </p:nvSpPr>
        <p:spPr>
          <a:xfrm flipV="1">
            <a:off x="461699" y="0"/>
            <a:ext cx="935567" cy="855133"/>
          </a:xfrm>
          <a:prstGeom prst="triangle">
            <a:avLst/>
          </a:prstGeom>
          <a:solidFill>
            <a:srgbClr val="7FAC2E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4" name="等腰三角形 26"/>
          <p:cNvSpPr/>
          <p:nvPr/>
        </p:nvSpPr>
        <p:spPr>
          <a:xfrm flipV="1">
            <a:off x="-35718" y="-4234"/>
            <a:ext cx="893233" cy="1720851"/>
          </a:xfrm>
          <a:custGeom>
            <a:avLst/>
            <a:gdLst>
              <a:gd name="connsiteX0" fmla="*/ 0 w 1895475"/>
              <a:gd name="connsiteY0" fmla="*/ 2113725 h 2113725"/>
              <a:gd name="connsiteX1" fmla="*/ 947738 w 1895475"/>
              <a:gd name="connsiteY1" fmla="*/ 0 h 2113725"/>
              <a:gd name="connsiteX2" fmla="*/ 1895475 w 1895475"/>
              <a:gd name="connsiteY2" fmla="*/ 2113725 h 2113725"/>
              <a:gd name="connsiteX3" fmla="*/ 0 w 1895475"/>
              <a:gd name="connsiteY3" fmla="*/ 2113725 h 2113725"/>
              <a:gd name="connsiteX0-1" fmla="*/ 0 w 1895475"/>
              <a:gd name="connsiteY0-2" fmla="*/ 2113725 h 2116900"/>
              <a:gd name="connsiteX1-3" fmla="*/ 947738 w 1895475"/>
              <a:gd name="connsiteY1-4" fmla="*/ 0 h 2116900"/>
              <a:gd name="connsiteX2-5" fmla="*/ 1895475 w 1895475"/>
              <a:gd name="connsiteY2-6" fmla="*/ 2113725 h 2116900"/>
              <a:gd name="connsiteX3-7" fmla="*/ 919163 w 1895475"/>
              <a:gd name="connsiteY3-8" fmla="*/ 2116900 h 2116900"/>
              <a:gd name="connsiteX4" fmla="*/ 0 w 1895475"/>
              <a:gd name="connsiteY4" fmla="*/ 2113725 h 2116900"/>
              <a:gd name="connsiteX0-9" fmla="*/ 0 w 976312"/>
              <a:gd name="connsiteY0-10" fmla="*/ 2116900 h 2116900"/>
              <a:gd name="connsiteX1-11" fmla="*/ 28575 w 976312"/>
              <a:gd name="connsiteY1-12" fmla="*/ 0 h 2116900"/>
              <a:gd name="connsiteX2-13" fmla="*/ 976312 w 976312"/>
              <a:gd name="connsiteY2-14" fmla="*/ 2113725 h 2116900"/>
              <a:gd name="connsiteX3-15" fmla="*/ 0 w 976312"/>
              <a:gd name="connsiteY3-16" fmla="*/ 2116900 h 21169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976312" h="2116900">
                <a:moveTo>
                  <a:pt x="0" y="2116900"/>
                </a:moveTo>
                <a:lnTo>
                  <a:pt x="28575" y="0"/>
                </a:lnTo>
                <a:lnTo>
                  <a:pt x="976312" y="2113725"/>
                </a:lnTo>
                <a:lnTo>
                  <a:pt x="0" y="2116900"/>
                </a:lnTo>
                <a:close/>
              </a:path>
            </a:pathLst>
          </a:custGeom>
          <a:solidFill>
            <a:schemeClr val="accent1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23556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2982" y="5439833"/>
            <a:ext cx="1054100" cy="1441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矩形 23">
            <a:extLst>
              <a:ext uri="{FF2B5EF4-FFF2-40B4-BE49-F238E27FC236}">
                <a16:creationId xmlns:a16="http://schemas.microsoft.com/office/drawing/2014/main" id="{4875CF39-90FB-4FA6-A747-0659CDDCB278}"/>
              </a:ext>
            </a:extLst>
          </p:cNvPr>
          <p:cNvSpPr/>
          <p:nvPr/>
        </p:nvSpPr>
        <p:spPr>
          <a:xfrm>
            <a:off x="546921" y="1183871"/>
            <a:ext cx="11056882" cy="2030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82270" algn="just">
              <a:lnSpc>
                <a:spcPct val="115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zh-CN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大概念（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big idea</a:t>
            </a:r>
            <a:r>
              <a:rPr lang="zh-CN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  <a:r>
              <a:rPr lang="zh-CN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：是指认知结构中重要的关联点，表现为学科概念、观念或论题。</a:t>
            </a:r>
            <a:r>
              <a:rPr lang="zh-CN" altLang="en-US" sz="2800" kern="100" dirty="0">
                <a:latin typeface="Times New Roman" panose="02020603050405020304" pitchFamily="18" charset="0"/>
              </a:rPr>
              <a:t>奥苏贝尔的“上位概念”、布鲁纳的“一般概念”、布卢姆的“基本概念”、怀特海的“惰性观念”都已具有大概念的内涵和意义。</a:t>
            </a:r>
            <a:endParaRPr lang="zh-CN" altLang="zh-CN" sz="28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494A7293-3271-49F2-AB1F-2A65790726D3}"/>
              </a:ext>
            </a:extLst>
          </p:cNvPr>
          <p:cNvSpPr/>
          <p:nvPr/>
        </p:nvSpPr>
        <p:spPr>
          <a:xfrm>
            <a:off x="474754" y="3479119"/>
            <a:ext cx="11129049" cy="2030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4790" algn="just">
              <a:lnSpc>
                <a:spcPct val="115000"/>
              </a:lnSpc>
              <a:spcAft>
                <a:spcPts val="0"/>
              </a:spcAft>
            </a:pPr>
            <a:r>
              <a:rPr lang="zh-CN" altLang="en-US" sz="2800" kern="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大概念可以是</a:t>
            </a:r>
            <a:r>
              <a:rPr lang="zh-CN" altLang="zh-CN" sz="2800" kern="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①</a:t>
            </a:r>
            <a:r>
              <a:rPr lang="en-US" altLang="zh-CN" sz="2800" kern="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“</a:t>
            </a:r>
            <a:r>
              <a:rPr lang="zh-CN" altLang="zh-CN" sz="2800" kern="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上位概念</a:t>
            </a:r>
            <a:r>
              <a:rPr lang="zh-CN" altLang="en-US" sz="2800" kern="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：即</a:t>
            </a:r>
            <a:r>
              <a:rPr lang="zh-CN" altLang="zh-CN" sz="2800" kern="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处于更高层次，因而能够连接下位概念且在更大范围内具有普适性解释力的概念</a:t>
            </a:r>
            <a:r>
              <a:rPr lang="zh-CN" altLang="en-US" sz="2800" kern="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；</a:t>
            </a:r>
            <a:r>
              <a:rPr lang="zh-CN" altLang="zh-CN" sz="2800" kern="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②</a:t>
            </a:r>
            <a:r>
              <a:rPr lang="en-US" altLang="zh-CN" sz="2800" kern="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“</a:t>
            </a:r>
            <a:r>
              <a:rPr lang="zh-CN" altLang="zh-CN" sz="2800" kern="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核心概念</a:t>
            </a:r>
            <a:r>
              <a:rPr lang="en-US" altLang="zh-CN" sz="2800" kern="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”</a:t>
            </a:r>
            <a:r>
              <a:rPr lang="zh-CN" altLang="en-US" sz="2800" kern="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：即</a:t>
            </a:r>
            <a:r>
              <a:rPr lang="zh-CN" altLang="zh-CN" sz="2800" kern="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具体的经验和事实都已忘记之后还能长久保持的中心概念</a:t>
            </a:r>
            <a:r>
              <a:rPr lang="zh-CN" altLang="en-US" sz="2800" kern="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；</a:t>
            </a:r>
            <a:r>
              <a:rPr lang="zh-CN" altLang="zh-CN" sz="2800" kern="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③</a:t>
            </a:r>
            <a:r>
              <a:rPr lang="en-US" altLang="zh-CN" sz="2800" kern="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“</a:t>
            </a:r>
            <a:r>
              <a:rPr lang="zh-CN" altLang="zh-CN" sz="2800" kern="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认知框架</a:t>
            </a:r>
            <a:r>
              <a:rPr lang="en-US" altLang="zh-CN" sz="2800" kern="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”</a:t>
            </a:r>
            <a:r>
              <a:rPr lang="zh-CN" altLang="en-US" sz="2800" kern="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：即</a:t>
            </a:r>
            <a:r>
              <a:rPr lang="zh-CN" altLang="zh-CN" sz="2800" kern="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有组织、有结构的知识和模型，一个认知框架和结构。</a:t>
            </a:r>
            <a:endParaRPr lang="zh-CN" altLang="zh-CN" sz="28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A688AF7E-5513-47C4-ACDA-6E8E0B9183C5}"/>
              </a:ext>
            </a:extLst>
          </p:cNvPr>
          <p:cNvSpPr/>
          <p:nvPr/>
        </p:nvSpPr>
        <p:spPr>
          <a:xfrm>
            <a:off x="443223" y="678508"/>
            <a:ext cx="23471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100" dirty="0">
                <a:solidFill>
                  <a:prstClr val="black"/>
                </a:solidFill>
                <a:latin typeface="Times New Roman" panose="02020603050405020304" pitchFamily="18" charset="0"/>
              </a:rPr>
              <a:t>1.</a:t>
            </a:r>
            <a:r>
              <a:rPr lang="zh-CN" altLang="zh-CN" sz="2800" b="1" kern="100" dirty="0">
                <a:solidFill>
                  <a:prstClr val="black"/>
                </a:solidFill>
                <a:latin typeface="Times New Roman" panose="02020603050405020304" pitchFamily="18" charset="0"/>
              </a:rPr>
              <a:t>大概念内涵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517918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等腰三角形 42"/>
          <p:cNvSpPr/>
          <p:nvPr/>
        </p:nvSpPr>
        <p:spPr>
          <a:xfrm flipV="1">
            <a:off x="461699" y="0"/>
            <a:ext cx="935567" cy="855133"/>
          </a:xfrm>
          <a:prstGeom prst="triangle">
            <a:avLst/>
          </a:prstGeom>
          <a:solidFill>
            <a:srgbClr val="7FAC2E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4" name="等腰三角形 26"/>
          <p:cNvSpPr/>
          <p:nvPr/>
        </p:nvSpPr>
        <p:spPr>
          <a:xfrm flipV="1">
            <a:off x="-35718" y="-4234"/>
            <a:ext cx="893233" cy="1720851"/>
          </a:xfrm>
          <a:custGeom>
            <a:avLst/>
            <a:gdLst>
              <a:gd name="connsiteX0" fmla="*/ 0 w 1895475"/>
              <a:gd name="connsiteY0" fmla="*/ 2113725 h 2113725"/>
              <a:gd name="connsiteX1" fmla="*/ 947738 w 1895475"/>
              <a:gd name="connsiteY1" fmla="*/ 0 h 2113725"/>
              <a:gd name="connsiteX2" fmla="*/ 1895475 w 1895475"/>
              <a:gd name="connsiteY2" fmla="*/ 2113725 h 2113725"/>
              <a:gd name="connsiteX3" fmla="*/ 0 w 1895475"/>
              <a:gd name="connsiteY3" fmla="*/ 2113725 h 2113725"/>
              <a:gd name="connsiteX0-1" fmla="*/ 0 w 1895475"/>
              <a:gd name="connsiteY0-2" fmla="*/ 2113725 h 2116900"/>
              <a:gd name="connsiteX1-3" fmla="*/ 947738 w 1895475"/>
              <a:gd name="connsiteY1-4" fmla="*/ 0 h 2116900"/>
              <a:gd name="connsiteX2-5" fmla="*/ 1895475 w 1895475"/>
              <a:gd name="connsiteY2-6" fmla="*/ 2113725 h 2116900"/>
              <a:gd name="connsiteX3-7" fmla="*/ 919163 w 1895475"/>
              <a:gd name="connsiteY3-8" fmla="*/ 2116900 h 2116900"/>
              <a:gd name="connsiteX4" fmla="*/ 0 w 1895475"/>
              <a:gd name="connsiteY4" fmla="*/ 2113725 h 2116900"/>
              <a:gd name="connsiteX0-9" fmla="*/ 0 w 976312"/>
              <a:gd name="connsiteY0-10" fmla="*/ 2116900 h 2116900"/>
              <a:gd name="connsiteX1-11" fmla="*/ 28575 w 976312"/>
              <a:gd name="connsiteY1-12" fmla="*/ 0 h 2116900"/>
              <a:gd name="connsiteX2-13" fmla="*/ 976312 w 976312"/>
              <a:gd name="connsiteY2-14" fmla="*/ 2113725 h 2116900"/>
              <a:gd name="connsiteX3-15" fmla="*/ 0 w 976312"/>
              <a:gd name="connsiteY3-16" fmla="*/ 2116900 h 21169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976312" h="2116900">
                <a:moveTo>
                  <a:pt x="0" y="2116900"/>
                </a:moveTo>
                <a:lnTo>
                  <a:pt x="28575" y="0"/>
                </a:lnTo>
                <a:lnTo>
                  <a:pt x="976312" y="2113725"/>
                </a:lnTo>
                <a:lnTo>
                  <a:pt x="0" y="2116900"/>
                </a:lnTo>
                <a:close/>
              </a:path>
            </a:pathLst>
          </a:custGeom>
          <a:solidFill>
            <a:schemeClr val="accent1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23556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2982" y="5439833"/>
            <a:ext cx="1054100" cy="1441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92BC73AA-8D25-4DE1-BA89-8F9206E96EA3}"/>
              </a:ext>
            </a:extLst>
          </p:cNvPr>
          <p:cNvSpPr/>
          <p:nvPr/>
        </p:nvSpPr>
        <p:spPr>
          <a:xfrm>
            <a:off x="351155" y="1164759"/>
            <a:ext cx="113592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kern="100" dirty="0">
                <a:solidFill>
                  <a:prstClr val="black"/>
                </a:solidFill>
                <a:latin typeface="Times New Roman" panose="02020603050405020304" pitchFamily="18" charset="0"/>
              </a:rPr>
              <a:t>        （</a:t>
            </a: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800" kern="100" dirty="0">
                <a:solidFill>
                  <a:prstClr val="black"/>
                </a:solidFill>
                <a:latin typeface="Times New Roman" panose="02020603050405020304" pitchFamily="18" charset="0"/>
              </a:rPr>
              <a:t>） 大概念具有强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</a:rPr>
              <a:t>迁移性</a:t>
            </a:r>
            <a:r>
              <a:rPr lang="zh-CN" altLang="en-US" sz="2800" kern="100" dirty="0">
                <a:solidFill>
                  <a:prstClr val="black"/>
                </a:solidFill>
                <a:latin typeface="Times New Roman" panose="02020603050405020304" pitchFamily="18" charset="0"/>
              </a:rPr>
              <a:t>，对陌生领域的问题解决具有指导意义；</a:t>
            </a:r>
            <a:endParaRPr lang="en-US" altLang="zh-CN" sz="2800" kern="100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6FD2B718-71A4-450E-A600-3222F7DA0BC9}"/>
              </a:ext>
            </a:extLst>
          </p:cNvPr>
          <p:cNvSpPr/>
          <p:nvPr/>
        </p:nvSpPr>
        <p:spPr>
          <a:xfrm>
            <a:off x="443223" y="678508"/>
            <a:ext cx="23471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100" dirty="0">
                <a:solidFill>
                  <a:prstClr val="black"/>
                </a:solidFill>
                <a:latin typeface="Times New Roman" panose="02020603050405020304" pitchFamily="18" charset="0"/>
              </a:rPr>
              <a:t>2.</a:t>
            </a:r>
            <a:r>
              <a:rPr lang="zh-CN" altLang="zh-CN" sz="2800" b="1" kern="100" dirty="0">
                <a:solidFill>
                  <a:prstClr val="black"/>
                </a:solidFill>
                <a:latin typeface="Times New Roman" panose="02020603050405020304" pitchFamily="18" charset="0"/>
              </a:rPr>
              <a:t>大概念</a:t>
            </a:r>
            <a:r>
              <a:rPr lang="zh-CN" altLang="en-US" sz="2800" b="1" kern="100" dirty="0">
                <a:solidFill>
                  <a:prstClr val="black"/>
                </a:solidFill>
                <a:latin typeface="Times New Roman" panose="02020603050405020304" pitchFamily="18" charset="0"/>
              </a:rPr>
              <a:t>意义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endParaRPr lang="zh-CN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B0192AB0-DFE0-484B-9899-19A198D98E12}"/>
              </a:ext>
            </a:extLst>
          </p:cNvPr>
          <p:cNvSpPr/>
          <p:nvPr/>
        </p:nvSpPr>
        <p:spPr>
          <a:xfrm>
            <a:off x="796977" y="4975659"/>
            <a:ext cx="104675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800" kern="100" dirty="0">
                <a:solidFill>
                  <a:prstClr val="black"/>
                </a:solidFill>
                <a:latin typeface="Times New Roman" panose="02020603050405020304" pitchFamily="18" charset="0"/>
              </a:rPr>
              <a:t> （</a:t>
            </a: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0" kern="100" dirty="0">
                <a:solidFill>
                  <a:prstClr val="black"/>
                </a:solidFill>
                <a:latin typeface="Times New Roman" panose="02020603050405020304" pitchFamily="18" charset="0"/>
              </a:rPr>
              <a:t>）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</a:rPr>
              <a:t>大概念</a:t>
            </a:r>
            <a:r>
              <a:rPr lang="zh-CN" altLang="en-US" sz="2800" kern="100" dirty="0">
                <a:solidFill>
                  <a:prstClr val="black"/>
                </a:solidFill>
                <a:latin typeface="Times New Roman" panose="02020603050405020304" pitchFamily="18" charset="0"/>
              </a:rPr>
              <a:t>有助于深度理解学科本质，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</a:rPr>
              <a:t>是专家思维的典型特征</a:t>
            </a:r>
            <a:r>
              <a:rPr lang="zh-CN" altLang="en-US" sz="2800" kern="100" dirty="0">
                <a:solidFill>
                  <a:prstClr val="black"/>
                </a:solidFill>
                <a:latin typeface="Times New Roman" panose="02020603050405020304" pitchFamily="18" charset="0"/>
              </a:rPr>
              <a:t>；</a:t>
            </a:r>
            <a:endParaRPr lang="en-US" altLang="zh-CN" sz="2800" kern="100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8DA2461C-1AD0-4D34-84A5-D768C3D72958}"/>
              </a:ext>
            </a:extLst>
          </p:cNvPr>
          <p:cNvGrpSpPr/>
          <p:nvPr/>
        </p:nvGrpSpPr>
        <p:grpSpPr>
          <a:xfrm>
            <a:off x="1122417" y="1988521"/>
            <a:ext cx="10081883" cy="2954073"/>
            <a:chOff x="586117" y="1831723"/>
            <a:chExt cx="10081883" cy="2954073"/>
          </a:xfrm>
        </p:grpSpPr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AB67FA52-8205-4247-A3F0-AB58F1D85689}"/>
                </a:ext>
              </a:extLst>
            </p:cNvPr>
            <p:cNvGrpSpPr/>
            <p:nvPr/>
          </p:nvGrpSpPr>
          <p:grpSpPr>
            <a:xfrm>
              <a:off x="1975113" y="1831723"/>
              <a:ext cx="8692887" cy="2954073"/>
              <a:chOff x="2471282" y="1686633"/>
              <a:chExt cx="8692887" cy="2954073"/>
            </a:xfrm>
          </p:grpSpPr>
          <p:grpSp>
            <p:nvGrpSpPr>
              <p:cNvPr id="13" name="组合 12">
                <a:extLst>
                  <a:ext uri="{FF2B5EF4-FFF2-40B4-BE49-F238E27FC236}">
                    <a16:creationId xmlns:a16="http://schemas.microsoft.com/office/drawing/2014/main" id="{9F11DCC9-0146-4D33-8D49-F799B444E388}"/>
                  </a:ext>
                </a:extLst>
              </p:cNvPr>
              <p:cNvGrpSpPr/>
              <p:nvPr/>
            </p:nvGrpSpPr>
            <p:grpSpPr>
              <a:xfrm>
                <a:off x="2471282" y="1994368"/>
                <a:ext cx="6617151" cy="2646338"/>
                <a:chOff x="2364828" y="3204189"/>
                <a:chExt cx="6617151" cy="2646338"/>
              </a:xfrm>
            </p:grpSpPr>
            <p:sp>
              <p:nvSpPr>
                <p:cNvPr id="16" name="椭圆 15">
                  <a:extLst>
                    <a:ext uri="{FF2B5EF4-FFF2-40B4-BE49-F238E27FC236}">
                      <a16:creationId xmlns:a16="http://schemas.microsoft.com/office/drawing/2014/main" id="{85F9A995-E8F0-4B7A-B7E9-C5B01B961E03}"/>
                    </a:ext>
                  </a:extLst>
                </p:cNvPr>
                <p:cNvSpPr/>
                <p:nvPr/>
              </p:nvSpPr>
              <p:spPr>
                <a:xfrm>
                  <a:off x="6095544" y="3429000"/>
                  <a:ext cx="2886435" cy="2411995"/>
                </a:xfrm>
                <a:prstGeom prst="ellipse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7" name="椭圆 16">
                  <a:extLst>
                    <a:ext uri="{FF2B5EF4-FFF2-40B4-BE49-F238E27FC236}">
                      <a16:creationId xmlns:a16="http://schemas.microsoft.com/office/drawing/2014/main" id="{BE2271B8-0E4E-4B90-B796-3E625FEF96C1}"/>
                    </a:ext>
                  </a:extLst>
                </p:cNvPr>
                <p:cNvSpPr/>
                <p:nvPr/>
              </p:nvSpPr>
              <p:spPr>
                <a:xfrm>
                  <a:off x="2364828" y="3590575"/>
                  <a:ext cx="2844669" cy="2259952"/>
                </a:xfrm>
                <a:prstGeom prst="ellipse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8" name="椭圆 17">
                  <a:extLst>
                    <a:ext uri="{FF2B5EF4-FFF2-40B4-BE49-F238E27FC236}">
                      <a16:creationId xmlns:a16="http://schemas.microsoft.com/office/drawing/2014/main" id="{1AAB9065-3FD6-4651-ADC5-8B6618E970FF}"/>
                    </a:ext>
                  </a:extLst>
                </p:cNvPr>
                <p:cNvSpPr/>
                <p:nvPr/>
              </p:nvSpPr>
              <p:spPr>
                <a:xfrm>
                  <a:off x="4361466" y="3204189"/>
                  <a:ext cx="2532992" cy="1233620"/>
                </a:xfrm>
                <a:prstGeom prst="ellipse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" name="文本框 18">
                  <a:extLst>
                    <a:ext uri="{FF2B5EF4-FFF2-40B4-BE49-F238E27FC236}">
                      <a16:creationId xmlns:a16="http://schemas.microsoft.com/office/drawing/2014/main" id="{3F6502DE-7F1A-4E3E-9A2B-8ED37C7AC0EF}"/>
                    </a:ext>
                  </a:extLst>
                </p:cNvPr>
                <p:cNvSpPr txBox="1"/>
                <p:nvPr/>
              </p:nvSpPr>
              <p:spPr>
                <a:xfrm>
                  <a:off x="5007321" y="3353939"/>
                  <a:ext cx="1239185" cy="830997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2400" b="1" dirty="0"/>
                    <a:t>相同的大概念</a:t>
                  </a:r>
                </a:p>
              </p:txBody>
            </p:sp>
            <p:sp>
              <p:nvSpPr>
                <p:cNvPr id="20" name="文本框 19">
                  <a:extLst>
                    <a:ext uri="{FF2B5EF4-FFF2-40B4-BE49-F238E27FC236}">
                      <a16:creationId xmlns:a16="http://schemas.microsoft.com/office/drawing/2014/main" id="{F537CC1C-AF86-40BE-B977-B539B5FAA703}"/>
                    </a:ext>
                  </a:extLst>
                </p:cNvPr>
                <p:cNvSpPr txBox="1"/>
                <p:nvPr/>
              </p:nvSpPr>
              <p:spPr>
                <a:xfrm>
                  <a:off x="6393177" y="4510020"/>
                  <a:ext cx="2453645" cy="461665"/>
                </a:xfrm>
                <a:prstGeom prst="rect">
                  <a:avLst/>
                </a:prstGeom>
                <a:noFill/>
                <a:ln w="28575">
                  <a:solidFill>
                    <a:srgbClr val="00206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2400" b="1" dirty="0"/>
                    <a:t>现在的情境问题</a:t>
                  </a:r>
                </a:p>
              </p:txBody>
            </p:sp>
            <p:sp>
              <p:nvSpPr>
                <p:cNvPr id="21" name="文本框 20">
                  <a:extLst>
                    <a:ext uri="{FF2B5EF4-FFF2-40B4-BE49-F238E27FC236}">
                      <a16:creationId xmlns:a16="http://schemas.microsoft.com/office/drawing/2014/main" id="{40B07FE6-A6E7-44D1-813F-48F69C0BF7AF}"/>
                    </a:ext>
                  </a:extLst>
                </p:cNvPr>
                <p:cNvSpPr txBox="1"/>
                <p:nvPr/>
              </p:nvSpPr>
              <p:spPr>
                <a:xfrm>
                  <a:off x="2583177" y="4510020"/>
                  <a:ext cx="2453645" cy="461665"/>
                </a:xfrm>
                <a:prstGeom prst="rect">
                  <a:avLst/>
                </a:prstGeom>
                <a:noFill/>
                <a:ln w="28575">
                  <a:solidFill>
                    <a:srgbClr val="00206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2400" b="1" dirty="0"/>
                    <a:t>已有的认知结构</a:t>
                  </a:r>
                </a:p>
              </p:txBody>
            </p:sp>
            <p:cxnSp>
              <p:nvCxnSpPr>
                <p:cNvPr id="22" name="直接箭头连接符 21">
                  <a:extLst>
                    <a:ext uri="{FF2B5EF4-FFF2-40B4-BE49-F238E27FC236}">
                      <a16:creationId xmlns:a16="http://schemas.microsoft.com/office/drawing/2014/main" id="{1E8A492F-FD0A-4734-A1D7-C91BE27D264A}"/>
                    </a:ext>
                  </a:extLst>
                </p:cNvPr>
                <p:cNvCxnSpPr>
                  <a:stCxn id="17" idx="5"/>
                  <a:endCxn id="16" idx="3"/>
                </p:cNvCxnSpPr>
                <p:nvPr/>
              </p:nvCxnSpPr>
              <p:spPr>
                <a:xfrm flipV="1">
                  <a:off x="4792905" y="5487767"/>
                  <a:ext cx="1725348" cy="31798"/>
                </a:xfrm>
                <a:prstGeom prst="straightConnector1">
                  <a:avLst/>
                </a:prstGeom>
                <a:ln w="381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" name="文本框 22">
                  <a:extLst>
                    <a:ext uri="{FF2B5EF4-FFF2-40B4-BE49-F238E27FC236}">
                      <a16:creationId xmlns:a16="http://schemas.microsoft.com/office/drawing/2014/main" id="{58FBB32F-AC6F-427D-BCD3-292E7BB9BA5C}"/>
                    </a:ext>
                  </a:extLst>
                </p:cNvPr>
                <p:cNvSpPr txBox="1"/>
                <p:nvPr/>
              </p:nvSpPr>
              <p:spPr>
                <a:xfrm>
                  <a:off x="5093961" y="5118435"/>
                  <a:ext cx="118425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b="1" dirty="0"/>
                    <a:t>同构联想</a:t>
                  </a:r>
                </a:p>
              </p:txBody>
            </p:sp>
            <p:sp>
              <p:nvSpPr>
                <p:cNvPr id="24" name="文本框 23">
                  <a:extLst>
                    <a:ext uri="{FF2B5EF4-FFF2-40B4-BE49-F238E27FC236}">
                      <a16:creationId xmlns:a16="http://schemas.microsoft.com/office/drawing/2014/main" id="{F66021BB-886F-451F-AB86-3BAA9C92DFE5}"/>
                    </a:ext>
                  </a:extLst>
                </p:cNvPr>
                <p:cNvSpPr txBox="1"/>
                <p:nvPr/>
              </p:nvSpPr>
              <p:spPr>
                <a:xfrm>
                  <a:off x="5090279" y="5476429"/>
                  <a:ext cx="118425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b="1" dirty="0">
                      <a:solidFill>
                        <a:srgbClr val="FF0000"/>
                      </a:solidFill>
                    </a:rPr>
                    <a:t>正向迁移</a:t>
                  </a:r>
                </a:p>
              </p:txBody>
            </p:sp>
            <p:cxnSp>
              <p:nvCxnSpPr>
                <p:cNvPr id="25" name="直接箭头连接符 24">
                  <a:extLst>
                    <a:ext uri="{FF2B5EF4-FFF2-40B4-BE49-F238E27FC236}">
                      <a16:creationId xmlns:a16="http://schemas.microsoft.com/office/drawing/2014/main" id="{88A7AF94-35B3-4D4F-A832-D1A363B88274}"/>
                    </a:ext>
                  </a:extLst>
                </p:cNvPr>
                <p:cNvCxnSpPr>
                  <a:stCxn id="21" idx="0"/>
                  <a:endCxn id="19" idx="1"/>
                </p:cNvCxnSpPr>
                <p:nvPr/>
              </p:nvCxnSpPr>
              <p:spPr>
                <a:xfrm flipV="1">
                  <a:off x="3810000" y="3769438"/>
                  <a:ext cx="1197321" cy="740582"/>
                </a:xfrm>
                <a:prstGeom prst="straightConnector1">
                  <a:avLst/>
                </a:prstGeom>
                <a:ln w="381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直接箭头连接符 25">
                  <a:extLst>
                    <a:ext uri="{FF2B5EF4-FFF2-40B4-BE49-F238E27FC236}">
                      <a16:creationId xmlns:a16="http://schemas.microsoft.com/office/drawing/2014/main" id="{5B95D791-299A-42B5-8057-30A719EDB86D}"/>
                    </a:ext>
                  </a:extLst>
                </p:cNvPr>
                <p:cNvCxnSpPr>
                  <a:stCxn id="20" idx="0"/>
                  <a:endCxn id="19" idx="3"/>
                </p:cNvCxnSpPr>
                <p:nvPr/>
              </p:nvCxnSpPr>
              <p:spPr>
                <a:xfrm flipH="1" flipV="1">
                  <a:off x="6246506" y="3769438"/>
                  <a:ext cx="1373494" cy="740582"/>
                </a:xfrm>
                <a:prstGeom prst="straightConnector1">
                  <a:avLst/>
                </a:prstGeom>
                <a:ln w="381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" name="文本框 26">
                  <a:extLst>
                    <a:ext uri="{FF2B5EF4-FFF2-40B4-BE49-F238E27FC236}">
                      <a16:creationId xmlns:a16="http://schemas.microsoft.com/office/drawing/2014/main" id="{BD9E5F04-514A-4DF6-8894-869511EF95C0}"/>
                    </a:ext>
                  </a:extLst>
                </p:cNvPr>
                <p:cNvSpPr txBox="1"/>
                <p:nvPr/>
              </p:nvSpPr>
              <p:spPr>
                <a:xfrm rot="1682045">
                  <a:off x="6766450" y="3936268"/>
                  <a:ext cx="118425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b="1" dirty="0"/>
                    <a:t>识别提炼</a:t>
                  </a:r>
                </a:p>
              </p:txBody>
            </p:sp>
            <p:sp>
              <p:nvSpPr>
                <p:cNvPr id="28" name="文本框 27">
                  <a:extLst>
                    <a:ext uri="{FF2B5EF4-FFF2-40B4-BE49-F238E27FC236}">
                      <a16:creationId xmlns:a16="http://schemas.microsoft.com/office/drawing/2014/main" id="{ACAD94A7-2669-4256-B911-9A073792B7D9}"/>
                    </a:ext>
                  </a:extLst>
                </p:cNvPr>
                <p:cNvSpPr txBox="1"/>
                <p:nvPr/>
              </p:nvSpPr>
              <p:spPr>
                <a:xfrm rot="19509512">
                  <a:off x="3391223" y="3939740"/>
                  <a:ext cx="118425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b="1" dirty="0"/>
                    <a:t>自省积淀</a:t>
                  </a:r>
                </a:p>
              </p:txBody>
            </p:sp>
          </p:grpSp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id="{54A8E566-6986-4E7C-8F80-113B7853DD3E}"/>
                  </a:ext>
                </a:extLst>
              </p:cNvPr>
              <p:cNvSpPr/>
              <p:nvPr/>
            </p:nvSpPr>
            <p:spPr>
              <a:xfrm>
                <a:off x="6830930" y="1686633"/>
                <a:ext cx="4333239" cy="52322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 lvl="0"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2800" dirty="0">
                    <a:solidFill>
                      <a:srgbClr val="001414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可利用性 清晰性 可辨别性</a:t>
                </a:r>
              </a:p>
            </p:txBody>
          </p:sp>
          <p:cxnSp>
            <p:nvCxnSpPr>
              <p:cNvPr id="15" name="直接箭头连接符 14">
                <a:extLst>
                  <a:ext uri="{FF2B5EF4-FFF2-40B4-BE49-F238E27FC236}">
                    <a16:creationId xmlns:a16="http://schemas.microsoft.com/office/drawing/2014/main" id="{3CC7877F-FE68-4312-94B8-E81B4C59B594}"/>
                  </a:ext>
                </a:extLst>
              </p:cNvPr>
              <p:cNvCxnSpPr>
                <a:stCxn id="14" idx="1"/>
                <a:endCxn id="19" idx="0"/>
              </p:cNvCxnSpPr>
              <p:nvPr/>
            </p:nvCxnSpPr>
            <p:spPr>
              <a:xfrm flipH="1">
                <a:off x="5733368" y="1948243"/>
                <a:ext cx="1097562" cy="195875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E662CE96-0F9F-4E14-9BCE-B69F724D8D9F}"/>
                </a:ext>
              </a:extLst>
            </p:cNvPr>
            <p:cNvGrpSpPr/>
            <p:nvPr/>
          </p:nvGrpSpPr>
          <p:grpSpPr>
            <a:xfrm>
              <a:off x="586117" y="1852437"/>
              <a:ext cx="4651082" cy="523220"/>
              <a:chOff x="586117" y="1852437"/>
              <a:chExt cx="4651082" cy="523220"/>
            </a:xfrm>
          </p:grpSpPr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4A532B1E-5D02-4644-AD35-95AA90A14D02}"/>
                  </a:ext>
                </a:extLst>
              </p:cNvPr>
              <p:cNvSpPr/>
              <p:nvPr/>
            </p:nvSpPr>
            <p:spPr>
              <a:xfrm>
                <a:off x="586117" y="1852437"/>
                <a:ext cx="3685624" cy="523220"/>
              </a:xfrm>
              <a:prstGeom prst="rect">
                <a:avLst/>
              </a:prstGeom>
              <a:ln w="9525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zh-CN" altLang="en-US" sz="2800" kern="100" dirty="0">
                    <a:solidFill>
                      <a:prstClr val="black"/>
                    </a:solidFill>
                    <a:latin typeface="Times New Roman" panose="02020603050405020304" pitchFamily="18" charset="0"/>
                  </a:rPr>
                  <a:t>中心性 持久性  普适性</a:t>
                </a:r>
                <a:endParaRPr lang="zh-CN" altLang="en-US" dirty="0"/>
              </a:p>
            </p:txBody>
          </p:sp>
          <p:cxnSp>
            <p:nvCxnSpPr>
              <p:cNvPr id="12" name="直接箭头连接符 11">
                <a:extLst>
                  <a:ext uri="{FF2B5EF4-FFF2-40B4-BE49-F238E27FC236}">
                    <a16:creationId xmlns:a16="http://schemas.microsoft.com/office/drawing/2014/main" id="{D3EA7EFA-C948-4F1B-BBC8-CD1EC8685928}"/>
                  </a:ext>
                </a:extLst>
              </p:cNvPr>
              <p:cNvCxnSpPr>
                <a:stCxn id="11" idx="3"/>
                <a:endCxn id="19" idx="0"/>
              </p:cNvCxnSpPr>
              <p:nvPr/>
            </p:nvCxnSpPr>
            <p:spPr>
              <a:xfrm>
                <a:off x="4271741" y="2114047"/>
                <a:ext cx="965458" cy="175161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9" name="矩形 28">
            <a:extLst>
              <a:ext uri="{FF2B5EF4-FFF2-40B4-BE49-F238E27FC236}">
                <a16:creationId xmlns:a16="http://schemas.microsoft.com/office/drawing/2014/main" id="{697B302D-DE80-4971-AE65-8D0CF00E1C9B}"/>
              </a:ext>
            </a:extLst>
          </p:cNvPr>
          <p:cNvSpPr/>
          <p:nvPr/>
        </p:nvSpPr>
        <p:spPr>
          <a:xfrm>
            <a:off x="837513" y="5557581"/>
            <a:ext cx="104270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800" kern="100" dirty="0">
                <a:solidFill>
                  <a:prstClr val="black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800" kern="100" dirty="0">
                <a:solidFill>
                  <a:prstClr val="black"/>
                </a:solidFill>
                <a:latin typeface="Times New Roman" panose="02020603050405020304" pitchFamily="18" charset="0"/>
              </a:rPr>
              <a:t>）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</a:rPr>
              <a:t>大概念</a:t>
            </a:r>
            <a:r>
              <a:rPr lang="zh-CN" altLang="en-US" sz="2800" kern="100" dirty="0">
                <a:solidFill>
                  <a:prstClr val="black"/>
                </a:solidFill>
                <a:latin typeface="Times New Roman" panose="02020603050405020304" pitchFamily="18" charset="0"/>
              </a:rPr>
              <a:t>处于知识结构核心节点，可以少教多学，以简驭繁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</a:rPr>
              <a:t>。</a:t>
            </a:r>
            <a:endParaRPr lang="zh-CN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8129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等腰三角形 42"/>
          <p:cNvSpPr/>
          <p:nvPr/>
        </p:nvSpPr>
        <p:spPr>
          <a:xfrm flipV="1">
            <a:off x="461699" y="0"/>
            <a:ext cx="935567" cy="855133"/>
          </a:xfrm>
          <a:prstGeom prst="triangle">
            <a:avLst/>
          </a:prstGeom>
          <a:solidFill>
            <a:srgbClr val="7FAC2E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4" name="等腰三角形 26"/>
          <p:cNvSpPr/>
          <p:nvPr/>
        </p:nvSpPr>
        <p:spPr>
          <a:xfrm flipV="1">
            <a:off x="-35718" y="-4234"/>
            <a:ext cx="893233" cy="1720851"/>
          </a:xfrm>
          <a:custGeom>
            <a:avLst/>
            <a:gdLst>
              <a:gd name="connsiteX0" fmla="*/ 0 w 1895475"/>
              <a:gd name="connsiteY0" fmla="*/ 2113725 h 2113725"/>
              <a:gd name="connsiteX1" fmla="*/ 947738 w 1895475"/>
              <a:gd name="connsiteY1" fmla="*/ 0 h 2113725"/>
              <a:gd name="connsiteX2" fmla="*/ 1895475 w 1895475"/>
              <a:gd name="connsiteY2" fmla="*/ 2113725 h 2113725"/>
              <a:gd name="connsiteX3" fmla="*/ 0 w 1895475"/>
              <a:gd name="connsiteY3" fmla="*/ 2113725 h 2113725"/>
              <a:gd name="connsiteX0-1" fmla="*/ 0 w 1895475"/>
              <a:gd name="connsiteY0-2" fmla="*/ 2113725 h 2116900"/>
              <a:gd name="connsiteX1-3" fmla="*/ 947738 w 1895475"/>
              <a:gd name="connsiteY1-4" fmla="*/ 0 h 2116900"/>
              <a:gd name="connsiteX2-5" fmla="*/ 1895475 w 1895475"/>
              <a:gd name="connsiteY2-6" fmla="*/ 2113725 h 2116900"/>
              <a:gd name="connsiteX3-7" fmla="*/ 919163 w 1895475"/>
              <a:gd name="connsiteY3-8" fmla="*/ 2116900 h 2116900"/>
              <a:gd name="connsiteX4" fmla="*/ 0 w 1895475"/>
              <a:gd name="connsiteY4" fmla="*/ 2113725 h 2116900"/>
              <a:gd name="connsiteX0-9" fmla="*/ 0 w 976312"/>
              <a:gd name="connsiteY0-10" fmla="*/ 2116900 h 2116900"/>
              <a:gd name="connsiteX1-11" fmla="*/ 28575 w 976312"/>
              <a:gd name="connsiteY1-12" fmla="*/ 0 h 2116900"/>
              <a:gd name="connsiteX2-13" fmla="*/ 976312 w 976312"/>
              <a:gd name="connsiteY2-14" fmla="*/ 2113725 h 2116900"/>
              <a:gd name="connsiteX3-15" fmla="*/ 0 w 976312"/>
              <a:gd name="connsiteY3-16" fmla="*/ 2116900 h 21169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976312" h="2116900">
                <a:moveTo>
                  <a:pt x="0" y="2116900"/>
                </a:moveTo>
                <a:lnTo>
                  <a:pt x="28575" y="0"/>
                </a:lnTo>
                <a:lnTo>
                  <a:pt x="976312" y="2113725"/>
                </a:lnTo>
                <a:lnTo>
                  <a:pt x="0" y="2116900"/>
                </a:lnTo>
                <a:close/>
              </a:path>
            </a:pathLst>
          </a:custGeom>
          <a:solidFill>
            <a:schemeClr val="accent1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23556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2982" y="5439833"/>
            <a:ext cx="1054100" cy="1441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2A3AC85A-ECC4-47EC-9933-D460D2857A69}"/>
              </a:ext>
            </a:extLst>
          </p:cNvPr>
          <p:cNvSpPr/>
          <p:nvPr/>
        </p:nvSpPr>
        <p:spPr>
          <a:xfrm>
            <a:off x="831665" y="821443"/>
            <a:ext cx="44374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kern="100" dirty="0">
                <a:solidFill>
                  <a:prstClr val="black"/>
                </a:solidFill>
                <a:latin typeface="Times New Roman" panose="02020603050405020304" pitchFamily="18" charset="0"/>
              </a:rPr>
              <a:t>3.</a:t>
            </a:r>
            <a:r>
              <a:rPr lang="zh-CN" altLang="en-US" sz="2400" b="1" kern="100" dirty="0">
                <a:solidFill>
                  <a:prstClr val="black"/>
                </a:solidFill>
                <a:latin typeface="Times New Roman" panose="02020603050405020304" pitchFamily="18" charset="0"/>
              </a:rPr>
              <a:t>高中数学</a:t>
            </a:r>
            <a:r>
              <a:rPr lang="zh-CN" altLang="zh-CN" sz="2400" b="1" kern="100" dirty="0">
                <a:solidFill>
                  <a:prstClr val="black"/>
                </a:solidFill>
                <a:latin typeface="Times New Roman" panose="02020603050405020304" pitchFamily="18" charset="0"/>
              </a:rPr>
              <a:t>大概念</a:t>
            </a:r>
            <a:r>
              <a:rPr lang="zh-CN" altLang="en-US" sz="2400" b="1" kern="100" dirty="0">
                <a:solidFill>
                  <a:prstClr val="black"/>
                </a:solidFill>
                <a:latin typeface="Times New Roman" panose="02020603050405020304" pitchFamily="18" charset="0"/>
              </a:rPr>
              <a:t>的机制示意图</a:t>
            </a: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3BA174B8-17BB-4D1F-A9F2-2D982E2A677A}"/>
              </a:ext>
            </a:extLst>
          </p:cNvPr>
          <p:cNvGrpSpPr/>
          <p:nvPr/>
        </p:nvGrpSpPr>
        <p:grpSpPr>
          <a:xfrm>
            <a:off x="3147890" y="3528427"/>
            <a:ext cx="5341308" cy="1944088"/>
            <a:chOff x="3066577" y="3540971"/>
            <a:chExt cx="5341308" cy="1944088"/>
          </a:xfrm>
        </p:grpSpPr>
        <p:cxnSp>
          <p:nvCxnSpPr>
            <p:cNvPr id="8" name="直接箭头连接符 7">
              <a:extLst>
                <a:ext uri="{FF2B5EF4-FFF2-40B4-BE49-F238E27FC236}">
                  <a16:creationId xmlns:a16="http://schemas.microsoft.com/office/drawing/2014/main" id="{B820E252-1181-4E54-BC7F-814D680228B0}"/>
                </a:ext>
              </a:extLst>
            </p:cNvPr>
            <p:cNvCxnSpPr/>
            <p:nvPr/>
          </p:nvCxnSpPr>
          <p:spPr>
            <a:xfrm flipV="1">
              <a:off x="3066577" y="3755160"/>
              <a:ext cx="4183140" cy="1729899"/>
            </a:xfrm>
            <a:prstGeom prst="straightConnector1">
              <a:avLst/>
            </a:prstGeom>
            <a:ln w="38100">
              <a:solidFill>
                <a:srgbClr val="C00000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7D6F3834-CDF4-4C6E-A86F-262A5CEF7B46}"/>
                </a:ext>
              </a:extLst>
            </p:cNvPr>
            <p:cNvGrpSpPr/>
            <p:nvPr/>
          </p:nvGrpSpPr>
          <p:grpSpPr>
            <a:xfrm>
              <a:off x="3784132" y="3540971"/>
              <a:ext cx="4623753" cy="1856153"/>
              <a:chOff x="1808665" y="3497305"/>
              <a:chExt cx="4623753" cy="1856153"/>
            </a:xfrm>
          </p:grpSpPr>
          <p:sp>
            <p:nvSpPr>
              <p:cNvPr id="10" name="Text Box 142">
                <a:extLst>
                  <a:ext uri="{FF2B5EF4-FFF2-40B4-BE49-F238E27FC236}">
                    <a16:creationId xmlns:a16="http://schemas.microsoft.com/office/drawing/2014/main" id="{925EAB71-C10F-4F0A-9F22-CEBFAF246A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08665" y="5014904"/>
                <a:ext cx="941049" cy="33855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zh-CN" altLang="en-US" sz="1600" b="1" kern="0" dirty="0">
                    <a:solidFill>
                      <a:srgbClr val="FF0000"/>
                    </a:solidFill>
                    <a:latin typeface="Century Gothic"/>
                    <a:ea typeface="微软雅黑" pitchFamily="34" charset="-122"/>
                  </a:rPr>
                  <a:t>函数</a:t>
                </a:r>
              </a:p>
            </p:txBody>
          </p:sp>
          <p:sp>
            <p:nvSpPr>
              <p:cNvPr id="11" name="Text Box 142">
                <a:extLst>
                  <a:ext uri="{FF2B5EF4-FFF2-40B4-BE49-F238E27FC236}">
                    <a16:creationId xmlns:a16="http://schemas.microsoft.com/office/drawing/2014/main" id="{6ECD84E7-9381-49D3-B49D-12A51E4994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73303" y="4794715"/>
                <a:ext cx="941049" cy="33855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zh-CN" altLang="en-US" sz="1600" b="1" kern="0" dirty="0">
                    <a:solidFill>
                      <a:srgbClr val="FF0000"/>
                    </a:solidFill>
                    <a:latin typeface="Century Gothic"/>
                    <a:ea typeface="微软雅黑" pitchFamily="34" charset="-122"/>
                  </a:rPr>
                  <a:t>单调性</a:t>
                </a:r>
              </a:p>
            </p:txBody>
          </p:sp>
          <p:sp>
            <p:nvSpPr>
              <p:cNvPr id="12" name="Text Box 142">
                <a:extLst>
                  <a:ext uri="{FF2B5EF4-FFF2-40B4-BE49-F238E27FC236}">
                    <a16:creationId xmlns:a16="http://schemas.microsoft.com/office/drawing/2014/main" id="{EFD59966-A8BD-4848-B9EA-153C7A76187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38273" y="4567868"/>
                <a:ext cx="941049" cy="33855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zh-CN" altLang="en-US" sz="1600" b="1" kern="0" dirty="0">
                    <a:solidFill>
                      <a:srgbClr val="FF0000"/>
                    </a:solidFill>
                    <a:latin typeface="Century Gothic"/>
                    <a:ea typeface="微软雅黑" pitchFamily="34" charset="-122"/>
                  </a:rPr>
                  <a:t>导数</a:t>
                </a:r>
              </a:p>
            </p:txBody>
          </p:sp>
          <p:sp>
            <p:nvSpPr>
              <p:cNvPr id="13" name="Text Box 142">
                <a:extLst>
                  <a:ext uri="{FF2B5EF4-FFF2-40B4-BE49-F238E27FC236}">
                    <a16:creationId xmlns:a16="http://schemas.microsoft.com/office/drawing/2014/main" id="{C45DCF1F-4238-4BC6-95D6-7A9D9AED78E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32612" y="4275027"/>
                <a:ext cx="941049" cy="33855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zh-CN" altLang="en-US" sz="1600" b="1" kern="0" dirty="0">
                    <a:solidFill>
                      <a:srgbClr val="FF0000"/>
                    </a:solidFill>
                    <a:latin typeface="Century Gothic"/>
                    <a:ea typeface="微软雅黑" pitchFamily="34" charset="-122"/>
                  </a:rPr>
                  <a:t>零点</a:t>
                </a:r>
              </a:p>
            </p:txBody>
          </p:sp>
          <p:sp>
            <p:nvSpPr>
              <p:cNvPr id="14" name="Text Box 142">
                <a:extLst>
                  <a:ext uri="{FF2B5EF4-FFF2-40B4-BE49-F238E27FC236}">
                    <a16:creationId xmlns:a16="http://schemas.microsoft.com/office/drawing/2014/main" id="{5CA0C028-6ED5-41F8-9A71-7DB1A2F5BD9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44507" y="4061568"/>
                <a:ext cx="907931" cy="33855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zh-CN" altLang="en-US" sz="1600" b="1" kern="0" dirty="0">
                    <a:solidFill>
                      <a:srgbClr val="FF0000"/>
                    </a:solidFill>
                    <a:latin typeface="Century Gothic"/>
                    <a:ea typeface="微软雅黑" pitchFamily="34" charset="-122"/>
                  </a:rPr>
                  <a:t>不等式</a:t>
                </a:r>
              </a:p>
            </p:txBody>
          </p:sp>
          <p:sp>
            <p:nvSpPr>
              <p:cNvPr id="15" name="Text Box 142">
                <a:extLst>
                  <a:ext uri="{FF2B5EF4-FFF2-40B4-BE49-F238E27FC236}">
                    <a16:creationId xmlns:a16="http://schemas.microsoft.com/office/drawing/2014/main" id="{3EADA974-FFA8-4610-AA8A-8F3A2EA7346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04849" y="3788804"/>
                <a:ext cx="941049" cy="33855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zh-CN" altLang="en-US" sz="1600" b="1" kern="0" dirty="0">
                    <a:solidFill>
                      <a:srgbClr val="FF0000"/>
                    </a:solidFill>
                    <a:latin typeface="Century Gothic"/>
                    <a:ea typeface="微软雅黑" pitchFamily="34" charset="-122"/>
                  </a:rPr>
                  <a:t>向量</a:t>
                </a:r>
              </a:p>
            </p:txBody>
          </p:sp>
          <p:sp>
            <p:nvSpPr>
              <p:cNvPr id="16" name="Text Box 142">
                <a:extLst>
                  <a:ext uri="{FF2B5EF4-FFF2-40B4-BE49-F238E27FC236}">
                    <a16:creationId xmlns:a16="http://schemas.microsoft.com/office/drawing/2014/main" id="{9D939E8F-9950-495E-A096-9175B136D1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28004" y="3497305"/>
                <a:ext cx="1204414" cy="33855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zh-CN" altLang="en-US" sz="1600" b="1" kern="0" dirty="0">
                    <a:solidFill>
                      <a:srgbClr val="FF0000"/>
                    </a:solidFill>
                    <a:latin typeface="Century Gothic"/>
                    <a:ea typeface="微软雅黑" pitchFamily="34" charset="-122"/>
                  </a:rPr>
                  <a:t>知识与内容</a:t>
                </a:r>
              </a:p>
            </p:txBody>
          </p:sp>
        </p:grpSp>
      </p:grp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6752A907-6B3E-472B-BAEA-2FC030854A25}"/>
              </a:ext>
            </a:extLst>
          </p:cNvPr>
          <p:cNvGrpSpPr/>
          <p:nvPr/>
        </p:nvGrpSpPr>
        <p:grpSpPr>
          <a:xfrm>
            <a:off x="1240631" y="1930900"/>
            <a:ext cx="8191500" cy="3956734"/>
            <a:chOff x="1238250" y="1930900"/>
            <a:chExt cx="8191500" cy="3956734"/>
          </a:xfrm>
        </p:grpSpPr>
        <p:sp>
          <p:nvSpPr>
            <p:cNvPr id="18" name="Text Box 133">
              <a:extLst>
                <a:ext uri="{FF2B5EF4-FFF2-40B4-BE49-F238E27FC236}">
                  <a16:creationId xmlns:a16="http://schemas.microsoft.com/office/drawing/2014/main" id="{3F09799E-F3D0-401F-946A-44EDE7836A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8250" y="3824313"/>
              <a:ext cx="1886608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zh-CN" altLang="en-US" sz="1600" b="1" kern="0" dirty="0">
                  <a:solidFill>
                    <a:srgbClr val="404040"/>
                  </a:solidFill>
                  <a:latin typeface="Century Gothic"/>
                  <a:ea typeface="微软雅黑" pitchFamily="34" charset="-122"/>
                </a:rPr>
                <a:t>抽象概括具体化</a:t>
              </a:r>
            </a:p>
          </p:txBody>
        </p:sp>
        <p:sp>
          <p:nvSpPr>
            <p:cNvPr id="19" name="Text Box 135">
              <a:extLst>
                <a:ext uri="{FF2B5EF4-FFF2-40B4-BE49-F238E27FC236}">
                  <a16:creationId xmlns:a16="http://schemas.microsoft.com/office/drawing/2014/main" id="{1E4AB807-455B-4C2C-ADD0-4CB53785F2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1721" y="4255413"/>
              <a:ext cx="1527313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zh-CN" altLang="en-US" sz="1600" b="1" kern="0" dirty="0">
                  <a:solidFill>
                    <a:srgbClr val="404040"/>
                  </a:solidFill>
                  <a:latin typeface="Century Gothic"/>
                  <a:ea typeface="微软雅黑" pitchFamily="34" charset="-122"/>
                </a:rPr>
                <a:t>分析与综合</a:t>
              </a:r>
            </a:p>
          </p:txBody>
        </p:sp>
        <p:sp>
          <p:nvSpPr>
            <p:cNvPr id="20" name="Text Box 136">
              <a:extLst>
                <a:ext uri="{FF2B5EF4-FFF2-40B4-BE49-F238E27FC236}">
                  <a16:creationId xmlns:a16="http://schemas.microsoft.com/office/drawing/2014/main" id="{2CB1FEDD-4B65-4394-BBE9-35342DBFAE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92664" y="5053959"/>
              <a:ext cx="1527313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zh-CN" altLang="en-US" sz="1600" b="1" kern="0" dirty="0">
                  <a:solidFill>
                    <a:srgbClr val="404040"/>
                  </a:solidFill>
                  <a:latin typeface="Century Gothic"/>
                  <a:ea typeface="微软雅黑" pitchFamily="34" charset="-122"/>
                </a:rPr>
                <a:t>观察与实验</a:t>
              </a:r>
            </a:p>
          </p:txBody>
        </p:sp>
        <p:sp>
          <p:nvSpPr>
            <p:cNvPr id="21" name="Text Box 137">
              <a:extLst>
                <a:ext uri="{FF2B5EF4-FFF2-40B4-BE49-F238E27FC236}">
                  <a16:creationId xmlns:a16="http://schemas.microsoft.com/office/drawing/2014/main" id="{1A16C21A-8B96-4EE7-9050-5C5D5C510F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29346" y="4655703"/>
              <a:ext cx="1527313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zh-CN" altLang="en-US" sz="1600" b="1" kern="0" dirty="0">
                  <a:solidFill>
                    <a:srgbClr val="404040"/>
                  </a:solidFill>
                  <a:latin typeface="Century Gothic"/>
                  <a:ea typeface="微软雅黑" pitchFamily="34" charset="-122"/>
                </a:rPr>
                <a:t>比较与分类</a:t>
              </a:r>
            </a:p>
          </p:txBody>
        </p:sp>
        <p:sp>
          <p:nvSpPr>
            <p:cNvPr id="22" name="Text Box 138">
              <a:extLst>
                <a:ext uri="{FF2B5EF4-FFF2-40B4-BE49-F238E27FC236}">
                  <a16:creationId xmlns:a16="http://schemas.microsoft.com/office/drawing/2014/main" id="{0E243762-FF58-4C3F-90EE-7ACAE9BEC2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3530" y="3467359"/>
              <a:ext cx="1356634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zh-CN" altLang="en-US" sz="1600" b="1" kern="0" dirty="0">
                  <a:solidFill>
                    <a:srgbClr val="404040"/>
                  </a:solidFill>
                  <a:latin typeface="Century Gothic"/>
                  <a:ea typeface="微软雅黑" pitchFamily="34" charset="-122"/>
                </a:rPr>
                <a:t>化归与转化</a:t>
              </a:r>
            </a:p>
          </p:txBody>
        </p:sp>
        <p:sp>
          <p:nvSpPr>
            <p:cNvPr id="23" name="Text Box 141">
              <a:extLst>
                <a:ext uri="{FF2B5EF4-FFF2-40B4-BE49-F238E27FC236}">
                  <a16:creationId xmlns:a16="http://schemas.microsoft.com/office/drawing/2014/main" id="{6D67934D-BC79-44ED-A75D-A338DD39D9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22814" y="5517839"/>
              <a:ext cx="943214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zh-CN" altLang="en-US" sz="1600" b="1" kern="0" dirty="0">
                  <a:latin typeface="Century Gothic"/>
                  <a:ea typeface="微软雅黑" pitchFamily="34" charset="-122"/>
                </a:rPr>
                <a:t>概念</a:t>
              </a:r>
            </a:p>
          </p:txBody>
        </p:sp>
        <p:sp>
          <p:nvSpPr>
            <p:cNvPr id="24" name="Text Box 143">
              <a:extLst>
                <a:ext uri="{FF2B5EF4-FFF2-40B4-BE49-F238E27FC236}">
                  <a16:creationId xmlns:a16="http://schemas.microsoft.com/office/drawing/2014/main" id="{EF425B54-4E6B-4386-8824-F799B0547F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80203" y="5535449"/>
              <a:ext cx="88696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1600" b="1" kern="0" dirty="0">
                  <a:latin typeface="Century Gothic"/>
                  <a:ea typeface="微软雅黑" pitchFamily="34" charset="-122"/>
                </a:rPr>
                <a:t>关系</a:t>
              </a:r>
            </a:p>
          </p:txBody>
        </p:sp>
        <p:sp>
          <p:nvSpPr>
            <p:cNvPr id="25" name="Text Box 144">
              <a:extLst>
                <a:ext uri="{FF2B5EF4-FFF2-40B4-BE49-F238E27FC236}">
                  <a16:creationId xmlns:a16="http://schemas.microsoft.com/office/drawing/2014/main" id="{A0274B58-05C9-4319-9DB4-13322198BA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54940" y="5536335"/>
              <a:ext cx="941049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1600" b="1" kern="0" dirty="0">
                  <a:latin typeface="Century Gothic"/>
                  <a:ea typeface="微软雅黑" pitchFamily="34" charset="-122"/>
                </a:rPr>
                <a:t>结构</a:t>
              </a:r>
            </a:p>
          </p:txBody>
        </p:sp>
        <p:sp>
          <p:nvSpPr>
            <p:cNvPr id="26" name="Line 147">
              <a:extLst>
                <a:ext uri="{FF2B5EF4-FFF2-40B4-BE49-F238E27FC236}">
                  <a16:creationId xmlns:a16="http://schemas.microsoft.com/office/drawing/2014/main" id="{FA6364D9-0076-4EA4-B043-847885B994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7844" y="3647735"/>
              <a:ext cx="2538898" cy="1838571"/>
            </a:xfrm>
            <a:prstGeom prst="line">
              <a:avLst/>
            </a:prstGeom>
            <a:noFill/>
            <a:ln w="38100">
              <a:solidFill>
                <a:sysClr val="windowText" lastClr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zh-CN" altLang="en-US" sz="4000" kern="0">
                <a:solidFill>
                  <a:srgbClr val="404040"/>
                </a:solidFill>
                <a:latin typeface="Century Gothic"/>
                <a:ea typeface="等线"/>
              </a:endParaRPr>
            </a:p>
          </p:txBody>
        </p:sp>
        <p:sp>
          <p:nvSpPr>
            <p:cNvPr id="27" name="Line 148">
              <a:extLst>
                <a:ext uri="{FF2B5EF4-FFF2-40B4-BE49-F238E27FC236}">
                  <a16:creationId xmlns:a16="http://schemas.microsoft.com/office/drawing/2014/main" id="{CBA0BDC6-6C12-4828-88EF-77BD732DC1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7845" y="5480880"/>
              <a:ext cx="5275354" cy="11577"/>
            </a:xfrm>
            <a:prstGeom prst="line">
              <a:avLst/>
            </a:prstGeom>
            <a:noFill/>
            <a:ln w="38100">
              <a:solidFill>
                <a:sysClr val="windowText" lastClr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zh-CN" altLang="en-US" sz="4000" kern="0">
                <a:solidFill>
                  <a:srgbClr val="404040"/>
                </a:solidFill>
                <a:latin typeface="Century Gothic"/>
                <a:ea typeface="等线"/>
              </a:endParaRPr>
            </a:p>
          </p:txBody>
        </p:sp>
        <p:sp>
          <p:nvSpPr>
            <p:cNvPr id="28" name="Line 149">
              <a:extLst>
                <a:ext uri="{FF2B5EF4-FFF2-40B4-BE49-F238E27FC236}">
                  <a16:creationId xmlns:a16="http://schemas.microsoft.com/office/drawing/2014/main" id="{5C052EBB-A1B8-4D3A-AAAB-BC31665200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66577" y="2380774"/>
              <a:ext cx="7571" cy="3108401"/>
            </a:xfrm>
            <a:prstGeom prst="line">
              <a:avLst/>
            </a:prstGeom>
            <a:noFill/>
            <a:ln w="38100">
              <a:solidFill>
                <a:sysClr val="windowText" lastClr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zh-CN" altLang="en-US" sz="4000" kern="0">
                <a:solidFill>
                  <a:srgbClr val="404040"/>
                </a:solidFill>
                <a:latin typeface="Century Gothic"/>
                <a:ea typeface="等线"/>
              </a:endParaRPr>
            </a:p>
          </p:txBody>
        </p:sp>
        <p:sp>
          <p:nvSpPr>
            <p:cNvPr id="29" name="Text Box 150">
              <a:extLst>
                <a:ext uri="{FF2B5EF4-FFF2-40B4-BE49-F238E27FC236}">
                  <a16:creationId xmlns:a16="http://schemas.microsoft.com/office/drawing/2014/main" id="{329328D2-4FC1-42BC-AF10-CA9A7656B6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07837" y="1930900"/>
              <a:ext cx="1527313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zh-CN" altLang="en-US" sz="1600" b="1" kern="0" dirty="0">
                  <a:solidFill>
                    <a:srgbClr val="0563C1"/>
                  </a:solidFill>
                  <a:latin typeface="Century Gothic"/>
                  <a:ea typeface="微软雅黑" pitchFamily="34" charset="-122"/>
                </a:rPr>
                <a:t>思维与方法</a:t>
              </a:r>
            </a:p>
          </p:txBody>
        </p:sp>
        <p:sp>
          <p:nvSpPr>
            <p:cNvPr id="30" name="Text Box 152">
              <a:extLst>
                <a:ext uri="{FF2B5EF4-FFF2-40B4-BE49-F238E27FC236}">
                  <a16:creationId xmlns:a16="http://schemas.microsoft.com/office/drawing/2014/main" id="{A1FB8B2A-0A90-439D-8B37-0D4028C3DB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95893" y="5549080"/>
              <a:ext cx="2233857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1600" b="1" kern="0" dirty="0">
                  <a:solidFill>
                    <a:srgbClr val="0070C0"/>
                  </a:solidFill>
                  <a:latin typeface="Century Gothic"/>
                  <a:ea typeface="微软雅黑" pitchFamily="34" charset="-122"/>
                </a:rPr>
                <a:t>认知与顺序</a:t>
              </a:r>
            </a:p>
          </p:txBody>
        </p:sp>
        <p:sp>
          <p:nvSpPr>
            <p:cNvPr id="31" name="Text Box 142">
              <a:extLst>
                <a:ext uri="{FF2B5EF4-FFF2-40B4-BE49-F238E27FC236}">
                  <a16:creationId xmlns:a16="http://schemas.microsoft.com/office/drawing/2014/main" id="{B3E3CC75-DA99-47FA-BC46-454932759D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13102" y="5535449"/>
              <a:ext cx="941049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1600" b="1" kern="0" dirty="0">
                  <a:latin typeface="Century Gothic"/>
                  <a:ea typeface="微软雅黑" pitchFamily="34" charset="-122"/>
                </a:rPr>
                <a:t>性质</a:t>
              </a:r>
            </a:p>
          </p:txBody>
        </p:sp>
        <p:sp>
          <p:nvSpPr>
            <p:cNvPr id="32" name="Text Box 142">
              <a:extLst>
                <a:ext uri="{FF2B5EF4-FFF2-40B4-BE49-F238E27FC236}">
                  <a16:creationId xmlns:a16="http://schemas.microsoft.com/office/drawing/2014/main" id="{0A83D22E-8F78-4E10-9ECF-F75B97CF20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11004" y="5509622"/>
              <a:ext cx="941049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1600" b="1" kern="0" dirty="0">
                  <a:latin typeface="Century Gothic"/>
                  <a:ea typeface="微软雅黑" pitchFamily="34" charset="-122"/>
                </a:rPr>
                <a:t>应用</a:t>
              </a:r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FDA368FF-BACA-49F8-BCE5-9340172B2934}"/>
                </a:ext>
              </a:extLst>
            </p:cNvPr>
            <p:cNvSpPr/>
            <p:nvPr/>
          </p:nvSpPr>
          <p:spPr>
            <a:xfrm>
              <a:off x="2995216" y="4597634"/>
              <a:ext cx="106311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600" b="1" kern="0" dirty="0">
                  <a:solidFill>
                    <a:srgbClr val="404040"/>
                  </a:solidFill>
                  <a:latin typeface="Century Gothic"/>
                  <a:ea typeface="微软雅黑" pitchFamily="34" charset="-122"/>
                </a:rPr>
                <a:t>明晰问题 </a:t>
              </a:r>
            </a:p>
          </p:txBody>
        </p: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6BBCD4EC-9719-4749-B5BC-FA7DAC13EF0D}"/>
                </a:ext>
              </a:extLst>
            </p:cNvPr>
            <p:cNvSpPr/>
            <p:nvPr/>
          </p:nvSpPr>
          <p:spPr>
            <a:xfrm>
              <a:off x="3520060" y="4214133"/>
              <a:ext cx="106311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1600" b="1" kern="0" dirty="0">
                  <a:solidFill>
                    <a:srgbClr val="404040"/>
                  </a:solidFill>
                  <a:latin typeface="Century Gothic"/>
                  <a:ea typeface="微软雅黑" pitchFamily="34" charset="-122"/>
                </a:rPr>
                <a:t>酝酿计划 </a:t>
              </a:r>
              <a:endParaRPr lang="en-US" altLang="zh-CN" sz="1600" b="1" kern="0" dirty="0">
                <a:solidFill>
                  <a:srgbClr val="404040"/>
                </a:solidFill>
                <a:latin typeface="Century Gothic"/>
                <a:ea typeface="微软雅黑" pitchFamily="34" charset="-122"/>
              </a:endParaRP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8A1BF90F-526A-44CC-B5AE-BFCAE218D843}"/>
                </a:ext>
              </a:extLst>
            </p:cNvPr>
            <p:cNvSpPr/>
            <p:nvPr/>
          </p:nvSpPr>
          <p:spPr>
            <a:xfrm>
              <a:off x="4086567" y="3853495"/>
              <a:ext cx="100540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600" b="1" kern="0" dirty="0">
                  <a:solidFill>
                    <a:srgbClr val="404040"/>
                  </a:solidFill>
                  <a:latin typeface="Century Gothic"/>
                  <a:ea typeface="微软雅黑" pitchFamily="34" charset="-122"/>
                </a:rPr>
                <a:t>监控预判</a:t>
              </a: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8E58D5F5-EA95-4A1F-A8A8-D148F5065D58}"/>
                </a:ext>
              </a:extLst>
            </p:cNvPr>
            <p:cNvSpPr/>
            <p:nvPr/>
          </p:nvSpPr>
          <p:spPr>
            <a:xfrm>
              <a:off x="4545548" y="3501227"/>
              <a:ext cx="100540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1600" b="1" kern="0" dirty="0">
                  <a:solidFill>
                    <a:srgbClr val="404040"/>
                  </a:solidFill>
                  <a:latin typeface="Century Gothic"/>
                  <a:ea typeface="微软雅黑" pitchFamily="34" charset="-122"/>
                </a:rPr>
                <a:t>检验反思</a:t>
              </a:r>
            </a:p>
          </p:txBody>
        </p:sp>
        <p:sp>
          <p:nvSpPr>
            <p:cNvPr id="37" name="Text Box 140">
              <a:extLst>
                <a:ext uri="{FF2B5EF4-FFF2-40B4-BE49-F238E27FC236}">
                  <a16:creationId xmlns:a16="http://schemas.microsoft.com/office/drawing/2014/main" id="{504B20A0-B309-46A5-9EF5-371C8F5445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7705" y="2335306"/>
              <a:ext cx="1096444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zh-CN" altLang="en-US" sz="1600" b="1" kern="0" dirty="0">
                  <a:solidFill>
                    <a:srgbClr val="404040"/>
                  </a:solidFill>
                  <a:latin typeface="Century Gothic"/>
                  <a:ea typeface="微软雅黑" pitchFamily="34" charset="-122"/>
                </a:rPr>
                <a:t>数形结合</a:t>
              </a:r>
            </a:p>
          </p:txBody>
        </p:sp>
        <p:sp>
          <p:nvSpPr>
            <p:cNvPr id="38" name="Text Box 152">
              <a:extLst>
                <a:ext uri="{FF2B5EF4-FFF2-40B4-BE49-F238E27FC236}">
                  <a16:creationId xmlns:a16="http://schemas.microsoft.com/office/drawing/2014/main" id="{D2D218A2-71D4-4FF8-8086-E000345775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85431" y="3224405"/>
              <a:ext cx="2233857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zh-CN" altLang="en-US" sz="1600" b="1" kern="0" dirty="0">
                  <a:solidFill>
                    <a:srgbClr val="0563C1"/>
                  </a:solidFill>
                  <a:latin typeface="Century Gothic"/>
                  <a:ea typeface="微软雅黑" pitchFamily="34" charset="-122"/>
                </a:rPr>
                <a:t>问题与解决</a:t>
              </a:r>
            </a:p>
          </p:txBody>
        </p:sp>
        <p:sp>
          <p:nvSpPr>
            <p:cNvPr id="39" name="Text Box 133">
              <a:extLst>
                <a:ext uri="{FF2B5EF4-FFF2-40B4-BE49-F238E27FC236}">
                  <a16:creationId xmlns:a16="http://schemas.microsoft.com/office/drawing/2014/main" id="{48C0D35E-18BE-40F5-A267-8B90BC39A7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2870" y="2698447"/>
              <a:ext cx="1503789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zh-CN" altLang="en-US" sz="1600" b="1" kern="0" dirty="0">
                  <a:solidFill>
                    <a:srgbClr val="404040"/>
                  </a:solidFill>
                  <a:latin typeface="Century Gothic"/>
                  <a:ea typeface="微软雅黑" pitchFamily="34" charset="-122"/>
                </a:rPr>
                <a:t>归纳与类比</a:t>
              </a:r>
            </a:p>
          </p:txBody>
        </p:sp>
        <p:sp>
          <p:nvSpPr>
            <p:cNvPr id="40" name="Text Box 133">
              <a:extLst>
                <a:ext uri="{FF2B5EF4-FFF2-40B4-BE49-F238E27FC236}">
                  <a16:creationId xmlns:a16="http://schemas.microsoft.com/office/drawing/2014/main" id="{C768ED08-D80B-4C4C-85A7-114C7961C0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8543" y="3061587"/>
              <a:ext cx="1886608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zh-CN" altLang="en-US" sz="1600" b="1" kern="0" dirty="0">
                  <a:solidFill>
                    <a:srgbClr val="404040"/>
                  </a:solidFill>
                  <a:latin typeface="Century Gothic"/>
                  <a:ea typeface="微软雅黑" pitchFamily="34" charset="-122"/>
                </a:rPr>
                <a:t>运算与推理</a:t>
              </a:r>
            </a:p>
          </p:txBody>
        </p:sp>
        <p:sp>
          <p:nvSpPr>
            <p:cNvPr id="41" name="Text Box 142">
              <a:extLst>
                <a:ext uri="{FF2B5EF4-FFF2-40B4-BE49-F238E27FC236}">
                  <a16:creationId xmlns:a16="http://schemas.microsoft.com/office/drawing/2014/main" id="{B41D9F35-B24D-4A2F-AF4C-560F22FA2A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49127" y="5541345"/>
              <a:ext cx="941049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1600" b="1" kern="0" dirty="0">
                  <a:latin typeface="Century Gothic"/>
                  <a:ea typeface="微软雅黑" pitchFamily="34" charset="-122"/>
                </a:rPr>
                <a:t>运算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矩形 41">
                <a:extLst>
                  <a:ext uri="{FF2B5EF4-FFF2-40B4-BE49-F238E27FC236}">
                    <a16:creationId xmlns:a16="http://schemas.microsoft.com/office/drawing/2014/main" id="{92EC7985-7869-45D7-B5C0-D8F32D15EEDF}"/>
                  </a:ext>
                </a:extLst>
              </p:cNvPr>
              <p:cNvSpPr/>
              <p:nvPr/>
            </p:nvSpPr>
            <p:spPr>
              <a:xfrm>
                <a:off x="4734497" y="1468715"/>
                <a:ext cx="6144582" cy="17571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400" b="1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常用</m:t>
                      </m:r>
                      <m:r>
                        <a:rPr lang="zh-CN" altLang="en-US" sz="2400" b="1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大概念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zh-CN" sz="2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CN" sz="2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CN" sz="2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altLang="zh-CN" sz="2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zh-CN" altLang="en-US" sz="2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思维方法</m:t>
                              </m:r>
                              <m:r>
                                <a:rPr lang="zh-CN" altLang="en-US" sz="2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：</m:t>
                              </m:r>
                              <m:r>
                                <a:rPr lang="zh-CN" altLang="en-US" sz="2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化归</m:t>
                              </m:r>
                              <m:r>
                                <a:rPr lang="en-US" altLang="zh-CN" sz="2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zh-CN" altLang="en-US" sz="2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运算</m:t>
                              </m:r>
                              <m:r>
                                <a:rPr lang="en-US" altLang="zh-CN" sz="2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zh-CN" altLang="en-US" sz="2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推理</m:t>
                              </m:r>
                            </m:e>
                            <m:e>
                              <m:r>
                                <a:rPr lang="en-US" altLang="zh-CN" sz="2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altLang="zh-CN" sz="2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zh-CN" altLang="en-US" sz="2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问题解决</m:t>
                              </m:r>
                              <m:r>
                                <a:rPr lang="zh-CN" altLang="en-US" sz="2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：</m:t>
                              </m:r>
                              <m:r>
                                <a:rPr lang="zh-CN" altLang="en-US" sz="2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明晰</m:t>
                              </m:r>
                              <m:r>
                                <a:rPr lang="en-US" altLang="zh-CN" sz="2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zh-CN" altLang="en-US" sz="2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酝酿</m:t>
                              </m:r>
                              <m:r>
                                <a:rPr lang="en-US" altLang="zh-CN" sz="2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zh-CN" altLang="en-US" sz="2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质疑</m:t>
                              </m:r>
                            </m:e>
                            <m:e>
                              <m:r>
                                <a:rPr lang="en-US" altLang="zh-CN" sz="2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altLang="zh-CN" sz="2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zh-CN" altLang="en-US" sz="2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认知顺序</m:t>
                              </m:r>
                              <m:r>
                                <a:rPr lang="zh-CN" altLang="en-US" sz="2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：</m:t>
                              </m:r>
                              <m:r>
                                <a:rPr lang="zh-CN" altLang="en-US" sz="2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结构</m:t>
                              </m:r>
                              <m:r>
                                <a:rPr lang="en-US" altLang="zh-CN" sz="2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zh-CN" altLang="en-US" sz="2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关系</m:t>
                              </m:r>
                              <m:r>
                                <a:rPr lang="en-US" altLang="zh-CN" sz="2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zh-CN" altLang="en-US" sz="2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性质</m:t>
                              </m:r>
                            </m:e>
                            <m:e>
                              <m:r>
                                <a:rPr lang="en-US" altLang="zh-CN" sz="2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altLang="zh-CN" sz="2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zh-CN" altLang="en-US" sz="2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知识内容</m:t>
                              </m:r>
                              <m:r>
                                <a:rPr lang="zh-CN" altLang="en-US" sz="2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：</m:t>
                              </m:r>
                              <m:r>
                                <a:rPr lang="zh-CN" altLang="en-US" sz="2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函数</m:t>
                              </m:r>
                              <m:r>
                                <a:rPr lang="en-US" altLang="zh-CN" sz="2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zh-CN" altLang="en-US" sz="2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单调</m:t>
                              </m:r>
                              <m:r>
                                <a:rPr lang="en-US" altLang="zh-CN" sz="2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zh-CN" altLang="en-US" sz="2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距离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CN" altLang="en-US" sz="2400" b="1" i="1" dirty="0">
                  <a:solidFill>
                    <a:srgbClr val="C0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2" name="矩形 41">
                <a:extLst>
                  <a:ext uri="{FF2B5EF4-FFF2-40B4-BE49-F238E27FC236}">
                    <a16:creationId xmlns:a16="http://schemas.microsoft.com/office/drawing/2014/main" id="{92EC7985-7869-45D7-B5C0-D8F32D15EE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4497" y="1468715"/>
                <a:ext cx="6144582" cy="175714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84613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等腰三角形 42"/>
          <p:cNvSpPr/>
          <p:nvPr/>
        </p:nvSpPr>
        <p:spPr>
          <a:xfrm flipV="1">
            <a:off x="461699" y="0"/>
            <a:ext cx="935567" cy="855133"/>
          </a:xfrm>
          <a:prstGeom prst="triangle">
            <a:avLst/>
          </a:prstGeom>
          <a:solidFill>
            <a:srgbClr val="7FAC2E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4" name="等腰三角形 26"/>
          <p:cNvSpPr/>
          <p:nvPr/>
        </p:nvSpPr>
        <p:spPr>
          <a:xfrm flipV="1">
            <a:off x="-35718" y="-4234"/>
            <a:ext cx="893233" cy="1720851"/>
          </a:xfrm>
          <a:custGeom>
            <a:avLst/>
            <a:gdLst>
              <a:gd name="connsiteX0" fmla="*/ 0 w 1895475"/>
              <a:gd name="connsiteY0" fmla="*/ 2113725 h 2113725"/>
              <a:gd name="connsiteX1" fmla="*/ 947738 w 1895475"/>
              <a:gd name="connsiteY1" fmla="*/ 0 h 2113725"/>
              <a:gd name="connsiteX2" fmla="*/ 1895475 w 1895475"/>
              <a:gd name="connsiteY2" fmla="*/ 2113725 h 2113725"/>
              <a:gd name="connsiteX3" fmla="*/ 0 w 1895475"/>
              <a:gd name="connsiteY3" fmla="*/ 2113725 h 2113725"/>
              <a:gd name="connsiteX0-1" fmla="*/ 0 w 1895475"/>
              <a:gd name="connsiteY0-2" fmla="*/ 2113725 h 2116900"/>
              <a:gd name="connsiteX1-3" fmla="*/ 947738 w 1895475"/>
              <a:gd name="connsiteY1-4" fmla="*/ 0 h 2116900"/>
              <a:gd name="connsiteX2-5" fmla="*/ 1895475 w 1895475"/>
              <a:gd name="connsiteY2-6" fmla="*/ 2113725 h 2116900"/>
              <a:gd name="connsiteX3-7" fmla="*/ 919163 w 1895475"/>
              <a:gd name="connsiteY3-8" fmla="*/ 2116900 h 2116900"/>
              <a:gd name="connsiteX4" fmla="*/ 0 w 1895475"/>
              <a:gd name="connsiteY4" fmla="*/ 2113725 h 2116900"/>
              <a:gd name="connsiteX0-9" fmla="*/ 0 w 976312"/>
              <a:gd name="connsiteY0-10" fmla="*/ 2116900 h 2116900"/>
              <a:gd name="connsiteX1-11" fmla="*/ 28575 w 976312"/>
              <a:gd name="connsiteY1-12" fmla="*/ 0 h 2116900"/>
              <a:gd name="connsiteX2-13" fmla="*/ 976312 w 976312"/>
              <a:gd name="connsiteY2-14" fmla="*/ 2113725 h 2116900"/>
              <a:gd name="connsiteX3-15" fmla="*/ 0 w 976312"/>
              <a:gd name="connsiteY3-16" fmla="*/ 2116900 h 21169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976312" h="2116900">
                <a:moveTo>
                  <a:pt x="0" y="2116900"/>
                </a:moveTo>
                <a:lnTo>
                  <a:pt x="28575" y="0"/>
                </a:lnTo>
                <a:lnTo>
                  <a:pt x="976312" y="2113725"/>
                </a:lnTo>
                <a:lnTo>
                  <a:pt x="0" y="2116900"/>
                </a:lnTo>
                <a:close/>
              </a:path>
            </a:pathLst>
          </a:custGeom>
          <a:solidFill>
            <a:schemeClr val="accent1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23556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2982" y="5439833"/>
            <a:ext cx="1054100" cy="1441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521AB2C0-79B3-4D32-8B8C-205EA43F8DA7}"/>
              </a:ext>
            </a:extLst>
          </p:cNvPr>
          <p:cNvSpPr/>
          <p:nvPr/>
        </p:nvSpPr>
        <p:spPr>
          <a:xfrm>
            <a:off x="820158" y="785464"/>
            <a:ext cx="44374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kern="100" dirty="0">
                <a:solidFill>
                  <a:prstClr val="black"/>
                </a:solidFill>
                <a:latin typeface="Times New Roman" panose="02020603050405020304" pitchFamily="18" charset="0"/>
              </a:rPr>
              <a:t>4.</a:t>
            </a:r>
            <a:r>
              <a:rPr lang="zh-CN" altLang="en-US" sz="2400" b="1" kern="100" dirty="0">
                <a:solidFill>
                  <a:prstClr val="black"/>
                </a:solidFill>
                <a:latin typeface="Times New Roman" panose="02020603050405020304" pitchFamily="18" charset="0"/>
              </a:rPr>
              <a:t>高中数学</a:t>
            </a:r>
            <a:r>
              <a:rPr lang="zh-CN" altLang="zh-CN" sz="2400" b="1" kern="100" dirty="0">
                <a:solidFill>
                  <a:prstClr val="black"/>
                </a:solidFill>
                <a:latin typeface="Times New Roman" panose="02020603050405020304" pitchFamily="18" charset="0"/>
              </a:rPr>
              <a:t>大概念</a:t>
            </a:r>
            <a:r>
              <a:rPr lang="zh-CN" altLang="en-US" sz="2400" b="1" kern="100" dirty="0">
                <a:solidFill>
                  <a:prstClr val="black"/>
                </a:solidFill>
                <a:latin typeface="Times New Roman" panose="02020603050405020304" pitchFamily="18" charset="0"/>
              </a:rPr>
              <a:t>的结构示意图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9A1682A0-1E53-4B8B-87D7-5D88B7894079}"/>
              </a:ext>
            </a:extLst>
          </p:cNvPr>
          <p:cNvGrpSpPr/>
          <p:nvPr/>
        </p:nvGrpSpPr>
        <p:grpSpPr>
          <a:xfrm>
            <a:off x="622749" y="1409798"/>
            <a:ext cx="10713271" cy="5019053"/>
            <a:chOff x="606207" y="1170714"/>
            <a:chExt cx="10713271" cy="5019053"/>
          </a:xfrm>
        </p:grpSpPr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A6AA62E0-7AC0-4FE5-8EF3-9107FB3B3F4B}"/>
                </a:ext>
              </a:extLst>
            </p:cNvPr>
            <p:cNvSpPr/>
            <p:nvPr/>
          </p:nvSpPr>
          <p:spPr>
            <a:xfrm>
              <a:off x="7748676" y="2933209"/>
              <a:ext cx="3570802" cy="2441772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42D7CC50-1B41-4EFE-953D-D670B8C410C7}"/>
                </a:ext>
              </a:extLst>
            </p:cNvPr>
            <p:cNvGrpSpPr/>
            <p:nvPr/>
          </p:nvGrpSpPr>
          <p:grpSpPr>
            <a:xfrm>
              <a:off x="606207" y="1321546"/>
              <a:ext cx="10713270" cy="4868221"/>
              <a:chOff x="623695" y="1311837"/>
              <a:chExt cx="10713270" cy="4868221"/>
            </a:xfrm>
          </p:grpSpPr>
          <p:cxnSp>
            <p:nvCxnSpPr>
              <p:cNvPr id="24" name="直接连接符 23">
                <a:extLst>
                  <a:ext uri="{FF2B5EF4-FFF2-40B4-BE49-F238E27FC236}">
                    <a16:creationId xmlns:a16="http://schemas.microsoft.com/office/drawing/2014/main" id="{A8CA5E71-0989-491E-9286-4006F0F26F9D}"/>
                  </a:ext>
                </a:extLst>
              </p:cNvPr>
              <p:cNvCxnSpPr/>
              <p:nvPr/>
            </p:nvCxnSpPr>
            <p:spPr>
              <a:xfrm>
                <a:off x="5929680" y="2118769"/>
                <a:ext cx="5348672" cy="58381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连接符 24">
                <a:extLst>
                  <a:ext uri="{FF2B5EF4-FFF2-40B4-BE49-F238E27FC236}">
                    <a16:creationId xmlns:a16="http://schemas.microsoft.com/office/drawing/2014/main" id="{BE75E5C6-F2F4-46B5-A136-60FA656F90ED}"/>
                  </a:ext>
                </a:extLst>
              </p:cNvPr>
              <p:cNvCxnSpPr>
                <a:stCxn id="95" idx="2"/>
                <a:endCxn id="46" idx="3"/>
              </p:cNvCxnSpPr>
              <p:nvPr/>
            </p:nvCxnSpPr>
            <p:spPr>
              <a:xfrm flipV="1">
                <a:off x="623695" y="2090333"/>
                <a:ext cx="4577136" cy="21907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id="{68B83158-A78C-41C5-876E-2564DDAF687D}"/>
                  </a:ext>
                </a:extLst>
              </p:cNvPr>
              <p:cNvSpPr/>
              <p:nvPr/>
            </p:nvSpPr>
            <p:spPr>
              <a:xfrm>
                <a:off x="4654061" y="3780917"/>
                <a:ext cx="1848582" cy="1584354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27" name="组合 26">
                <a:extLst>
                  <a:ext uri="{FF2B5EF4-FFF2-40B4-BE49-F238E27FC236}">
                    <a16:creationId xmlns:a16="http://schemas.microsoft.com/office/drawing/2014/main" id="{008CE01A-FC59-4A96-8D4E-B70BFA785CB0}"/>
                  </a:ext>
                </a:extLst>
              </p:cNvPr>
              <p:cNvGrpSpPr/>
              <p:nvPr/>
            </p:nvGrpSpPr>
            <p:grpSpPr>
              <a:xfrm>
                <a:off x="4809247" y="2569885"/>
                <a:ext cx="1521699" cy="1052300"/>
                <a:chOff x="4720246" y="3337302"/>
                <a:chExt cx="1521699" cy="1052300"/>
              </a:xfrm>
            </p:grpSpPr>
            <p:sp>
              <p:nvSpPr>
                <p:cNvPr id="119" name="椭圆 118">
                  <a:extLst>
                    <a:ext uri="{FF2B5EF4-FFF2-40B4-BE49-F238E27FC236}">
                      <a16:creationId xmlns:a16="http://schemas.microsoft.com/office/drawing/2014/main" id="{E3E84602-4935-424A-A945-F4F82E159DB6}"/>
                    </a:ext>
                  </a:extLst>
                </p:cNvPr>
                <p:cNvSpPr/>
                <p:nvPr/>
              </p:nvSpPr>
              <p:spPr>
                <a:xfrm>
                  <a:off x="4720246" y="3337302"/>
                  <a:ext cx="1521699" cy="1052300"/>
                </a:xfrm>
                <a:prstGeom prst="ellipse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20" name="文本框 119">
                  <a:extLst>
                    <a:ext uri="{FF2B5EF4-FFF2-40B4-BE49-F238E27FC236}">
                      <a16:creationId xmlns:a16="http://schemas.microsoft.com/office/drawing/2014/main" id="{696E51CE-8718-4398-A2D2-509B9718FE5C}"/>
                    </a:ext>
                  </a:extLst>
                </p:cNvPr>
                <p:cNvSpPr txBox="1"/>
                <p:nvPr/>
              </p:nvSpPr>
              <p:spPr>
                <a:xfrm>
                  <a:off x="4921259" y="3590667"/>
                  <a:ext cx="1111849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b="1" dirty="0"/>
                    <a:t>问题解决</a:t>
                  </a:r>
                  <a:endParaRPr lang="en-US" altLang="zh-CN" b="1" dirty="0"/>
                </a:p>
                <a:p>
                  <a:r>
                    <a:rPr lang="zh-CN" altLang="en-US" b="1" dirty="0"/>
                    <a:t>  大概念</a:t>
                  </a:r>
                </a:p>
              </p:txBody>
            </p:sp>
          </p:grpSp>
          <p:grpSp>
            <p:nvGrpSpPr>
              <p:cNvPr id="28" name="组合 27">
                <a:extLst>
                  <a:ext uri="{FF2B5EF4-FFF2-40B4-BE49-F238E27FC236}">
                    <a16:creationId xmlns:a16="http://schemas.microsoft.com/office/drawing/2014/main" id="{65BEF993-2C33-4034-ABAC-C825D8470C3E}"/>
                  </a:ext>
                </a:extLst>
              </p:cNvPr>
              <p:cNvGrpSpPr/>
              <p:nvPr/>
            </p:nvGrpSpPr>
            <p:grpSpPr>
              <a:xfrm>
                <a:off x="5068891" y="3882361"/>
                <a:ext cx="1034519" cy="489449"/>
                <a:chOff x="4971393" y="3436883"/>
                <a:chExt cx="1034519" cy="819807"/>
              </a:xfrm>
            </p:grpSpPr>
            <p:sp>
              <p:nvSpPr>
                <p:cNvPr id="117" name="椭圆 116">
                  <a:extLst>
                    <a:ext uri="{FF2B5EF4-FFF2-40B4-BE49-F238E27FC236}">
                      <a16:creationId xmlns:a16="http://schemas.microsoft.com/office/drawing/2014/main" id="{7CBF6629-A655-4BB4-B701-E2929D916D82}"/>
                    </a:ext>
                  </a:extLst>
                </p:cNvPr>
                <p:cNvSpPr/>
                <p:nvPr/>
              </p:nvSpPr>
              <p:spPr>
                <a:xfrm>
                  <a:off x="4971393" y="3436883"/>
                  <a:ext cx="970359" cy="819807"/>
                </a:xfrm>
                <a:prstGeom prst="ellipse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18" name="文本框 117">
                  <a:extLst>
                    <a:ext uri="{FF2B5EF4-FFF2-40B4-BE49-F238E27FC236}">
                      <a16:creationId xmlns:a16="http://schemas.microsoft.com/office/drawing/2014/main" id="{DB0F6C19-8321-4CEA-9A17-9465286B8F23}"/>
                    </a:ext>
                  </a:extLst>
                </p:cNvPr>
                <p:cNvSpPr txBox="1"/>
                <p:nvPr/>
              </p:nvSpPr>
              <p:spPr>
                <a:xfrm>
                  <a:off x="5023943" y="3561337"/>
                  <a:ext cx="981969" cy="6186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zh-CN" altLang="en-US" b="1" dirty="0"/>
                    <a:t>运算</a:t>
                  </a:r>
                </a:p>
              </p:txBody>
            </p:sp>
          </p:grpSp>
          <p:grpSp>
            <p:nvGrpSpPr>
              <p:cNvPr id="29" name="组合 28">
                <a:extLst>
                  <a:ext uri="{FF2B5EF4-FFF2-40B4-BE49-F238E27FC236}">
                    <a16:creationId xmlns:a16="http://schemas.microsoft.com/office/drawing/2014/main" id="{D5A43C1F-F9AF-436F-8982-B04D5419BBB4}"/>
                  </a:ext>
                </a:extLst>
              </p:cNvPr>
              <p:cNvGrpSpPr/>
              <p:nvPr/>
            </p:nvGrpSpPr>
            <p:grpSpPr>
              <a:xfrm>
                <a:off x="5085054" y="4369312"/>
                <a:ext cx="1034519" cy="489449"/>
                <a:chOff x="4971393" y="3436883"/>
                <a:chExt cx="1034519" cy="819807"/>
              </a:xfrm>
            </p:grpSpPr>
            <p:sp>
              <p:nvSpPr>
                <p:cNvPr id="115" name="椭圆 114">
                  <a:extLst>
                    <a:ext uri="{FF2B5EF4-FFF2-40B4-BE49-F238E27FC236}">
                      <a16:creationId xmlns:a16="http://schemas.microsoft.com/office/drawing/2014/main" id="{5BB1FA96-BDD9-4045-809B-87DE5D7529B4}"/>
                    </a:ext>
                  </a:extLst>
                </p:cNvPr>
                <p:cNvSpPr/>
                <p:nvPr/>
              </p:nvSpPr>
              <p:spPr>
                <a:xfrm>
                  <a:off x="4971393" y="3436883"/>
                  <a:ext cx="970359" cy="819807"/>
                </a:xfrm>
                <a:prstGeom prst="ellipse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16" name="文本框 115">
                  <a:extLst>
                    <a:ext uri="{FF2B5EF4-FFF2-40B4-BE49-F238E27FC236}">
                      <a16:creationId xmlns:a16="http://schemas.microsoft.com/office/drawing/2014/main" id="{EA7141C9-D5A6-40A1-91F5-4DCEFD231EC0}"/>
                    </a:ext>
                  </a:extLst>
                </p:cNvPr>
                <p:cNvSpPr txBox="1"/>
                <p:nvPr/>
              </p:nvSpPr>
              <p:spPr>
                <a:xfrm>
                  <a:off x="5023943" y="3561337"/>
                  <a:ext cx="981969" cy="6186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zh-CN" altLang="en-US" b="1" dirty="0"/>
                    <a:t>推理</a:t>
                  </a:r>
                </a:p>
              </p:txBody>
            </p:sp>
          </p:grpSp>
          <p:grpSp>
            <p:nvGrpSpPr>
              <p:cNvPr id="30" name="组合 29">
                <a:extLst>
                  <a:ext uri="{FF2B5EF4-FFF2-40B4-BE49-F238E27FC236}">
                    <a16:creationId xmlns:a16="http://schemas.microsoft.com/office/drawing/2014/main" id="{2E5A3B10-77D4-499B-8D8F-6374936D44AC}"/>
                  </a:ext>
                </a:extLst>
              </p:cNvPr>
              <p:cNvGrpSpPr/>
              <p:nvPr/>
            </p:nvGrpSpPr>
            <p:grpSpPr>
              <a:xfrm>
                <a:off x="5073444" y="4868239"/>
                <a:ext cx="1034519" cy="489449"/>
                <a:chOff x="4971393" y="3436883"/>
                <a:chExt cx="1034519" cy="819807"/>
              </a:xfrm>
            </p:grpSpPr>
            <p:sp>
              <p:nvSpPr>
                <p:cNvPr id="113" name="椭圆 112">
                  <a:extLst>
                    <a:ext uri="{FF2B5EF4-FFF2-40B4-BE49-F238E27FC236}">
                      <a16:creationId xmlns:a16="http://schemas.microsoft.com/office/drawing/2014/main" id="{22E7E2F2-58FC-4A6C-8ECA-5F85D3886263}"/>
                    </a:ext>
                  </a:extLst>
                </p:cNvPr>
                <p:cNvSpPr/>
                <p:nvPr/>
              </p:nvSpPr>
              <p:spPr>
                <a:xfrm>
                  <a:off x="4971393" y="3436883"/>
                  <a:ext cx="970359" cy="819807"/>
                </a:xfrm>
                <a:prstGeom prst="ellipse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14" name="文本框 113">
                  <a:extLst>
                    <a:ext uri="{FF2B5EF4-FFF2-40B4-BE49-F238E27FC236}">
                      <a16:creationId xmlns:a16="http://schemas.microsoft.com/office/drawing/2014/main" id="{592BB8E2-9CE2-40A3-A511-6050DC818610}"/>
                    </a:ext>
                  </a:extLst>
                </p:cNvPr>
                <p:cNvSpPr txBox="1"/>
                <p:nvPr/>
              </p:nvSpPr>
              <p:spPr>
                <a:xfrm>
                  <a:off x="5023943" y="3561337"/>
                  <a:ext cx="981969" cy="6186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zh-CN" altLang="en-US" b="1" dirty="0"/>
                    <a:t>概念</a:t>
                  </a:r>
                </a:p>
              </p:txBody>
            </p:sp>
          </p:grpSp>
          <p:cxnSp>
            <p:nvCxnSpPr>
              <p:cNvPr id="31" name="直接连接符 30">
                <a:extLst>
                  <a:ext uri="{FF2B5EF4-FFF2-40B4-BE49-F238E27FC236}">
                    <a16:creationId xmlns:a16="http://schemas.microsoft.com/office/drawing/2014/main" id="{0747B012-C186-4B06-9827-ECC8F24C1381}"/>
                  </a:ext>
                </a:extLst>
              </p:cNvPr>
              <p:cNvCxnSpPr>
                <a:stCxn id="119" idx="4"/>
                <a:endCxn id="26" idx="0"/>
              </p:cNvCxnSpPr>
              <p:nvPr/>
            </p:nvCxnSpPr>
            <p:spPr>
              <a:xfrm>
                <a:off x="5570097" y="3622185"/>
                <a:ext cx="8255" cy="158732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>
                <a:extLst>
                  <a:ext uri="{FF2B5EF4-FFF2-40B4-BE49-F238E27FC236}">
                    <a16:creationId xmlns:a16="http://schemas.microsoft.com/office/drawing/2014/main" id="{E6CB8D68-E034-4C14-8BEA-5768B037CC69}"/>
                  </a:ext>
                </a:extLst>
              </p:cNvPr>
              <p:cNvCxnSpPr/>
              <p:nvPr/>
            </p:nvCxnSpPr>
            <p:spPr>
              <a:xfrm flipH="1">
                <a:off x="5554213" y="5365828"/>
                <a:ext cx="5007" cy="298806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文本框 32">
                <a:extLst>
                  <a:ext uri="{FF2B5EF4-FFF2-40B4-BE49-F238E27FC236}">
                    <a16:creationId xmlns:a16="http://schemas.microsoft.com/office/drawing/2014/main" id="{6589E0A3-969F-4106-B67A-5A605FF78BF5}"/>
                  </a:ext>
                </a:extLst>
              </p:cNvPr>
              <p:cNvSpPr txBox="1"/>
              <p:nvPr/>
            </p:nvSpPr>
            <p:spPr>
              <a:xfrm>
                <a:off x="4693242" y="4103922"/>
                <a:ext cx="488085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b="1" dirty="0"/>
                  <a:t>大概念</a:t>
                </a:r>
              </a:p>
            </p:txBody>
          </p:sp>
          <p:grpSp>
            <p:nvGrpSpPr>
              <p:cNvPr id="34" name="组合 33">
                <a:extLst>
                  <a:ext uri="{FF2B5EF4-FFF2-40B4-BE49-F238E27FC236}">
                    <a16:creationId xmlns:a16="http://schemas.microsoft.com/office/drawing/2014/main" id="{48A3C3FE-FCEC-4C53-B1EC-D514CBF9FEEB}"/>
                  </a:ext>
                </a:extLst>
              </p:cNvPr>
              <p:cNvGrpSpPr/>
              <p:nvPr/>
            </p:nvGrpSpPr>
            <p:grpSpPr>
              <a:xfrm>
                <a:off x="5941752" y="1870264"/>
                <a:ext cx="1034519" cy="489449"/>
                <a:chOff x="4971393" y="3436883"/>
                <a:chExt cx="1034519" cy="819807"/>
              </a:xfrm>
            </p:grpSpPr>
            <p:sp>
              <p:nvSpPr>
                <p:cNvPr id="111" name="椭圆 110">
                  <a:extLst>
                    <a:ext uri="{FF2B5EF4-FFF2-40B4-BE49-F238E27FC236}">
                      <a16:creationId xmlns:a16="http://schemas.microsoft.com/office/drawing/2014/main" id="{071B21C7-BEAF-4306-BCEC-3C214214B8A5}"/>
                    </a:ext>
                  </a:extLst>
                </p:cNvPr>
                <p:cNvSpPr/>
                <p:nvPr/>
              </p:nvSpPr>
              <p:spPr>
                <a:xfrm>
                  <a:off x="4971393" y="3436883"/>
                  <a:ext cx="970359" cy="819807"/>
                </a:xfrm>
                <a:prstGeom prst="ellipse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12" name="文本框 111">
                  <a:extLst>
                    <a:ext uri="{FF2B5EF4-FFF2-40B4-BE49-F238E27FC236}">
                      <a16:creationId xmlns:a16="http://schemas.microsoft.com/office/drawing/2014/main" id="{2D992B62-F0C2-4556-8DF1-743BB0280009}"/>
                    </a:ext>
                  </a:extLst>
                </p:cNvPr>
                <p:cNvSpPr txBox="1"/>
                <p:nvPr/>
              </p:nvSpPr>
              <p:spPr>
                <a:xfrm>
                  <a:off x="5023943" y="3561337"/>
                  <a:ext cx="981969" cy="6186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zh-CN" altLang="en-US" b="1" dirty="0"/>
                    <a:t>概念</a:t>
                  </a:r>
                </a:p>
              </p:txBody>
            </p:sp>
          </p:grpSp>
          <p:grpSp>
            <p:nvGrpSpPr>
              <p:cNvPr id="35" name="组合 34">
                <a:extLst>
                  <a:ext uri="{FF2B5EF4-FFF2-40B4-BE49-F238E27FC236}">
                    <a16:creationId xmlns:a16="http://schemas.microsoft.com/office/drawing/2014/main" id="{71DFD45A-FDC1-4075-9DDB-ABAB99DE675F}"/>
                  </a:ext>
                </a:extLst>
              </p:cNvPr>
              <p:cNvGrpSpPr/>
              <p:nvPr/>
            </p:nvGrpSpPr>
            <p:grpSpPr>
              <a:xfrm>
                <a:off x="7032155" y="1867980"/>
                <a:ext cx="1034519" cy="489449"/>
                <a:chOff x="4971393" y="3436883"/>
                <a:chExt cx="1034519" cy="819807"/>
              </a:xfrm>
            </p:grpSpPr>
            <p:sp>
              <p:nvSpPr>
                <p:cNvPr id="109" name="椭圆 108">
                  <a:extLst>
                    <a:ext uri="{FF2B5EF4-FFF2-40B4-BE49-F238E27FC236}">
                      <a16:creationId xmlns:a16="http://schemas.microsoft.com/office/drawing/2014/main" id="{F8C81C4E-132A-4F4E-AC2B-E0C9E209F711}"/>
                    </a:ext>
                  </a:extLst>
                </p:cNvPr>
                <p:cNvSpPr/>
                <p:nvPr/>
              </p:nvSpPr>
              <p:spPr>
                <a:xfrm>
                  <a:off x="4971393" y="3436883"/>
                  <a:ext cx="970359" cy="819807"/>
                </a:xfrm>
                <a:prstGeom prst="ellipse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10" name="文本框 109">
                  <a:extLst>
                    <a:ext uri="{FF2B5EF4-FFF2-40B4-BE49-F238E27FC236}">
                      <a16:creationId xmlns:a16="http://schemas.microsoft.com/office/drawing/2014/main" id="{E1D4A40D-939B-47F2-BADD-C9F77BFF22CD}"/>
                    </a:ext>
                  </a:extLst>
                </p:cNvPr>
                <p:cNvSpPr txBox="1"/>
                <p:nvPr/>
              </p:nvSpPr>
              <p:spPr>
                <a:xfrm>
                  <a:off x="5023943" y="3561337"/>
                  <a:ext cx="981969" cy="6186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zh-CN" altLang="en-US" b="1" dirty="0"/>
                    <a:t>结构</a:t>
                  </a:r>
                </a:p>
              </p:txBody>
            </p:sp>
          </p:grpSp>
          <p:grpSp>
            <p:nvGrpSpPr>
              <p:cNvPr id="36" name="组合 35">
                <a:extLst>
                  <a:ext uri="{FF2B5EF4-FFF2-40B4-BE49-F238E27FC236}">
                    <a16:creationId xmlns:a16="http://schemas.microsoft.com/office/drawing/2014/main" id="{6DB3764A-B362-4060-A714-20E92D15A990}"/>
                  </a:ext>
                </a:extLst>
              </p:cNvPr>
              <p:cNvGrpSpPr/>
              <p:nvPr/>
            </p:nvGrpSpPr>
            <p:grpSpPr>
              <a:xfrm>
                <a:off x="8154088" y="1912586"/>
                <a:ext cx="1034519" cy="489449"/>
                <a:chOff x="4971393" y="3436883"/>
                <a:chExt cx="1034519" cy="819807"/>
              </a:xfrm>
            </p:grpSpPr>
            <p:sp>
              <p:nvSpPr>
                <p:cNvPr id="107" name="椭圆 106">
                  <a:extLst>
                    <a:ext uri="{FF2B5EF4-FFF2-40B4-BE49-F238E27FC236}">
                      <a16:creationId xmlns:a16="http://schemas.microsoft.com/office/drawing/2014/main" id="{707D78C2-AB14-4B6D-AFBB-4DC3A616E209}"/>
                    </a:ext>
                  </a:extLst>
                </p:cNvPr>
                <p:cNvSpPr/>
                <p:nvPr/>
              </p:nvSpPr>
              <p:spPr>
                <a:xfrm>
                  <a:off x="4971393" y="3436883"/>
                  <a:ext cx="970359" cy="819807"/>
                </a:xfrm>
                <a:prstGeom prst="ellipse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8" name="文本框 107">
                  <a:extLst>
                    <a:ext uri="{FF2B5EF4-FFF2-40B4-BE49-F238E27FC236}">
                      <a16:creationId xmlns:a16="http://schemas.microsoft.com/office/drawing/2014/main" id="{D4A5376D-FF41-4361-9001-DB949BDB3C2A}"/>
                    </a:ext>
                  </a:extLst>
                </p:cNvPr>
                <p:cNvSpPr txBox="1"/>
                <p:nvPr/>
              </p:nvSpPr>
              <p:spPr>
                <a:xfrm>
                  <a:off x="5023943" y="3561337"/>
                  <a:ext cx="981969" cy="6186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zh-CN" altLang="en-US" b="1" dirty="0"/>
                    <a:t>关系</a:t>
                  </a:r>
                </a:p>
              </p:txBody>
            </p:sp>
          </p:grpSp>
          <p:grpSp>
            <p:nvGrpSpPr>
              <p:cNvPr id="37" name="组合 36">
                <a:extLst>
                  <a:ext uri="{FF2B5EF4-FFF2-40B4-BE49-F238E27FC236}">
                    <a16:creationId xmlns:a16="http://schemas.microsoft.com/office/drawing/2014/main" id="{E0A1152F-5258-44B3-A10C-1ED6AEA29B9D}"/>
                  </a:ext>
                </a:extLst>
              </p:cNvPr>
              <p:cNvGrpSpPr/>
              <p:nvPr/>
            </p:nvGrpSpPr>
            <p:grpSpPr>
              <a:xfrm>
                <a:off x="9272989" y="1942283"/>
                <a:ext cx="1034519" cy="489449"/>
                <a:chOff x="4971393" y="3436883"/>
                <a:chExt cx="1034519" cy="819807"/>
              </a:xfrm>
            </p:grpSpPr>
            <p:sp>
              <p:nvSpPr>
                <p:cNvPr id="105" name="椭圆 104">
                  <a:extLst>
                    <a:ext uri="{FF2B5EF4-FFF2-40B4-BE49-F238E27FC236}">
                      <a16:creationId xmlns:a16="http://schemas.microsoft.com/office/drawing/2014/main" id="{1265831F-2170-4EBB-AFAE-1C638A535991}"/>
                    </a:ext>
                  </a:extLst>
                </p:cNvPr>
                <p:cNvSpPr/>
                <p:nvPr/>
              </p:nvSpPr>
              <p:spPr>
                <a:xfrm>
                  <a:off x="4971393" y="3436883"/>
                  <a:ext cx="970359" cy="819807"/>
                </a:xfrm>
                <a:prstGeom prst="ellipse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6" name="文本框 105">
                  <a:extLst>
                    <a:ext uri="{FF2B5EF4-FFF2-40B4-BE49-F238E27FC236}">
                      <a16:creationId xmlns:a16="http://schemas.microsoft.com/office/drawing/2014/main" id="{2FB43730-DC7C-4441-A8E4-66A296BFFA2B}"/>
                    </a:ext>
                  </a:extLst>
                </p:cNvPr>
                <p:cNvSpPr txBox="1"/>
                <p:nvPr/>
              </p:nvSpPr>
              <p:spPr>
                <a:xfrm>
                  <a:off x="5023943" y="3561337"/>
                  <a:ext cx="981969" cy="6186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zh-CN" altLang="en-US" b="1" dirty="0"/>
                    <a:t>性质</a:t>
                  </a:r>
                </a:p>
              </p:txBody>
            </p:sp>
          </p:grpSp>
          <p:grpSp>
            <p:nvGrpSpPr>
              <p:cNvPr id="38" name="组合 37">
                <a:extLst>
                  <a:ext uri="{FF2B5EF4-FFF2-40B4-BE49-F238E27FC236}">
                    <a16:creationId xmlns:a16="http://schemas.microsoft.com/office/drawing/2014/main" id="{EC21C0B6-25D4-4122-BF69-42526E4F0551}"/>
                  </a:ext>
                </a:extLst>
              </p:cNvPr>
              <p:cNvGrpSpPr/>
              <p:nvPr/>
            </p:nvGrpSpPr>
            <p:grpSpPr>
              <a:xfrm>
                <a:off x="10391890" y="1921263"/>
                <a:ext cx="945075" cy="489449"/>
                <a:chOff x="4971393" y="3436883"/>
                <a:chExt cx="1034519" cy="819807"/>
              </a:xfrm>
            </p:grpSpPr>
            <p:sp>
              <p:nvSpPr>
                <p:cNvPr id="103" name="椭圆 102">
                  <a:extLst>
                    <a:ext uri="{FF2B5EF4-FFF2-40B4-BE49-F238E27FC236}">
                      <a16:creationId xmlns:a16="http://schemas.microsoft.com/office/drawing/2014/main" id="{393D4C64-E4FC-40E2-A71F-48E80112D316}"/>
                    </a:ext>
                  </a:extLst>
                </p:cNvPr>
                <p:cNvSpPr/>
                <p:nvPr/>
              </p:nvSpPr>
              <p:spPr>
                <a:xfrm>
                  <a:off x="4971393" y="3436883"/>
                  <a:ext cx="970359" cy="819807"/>
                </a:xfrm>
                <a:prstGeom prst="ellipse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4" name="文本框 103">
                  <a:extLst>
                    <a:ext uri="{FF2B5EF4-FFF2-40B4-BE49-F238E27FC236}">
                      <a16:creationId xmlns:a16="http://schemas.microsoft.com/office/drawing/2014/main" id="{0A67DDF4-C88A-46B0-875B-B78B006F1448}"/>
                    </a:ext>
                  </a:extLst>
                </p:cNvPr>
                <p:cNvSpPr txBox="1"/>
                <p:nvPr/>
              </p:nvSpPr>
              <p:spPr>
                <a:xfrm>
                  <a:off x="5023943" y="3561337"/>
                  <a:ext cx="981969" cy="6186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zh-CN" altLang="en-US" b="1" dirty="0"/>
                    <a:t>应用</a:t>
                  </a:r>
                </a:p>
              </p:txBody>
            </p:sp>
          </p:grpSp>
          <p:grpSp>
            <p:nvGrpSpPr>
              <p:cNvPr id="39" name="组合 38">
                <a:extLst>
                  <a:ext uri="{FF2B5EF4-FFF2-40B4-BE49-F238E27FC236}">
                    <a16:creationId xmlns:a16="http://schemas.microsoft.com/office/drawing/2014/main" id="{D0547913-E14A-4945-BA83-DCC1AE7F0C4C}"/>
                  </a:ext>
                </a:extLst>
              </p:cNvPr>
              <p:cNvGrpSpPr/>
              <p:nvPr/>
            </p:nvGrpSpPr>
            <p:grpSpPr>
              <a:xfrm>
                <a:off x="4207522" y="1877744"/>
                <a:ext cx="1034519" cy="489449"/>
                <a:chOff x="4971393" y="3436883"/>
                <a:chExt cx="1034519" cy="819807"/>
              </a:xfrm>
            </p:grpSpPr>
            <p:sp>
              <p:nvSpPr>
                <p:cNvPr id="101" name="椭圆 100">
                  <a:extLst>
                    <a:ext uri="{FF2B5EF4-FFF2-40B4-BE49-F238E27FC236}">
                      <a16:creationId xmlns:a16="http://schemas.microsoft.com/office/drawing/2014/main" id="{6089C0F0-43D2-4F14-9583-9C74BAEAE053}"/>
                    </a:ext>
                  </a:extLst>
                </p:cNvPr>
                <p:cNvSpPr/>
                <p:nvPr/>
              </p:nvSpPr>
              <p:spPr>
                <a:xfrm>
                  <a:off x="4971393" y="3436883"/>
                  <a:ext cx="970359" cy="819807"/>
                </a:xfrm>
                <a:prstGeom prst="ellipse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2" name="文本框 101">
                  <a:extLst>
                    <a:ext uri="{FF2B5EF4-FFF2-40B4-BE49-F238E27FC236}">
                      <a16:creationId xmlns:a16="http://schemas.microsoft.com/office/drawing/2014/main" id="{7481A570-779D-414F-8DEF-19CE003FC445}"/>
                    </a:ext>
                  </a:extLst>
                </p:cNvPr>
                <p:cNvSpPr txBox="1"/>
                <p:nvPr/>
              </p:nvSpPr>
              <p:spPr>
                <a:xfrm>
                  <a:off x="5023943" y="3561337"/>
                  <a:ext cx="981969" cy="6186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zh-CN" altLang="en-US" b="1" dirty="0"/>
                    <a:t>概念</a:t>
                  </a:r>
                </a:p>
              </p:txBody>
            </p:sp>
          </p:grpSp>
          <p:grpSp>
            <p:nvGrpSpPr>
              <p:cNvPr id="40" name="组合 39">
                <a:extLst>
                  <a:ext uri="{FF2B5EF4-FFF2-40B4-BE49-F238E27FC236}">
                    <a16:creationId xmlns:a16="http://schemas.microsoft.com/office/drawing/2014/main" id="{DDC7330E-8CE7-40AE-8C52-0550631F83B9}"/>
                  </a:ext>
                </a:extLst>
              </p:cNvPr>
              <p:cNvGrpSpPr/>
              <p:nvPr/>
            </p:nvGrpSpPr>
            <p:grpSpPr>
              <a:xfrm>
                <a:off x="3027189" y="1874045"/>
                <a:ext cx="1034519" cy="489449"/>
                <a:chOff x="4971393" y="3436883"/>
                <a:chExt cx="1034519" cy="819807"/>
              </a:xfrm>
            </p:grpSpPr>
            <p:sp>
              <p:nvSpPr>
                <p:cNvPr id="99" name="椭圆 98">
                  <a:extLst>
                    <a:ext uri="{FF2B5EF4-FFF2-40B4-BE49-F238E27FC236}">
                      <a16:creationId xmlns:a16="http://schemas.microsoft.com/office/drawing/2014/main" id="{1902C3E8-69C3-4E3A-B0F4-D65A7D45A5A2}"/>
                    </a:ext>
                  </a:extLst>
                </p:cNvPr>
                <p:cNvSpPr/>
                <p:nvPr/>
              </p:nvSpPr>
              <p:spPr>
                <a:xfrm>
                  <a:off x="4971393" y="3436883"/>
                  <a:ext cx="970359" cy="819807"/>
                </a:xfrm>
                <a:prstGeom prst="ellipse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0" name="文本框 99">
                  <a:extLst>
                    <a:ext uri="{FF2B5EF4-FFF2-40B4-BE49-F238E27FC236}">
                      <a16:creationId xmlns:a16="http://schemas.microsoft.com/office/drawing/2014/main" id="{4E8FC3AF-C73D-464A-9BA5-574B0DAB95B9}"/>
                    </a:ext>
                  </a:extLst>
                </p:cNvPr>
                <p:cNvSpPr txBox="1"/>
                <p:nvPr/>
              </p:nvSpPr>
              <p:spPr>
                <a:xfrm>
                  <a:off x="5023943" y="3561337"/>
                  <a:ext cx="981969" cy="6186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zh-CN" altLang="en-US" b="1" dirty="0"/>
                    <a:t>结构</a:t>
                  </a:r>
                </a:p>
              </p:txBody>
            </p:sp>
          </p:grpSp>
          <p:grpSp>
            <p:nvGrpSpPr>
              <p:cNvPr id="41" name="组合 40">
                <a:extLst>
                  <a:ext uri="{FF2B5EF4-FFF2-40B4-BE49-F238E27FC236}">
                    <a16:creationId xmlns:a16="http://schemas.microsoft.com/office/drawing/2014/main" id="{80C43906-3CA4-4806-AFFA-9237330622D0}"/>
                  </a:ext>
                </a:extLst>
              </p:cNvPr>
              <p:cNvGrpSpPr/>
              <p:nvPr/>
            </p:nvGrpSpPr>
            <p:grpSpPr>
              <a:xfrm>
                <a:off x="1827201" y="1884555"/>
                <a:ext cx="1034519" cy="489449"/>
                <a:chOff x="4971393" y="3436883"/>
                <a:chExt cx="1034519" cy="819807"/>
              </a:xfrm>
            </p:grpSpPr>
            <p:sp>
              <p:nvSpPr>
                <p:cNvPr id="97" name="椭圆 96">
                  <a:extLst>
                    <a:ext uri="{FF2B5EF4-FFF2-40B4-BE49-F238E27FC236}">
                      <a16:creationId xmlns:a16="http://schemas.microsoft.com/office/drawing/2014/main" id="{72F0743F-C364-4FB9-A72E-36875918CFB8}"/>
                    </a:ext>
                  </a:extLst>
                </p:cNvPr>
                <p:cNvSpPr/>
                <p:nvPr/>
              </p:nvSpPr>
              <p:spPr>
                <a:xfrm>
                  <a:off x="4971393" y="3436883"/>
                  <a:ext cx="970359" cy="819807"/>
                </a:xfrm>
                <a:prstGeom prst="ellipse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8" name="文本框 97">
                  <a:extLst>
                    <a:ext uri="{FF2B5EF4-FFF2-40B4-BE49-F238E27FC236}">
                      <a16:creationId xmlns:a16="http://schemas.microsoft.com/office/drawing/2014/main" id="{388FF146-AD4F-490C-A62C-6A6A8ECCADC4}"/>
                    </a:ext>
                  </a:extLst>
                </p:cNvPr>
                <p:cNvSpPr txBox="1"/>
                <p:nvPr/>
              </p:nvSpPr>
              <p:spPr>
                <a:xfrm>
                  <a:off x="5023943" y="3561337"/>
                  <a:ext cx="981969" cy="6186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zh-CN" altLang="en-US" b="1" dirty="0"/>
                    <a:t>运算</a:t>
                  </a:r>
                </a:p>
              </p:txBody>
            </p:sp>
          </p:grpSp>
          <p:grpSp>
            <p:nvGrpSpPr>
              <p:cNvPr id="42" name="组合 41">
                <a:extLst>
                  <a:ext uri="{FF2B5EF4-FFF2-40B4-BE49-F238E27FC236}">
                    <a16:creationId xmlns:a16="http://schemas.microsoft.com/office/drawing/2014/main" id="{ED83E249-06E5-4781-8B02-E49B6EA1AC3A}"/>
                  </a:ext>
                </a:extLst>
              </p:cNvPr>
              <p:cNvGrpSpPr/>
              <p:nvPr/>
            </p:nvGrpSpPr>
            <p:grpSpPr>
              <a:xfrm>
                <a:off x="623695" y="1867515"/>
                <a:ext cx="1034519" cy="489449"/>
                <a:chOff x="4971393" y="3436883"/>
                <a:chExt cx="1034519" cy="819807"/>
              </a:xfrm>
            </p:grpSpPr>
            <p:sp>
              <p:nvSpPr>
                <p:cNvPr id="95" name="椭圆 94">
                  <a:extLst>
                    <a:ext uri="{FF2B5EF4-FFF2-40B4-BE49-F238E27FC236}">
                      <a16:creationId xmlns:a16="http://schemas.microsoft.com/office/drawing/2014/main" id="{07409170-E683-412A-A7FA-2CFA48AD221B}"/>
                    </a:ext>
                  </a:extLst>
                </p:cNvPr>
                <p:cNvSpPr/>
                <p:nvPr/>
              </p:nvSpPr>
              <p:spPr>
                <a:xfrm>
                  <a:off x="4971393" y="3436883"/>
                  <a:ext cx="970359" cy="819807"/>
                </a:xfrm>
                <a:prstGeom prst="ellipse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6" name="文本框 95">
                  <a:extLst>
                    <a:ext uri="{FF2B5EF4-FFF2-40B4-BE49-F238E27FC236}">
                      <a16:creationId xmlns:a16="http://schemas.microsoft.com/office/drawing/2014/main" id="{70159DF0-D48E-457D-B6AF-B93392E6EEB3}"/>
                    </a:ext>
                  </a:extLst>
                </p:cNvPr>
                <p:cNvSpPr txBox="1"/>
                <p:nvPr/>
              </p:nvSpPr>
              <p:spPr>
                <a:xfrm>
                  <a:off x="5023943" y="3561337"/>
                  <a:ext cx="981969" cy="6186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zh-CN" altLang="en-US" b="1" dirty="0"/>
                    <a:t>应用</a:t>
                  </a:r>
                </a:p>
              </p:txBody>
            </p:sp>
          </p:grpSp>
          <p:sp>
            <p:nvSpPr>
              <p:cNvPr id="45" name="圆角右箭头 51">
                <a:extLst>
                  <a:ext uri="{FF2B5EF4-FFF2-40B4-BE49-F238E27FC236}">
                    <a16:creationId xmlns:a16="http://schemas.microsoft.com/office/drawing/2014/main" id="{546389AA-7FC0-4829-AD74-0B18B97E3813}"/>
                  </a:ext>
                </a:extLst>
              </p:cNvPr>
              <p:cNvSpPr/>
              <p:nvPr/>
            </p:nvSpPr>
            <p:spPr>
              <a:xfrm>
                <a:off x="5525490" y="1997928"/>
                <a:ext cx="447478" cy="571400"/>
              </a:xfrm>
              <a:prstGeom prst="bentArrow">
                <a:avLst>
                  <a:gd name="adj1" fmla="val 25000"/>
                  <a:gd name="adj2" fmla="val 25000"/>
                  <a:gd name="adj3" fmla="val 25000"/>
                  <a:gd name="adj4" fmla="val 2965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圆角右箭头 143">
                <a:extLst>
                  <a:ext uri="{FF2B5EF4-FFF2-40B4-BE49-F238E27FC236}">
                    <a16:creationId xmlns:a16="http://schemas.microsoft.com/office/drawing/2014/main" id="{8E072970-3B1B-4BBB-83E3-2A41DFC9DF4F}"/>
                  </a:ext>
                </a:extLst>
              </p:cNvPr>
              <p:cNvSpPr/>
              <p:nvPr/>
            </p:nvSpPr>
            <p:spPr>
              <a:xfrm flipH="1">
                <a:off x="5200831" y="1993218"/>
                <a:ext cx="388458" cy="591580"/>
              </a:xfrm>
              <a:prstGeom prst="ben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7" name="直接箭头连接符 46">
                <a:extLst>
                  <a:ext uri="{FF2B5EF4-FFF2-40B4-BE49-F238E27FC236}">
                    <a16:creationId xmlns:a16="http://schemas.microsoft.com/office/drawing/2014/main" id="{FFC7DDC7-2944-4C6D-A924-2F314DE878E4}"/>
                  </a:ext>
                </a:extLst>
              </p:cNvPr>
              <p:cNvCxnSpPr>
                <a:stCxn id="120" idx="3"/>
                <a:endCxn id="58" idx="1"/>
              </p:cNvCxnSpPr>
              <p:nvPr/>
            </p:nvCxnSpPr>
            <p:spPr>
              <a:xfrm flipV="1">
                <a:off x="6122109" y="2601702"/>
                <a:ext cx="660178" cy="54471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接箭头连接符 47">
                <a:extLst>
                  <a:ext uri="{FF2B5EF4-FFF2-40B4-BE49-F238E27FC236}">
                    <a16:creationId xmlns:a16="http://schemas.microsoft.com/office/drawing/2014/main" id="{0460FA49-9CBD-4373-912A-5715CD4F9DB9}"/>
                  </a:ext>
                </a:extLst>
              </p:cNvPr>
              <p:cNvCxnSpPr>
                <a:stCxn id="120" idx="3"/>
                <a:endCxn id="57" idx="1"/>
              </p:cNvCxnSpPr>
              <p:nvPr/>
            </p:nvCxnSpPr>
            <p:spPr>
              <a:xfrm flipV="1">
                <a:off x="6122109" y="3063396"/>
                <a:ext cx="681513" cy="8302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接箭头连接符 48">
                <a:extLst>
                  <a:ext uri="{FF2B5EF4-FFF2-40B4-BE49-F238E27FC236}">
                    <a16:creationId xmlns:a16="http://schemas.microsoft.com/office/drawing/2014/main" id="{56595813-FEA2-404C-ADAF-967A0862D3A3}"/>
                  </a:ext>
                </a:extLst>
              </p:cNvPr>
              <p:cNvCxnSpPr>
                <a:stCxn id="120" idx="3"/>
                <a:endCxn id="56" idx="1"/>
              </p:cNvCxnSpPr>
              <p:nvPr/>
            </p:nvCxnSpPr>
            <p:spPr>
              <a:xfrm>
                <a:off x="6122109" y="3146416"/>
                <a:ext cx="697312" cy="34228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矩形 49">
                <a:extLst>
                  <a:ext uri="{FF2B5EF4-FFF2-40B4-BE49-F238E27FC236}">
                    <a16:creationId xmlns:a16="http://schemas.microsoft.com/office/drawing/2014/main" id="{98CD7068-233A-4937-98EB-ED1E86C72D40}"/>
                  </a:ext>
                </a:extLst>
              </p:cNvPr>
              <p:cNvSpPr/>
              <p:nvPr/>
            </p:nvSpPr>
            <p:spPr>
              <a:xfrm>
                <a:off x="2994568" y="3420696"/>
                <a:ext cx="141603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zh-CN" altLang="en-US" sz="2400" b="1" dirty="0">
                    <a:solidFill>
                      <a:prstClr val="black"/>
                    </a:solidFill>
                  </a:rPr>
                  <a:t>执行计划</a:t>
                </a:r>
              </a:p>
            </p:txBody>
          </p:sp>
          <p:cxnSp>
            <p:nvCxnSpPr>
              <p:cNvPr id="51" name="直接箭头连接符 50">
                <a:extLst>
                  <a:ext uri="{FF2B5EF4-FFF2-40B4-BE49-F238E27FC236}">
                    <a16:creationId xmlns:a16="http://schemas.microsoft.com/office/drawing/2014/main" id="{8DD88170-8F8F-46A8-A9E8-AE166AC19546}"/>
                  </a:ext>
                </a:extLst>
              </p:cNvPr>
              <p:cNvCxnSpPr>
                <a:stCxn id="120" idx="1"/>
                <a:endCxn id="55" idx="3"/>
              </p:cNvCxnSpPr>
              <p:nvPr/>
            </p:nvCxnSpPr>
            <p:spPr>
              <a:xfrm flipH="1" flipV="1">
                <a:off x="4458644" y="2732990"/>
                <a:ext cx="551616" cy="41342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接箭头连接符 51">
                <a:extLst>
                  <a:ext uri="{FF2B5EF4-FFF2-40B4-BE49-F238E27FC236}">
                    <a16:creationId xmlns:a16="http://schemas.microsoft.com/office/drawing/2014/main" id="{EC1A1CB2-5316-4670-83EB-2EF03E4C6270}"/>
                  </a:ext>
                </a:extLst>
              </p:cNvPr>
              <p:cNvCxnSpPr>
                <a:stCxn id="120" idx="1"/>
                <a:endCxn id="54" idx="3"/>
              </p:cNvCxnSpPr>
              <p:nvPr/>
            </p:nvCxnSpPr>
            <p:spPr>
              <a:xfrm flipH="1">
                <a:off x="4479979" y="3146416"/>
                <a:ext cx="530281" cy="4826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箭头连接符 52">
                <a:extLst>
                  <a:ext uri="{FF2B5EF4-FFF2-40B4-BE49-F238E27FC236}">
                    <a16:creationId xmlns:a16="http://schemas.microsoft.com/office/drawing/2014/main" id="{77B8A2B8-9F57-4A2C-822F-26E322199531}"/>
                  </a:ext>
                </a:extLst>
              </p:cNvPr>
              <p:cNvCxnSpPr>
                <a:stCxn id="120" idx="1"/>
                <a:endCxn id="50" idx="3"/>
              </p:cNvCxnSpPr>
              <p:nvPr/>
            </p:nvCxnSpPr>
            <p:spPr>
              <a:xfrm flipH="1">
                <a:off x="4410607" y="3146416"/>
                <a:ext cx="599653" cy="50511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矩形 53">
                <a:extLst>
                  <a:ext uri="{FF2B5EF4-FFF2-40B4-BE49-F238E27FC236}">
                    <a16:creationId xmlns:a16="http://schemas.microsoft.com/office/drawing/2014/main" id="{8899316B-3006-449A-98F9-6DBD99BDE8BA}"/>
                  </a:ext>
                </a:extLst>
              </p:cNvPr>
              <p:cNvSpPr/>
              <p:nvPr/>
            </p:nvSpPr>
            <p:spPr>
              <a:xfrm>
                <a:off x="2957434" y="2963851"/>
                <a:ext cx="152254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zh-CN" altLang="en-US" sz="2400" b="1" dirty="0">
                    <a:solidFill>
                      <a:prstClr val="black"/>
                    </a:solidFill>
                  </a:rPr>
                  <a:t>酝酿计划</a:t>
                </a:r>
              </a:p>
            </p:txBody>
          </p:sp>
          <p:sp>
            <p:nvSpPr>
              <p:cNvPr id="55" name="矩形 54">
                <a:extLst>
                  <a:ext uri="{FF2B5EF4-FFF2-40B4-BE49-F238E27FC236}">
                    <a16:creationId xmlns:a16="http://schemas.microsoft.com/office/drawing/2014/main" id="{EB6815E1-5D93-4E7A-82EA-B9245AB2A800}"/>
                  </a:ext>
                </a:extLst>
              </p:cNvPr>
              <p:cNvSpPr/>
              <p:nvPr/>
            </p:nvSpPr>
            <p:spPr>
              <a:xfrm>
                <a:off x="2972821" y="2502157"/>
                <a:ext cx="148582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zh-CN" altLang="en-US" sz="2400" b="1" dirty="0">
                    <a:solidFill>
                      <a:prstClr val="black"/>
                    </a:solidFill>
                  </a:rPr>
                  <a:t>明晰问题</a:t>
                </a:r>
              </a:p>
            </p:txBody>
          </p:sp>
          <p:sp>
            <p:nvSpPr>
              <p:cNvPr id="56" name="矩形 55">
                <a:extLst>
                  <a:ext uri="{FF2B5EF4-FFF2-40B4-BE49-F238E27FC236}">
                    <a16:creationId xmlns:a16="http://schemas.microsoft.com/office/drawing/2014/main" id="{88B4D099-843B-4FA0-9B8C-60B8E6542120}"/>
                  </a:ext>
                </a:extLst>
              </p:cNvPr>
              <p:cNvSpPr/>
              <p:nvPr/>
            </p:nvSpPr>
            <p:spPr>
              <a:xfrm>
                <a:off x="6819421" y="3257863"/>
                <a:ext cx="86914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zh-CN" altLang="en-US" sz="2400" b="1" dirty="0">
                    <a:solidFill>
                      <a:prstClr val="black"/>
                    </a:solidFill>
                  </a:rPr>
                  <a:t>自省</a:t>
                </a:r>
              </a:p>
            </p:txBody>
          </p:sp>
          <p:sp>
            <p:nvSpPr>
              <p:cNvPr id="57" name="矩形 56">
                <a:extLst>
                  <a:ext uri="{FF2B5EF4-FFF2-40B4-BE49-F238E27FC236}">
                    <a16:creationId xmlns:a16="http://schemas.microsoft.com/office/drawing/2014/main" id="{1EA46982-B9D7-427F-9F8D-94485EB11CB0}"/>
                  </a:ext>
                </a:extLst>
              </p:cNvPr>
              <p:cNvSpPr/>
              <p:nvPr/>
            </p:nvSpPr>
            <p:spPr>
              <a:xfrm>
                <a:off x="6803622" y="2832563"/>
                <a:ext cx="86914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zh-CN" altLang="en-US" sz="2400" b="1" dirty="0">
                    <a:solidFill>
                      <a:prstClr val="black"/>
                    </a:solidFill>
                  </a:rPr>
                  <a:t>质疑</a:t>
                </a:r>
              </a:p>
            </p:txBody>
          </p:sp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DE2FBC72-E010-416F-B313-171EDDF4D755}"/>
                  </a:ext>
                </a:extLst>
              </p:cNvPr>
              <p:cNvSpPr/>
              <p:nvPr/>
            </p:nvSpPr>
            <p:spPr>
              <a:xfrm>
                <a:off x="6782287" y="2370869"/>
                <a:ext cx="86914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zh-CN" altLang="en-US" sz="2400" b="1" dirty="0">
                    <a:solidFill>
                      <a:prstClr val="black"/>
                    </a:solidFill>
                  </a:rPr>
                  <a:t>预判</a:t>
                </a:r>
              </a:p>
            </p:txBody>
          </p:sp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EB7EAD42-1E36-44DC-89AE-8CE38C568045}"/>
                  </a:ext>
                </a:extLst>
              </p:cNvPr>
              <p:cNvSpPr/>
              <p:nvPr/>
            </p:nvSpPr>
            <p:spPr>
              <a:xfrm>
                <a:off x="1917369" y="3535181"/>
                <a:ext cx="86914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zh-CN" altLang="en-US" sz="2400" b="1" dirty="0">
                    <a:solidFill>
                      <a:prstClr val="black"/>
                    </a:solidFill>
                  </a:rPr>
                  <a:t>性质</a:t>
                </a:r>
              </a:p>
            </p:txBody>
          </p:sp>
          <p:sp>
            <p:nvSpPr>
              <p:cNvPr id="60" name="矩形 59">
                <a:extLst>
                  <a:ext uri="{FF2B5EF4-FFF2-40B4-BE49-F238E27FC236}">
                    <a16:creationId xmlns:a16="http://schemas.microsoft.com/office/drawing/2014/main" id="{14C7936E-0C9A-40EF-BAB8-7B87B75571B6}"/>
                  </a:ext>
                </a:extLst>
              </p:cNvPr>
              <p:cNvSpPr/>
              <p:nvPr/>
            </p:nvSpPr>
            <p:spPr>
              <a:xfrm>
                <a:off x="1901570" y="3109881"/>
                <a:ext cx="86914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zh-CN" altLang="en-US" sz="2400" b="1" dirty="0">
                    <a:solidFill>
                      <a:prstClr val="black"/>
                    </a:solidFill>
                  </a:rPr>
                  <a:t>算法</a:t>
                </a:r>
              </a:p>
            </p:txBody>
          </p:sp>
          <p:sp>
            <p:nvSpPr>
              <p:cNvPr id="61" name="矩形 60">
                <a:extLst>
                  <a:ext uri="{FF2B5EF4-FFF2-40B4-BE49-F238E27FC236}">
                    <a16:creationId xmlns:a16="http://schemas.microsoft.com/office/drawing/2014/main" id="{3EF72FE1-E01C-4ADC-ABA4-D2E64910846D}"/>
                  </a:ext>
                </a:extLst>
              </p:cNvPr>
              <p:cNvSpPr/>
              <p:nvPr/>
            </p:nvSpPr>
            <p:spPr>
              <a:xfrm>
                <a:off x="1880235" y="2648187"/>
                <a:ext cx="86914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zh-CN" altLang="en-US" sz="2400" b="1" dirty="0">
                    <a:solidFill>
                      <a:prstClr val="black"/>
                    </a:solidFill>
                  </a:rPr>
                  <a:t>算理</a:t>
                </a:r>
              </a:p>
            </p:txBody>
          </p:sp>
          <p:cxnSp>
            <p:nvCxnSpPr>
              <p:cNvPr id="62" name="直接箭头连接符 61">
                <a:extLst>
                  <a:ext uri="{FF2B5EF4-FFF2-40B4-BE49-F238E27FC236}">
                    <a16:creationId xmlns:a16="http://schemas.microsoft.com/office/drawing/2014/main" id="{B6B7AA93-894C-4659-90EC-3F5059078901}"/>
                  </a:ext>
                </a:extLst>
              </p:cNvPr>
              <p:cNvCxnSpPr>
                <a:stCxn id="97" idx="4"/>
                <a:endCxn id="61" idx="0"/>
              </p:cNvCxnSpPr>
              <p:nvPr/>
            </p:nvCxnSpPr>
            <p:spPr>
              <a:xfrm>
                <a:off x="2312381" y="2374004"/>
                <a:ext cx="2429" cy="27418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3" name="组合 62">
                <a:extLst>
                  <a:ext uri="{FF2B5EF4-FFF2-40B4-BE49-F238E27FC236}">
                    <a16:creationId xmlns:a16="http://schemas.microsoft.com/office/drawing/2014/main" id="{1E7496A2-8364-43FE-ACE1-53B2198FAA6C}"/>
                  </a:ext>
                </a:extLst>
              </p:cNvPr>
              <p:cNvGrpSpPr/>
              <p:nvPr/>
            </p:nvGrpSpPr>
            <p:grpSpPr>
              <a:xfrm>
                <a:off x="5072029" y="5690609"/>
                <a:ext cx="1034519" cy="489449"/>
                <a:chOff x="4971393" y="3436883"/>
                <a:chExt cx="1034519" cy="819807"/>
              </a:xfrm>
            </p:grpSpPr>
            <p:sp>
              <p:nvSpPr>
                <p:cNvPr id="93" name="椭圆 92">
                  <a:extLst>
                    <a:ext uri="{FF2B5EF4-FFF2-40B4-BE49-F238E27FC236}">
                      <a16:creationId xmlns:a16="http://schemas.microsoft.com/office/drawing/2014/main" id="{06D0C92D-0724-411F-B4FC-963E1B36884B}"/>
                    </a:ext>
                  </a:extLst>
                </p:cNvPr>
                <p:cNvSpPr/>
                <p:nvPr/>
              </p:nvSpPr>
              <p:spPr>
                <a:xfrm>
                  <a:off x="4971393" y="3436883"/>
                  <a:ext cx="970359" cy="819807"/>
                </a:xfrm>
                <a:prstGeom prst="ellipse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4" name="文本框 93">
                  <a:extLst>
                    <a:ext uri="{FF2B5EF4-FFF2-40B4-BE49-F238E27FC236}">
                      <a16:creationId xmlns:a16="http://schemas.microsoft.com/office/drawing/2014/main" id="{3A48B4C2-A87B-4C4D-A503-CEF77C30477B}"/>
                    </a:ext>
                  </a:extLst>
                </p:cNvPr>
                <p:cNvSpPr txBox="1"/>
                <p:nvPr/>
              </p:nvSpPr>
              <p:spPr>
                <a:xfrm>
                  <a:off x="5023943" y="3561337"/>
                  <a:ext cx="981969" cy="6186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zh-CN" altLang="en-US" b="1" dirty="0"/>
                    <a:t>原型</a:t>
                  </a:r>
                </a:p>
              </p:txBody>
            </p:sp>
          </p:grpSp>
          <p:cxnSp>
            <p:nvCxnSpPr>
              <p:cNvPr id="64" name="直接箭头连接符 63">
                <a:extLst>
                  <a:ext uri="{FF2B5EF4-FFF2-40B4-BE49-F238E27FC236}">
                    <a16:creationId xmlns:a16="http://schemas.microsoft.com/office/drawing/2014/main" id="{CD7F5812-E770-4B50-9727-2D41AE987F37}"/>
                  </a:ext>
                </a:extLst>
              </p:cNvPr>
              <p:cNvCxnSpPr>
                <a:stCxn id="118" idx="3"/>
                <a:endCxn id="67" idx="1"/>
              </p:cNvCxnSpPr>
              <p:nvPr/>
            </p:nvCxnSpPr>
            <p:spPr>
              <a:xfrm flipV="1">
                <a:off x="6103410" y="3873061"/>
                <a:ext cx="740671" cy="26826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矩形 64">
                <a:extLst>
                  <a:ext uri="{FF2B5EF4-FFF2-40B4-BE49-F238E27FC236}">
                    <a16:creationId xmlns:a16="http://schemas.microsoft.com/office/drawing/2014/main" id="{70E09F26-C5A6-4EB7-8D1D-C7619791A3B3}"/>
                  </a:ext>
                </a:extLst>
              </p:cNvPr>
              <p:cNvSpPr/>
              <p:nvPr/>
            </p:nvSpPr>
            <p:spPr>
              <a:xfrm>
                <a:off x="6881215" y="4529222"/>
                <a:ext cx="86914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zh-CN" altLang="en-US" sz="2400" b="1" dirty="0">
                    <a:solidFill>
                      <a:prstClr val="black"/>
                    </a:solidFill>
                  </a:rPr>
                  <a:t>性质</a:t>
                </a:r>
              </a:p>
            </p:txBody>
          </p:sp>
          <p:sp>
            <p:nvSpPr>
              <p:cNvPr id="66" name="矩形 65">
                <a:extLst>
                  <a:ext uri="{FF2B5EF4-FFF2-40B4-BE49-F238E27FC236}">
                    <a16:creationId xmlns:a16="http://schemas.microsoft.com/office/drawing/2014/main" id="{867F1E40-B52D-4D12-A873-6CCBB552E50C}"/>
                  </a:ext>
                </a:extLst>
              </p:cNvPr>
              <p:cNvSpPr/>
              <p:nvPr/>
            </p:nvSpPr>
            <p:spPr>
              <a:xfrm>
                <a:off x="6865416" y="4103922"/>
                <a:ext cx="86914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zh-CN" altLang="en-US" sz="2400" b="1" dirty="0">
                    <a:solidFill>
                      <a:prstClr val="black"/>
                    </a:solidFill>
                  </a:rPr>
                  <a:t>算法</a:t>
                </a:r>
              </a:p>
            </p:txBody>
          </p:sp>
          <p:sp>
            <p:nvSpPr>
              <p:cNvPr id="67" name="矩形 66">
                <a:extLst>
                  <a:ext uri="{FF2B5EF4-FFF2-40B4-BE49-F238E27FC236}">
                    <a16:creationId xmlns:a16="http://schemas.microsoft.com/office/drawing/2014/main" id="{828FCE8F-C524-4BED-892C-FCF49A9E276B}"/>
                  </a:ext>
                </a:extLst>
              </p:cNvPr>
              <p:cNvSpPr/>
              <p:nvPr/>
            </p:nvSpPr>
            <p:spPr>
              <a:xfrm>
                <a:off x="6844081" y="3642228"/>
                <a:ext cx="86914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zh-CN" altLang="en-US" sz="2400" b="1" dirty="0">
                    <a:solidFill>
                      <a:prstClr val="black"/>
                    </a:solidFill>
                  </a:rPr>
                  <a:t>算理</a:t>
                </a:r>
              </a:p>
            </p:txBody>
          </p:sp>
          <p:cxnSp>
            <p:nvCxnSpPr>
              <p:cNvPr id="68" name="直接箭头连接符 67">
                <a:extLst>
                  <a:ext uri="{FF2B5EF4-FFF2-40B4-BE49-F238E27FC236}">
                    <a16:creationId xmlns:a16="http://schemas.microsoft.com/office/drawing/2014/main" id="{900DB6DE-6633-4DFC-8931-68517DCFB84E}"/>
                  </a:ext>
                </a:extLst>
              </p:cNvPr>
              <p:cNvCxnSpPr>
                <a:stCxn id="118" idx="3"/>
                <a:endCxn id="66" idx="1"/>
              </p:cNvCxnSpPr>
              <p:nvPr/>
            </p:nvCxnSpPr>
            <p:spPr>
              <a:xfrm>
                <a:off x="6103410" y="4141330"/>
                <a:ext cx="762006" cy="19342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接箭头连接符 68">
                <a:extLst>
                  <a:ext uri="{FF2B5EF4-FFF2-40B4-BE49-F238E27FC236}">
                    <a16:creationId xmlns:a16="http://schemas.microsoft.com/office/drawing/2014/main" id="{836DBD45-E1BD-4FB6-A868-E5EBBFC08CF3}"/>
                  </a:ext>
                </a:extLst>
              </p:cNvPr>
              <p:cNvCxnSpPr>
                <a:stCxn id="118" idx="3"/>
                <a:endCxn id="65" idx="1"/>
              </p:cNvCxnSpPr>
              <p:nvPr/>
            </p:nvCxnSpPr>
            <p:spPr>
              <a:xfrm>
                <a:off x="6103410" y="4141330"/>
                <a:ext cx="777805" cy="61872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矩形 69">
                <a:extLst>
                  <a:ext uri="{FF2B5EF4-FFF2-40B4-BE49-F238E27FC236}">
                    <a16:creationId xmlns:a16="http://schemas.microsoft.com/office/drawing/2014/main" id="{5CAEA190-AE21-4034-9BD3-3B786BB2B421}"/>
                  </a:ext>
                </a:extLst>
              </p:cNvPr>
              <p:cNvSpPr/>
              <p:nvPr/>
            </p:nvSpPr>
            <p:spPr>
              <a:xfrm>
                <a:off x="2803446" y="4946930"/>
                <a:ext cx="141603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zh-CN" altLang="en-US" sz="2400" b="1" dirty="0">
                    <a:solidFill>
                      <a:prstClr val="black"/>
                    </a:solidFill>
                  </a:rPr>
                  <a:t>合情推理</a:t>
                </a:r>
              </a:p>
            </p:txBody>
          </p:sp>
          <p:cxnSp>
            <p:nvCxnSpPr>
              <p:cNvPr id="71" name="直接箭头连接符 70">
                <a:extLst>
                  <a:ext uri="{FF2B5EF4-FFF2-40B4-BE49-F238E27FC236}">
                    <a16:creationId xmlns:a16="http://schemas.microsoft.com/office/drawing/2014/main" id="{092AE687-13BB-412B-9E82-C6BC0F336CA1}"/>
                  </a:ext>
                </a:extLst>
              </p:cNvPr>
              <p:cNvCxnSpPr>
                <a:endCxn id="75" idx="3"/>
              </p:cNvCxnSpPr>
              <p:nvPr/>
            </p:nvCxnSpPr>
            <p:spPr>
              <a:xfrm flipH="1" flipV="1">
                <a:off x="4267522" y="4259224"/>
                <a:ext cx="777444" cy="33379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接箭头连接符 71">
                <a:extLst>
                  <a:ext uri="{FF2B5EF4-FFF2-40B4-BE49-F238E27FC236}">
                    <a16:creationId xmlns:a16="http://schemas.microsoft.com/office/drawing/2014/main" id="{11E04AA6-FC5A-4EFC-983C-1C4E56E31700}"/>
                  </a:ext>
                </a:extLst>
              </p:cNvPr>
              <p:cNvCxnSpPr>
                <a:endCxn id="74" idx="3"/>
              </p:cNvCxnSpPr>
              <p:nvPr/>
            </p:nvCxnSpPr>
            <p:spPr>
              <a:xfrm flipH="1">
                <a:off x="4321449" y="4606077"/>
                <a:ext cx="736384" cy="11531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接箭头连接符 72">
                <a:extLst>
                  <a:ext uri="{FF2B5EF4-FFF2-40B4-BE49-F238E27FC236}">
                    <a16:creationId xmlns:a16="http://schemas.microsoft.com/office/drawing/2014/main" id="{BAC8D866-4BB1-49C6-89E6-8D7155B368ED}"/>
                  </a:ext>
                </a:extLst>
              </p:cNvPr>
              <p:cNvCxnSpPr>
                <a:endCxn id="70" idx="3"/>
              </p:cNvCxnSpPr>
              <p:nvPr/>
            </p:nvCxnSpPr>
            <p:spPr>
              <a:xfrm flipH="1">
                <a:off x="4219485" y="4636086"/>
                <a:ext cx="826894" cy="54167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矩形 73">
                <a:extLst>
                  <a:ext uri="{FF2B5EF4-FFF2-40B4-BE49-F238E27FC236}">
                    <a16:creationId xmlns:a16="http://schemas.microsoft.com/office/drawing/2014/main" id="{C2BA363C-D8CF-4844-8A41-4E53F0C97BCF}"/>
                  </a:ext>
                </a:extLst>
              </p:cNvPr>
              <p:cNvSpPr/>
              <p:nvPr/>
            </p:nvSpPr>
            <p:spPr>
              <a:xfrm>
                <a:off x="2798904" y="4490558"/>
                <a:ext cx="152254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zh-CN" altLang="en-US" sz="2400" b="1" dirty="0">
                    <a:solidFill>
                      <a:prstClr val="black"/>
                    </a:solidFill>
                  </a:rPr>
                  <a:t>归纳推理</a:t>
                </a:r>
              </a:p>
            </p:txBody>
          </p:sp>
          <p:sp>
            <p:nvSpPr>
              <p:cNvPr id="75" name="矩形 74">
                <a:extLst>
                  <a:ext uri="{FF2B5EF4-FFF2-40B4-BE49-F238E27FC236}">
                    <a16:creationId xmlns:a16="http://schemas.microsoft.com/office/drawing/2014/main" id="{F8419294-422E-45B3-B29A-EE58F5C52907}"/>
                  </a:ext>
                </a:extLst>
              </p:cNvPr>
              <p:cNvSpPr/>
              <p:nvPr/>
            </p:nvSpPr>
            <p:spPr>
              <a:xfrm>
                <a:off x="2781699" y="4028391"/>
                <a:ext cx="148582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zh-CN" altLang="en-US" sz="2400" b="1" dirty="0">
                    <a:solidFill>
                      <a:prstClr val="black"/>
                    </a:solidFill>
                  </a:rPr>
                  <a:t>演绎推理</a:t>
                </a:r>
              </a:p>
            </p:txBody>
          </p:sp>
          <p:sp>
            <p:nvSpPr>
              <p:cNvPr id="76" name="矩形 75">
                <a:extLst>
                  <a:ext uri="{FF2B5EF4-FFF2-40B4-BE49-F238E27FC236}">
                    <a16:creationId xmlns:a16="http://schemas.microsoft.com/office/drawing/2014/main" id="{C6DF98ED-B236-4753-960F-D9CA3065A689}"/>
                  </a:ext>
                </a:extLst>
              </p:cNvPr>
              <p:cNvSpPr/>
              <p:nvPr/>
            </p:nvSpPr>
            <p:spPr>
              <a:xfrm>
                <a:off x="2315598" y="1311837"/>
                <a:ext cx="134684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zh-CN" altLang="en-US" b="1" dirty="0">
                    <a:solidFill>
                      <a:prstClr val="black"/>
                    </a:solidFill>
                  </a:rPr>
                  <a:t>引进新运算</a:t>
                </a:r>
              </a:p>
            </p:txBody>
          </p:sp>
          <p:sp>
            <p:nvSpPr>
              <p:cNvPr id="77" name="矩形 76">
                <a:extLst>
                  <a:ext uri="{FF2B5EF4-FFF2-40B4-BE49-F238E27FC236}">
                    <a16:creationId xmlns:a16="http://schemas.microsoft.com/office/drawing/2014/main" id="{6ED36F05-0504-4ED0-A3CD-D79895F06294}"/>
                  </a:ext>
                </a:extLst>
              </p:cNvPr>
              <p:cNvSpPr/>
              <p:nvPr/>
            </p:nvSpPr>
            <p:spPr>
              <a:xfrm>
                <a:off x="7635232" y="1336895"/>
                <a:ext cx="134684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zh-CN" altLang="en-US" b="1" dirty="0">
                    <a:solidFill>
                      <a:prstClr val="black"/>
                    </a:solidFill>
                  </a:rPr>
                  <a:t>研究新对象</a:t>
                </a:r>
              </a:p>
            </p:txBody>
          </p:sp>
          <p:cxnSp>
            <p:nvCxnSpPr>
              <p:cNvPr id="78" name="直接箭头连接符 77">
                <a:extLst>
                  <a:ext uri="{FF2B5EF4-FFF2-40B4-BE49-F238E27FC236}">
                    <a16:creationId xmlns:a16="http://schemas.microsoft.com/office/drawing/2014/main" id="{7C27A0F1-9CCF-4DC7-9B23-72E06E067049}"/>
                  </a:ext>
                </a:extLst>
              </p:cNvPr>
              <p:cNvCxnSpPr>
                <a:stCxn id="105" idx="2"/>
                <a:endCxn id="81" idx="0"/>
              </p:cNvCxnSpPr>
              <p:nvPr/>
            </p:nvCxnSpPr>
            <p:spPr>
              <a:xfrm>
                <a:off x="9272989" y="2187008"/>
                <a:ext cx="1222452" cy="111931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矩形 78">
                <a:extLst>
                  <a:ext uri="{FF2B5EF4-FFF2-40B4-BE49-F238E27FC236}">
                    <a16:creationId xmlns:a16="http://schemas.microsoft.com/office/drawing/2014/main" id="{1256A36D-CF96-47FE-8BE1-8CE4A3A2CCA2}"/>
                  </a:ext>
                </a:extLst>
              </p:cNvPr>
              <p:cNvSpPr/>
              <p:nvPr/>
            </p:nvSpPr>
            <p:spPr>
              <a:xfrm>
                <a:off x="8041066" y="3353239"/>
                <a:ext cx="86914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zh-CN" altLang="en-US" sz="2400" b="1" dirty="0">
                    <a:solidFill>
                      <a:prstClr val="black"/>
                    </a:solidFill>
                  </a:rPr>
                  <a:t>方程</a:t>
                </a:r>
              </a:p>
            </p:txBody>
          </p:sp>
          <p:sp>
            <p:nvSpPr>
              <p:cNvPr id="80" name="矩形 79">
                <a:extLst>
                  <a:ext uri="{FF2B5EF4-FFF2-40B4-BE49-F238E27FC236}">
                    <a16:creationId xmlns:a16="http://schemas.microsoft.com/office/drawing/2014/main" id="{71FAAB1F-8DAF-4BD1-95C2-6D54427F1AF5}"/>
                  </a:ext>
                </a:extLst>
              </p:cNvPr>
              <p:cNvSpPr/>
              <p:nvPr/>
            </p:nvSpPr>
            <p:spPr>
              <a:xfrm>
                <a:off x="8973697" y="3363097"/>
                <a:ext cx="79899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zh-CN" altLang="en-US" sz="2400" b="1" dirty="0">
                    <a:solidFill>
                      <a:prstClr val="black"/>
                    </a:solidFill>
                  </a:rPr>
                  <a:t>函数</a:t>
                </a:r>
              </a:p>
            </p:txBody>
          </p:sp>
          <p:sp>
            <p:nvSpPr>
              <p:cNvPr id="81" name="矩形 80">
                <a:extLst>
                  <a:ext uri="{FF2B5EF4-FFF2-40B4-BE49-F238E27FC236}">
                    <a16:creationId xmlns:a16="http://schemas.microsoft.com/office/drawing/2014/main" id="{4C8A03BA-9A1D-4736-83A1-557EAB5DE056}"/>
                  </a:ext>
                </a:extLst>
              </p:cNvPr>
              <p:cNvSpPr/>
              <p:nvPr/>
            </p:nvSpPr>
            <p:spPr>
              <a:xfrm>
                <a:off x="9906000" y="3306322"/>
                <a:ext cx="117888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zh-CN" altLang="en-US" sz="2400" b="1" dirty="0">
                    <a:solidFill>
                      <a:prstClr val="black"/>
                    </a:solidFill>
                  </a:rPr>
                  <a:t>不等式</a:t>
                </a:r>
              </a:p>
            </p:txBody>
          </p:sp>
          <p:cxnSp>
            <p:nvCxnSpPr>
              <p:cNvPr id="82" name="直接箭头连接符 81">
                <a:extLst>
                  <a:ext uri="{FF2B5EF4-FFF2-40B4-BE49-F238E27FC236}">
                    <a16:creationId xmlns:a16="http://schemas.microsoft.com/office/drawing/2014/main" id="{407D029A-22EA-44FB-B6C2-0EF61F1C79A3}"/>
                  </a:ext>
                </a:extLst>
              </p:cNvPr>
              <p:cNvCxnSpPr>
                <a:stCxn id="105" idx="2"/>
                <a:endCxn id="80" idx="0"/>
              </p:cNvCxnSpPr>
              <p:nvPr/>
            </p:nvCxnSpPr>
            <p:spPr>
              <a:xfrm>
                <a:off x="9272989" y="2187008"/>
                <a:ext cx="100203" cy="117608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接箭头连接符 82">
                <a:extLst>
                  <a:ext uri="{FF2B5EF4-FFF2-40B4-BE49-F238E27FC236}">
                    <a16:creationId xmlns:a16="http://schemas.microsoft.com/office/drawing/2014/main" id="{AB95945C-C424-427C-9642-D5DE7061481F}"/>
                  </a:ext>
                </a:extLst>
              </p:cNvPr>
              <p:cNvCxnSpPr>
                <a:stCxn id="105" idx="2"/>
                <a:endCxn id="79" idx="0"/>
              </p:cNvCxnSpPr>
              <p:nvPr/>
            </p:nvCxnSpPr>
            <p:spPr>
              <a:xfrm flipH="1">
                <a:off x="8475641" y="2187008"/>
                <a:ext cx="797348" cy="116623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直接箭头连接符 83">
                <a:extLst>
                  <a:ext uri="{FF2B5EF4-FFF2-40B4-BE49-F238E27FC236}">
                    <a16:creationId xmlns:a16="http://schemas.microsoft.com/office/drawing/2014/main" id="{DC8DC59A-F0CA-49CB-9BFC-7F23E794AEC1}"/>
                  </a:ext>
                </a:extLst>
              </p:cNvPr>
              <p:cNvCxnSpPr>
                <a:stCxn id="111" idx="0"/>
                <a:endCxn id="77" idx="2"/>
              </p:cNvCxnSpPr>
              <p:nvPr/>
            </p:nvCxnSpPr>
            <p:spPr>
              <a:xfrm flipV="1">
                <a:off x="6426932" y="1706227"/>
                <a:ext cx="1881722" cy="16403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直接箭头连接符 84">
                <a:extLst>
                  <a:ext uri="{FF2B5EF4-FFF2-40B4-BE49-F238E27FC236}">
                    <a16:creationId xmlns:a16="http://schemas.microsoft.com/office/drawing/2014/main" id="{D9FAAA32-DE86-4232-A18C-82B643D21F06}"/>
                  </a:ext>
                </a:extLst>
              </p:cNvPr>
              <p:cNvCxnSpPr>
                <a:stCxn id="109" idx="0"/>
                <a:endCxn id="77" idx="2"/>
              </p:cNvCxnSpPr>
              <p:nvPr/>
            </p:nvCxnSpPr>
            <p:spPr>
              <a:xfrm flipV="1">
                <a:off x="7517335" y="1706227"/>
                <a:ext cx="791319" cy="16175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直接箭头连接符 85">
                <a:extLst>
                  <a:ext uri="{FF2B5EF4-FFF2-40B4-BE49-F238E27FC236}">
                    <a16:creationId xmlns:a16="http://schemas.microsoft.com/office/drawing/2014/main" id="{4C321895-1C8D-42D9-9436-858729AE00F3}"/>
                  </a:ext>
                </a:extLst>
              </p:cNvPr>
              <p:cNvCxnSpPr>
                <a:stCxn id="107" idx="0"/>
                <a:endCxn id="77" idx="2"/>
              </p:cNvCxnSpPr>
              <p:nvPr/>
            </p:nvCxnSpPr>
            <p:spPr>
              <a:xfrm flipH="1" flipV="1">
                <a:off x="8308654" y="1706227"/>
                <a:ext cx="330614" cy="20635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接箭头连接符 86">
                <a:extLst>
                  <a:ext uri="{FF2B5EF4-FFF2-40B4-BE49-F238E27FC236}">
                    <a16:creationId xmlns:a16="http://schemas.microsoft.com/office/drawing/2014/main" id="{355FA420-9B0A-45E9-8E65-DFD8F035DF01}"/>
                  </a:ext>
                </a:extLst>
              </p:cNvPr>
              <p:cNvCxnSpPr>
                <a:stCxn id="105" idx="0"/>
                <a:endCxn id="77" idx="2"/>
              </p:cNvCxnSpPr>
              <p:nvPr/>
            </p:nvCxnSpPr>
            <p:spPr>
              <a:xfrm flipH="1" flipV="1">
                <a:off x="8308654" y="1706227"/>
                <a:ext cx="1449515" cy="23605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接箭头连接符 87">
                <a:extLst>
                  <a:ext uri="{FF2B5EF4-FFF2-40B4-BE49-F238E27FC236}">
                    <a16:creationId xmlns:a16="http://schemas.microsoft.com/office/drawing/2014/main" id="{6539CAF9-A582-42C5-8125-1E98A9A0C3CC}"/>
                  </a:ext>
                </a:extLst>
              </p:cNvPr>
              <p:cNvCxnSpPr>
                <a:stCxn id="103" idx="0"/>
                <a:endCxn id="77" idx="2"/>
              </p:cNvCxnSpPr>
              <p:nvPr/>
            </p:nvCxnSpPr>
            <p:spPr>
              <a:xfrm flipH="1" flipV="1">
                <a:off x="8308654" y="1706227"/>
                <a:ext cx="2526467" cy="21503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直接箭头连接符 88">
                <a:extLst>
                  <a:ext uri="{FF2B5EF4-FFF2-40B4-BE49-F238E27FC236}">
                    <a16:creationId xmlns:a16="http://schemas.microsoft.com/office/drawing/2014/main" id="{02D28D36-3B52-40D7-8998-27D2EA5FDAB3}"/>
                  </a:ext>
                </a:extLst>
              </p:cNvPr>
              <p:cNvCxnSpPr>
                <a:stCxn id="97" idx="0"/>
                <a:endCxn id="76" idx="2"/>
              </p:cNvCxnSpPr>
              <p:nvPr/>
            </p:nvCxnSpPr>
            <p:spPr>
              <a:xfrm flipV="1">
                <a:off x="2312381" y="1681169"/>
                <a:ext cx="676639" cy="20338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直接箭头连接符 89">
                <a:extLst>
                  <a:ext uri="{FF2B5EF4-FFF2-40B4-BE49-F238E27FC236}">
                    <a16:creationId xmlns:a16="http://schemas.microsoft.com/office/drawing/2014/main" id="{7F59B954-F538-41CB-8DE7-FB3614477282}"/>
                  </a:ext>
                </a:extLst>
              </p:cNvPr>
              <p:cNvCxnSpPr>
                <a:stCxn id="99" idx="0"/>
                <a:endCxn id="76" idx="2"/>
              </p:cNvCxnSpPr>
              <p:nvPr/>
            </p:nvCxnSpPr>
            <p:spPr>
              <a:xfrm flipH="1" flipV="1">
                <a:off x="2989020" y="1681169"/>
                <a:ext cx="523349" cy="19287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直接箭头连接符 90">
                <a:extLst>
                  <a:ext uri="{FF2B5EF4-FFF2-40B4-BE49-F238E27FC236}">
                    <a16:creationId xmlns:a16="http://schemas.microsoft.com/office/drawing/2014/main" id="{01C425C0-9BF7-40CB-B2DC-D5E82CAECE1F}"/>
                  </a:ext>
                </a:extLst>
              </p:cNvPr>
              <p:cNvCxnSpPr>
                <a:stCxn id="101" idx="0"/>
                <a:endCxn id="76" idx="2"/>
              </p:cNvCxnSpPr>
              <p:nvPr/>
            </p:nvCxnSpPr>
            <p:spPr>
              <a:xfrm flipH="1" flipV="1">
                <a:off x="2989020" y="1681169"/>
                <a:ext cx="1703682" cy="19657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直接箭头连接符 91">
                <a:extLst>
                  <a:ext uri="{FF2B5EF4-FFF2-40B4-BE49-F238E27FC236}">
                    <a16:creationId xmlns:a16="http://schemas.microsoft.com/office/drawing/2014/main" id="{38AA7A42-2A6A-4352-ABE0-382B9FE7CB38}"/>
                  </a:ext>
                </a:extLst>
              </p:cNvPr>
              <p:cNvCxnSpPr>
                <a:stCxn id="95" idx="0"/>
                <a:endCxn id="76" idx="2"/>
              </p:cNvCxnSpPr>
              <p:nvPr/>
            </p:nvCxnSpPr>
            <p:spPr>
              <a:xfrm flipV="1">
                <a:off x="1108875" y="1681169"/>
                <a:ext cx="1880145" cy="18634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" name="直接箭头连接符 8">
              <a:extLst>
                <a:ext uri="{FF2B5EF4-FFF2-40B4-BE49-F238E27FC236}">
                  <a16:creationId xmlns:a16="http://schemas.microsoft.com/office/drawing/2014/main" id="{E36A7C2E-E56E-4C16-86F5-C9CCF027A7B6}"/>
                </a:ext>
              </a:extLst>
            </p:cNvPr>
            <p:cNvCxnSpPr>
              <a:stCxn id="26" idx="5"/>
              <a:endCxn id="11" idx="1"/>
            </p:cNvCxnSpPr>
            <p:nvPr/>
          </p:nvCxnSpPr>
          <p:spPr>
            <a:xfrm>
              <a:off x="6214436" y="5142957"/>
              <a:ext cx="431658" cy="9093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B3CF8318-47B3-4C3E-8435-FEC2D5283D6E}"/>
                </a:ext>
              </a:extLst>
            </p:cNvPr>
            <p:cNvSpPr/>
            <p:nvPr/>
          </p:nvSpPr>
          <p:spPr>
            <a:xfrm>
              <a:off x="6667429" y="5464749"/>
              <a:ext cx="86914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zh-CN" altLang="en-US" sz="2400" b="1" dirty="0">
                  <a:solidFill>
                    <a:prstClr val="black"/>
                  </a:solidFill>
                </a:rPr>
                <a:t>对应</a:t>
              </a:r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E08DCA94-EF13-421C-AC61-488309C149B1}"/>
                </a:ext>
              </a:extLst>
            </p:cNvPr>
            <p:cNvSpPr/>
            <p:nvPr/>
          </p:nvSpPr>
          <p:spPr>
            <a:xfrm>
              <a:off x="6646094" y="5003055"/>
              <a:ext cx="86914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zh-CN" altLang="en-US" sz="2400" b="1" dirty="0">
                  <a:solidFill>
                    <a:prstClr val="black"/>
                  </a:solidFill>
                </a:rPr>
                <a:t>抽象</a:t>
              </a:r>
            </a:p>
          </p:txBody>
        </p:sp>
        <p:cxnSp>
          <p:nvCxnSpPr>
            <p:cNvPr id="12" name="直接箭头连接符 11">
              <a:extLst>
                <a:ext uri="{FF2B5EF4-FFF2-40B4-BE49-F238E27FC236}">
                  <a16:creationId xmlns:a16="http://schemas.microsoft.com/office/drawing/2014/main" id="{191C0449-85B5-414F-9D89-0B78DEE38E85}"/>
                </a:ext>
              </a:extLst>
            </p:cNvPr>
            <p:cNvCxnSpPr>
              <a:stCxn id="114" idx="3"/>
              <a:endCxn id="10" idx="1"/>
            </p:cNvCxnSpPr>
            <p:nvPr/>
          </p:nvCxnSpPr>
          <p:spPr>
            <a:xfrm>
              <a:off x="6090475" y="5136917"/>
              <a:ext cx="576954" cy="55866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B7B82E93-6AB2-404B-A2F6-A81419E2E0C9}"/>
                </a:ext>
              </a:extLst>
            </p:cNvPr>
            <p:cNvSpPr/>
            <p:nvPr/>
          </p:nvSpPr>
          <p:spPr>
            <a:xfrm>
              <a:off x="8923676" y="4819626"/>
              <a:ext cx="86914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zh-CN" altLang="en-US" sz="2400" b="1" dirty="0">
                  <a:solidFill>
                    <a:prstClr val="black"/>
                  </a:solidFill>
                </a:rPr>
                <a:t>导数</a:t>
              </a: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55841843-1D11-4656-AF07-0062B1B69771}"/>
                </a:ext>
              </a:extLst>
            </p:cNvPr>
            <p:cNvSpPr/>
            <p:nvPr/>
          </p:nvSpPr>
          <p:spPr>
            <a:xfrm>
              <a:off x="8771927" y="4091287"/>
              <a:ext cx="117820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zh-CN" altLang="en-US" sz="2400" b="1" dirty="0">
                  <a:solidFill>
                    <a:prstClr val="black"/>
                  </a:solidFill>
                </a:rPr>
                <a:t>单调性</a:t>
              </a:r>
            </a:p>
          </p:txBody>
        </p:sp>
        <p:cxnSp>
          <p:nvCxnSpPr>
            <p:cNvPr id="15" name="直接箭头连接符 14">
              <a:extLst>
                <a:ext uri="{FF2B5EF4-FFF2-40B4-BE49-F238E27FC236}">
                  <a16:creationId xmlns:a16="http://schemas.microsoft.com/office/drawing/2014/main" id="{BEE04014-B212-4522-B43D-7F3DBA923106}"/>
                </a:ext>
              </a:extLst>
            </p:cNvPr>
            <p:cNvCxnSpPr>
              <a:stCxn id="80" idx="2"/>
              <a:endCxn id="14" idx="0"/>
            </p:cNvCxnSpPr>
            <p:nvPr/>
          </p:nvCxnSpPr>
          <p:spPr>
            <a:xfrm>
              <a:off x="9355704" y="3834471"/>
              <a:ext cx="5324" cy="25681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箭头连接符 15">
              <a:extLst>
                <a:ext uri="{FF2B5EF4-FFF2-40B4-BE49-F238E27FC236}">
                  <a16:creationId xmlns:a16="http://schemas.microsoft.com/office/drawing/2014/main" id="{50581DF0-93B1-4B78-9E21-F14640D49C67}"/>
                </a:ext>
              </a:extLst>
            </p:cNvPr>
            <p:cNvCxnSpPr>
              <a:stCxn id="14" idx="2"/>
              <a:endCxn id="13" idx="0"/>
            </p:cNvCxnSpPr>
            <p:nvPr/>
          </p:nvCxnSpPr>
          <p:spPr>
            <a:xfrm flipH="1">
              <a:off x="9358251" y="4552952"/>
              <a:ext cx="2777" cy="2666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椭圆 16">
              <a:extLst>
                <a:ext uri="{FF2B5EF4-FFF2-40B4-BE49-F238E27FC236}">
                  <a16:creationId xmlns:a16="http://schemas.microsoft.com/office/drawing/2014/main" id="{6666F4A7-1FFE-4B15-BC9F-9F67C54F1974}"/>
                </a:ext>
              </a:extLst>
            </p:cNvPr>
            <p:cNvSpPr/>
            <p:nvPr/>
          </p:nvSpPr>
          <p:spPr>
            <a:xfrm>
              <a:off x="9944805" y="3946074"/>
              <a:ext cx="1199424" cy="939909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B294738F-5095-4EB4-9259-7592F1BD112E}"/>
                </a:ext>
              </a:extLst>
            </p:cNvPr>
            <p:cNvSpPr/>
            <p:nvPr/>
          </p:nvSpPr>
          <p:spPr>
            <a:xfrm>
              <a:off x="9931667" y="4117964"/>
              <a:ext cx="123102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zh-CN" altLang="en-US" b="1" dirty="0">
                  <a:solidFill>
                    <a:prstClr val="black"/>
                  </a:solidFill>
                </a:rPr>
                <a:t>知识内容</a:t>
              </a:r>
              <a:endParaRPr lang="en-US" altLang="zh-CN" b="1" dirty="0">
                <a:solidFill>
                  <a:prstClr val="black"/>
                </a:solidFill>
              </a:endParaRPr>
            </a:p>
            <a:p>
              <a:pPr lvl="0" algn="ctr"/>
              <a:r>
                <a:rPr lang="zh-CN" altLang="en-US" b="1" dirty="0">
                  <a:solidFill>
                    <a:prstClr val="black"/>
                  </a:solidFill>
                </a:rPr>
                <a:t>大概念</a:t>
              </a:r>
            </a:p>
          </p:txBody>
        </p: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2E5ECC7A-A2A6-448A-80D1-C3BC8EB67D1E}"/>
                </a:ext>
              </a:extLst>
            </p:cNvPr>
            <p:cNvSpPr txBox="1"/>
            <p:nvPr/>
          </p:nvSpPr>
          <p:spPr>
            <a:xfrm>
              <a:off x="5890429" y="4002276"/>
              <a:ext cx="48808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b="1" dirty="0"/>
                <a:t>思维方法</a:t>
              </a:r>
            </a:p>
          </p:txBody>
        </p:sp>
        <p:sp>
          <p:nvSpPr>
            <p:cNvPr id="20" name="椭圆 19">
              <a:extLst>
                <a:ext uri="{FF2B5EF4-FFF2-40B4-BE49-F238E27FC236}">
                  <a16:creationId xmlns:a16="http://schemas.microsoft.com/office/drawing/2014/main" id="{4C4B4FE8-B78C-4875-AE3F-FC692551A275}"/>
                </a:ext>
              </a:extLst>
            </p:cNvPr>
            <p:cNvSpPr/>
            <p:nvPr/>
          </p:nvSpPr>
          <p:spPr>
            <a:xfrm>
              <a:off x="4978485" y="1170714"/>
              <a:ext cx="1199424" cy="692915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EB10E5A8-BEC1-4FC0-8902-E3CF0F9CE0D1}"/>
                </a:ext>
              </a:extLst>
            </p:cNvPr>
            <p:cNvSpPr/>
            <p:nvPr/>
          </p:nvSpPr>
          <p:spPr>
            <a:xfrm>
              <a:off x="4945351" y="1222066"/>
              <a:ext cx="123102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zh-CN" altLang="en-US" b="1" dirty="0">
                  <a:solidFill>
                    <a:prstClr val="black"/>
                  </a:solidFill>
                </a:rPr>
                <a:t>认知结构大概念</a:t>
              </a:r>
            </a:p>
          </p:txBody>
        </p:sp>
        <p:cxnSp>
          <p:nvCxnSpPr>
            <p:cNvPr id="22" name="直接箭头连接符 21">
              <a:extLst>
                <a:ext uri="{FF2B5EF4-FFF2-40B4-BE49-F238E27FC236}">
                  <a16:creationId xmlns:a16="http://schemas.microsoft.com/office/drawing/2014/main" id="{4B544E8C-9BF0-45B2-A02A-3E21B75E4556}"/>
                </a:ext>
              </a:extLst>
            </p:cNvPr>
            <p:cNvCxnSpPr>
              <a:stCxn id="21" idx="1"/>
              <a:endCxn id="76" idx="3"/>
            </p:cNvCxnSpPr>
            <p:nvPr/>
          </p:nvCxnSpPr>
          <p:spPr>
            <a:xfrm flipH="1" flipV="1">
              <a:off x="3644954" y="1506212"/>
              <a:ext cx="1300397" cy="390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箭头连接符 22">
              <a:extLst>
                <a:ext uri="{FF2B5EF4-FFF2-40B4-BE49-F238E27FC236}">
                  <a16:creationId xmlns:a16="http://schemas.microsoft.com/office/drawing/2014/main" id="{A5F6808E-5B32-46FE-84C8-F9C428A3AA57}"/>
                </a:ext>
              </a:extLst>
            </p:cNvPr>
            <p:cNvCxnSpPr>
              <a:stCxn id="21" idx="3"/>
              <a:endCxn id="77" idx="1"/>
            </p:cNvCxnSpPr>
            <p:nvPr/>
          </p:nvCxnSpPr>
          <p:spPr>
            <a:xfrm flipV="1">
              <a:off x="6176374" y="1531270"/>
              <a:ext cx="1441370" cy="2548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1237875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等腰三角形 42"/>
          <p:cNvSpPr/>
          <p:nvPr/>
        </p:nvSpPr>
        <p:spPr>
          <a:xfrm flipV="1">
            <a:off x="461699" y="0"/>
            <a:ext cx="935567" cy="855133"/>
          </a:xfrm>
          <a:prstGeom prst="triangle">
            <a:avLst/>
          </a:prstGeom>
          <a:solidFill>
            <a:srgbClr val="7FAC2E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4" name="等腰三角形 26"/>
          <p:cNvSpPr/>
          <p:nvPr/>
        </p:nvSpPr>
        <p:spPr>
          <a:xfrm flipV="1">
            <a:off x="-35718" y="-4234"/>
            <a:ext cx="893233" cy="1720851"/>
          </a:xfrm>
          <a:custGeom>
            <a:avLst/>
            <a:gdLst>
              <a:gd name="connsiteX0" fmla="*/ 0 w 1895475"/>
              <a:gd name="connsiteY0" fmla="*/ 2113725 h 2113725"/>
              <a:gd name="connsiteX1" fmla="*/ 947738 w 1895475"/>
              <a:gd name="connsiteY1" fmla="*/ 0 h 2113725"/>
              <a:gd name="connsiteX2" fmla="*/ 1895475 w 1895475"/>
              <a:gd name="connsiteY2" fmla="*/ 2113725 h 2113725"/>
              <a:gd name="connsiteX3" fmla="*/ 0 w 1895475"/>
              <a:gd name="connsiteY3" fmla="*/ 2113725 h 2113725"/>
              <a:gd name="connsiteX0-1" fmla="*/ 0 w 1895475"/>
              <a:gd name="connsiteY0-2" fmla="*/ 2113725 h 2116900"/>
              <a:gd name="connsiteX1-3" fmla="*/ 947738 w 1895475"/>
              <a:gd name="connsiteY1-4" fmla="*/ 0 h 2116900"/>
              <a:gd name="connsiteX2-5" fmla="*/ 1895475 w 1895475"/>
              <a:gd name="connsiteY2-6" fmla="*/ 2113725 h 2116900"/>
              <a:gd name="connsiteX3-7" fmla="*/ 919163 w 1895475"/>
              <a:gd name="connsiteY3-8" fmla="*/ 2116900 h 2116900"/>
              <a:gd name="connsiteX4" fmla="*/ 0 w 1895475"/>
              <a:gd name="connsiteY4" fmla="*/ 2113725 h 2116900"/>
              <a:gd name="connsiteX0-9" fmla="*/ 0 w 976312"/>
              <a:gd name="connsiteY0-10" fmla="*/ 2116900 h 2116900"/>
              <a:gd name="connsiteX1-11" fmla="*/ 28575 w 976312"/>
              <a:gd name="connsiteY1-12" fmla="*/ 0 h 2116900"/>
              <a:gd name="connsiteX2-13" fmla="*/ 976312 w 976312"/>
              <a:gd name="connsiteY2-14" fmla="*/ 2113725 h 2116900"/>
              <a:gd name="connsiteX3-15" fmla="*/ 0 w 976312"/>
              <a:gd name="connsiteY3-16" fmla="*/ 2116900 h 21169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976312" h="2116900">
                <a:moveTo>
                  <a:pt x="0" y="2116900"/>
                </a:moveTo>
                <a:lnTo>
                  <a:pt x="28575" y="0"/>
                </a:lnTo>
                <a:lnTo>
                  <a:pt x="976312" y="2113725"/>
                </a:lnTo>
                <a:lnTo>
                  <a:pt x="0" y="2116900"/>
                </a:lnTo>
                <a:close/>
              </a:path>
            </a:pathLst>
          </a:custGeom>
          <a:solidFill>
            <a:schemeClr val="accent1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23556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2982" y="5439833"/>
            <a:ext cx="1054100" cy="1441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标题 1">
            <a:extLst>
              <a:ext uri="{FF2B5EF4-FFF2-40B4-BE49-F238E27FC236}">
                <a16:creationId xmlns:a16="http://schemas.microsoft.com/office/drawing/2014/main" id="{290DEFF8-62E2-466B-8CCA-91F14CF361F3}"/>
              </a:ext>
            </a:extLst>
          </p:cNvPr>
          <p:cNvSpPr txBox="1">
            <a:spLocks/>
          </p:cNvSpPr>
          <p:nvPr/>
        </p:nvSpPr>
        <p:spPr bwMode="auto">
          <a:xfrm>
            <a:off x="500639" y="1232728"/>
            <a:ext cx="10356548" cy="283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867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5867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5867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5867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5867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5pPr>
            <a:lvl6pPr marL="609585" algn="ctr" rtl="0" fontAlgn="base">
              <a:spcBef>
                <a:spcPct val="0"/>
              </a:spcBef>
              <a:spcAft>
                <a:spcPct val="0"/>
              </a:spcAft>
              <a:defRPr sz="5867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6pPr>
            <a:lvl7pPr marL="1219170" algn="ctr" rtl="0" fontAlgn="base">
              <a:spcBef>
                <a:spcPct val="0"/>
              </a:spcBef>
              <a:spcAft>
                <a:spcPct val="0"/>
              </a:spcAft>
              <a:defRPr sz="5867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7pPr>
            <a:lvl8pPr marL="1828754" algn="ctr" rtl="0" fontAlgn="base">
              <a:spcBef>
                <a:spcPct val="0"/>
              </a:spcBef>
              <a:spcAft>
                <a:spcPct val="0"/>
              </a:spcAft>
              <a:defRPr sz="5867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8pPr>
            <a:lvl9pPr marL="2438339" algn="ctr" rtl="0" fontAlgn="base">
              <a:spcBef>
                <a:spcPct val="0"/>
              </a:spcBef>
              <a:spcAft>
                <a:spcPct val="0"/>
              </a:spcAft>
              <a:defRPr sz="5867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haroni" pitchFamily="2" charset="-79"/>
                <a:ea typeface="微软雅黑" pitchFamily="34" charset="-122"/>
                <a:cs typeface="+mj-cs"/>
              </a:rPr>
              <a:t>二</a:t>
            </a:r>
            <a:endParaRPr kumimoji="0" lang="en-US" altLang="zh-CN" sz="5400" b="1" i="0" u="none" strike="noStrike" kern="0" cap="none" spc="0" normalizeH="0" baseline="0" noProof="0" dirty="0">
              <a:ln>
                <a:noFill/>
              </a:ln>
              <a:solidFill>
                <a:srgbClr val="3366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haroni" pitchFamily="2" charset="-79"/>
              <a:ea typeface="微软雅黑" pitchFamily="34" charset="-122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haroni" pitchFamily="2" charset="-79"/>
                <a:ea typeface="微软雅黑" pitchFamily="34" charset="-122"/>
                <a:cs typeface="+mj-cs"/>
              </a:rPr>
              <a:t>什么是问题链？</a:t>
            </a:r>
          </a:p>
        </p:txBody>
      </p:sp>
    </p:spTree>
    <p:extLst>
      <p:ext uri="{BB962C8B-B14F-4D97-AF65-F5344CB8AC3E}">
        <p14:creationId xmlns:p14="http://schemas.microsoft.com/office/powerpoint/2010/main" val="422067820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等腰三角形 42"/>
          <p:cNvSpPr/>
          <p:nvPr/>
        </p:nvSpPr>
        <p:spPr>
          <a:xfrm flipV="1">
            <a:off x="461699" y="0"/>
            <a:ext cx="935567" cy="855133"/>
          </a:xfrm>
          <a:prstGeom prst="triangle">
            <a:avLst/>
          </a:prstGeom>
          <a:solidFill>
            <a:srgbClr val="7FAC2E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4" name="等腰三角形 26"/>
          <p:cNvSpPr/>
          <p:nvPr/>
        </p:nvSpPr>
        <p:spPr>
          <a:xfrm flipV="1">
            <a:off x="-35718" y="-4234"/>
            <a:ext cx="893233" cy="1720851"/>
          </a:xfrm>
          <a:custGeom>
            <a:avLst/>
            <a:gdLst>
              <a:gd name="connsiteX0" fmla="*/ 0 w 1895475"/>
              <a:gd name="connsiteY0" fmla="*/ 2113725 h 2113725"/>
              <a:gd name="connsiteX1" fmla="*/ 947738 w 1895475"/>
              <a:gd name="connsiteY1" fmla="*/ 0 h 2113725"/>
              <a:gd name="connsiteX2" fmla="*/ 1895475 w 1895475"/>
              <a:gd name="connsiteY2" fmla="*/ 2113725 h 2113725"/>
              <a:gd name="connsiteX3" fmla="*/ 0 w 1895475"/>
              <a:gd name="connsiteY3" fmla="*/ 2113725 h 2113725"/>
              <a:gd name="connsiteX0-1" fmla="*/ 0 w 1895475"/>
              <a:gd name="connsiteY0-2" fmla="*/ 2113725 h 2116900"/>
              <a:gd name="connsiteX1-3" fmla="*/ 947738 w 1895475"/>
              <a:gd name="connsiteY1-4" fmla="*/ 0 h 2116900"/>
              <a:gd name="connsiteX2-5" fmla="*/ 1895475 w 1895475"/>
              <a:gd name="connsiteY2-6" fmla="*/ 2113725 h 2116900"/>
              <a:gd name="connsiteX3-7" fmla="*/ 919163 w 1895475"/>
              <a:gd name="connsiteY3-8" fmla="*/ 2116900 h 2116900"/>
              <a:gd name="connsiteX4" fmla="*/ 0 w 1895475"/>
              <a:gd name="connsiteY4" fmla="*/ 2113725 h 2116900"/>
              <a:gd name="connsiteX0-9" fmla="*/ 0 w 976312"/>
              <a:gd name="connsiteY0-10" fmla="*/ 2116900 h 2116900"/>
              <a:gd name="connsiteX1-11" fmla="*/ 28575 w 976312"/>
              <a:gd name="connsiteY1-12" fmla="*/ 0 h 2116900"/>
              <a:gd name="connsiteX2-13" fmla="*/ 976312 w 976312"/>
              <a:gd name="connsiteY2-14" fmla="*/ 2113725 h 2116900"/>
              <a:gd name="connsiteX3-15" fmla="*/ 0 w 976312"/>
              <a:gd name="connsiteY3-16" fmla="*/ 2116900 h 21169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976312" h="2116900">
                <a:moveTo>
                  <a:pt x="0" y="2116900"/>
                </a:moveTo>
                <a:lnTo>
                  <a:pt x="28575" y="0"/>
                </a:lnTo>
                <a:lnTo>
                  <a:pt x="976312" y="2113725"/>
                </a:lnTo>
                <a:lnTo>
                  <a:pt x="0" y="2116900"/>
                </a:lnTo>
                <a:close/>
              </a:path>
            </a:pathLst>
          </a:custGeom>
          <a:solidFill>
            <a:schemeClr val="accent1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23556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2982" y="5439833"/>
            <a:ext cx="1054100" cy="1441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6AE5C830-813E-433D-81FD-337AED8CEB8B}"/>
              </a:ext>
            </a:extLst>
          </p:cNvPr>
          <p:cNvSpPr/>
          <p:nvPr/>
        </p:nvSpPr>
        <p:spPr>
          <a:xfrm>
            <a:off x="457262" y="746940"/>
            <a:ext cx="11277476" cy="934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49860">
              <a:lnSpc>
                <a:spcPct val="114000"/>
              </a:lnSpc>
              <a:spcBef>
                <a:spcPct val="50000"/>
              </a:spcBef>
              <a:spcAft>
                <a:spcPts val="0"/>
              </a:spcAft>
            </a:pPr>
            <a:r>
              <a:rPr lang="en-US" altLang="zh-CN" sz="2400" b="1" dirty="0"/>
              <a:t>1.</a:t>
            </a:r>
            <a:r>
              <a:rPr lang="zh-CN" altLang="en-US" sz="2400" b="1" dirty="0"/>
              <a:t>问题链的含义：具有系统性的一连串的教学问题</a:t>
            </a:r>
            <a:r>
              <a:rPr lang="en-US" altLang="zh-CN" sz="2400" b="1" dirty="0"/>
              <a:t>,</a:t>
            </a:r>
            <a:r>
              <a:rPr lang="zh-CN" altLang="en-US" sz="2400" b="1" dirty="0"/>
              <a:t>是一组有中心、有序列、相对独立而用互相关联的问题。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2B19DC53-7C30-4BBC-B4C2-F04AFB510509}"/>
              </a:ext>
            </a:extLst>
          </p:cNvPr>
          <p:cNvSpPr/>
          <p:nvPr/>
        </p:nvSpPr>
        <p:spPr>
          <a:xfrm>
            <a:off x="597655" y="1837814"/>
            <a:ext cx="28969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prstClr val="black"/>
                </a:solidFill>
              </a:rPr>
              <a:t>2.</a:t>
            </a:r>
            <a:r>
              <a:rPr lang="zh-CN" altLang="en-US" sz="2400" b="1" dirty="0">
                <a:solidFill>
                  <a:prstClr val="black"/>
                </a:solidFill>
              </a:rPr>
              <a:t>问题链的基本结构</a:t>
            </a:r>
            <a:endParaRPr lang="zh-CN" altLang="en-US" dirty="0"/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A0520156-0C86-4B47-B95B-8D5558EF25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772299"/>
              </p:ext>
            </p:extLst>
          </p:nvPr>
        </p:nvGraphicFramePr>
        <p:xfrm>
          <a:off x="613529" y="2481452"/>
          <a:ext cx="11121209" cy="3017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442">
                  <a:extLst>
                    <a:ext uri="{9D8B030D-6E8A-4147-A177-3AD203B41FA5}">
                      <a16:colId xmlns:a16="http://schemas.microsoft.com/office/drawing/2014/main" val="1144885360"/>
                    </a:ext>
                  </a:extLst>
                </a:gridCol>
                <a:gridCol w="2123089">
                  <a:extLst>
                    <a:ext uri="{9D8B030D-6E8A-4147-A177-3AD203B41FA5}">
                      <a16:colId xmlns:a16="http://schemas.microsoft.com/office/drawing/2014/main" val="2168375106"/>
                    </a:ext>
                  </a:extLst>
                </a:gridCol>
                <a:gridCol w="2869324">
                  <a:extLst>
                    <a:ext uri="{9D8B030D-6E8A-4147-A177-3AD203B41FA5}">
                      <a16:colId xmlns:a16="http://schemas.microsoft.com/office/drawing/2014/main" val="2760797226"/>
                    </a:ext>
                  </a:extLst>
                </a:gridCol>
                <a:gridCol w="2866012">
                  <a:extLst>
                    <a:ext uri="{9D8B030D-6E8A-4147-A177-3AD203B41FA5}">
                      <a16:colId xmlns:a16="http://schemas.microsoft.com/office/drawing/2014/main" val="3779931632"/>
                    </a:ext>
                  </a:extLst>
                </a:gridCol>
                <a:gridCol w="2746342">
                  <a:extLst>
                    <a:ext uri="{9D8B030D-6E8A-4147-A177-3AD203B41FA5}">
                      <a16:colId xmlns:a16="http://schemas.microsoft.com/office/drawing/2014/main" val="3182243572"/>
                    </a:ext>
                  </a:extLst>
                </a:gridCol>
              </a:tblGrid>
              <a:tr h="603492"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2000" dirty="0">
                          <a:solidFill>
                            <a:schemeClr val="tx1"/>
                          </a:solidFill>
                        </a:rPr>
                        <a:t>问题抽象度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>
                          <a:solidFill>
                            <a:schemeClr val="tx1"/>
                          </a:solidFill>
                        </a:rPr>
                        <a:t>本原性问题（一般对象）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>
                          <a:solidFill>
                            <a:schemeClr val="tx1"/>
                          </a:solidFill>
                        </a:rPr>
                        <a:t>基本问题（一类对象）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>
                          <a:solidFill>
                            <a:schemeClr val="tx1"/>
                          </a:solidFill>
                        </a:rPr>
                        <a:t>具体问题（一个对象）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1768158"/>
                  </a:ext>
                </a:extLst>
              </a:tr>
              <a:tr h="603492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1" dirty="0">
                          <a:solidFill>
                            <a:schemeClr val="tx1"/>
                          </a:solidFill>
                        </a:rPr>
                        <a:t>问题指向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1" dirty="0">
                          <a:solidFill>
                            <a:srgbClr val="FF0000"/>
                          </a:solidFill>
                          <a:latin typeface="华文仿宋" panose="02010600040101010101" pitchFamily="2" charset="-122"/>
                          <a:ea typeface="华文仿宋" panose="02010600040101010101" pitchFamily="2" charset="-122"/>
                        </a:rPr>
                        <a:t>知识内容大概念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1" dirty="0">
                          <a:solidFill>
                            <a:srgbClr val="FF0000"/>
                          </a:solidFill>
                          <a:latin typeface="华文仿宋" panose="02010600040101010101" pitchFamily="2" charset="-122"/>
                          <a:ea typeface="华文仿宋" panose="02010600040101010101" pitchFamily="2" charset="-122"/>
                        </a:rPr>
                        <a:t>主问题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2000" b="1" dirty="0">
                        <a:solidFill>
                          <a:srgbClr val="FF0000"/>
                        </a:solidFill>
                        <a:latin typeface="华文仿宋" panose="02010600040101010101" pitchFamily="2" charset="-122"/>
                        <a:ea typeface="华文仿宋" panose="02010600040101010101" pitchFamily="2" charset="-122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1336130"/>
                  </a:ext>
                </a:extLst>
              </a:tr>
              <a:tr h="6034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1" dirty="0">
                          <a:solidFill>
                            <a:srgbClr val="FF0000"/>
                          </a:solidFill>
                          <a:latin typeface="华文仿宋" panose="02010600040101010101" pitchFamily="2" charset="-122"/>
                          <a:ea typeface="华文仿宋" panose="02010600040101010101" pitchFamily="2" charset="-122"/>
                        </a:rPr>
                        <a:t>认知结构大概念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2000" b="1" dirty="0">
                        <a:solidFill>
                          <a:srgbClr val="FF0000"/>
                        </a:solidFill>
                        <a:latin typeface="华文仿宋" panose="02010600040101010101" pitchFamily="2" charset="-122"/>
                        <a:ea typeface="华文仿宋" panose="02010600040101010101" pitchFamily="2" charset="-122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1" dirty="0">
                          <a:solidFill>
                            <a:srgbClr val="FF0000"/>
                          </a:solidFill>
                          <a:latin typeface="华文仿宋" panose="02010600040101010101" pitchFamily="2" charset="-122"/>
                          <a:ea typeface="华文仿宋" panose="02010600040101010101" pitchFamily="2" charset="-122"/>
                        </a:rPr>
                        <a:t>基本问题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7680930"/>
                  </a:ext>
                </a:extLst>
              </a:tr>
              <a:tr h="603492">
                <a:tc vMerge="1">
                  <a:txBody>
                    <a:bodyPr/>
                    <a:lstStyle/>
                    <a:p>
                      <a:pPr algn="ctr"/>
                      <a:endParaRPr lang="zh-CN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1" dirty="0">
                          <a:solidFill>
                            <a:srgbClr val="FF0000"/>
                          </a:solidFill>
                          <a:latin typeface="华文仿宋" panose="02010600040101010101" pitchFamily="2" charset="-122"/>
                          <a:ea typeface="华文仿宋" panose="02010600040101010101" pitchFamily="2" charset="-122"/>
                        </a:rPr>
                        <a:t>思维方法大概念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b="1" dirty="0">
                        <a:solidFill>
                          <a:srgbClr val="FF0000"/>
                        </a:solidFill>
                        <a:latin typeface="华文仿宋" panose="02010600040101010101" pitchFamily="2" charset="-122"/>
                        <a:ea typeface="华文仿宋" panose="02010600040101010101" pitchFamily="2" charset="-122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b="1" dirty="0">
                        <a:solidFill>
                          <a:srgbClr val="FF0000"/>
                        </a:solidFill>
                        <a:latin typeface="华文仿宋" panose="02010600040101010101" pitchFamily="2" charset="-122"/>
                        <a:ea typeface="华文仿宋" panose="02010600040101010101" pitchFamily="2" charset="-122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>
                          <a:solidFill>
                            <a:schemeClr val="tx1"/>
                          </a:solidFill>
                        </a:rPr>
                        <a:t>辅助问题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6246162"/>
                  </a:ext>
                </a:extLst>
              </a:tr>
              <a:tr h="603492">
                <a:tc vMerge="1">
                  <a:txBody>
                    <a:bodyPr/>
                    <a:lstStyle/>
                    <a:p>
                      <a:pPr algn="ctr"/>
                      <a:endParaRPr lang="zh-CN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>
                          <a:solidFill>
                            <a:srgbClr val="FF0000"/>
                          </a:solidFill>
                          <a:latin typeface="华文仿宋" panose="02010600040101010101" pitchFamily="2" charset="-122"/>
                          <a:ea typeface="华文仿宋" panose="02010600040101010101" pitchFamily="2" charset="-122"/>
                        </a:rPr>
                        <a:t>问题解决大概念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b="1" dirty="0">
                        <a:solidFill>
                          <a:srgbClr val="FF0000"/>
                        </a:solidFill>
                        <a:latin typeface="华文仿宋" panose="02010600040101010101" pitchFamily="2" charset="-122"/>
                        <a:ea typeface="华文仿宋" panose="02010600040101010101" pitchFamily="2" charset="-122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b="1" dirty="0">
                        <a:solidFill>
                          <a:srgbClr val="FF0000"/>
                        </a:solidFill>
                        <a:latin typeface="华文仿宋" panose="02010600040101010101" pitchFamily="2" charset="-122"/>
                        <a:ea typeface="华文仿宋" panose="02010600040101010101" pitchFamily="2" charset="-122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>
                          <a:solidFill>
                            <a:schemeClr val="tx1"/>
                          </a:solidFill>
                        </a:rPr>
                        <a:t>反思问题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3850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0576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等腰三角形 42"/>
          <p:cNvSpPr/>
          <p:nvPr/>
        </p:nvSpPr>
        <p:spPr>
          <a:xfrm flipV="1">
            <a:off x="461699" y="0"/>
            <a:ext cx="935567" cy="855133"/>
          </a:xfrm>
          <a:prstGeom prst="triangle">
            <a:avLst/>
          </a:prstGeom>
          <a:solidFill>
            <a:srgbClr val="7FAC2E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4" name="等腰三角形 26"/>
          <p:cNvSpPr/>
          <p:nvPr/>
        </p:nvSpPr>
        <p:spPr>
          <a:xfrm flipV="1">
            <a:off x="-35718" y="-4234"/>
            <a:ext cx="893233" cy="1720851"/>
          </a:xfrm>
          <a:custGeom>
            <a:avLst/>
            <a:gdLst>
              <a:gd name="connsiteX0" fmla="*/ 0 w 1895475"/>
              <a:gd name="connsiteY0" fmla="*/ 2113725 h 2113725"/>
              <a:gd name="connsiteX1" fmla="*/ 947738 w 1895475"/>
              <a:gd name="connsiteY1" fmla="*/ 0 h 2113725"/>
              <a:gd name="connsiteX2" fmla="*/ 1895475 w 1895475"/>
              <a:gd name="connsiteY2" fmla="*/ 2113725 h 2113725"/>
              <a:gd name="connsiteX3" fmla="*/ 0 w 1895475"/>
              <a:gd name="connsiteY3" fmla="*/ 2113725 h 2113725"/>
              <a:gd name="connsiteX0-1" fmla="*/ 0 w 1895475"/>
              <a:gd name="connsiteY0-2" fmla="*/ 2113725 h 2116900"/>
              <a:gd name="connsiteX1-3" fmla="*/ 947738 w 1895475"/>
              <a:gd name="connsiteY1-4" fmla="*/ 0 h 2116900"/>
              <a:gd name="connsiteX2-5" fmla="*/ 1895475 w 1895475"/>
              <a:gd name="connsiteY2-6" fmla="*/ 2113725 h 2116900"/>
              <a:gd name="connsiteX3-7" fmla="*/ 919163 w 1895475"/>
              <a:gd name="connsiteY3-8" fmla="*/ 2116900 h 2116900"/>
              <a:gd name="connsiteX4" fmla="*/ 0 w 1895475"/>
              <a:gd name="connsiteY4" fmla="*/ 2113725 h 2116900"/>
              <a:gd name="connsiteX0-9" fmla="*/ 0 w 976312"/>
              <a:gd name="connsiteY0-10" fmla="*/ 2116900 h 2116900"/>
              <a:gd name="connsiteX1-11" fmla="*/ 28575 w 976312"/>
              <a:gd name="connsiteY1-12" fmla="*/ 0 h 2116900"/>
              <a:gd name="connsiteX2-13" fmla="*/ 976312 w 976312"/>
              <a:gd name="connsiteY2-14" fmla="*/ 2113725 h 2116900"/>
              <a:gd name="connsiteX3-15" fmla="*/ 0 w 976312"/>
              <a:gd name="connsiteY3-16" fmla="*/ 2116900 h 21169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976312" h="2116900">
                <a:moveTo>
                  <a:pt x="0" y="2116900"/>
                </a:moveTo>
                <a:lnTo>
                  <a:pt x="28575" y="0"/>
                </a:lnTo>
                <a:lnTo>
                  <a:pt x="976312" y="2113725"/>
                </a:lnTo>
                <a:lnTo>
                  <a:pt x="0" y="2116900"/>
                </a:lnTo>
                <a:close/>
              </a:path>
            </a:pathLst>
          </a:custGeom>
          <a:solidFill>
            <a:schemeClr val="accent1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23556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2982" y="5439833"/>
            <a:ext cx="1054100" cy="1441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D124D82F-15A9-4E1E-B837-C35C1DA3F6A3}"/>
              </a:ext>
            </a:extLst>
          </p:cNvPr>
          <p:cNvSpPr/>
          <p:nvPr/>
        </p:nvSpPr>
        <p:spPr>
          <a:xfrm>
            <a:off x="447197" y="602073"/>
            <a:ext cx="3667030" cy="5133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149860">
              <a:lnSpc>
                <a:spcPct val="114000"/>
              </a:lnSpc>
              <a:spcBef>
                <a:spcPct val="50000"/>
              </a:spcBef>
            </a:pPr>
            <a:r>
              <a:rPr lang="en-US" altLang="zh-CN" sz="2400" b="1" dirty="0">
                <a:solidFill>
                  <a:prstClr val="black"/>
                </a:solidFill>
              </a:rPr>
              <a:t>3.</a:t>
            </a:r>
            <a:r>
              <a:rPr lang="zh-CN" altLang="en-US" sz="2400" b="1" dirty="0">
                <a:solidFill>
                  <a:prstClr val="black"/>
                </a:solidFill>
              </a:rPr>
              <a:t>问题链与问题解决过程</a:t>
            </a:r>
            <a:endParaRPr lang="en-US" altLang="zh-CN" sz="2400" b="1" dirty="0">
              <a:solidFill>
                <a:prstClr val="black"/>
              </a:solidFill>
            </a:endParaRP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430B3C99-4877-46F3-8E27-73611E568DDE}"/>
              </a:ext>
            </a:extLst>
          </p:cNvPr>
          <p:cNvGrpSpPr/>
          <p:nvPr/>
        </p:nvGrpSpPr>
        <p:grpSpPr>
          <a:xfrm>
            <a:off x="424096" y="1068440"/>
            <a:ext cx="11459209" cy="4619097"/>
            <a:chOff x="424096" y="1068440"/>
            <a:chExt cx="11459209" cy="4619097"/>
          </a:xfrm>
        </p:grpSpPr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E37A382E-8BEF-4DB4-B805-9C1AD47F703E}"/>
                </a:ext>
              </a:extLst>
            </p:cNvPr>
            <p:cNvGrpSpPr/>
            <p:nvPr/>
          </p:nvGrpSpPr>
          <p:grpSpPr>
            <a:xfrm>
              <a:off x="424096" y="1068440"/>
              <a:ext cx="11459209" cy="4619097"/>
              <a:chOff x="454251" y="1252138"/>
              <a:chExt cx="11459209" cy="4619097"/>
            </a:xfrm>
          </p:grpSpPr>
          <p:pic>
            <p:nvPicPr>
              <p:cNvPr id="11" name="图片 10" descr="未标题-1">
                <a:extLst>
                  <a:ext uri="{FF2B5EF4-FFF2-40B4-BE49-F238E27FC236}">
                    <a16:creationId xmlns:a16="http://schemas.microsoft.com/office/drawing/2014/main" id="{B0EB9856-B960-4A27-AC64-3415AF21D6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alphaModFix amt="15000"/>
                <a:grayscl/>
                <a:lum bright="44000" contrast="-100000"/>
              </a:blip>
              <a:srcRect r="46046" b="54185"/>
              <a:stretch>
                <a:fillRect/>
              </a:stretch>
            </p:blipFill>
            <p:spPr>
              <a:xfrm>
                <a:off x="8194056" y="2729255"/>
                <a:ext cx="3700145" cy="3141980"/>
              </a:xfrm>
              <a:prstGeom prst="rect">
                <a:avLst/>
              </a:prstGeom>
            </p:spPr>
          </p:pic>
          <p:sp>
            <p:nvSpPr>
              <p:cNvPr id="12" name="文本框 7">
                <a:extLst>
                  <a:ext uri="{FF2B5EF4-FFF2-40B4-BE49-F238E27FC236}">
                    <a16:creationId xmlns:a16="http://schemas.microsoft.com/office/drawing/2014/main" id="{162D37C8-1890-4FF8-B226-9698C6B0A69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36626" y="2901204"/>
                <a:ext cx="1376834" cy="1569660"/>
              </a:xfrm>
              <a:prstGeom prst="rect">
                <a:avLst/>
              </a:prstGeom>
              <a:noFill/>
              <a:ln w="12700">
                <a:solidFill>
                  <a:sysClr val="window" lastClr="FFFF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3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A"/>
                    </a:solidFill>
                    <a:effectLst/>
                    <a:uLnTx/>
                    <a:uFillTx/>
                    <a:latin typeface="黑体" panose="02010609060101010101" pitchFamily="49" charset="-122"/>
                    <a:ea typeface="黑体" panose="02010609060101010101" pitchFamily="49" charset="-122"/>
                  </a:rPr>
                  <a:t>新的知识结构</a:t>
                </a:r>
              </a:p>
            </p:txBody>
          </p:sp>
          <p:sp>
            <p:nvSpPr>
              <p:cNvPr id="13" name="右箭头 32">
                <a:extLst>
                  <a:ext uri="{FF2B5EF4-FFF2-40B4-BE49-F238E27FC236}">
                    <a16:creationId xmlns:a16="http://schemas.microsoft.com/office/drawing/2014/main" id="{6FC40F72-ADF6-450D-B25A-68500CBBFC7D}"/>
                  </a:ext>
                </a:extLst>
              </p:cNvPr>
              <p:cNvSpPr/>
              <p:nvPr/>
            </p:nvSpPr>
            <p:spPr bwMode="auto">
              <a:xfrm>
                <a:off x="1682145" y="3151425"/>
                <a:ext cx="8940105" cy="894458"/>
              </a:xfrm>
              <a:prstGeom prst="rightArrow">
                <a:avLst/>
              </a:prstGeom>
              <a:solidFill>
                <a:srgbClr val="4472C4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399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/>
                  <a:ea typeface="等线" panose="02010600030101010101" pitchFamily="2" charset="-122"/>
                  <a:cs typeface="+mn-cs"/>
                </a:endParaRPr>
              </a:p>
            </p:txBody>
          </p:sp>
          <p:grpSp>
            <p:nvGrpSpPr>
              <p:cNvPr id="14" name="组合 25">
                <a:extLst>
                  <a:ext uri="{FF2B5EF4-FFF2-40B4-BE49-F238E27FC236}">
                    <a16:creationId xmlns:a16="http://schemas.microsoft.com/office/drawing/2014/main" id="{1A17B0F7-3018-45C1-BB08-122C7E98DEC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609526" y="1775358"/>
                <a:ext cx="5315592" cy="1588458"/>
                <a:chOff x="3720485" y="1502887"/>
                <a:chExt cx="3935224" cy="1082632"/>
              </a:xfrm>
            </p:grpSpPr>
            <p:cxnSp>
              <p:nvCxnSpPr>
                <p:cNvPr id="73" name="直接箭头连接符 72">
                  <a:extLst>
                    <a:ext uri="{FF2B5EF4-FFF2-40B4-BE49-F238E27FC236}">
                      <a16:creationId xmlns:a16="http://schemas.microsoft.com/office/drawing/2014/main" id="{D6FE6DB2-AD35-4474-9657-7DE51657DFBA}"/>
                    </a:ext>
                  </a:extLst>
                </p:cNvPr>
                <p:cNvCxnSpPr/>
                <p:nvPr/>
              </p:nvCxnSpPr>
              <p:spPr>
                <a:xfrm>
                  <a:off x="5297780" y="1502887"/>
                  <a:ext cx="1117371" cy="1082632"/>
                </a:xfrm>
                <a:prstGeom prst="straightConnector1">
                  <a:avLst/>
                </a:prstGeom>
                <a:noFill/>
                <a:ln w="41275" cap="flat" cmpd="sng" algn="ctr">
                  <a:solidFill>
                    <a:srgbClr val="70AD47"/>
                  </a:solidFill>
                  <a:prstDash val="solid"/>
                  <a:miter lim="800000"/>
                  <a:tailEnd type="triangle"/>
                </a:ln>
                <a:effectLst/>
              </p:spPr>
            </p:cxnSp>
            <p:grpSp>
              <p:nvGrpSpPr>
                <p:cNvPr id="74" name="组合 13">
                  <a:extLst>
                    <a:ext uri="{FF2B5EF4-FFF2-40B4-BE49-F238E27FC236}">
                      <a16:creationId xmlns:a16="http://schemas.microsoft.com/office/drawing/2014/main" id="{F4E27049-D3FF-4B92-A59F-EC8ECA3A1C2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650202" y="1634710"/>
                  <a:ext cx="1634180" cy="314566"/>
                  <a:chOff x="5530108" y="1577449"/>
                  <a:chExt cx="1634180" cy="314566"/>
                </a:xfrm>
              </p:grpSpPr>
              <p:sp>
                <p:nvSpPr>
                  <p:cNvPr id="87" name="文本框 3">
                    <a:extLst>
                      <a:ext uri="{FF2B5EF4-FFF2-40B4-BE49-F238E27FC236}">
                        <a16:creationId xmlns:a16="http://schemas.microsoft.com/office/drawing/2014/main" id="{BEFE5026-BC80-4849-93E0-D859803245DA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975895" y="1577449"/>
                    <a:ext cx="1188393" cy="314566"/>
                  </a:xfrm>
                  <a:prstGeom prst="rect">
                    <a:avLst/>
                  </a:prstGeom>
                  <a:noFill/>
                  <a:ln w="12700">
                    <a:solidFill>
                      <a:sysClr val="window" lastClr="FFFFFF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zh-CN" altLang="en-US" sz="2399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uLnTx/>
                        <a:uFillTx/>
                        <a:latin typeface="华文行楷" panose="02010800040101010101" pitchFamily="2" charset="-122"/>
                        <a:ea typeface="华文行楷" panose="02010800040101010101" pitchFamily="2" charset="-122"/>
                      </a:rPr>
                      <a:t>辅助问题</a:t>
                    </a:r>
                  </a:p>
                </p:txBody>
              </p:sp>
              <p:cxnSp>
                <p:nvCxnSpPr>
                  <p:cNvPr id="88" name="直接箭头连接符 87">
                    <a:extLst>
                      <a:ext uri="{FF2B5EF4-FFF2-40B4-BE49-F238E27FC236}">
                        <a16:creationId xmlns:a16="http://schemas.microsoft.com/office/drawing/2014/main" id="{2603AF8F-DF78-4F0A-9459-1763DD0149A9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530108" y="1762758"/>
                    <a:ext cx="554073" cy="15876"/>
                  </a:xfrm>
                  <a:prstGeom prst="straightConnector1">
                    <a:avLst/>
                  </a:prstGeom>
                  <a:noFill/>
                  <a:ln w="19050" cap="flat" cmpd="sng" algn="ctr">
                    <a:solidFill>
                      <a:srgbClr val="ED7D31"/>
                    </a:solidFill>
                    <a:prstDash val="solid"/>
                    <a:miter lim="800000"/>
                    <a:tailEnd type="triangle"/>
                  </a:ln>
                  <a:effectLst/>
                </p:spPr>
              </p:cxnSp>
            </p:grpSp>
            <p:grpSp>
              <p:nvGrpSpPr>
                <p:cNvPr id="75" name="组合 14">
                  <a:extLst>
                    <a:ext uri="{FF2B5EF4-FFF2-40B4-BE49-F238E27FC236}">
                      <a16:creationId xmlns:a16="http://schemas.microsoft.com/office/drawing/2014/main" id="{4FC49FD7-5F2D-494D-8740-46070811BFF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019642" y="2006787"/>
                  <a:ext cx="1636067" cy="314566"/>
                  <a:chOff x="5995103" y="1988797"/>
                  <a:chExt cx="1636067" cy="314566"/>
                </a:xfrm>
              </p:grpSpPr>
              <p:sp>
                <p:nvSpPr>
                  <p:cNvPr id="85" name="文本框 3">
                    <a:extLst>
                      <a:ext uri="{FF2B5EF4-FFF2-40B4-BE49-F238E27FC236}">
                        <a16:creationId xmlns:a16="http://schemas.microsoft.com/office/drawing/2014/main" id="{5ADA0785-B47C-4C73-B18E-DE39FECE9DA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457658" y="1988797"/>
                    <a:ext cx="1173512" cy="314566"/>
                  </a:xfrm>
                  <a:prstGeom prst="rect">
                    <a:avLst/>
                  </a:prstGeom>
                  <a:noFill/>
                  <a:ln w="12700">
                    <a:solidFill>
                      <a:sysClr val="window" lastClr="FFFFFF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zh-CN" altLang="en-US" sz="2399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uLnTx/>
                        <a:uFillTx/>
                        <a:latin typeface="华文行楷" panose="02010800040101010101" pitchFamily="2" charset="-122"/>
                        <a:ea typeface="华文行楷" panose="02010800040101010101" pitchFamily="2" charset="-122"/>
                      </a:rPr>
                      <a:t>辅助问题</a:t>
                    </a:r>
                  </a:p>
                </p:txBody>
              </p:sp>
              <p:cxnSp>
                <p:nvCxnSpPr>
                  <p:cNvPr id="86" name="直接箭头连接符 85">
                    <a:extLst>
                      <a:ext uri="{FF2B5EF4-FFF2-40B4-BE49-F238E27FC236}">
                        <a16:creationId xmlns:a16="http://schemas.microsoft.com/office/drawing/2014/main" id="{6DFDFD43-26FC-4D63-80A5-BB43AD8E91F2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995103" y="2159970"/>
                    <a:ext cx="555660" cy="15876"/>
                  </a:xfrm>
                  <a:prstGeom prst="straightConnector1">
                    <a:avLst/>
                  </a:prstGeom>
                  <a:noFill/>
                  <a:ln w="19050" cap="flat" cmpd="sng" algn="ctr">
                    <a:solidFill>
                      <a:srgbClr val="ED7D31"/>
                    </a:solidFill>
                    <a:prstDash val="solid"/>
                    <a:miter lim="800000"/>
                    <a:tailEnd type="triangle"/>
                  </a:ln>
                  <a:effectLst/>
                </p:spPr>
              </p:cxnSp>
            </p:grpSp>
            <p:grpSp>
              <p:nvGrpSpPr>
                <p:cNvPr id="76" name="组合 21">
                  <a:extLst>
                    <a:ext uri="{FF2B5EF4-FFF2-40B4-BE49-F238E27FC236}">
                      <a16:creationId xmlns:a16="http://schemas.microsoft.com/office/drawing/2014/main" id="{61BF332C-4535-4A2C-8DE1-FFC8207A776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720485" y="1543668"/>
                  <a:ext cx="1706180" cy="314566"/>
                  <a:chOff x="5975895" y="1577449"/>
                  <a:chExt cx="1706180" cy="314566"/>
                </a:xfrm>
              </p:grpSpPr>
              <p:sp>
                <p:nvSpPr>
                  <p:cNvPr id="83" name="文本框 3">
                    <a:extLst>
                      <a:ext uri="{FF2B5EF4-FFF2-40B4-BE49-F238E27FC236}">
                        <a16:creationId xmlns:a16="http://schemas.microsoft.com/office/drawing/2014/main" id="{426C5E12-B6DB-4613-8B81-DED5F3AFF61D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975895" y="1577449"/>
                    <a:ext cx="1188393" cy="314566"/>
                  </a:xfrm>
                  <a:prstGeom prst="rect">
                    <a:avLst/>
                  </a:prstGeom>
                  <a:noFill/>
                  <a:ln w="12700">
                    <a:solidFill>
                      <a:sysClr val="window" lastClr="FFFFFF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zh-CN" altLang="en-US" sz="2399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uLnTx/>
                        <a:uFillTx/>
                        <a:latin typeface="华文行楷" panose="02010800040101010101" pitchFamily="2" charset="-122"/>
                        <a:ea typeface="华文行楷" panose="02010800040101010101" pitchFamily="2" charset="-122"/>
                      </a:rPr>
                      <a:t>明晰问题</a:t>
                    </a:r>
                  </a:p>
                </p:txBody>
              </p:sp>
              <p:cxnSp>
                <p:nvCxnSpPr>
                  <p:cNvPr id="84" name="直接箭头连接符 83">
                    <a:extLst>
                      <a:ext uri="{FF2B5EF4-FFF2-40B4-BE49-F238E27FC236}">
                        <a16:creationId xmlns:a16="http://schemas.microsoft.com/office/drawing/2014/main" id="{8321463E-B33F-477C-9CE0-8F261E354F53}"/>
                      </a:ext>
                    </a:extLst>
                  </p:cNvPr>
                  <p:cNvCxnSpPr/>
                  <p:nvPr/>
                </p:nvCxnSpPr>
                <p:spPr>
                  <a:xfrm>
                    <a:off x="7031159" y="1733068"/>
                    <a:ext cx="650916" cy="0"/>
                  </a:xfrm>
                  <a:prstGeom prst="straightConnector1">
                    <a:avLst/>
                  </a:prstGeom>
                  <a:noFill/>
                  <a:ln w="19050" cap="flat" cmpd="sng" algn="ctr">
                    <a:solidFill>
                      <a:srgbClr val="ED7D31"/>
                    </a:solidFill>
                    <a:prstDash val="solid"/>
                    <a:miter lim="800000"/>
                    <a:tailEnd type="triangle"/>
                  </a:ln>
                  <a:effectLst/>
                </p:spPr>
              </p:cxnSp>
            </p:grpSp>
            <p:grpSp>
              <p:nvGrpSpPr>
                <p:cNvPr id="77" name="组合 28">
                  <a:extLst>
                    <a:ext uri="{FF2B5EF4-FFF2-40B4-BE49-F238E27FC236}">
                      <a16:creationId xmlns:a16="http://schemas.microsoft.com/office/drawing/2014/main" id="{D55C41A7-8292-4455-84CA-77D934D4F07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110564" y="1896656"/>
                  <a:ext cx="1722213" cy="314566"/>
                  <a:chOff x="5975895" y="1577449"/>
                  <a:chExt cx="1722213" cy="314566"/>
                </a:xfrm>
              </p:grpSpPr>
              <p:sp>
                <p:nvSpPr>
                  <p:cNvPr id="81" name="文本框 3">
                    <a:extLst>
                      <a:ext uri="{FF2B5EF4-FFF2-40B4-BE49-F238E27FC236}">
                        <a16:creationId xmlns:a16="http://schemas.microsoft.com/office/drawing/2014/main" id="{1D68F695-4C7C-4928-8690-FAA3B495F27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975895" y="1577449"/>
                    <a:ext cx="1188393" cy="314566"/>
                  </a:xfrm>
                  <a:prstGeom prst="rect">
                    <a:avLst/>
                  </a:prstGeom>
                  <a:noFill/>
                  <a:ln w="12700">
                    <a:solidFill>
                      <a:sysClr val="window" lastClr="FFFFFF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zh-CN" altLang="en-US" sz="2399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uLnTx/>
                        <a:uFillTx/>
                        <a:latin typeface="华文行楷" panose="02010800040101010101" pitchFamily="2" charset="-122"/>
                        <a:ea typeface="华文行楷" panose="02010800040101010101" pitchFamily="2" charset="-122"/>
                      </a:rPr>
                      <a:t>酝酿计划</a:t>
                    </a:r>
                  </a:p>
                </p:txBody>
              </p:sp>
              <p:cxnSp>
                <p:nvCxnSpPr>
                  <p:cNvPr id="82" name="直接箭头连接符 81">
                    <a:extLst>
                      <a:ext uri="{FF2B5EF4-FFF2-40B4-BE49-F238E27FC236}">
                        <a16:creationId xmlns:a16="http://schemas.microsoft.com/office/drawing/2014/main" id="{717B2F57-B625-498B-8155-77BF83B88BF2}"/>
                      </a:ext>
                    </a:extLst>
                  </p:cNvPr>
                  <p:cNvCxnSpPr/>
                  <p:nvPr/>
                </p:nvCxnSpPr>
                <p:spPr>
                  <a:xfrm>
                    <a:off x="7050367" y="1762762"/>
                    <a:ext cx="647741" cy="0"/>
                  </a:xfrm>
                  <a:prstGeom prst="straightConnector1">
                    <a:avLst/>
                  </a:prstGeom>
                  <a:noFill/>
                  <a:ln w="19050" cap="flat" cmpd="sng" algn="ctr">
                    <a:solidFill>
                      <a:srgbClr val="ED7D31"/>
                    </a:solidFill>
                    <a:prstDash val="solid"/>
                    <a:miter lim="800000"/>
                    <a:tailEnd type="triangle"/>
                  </a:ln>
                  <a:effectLst/>
                </p:spPr>
              </p:cxnSp>
            </p:grpSp>
            <p:grpSp>
              <p:nvGrpSpPr>
                <p:cNvPr id="78" name="组合 31">
                  <a:extLst>
                    <a:ext uri="{FF2B5EF4-FFF2-40B4-BE49-F238E27FC236}">
                      <a16:creationId xmlns:a16="http://schemas.microsoft.com/office/drawing/2014/main" id="{A828577F-D767-4CD9-93E1-9513F0A6A60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500801" y="2222487"/>
                  <a:ext cx="1697124" cy="314566"/>
                  <a:chOff x="5994010" y="1553716"/>
                  <a:chExt cx="1697124" cy="314566"/>
                </a:xfrm>
              </p:grpSpPr>
              <p:sp>
                <p:nvSpPr>
                  <p:cNvPr id="79" name="文本框 3">
                    <a:extLst>
                      <a:ext uri="{FF2B5EF4-FFF2-40B4-BE49-F238E27FC236}">
                        <a16:creationId xmlns:a16="http://schemas.microsoft.com/office/drawing/2014/main" id="{34528F10-2217-4318-873F-5C9CBC34151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994010" y="1553716"/>
                    <a:ext cx="1188393" cy="314566"/>
                  </a:xfrm>
                  <a:prstGeom prst="rect">
                    <a:avLst/>
                  </a:prstGeom>
                  <a:noFill/>
                  <a:ln w="12700">
                    <a:solidFill>
                      <a:sysClr val="window" lastClr="FFFFFF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zh-CN" altLang="en-US" sz="2399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uLnTx/>
                        <a:uFillTx/>
                        <a:latin typeface="华文行楷" panose="02010800040101010101" pitchFamily="2" charset="-122"/>
                        <a:ea typeface="华文行楷" panose="02010800040101010101" pitchFamily="2" charset="-122"/>
                      </a:rPr>
                      <a:t>执行计划</a:t>
                    </a:r>
                  </a:p>
                </p:txBody>
              </p:sp>
              <p:cxnSp>
                <p:nvCxnSpPr>
                  <p:cNvPr id="80" name="直接箭头连接符 79">
                    <a:extLst>
                      <a:ext uri="{FF2B5EF4-FFF2-40B4-BE49-F238E27FC236}">
                        <a16:creationId xmlns:a16="http://schemas.microsoft.com/office/drawing/2014/main" id="{C232CE18-BF25-424D-92E2-E206B029E535}"/>
                      </a:ext>
                    </a:extLst>
                  </p:cNvPr>
                  <p:cNvCxnSpPr/>
                  <p:nvPr/>
                </p:nvCxnSpPr>
                <p:spPr>
                  <a:xfrm>
                    <a:off x="7040218" y="1719599"/>
                    <a:ext cx="650916" cy="0"/>
                  </a:xfrm>
                  <a:prstGeom prst="straightConnector1">
                    <a:avLst/>
                  </a:prstGeom>
                  <a:noFill/>
                  <a:ln w="19050" cap="flat" cmpd="sng" algn="ctr">
                    <a:solidFill>
                      <a:srgbClr val="ED7D31"/>
                    </a:solidFill>
                    <a:prstDash val="solid"/>
                    <a:miter lim="800000"/>
                    <a:tailEnd type="triangle"/>
                  </a:ln>
                  <a:effectLst/>
                </p:spPr>
              </p:cxnSp>
            </p:grpSp>
          </p:grpSp>
          <p:grpSp>
            <p:nvGrpSpPr>
              <p:cNvPr id="15" name="组合 36">
                <a:extLst>
                  <a:ext uri="{FF2B5EF4-FFF2-40B4-BE49-F238E27FC236}">
                    <a16:creationId xmlns:a16="http://schemas.microsoft.com/office/drawing/2014/main" id="{57B7C672-2839-4953-A11C-67BC91033E6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74164" y="1287653"/>
                <a:ext cx="5572833" cy="2031484"/>
                <a:chOff x="3635312" y="1200665"/>
                <a:chExt cx="4125665" cy="1384581"/>
              </a:xfrm>
            </p:grpSpPr>
            <p:sp>
              <p:nvSpPr>
                <p:cNvPr id="56" name="文本框 7">
                  <a:extLst>
                    <a:ext uri="{FF2B5EF4-FFF2-40B4-BE49-F238E27FC236}">
                      <a16:creationId xmlns:a16="http://schemas.microsoft.com/office/drawing/2014/main" id="{0EAC0A29-1E73-4891-B491-E4D18B2DA71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46586" y="1200665"/>
                  <a:ext cx="2047554" cy="356607"/>
                </a:xfrm>
                <a:prstGeom prst="rect">
                  <a:avLst/>
                </a:prstGeom>
                <a:noFill/>
                <a:ln w="12700">
                  <a:solidFill>
                    <a:sysClr val="window" lastClr="FFFFFF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zh-CN" altLang="en-US" sz="2800" b="1" kern="0" dirty="0">
                      <a:solidFill>
                        <a:srgbClr val="FF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知识结构大概念</a:t>
                  </a:r>
                  <a:endParaRPr kumimoji="0" lang="zh-CN" altLang="en-US" sz="2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黑体" panose="02010609060101010101" pitchFamily="49" charset="-122"/>
                    <a:ea typeface="黑体" panose="02010609060101010101" pitchFamily="49" charset="-122"/>
                  </a:endParaRPr>
                </a:p>
              </p:txBody>
            </p:sp>
            <p:cxnSp>
              <p:nvCxnSpPr>
                <p:cNvPr id="57" name="直接箭头连接符 56">
                  <a:extLst>
                    <a:ext uri="{FF2B5EF4-FFF2-40B4-BE49-F238E27FC236}">
                      <a16:creationId xmlns:a16="http://schemas.microsoft.com/office/drawing/2014/main" id="{E6E59B3F-EECF-46B2-94E0-97389B3856A0}"/>
                    </a:ext>
                  </a:extLst>
                </p:cNvPr>
                <p:cNvCxnSpPr/>
                <p:nvPr/>
              </p:nvCxnSpPr>
              <p:spPr>
                <a:xfrm>
                  <a:off x="5301367" y="1573848"/>
                  <a:ext cx="1143441" cy="1011398"/>
                </a:xfrm>
                <a:prstGeom prst="straightConnector1">
                  <a:avLst/>
                </a:prstGeom>
                <a:noFill/>
                <a:ln w="41275" cap="flat" cmpd="sng" algn="ctr">
                  <a:solidFill>
                    <a:srgbClr val="70AD47"/>
                  </a:solidFill>
                  <a:prstDash val="solid"/>
                  <a:miter lim="800000"/>
                  <a:tailEnd type="triangle"/>
                </a:ln>
                <a:effectLst/>
              </p:spPr>
            </p:cxnSp>
            <p:grpSp>
              <p:nvGrpSpPr>
                <p:cNvPr id="58" name="组合 57">
                  <a:extLst>
                    <a:ext uri="{FF2B5EF4-FFF2-40B4-BE49-F238E27FC236}">
                      <a16:creationId xmlns:a16="http://schemas.microsoft.com/office/drawing/2014/main" id="{080DED63-0BFE-437A-A7B8-BE933F3C464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647832" y="1650252"/>
                  <a:ext cx="1744464" cy="314566"/>
                  <a:chOff x="5527738" y="1592991"/>
                  <a:chExt cx="1744464" cy="314566"/>
                </a:xfrm>
              </p:grpSpPr>
              <p:sp>
                <p:nvSpPr>
                  <p:cNvPr id="71" name="文本框 3">
                    <a:extLst>
                      <a:ext uri="{FF2B5EF4-FFF2-40B4-BE49-F238E27FC236}">
                        <a16:creationId xmlns:a16="http://schemas.microsoft.com/office/drawing/2014/main" id="{61845DB1-D69A-4742-8005-220C80F5D1AF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982952" y="1592991"/>
                    <a:ext cx="1289250" cy="314566"/>
                  </a:xfrm>
                  <a:prstGeom prst="rect">
                    <a:avLst/>
                  </a:prstGeom>
                  <a:noFill/>
                  <a:ln w="12700">
                    <a:solidFill>
                      <a:sysClr val="window" lastClr="FFFFFF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zh-CN" altLang="en-US" sz="2399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华文行楷" panose="02010800040101010101" pitchFamily="2" charset="-122"/>
                        <a:ea typeface="华文行楷" panose="02010800040101010101" pitchFamily="2" charset="-122"/>
                      </a:rPr>
                      <a:t>基本问题链</a:t>
                    </a:r>
                  </a:p>
                </p:txBody>
              </p:sp>
              <p:cxnSp>
                <p:nvCxnSpPr>
                  <p:cNvPr id="72" name="直接箭头连接符 71">
                    <a:extLst>
                      <a:ext uri="{FF2B5EF4-FFF2-40B4-BE49-F238E27FC236}">
                        <a16:creationId xmlns:a16="http://schemas.microsoft.com/office/drawing/2014/main" id="{48AE83F4-29B1-4EEF-8257-0B00E810D3F9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527738" y="1762775"/>
                    <a:ext cx="557248" cy="15876"/>
                  </a:xfrm>
                  <a:prstGeom prst="straightConnector1">
                    <a:avLst/>
                  </a:prstGeom>
                  <a:noFill/>
                  <a:ln w="19050" cap="flat" cmpd="sng" algn="ctr">
                    <a:solidFill>
                      <a:srgbClr val="ED7D31"/>
                    </a:solidFill>
                    <a:prstDash val="solid"/>
                    <a:miter lim="800000"/>
                    <a:tailEnd type="triangle"/>
                  </a:ln>
                  <a:effectLst/>
                </p:spPr>
              </p:cxnSp>
            </p:grpSp>
            <p:grpSp>
              <p:nvGrpSpPr>
                <p:cNvPr id="59" name="组合 58">
                  <a:extLst>
                    <a:ext uri="{FF2B5EF4-FFF2-40B4-BE49-F238E27FC236}">
                      <a16:creationId xmlns:a16="http://schemas.microsoft.com/office/drawing/2014/main" id="{31C8E7F9-C9E6-43CA-AF13-11C33080B55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042203" y="2053214"/>
                  <a:ext cx="1718774" cy="314566"/>
                  <a:chOff x="6017664" y="2035224"/>
                  <a:chExt cx="1718774" cy="314566"/>
                </a:xfrm>
              </p:grpSpPr>
              <p:sp>
                <p:nvSpPr>
                  <p:cNvPr id="69" name="文本框 3">
                    <a:extLst>
                      <a:ext uri="{FF2B5EF4-FFF2-40B4-BE49-F238E27FC236}">
                        <a16:creationId xmlns:a16="http://schemas.microsoft.com/office/drawing/2014/main" id="{744F0645-B909-44E3-97AC-1CC6C19EEF8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463017" y="2035224"/>
                    <a:ext cx="1273421" cy="314566"/>
                  </a:xfrm>
                  <a:prstGeom prst="rect">
                    <a:avLst/>
                  </a:prstGeom>
                  <a:noFill/>
                  <a:ln w="12700">
                    <a:solidFill>
                      <a:sysClr val="window" lastClr="FFFFFF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zh-CN" altLang="en-US" sz="2399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华文行楷" panose="02010800040101010101" pitchFamily="2" charset="-122"/>
                        <a:ea typeface="华文行楷" panose="02010800040101010101" pitchFamily="2" charset="-122"/>
                      </a:rPr>
                      <a:t>基本问题链</a:t>
                    </a:r>
                  </a:p>
                </p:txBody>
              </p:sp>
              <p:cxnSp>
                <p:nvCxnSpPr>
                  <p:cNvPr id="70" name="直接箭头连接符 69">
                    <a:extLst>
                      <a:ext uri="{FF2B5EF4-FFF2-40B4-BE49-F238E27FC236}">
                        <a16:creationId xmlns:a16="http://schemas.microsoft.com/office/drawing/2014/main" id="{1D13D227-5BCF-4383-8976-85A447F5D376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6017664" y="2159986"/>
                    <a:ext cx="557247" cy="15876"/>
                  </a:xfrm>
                  <a:prstGeom prst="straightConnector1">
                    <a:avLst/>
                  </a:prstGeom>
                  <a:noFill/>
                  <a:ln w="19050" cap="flat" cmpd="sng" algn="ctr">
                    <a:solidFill>
                      <a:srgbClr val="ED7D31"/>
                    </a:solidFill>
                    <a:prstDash val="solid"/>
                    <a:miter lim="800000"/>
                    <a:tailEnd type="triangle"/>
                  </a:ln>
                  <a:effectLst/>
                </p:spPr>
              </p:cxnSp>
            </p:grpSp>
            <p:grpSp>
              <p:nvGrpSpPr>
                <p:cNvPr id="60" name="组合 59">
                  <a:extLst>
                    <a:ext uri="{FF2B5EF4-FFF2-40B4-BE49-F238E27FC236}">
                      <a16:creationId xmlns:a16="http://schemas.microsoft.com/office/drawing/2014/main" id="{E3197350-44CB-4EF3-A947-84E83642A17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635312" y="1572131"/>
                  <a:ext cx="1806132" cy="314566"/>
                  <a:chOff x="5890722" y="1605912"/>
                  <a:chExt cx="1806132" cy="314566"/>
                </a:xfrm>
              </p:grpSpPr>
              <p:sp>
                <p:nvSpPr>
                  <p:cNvPr id="67" name="文本框 3">
                    <a:extLst>
                      <a:ext uri="{FF2B5EF4-FFF2-40B4-BE49-F238E27FC236}">
                        <a16:creationId xmlns:a16="http://schemas.microsoft.com/office/drawing/2014/main" id="{D90E3573-E429-48F2-8A0F-087F3D5A648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890722" y="1605912"/>
                    <a:ext cx="1312288" cy="314566"/>
                  </a:xfrm>
                  <a:prstGeom prst="rect">
                    <a:avLst/>
                  </a:prstGeom>
                  <a:noFill/>
                  <a:ln w="12700">
                    <a:solidFill>
                      <a:sysClr val="window" lastClr="FFFFFF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zh-CN" altLang="en-US" sz="2399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uLnTx/>
                        <a:uFillTx/>
                        <a:latin typeface="华文行楷" panose="02010800040101010101" pitchFamily="2" charset="-122"/>
                        <a:ea typeface="华文行楷" panose="02010800040101010101" pitchFamily="2" charset="-122"/>
                      </a:rPr>
                      <a:t>抽象与概念</a:t>
                    </a:r>
                  </a:p>
                </p:txBody>
              </p:sp>
              <p:cxnSp>
                <p:nvCxnSpPr>
                  <p:cNvPr id="68" name="直接箭头连接符 67">
                    <a:extLst>
                      <a:ext uri="{FF2B5EF4-FFF2-40B4-BE49-F238E27FC236}">
                        <a16:creationId xmlns:a16="http://schemas.microsoft.com/office/drawing/2014/main" id="{93F607F7-4A87-4206-86FA-0AD96DE58D61}"/>
                      </a:ext>
                    </a:extLst>
                  </p:cNvPr>
                  <p:cNvCxnSpPr/>
                  <p:nvPr/>
                </p:nvCxnSpPr>
                <p:spPr>
                  <a:xfrm>
                    <a:off x="7045938" y="1763325"/>
                    <a:ext cx="650916" cy="0"/>
                  </a:xfrm>
                  <a:prstGeom prst="straightConnector1">
                    <a:avLst/>
                  </a:prstGeom>
                  <a:noFill/>
                  <a:ln w="19050" cap="flat" cmpd="sng" algn="ctr">
                    <a:solidFill>
                      <a:srgbClr val="ED7D31"/>
                    </a:solidFill>
                    <a:prstDash val="solid"/>
                    <a:miter lim="800000"/>
                    <a:tailEnd type="triangle"/>
                  </a:ln>
                  <a:effectLst/>
                </p:spPr>
              </p:cxnSp>
            </p:grpSp>
            <p:grpSp>
              <p:nvGrpSpPr>
                <p:cNvPr id="61" name="组合 60">
                  <a:extLst>
                    <a:ext uri="{FF2B5EF4-FFF2-40B4-BE49-F238E27FC236}">
                      <a16:creationId xmlns:a16="http://schemas.microsoft.com/office/drawing/2014/main" id="{2B0D1845-2A3D-4D29-B7E9-D058B3C83E6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920354" y="1896656"/>
                  <a:ext cx="1911640" cy="314566"/>
                  <a:chOff x="5785685" y="1577449"/>
                  <a:chExt cx="1911640" cy="314566"/>
                </a:xfrm>
              </p:grpSpPr>
              <p:sp>
                <p:nvSpPr>
                  <p:cNvPr id="65" name="文本框 3">
                    <a:extLst>
                      <a:ext uri="{FF2B5EF4-FFF2-40B4-BE49-F238E27FC236}">
                        <a16:creationId xmlns:a16="http://schemas.microsoft.com/office/drawing/2014/main" id="{4B93863D-30CA-4926-8FA7-78821562485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85685" y="1577449"/>
                    <a:ext cx="1378603" cy="314566"/>
                  </a:xfrm>
                  <a:prstGeom prst="rect">
                    <a:avLst/>
                  </a:prstGeom>
                  <a:noFill/>
                  <a:ln w="12700">
                    <a:solidFill>
                      <a:sysClr val="window" lastClr="FFFFFF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zh-CN" altLang="en-US" sz="2399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uLnTx/>
                        <a:uFillTx/>
                        <a:latin typeface="华文行楷" panose="02010800040101010101" pitchFamily="2" charset="-122"/>
                        <a:ea typeface="华文行楷" panose="02010800040101010101" pitchFamily="2" charset="-122"/>
                      </a:rPr>
                      <a:t>结构与关系</a:t>
                    </a:r>
                  </a:p>
                </p:txBody>
              </p:sp>
              <p:cxnSp>
                <p:nvCxnSpPr>
                  <p:cNvPr id="66" name="直接箭头连接符 65">
                    <a:extLst>
                      <a:ext uri="{FF2B5EF4-FFF2-40B4-BE49-F238E27FC236}">
                        <a16:creationId xmlns:a16="http://schemas.microsoft.com/office/drawing/2014/main" id="{84390950-2B59-4016-BFB8-EEC04CDB2A16}"/>
                      </a:ext>
                    </a:extLst>
                  </p:cNvPr>
                  <p:cNvCxnSpPr/>
                  <p:nvPr/>
                </p:nvCxnSpPr>
                <p:spPr>
                  <a:xfrm>
                    <a:off x="7046409" y="1762778"/>
                    <a:ext cx="650916" cy="0"/>
                  </a:xfrm>
                  <a:prstGeom prst="straightConnector1">
                    <a:avLst/>
                  </a:prstGeom>
                  <a:noFill/>
                  <a:ln w="19050" cap="flat" cmpd="sng" algn="ctr">
                    <a:solidFill>
                      <a:srgbClr val="ED7D31"/>
                    </a:solidFill>
                    <a:prstDash val="solid"/>
                    <a:miter lim="800000"/>
                    <a:tailEnd type="triangle"/>
                  </a:ln>
                  <a:effectLst/>
                </p:spPr>
              </p:cxnSp>
            </p:grpSp>
            <p:grpSp>
              <p:nvGrpSpPr>
                <p:cNvPr id="62" name="组合 61">
                  <a:extLst>
                    <a:ext uri="{FF2B5EF4-FFF2-40B4-BE49-F238E27FC236}">
                      <a16:creationId xmlns:a16="http://schemas.microsoft.com/office/drawing/2014/main" id="{3F7E98FC-55E7-4F8B-A23E-8809580BAF8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233474" y="2246220"/>
                  <a:ext cx="1974782" cy="314566"/>
                  <a:chOff x="5726683" y="1577449"/>
                  <a:chExt cx="1974782" cy="314566"/>
                </a:xfrm>
              </p:grpSpPr>
              <p:sp>
                <p:nvSpPr>
                  <p:cNvPr id="63" name="文本框 3">
                    <a:extLst>
                      <a:ext uri="{FF2B5EF4-FFF2-40B4-BE49-F238E27FC236}">
                        <a16:creationId xmlns:a16="http://schemas.microsoft.com/office/drawing/2014/main" id="{A3293A11-A003-482B-A478-941E1AFE414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26683" y="1577449"/>
                    <a:ext cx="1437605" cy="314566"/>
                  </a:xfrm>
                  <a:prstGeom prst="rect">
                    <a:avLst/>
                  </a:prstGeom>
                  <a:noFill/>
                  <a:ln w="12700">
                    <a:solidFill>
                      <a:sysClr val="window" lastClr="FFFFFF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zh-CN" altLang="en-US" sz="2399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uLnTx/>
                        <a:uFillTx/>
                        <a:latin typeface="华文行楷" panose="02010800040101010101" pitchFamily="2" charset="-122"/>
                        <a:ea typeface="华文行楷" panose="02010800040101010101" pitchFamily="2" charset="-122"/>
                      </a:rPr>
                      <a:t>性质与应用</a:t>
                    </a:r>
                  </a:p>
                </p:txBody>
              </p:sp>
              <p:cxnSp>
                <p:nvCxnSpPr>
                  <p:cNvPr id="64" name="直接箭头连接符 63">
                    <a:extLst>
                      <a:ext uri="{FF2B5EF4-FFF2-40B4-BE49-F238E27FC236}">
                        <a16:creationId xmlns:a16="http://schemas.microsoft.com/office/drawing/2014/main" id="{640319BB-982F-4D76-BEDF-D1D1F008C1C6}"/>
                      </a:ext>
                    </a:extLst>
                  </p:cNvPr>
                  <p:cNvCxnSpPr/>
                  <p:nvPr/>
                </p:nvCxnSpPr>
                <p:spPr>
                  <a:xfrm>
                    <a:off x="7045785" y="1762481"/>
                    <a:ext cx="655680" cy="0"/>
                  </a:xfrm>
                  <a:prstGeom prst="straightConnector1">
                    <a:avLst/>
                  </a:prstGeom>
                  <a:noFill/>
                  <a:ln w="19050" cap="flat" cmpd="sng" algn="ctr">
                    <a:solidFill>
                      <a:srgbClr val="ED7D31"/>
                    </a:solidFill>
                    <a:prstDash val="solid"/>
                    <a:miter lim="800000"/>
                    <a:tailEnd type="triangle"/>
                  </a:ln>
                  <a:effectLst/>
                </p:spPr>
              </p:cxnSp>
            </p:grpSp>
          </p:grpSp>
          <p:grpSp>
            <p:nvGrpSpPr>
              <p:cNvPr id="16" name="组合 18431">
                <a:extLst>
                  <a:ext uri="{FF2B5EF4-FFF2-40B4-BE49-F238E27FC236}">
                    <a16:creationId xmlns:a16="http://schemas.microsoft.com/office/drawing/2014/main" id="{65FE6C76-1A05-4A21-A109-9D4307C772D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04939" y="3839823"/>
                <a:ext cx="5233255" cy="1511725"/>
                <a:chOff x="1109947" y="2988244"/>
                <a:chExt cx="3874268" cy="1030334"/>
              </a:xfrm>
            </p:grpSpPr>
            <p:grpSp>
              <p:nvGrpSpPr>
                <p:cNvPr id="38" name="组合 57">
                  <a:extLst>
                    <a:ext uri="{FF2B5EF4-FFF2-40B4-BE49-F238E27FC236}">
                      <a16:creationId xmlns:a16="http://schemas.microsoft.com/office/drawing/2014/main" id="{82E0EC88-581C-487F-89C3-C1EF14B6C15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28449" y="3146487"/>
                  <a:ext cx="1755766" cy="314566"/>
                  <a:chOff x="5527389" y="1577449"/>
                  <a:chExt cx="1755766" cy="314566"/>
                </a:xfrm>
              </p:grpSpPr>
              <p:sp>
                <p:nvSpPr>
                  <p:cNvPr id="54" name="文本框 3">
                    <a:extLst>
                      <a:ext uri="{FF2B5EF4-FFF2-40B4-BE49-F238E27FC236}">
                        <a16:creationId xmlns:a16="http://schemas.microsoft.com/office/drawing/2014/main" id="{930970D2-0DB8-4A76-9995-CD067F212C7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975895" y="1577449"/>
                    <a:ext cx="1307260" cy="314566"/>
                  </a:xfrm>
                  <a:prstGeom prst="rect">
                    <a:avLst/>
                  </a:prstGeom>
                  <a:noFill/>
                  <a:ln w="12700">
                    <a:solidFill>
                      <a:sysClr val="window" lastClr="FFFFFF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zh-CN" altLang="en-US" sz="2399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华文行楷" panose="02010800040101010101" pitchFamily="2" charset="-122"/>
                        <a:ea typeface="华文行楷" panose="02010800040101010101" pitchFamily="2" charset="-122"/>
                      </a:rPr>
                      <a:t>辅助问题</a:t>
                    </a:r>
                  </a:p>
                </p:txBody>
              </p:sp>
              <p:cxnSp>
                <p:nvCxnSpPr>
                  <p:cNvPr id="55" name="直接箭头连接符 54">
                    <a:extLst>
                      <a:ext uri="{FF2B5EF4-FFF2-40B4-BE49-F238E27FC236}">
                        <a16:creationId xmlns:a16="http://schemas.microsoft.com/office/drawing/2014/main" id="{7D4CB214-C21A-44DB-8948-9BFB480F2651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527389" y="1762858"/>
                    <a:ext cx="557247" cy="15876"/>
                  </a:xfrm>
                  <a:prstGeom prst="straightConnector1">
                    <a:avLst/>
                  </a:prstGeom>
                  <a:noFill/>
                  <a:ln w="19050" cap="flat" cmpd="sng" algn="ctr">
                    <a:solidFill>
                      <a:srgbClr val="ED7D31"/>
                    </a:solidFill>
                    <a:prstDash val="solid"/>
                    <a:miter lim="800000"/>
                    <a:tailEnd type="triangle"/>
                  </a:ln>
                  <a:effectLst/>
                </p:spPr>
              </p:cxnSp>
            </p:grpSp>
            <p:grpSp>
              <p:nvGrpSpPr>
                <p:cNvPr id="39" name="组合 58">
                  <a:extLst>
                    <a:ext uri="{FF2B5EF4-FFF2-40B4-BE49-F238E27FC236}">
                      <a16:creationId xmlns:a16="http://schemas.microsoft.com/office/drawing/2014/main" id="{227126EB-EAB6-46B4-9DA8-6A43175AA52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109947" y="3634182"/>
                  <a:ext cx="2523340" cy="314566"/>
                  <a:chOff x="4005053" y="2174168"/>
                  <a:chExt cx="2523340" cy="314566"/>
                </a:xfrm>
              </p:grpSpPr>
              <p:sp>
                <p:nvSpPr>
                  <p:cNvPr id="52" name="文本框 3">
                    <a:extLst>
                      <a:ext uri="{FF2B5EF4-FFF2-40B4-BE49-F238E27FC236}">
                        <a16:creationId xmlns:a16="http://schemas.microsoft.com/office/drawing/2014/main" id="{C96A0F1E-E223-49A0-8EFE-5A15A49264C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05053" y="2174168"/>
                    <a:ext cx="1317408" cy="314566"/>
                  </a:xfrm>
                  <a:prstGeom prst="rect">
                    <a:avLst/>
                  </a:prstGeom>
                  <a:noFill/>
                  <a:ln w="12700">
                    <a:solidFill>
                      <a:sysClr val="window" lastClr="FFFFFF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zh-CN" altLang="en-US" sz="2399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uLnTx/>
                        <a:uFillTx/>
                        <a:latin typeface="华文行楷" panose="02010800040101010101" pitchFamily="2" charset="-122"/>
                        <a:ea typeface="华文行楷" panose="02010800040101010101" pitchFamily="2" charset="-122"/>
                      </a:rPr>
                      <a:t>同构与类比</a:t>
                    </a:r>
                  </a:p>
                </p:txBody>
              </p:sp>
              <p:cxnSp>
                <p:nvCxnSpPr>
                  <p:cNvPr id="53" name="直接箭头连接符 52">
                    <a:extLst>
                      <a:ext uri="{FF2B5EF4-FFF2-40B4-BE49-F238E27FC236}">
                        <a16:creationId xmlns:a16="http://schemas.microsoft.com/office/drawing/2014/main" id="{DA5350B9-E57A-4299-8147-C3AD74AD9177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971146" y="2181459"/>
                    <a:ext cx="557247" cy="15876"/>
                  </a:xfrm>
                  <a:prstGeom prst="straightConnector1">
                    <a:avLst/>
                  </a:prstGeom>
                  <a:noFill/>
                  <a:ln w="19050" cap="flat" cmpd="sng" algn="ctr">
                    <a:solidFill>
                      <a:srgbClr val="ED7D31"/>
                    </a:solidFill>
                    <a:prstDash val="solid"/>
                    <a:miter lim="800000"/>
                    <a:tailEnd type="triangle"/>
                  </a:ln>
                  <a:effectLst/>
                </p:spPr>
              </p:cxnSp>
            </p:grpSp>
            <p:grpSp>
              <p:nvGrpSpPr>
                <p:cNvPr id="40" name="组合 59">
                  <a:extLst>
                    <a:ext uri="{FF2B5EF4-FFF2-40B4-BE49-F238E27FC236}">
                      <a16:creationId xmlns:a16="http://schemas.microsoft.com/office/drawing/2014/main" id="{C2998F08-8556-488B-A3DC-6D509E8B1A2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12236" y="2992001"/>
                  <a:ext cx="1895594" cy="314566"/>
                  <a:chOff x="5805862" y="1577449"/>
                  <a:chExt cx="1895594" cy="314566"/>
                </a:xfrm>
              </p:grpSpPr>
              <p:sp>
                <p:nvSpPr>
                  <p:cNvPr id="50" name="文本框 3">
                    <a:extLst>
                      <a:ext uri="{FF2B5EF4-FFF2-40B4-BE49-F238E27FC236}">
                        <a16:creationId xmlns:a16="http://schemas.microsoft.com/office/drawing/2014/main" id="{464D843E-39F1-44B9-AC36-97770F3C531F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805862" y="1577449"/>
                    <a:ext cx="1358427" cy="314566"/>
                  </a:xfrm>
                  <a:prstGeom prst="rect">
                    <a:avLst/>
                  </a:prstGeom>
                  <a:noFill/>
                  <a:ln w="12700">
                    <a:solidFill>
                      <a:sysClr val="window" lastClr="FFFFFF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zh-CN" altLang="en-US" sz="2399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uLnTx/>
                        <a:uFillTx/>
                        <a:latin typeface="华文行楷" panose="02010800040101010101" pitchFamily="2" charset="-122"/>
                        <a:ea typeface="华文行楷" panose="02010800040101010101" pitchFamily="2" charset="-122"/>
                      </a:rPr>
                      <a:t>分析与综合</a:t>
                    </a:r>
                  </a:p>
                </p:txBody>
              </p:sp>
              <p:cxnSp>
                <p:nvCxnSpPr>
                  <p:cNvPr id="51" name="直接箭头连接符 50">
                    <a:extLst>
                      <a:ext uri="{FF2B5EF4-FFF2-40B4-BE49-F238E27FC236}">
                        <a16:creationId xmlns:a16="http://schemas.microsoft.com/office/drawing/2014/main" id="{F8DED978-568B-464A-B970-D58A7A39F44D}"/>
                      </a:ext>
                    </a:extLst>
                  </p:cNvPr>
                  <p:cNvCxnSpPr/>
                  <p:nvPr/>
                </p:nvCxnSpPr>
                <p:spPr>
                  <a:xfrm>
                    <a:off x="7045776" y="1763349"/>
                    <a:ext cx="655680" cy="0"/>
                  </a:xfrm>
                  <a:prstGeom prst="straightConnector1">
                    <a:avLst/>
                  </a:prstGeom>
                  <a:noFill/>
                  <a:ln w="19050" cap="flat" cmpd="sng" algn="ctr">
                    <a:solidFill>
                      <a:srgbClr val="ED7D31"/>
                    </a:solidFill>
                    <a:prstDash val="solid"/>
                    <a:miter lim="800000"/>
                    <a:tailEnd type="triangle"/>
                  </a:ln>
                  <a:effectLst/>
                </p:spPr>
              </p:cxnSp>
            </p:grpSp>
            <p:grpSp>
              <p:nvGrpSpPr>
                <p:cNvPr id="41" name="组合 60">
                  <a:extLst>
                    <a:ext uri="{FF2B5EF4-FFF2-40B4-BE49-F238E27FC236}">
                      <a16:creationId xmlns:a16="http://schemas.microsoft.com/office/drawing/2014/main" id="{01372022-1148-4DA4-9413-CAA9DB50EA2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214112" y="3298599"/>
                  <a:ext cx="1938133" cy="314566"/>
                  <a:chOff x="5759956" y="1577449"/>
                  <a:chExt cx="1938133" cy="314566"/>
                </a:xfrm>
              </p:grpSpPr>
              <p:sp>
                <p:nvSpPr>
                  <p:cNvPr id="48" name="文本框 3">
                    <a:extLst>
                      <a:ext uri="{FF2B5EF4-FFF2-40B4-BE49-F238E27FC236}">
                        <a16:creationId xmlns:a16="http://schemas.microsoft.com/office/drawing/2014/main" id="{0E91B19D-74CB-4177-9B57-7DBD08489B1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59956" y="1577449"/>
                    <a:ext cx="1404332" cy="314566"/>
                  </a:xfrm>
                  <a:prstGeom prst="rect">
                    <a:avLst/>
                  </a:prstGeom>
                  <a:noFill/>
                  <a:ln w="12700">
                    <a:solidFill>
                      <a:sysClr val="window" lastClr="FFFFFF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zh-CN" altLang="en-US" sz="2399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uLnTx/>
                        <a:uFillTx/>
                        <a:latin typeface="华文行楷" panose="02010800040101010101" pitchFamily="2" charset="-122"/>
                        <a:ea typeface="华文行楷" panose="02010800040101010101" pitchFamily="2" charset="-122"/>
                      </a:rPr>
                      <a:t>归纳与推广</a:t>
                    </a:r>
                  </a:p>
                </p:txBody>
              </p:sp>
              <p:cxnSp>
                <p:nvCxnSpPr>
                  <p:cNvPr id="49" name="直接箭头连接符 48">
                    <a:extLst>
                      <a:ext uri="{FF2B5EF4-FFF2-40B4-BE49-F238E27FC236}">
                        <a16:creationId xmlns:a16="http://schemas.microsoft.com/office/drawing/2014/main" id="{3902DEE7-FF8C-46FC-B7EC-24A025F3804F}"/>
                      </a:ext>
                    </a:extLst>
                  </p:cNvPr>
                  <p:cNvCxnSpPr/>
                  <p:nvPr/>
                </p:nvCxnSpPr>
                <p:spPr>
                  <a:xfrm>
                    <a:off x="7045585" y="1763153"/>
                    <a:ext cx="652504" cy="0"/>
                  </a:xfrm>
                  <a:prstGeom prst="straightConnector1">
                    <a:avLst/>
                  </a:prstGeom>
                  <a:noFill/>
                  <a:ln w="19050" cap="flat" cmpd="sng" algn="ctr">
                    <a:solidFill>
                      <a:srgbClr val="ED7D31"/>
                    </a:solidFill>
                    <a:prstDash val="solid"/>
                    <a:miter lim="800000"/>
                    <a:tailEnd type="triangle"/>
                  </a:ln>
                  <a:effectLst/>
                </p:spPr>
              </p:cxnSp>
            </p:grpSp>
            <p:grpSp>
              <p:nvGrpSpPr>
                <p:cNvPr id="42" name="组合 61">
                  <a:extLst>
                    <a:ext uri="{FF2B5EF4-FFF2-40B4-BE49-F238E27FC236}">
                      <a16:creationId xmlns:a16="http://schemas.microsoft.com/office/drawing/2014/main" id="{A930BF2F-E7F7-4180-BE6E-4E57839502F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339393" y="3492243"/>
                  <a:ext cx="2510821" cy="314566"/>
                  <a:chOff x="6768843" y="978528"/>
                  <a:chExt cx="2510821" cy="314566"/>
                </a:xfrm>
              </p:grpSpPr>
              <p:sp>
                <p:nvSpPr>
                  <p:cNvPr id="46" name="文本框 3">
                    <a:extLst>
                      <a:ext uri="{FF2B5EF4-FFF2-40B4-BE49-F238E27FC236}">
                        <a16:creationId xmlns:a16="http://schemas.microsoft.com/office/drawing/2014/main" id="{361D0334-55FF-44B6-B5F4-A6565913C8C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03053" y="978528"/>
                    <a:ext cx="1276611" cy="314566"/>
                  </a:xfrm>
                  <a:prstGeom prst="rect">
                    <a:avLst/>
                  </a:prstGeom>
                  <a:noFill/>
                  <a:ln w="12700">
                    <a:solidFill>
                      <a:sysClr val="window" lastClr="FFFFFF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zh-CN" altLang="en-US" sz="2399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华文行楷" panose="02010800040101010101" pitchFamily="2" charset="-122"/>
                        <a:ea typeface="华文行楷" panose="02010800040101010101" pitchFamily="2" charset="-122"/>
                      </a:rPr>
                      <a:t>辅助问题</a:t>
                    </a:r>
                  </a:p>
                </p:txBody>
              </p:sp>
              <p:cxnSp>
                <p:nvCxnSpPr>
                  <p:cNvPr id="47" name="直接箭头连接符 46">
                    <a:extLst>
                      <a:ext uri="{FF2B5EF4-FFF2-40B4-BE49-F238E27FC236}">
                        <a16:creationId xmlns:a16="http://schemas.microsoft.com/office/drawing/2014/main" id="{37041DF3-C9A1-40AA-A87C-6A196A0B2964}"/>
                      </a:ext>
                    </a:extLst>
                  </p:cNvPr>
                  <p:cNvCxnSpPr/>
                  <p:nvPr/>
                </p:nvCxnSpPr>
                <p:spPr>
                  <a:xfrm>
                    <a:off x="6768843" y="1284928"/>
                    <a:ext cx="650916" cy="0"/>
                  </a:xfrm>
                  <a:prstGeom prst="straightConnector1">
                    <a:avLst/>
                  </a:prstGeom>
                  <a:noFill/>
                  <a:ln w="19050" cap="flat" cmpd="sng" algn="ctr">
                    <a:solidFill>
                      <a:srgbClr val="ED7D31"/>
                    </a:solidFill>
                    <a:prstDash val="solid"/>
                    <a:miter lim="800000"/>
                    <a:tailEnd type="triangle"/>
                  </a:ln>
                  <a:effectLst/>
                </p:spPr>
              </p:cxnSp>
            </p:grpSp>
            <p:cxnSp>
              <p:nvCxnSpPr>
                <p:cNvPr id="45" name="直接箭头连接符 44">
                  <a:extLst>
                    <a:ext uri="{FF2B5EF4-FFF2-40B4-BE49-F238E27FC236}">
                      <a16:creationId xmlns:a16="http://schemas.microsoft.com/office/drawing/2014/main" id="{FAC3641D-FF83-4083-9014-20004F431CC8}"/>
                    </a:ext>
                  </a:extLst>
                </p:cNvPr>
                <p:cNvCxnSpPr/>
                <p:nvPr/>
              </p:nvCxnSpPr>
              <p:spPr>
                <a:xfrm flipV="1">
                  <a:off x="2869652" y="2988243"/>
                  <a:ext cx="569948" cy="1030334"/>
                </a:xfrm>
                <a:prstGeom prst="straightConnector1">
                  <a:avLst/>
                </a:prstGeom>
                <a:noFill/>
                <a:ln w="41275" cap="flat" cmpd="sng" algn="ctr">
                  <a:solidFill>
                    <a:srgbClr val="70AD47"/>
                  </a:solidFill>
                  <a:prstDash val="solid"/>
                  <a:miter lim="800000"/>
                  <a:tailEnd type="triangle"/>
                </a:ln>
                <a:effectLst/>
              </p:spPr>
            </p:cxnSp>
          </p:grpSp>
          <p:grpSp>
            <p:nvGrpSpPr>
              <p:cNvPr id="17" name="组合 80">
                <a:extLst>
                  <a:ext uri="{FF2B5EF4-FFF2-40B4-BE49-F238E27FC236}">
                    <a16:creationId xmlns:a16="http://schemas.microsoft.com/office/drawing/2014/main" id="{2CFC3E9C-D979-4D12-A353-D308C7D1383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462752" y="3975916"/>
                <a:ext cx="2209999" cy="461537"/>
                <a:chOff x="5528188" y="1577449"/>
                <a:chExt cx="1636100" cy="314566"/>
              </a:xfrm>
            </p:grpSpPr>
            <p:sp>
              <p:nvSpPr>
                <p:cNvPr id="36" name="文本框 3">
                  <a:extLst>
                    <a:ext uri="{FF2B5EF4-FFF2-40B4-BE49-F238E27FC236}">
                      <a16:creationId xmlns:a16="http://schemas.microsoft.com/office/drawing/2014/main" id="{97D65E54-9149-4D91-93F8-40373208B58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975895" y="1577449"/>
                  <a:ext cx="1188393" cy="314566"/>
                </a:xfrm>
                <a:prstGeom prst="rect">
                  <a:avLst/>
                </a:prstGeom>
                <a:noFill/>
                <a:ln w="12700">
                  <a:solidFill>
                    <a:sysClr val="window" lastClr="FFFFFF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defTabSz="914400">
                    <a:defRPr/>
                  </a:pPr>
                  <a:r>
                    <a:rPr lang="zh-CN" altLang="en-US" sz="2399" b="1" kern="0" dirty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latin typeface="华文行楷" panose="02010800040101010101" pitchFamily="2" charset="-122"/>
                      <a:ea typeface="华文行楷" panose="02010800040101010101" pitchFamily="2" charset="-122"/>
                    </a:rPr>
                    <a:t>反思问题</a:t>
                  </a:r>
                </a:p>
              </p:txBody>
            </p:sp>
            <p:cxnSp>
              <p:nvCxnSpPr>
                <p:cNvPr id="37" name="直接箭头连接符 36">
                  <a:extLst>
                    <a:ext uri="{FF2B5EF4-FFF2-40B4-BE49-F238E27FC236}">
                      <a16:creationId xmlns:a16="http://schemas.microsoft.com/office/drawing/2014/main" id="{5FA11A58-2A95-41C3-990F-6F70337CC2AC}"/>
                    </a:ext>
                  </a:extLst>
                </p:cNvPr>
                <p:cNvCxnSpPr/>
                <p:nvPr/>
              </p:nvCxnSpPr>
              <p:spPr>
                <a:xfrm flipH="1">
                  <a:off x="5528188" y="1763315"/>
                  <a:ext cx="557247" cy="15876"/>
                </a:xfrm>
                <a:prstGeom prst="straightConnector1">
                  <a:avLst/>
                </a:prstGeom>
                <a:noFill/>
                <a:ln w="19050" cap="flat" cmpd="sng" algn="ctr">
                  <a:solidFill>
                    <a:srgbClr val="ED7D31"/>
                  </a:solidFill>
                  <a:prstDash val="solid"/>
                  <a:miter lim="800000"/>
                  <a:tailEnd type="triangle"/>
                </a:ln>
                <a:effectLst/>
              </p:spPr>
            </p:cxnSp>
          </p:grpSp>
          <p:grpSp>
            <p:nvGrpSpPr>
              <p:cNvPr id="18" name="组合 81">
                <a:extLst>
                  <a:ext uri="{FF2B5EF4-FFF2-40B4-BE49-F238E27FC236}">
                    <a16:creationId xmlns:a16="http://schemas.microsoft.com/office/drawing/2014/main" id="{5BE62212-CE3C-43BD-B0FD-AE264D8A6DD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092500" y="4726525"/>
                <a:ext cx="2205157" cy="461537"/>
                <a:chOff x="5963821" y="1996143"/>
                <a:chExt cx="1632515" cy="314566"/>
              </a:xfrm>
            </p:grpSpPr>
            <p:sp>
              <p:nvSpPr>
                <p:cNvPr id="34" name="文本框 3">
                  <a:extLst>
                    <a:ext uri="{FF2B5EF4-FFF2-40B4-BE49-F238E27FC236}">
                      <a16:creationId xmlns:a16="http://schemas.microsoft.com/office/drawing/2014/main" id="{3A050075-9C48-4E48-B04D-3D2826AD692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444208" y="1996143"/>
                  <a:ext cx="1152128" cy="314566"/>
                </a:xfrm>
                <a:prstGeom prst="rect">
                  <a:avLst/>
                </a:prstGeom>
                <a:noFill/>
                <a:ln w="12700">
                  <a:solidFill>
                    <a:sysClr val="window" lastClr="FFFFFF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marR="0" lvl="0" indent="0" algn="ctr" defTabSz="914400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zh-CN" altLang="en-US" sz="2399" b="1" kern="0" dirty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latin typeface="华文行楷" panose="02010800040101010101" pitchFamily="2" charset="-122"/>
                      <a:ea typeface="华文行楷" panose="02010800040101010101" pitchFamily="2" charset="-122"/>
                    </a:rPr>
                    <a:t>反思问题</a:t>
                  </a:r>
                </a:p>
              </p:txBody>
            </p:sp>
            <p:cxnSp>
              <p:nvCxnSpPr>
                <p:cNvPr id="35" name="直接箭头连接符 34">
                  <a:extLst>
                    <a:ext uri="{FF2B5EF4-FFF2-40B4-BE49-F238E27FC236}">
                      <a16:creationId xmlns:a16="http://schemas.microsoft.com/office/drawing/2014/main" id="{09E0F9D5-394B-4B0B-9A89-BC076CB426FB}"/>
                    </a:ext>
                  </a:extLst>
                </p:cNvPr>
                <p:cNvCxnSpPr/>
                <p:nvPr/>
              </p:nvCxnSpPr>
              <p:spPr>
                <a:xfrm flipH="1" flipV="1">
                  <a:off x="5963821" y="2165456"/>
                  <a:ext cx="548980" cy="1"/>
                </a:xfrm>
                <a:prstGeom prst="straightConnector1">
                  <a:avLst/>
                </a:prstGeom>
                <a:noFill/>
                <a:ln w="19050" cap="flat" cmpd="sng" algn="ctr">
                  <a:solidFill>
                    <a:srgbClr val="ED7D31"/>
                  </a:solidFill>
                  <a:prstDash val="solid"/>
                  <a:miter lim="800000"/>
                  <a:tailEnd type="triangle"/>
                </a:ln>
                <a:effectLst/>
              </p:spPr>
            </p:cxnSp>
          </p:grpSp>
          <p:grpSp>
            <p:nvGrpSpPr>
              <p:cNvPr id="19" name="组合 83">
                <a:extLst>
                  <a:ext uri="{FF2B5EF4-FFF2-40B4-BE49-F238E27FC236}">
                    <a16:creationId xmlns:a16="http://schemas.microsoft.com/office/drawing/2014/main" id="{783D8A8D-C29C-4CE2-868F-A1C9219F9D9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991626" y="4364355"/>
                <a:ext cx="2316584" cy="461537"/>
                <a:chOff x="5981966" y="1605415"/>
                <a:chExt cx="1715007" cy="314566"/>
              </a:xfrm>
            </p:grpSpPr>
            <p:sp>
              <p:nvSpPr>
                <p:cNvPr id="32" name="文本框 3">
                  <a:extLst>
                    <a:ext uri="{FF2B5EF4-FFF2-40B4-BE49-F238E27FC236}">
                      <a16:creationId xmlns:a16="http://schemas.microsoft.com/office/drawing/2014/main" id="{25C12BE0-C270-4676-8359-7635EE269CD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981966" y="1605415"/>
                  <a:ext cx="1188393" cy="314566"/>
                </a:xfrm>
                <a:prstGeom prst="rect">
                  <a:avLst/>
                </a:prstGeom>
                <a:noFill/>
                <a:ln w="12700">
                  <a:solidFill>
                    <a:sysClr val="window" lastClr="FFFFFF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CN" altLang="en-US" sz="2399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92D050"/>
                      </a:solidFill>
                      <a:effectLst/>
                      <a:uLnTx/>
                      <a:uFillTx/>
                      <a:latin typeface="华文行楷" panose="02010800040101010101" pitchFamily="2" charset="-122"/>
                      <a:ea typeface="华文行楷" panose="02010800040101010101" pitchFamily="2" charset="-122"/>
                    </a:rPr>
                    <a:t>预判</a:t>
                  </a:r>
                </a:p>
              </p:txBody>
            </p:sp>
            <p:cxnSp>
              <p:nvCxnSpPr>
                <p:cNvPr id="33" name="直接箭头连接符 32">
                  <a:extLst>
                    <a:ext uri="{FF2B5EF4-FFF2-40B4-BE49-F238E27FC236}">
                      <a16:creationId xmlns:a16="http://schemas.microsoft.com/office/drawing/2014/main" id="{21678830-CE1B-41D1-9E83-74627519EF52}"/>
                    </a:ext>
                  </a:extLst>
                </p:cNvPr>
                <p:cNvCxnSpPr/>
                <p:nvPr/>
              </p:nvCxnSpPr>
              <p:spPr>
                <a:xfrm>
                  <a:off x="7046057" y="1762986"/>
                  <a:ext cx="650916" cy="0"/>
                </a:xfrm>
                <a:prstGeom prst="straightConnector1">
                  <a:avLst/>
                </a:prstGeom>
                <a:noFill/>
                <a:ln w="19050" cap="flat" cmpd="sng" algn="ctr">
                  <a:solidFill>
                    <a:srgbClr val="ED7D31"/>
                  </a:solidFill>
                  <a:prstDash val="solid"/>
                  <a:miter lim="800000"/>
                  <a:tailEnd type="triangle"/>
                </a:ln>
                <a:effectLst/>
              </p:spPr>
            </p:cxnSp>
          </p:grpSp>
          <p:cxnSp>
            <p:nvCxnSpPr>
              <p:cNvPr id="20" name="直接箭头连接符 19">
                <a:extLst>
                  <a:ext uri="{FF2B5EF4-FFF2-40B4-BE49-F238E27FC236}">
                    <a16:creationId xmlns:a16="http://schemas.microsoft.com/office/drawing/2014/main" id="{DBC048F1-DDDA-4F5B-988A-4EAC756BCC27}"/>
                  </a:ext>
                </a:extLst>
              </p:cNvPr>
              <p:cNvCxnSpPr/>
              <p:nvPr/>
            </p:nvCxnSpPr>
            <p:spPr bwMode="auto">
              <a:xfrm flipV="1">
                <a:off x="7923275" y="3812125"/>
                <a:ext cx="769870" cy="1511728"/>
              </a:xfrm>
              <a:prstGeom prst="straightConnector1">
                <a:avLst/>
              </a:prstGeom>
              <a:noFill/>
              <a:ln w="41275" cap="flat" cmpd="sng" algn="ctr">
                <a:solidFill>
                  <a:srgbClr val="70AD47"/>
                </a:solidFill>
                <a:prstDash val="solid"/>
                <a:miter lim="800000"/>
                <a:tailEnd type="triangle"/>
              </a:ln>
              <a:effectLst/>
            </p:spPr>
          </p:cxnSp>
          <p:sp>
            <p:nvSpPr>
              <p:cNvPr id="21" name="文本框 7">
                <a:extLst>
                  <a:ext uri="{FF2B5EF4-FFF2-40B4-BE49-F238E27FC236}">
                    <a16:creationId xmlns:a16="http://schemas.microsoft.com/office/drawing/2014/main" id="{11C7EA7C-ECEF-4F08-85CF-C4E2CBA6A3D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4251" y="2802520"/>
                <a:ext cx="1376834" cy="1569660"/>
              </a:xfrm>
              <a:prstGeom prst="rect">
                <a:avLst/>
              </a:prstGeom>
              <a:noFill/>
              <a:ln w="12700">
                <a:solidFill>
                  <a:sysClr val="window" lastClr="FFFF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3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A"/>
                    </a:solidFill>
                    <a:effectLst/>
                    <a:uLnTx/>
                    <a:uFillTx/>
                    <a:latin typeface="黑体" panose="02010609060101010101" pitchFamily="49" charset="-122"/>
                    <a:ea typeface="黑体" panose="02010609060101010101" pitchFamily="49" charset="-122"/>
                  </a:rPr>
                  <a:t>原有知识结构</a:t>
                </a:r>
              </a:p>
            </p:txBody>
          </p:sp>
          <p:sp>
            <p:nvSpPr>
              <p:cNvPr id="22" name="文本框 7">
                <a:extLst>
                  <a:ext uri="{FF2B5EF4-FFF2-40B4-BE49-F238E27FC236}">
                    <a16:creationId xmlns:a16="http://schemas.microsoft.com/office/drawing/2014/main" id="{E0D295D3-3EE6-481C-A39A-8186D71420E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30167" y="3297158"/>
                <a:ext cx="5531071" cy="523220"/>
              </a:xfrm>
              <a:prstGeom prst="rect">
                <a:avLst/>
              </a:prstGeom>
              <a:noFill/>
              <a:ln w="12700">
                <a:solidFill>
                  <a:sysClr val="window" lastClr="FFFF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latin typeface="黑体" panose="02010609060101010101" pitchFamily="49" charset="-122"/>
                    <a:ea typeface="黑体" panose="02010609060101010101" pitchFamily="49" charset="-122"/>
                  </a:rPr>
                  <a:t>问 题 解 决 流 程</a:t>
                </a:r>
                <a:r>
                  <a:rPr kumimoji="0" lang="en-US" altLang="zh-CN" sz="2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latin typeface="黑体" panose="02010609060101010101" pitchFamily="49" charset="-122"/>
                    <a:ea typeface="黑体" panose="02010609060101010101" pitchFamily="49" charset="-122"/>
                  </a:rPr>
                  <a:t>——</a:t>
                </a:r>
                <a:r>
                  <a:rPr kumimoji="0" lang="zh-CN" altLang="en-US" sz="2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latin typeface="黑体" panose="02010609060101010101" pitchFamily="49" charset="-122"/>
                    <a:ea typeface="黑体" panose="02010609060101010101" pitchFamily="49" charset="-122"/>
                  </a:rPr>
                  <a:t>再 创 造</a:t>
                </a:r>
              </a:p>
            </p:txBody>
          </p:sp>
          <p:sp>
            <p:nvSpPr>
              <p:cNvPr id="23" name="文本框 7">
                <a:extLst>
                  <a:ext uri="{FF2B5EF4-FFF2-40B4-BE49-F238E27FC236}">
                    <a16:creationId xmlns:a16="http://schemas.microsoft.com/office/drawing/2014/main" id="{364C7BC7-AA18-45E7-8EC5-783F40B1E4F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78220" y="1252138"/>
                <a:ext cx="2765780" cy="523221"/>
              </a:xfrm>
              <a:prstGeom prst="rect">
                <a:avLst/>
              </a:prstGeom>
              <a:noFill/>
              <a:ln w="12700">
                <a:solidFill>
                  <a:sysClr val="window" lastClr="FFFF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CN" altLang="en-US" sz="2800" b="1" kern="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问题解决大概念</a:t>
                </a:r>
                <a:endParaRPr kumimoji="0" lang="zh-CN" altLang="en-US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24" name="文本框 7">
                <a:extLst>
                  <a:ext uri="{FF2B5EF4-FFF2-40B4-BE49-F238E27FC236}">
                    <a16:creationId xmlns:a16="http://schemas.microsoft.com/office/drawing/2014/main" id="{96D66831-F85C-4532-8CE5-C27F7544E9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61991" y="5342989"/>
                <a:ext cx="2765780" cy="523221"/>
              </a:xfrm>
              <a:prstGeom prst="rect">
                <a:avLst/>
              </a:prstGeom>
              <a:noFill/>
              <a:ln w="12700">
                <a:solidFill>
                  <a:sysClr val="window" lastClr="FFFF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CN" altLang="en-US" sz="2800" b="1" kern="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思维方法大概念</a:t>
                </a:r>
                <a:endParaRPr kumimoji="0" lang="zh-CN" altLang="en-US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25" name="文本框 7">
                <a:extLst>
                  <a:ext uri="{FF2B5EF4-FFF2-40B4-BE49-F238E27FC236}">
                    <a16:creationId xmlns:a16="http://schemas.microsoft.com/office/drawing/2014/main" id="{4D635A97-D1CC-432D-BF2C-FBF6679359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2972" y="5308102"/>
                <a:ext cx="2765780" cy="523221"/>
              </a:xfrm>
              <a:prstGeom prst="rect">
                <a:avLst/>
              </a:prstGeom>
              <a:noFill/>
              <a:ln w="12700">
                <a:solidFill>
                  <a:sysClr val="window" lastClr="FFFF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lvl="0" algn="ctr" defTabSz="914400">
                  <a:defRPr/>
                </a:pPr>
                <a:r>
                  <a:rPr lang="zh-CN" altLang="en-US" sz="2800" b="1" kern="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认知监控大概念</a:t>
                </a:r>
                <a:endParaRPr kumimoji="0" lang="zh-CN" altLang="en-US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grpSp>
            <p:nvGrpSpPr>
              <p:cNvPr id="26" name="组合 83">
                <a:extLst>
                  <a:ext uri="{FF2B5EF4-FFF2-40B4-BE49-F238E27FC236}">
                    <a16:creationId xmlns:a16="http://schemas.microsoft.com/office/drawing/2014/main" id="{F6C1A4EB-643E-40E6-9CF5-DE3092953BB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146168" y="3961436"/>
                <a:ext cx="2316584" cy="461537"/>
                <a:chOff x="5981966" y="1605415"/>
                <a:chExt cx="1715007" cy="314566"/>
              </a:xfrm>
            </p:grpSpPr>
            <p:sp>
              <p:nvSpPr>
                <p:cNvPr id="30" name="文本框 3">
                  <a:extLst>
                    <a:ext uri="{FF2B5EF4-FFF2-40B4-BE49-F238E27FC236}">
                      <a16:creationId xmlns:a16="http://schemas.microsoft.com/office/drawing/2014/main" id="{355A152C-65BC-438A-A550-9FC387803EA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981966" y="1605415"/>
                  <a:ext cx="1188393" cy="314566"/>
                </a:xfrm>
                <a:prstGeom prst="rect">
                  <a:avLst/>
                </a:prstGeom>
                <a:noFill/>
                <a:ln w="12700">
                  <a:solidFill>
                    <a:sysClr val="window" lastClr="FFFFFF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CN" altLang="en-US" sz="2399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92D050"/>
                      </a:solidFill>
                      <a:effectLst/>
                      <a:uLnTx/>
                      <a:uFillTx/>
                      <a:latin typeface="华文行楷" panose="02010800040101010101" pitchFamily="2" charset="-122"/>
                      <a:ea typeface="华文行楷" panose="02010800040101010101" pitchFamily="2" charset="-122"/>
                    </a:rPr>
                    <a:t>质疑</a:t>
                  </a:r>
                </a:p>
              </p:txBody>
            </p:sp>
            <p:cxnSp>
              <p:nvCxnSpPr>
                <p:cNvPr id="31" name="直接箭头连接符 30">
                  <a:extLst>
                    <a:ext uri="{FF2B5EF4-FFF2-40B4-BE49-F238E27FC236}">
                      <a16:creationId xmlns:a16="http://schemas.microsoft.com/office/drawing/2014/main" id="{AE24513D-6756-4596-90A4-236CD3E10319}"/>
                    </a:ext>
                  </a:extLst>
                </p:cNvPr>
                <p:cNvCxnSpPr/>
                <p:nvPr/>
              </p:nvCxnSpPr>
              <p:spPr>
                <a:xfrm>
                  <a:off x="7046057" y="1762986"/>
                  <a:ext cx="650916" cy="0"/>
                </a:xfrm>
                <a:prstGeom prst="straightConnector1">
                  <a:avLst/>
                </a:prstGeom>
                <a:noFill/>
                <a:ln w="19050" cap="flat" cmpd="sng" algn="ctr">
                  <a:solidFill>
                    <a:srgbClr val="ED7D31"/>
                  </a:solidFill>
                  <a:prstDash val="solid"/>
                  <a:miter lim="800000"/>
                  <a:tailEnd type="triangle"/>
                </a:ln>
                <a:effectLst/>
              </p:spPr>
            </p:cxnSp>
          </p:grpSp>
          <p:grpSp>
            <p:nvGrpSpPr>
              <p:cNvPr id="27" name="组合 83">
                <a:extLst>
                  <a:ext uri="{FF2B5EF4-FFF2-40B4-BE49-F238E27FC236}">
                    <a16:creationId xmlns:a16="http://schemas.microsoft.com/office/drawing/2014/main" id="{679BD851-2096-4797-85A2-8784BE23814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790500" y="4793825"/>
                <a:ext cx="2316584" cy="461537"/>
                <a:chOff x="5981966" y="1605415"/>
                <a:chExt cx="1715007" cy="314566"/>
              </a:xfrm>
            </p:grpSpPr>
            <p:sp>
              <p:nvSpPr>
                <p:cNvPr id="28" name="文本框 3">
                  <a:extLst>
                    <a:ext uri="{FF2B5EF4-FFF2-40B4-BE49-F238E27FC236}">
                      <a16:creationId xmlns:a16="http://schemas.microsoft.com/office/drawing/2014/main" id="{DDFA6B3C-940B-44C5-886B-881F68060C3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981966" y="1605415"/>
                  <a:ext cx="1188393" cy="314566"/>
                </a:xfrm>
                <a:prstGeom prst="rect">
                  <a:avLst/>
                </a:prstGeom>
                <a:noFill/>
                <a:ln w="12700">
                  <a:solidFill>
                    <a:sysClr val="window" lastClr="FFFFFF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CN" altLang="en-US" sz="2399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92D050"/>
                      </a:solidFill>
                      <a:effectLst/>
                      <a:uLnTx/>
                      <a:uFillTx/>
                      <a:latin typeface="华文行楷" panose="02010800040101010101" pitchFamily="2" charset="-122"/>
                      <a:ea typeface="华文行楷" panose="02010800040101010101" pitchFamily="2" charset="-122"/>
                    </a:rPr>
                    <a:t>检验</a:t>
                  </a:r>
                </a:p>
              </p:txBody>
            </p:sp>
            <p:cxnSp>
              <p:nvCxnSpPr>
                <p:cNvPr id="29" name="直接箭头连接符 28">
                  <a:extLst>
                    <a:ext uri="{FF2B5EF4-FFF2-40B4-BE49-F238E27FC236}">
                      <a16:creationId xmlns:a16="http://schemas.microsoft.com/office/drawing/2014/main" id="{0CA5E1B3-B174-4C2A-ADD5-35EF94B818F3}"/>
                    </a:ext>
                  </a:extLst>
                </p:cNvPr>
                <p:cNvCxnSpPr/>
                <p:nvPr/>
              </p:nvCxnSpPr>
              <p:spPr>
                <a:xfrm>
                  <a:off x="7046057" y="1762986"/>
                  <a:ext cx="650916" cy="0"/>
                </a:xfrm>
                <a:prstGeom prst="straightConnector1">
                  <a:avLst/>
                </a:prstGeom>
                <a:noFill/>
                <a:ln w="19050" cap="flat" cmpd="sng" algn="ctr">
                  <a:solidFill>
                    <a:srgbClr val="ED7D31"/>
                  </a:solidFill>
                  <a:prstDash val="solid"/>
                  <a:miter lim="800000"/>
                  <a:tailEnd type="triangle"/>
                </a:ln>
                <a:effectLst/>
              </p:spPr>
            </p:cxnSp>
          </p:grpSp>
        </p:grp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B7F9C0B1-62A6-4CD2-9CAD-F24A05732EEF}"/>
                </a:ext>
              </a:extLst>
            </p:cNvPr>
            <p:cNvSpPr/>
            <p:nvPr/>
          </p:nvSpPr>
          <p:spPr>
            <a:xfrm>
              <a:off x="2173486" y="3132904"/>
              <a:ext cx="18101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b="1" kern="0" dirty="0">
                  <a:solidFill>
                    <a:srgbClr val="FFFF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主 问 题 </a:t>
              </a:r>
              <a:endParaRPr lang="zh-CN" altLang="en-US" dirty="0"/>
            </a:p>
          </p:txBody>
        </p:sp>
        <p:sp>
          <p:nvSpPr>
            <p:cNvPr id="9" name="右箭头 113">
              <a:extLst>
                <a:ext uri="{FF2B5EF4-FFF2-40B4-BE49-F238E27FC236}">
                  <a16:creationId xmlns:a16="http://schemas.microsoft.com/office/drawing/2014/main" id="{ADB4E2B5-7694-458C-B4F4-7B02CDC2D311}"/>
                </a:ext>
              </a:extLst>
            </p:cNvPr>
            <p:cNvSpPr/>
            <p:nvPr/>
          </p:nvSpPr>
          <p:spPr bwMode="auto">
            <a:xfrm>
              <a:off x="1730572" y="3227115"/>
              <a:ext cx="443492" cy="358375"/>
            </a:xfrm>
            <a:prstGeom prst="rightArrow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/>
            </a:p>
          </p:txBody>
        </p:sp>
        <p:sp>
          <p:nvSpPr>
            <p:cNvPr id="10" name="右箭头 114">
              <a:extLst>
                <a:ext uri="{FF2B5EF4-FFF2-40B4-BE49-F238E27FC236}">
                  <a16:creationId xmlns:a16="http://schemas.microsoft.com/office/drawing/2014/main" id="{A942B687-F197-4A25-AC61-6D25B5478172}"/>
                </a:ext>
              </a:extLst>
            </p:cNvPr>
            <p:cNvSpPr/>
            <p:nvPr/>
          </p:nvSpPr>
          <p:spPr bwMode="auto">
            <a:xfrm>
              <a:off x="3857634" y="3205812"/>
              <a:ext cx="443492" cy="358375"/>
            </a:xfrm>
            <a:prstGeom prst="rightArrow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13271616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WIwM2YyYTZlMzEzODNkMmZmZThkNDg0MTlkZGQzOTkifQ=="/>
  <p:tag name="KSO_WPP_MARK_KEY" val="cb663e5f-92e9-4507-9395-352777379307"/>
</p:tagLst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955</Words>
  <Application>Microsoft Office PowerPoint</Application>
  <PresentationFormat>自定义</PresentationFormat>
  <Paragraphs>260</Paragraphs>
  <Slides>16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32" baseType="lpstr">
      <vt:lpstr>等线</vt:lpstr>
      <vt:lpstr>黑体</vt:lpstr>
      <vt:lpstr>华文仿宋</vt:lpstr>
      <vt:lpstr>华文琥珀</vt:lpstr>
      <vt:lpstr>华文新魏</vt:lpstr>
      <vt:lpstr>华文行楷</vt:lpstr>
      <vt:lpstr>宋体</vt:lpstr>
      <vt:lpstr>微软雅黑</vt:lpstr>
      <vt:lpstr>Aharoni</vt:lpstr>
      <vt:lpstr>Arial</vt:lpstr>
      <vt:lpstr>Calibri</vt:lpstr>
      <vt:lpstr>Cambria Math</vt:lpstr>
      <vt:lpstr>Century Gothic</vt:lpstr>
      <vt:lpstr>Times New Roman</vt:lpstr>
      <vt:lpstr>Wingdings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工作总结</dc:title>
  <dc:creator>第一PPT</dc:creator>
  <cp:keywords>www.1ppt.com</cp:keywords>
  <cp:lastModifiedBy>HP</cp:lastModifiedBy>
  <cp:revision>1135</cp:revision>
  <cp:lastPrinted>2024-03-25T12:33:30Z</cp:lastPrinted>
  <dcterms:created xsi:type="dcterms:W3CDTF">2013-01-25T01:44:00Z</dcterms:created>
  <dcterms:modified xsi:type="dcterms:W3CDTF">2024-03-25T12:34:28Z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2052-12.1.0.15374</vt:lpwstr>
  </property>
  <property fmtid="{D5CDD505-2E9C-101B-9397-08002B2CF9AE}" pid="3" name="ICV">
    <vt:lpwstr>8977FCBD98F84403AF9BD3C6AA68C5DB</vt:lpwstr>
  </property>
</Properties>
</file>