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550" r:id="rId3"/>
    <p:sldId id="551" r:id="rId4"/>
    <p:sldId id="327" r:id="rId5"/>
    <p:sldId id="553" r:id="rId6"/>
    <p:sldId id="554" r:id="rId7"/>
    <p:sldId id="555" r:id="rId8"/>
    <p:sldId id="563" r:id="rId9"/>
    <p:sldId id="556" r:id="rId11"/>
    <p:sldId id="557" r:id="rId12"/>
    <p:sldId id="561" r:id="rId13"/>
    <p:sldId id="558" r:id="rId14"/>
    <p:sldId id="564" r:id="rId15"/>
    <p:sldId id="559" r:id="rId16"/>
  </p:sldIdLst>
  <p:sldSz cx="12192000" cy="6858000"/>
  <p:notesSz cx="6858000" cy="9144000"/>
  <p:custDataLst>
    <p:tags r:id="rId21"/>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1" userDrawn="1">
          <p15:clr>
            <a:srgbClr val="A4A3A4"/>
          </p15:clr>
        </p15:guide>
        <p15:guide id="2" pos="39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俊" initials="刘"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792" y="60"/>
      </p:cViewPr>
      <p:guideLst>
        <p:guide orient="horz" pos="2151"/>
        <p:guide pos="3942"/>
      </p:guideLst>
    </p:cSldViewPr>
  </p:slideViewPr>
  <p:notesTextViewPr>
    <p:cViewPr>
      <p:scale>
        <a:sx n="1" d="1"/>
        <a:sy n="1" d="1"/>
      </p:scale>
      <p:origin x="0" y="0"/>
    </p:cViewPr>
  </p:notesTextViewPr>
  <p:sorterViewPr>
    <p:cViewPr>
      <p:scale>
        <a:sx n="139" d="100"/>
        <a:sy n="139" d="100"/>
      </p:scale>
      <p:origin x="0" y="1722"/>
    </p:cViewPr>
  </p:sorter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gs" Target="tags/tag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smtClean="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mtClean="0"/>
            </a:lvl1pPr>
          </a:lstStyle>
          <a:p>
            <a:pPr>
              <a:defRPr/>
            </a:pPr>
            <a:fld id="{2B64E725-195D-40F9-91A2-9B7ECD4CA5CA}" type="datetime1">
              <a:rPr lang="zh-CN" altLang="en-US"/>
            </a:fld>
            <a:endParaRPr lang="zh-CN" altLang="en-US" sz="1200"/>
          </a:p>
        </p:txBody>
      </p:sp>
      <p:sp>
        <p:nvSpPr>
          <p:cNvPr id="31748"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defRPr/>
            </a:pPr>
            <a:r>
              <a:rPr lang="zh-CN" altLang="en-US"/>
              <a:t>单击此处编辑母版文本样式</a:t>
            </a:r>
            <a:endParaRPr lang="zh-CN" altLang="en-US"/>
          </a:p>
          <a:p>
            <a:pPr>
              <a:buFontTx/>
              <a:buNone/>
              <a:defRPr/>
            </a:pPr>
            <a:r>
              <a:rPr lang="zh-CN" altLang="en-US"/>
              <a:t>第二级</a:t>
            </a:r>
            <a:endParaRPr lang="zh-CN" altLang="en-US"/>
          </a:p>
          <a:p>
            <a:pPr>
              <a:buFontTx/>
              <a:buNone/>
              <a:defRPr/>
            </a:pPr>
            <a:r>
              <a:rPr lang="zh-CN" altLang="en-US"/>
              <a:t>第三级</a:t>
            </a:r>
            <a:endParaRPr lang="zh-CN" altLang="en-US"/>
          </a:p>
          <a:p>
            <a:pPr>
              <a:buFontTx/>
              <a:buNone/>
              <a:defRPr/>
            </a:pPr>
            <a:r>
              <a:rPr lang="zh-CN" altLang="en-US"/>
              <a:t>第四级</a:t>
            </a:r>
            <a:endParaRPr lang="zh-CN" altLang="en-US"/>
          </a:p>
          <a:p>
            <a:pPr>
              <a:buFontTx/>
              <a:buNone/>
              <a:defRPr/>
            </a:pPr>
            <a:r>
              <a:rPr lang="zh-CN" altLang="en-US"/>
              <a:t>第五级</a:t>
            </a:r>
            <a:endParaRPr lang="zh-CN" altLang="en-US"/>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smtClean="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a:lvl1pPr>
          </a:lstStyle>
          <a:p>
            <a:fld id="{CFFF190E-EF37-4891-AC49-AAC34C9AA60C}" type="slidenum">
              <a:rPr lang="zh-CN" altLang="en-US"/>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2"/>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40"/>
            <a:ext cx="80772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609600" y="1600202"/>
            <a:ext cx="109728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2"/>
            <a:ext cx="103632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613"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2"/>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600202"/>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1"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1" y="2174875"/>
            <a:ext cx="5386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2837" y="1535113"/>
            <a:ext cx="538956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2837" y="2174875"/>
            <a:ext cx="538956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7265" y="273052"/>
            <a:ext cx="68151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0" y="1435102"/>
            <a:ext cx="40116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188"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 name="矩形 3"/>
          <p:cNvSpPr/>
          <p:nvPr userDrawn="1"/>
        </p:nvSpPr>
        <p:spPr>
          <a:xfrm>
            <a:off x="8325228" y="6545427"/>
            <a:ext cx="775136" cy="246221"/>
          </a:xfrm>
          <a:prstGeom prst="rect">
            <a:avLst/>
          </a:prstGeom>
        </p:spPr>
        <p:txBody>
          <a:bodyPr wrap="square">
            <a:spAutoFit/>
          </a:bodyPr>
          <a:lstStyle/>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buFontTx/>
              <a:buNone/>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pic>
        <p:nvPicPr>
          <p:cNvPr id="2" name="图片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65288;&#26361;&#26216;&#65289;&#36275;&#29699;&#8212;&#23545;&#25239;&#19979;&#30340;&#36793;&#36335;&#20256;&#25509;&#19982;&#36305;&#21160;.pdf"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5.jpe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778510" y="1063627"/>
            <a:ext cx="10363200" cy="1470025"/>
          </a:xfrm>
        </p:spPr>
        <p:txBody>
          <a:bodyPr/>
          <a:p>
            <a:pPr algn="ctr"/>
            <a:r>
              <a:rPr lang="zh-CN" altLang="en-US" sz="6000" b="1">
                <a:solidFill>
                  <a:srgbClr val="FF0000"/>
                </a:solidFill>
              </a:rPr>
              <a:t>南京市高中体育教学研讨活动</a:t>
            </a:r>
            <a:br>
              <a:rPr lang="zh-CN" altLang="en-US" sz="5400" b="1">
                <a:solidFill>
                  <a:srgbClr val="FF0000"/>
                </a:solidFill>
              </a:rPr>
            </a:br>
            <a:br>
              <a:rPr lang="zh-CN" altLang="en-US" sz="5400" b="1">
                <a:solidFill>
                  <a:srgbClr val="FF0000"/>
                </a:solidFill>
              </a:rPr>
            </a:br>
            <a:br>
              <a:rPr lang="zh-CN" altLang="en-US" sz="5400" b="1">
                <a:solidFill>
                  <a:srgbClr val="FF0000"/>
                </a:solidFill>
              </a:rPr>
            </a:br>
            <a:br>
              <a:rPr lang="zh-CN" altLang="en-US">
                <a:solidFill>
                  <a:srgbClr val="FF0000"/>
                </a:solidFill>
              </a:rPr>
            </a:br>
            <a:endParaRPr lang="zh-CN" altLang="en-US" sz="3200">
              <a:solidFill>
                <a:srgbClr val="FF0000"/>
              </a:solidFill>
            </a:endParaRPr>
          </a:p>
        </p:txBody>
      </p:sp>
      <p:sp>
        <p:nvSpPr>
          <p:cNvPr id="3" name="副标题 2"/>
          <p:cNvSpPr>
            <a:spLocks noGrp="1"/>
          </p:cNvSpPr>
          <p:nvPr>
            <p:ph type="subTitle" idx="1"/>
          </p:nvPr>
        </p:nvSpPr>
        <p:spPr>
          <a:xfrm>
            <a:off x="2713355" y="2139315"/>
            <a:ext cx="9801225" cy="1752600"/>
          </a:xfrm>
        </p:spPr>
        <p:txBody>
          <a:bodyPr/>
          <a:p>
            <a:pPr algn="l"/>
            <a:r>
              <a:rPr lang="en-US" altLang="zh-CN" b="1">
                <a:solidFill>
                  <a:srgbClr val="FF0000"/>
                </a:solidFill>
                <a:sym typeface="+mn-ea"/>
              </a:rPr>
              <a:t>-----</a:t>
            </a:r>
            <a:r>
              <a:rPr lang="zh-CN" altLang="en-US" b="1">
                <a:solidFill>
                  <a:srgbClr val="FF0000"/>
                </a:solidFill>
                <a:sym typeface="+mn-ea"/>
              </a:rPr>
              <a:t>新课改与双减视域下高中体育与健康课程构建与实践</a:t>
            </a:r>
            <a:br>
              <a:rPr lang="zh-CN" altLang="en-US" b="1">
                <a:solidFill>
                  <a:srgbClr val="FF0000"/>
                </a:solidFill>
                <a:sym typeface="+mn-ea"/>
              </a:rPr>
            </a:br>
            <a:endParaRPr lang="zh-CN" altLang="en-US" b="1"/>
          </a:p>
        </p:txBody>
      </p:sp>
      <p:graphicFrame>
        <p:nvGraphicFramePr>
          <p:cNvPr id="5" name="表格 4"/>
          <p:cNvGraphicFramePr/>
          <p:nvPr>
            <p:custDataLst>
              <p:tags r:id="rId1"/>
            </p:custDataLst>
          </p:nvPr>
        </p:nvGraphicFramePr>
        <p:xfrm>
          <a:off x="3322320" y="3611880"/>
          <a:ext cx="5546725" cy="1028700"/>
        </p:xfrm>
        <a:graphic>
          <a:graphicData uri="http://schemas.openxmlformats.org/drawingml/2006/table">
            <a:tbl>
              <a:tblPr/>
              <a:tblGrid>
                <a:gridCol w="1386205"/>
                <a:gridCol w="4160520"/>
              </a:tblGrid>
              <a:tr h="317500">
                <a:tc>
                  <a:txBody>
                    <a:bodyPr/>
                    <a:p>
                      <a:pPr indent="0" algn="ctr">
                        <a:buNone/>
                      </a:pPr>
                      <a:r>
                        <a:rPr lang="en-US" sz="2400" b="1">
                          <a:solidFill>
                            <a:srgbClr val="FF0000"/>
                          </a:solidFill>
                          <a:latin typeface="仿宋" panose="02010609060101010101" charset="-122"/>
                          <a:ea typeface="仿宋" panose="02010609060101010101" charset="-122"/>
                          <a:cs typeface="仿宋" panose="02010609060101010101" charset="-122"/>
                        </a:rPr>
                        <a:t>主办单位</a:t>
                      </a:r>
                      <a:endParaRPr lang="en-US" altLang="en-US" sz="2400" b="1">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c>
                  <a:txBody>
                    <a:bodyPr/>
                    <a:p>
                      <a:pPr indent="0" algn="l">
                        <a:buNone/>
                      </a:pPr>
                      <a:r>
                        <a:rPr lang="en-US" sz="2400" b="0">
                          <a:solidFill>
                            <a:srgbClr val="FF0000"/>
                          </a:solidFill>
                          <a:latin typeface="仿宋" panose="02010609060101010101" charset="-122"/>
                          <a:ea typeface="仿宋" panose="02010609060101010101" charset="-122"/>
                          <a:cs typeface="仿宋" panose="02010609060101010101" charset="-122"/>
                        </a:rPr>
                        <a:t>南京市教学研究室</a:t>
                      </a:r>
                      <a:endParaRPr lang="en-US" altLang="en-US" sz="2400" b="0">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r>
              <a:tr h="355600">
                <a:tc>
                  <a:txBody>
                    <a:bodyPr/>
                    <a:p>
                      <a:pPr indent="0" algn="ctr">
                        <a:buNone/>
                      </a:pPr>
                      <a:r>
                        <a:rPr lang="en-US" sz="2400" b="1">
                          <a:solidFill>
                            <a:srgbClr val="FF0000"/>
                          </a:solidFill>
                          <a:latin typeface="仿宋" panose="02010609060101010101" charset="-122"/>
                          <a:ea typeface="仿宋" panose="02010609060101010101" charset="-122"/>
                          <a:cs typeface="仿宋" panose="02010609060101010101" charset="-122"/>
                        </a:rPr>
                        <a:t>承办单位</a:t>
                      </a:r>
                      <a:endParaRPr lang="en-US" altLang="en-US" sz="2400" b="1">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c>
                  <a:txBody>
                    <a:bodyPr/>
                    <a:p>
                      <a:pPr indent="0" algn="l">
                        <a:buNone/>
                      </a:pPr>
                      <a:r>
                        <a:rPr lang="en-US" sz="2400" b="0">
                          <a:solidFill>
                            <a:srgbClr val="FF0000"/>
                          </a:solidFill>
                          <a:latin typeface="仿宋" panose="02010609060101010101" charset="-122"/>
                          <a:ea typeface="仿宋" panose="02010609060101010101" charset="-122"/>
                          <a:cs typeface="仿宋" panose="02010609060101010101" charset="-122"/>
                        </a:rPr>
                        <a:t>南京师范大学附属中学</a:t>
                      </a:r>
                      <a:endParaRPr lang="en-US" altLang="en-US" sz="2400" b="0">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r>
              <a:tr h="355600">
                <a:tc>
                  <a:txBody>
                    <a:bodyPr/>
                    <a:p>
                      <a:pPr indent="0" algn="ctr">
                        <a:buNone/>
                      </a:pPr>
                      <a:r>
                        <a:rPr lang="en-US" sz="2400" b="1">
                          <a:solidFill>
                            <a:srgbClr val="FF0000"/>
                          </a:solidFill>
                          <a:latin typeface="仿宋" panose="02010609060101010101" charset="-122"/>
                          <a:ea typeface="仿宋" panose="02010609060101010101" charset="-122"/>
                          <a:cs typeface="仿宋" panose="02010609060101010101" charset="-122"/>
                        </a:rPr>
                        <a:t>协办单位</a:t>
                      </a:r>
                      <a:endParaRPr lang="en-US" altLang="en-US" sz="2400" b="1">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c>
                  <a:txBody>
                    <a:bodyPr/>
                    <a:p>
                      <a:pPr indent="0" algn="l">
                        <a:buNone/>
                      </a:pPr>
                      <a:r>
                        <a:rPr lang="en-US" sz="2400" b="0">
                          <a:solidFill>
                            <a:srgbClr val="FF0000"/>
                          </a:solidFill>
                          <a:latin typeface="仿宋" panose="02010609060101010101" charset="-122"/>
                          <a:ea typeface="仿宋" panose="02010609060101010101" charset="-122"/>
                          <a:cs typeface="仿宋" panose="02010609060101010101" charset="-122"/>
                        </a:rPr>
                        <a:t>江苏省周云网络名师工作室</a:t>
                      </a:r>
                      <a:endParaRPr lang="en-US" altLang="en-US" sz="2400" b="0">
                        <a:solidFill>
                          <a:srgbClr val="FF0000"/>
                        </a:solidFill>
                        <a:latin typeface="仿宋" panose="02010609060101010101" charset="-122"/>
                        <a:ea typeface="仿宋" panose="02010609060101010101" charset="-122"/>
                        <a:cs typeface="仿宋" panose="02010609060101010101" charset="-122"/>
                      </a:endParaRPr>
                    </a:p>
                  </a:txBody>
                  <a:tcPr marL="68580" marR="68580" marT="0" marB="0" vert="horz" anchor="ctr" anchorCtr="0">
                    <a:lnL>
                      <a:noFill/>
                    </a:lnL>
                    <a:lnR>
                      <a:noFill/>
                    </a:lnR>
                    <a:lnT>
                      <a:noFill/>
                    </a:lnT>
                    <a:lnB>
                      <a:noFill/>
                    </a:lnB>
                    <a:lnTlToBr>
                      <a:noFill/>
                    </a:lnTlToBr>
                    <a:lnBlToTr>
                      <a:noFill/>
                    </a:lnBlToTr>
                    <a:noFill/>
                  </a:tcPr>
                </a:tc>
              </a:tr>
            </a:tbl>
          </a:graphicData>
        </a:graphic>
      </p:graphicFrame>
      <p:sp>
        <p:nvSpPr>
          <p:cNvPr id="4" name="文本框 3"/>
          <p:cNvSpPr txBox="1"/>
          <p:nvPr/>
        </p:nvSpPr>
        <p:spPr>
          <a:xfrm>
            <a:off x="3331210" y="5378450"/>
            <a:ext cx="4064000" cy="460375"/>
          </a:xfrm>
          <a:prstGeom prst="rect">
            <a:avLst/>
          </a:prstGeom>
          <a:noFill/>
        </p:spPr>
        <p:txBody>
          <a:bodyPr wrap="square" rtlCol="0">
            <a:spAutoFit/>
          </a:bodyPr>
          <a:p>
            <a:pPr algn="r"/>
            <a:r>
              <a:rPr lang="en-US" altLang="zh-CN" sz="2400">
                <a:solidFill>
                  <a:srgbClr val="FF0000"/>
                </a:solidFill>
              </a:rPr>
              <a:t>2024</a:t>
            </a:r>
            <a:r>
              <a:rPr lang="zh-CN" altLang="en-US" sz="2400">
                <a:solidFill>
                  <a:srgbClr val="FF0000"/>
                </a:solidFill>
              </a:rPr>
              <a:t>年</a:t>
            </a:r>
            <a:r>
              <a:rPr lang="en-US" altLang="zh-CN" sz="2400">
                <a:solidFill>
                  <a:srgbClr val="FF0000"/>
                </a:solidFill>
              </a:rPr>
              <a:t>3</a:t>
            </a:r>
            <a:r>
              <a:rPr lang="zh-CN" altLang="en-US" sz="2400">
                <a:solidFill>
                  <a:srgbClr val="FF0000"/>
                </a:solidFill>
              </a:rPr>
              <a:t>月</a:t>
            </a:r>
            <a:r>
              <a:rPr lang="en-US" altLang="zh-CN" sz="2400">
                <a:solidFill>
                  <a:srgbClr val="FF0000"/>
                </a:solidFill>
              </a:rPr>
              <a:t>21</a:t>
            </a:r>
            <a:r>
              <a:rPr lang="zh-CN" altLang="en-US" sz="2400">
                <a:solidFill>
                  <a:srgbClr val="FF0000"/>
                </a:solidFill>
              </a:rPr>
              <a:t>日</a:t>
            </a:r>
            <a:endParaRPr lang="zh-CN" altLang="en-US" sz="240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29"/>
          <p:cNvSpPr/>
          <p:nvPr/>
        </p:nvSpPr>
        <p:spPr bwMode="auto">
          <a:xfrm>
            <a:off x="9133420" y="5046104"/>
            <a:ext cx="143933" cy="2117"/>
          </a:xfrm>
          <a:custGeom>
            <a:avLst/>
            <a:gdLst/>
            <a:ahLst/>
            <a:cxnLst>
              <a:cxn ang="0">
                <a:pos x="0" y="0"/>
              </a:cxn>
              <a:cxn ang="0">
                <a:pos x="68" y="0"/>
              </a:cxn>
              <a:cxn ang="0">
                <a:pos x="0" y="0"/>
              </a:cxn>
              <a:cxn ang="0">
                <a:pos x="0" y="0"/>
              </a:cxn>
            </a:cxnLst>
            <a:rect l="0" t="0" r="r" b="b"/>
            <a:pathLst>
              <a:path w="68">
                <a:moveTo>
                  <a:pt x="0" y="0"/>
                </a:moveTo>
                <a:lnTo>
                  <a:pt x="68" y="0"/>
                </a:lnTo>
                <a:lnTo>
                  <a:pt x="0" y="0"/>
                </a:lnTo>
                <a:lnTo>
                  <a:pt x="0" y="0"/>
                </a:lnTo>
                <a:close/>
              </a:path>
            </a:pathLst>
          </a:custGeom>
          <a:solidFill>
            <a:srgbClr val="FFFFFF"/>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grpSp>
        <p:nvGrpSpPr>
          <p:cNvPr id="51" name="Group 134"/>
          <p:cNvGrpSpPr/>
          <p:nvPr/>
        </p:nvGrpSpPr>
        <p:grpSpPr>
          <a:xfrm>
            <a:off x="5051036" y="3090371"/>
            <a:ext cx="2089928" cy="3231617"/>
            <a:chOff x="3606801" y="1272140"/>
            <a:chExt cx="1920875" cy="2970213"/>
          </a:xfrm>
        </p:grpSpPr>
        <p:sp>
          <p:nvSpPr>
            <p:cNvPr id="70" name="Freeform 37"/>
            <p:cNvSpPr/>
            <p:nvPr/>
          </p:nvSpPr>
          <p:spPr bwMode="auto">
            <a:xfrm>
              <a:off x="4586288" y="1272140"/>
              <a:ext cx="885825" cy="628650"/>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chemeClr val="accent2">
                <a:lumMod val="60000"/>
                <a:lumOff val="40000"/>
              </a:schemeClr>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grpSp>
          <p:nvGrpSpPr>
            <p:cNvPr id="71" name="Group 104"/>
            <p:cNvGrpSpPr/>
            <p:nvPr/>
          </p:nvGrpSpPr>
          <p:grpSpPr>
            <a:xfrm>
              <a:off x="4089401" y="3400978"/>
              <a:ext cx="963612" cy="841375"/>
              <a:chOff x="4089401" y="2825751"/>
              <a:chExt cx="963612" cy="841375"/>
            </a:xfrm>
            <a:solidFill>
              <a:schemeClr val="tx1">
                <a:lumMod val="65000"/>
                <a:lumOff val="35000"/>
              </a:schemeClr>
            </a:solidFill>
            <a:effectLst>
              <a:outerShdw blurRad="76200" dir="13500000" sy="23000" kx="1200000" algn="br" rotWithShape="0">
                <a:prstClr val="black">
                  <a:alpha val="20000"/>
                </a:prstClr>
              </a:outerShdw>
            </a:effectLst>
          </p:grpSpPr>
          <p:sp>
            <p:nvSpPr>
              <p:cNvPr id="88" name="Freeform 36"/>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89"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90"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grpSp>
        <p:sp>
          <p:nvSpPr>
            <p:cNvPr id="83" name="Freeform 40"/>
            <p:cNvSpPr/>
            <p:nvPr/>
          </p:nvSpPr>
          <p:spPr bwMode="auto">
            <a:xfrm>
              <a:off x="3662363" y="1272140"/>
              <a:ext cx="923925" cy="628650"/>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chemeClr val="accent2"/>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84" name="Freeform 41"/>
            <p:cNvSpPr/>
            <p:nvPr/>
          </p:nvSpPr>
          <p:spPr bwMode="auto">
            <a:xfrm>
              <a:off x="4586288" y="1984928"/>
              <a:ext cx="941388" cy="639763"/>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chemeClr val="accent1">
                <a:lumMod val="60000"/>
                <a:lumOff val="40000"/>
              </a:schemeClr>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85" name="Freeform 42"/>
            <p:cNvSpPr/>
            <p:nvPr/>
          </p:nvSpPr>
          <p:spPr bwMode="auto">
            <a:xfrm>
              <a:off x="3606801" y="1984928"/>
              <a:ext cx="979488" cy="639763"/>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chemeClr val="accent1"/>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86" name="Freeform 43"/>
            <p:cNvSpPr/>
            <p:nvPr/>
          </p:nvSpPr>
          <p:spPr bwMode="auto">
            <a:xfrm>
              <a:off x="3730626" y="2710415"/>
              <a:ext cx="855663" cy="641350"/>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chemeClr val="accent5"/>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sp>
          <p:nvSpPr>
            <p:cNvPr id="87" name="Freeform 44"/>
            <p:cNvSpPr/>
            <p:nvPr/>
          </p:nvSpPr>
          <p:spPr bwMode="auto">
            <a:xfrm>
              <a:off x="4586288" y="2710415"/>
              <a:ext cx="819150" cy="641350"/>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chemeClr val="accent5">
                <a:lumMod val="60000"/>
                <a:lumOff val="40000"/>
              </a:schemeClr>
            </a:solidFill>
            <a:ln w="9525">
              <a:noFill/>
              <a:round/>
            </a:ln>
          </p:spPr>
          <p:txBody>
            <a:bodyPr vert="horz" wrap="square" lIns="121920" tIns="60960" rIns="121920" bIns="60960" numCol="1" anchor="t" anchorCtr="0" compatLnSpc="1"/>
            <a:lstStyle/>
            <a:p>
              <a:endParaRPr lang="en-US" sz="3555">
                <a:latin typeface="微软雅黑" panose="020B0503020204020204" pitchFamily="34" charset="-122"/>
                <a:ea typeface="微软雅黑" panose="020B0503020204020204" pitchFamily="34" charset="-122"/>
              </a:endParaRPr>
            </a:p>
          </p:txBody>
        </p:sp>
      </p:grpSp>
      <p:sp>
        <p:nvSpPr>
          <p:cNvPr id="91" name="Oval 108"/>
          <p:cNvSpPr/>
          <p:nvPr/>
        </p:nvSpPr>
        <p:spPr>
          <a:xfrm>
            <a:off x="4163095" y="4112076"/>
            <a:ext cx="720000" cy="7200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00" name="Oval 121"/>
          <p:cNvSpPr/>
          <p:nvPr/>
        </p:nvSpPr>
        <p:spPr>
          <a:xfrm>
            <a:off x="7308907" y="4112076"/>
            <a:ext cx="720000" cy="7200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05" name="Oval 48"/>
          <p:cNvSpPr/>
          <p:nvPr/>
        </p:nvSpPr>
        <p:spPr>
          <a:xfrm>
            <a:off x="4858391" y="2506251"/>
            <a:ext cx="720000" cy="72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07" name="Oval 50"/>
          <p:cNvSpPr/>
          <p:nvPr/>
        </p:nvSpPr>
        <p:spPr>
          <a:xfrm>
            <a:off x="6613612" y="2506251"/>
            <a:ext cx="720000" cy="7200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5767087" y="2245467"/>
            <a:ext cx="720000" cy="720000"/>
            <a:chOff x="5767086" y="2245467"/>
            <a:chExt cx="720000" cy="720000"/>
          </a:xfrm>
        </p:grpSpPr>
        <p:sp>
          <p:nvSpPr>
            <p:cNvPr id="106" name="Oval 49"/>
            <p:cNvSpPr/>
            <p:nvPr/>
          </p:nvSpPr>
          <p:spPr>
            <a:xfrm>
              <a:off x="5767086" y="2245467"/>
              <a:ext cx="720000" cy="72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grpSp>
          <p:nvGrpSpPr>
            <p:cNvPr id="114" name="组合 113"/>
            <p:cNvGrpSpPr>
              <a:grpSpLocks noChangeAspect="1"/>
            </p:cNvGrpSpPr>
            <p:nvPr/>
          </p:nvGrpSpPr>
          <p:grpSpPr>
            <a:xfrm>
              <a:off x="5947523" y="2389675"/>
              <a:ext cx="359127" cy="431584"/>
              <a:chOff x="5072479" y="2378340"/>
              <a:chExt cx="239649" cy="288000"/>
            </a:xfrm>
            <a:solidFill>
              <a:schemeClr val="bg1">
                <a:lumMod val="95000"/>
              </a:schemeClr>
            </a:solidFill>
          </p:grpSpPr>
          <p:sp>
            <p:nvSpPr>
              <p:cNvPr id="115" name="Freeform 846"/>
              <p:cNvSpPr/>
              <p:nvPr/>
            </p:nvSpPr>
            <p:spPr bwMode="auto">
              <a:xfrm>
                <a:off x="5072479" y="2432997"/>
                <a:ext cx="239649" cy="233343"/>
              </a:xfrm>
              <a:custGeom>
                <a:avLst/>
                <a:gdLst>
                  <a:gd name="T0" fmla="*/ 29 w 48"/>
                  <a:gd name="T1" fmla="*/ 0 h 47"/>
                  <a:gd name="T2" fmla="*/ 29 w 48"/>
                  <a:gd name="T3" fmla="*/ 7 h 47"/>
                  <a:gd name="T4" fmla="*/ 41 w 48"/>
                  <a:gd name="T5" fmla="*/ 23 h 47"/>
                  <a:gd name="T6" fmla="*/ 24 w 48"/>
                  <a:gd name="T7" fmla="*/ 41 h 47"/>
                  <a:gd name="T8" fmla="*/ 6 w 48"/>
                  <a:gd name="T9" fmla="*/ 23 h 47"/>
                  <a:gd name="T10" fmla="*/ 18 w 48"/>
                  <a:gd name="T11" fmla="*/ 7 h 47"/>
                  <a:gd name="T12" fmla="*/ 18 w 48"/>
                  <a:gd name="T13" fmla="*/ 0 h 47"/>
                  <a:gd name="T14" fmla="*/ 0 w 48"/>
                  <a:gd name="T15" fmla="*/ 23 h 47"/>
                  <a:gd name="T16" fmla="*/ 24 w 48"/>
                  <a:gd name="T17" fmla="*/ 47 h 47"/>
                  <a:gd name="T18" fmla="*/ 48 w 48"/>
                  <a:gd name="T19" fmla="*/ 23 h 47"/>
                  <a:gd name="T20" fmla="*/ 29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85">
                  <a:latin typeface="微软雅黑" panose="020B0503020204020204" pitchFamily="34" charset="-122"/>
                  <a:ea typeface="微软雅黑" panose="020B0503020204020204" pitchFamily="34" charset="-122"/>
                  <a:cs typeface="Arial" panose="020B0604020202020204" pitchFamily="34" charset="0"/>
                </a:endParaRPr>
              </a:p>
            </p:txBody>
          </p:sp>
          <p:sp>
            <p:nvSpPr>
              <p:cNvPr id="116" name="Freeform 847"/>
              <p:cNvSpPr/>
              <p:nvPr/>
            </p:nvSpPr>
            <p:spPr bwMode="auto">
              <a:xfrm>
                <a:off x="5167078" y="2378340"/>
                <a:ext cx="44147" cy="138744"/>
              </a:xfrm>
              <a:custGeom>
                <a:avLst/>
                <a:gdLst>
                  <a:gd name="T0" fmla="*/ 7 w 9"/>
                  <a:gd name="T1" fmla="*/ 0 h 28"/>
                  <a:gd name="T2" fmla="*/ 2 w 9"/>
                  <a:gd name="T3" fmla="*/ 0 h 28"/>
                  <a:gd name="T4" fmla="*/ 0 w 9"/>
                  <a:gd name="T5" fmla="*/ 2 h 28"/>
                  <a:gd name="T6" fmla="*/ 0 w 9"/>
                  <a:gd name="T7" fmla="*/ 10 h 28"/>
                  <a:gd name="T8" fmla="*/ 0 w 9"/>
                  <a:gd name="T9" fmla="*/ 16 h 28"/>
                  <a:gd name="T10" fmla="*/ 0 w 9"/>
                  <a:gd name="T11" fmla="*/ 26 h 28"/>
                  <a:gd name="T12" fmla="*/ 2 w 9"/>
                  <a:gd name="T13" fmla="*/ 28 h 28"/>
                  <a:gd name="T14" fmla="*/ 7 w 9"/>
                  <a:gd name="T15" fmla="*/ 28 h 28"/>
                  <a:gd name="T16" fmla="*/ 9 w 9"/>
                  <a:gd name="T17" fmla="*/ 26 h 28"/>
                  <a:gd name="T18" fmla="*/ 9 w 9"/>
                  <a:gd name="T19" fmla="*/ 16 h 28"/>
                  <a:gd name="T20" fmla="*/ 9 w 9"/>
                  <a:gd name="T21" fmla="*/ 10 h 28"/>
                  <a:gd name="T22" fmla="*/ 9 w 9"/>
                  <a:gd name="T23" fmla="*/ 2 h 28"/>
                  <a:gd name="T24" fmla="*/ 7 w 9"/>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85">
                  <a:latin typeface="微软雅黑" panose="020B0503020204020204" pitchFamily="34" charset="-122"/>
                  <a:ea typeface="微软雅黑" panose="020B0503020204020204" pitchFamily="34" charset="-122"/>
                  <a:cs typeface="Arial" panose="020B0604020202020204" pitchFamily="34" charset="0"/>
                </a:endParaRPr>
              </a:p>
            </p:txBody>
          </p:sp>
        </p:grpSp>
      </p:grpSp>
      <p:grpSp>
        <p:nvGrpSpPr>
          <p:cNvPr id="7" name="组合 6"/>
          <p:cNvGrpSpPr/>
          <p:nvPr/>
        </p:nvGrpSpPr>
        <p:grpSpPr>
          <a:xfrm>
            <a:off x="4485089" y="4969620"/>
            <a:ext cx="720000" cy="720000"/>
            <a:chOff x="4485089" y="4969620"/>
            <a:chExt cx="720000" cy="720000"/>
          </a:xfrm>
        </p:grpSpPr>
        <p:sp>
          <p:nvSpPr>
            <p:cNvPr id="95" name="Oval 113"/>
            <p:cNvSpPr/>
            <p:nvPr/>
          </p:nvSpPr>
          <p:spPr>
            <a:xfrm>
              <a:off x="4485089" y="4969620"/>
              <a:ext cx="720000" cy="72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20" name="Freeform 110"/>
            <p:cNvSpPr>
              <a:spLocks noChangeAspect="1" noEditPoints="1"/>
            </p:cNvSpPr>
            <p:nvPr/>
          </p:nvSpPr>
          <p:spPr bwMode="auto">
            <a:xfrm>
              <a:off x="4657978" y="5126442"/>
              <a:ext cx="392872" cy="347925"/>
            </a:xfrm>
            <a:custGeom>
              <a:avLst/>
              <a:gdLst>
                <a:gd name="T0" fmla="*/ 55 w 100"/>
                <a:gd name="T1" fmla="*/ 4 h 88"/>
                <a:gd name="T2" fmla="*/ 76 w 100"/>
                <a:gd name="T3" fmla="*/ 41 h 88"/>
                <a:gd name="T4" fmla="*/ 76 w 100"/>
                <a:gd name="T5" fmla="*/ 41 h 88"/>
                <a:gd name="T6" fmla="*/ 98 w 100"/>
                <a:gd name="T7" fmla="*/ 79 h 88"/>
                <a:gd name="T8" fmla="*/ 96 w 100"/>
                <a:gd name="T9" fmla="*/ 87 h 88"/>
                <a:gd name="T10" fmla="*/ 92 w 100"/>
                <a:gd name="T11" fmla="*/ 88 h 88"/>
                <a:gd name="T12" fmla="*/ 92 w 100"/>
                <a:gd name="T13" fmla="*/ 88 h 88"/>
                <a:gd name="T14" fmla="*/ 49 w 100"/>
                <a:gd name="T15" fmla="*/ 88 h 88"/>
                <a:gd name="T16" fmla="*/ 7 w 100"/>
                <a:gd name="T17" fmla="*/ 88 h 88"/>
                <a:gd name="T18" fmla="*/ 0 w 100"/>
                <a:gd name="T19" fmla="*/ 82 h 88"/>
                <a:gd name="T20" fmla="*/ 1 w 100"/>
                <a:gd name="T21" fmla="*/ 78 h 88"/>
                <a:gd name="T22" fmla="*/ 23 w 100"/>
                <a:gd name="T23" fmla="*/ 41 h 88"/>
                <a:gd name="T24" fmla="*/ 23 w 100"/>
                <a:gd name="T25" fmla="*/ 41 h 88"/>
                <a:gd name="T26" fmla="*/ 44 w 100"/>
                <a:gd name="T27" fmla="*/ 4 h 88"/>
                <a:gd name="T28" fmla="*/ 53 w 100"/>
                <a:gd name="T29" fmla="*/ 2 h 88"/>
                <a:gd name="T30" fmla="*/ 55 w 100"/>
                <a:gd name="T31" fmla="*/ 4 h 88"/>
                <a:gd name="T32" fmla="*/ 44 w 100"/>
                <a:gd name="T33" fmla="*/ 34 h 88"/>
                <a:gd name="T34" fmla="*/ 44 w 100"/>
                <a:gd name="T35" fmla="*/ 37 h 88"/>
                <a:gd name="T36" fmla="*/ 46 w 100"/>
                <a:gd name="T37" fmla="*/ 62 h 88"/>
                <a:gd name="T38" fmla="*/ 52 w 100"/>
                <a:gd name="T39" fmla="*/ 62 h 88"/>
                <a:gd name="T40" fmla="*/ 54 w 100"/>
                <a:gd name="T41" fmla="*/ 37 h 88"/>
                <a:gd name="T42" fmla="*/ 54 w 100"/>
                <a:gd name="T43" fmla="*/ 34 h 88"/>
                <a:gd name="T44" fmla="*/ 44 w 100"/>
                <a:gd name="T45" fmla="*/ 34 h 88"/>
                <a:gd name="T46" fmla="*/ 49 w 100"/>
                <a:gd name="T47" fmla="*/ 72 h 88"/>
                <a:gd name="T48" fmla="*/ 53 w 100"/>
                <a:gd name="T49" fmla="*/ 69 h 88"/>
                <a:gd name="T50" fmla="*/ 49 w 100"/>
                <a:gd name="T51" fmla="*/ 65 h 88"/>
                <a:gd name="T52" fmla="*/ 45 w 100"/>
                <a:gd name="T53" fmla="*/ 69 h 88"/>
                <a:gd name="T54" fmla="*/ 49 w 100"/>
                <a:gd name="T55" fmla="*/ 72 h 88"/>
                <a:gd name="T56" fmla="*/ 65 w 100"/>
                <a:gd name="T57" fmla="*/ 48 h 88"/>
                <a:gd name="T58" fmla="*/ 49 w 100"/>
                <a:gd name="T59" fmla="*/ 20 h 88"/>
                <a:gd name="T60" fmla="*/ 34 w 100"/>
                <a:gd name="T61" fmla="*/ 47 h 88"/>
                <a:gd name="T62" fmla="*/ 33 w 100"/>
                <a:gd name="T63" fmla="*/ 48 h 88"/>
                <a:gd name="T64" fmla="*/ 17 w 100"/>
                <a:gd name="T65" fmla="*/ 75 h 88"/>
                <a:gd name="T66" fmla="*/ 49 w 100"/>
                <a:gd name="T67" fmla="*/ 75 h 88"/>
                <a:gd name="T68" fmla="*/ 81 w 100"/>
                <a:gd name="T69" fmla="*/ 75 h 88"/>
                <a:gd name="T70" fmla="*/ 65 w 100"/>
                <a:gd name="T71" fmla="*/ 48 h 88"/>
                <a:gd name="T72" fmla="*/ 65 w 100"/>
                <a:gd name="T73"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chemeClr val="bg1"/>
            </a:solidFill>
            <a:ln>
              <a:noFill/>
            </a:ln>
          </p:spPr>
          <p:txBody>
            <a:bodyPr vert="horz" wrap="square" lIns="121920" tIns="60960" rIns="121920" bIns="60960" numCol="1" anchor="t" anchorCtr="0" compatLnSpc="1"/>
            <a:lstStyle/>
            <a:p>
              <a:endParaRPr lang="zh-CN" altLang="en-US" sz="2485">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8" name="组合 7"/>
          <p:cNvGrpSpPr/>
          <p:nvPr/>
        </p:nvGrpSpPr>
        <p:grpSpPr>
          <a:xfrm>
            <a:off x="6986912" y="4969620"/>
            <a:ext cx="720000" cy="720000"/>
            <a:chOff x="6986912" y="4969620"/>
            <a:chExt cx="720000" cy="720000"/>
          </a:xfrm>
        </p:grpSpPr>
        <p:sp>
          <p:nvSpPr>
            <p:cNvPr id="104" name="Oval 131"/>
            <p:cNvSpPr/>
            <p:nvPr/>
          </p:nvSpPr>
          <p:spPr>
            <a:xfrm>
              <a:off x="6986912" y="4969620"/>
              <a:ext cx="720000" cy="72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24" name="Freeform 168"/>
            <p:cNvSpPr>
              <a:spLocks noChangeAspect="1" noEditPoints="1"/>
            </p:cNvSpPr>
            <p:nvPr/>
          </p:nvSpPr>
          <p:spPr bwMode="auto">
            <a:xfrm>
              <a:off x="7168555" y="5174825"/>
              <a:ext cx="368170" cy="315339"/>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p:spPr>
          <p:txBody>
            <a:bodyPr vert="horz" wrap="square" lIns="121920" tIns="60960" rIns="121920" bIns="60960" numCol="1" anchor="t" anchorCtr="0" compatLnSpc="1"/>
            <a:lstStyle/>
            <a:p>
              <a:endParaRPr lang="zh-CN" altLang="en-US" sz="2485">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 name="组合 4"/>
          <p:cNvGrpSpPr/>
          <p:nvPr/>
        </p:nvGrpSpPr>
        <p:grpSpPr>
          <a:xfrm>
            <a:off x="4223863" y="3221300"/>
            <a:ext cx="720000" cy="720000"/>
            <a:chOff x="4223862" y="3221300"/>
            <a:chExt cx="720000" cy="720000"/>
          </a:xfrm>
        </p:grpSpPr>
        <p:sp>
          <p:nvSpPr>
            <p:cNvPr id="49" name="Oval 98"/>
            <p:cNvSpPr/>
            <p:nvPr/>
          </p:nvSpPr>
          <p:spPr>
            <a:xfrm>
              <a:off x="4223862" y="3221300"/>
              <a:ext cx="720000" cy="7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sp>
          <p:nvSpPr>
            <p:cNvPr id="128" name="Freeform 203"/>
            <p:cNvSpPr>
              <a:spLocks noChangeAspect="1" noEditPoints="1"/>
            </p:cNvSpPr>
            <p:nvPr/>
          </p:nvSpPr>
          <p:spPr bwMode="auto">
            <a:xfrm>
              <a:off x="4417145" y="3385867"/>
              <a:ext cx="362620" cy="347650"/>
            </a:xfrm>
            <a:custGeom>
              <a:avLst/>
              <a:gdLst>
                <a:gd name="T0" fmla="*/ 88 w 218"/>
                <a:gd name="T1" fmla="*/ 43 h 209"/>
                <a:gd name="T2" fmla="*/ 36 w 218"/>
                <a:gd name="T3" fmla="*/ 43 h 209"/>
                <a:gd name="T4" fmla="*/ 26 w 218"/>
                <a:gd name="T5" fmla="*/ 57 h 209"/>
                <a:gd name="T6" fmla="*/ 36 w 218"/>
                <a:gd name="T7" fmla="*/ 71 h 209"/>
                <a:gd name="T8" fmla="*/ 88 w 218"/>
                <a:gd name="T9" fmla="*/ 71 h 209"/>
                <a:gd name="T10" fmla="*/ 88 w 218"/>
                <a:gd name="T11" fmla="*/ 43 h 209"/>
                <a:gd name="T12" fmla="*/ 88 w 218"/>
                <a:gd name="T13" fmla="*/ 43 h 209"/>
                <a:gd name="T14" fmla="*/ 126 w 218"/>
                <a:gd name="T15" fmla="*/ 71 h 209"/>
                <a:gd name="T16" fmla="*/ 187 w 218"/>
                <a:gd name="T17" fmla="*/ 71 h 209"/>
                <a:gd name="T18" fmla="*/ 194 w 218"/>
                <a:gd name="T19" fmla="*/ 71 h 209"/>
                <a:gd name="T20" fmla="*/ 197 w 218"/>
                <a:gd name="T21" fmla="*/ 76 h 209"/>
                <a:gd name="T22" fmla="*/ 213 w 218"/>
                <a:gd name="T23" fmla="*/ 102 h 209"/>
                <a:gd name="T24" fmla="*/ 218 w 218"/>
                <a:gd name="T25" fmla="*/ 109 h 209"/>
                <a:gd name="T26" fmla="*/ 213 w 218"/>
                <a:gd name="T27" fmla="*/ 114 h 209"/>
                <a:gd name="T28" fmla="*/ 197 w 218"/>
                <a:gd name="T29" fmla="*/ 140 h 209"/>
                <a:gd name="T30" fmla="*/ 194 w 218"/>
                <a:gd name="T31" fmla="*/ 147 h 209"/>
                <a:gd name="T32" fmla="*/ 187 w 218"/>
                <a:gd name="T33" fmla="*/ 147 h 209"/>
                <a:gd name="T34" fmla="*/ 126 w 218"/>
                <a:gd name="T35" fmla="*/ 147 h 209"/>
                <a:gd name="T36" fmla="*/ 126 w 218"/>
                <a:gd name="T37" fmla="*/ 180 h 209"/>
                <a:gd name="T38" fmla="*/ 180 w 218"/>
                <a:gd name="T39" fmla="*/ 180 h 209"/>
                <a:gd name="T40" fmla="*/ 180 w 218"/>
                <a:gd name="T41" fmla="*/ 209 h 209"/>
                <a:gd name="T42" fmla="*/ 40 w 218"/>
                <a:gd name="T43" fmla="*/ 209 h 209"/>
                <a:gd name="T44" fmla="*/ 40 w 218"/>
                <a:gd name="T45" fmla="*/ 180 h 209"/>
                <a:gd name="T46" fmla="*/ 90 w 218"/>
                <a:gd name="T47" fmla="*/ 180 h 209"/>
                <a:gd name="T48" fmla="*/ 90 w 218"/>
                <a:gd name="T49" fmla="*/ 95 h 209"/>
                <a:gd name="T50" fmla="*/ 29 w 218"/>
                <a:gd name="T51" fmla="*/ 95 h 209"/>
                <a:gd name="T52" fmla="*/ 22 w 218"/>
                <a:gd name="T53" fmla="*/ 95 h 209"/>
                <a:gd name="T54" fmla="*/ 19 w 218"/>
                <a:gd name="T55" fmla="*/ 88 h 209"/>
                <a:gd name="T56" fmla="*/ 3 w 218"/>
                <a:gd name="T57" fmla="*/ 62 h 209"/>
                <a:gd name="T58" fmla="*/ 0 w 218"/>
                <a:gd name="T59" fmla="*/ 57 h 209"/>
                <a:gd name="T60" fmla="*/ 3 w 218"/>
                <a:gd name="T61" fmla="*/ 50 h 209"/>
                <a:gd name="T62" fmla="*/ 19 w 218"/>
                <a:gd name="T63" fmla="*/ 24 h 209"/>
                <a:gd name="T64" fmla="*/ 22 w 218"/>
                <a:gd name="T65" fmla="*/ 19 h 209"/>
                <a:gd name="T66" fmla="*/ 29 w 218"/>
                <a:gd name="T67" fmla="*/ 19 h 209"/>
                <a:gd name="T68" fmla="*/ 90 w 218"/>
                <a:gd name="T69" fmla="*/ 19 h 209"/>
                <a:gd name="T70" fmla="*/ 90 w 218"/>
                <a:gd name="T71" fmla="*/ 15 h 209"/>
                <a:gd name="T72" fmla="*/ 109 w 218"/>
                <a:gd name="T73" fmla="*/ 0 h 209"/>
                <a:gd name="T74" fmla="*/ 126 w 218"/>
                <a:gd name="T75" fmla="*/ 15 h 209"/>
                <a:gd name="T76" fmla="*/ 126 w 218"/>
                <a:gd name="T77" fmla="*/ 71 h 209"/>
                <a:gd name="T78" fmla="*/ 126 w 218"/>
                <a:gd name="T79" fmla="*/ 71 h 209"/>
                <a:gd name="T80" fmla="*/ 182 w 218"/>
                <a:gd name="T81" fmla="*/ 93 h 209"/>
                <a:gd name="T82" fmla="*/ 128 w 218"/>
                <a:gd name="T83" fmla="*/ 93 h 209"/>
                <a:gd name="T84" fmla="*/ 128 w 218"/>
                <a:gd name="T85" fmla="*/ 123 h 209"/>
                <a:gd name="T86" fmla="*/ 182 w 218"/>
                <a:gd name="T87" fmla="*/ 123 h 209"/>
                <a:gd name="T88" fmla="*/ 192 w 218"/>
                <a:gd name="T89" fmla="*/ 109 h 209"/>
                <a:gd name="T90" fmla="*/ 182 w 218"/>
                <a:gd name="T91" fmla="*/ 9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09">
                  <a:moveTo>
                    <a:pt x="88" y="43"/>
                  </a:moveTo>
                  <a:lnTo>
                    <a:pt x="36" y="43"/>
                  </a:lnTo>
                  <a:lnTo>
                    <a:pt x="26" y="57"/>
                  </a:lnTo>
                  <a:lnTo>
                    <a:pt x="36" y="71"/>
                  </a:lnTo>
                  <a:lnTo>
                    <a:pt x="88" y="71"/>
                  </a:lnTo>
                  <a:lnTo>
                    <a:pt x="88" y="43"/>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lnTo>
                    <a:pt x="126" y="71"/>
                  </a:lnTo>
                  <a:close/>
                  <a:moveTo>
                    <a:pt x="182" y="93"/>
                  </a:moveTo>
                  <a:lnTo>
                    <a:pt x="128" y="93"/>
                  </a:lnTo>
                  <a:lnTo>
                    <a:pt x="128" y="123"/>
                  </a:lnTo>
                  <a:lnTo>
                    <a:pt x="182" y="123"/>
                  </a:lnTo>
                  <a:lnTo>
                    <a:pt x="192" y="109"/>
                  </a:lnTo>
                  <a:lnTo>
                    <a:pt x="182" y="93"/>
                  </a:lnTo>
                  <a:close/>
                </a:path>
              </a:pathLst>
            </a:custGeom>
            <a:solidFill>
              <a:schemeClr val="bg1"/>
            </a:solidFill>
            <a:ln>
              <a:noFill/>
            </a:ln>
          </p:spPr>
          <p:txBody>
            <a:bodyPr vert="horz" wrap="square" lIns="121920" tIns="60960" rIns="121920" bIns="60960" numCol="1" anchor="t" anchorCtr="0" compatLnSpc="1"/>
            <a:lstStyle/>
            <a:p>
              <a:endParaRPr lang="zh-CN" altLang="en-US" sz="2485">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 name="组合 5"/>
          <p:cNvGrpSpPr/>
          <p:nvPr/>
        </p:nvGrpSpPr>
        <p:grpSpPr>
          <a:xfrm>
            <a:off x="7248140" y="3221300"/>
            <a:ext cx="720000" cy="720000"/>
            <a:chOff x="7248140" y="3221300"/>
            <a:chExt cx="720000" cy="720000"/>
          </a:xfrm>
        </p:grpSpPr>
        <p:sp>
          <p:nvSpPr>
            <p:cNvPr id="99" name="Oval 117"/>
            <p:cNvSpPr/>
            <p:nvPr/>
          </p:nvSpPr>
          <p:spPr>
            <a:xfrm>
              <a:off x="7248140" y="3221300"/>
              <a:ext cx="720000" cy="72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solidFill>
                  <a:schemeClr val="bg1"/>
                </a:solidFill>
                <a:latin typeface="微软雅黑" panose="020B0503020204020204" pitchFamily="34" charset="-122"/>
                <a:ea typeface="微软雅黑" panose="020B0503020204020204" pitchFamily="34" charset="-122"/>
              </a:endParaRPr>
            </a:p>
          </p:txBody>
        </p:sp>
        <p:grpSp>
          <p:nvGrpSpPr>
            <p:cNvPr id="131" name="Group 92"/>
            <p:cNvGrpSpPr/>
            <p:nvPr/>
          </p:nvGrpSpPr>
          <p:grpSpPr>
            <a:xfrm>
              <a:off x="7402081" y="3457484"/>
              <a:ext cx="436183" cy="271696"/>
              <a:chOff x="5172076" y="1938338"/>
              <a:chExt cx="471488" cy="293688"/>
            </a:xfrm>
            <a:solidFill>
              <a:schemeClr val="bg1">
                <a:lumMod val="95000"/>
              </a:schemeClr>
            </a:solidFill>
          </p:grpSpPr>
          <p:sp>
            <p:nvSpPr>
              <p:cNvPr id="132"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535">
                  <a:latin typeface="微软雅黑" panose="020B0503020204020204" pitchFamily="34" charset="-122"/>
                  <a:ea typeface="微软雅黑" panose="020B0503020204020204" pitchFamily="34" charset="-122"/>
                </a:endParaRPr>
              </a:p>
            </p:txBody>
          </p:sp>
          <p:sp>
            <p:nvSpPr>
              <p:cNvPr id="133" name="Rectangle 9"/>
              <p:cNvSpPr>
                <a:spLocks noChangeArrowheads="1"/>
              </p:cNvSpPr>
              <p:nvPr/>
            </p:nvSpPr>
            <p:spPr bwMode="auto">
              <a:xfrm>
                <a:off x="5235576" y="2001838"/>
                <a:ext cx="90488"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535">
                  <a:latin typeface="微软雅黑" panose="020B0503020204020204" pitchFamily="34" charset="-122"/>
                  <a:ea typeface="微软雅黑" panose="020B0503020204020204" pitchFamily="34" charset="-122"/>
                </a:endParaRPr>
              </a:p>
            </p:txBody>
          </p:sp>
          <p:sp>
            <p:nvSpPr>
              <p:cNvPr id="134" name="Rectangle 10"/>
              <p:cNvSpPr>
                <a:spLocks noChangeArrowheads="1"/>
              </p:cNvSpPr>
              <p:nvPr/>
            </p:nvSpPr>
            <p:spPr bwMode="auto">
              <a:xfrm>
                <a:off x="5341938" y="2001838"/>
                <a:ext cx="85725"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535">
                  <a:latin typeface="微软雅黑" panose="020B0503020204020204" pitchFamily="34" charset="-122"/>
                  <a:ea typeface="微软雅黑" panose="020B0503020204020204" pitchFamily="34" charset="-122"/>
                </a:endParaRPr>
              </a:p>
            </p:txBody>
          </p:sp>
        </p:grpSp>
      </p:grpSp>
      <p:sp>
        <p:nvSpPr>
          <p:cNvPr id="135" name="矩形 134"/>
          <p:cNvSpPr/>
          <p:nvPr/>
        </p:nvSpPr>
        <p:spPr>
          <a:xfrm>
            <a:off x="8374565" y="3865376"/>
            <a:ext cx="2213610" cy="397510"/>
          </a:xfrm>
          <a:prstGeom prst="rect">
            <a:avLst/>
          </a:prstGeom>
        </p:spPr>
        <p:txBody>
          <a:bodyPr wrap="none" lIns="91430" tIns="45716" rIns="91430" bIns="45716">
            <a:spAutoFit/>
          </a:bodyPr>
          <a:lstStyle/>
          <a:p>
            <a:pPr algn="l"/>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拓展教育课程模式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7" name="矩形 136"/>
          <p:cNvSpPr/>
          <p:nvPr/>
        </p:nvSpPr>
        <p:spPr>
          <a:xfrm>
            <a:off x="2591073" y="5102415"/>
            <a:ext cx="1197610" cy="397510"/>
          </a:xfrm>
          <a:prstGeom prst="rect">
            <a:avLst/>
          </a:prstGeom>
        </p:spPr>
        <p:txBody>
          <a:bodyPr wrap="none" lIns="91430" tIns="45716" rIns="91430" bIns="45716">
            <a:spAutoFit/>
          </a:bodyPr>
          <a:lstStyle/>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动作教育</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9" name="矩形 138"/>
          <p:cNvSpPr/>
          <p:nvPr/>
        </p:nvSpPr>
        <p:spPr>
          <a:xfrm>
            <a:off x="8081757" y="5174381"/>
            <a:ext cx="1959610" cy="397510"/>
          </a:xfrm>
          <a:prstGeom prst="rect">
            <a:avLst/>
          </a:prstGeom>
        </p:spPr>
        <p:txBody>
          <a:bodyPr wrap="none" lIns="91430" tIns="45716" rIns="91430" bIns="45716">
            <a:spAutoFit/>
          </a:bodyPr>
          <a:lstStyle/>
          <a:p>
            <a:pPr algn="l"/>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体适能教育课程</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1" name="矩形 140"/>
          <p:cNvSpPr/>
          <p:nvPr/>
        </p:nvSpPr>
        <p:spPr>
          <a:xfrm>
            <a:off x="1646197" y="4015013"/>
            <a:ext cx="2213610" cy="397510"/>
          </a:xfrm>
          <a:prstGeom prst="rect">
            <a:avLst/>
          </a:prstGeom>
        </p:spPr>
        <p:txBody>
          <a:bodyPr wrap="none" lIns="91430" tIns="45716" rIns="91430" bIns="45716">
            <a:spAutoFit/>
          </a:bodyPr>
          <a:lstStyle/>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合作学习课程模式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3" name="矩形 142"/>
          <p:cNvSpPr/>
          <p:nvPr/>
        </p:nvSpPr>
        <p:spPr>
          <a:xfrm>
            <a:off x="2737908" y="1596115"/>
            <a:ext cx="2467610" cy="397510"/>
          </a:xfrm>
          <a:prstGeom prst="rect">
            <a:avLst/>
          </a:prstGeom>
        </p:spPr>
        <p:txBody>
          <a:bodyPr wrap="none" lIns="91430" tIns="45716" rIns="91430" bIns="45716">
            <a:spAutoFit/>
          </a:bodyPr>
          <a:lstStyle/>
          <a:p>
            <a:pPr algn="ct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个人和社会责任模式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矩形 3"/>
          <p:cNvSpPr>
            <a:spLocks noChangeArrowheads="1"/>
          </p:cNvSpPr>
          <p:nvPr/>
        </p:nvSpPr>
        <p:spPr bwMode="auto">
          <a:xfrm>
            <a:off x="606685" y="250945"/>
            <a:ext cx="107480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6" rIns="91430"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l" eaLnBrk="1" hangingPunct="1">
              <a:spcBef>
                <a:spcPct val="0"/>
              </a:spcBef>
              <a:buFont typeface="Arial" panose="020B0604020202020204" pitchFamily="34" charset="0"/>
              <a:buNone/>
            </a:pPr>
            <a:r>
              <a:rPr lang="zh-CN" altLang="en-US" b="1" dirty="0">
                <a:solidFill>
                  <a:schemeClr val="tx1">
                    <a:lumMod val="75000"/>
                    <a:lumOff val="25000"/>
                  </a:schemeClr>
                </a:solidFill>
                <a:latin typeface="Arial" panose="020B0604020202020204" pitchFamily="34" charset="0"/>
                <a:cs typeface="Arial" panose="020B0604020202020204" pitchFamily="34" charset="0"/>
                <a:sym typeface="Impact" panose="020B0806030902050204" pitchFamily="34" charset="0"/>
              </a:rPr>
              <a:t>学术界研究较多、实践运用较多的八种主要的体育教学模式</a:t>
            </a:r>
            <a:endParaRPr lang="zh-CN" altLang="en-US" b="1" dirty="0">
              <a:solidFill>
                <a:schemeClr val="tx1">
                  <a:lumMod val="75000"/>
                  <a:lumOff val="25000"/>
                </a:schemeClr>
              </a:solidFill>
              <a:latin typeface="Arial" panose="020B0604020202020204" pitchFamily="34" charset="0"/>
              <a:cs typeface="Arial" panose="020B0604020202020204" pitchFamily="34" charset="0"/>
              <a:sym typeface="Impact" panose="020B0806030902050204" pitchFamily="34" charset="0"/>
            </a:endParaRPr>
          </a:p>
        </p:txBody>
      </p:sp>
      <p:sp>
        <p:nvSpPr>
          <p:cNvPr id="2" name="矩形 1"/>
          <p:cNvSpPr/>
          <p:nvPr/>
        </p:nvSpPr>
        <p:spPr>
          <a:xfrm>
            <a:off x="1392197" y="2668813"/>
            <a:ext cx="2721610" cy="397510"/>
          </a:xfrm>
          <a:prstGeom prst="rect">
            <a:avLst/>
          </a:prstGeom>
        </p:spPr>
        <p:txBody>
          <a:bodyPr wrap="none" lIns="91430" tIns="45716" rIns="91430" bIns="45716">
            <a:spAutoFit/>
          </a:bodyPr>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战术比赛教学课程模式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6986123" y="1615560"/>
            <a:ext cx="1705610" cy="397510"/>
          </a:xfrm>
          <a:prstGeom prst="rect">
            <a:avLst/>
          </a:prstGeom>
        </p:spPr>
        <p:txBody>
          <a:bodyPr wrap="none" lIns="91430" tIns="45716" rIns="91430" bIns="45716">
            <a:spAutoFit/>
          </a:bodyPr>
          <a:p>
            <a:pPr algn="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运动教育模式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7967980" y="2723727"/>
            <a:ext cx="3386667" cy="398780"/>
          </a:xfrm>
          <a:prstGeom prst="rect">
            <a:avLst/>
          </a:prstGeom>
          <a:noFill/>
        </p:spPr>
        <p:txBody>
          <a:bodyPr wrap="square" rtlCol="0" anchor="t">
            <a:spAutoFit/>
          </a:bodyPr>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动力体育课程模式</a:t>
            </a:r>
            <a:endPar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487507" y="6384713"/>
            <a:ext cx="8671560" cy="106680"/>
          </a:xfrm>
          <a:prstGeom prst="rect">
            <a:avLst/>
          </a:prstGeom>
          <a:noFill/>
        </p:spPr>
        <p:txBody>
          <a:bodyPr wrap="square" rtlCol="0" anchor="t">
            <a:spAutoFit/>
          </a:bodyPr>
          <a:p>
            <a:r>
              <a:rPr lang="zh-CN" altLang="en-US" sz="100">
                <a:solidFill>
                  <a:srgbClr val="FF0000"/>
                </a:solidFill>
              </a:rPr>
              <a:t>《国际视域下当代体育课程模式的发展向度与脉络解析》_汪晓赞</a:t>
            </a:r>
            <a:endParaRPr lang="zh-CN" altLang="en-US" sz="10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bldLst>
      <p:bldP spid="91" grpId="0" bldLvl="0" animBg="1"/>
      <p:bldP spid="100" grpId="0" bldLvl="0" animBg="1"/>
      <p:bldP spid="105" grpId="0" bldLvl="0" animBg="1"/>
      <p:bldP spid="107" grpId="0" bldLvl="0" animBg="1"/>
      <p:bldP spid="137" grpId="0"/>
      <p:bldP spid="141" grpId="0"/>
      <p:bldP spid="54" grpId="0"/>
      <p:bldP spid="3" grpId="0"/>
      <p:bldP spid="143" grpId="0"/>
      <p:bldP spid="3" grpId="1"/>
      <p:bldP spid="143" grpId="1"/>
      <p:bldP spid="9" grpId="0"/>
      <p:bldP spid="135" grpId="0"/>
      <p:bldP spid="139" grpId="0"/>
      <p:bldP spid="9" grpId="1"/>
      <p:bldP spid="135" grpId="1"/>
      <p:bldP spid="13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387350"/>
            <a:ext cx="10972800" cy="5739130"/>
          </a:xfrm>
        </p:spPr>
        <p:txBody>
          <a:bodyPr/>
          <a:p>
            <a:r>
              <a:rPr lang="zh-CN" altLang="en-US"/>
              <a:t>2）教学计划制订。注意体能、健康教育和运动技能系列三者之间是相互关联、相互促进的平行关系。运动技能系列下的运动项目模块之间是呈递进关系，即下一个模块是上一个模块的延续和发展，模块之间是相互关联、衔接递进、螺旋上升和逐渐拓展的关系。</a:t>
            </a:r>
            <a:r>
              <a:rPr lang="zh-CN" altLang="en-US">
                <a:hlinkClick r:id="rId1" tooltip="" action="ppaction://hlinkfile"/>
              </a:rPr>
              <a:t>每一个模块均应侧重某些内容和方法，但并不意味着以前的内容和方法不再教和学。 </a:t>
            </a:r>
            <a:endParaRPr lang="zh-CN" altLang="en-US"/>
          </a:p>
          <a:p>
            <a:r>
              <a:rPr lang="zh-CN" altLang="en-US"/>
              <a:t>3）课堂教学改革探索：改革创新教学组织形式，灵活运用教学方法和手段，不断提高教学质量。具体可包括：强化目标意识；注重单个知识和技术教学向注重学科核心素养转变；改变教学方式，促进学生积极主动地学习；区别对待；保证运动负荷；根据运动技能特点，采用有针对性的教学策略，如封闭式和开放式运动技能的不同教授和学练形式；因地制宜的学校教学特色；重视健康教育课的教学等。</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占位符 4"/>
          <p:cNvSpPr>
            <a:spLocks noGrp="1"/>
          </p:cNvSpPr>
          <p:nvPr>
            <p:ph type="body" idx="1"/>
          </p:nvPr>
        </p:nvSpPr>
        <p:spPr>
          <a:xfrm>
            <a:off x="622196" y="-317"/>
            <a:ext cx="5157787" cy="823912"/>
          </a:xfrm>
        </p:spPr>
        <p:txBody>
          <a:bodyPr/>
          <a:p>
            <a:pPr algn="l"/>
            <a:r>
              <a:rPr lang="en-US" altLang="zh-CN"/>
              <a:t>                             </a:t>
            </a:r>
            <a:r>
              <a:rPr lang="zh-CN" altLang="en-US"/>
              <a:t>学段计划</a:t>
            </a:r>
            <a:endParaRPr lang="zh-CN" altLang="en-US"/>
          </a:p>
        </p:txBody>
      </p:sp>
      <p:sp>
        <p:nvSpPr>
          <p:cNvPr id="7" name="文本占位符 6"/>
          <p:cNvSpPr>
            <a:spLocks noGrp="1"/>
          </p:cNvSpPr>
          <p:nvPr>
            <p:ph type="body" sz="quarter" idx="3"/>
          </p:nvPr>
        </p:nvSpPr>
        <p:spPr>
          <a:xfrm>
            <a:off x="6048587" y="60960"/>
            <a:ext cx="5183293" cy="702733"/>
          </a:xfrm>
        </p:spPr>
        <p:txBody>
          <a:bodyPr/>
          <a:p>
            <a:pPr algn="ctr"/>
            <a:r>
              <a:rPr lang="zh-CN" altLang="en-US"/>
              <a:t>学期计划</a:t>
            </a:r>
            <a:endParaRPr lang="zh-CN" altLang="en-US"/>
          </a:p>
        </p:txBody>
      </p:sp>
      <p:pic>
        <p:nvPicPr>
          <p:cNvPr id="2" name="图片 1" descr="高中学段教学计划"/>
          <p:cNvPicPr>
            <a:picLocks noChangeAspect="1"/>
          </p:cNvPicPr>
          <p:nvPr/>
        </p:nvPicPr>
        <p:blipFill>
          <a:blip r:embed="rId1"/>
          <a:stretch>
            <a:fillRect/>
          </a:stretch>
        </p:blipFill>
        <p:spPr>
          <a:xfrm rot="5400000">
            <a:off x="514773" y="1710267"/>
            <a:ext cx="5642187" cy="4230793"/>
          </a:xfrm>
          <a:prstGeom prst="rect">
            <a:avLst/>
          </a:prstGeom>
        </p:spPr>
      </p:pic>
      <p:pic>
        <p:nvPicPr>
          <p:cNvPr id="3" name="图片 2" descr="第一学期计划"/>
          <p:cNvPicPr>
            <a:picLocks noChangeAspect="1"/>
          </p:cNvPicPr>
          <p:nvPr/>
        </p:nvPicPr>
        <p:blipFill>
          <a:blip r:embed="rId2"/>
          <a:stretch>
            <a:fillRect/>
          </a:stretch>
        </p:blipFill>
        <p:spPr>
          <a:xfrm rot="5400000">
            <a:off x="6015567" y="1711113"/>
            <a:ext cx="5642187" cy="422994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323975"/>
            <a:ext cx="10972800" cy="4142105"/>
          </a:xfrm>
        </p:spPr>
        <p:txBody>
          <a:bodyPr/>
          <a:p>
            <a:r>
              <a:rPr lang="zh-CN" altLang="en-US"/>
              <a:t>4）学习评价</a:t>
            </a:r>
            <a:endParaRPr lang="zh-CN" altLang="en-US"/>
          </a:p>
          <a:p>
            <a:r>
              <a:rPr lang="zh-CN" altLang="en-US"/>
              <a:t>适切的评价目标：了解学生、评估学生、发展学生</a:t>
            </a:r>
            <a:endParaRPr lang="zh-CN" altLang="en-US"/>
          </a:p>
          <a:p>
            <a:r>
              <a:rPr lang="zh-CN" altLang="en-US"/>
              <a:t>多种评价方法结合：可量化的和不可量化的（定性的和定量的）；过程性评价与终结性评价；绝对性与相对性评价；</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solidFill>
                  <a:srgbClr val="FF0000"/>
                </a:solidFill>
                <a:sym typeface="+mn-ea"/>
              </a:rPr>
              <a:t>基于学科核心素养下的高中体育课程实施质量评价机制构建与实践主题教研</a:t>
            </a:r>
            <a:endParaRPr lang="zh-CN" altLang="en-US" b="1">
              <a:solidFill>
                <a:srgbClr val="FF0000"/>
              </a:solidFill>
              <a:sym typeface="+mn-ea"/>
            </a:endParaRPr>
          </a:p>
        </p:txBody>
      </p:sp>
      <p:pic>
        <p:nvPicPr>
          <p:cNvPr id="4" name="内容占位符 3"/>
          <p:cNvPicPr>
            <a:picLocks noChangeAspect="1"/>
          </p:cNvPicPr>
          <p:nvPr>
            <p:ph idx="1"/>
          </p:nvPr>
        </p:nvPicPr>
        <p:blipFill>
          <a:blip r:embed="rId1"/>
          <a:stretch>
            <a:fillRect/>
          </a:stretch>
        </p:blipFill>
        <p:spPr>
          <a:xfrm>
            <a:off x="3818255" y="1888490"/>
            <a:ext cx="3952875" cy="3952875"/>
          </a:xfrm>
          <a:prstGeom prst="rect">
            <a:avLst/>
          </a:prstGeom>
        </p:spPr>
      </p:pic>
      <p:sp>
        <p:nvSpPr>
          <p:cNvPr id="5" name="文本框 4"/>
          <p:cNvSpPr txBox="1"/>
          <p:nvPr/>
        </p:nvSpPr>
        <p:spPr>
          <a:xfrm>
            <a:off x="3818255" y="5957570"/>
            <a:ext cx="4074795" cy="460375"/>
          </a:xfrm>
          <a:prstGeom prst="rect">
            <a:avLst/>
          </a:prstGeom>
          <a:noFill/>
        </p:spPr>
        <p:txBody>
          <a:bodyPr wrap="square" rtlCol="0">
            <a:spAutoFit/>
          </a:bodyPr>
          <a:p>
            <a:r>
              <a:rPr lang="zh-CN" altLang="en-US" sz="2400" b="1">
                <a:solidFill>
                  <a:srgbClr val="FF0000"/>
                </a:solidFill>
              </a:rPr>
              <a:t>高中体育选项教学问卷调查</a:t>
            </a:r>
            <a:endParaRPr lang="zh-CN" altLang="en-US" sz="2400" b="1">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图片 1"/>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144554" y="-17463"/>
            <a:ext cx="12192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文本框 7"/>
          <p:cNvSpPr>
            <a:spLocks noChangeArrowheads="1"/>
          </p:cNvSpPr>
          <p:nvPr/>
        </p:nvSpPr>
        <p:spPr bwMode="auto">
          <a:xfrm>
            <a:off x="510333" y="913537"/>
            <a:ext cx="1116974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0" hangingPunct="1">
              <a:lnSpc>
                <a:spcPct val="150000"/>
              </a:lnSpc>
            </a:pPr>
            <a:r>
              <a:rPr sz="5400" b="1" dirty="0">
                <a:solidFill>
                  <a:srgbClr val="FF0000"/>
                </a:solidFill>
                <a:latin typeface="Times New Roman" panose="02020603050405020304" pitchFamily="18" charset="0"/>
                <a:sym typeface="Times New Roman" panose="02020603050405020304" pitchFamily="18" charset="0"/>
              </a:rPr>
              <a:t>南京市普通高中体育课程方案</a:t>
            </a:r>
            <a:endParaRPr sz="5400" b="1" dirty="0">
              <a:solidFill>
                <a:srgbClr val="FF0000"/>
              </a:solidFill>
              <a:latin typeface="Times New Roman" panose="02020603050405020304" pitchFamily="18" charset="0"/>
              <a:sym typeface="Times New Roman" panose="02020603050405020304" pitchFamily="18" charset="0"/>
            </a:endParaRPr>
          </a:p>
          <a:p>
            <a:pPr algn="ctr" eaLnBrk="1" latinLnBrk="0" hangingPunct="1">
              <a:lnSpc>
                <a:spcPct val="150000"/>
              </a:lnSpc>
            </a:pPr>
            <a:r>
              <a:rPr sz="5400" b="1" dirty="0">
                <a:solidFill>
                  <a:srgbClr val="FF0000"/>
                </a:solidFill>
                <a:latin typeface="Times New Roman" panose="02020603050405020304" pitchFamily="18" charset="0"/>
                <a:sym typeface="Times New Roman" panose="02020603050405020304" pitchFamily="18" charset="0"/>
              </a:rPr>
              <a:t>设计建议（讨论稿）</a:t>
            </a:r>
            <a:endParaRPr sz="5400" b="1" dirty="0">
              <a:solidFill>
                <a:srgbClr val="FF0000"/>
              </a:solidFill>
              <a:latin typeface="Times New Roman" panose="02020603050405020304" pitchFamily="18" charset="0"/>
              <a:sym typeface="Times New Roman" panose="02020603050405020304" pitchFamily="18" charset="0"/>
            </a:endParaRPr>
          </a:p>
        </p:txBody>
      </p:sp>
      <p:sp>
        <p:nvSpPr>
          <p:cNvPr id="1028" name="矩形 8"/>
          <p:cNvSpPr>
            <a:spLocks noChangeArrowheads="1"/>
          </p:cNvSpPr>
          <p:nvPr/>
        </p:nvSpPr>
        <p:spPr bwMode="auto">
          <a:xfrm>
            <a:off x="3651906" y="3350243"/>
            <a:ext cx="54639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4000" dirty="0">
              <a:solidFill>
                <a:srgbClr val="000000"/>
              </a:solidFill>
              <a:latin typeface="Times New Roman" panose="02020603050405020304" pitchFamily="18" charset="0"/>
              <a:sym typeface="Times New Roman" panose="02020603050405020304" pitchFamily="18" charset="0"/>
            </a:endParaRPr>
          </a:p>
        </p:txBody>
      </p:sp>
      <p:cxnSp>
        <p:nvCxnSpPr>
          <p:cNvPr id="1029" name="直接箭头连接符 12"/>
          <p:cNvCxnSpPr>
            <a:cxnSpLocks noChangeShapeType="1"/>
          </p:cNvCxnSpPr>
          <p:nvPr/>
        </p:nvCxnSpPr>
        <p:spPr bwMode="auto">
          <a:xfrm>
            <a:off x="3252789" y="3598863"/>
            <a:ext cx="5656263" cy="0"/>
          </a:xfrm>
          <a:prstGeom prst="straightConnector1">
            <a:avLst/>
          </a:prstGeom>
          <a:noFill/>
          <a:ln w="9525">
            <a:solidFill>
              <a:srgbClr val="FF0000"/>
            </a:solidFill>
            <a:bevel/>
            <a:headEnd type="triangle" w="med" len="med"/>
            <a:tailEnd type="triangle" w="med" len="med"/>
          </a:ln>
          <a:extLst>
            <a:ext uri="{909E8E84-426E-40DD-AFC4-6F175D3DCCD1}">
              <a14:hiddenFill xmlns:a14="http://schemas.microsoft.com/office/drawing/2010/main">
                <a:noFill/>
              </a14:hiddenFill>
            </a:ext>
          </a:extLst>
        </p:spPr>
      </p:cxnSp>
      <p:sp>
        <p:nvSpPr>
          <p:cNvPr id="1031" name="文本框 11"/>
          <p:cNvSpPr>
            <a:spLocks noChangeArrowheads="1"/>
          </p:cNvSpPr>
          <p:nvPr/>
        </p:nvSpPr>
        <p:spPr bwMode="auto">
          <a:xfrm>
            <a:off x="3795667" y="5196454"/>
            <a:ext cx="459908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28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2024.3.21</a:t>
            </a:r>
            <a:endParaRPr lang="en-US" altLang="zh-CN" sz="28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一、课程设计理念</a:t>
            </a:r>
            <a:endParaRPr lang="zh-CN" altLang="en-US"/>
          </a:p>
        </p:txBody>
      </p:sp>
      <p:sp>
        <p:nvSpPr>
          <p:cNvPr id="3" name="内容占位符 2"/>
          <p:cNvSpPr>
            <a:spLocks noGrp="1"/>
          </p:cNvSpPr>
          <p:nvPr>
            <p:ph idx="1"/>
          </p:nvPr>
        </p:nvSpPr>
        <p:spPr/>
        <p:txBody>
          <a:bodyPr/>
          <a:p>
            <a:r>
              <a:rPr lang="zh-CN" altLang="en-US"/>
              <a:t>内容建议：</a:t>
            </a:r>
            <a:endParaRPr lang="zh-CN" altLang="en-US"/>
          </a:p>
          <a:p>
            <a:r>
              <a:rPr lang="zh-CN" altLang="en-US"/>
              <a:t>落实立德树人根本任务和健康第一指导思想，促进学生健康与全面发展。</a:t>
            </a:r>
            <a:endParaRPr lang="zh-CN" altLang="en-US"/>
          </a:p>
          <a:p>
            <a:r>
              <a:rPr lang="zh-CN" altLang="en-US"/>
              <a:t>尊重学生的学习需求，培养学生对运动的喜爱。</a:t>
            </a:r>
            <a:endParaRPr lang="zh-CN" altLang="en-US"/>
          </a:p>
          <a:p>
            <a:r>
              <a:rPr lang="zh-CN" altLang="en-US"/>
              <a:t>改革课程内容与教学方式（实施体育选项教学是基本要求；开展运动项目系统、完整的结构化教学，注重学以致用），提高学生的综合能力和优良品格。</a:t>
            </a:r>
            <a:endParaRPr lang="zh-CN" altLang="en-US"/>
          </a:p>
          <a:p>
            <a:r>
              <a:rPr lang="zh-CN" altLang="en-US"/>
              <a:t>注重学生运动专长的培养，奠定学生终身体育的基础。</a:t>
            </a:r>
            <a:endParaRPr lang="zh-CN" altLang="en-US"/>
          </a:p>
          <a:p>
            <a:r>
              <a:rPr lang="zh-CN" altLang="en-US"/>
              <a:t>重视区别对待，关注每个学生，建立多元学习评价体系，激励学生更好地学习和发展。</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二、校情学情分析</a:t>
            </a:r>
            <a:endParaRPr lang="zh-CN" altLang="en-US"/>
          </a:p>
        </p:txBody>
      </p:sp>
      <p:sp>
        <p:nvSpPr>
          <p:cNvPr id="3" name="内容占位符 2"/>
          <p:cNvSpPr>
            <a:spLocks noGrp="1"/>
          </p:cNvSpPr>
          <p:nvPr>
            <p:ph idx="1"/>
          </p:nvPr>
        </p:nvSpPr>
        <p:spPr>
          <a:xfrm>
            <a:off x="609600" y="1600200"/>
            <a:ext cx="11295380" cy="4526280"/>
          </a:xfrm>
        </p:spPr>
        <p:txBody>
          <a:bodyPr/>
          <a:p>
            <a:r>
              <a:rPr lang="zh-CN" altLang="en-US"/>
              <a:t>内容建议：</a:t>
            </a:r>
            <a:endParaRPr lang="zh-CN" altLang="en-US"/>
          </a:p>
          <a:p>
            <a:r>
              <a:rPr lang="zh-CN" altLang="en-US"/>
              <a:t>1.学校班级规模、学生数</a:t>
            </a:r>
            <a:endParaRPr lang="zh-CN" altLang="en-US"/>
          </a:p>
          <a:p>
            <a:r>
              <a:rPr lang="zh-CN" altLang="en-US"/>
              <a:t>2.学校体育教师基本情况（人数、编制状况、特长、年龄结构等等）</a:t>
            </a:r>
            <a:endParaRPr lang="zh-CN" altLang="en-US"/>
          </a:p>
          <a:p>
            <a:r>
              <a:rPr lang="zh-CN" altLang="en-US"/>
              <a:t>3.场地器材、设备状况</a:t>
            </a:r>
            <a:endParaRPr lang="zh-CN" altLang="en-US"/>
          </a:p>
          <a:p>
            <a:r>
              <a:rPr lang="zh-CN" altLang="en-US"/>
              <a:t>4.学生体质健康状况</a:t>
            </a:r>
            <a:endParaRPr lang="zh-CN" altLang="en-US"/>
          </a:p>
          <a:p>
            <a:r>
              <a:rPr lang="zh-CN" altLang="en-US"/>
              <a:t>5.周边可利用体育资源的分析</a:t>
            </a:r>
            <a:endParaRPr lang="zh-CN" altLang="en-US"/>
          </a:p>
          <a:p>
            <a:r>
              <a:rPr lang="zh-CN" altLang="en-US"/>
              <a:t>6.学校可开设的选项学习项目</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三、课程目标</a:t>
            </a:r>
            <a:endParaRPr lang="zh-CN" altLang="en-US"/>
          </a:p>
        </p:txBody>
      </p:sp>
      <p:sp>
        <p:nvSpPr>
          <p:cNvPr id="3" name="内容占位符 2"/>
          <p:cNvSpPr>
            <a:spLocks noGrp="1"/>
          </p:cNvSpPr>
          <p:nvPr>
            <p:ph idx="1"/>
          </p:nvPr>
        </p:nvSpPr>
        <p:spPr/>
        <p:txBody>
          <a:bodyPr/>
          <a:p>
            <a:r>
              <a:rPr lang="zh-CN" altLang="en-US"/>
              <a:t>内容建议：</a:t>
            </a:r>
            <a:endParaRPr lang="zh-CN" altLang="en-US"/>
          </a:p>
          <a:p>
            <a:r>
              <a:rPr lang="zh-CN" altLang="en-US"/>
              <a:t>明确课程的目标和预期学习成果。具体围绕提升学生运动能力、健康行为和体育品德三个方面的学科核心素养设计课程目标和预期学习成果。参考课标中必修必学和必修选学等内容模块学业质量水平的主要维度，根据校情学情确定课程目标。</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t>课程目标</a:t>
            </a:r>
            <a:endParaRPr lang="zh-CN" altLang="en-US" sz="3200" dirty="0"/>
          </a:p>
        </p:txBody>
      </p:sp>
      <p:sp>
        <p:nvSpPr>
          <p:cNvPr id="5" name="矩形 4"/>
          <p:cNvSpPr/>
          <p:nvPr/>
        </p:nvSpPr>
        <p:spPr>
          <a:xfrm>
            <a:off x="1059544" y="1304473"/>
            <a:ext cx="4267200" cy="551543"/>
          </a:xfrm>
          <a:prstGeom prst="rect">
            <a:avLst/>
          </a:prstGeom>
          <a:solidFill>
            <a:srgbClr val="065772"/>
          </a:solidFill>
          <a:ln w="6350">
            <a:solidFill>
              <a:srgbClr val="06577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pc="300" dirty="0" smtClean="0">
                <a:effectLst>
                  <a:outerShdw blurRad="38100" dist="38100" dir="2700000" algn="tl">
                    <a:srgbClr val="000000">
                      <a:alpha val="43137"/>
                    </a:srgbClr>
                  </a:outerShdw>
                </a:effectLst>
                <a:ea typeface="微软雅黑" panose="020B0503020204020204" pitchFamily="34" charset="-122"/>
              </a:rPr>
              <a:t>总目标</a:t>
            </a:r>
            <a:endParaRPr lang="zh-CN" altLang="en-US" sz="2400" b="1" spc="300" dirty="0">
              <a:effectLst>
                <a:outerShdw blurRad="38100" dist="38100" dir="2700000" algn="tl">
                  <a:srgbClr val="000000">
                    <a:alpha val="43137"/>
                  </a:srgbClr>
                </a:outerShdw>
              </a:effectLst>
              <a:ea typeface="微软雅黑" panose="020B0503020204020204" pitchFamily="34" charset="-122"/>
            </a:endParaRPr>
          </a:p>
        </p:txBody>
      </p:sp>
      <p:grpSp>
        <p:nvGrpSpPr>
          <p:cNvPr id="4" name="组合 3"/>
          <p:cNvGrpSpPr/>
          <p:nvPr/>
        </p:nvGrpSpPr>
        <p:grpSpPr>
          <a:xfrm>
            <a:off x="1059544" y="2166656"/>
            <a:ext cx="9703811" cy="806123"/>
            <a:chOff x="1059544" y="2395262"/>
            <a:chExt cx="9703810" cy="806123"/>
          </a:xfrm>
        </p:grpSpPr>
        <p:grpSp>
          <p:nvGrpSpPr>
            <p:cNvPr id="34" name="组合 67"/>
            <p:cNvGrpSpPr/>
            <p:nvPr/>
          </p:nvGrpSpPr>
          <p:grpSpPr>
            <a:xfrm>
              <a:off x="1059544" y="2395262"/>
              <a:ext cx="9703810" cy="806123"/>
              <a:chOff x="4304043" y="1286668"/>
              <a:chExt cx="3837944" cy="2757793"/>
            </a:xfrm>
            <a:effectLst>
              <a:outerShdw blurRad="381000" dist="254000" dir="8100000" algn="tr" rotWithShape="0">
                <a:prstClr val="black">
                  <a:alpha val="40000"/>
                </a:prstClr>
              </a:outerShdw>
            </a:effectLst>
          </p:grpSpPr>
          <p:sp>
            <p:nvSpPr>
              <p:cNvPr id="35" name="圆角矩形 34"/>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36" name="圆角矩形 35"/>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grpSp>
        <p:sp>
          <p:nvSpPr>
            <p:cNvPr id="10" name="椭圆 9"/>
            <p:cNvSpPr/>
            <p:nvPr/>
          </p:nvSpPr>
          <p:spPr>
            <a:xfrm>
              <a:off x="1272892" y="2636023"/>
              <a:ext cx="293652" cy="293652"/>
            </a:xfrm>
            <a:prstGeom prst="ellipse">
              <a:avLst/>
            </a:prstGeom>
            <a:solidFill>
              <a:schemeClr val="tx2"/>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2"/>
                </a:solidFill>
              </a:endParaRPr>
            </a:p>
          </p:txBody>
        </p:sp>
        <p:sp>
          <p:nvSpPr>
            <p:cNvPr id="8" name="TextBox 7"/>
            <p:cNvSpPr txBox="1"/>
            <p:nvPr/>
          </p:nvSpPr>
          <p:spPr>
            <a:xfrm>
              <a:off x="1679325" y="2644436"/>
              <a:ext cx="8694761" cy="30734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algn="l"/>
              <a:r>
                <a:rPr lang="zh-CN" altLang="en-US" sz="2000" dirty="0">
                  <a:ln/>
                  <a:solidFill>
                    <a:schemeClr val="tx1"/>
                  </a:solidFill>
                  <a:effectLst>
                    <a:outerShdw blurRad="38100" dist="19050" dir="2700000" algn="tl" rotWithShape="0">
                      <a:schemeClr val="dk1">
                        <a:alpha val="40000"/>
                      </a:schemeClr>
                    </a:outerShdw>
                  </a:effectLst>
                </a:rPr>
                <a:t>喜爱运动，积极主动地参与运动；</a:t>
              </a:r>
              <a:endParaRPr lang="zh-CN" altLang="en-US" sz="2000" dirty="0">
                <a:ln/>
                <a:solidFill>
                  <a:schemeClr val="tx1"/>
                </a:solidFill>
                <a:effectLst>
                  <a:outerShdw blurRad="38100" dist="19050" dir="2700000" algn="tl" rotWithShape="0">
                    <a:schemeClr val="dk1">
                      <a:alpha val="40000"/>
                    </a:schemeClr>
                  </a:outerShdw>
                </a:effectLst>
              </a:endParaRPr>
            </a:p>
          </p:txBody>
        </p:sp>
      </p:grpSp>
      <p:grpSp>
        <p:nvGrpSpPr>
          <p:cNvPr id="46" name="组合 45"/>
          <p:cNvGrpSpPr/>
          <p:nvPr/>
        </p:nvGrpSpPr>
        <p:grpSpPr>
          <a:xfrm>
            <a:off x="1059540" y="3094679"/>
            <a:ext cx="9703811" cy="806123"/>
            <a:chOff x="1059540" y="3306956"/>
            <a:chExt cx="9703810" cy="806123"/>
          </a:xfrm>
        </p:grpSpPr>
        <p:grpSp>
          <p:nvGrpSpPr>
            <p:cNvPr id="37" name="组合 67"/>
            <p:cNvGrpSpPr/>
            <p:nvPr/>
          </p:nvGrpSpPr>
          <p:grpSpPr>
            <a:xfrm>
              <a:off x="1059540" y="3306956"/>
              <a:ext cx="9703810" cy="806123"/>
              <a:chOff x="4304043" y="1286668"/>
              <a:chExt cx="3837944" cy="2757793"/>
            </a:xfrm>
            <a:effectLst>
              <a:outerShdw blurRad="381000" dist="254000" dir="8100000" algn="tr" rotWithShape="0">
                <a:prstClr val="black">
                  <a:alpha val="40000"/>
                </a:prstClr>
              </a:outerShdw>
            </a:effectLst>
          </p:grpSpPr>
          <p:sp>
            <p:nvSpPr>
              <p:cNvPr id="38" name="圆角矩形 3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39" name="圆角矩形 38"/>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grpSp>
        <p:sp>
          <p:nvSpPr>
            <p:cNvPr id="17" name="椭圆 16"/>
            <p:cNvSpPr/>
            <p:nvPr/>
          </p:nvSpPr>
          <p:spPr>
            <a:xfrm>
              <a:off x="1273118" y="3547717"/>
              <a:ext cx="293652" cy="293652"/>
            </a:xfrm>
            <a:prstGeom prst="ellipse">
              <a:avLst/>
            </a:prstGeom>
            <a:solidFill>
              <a:schemeClr val="accent1"/>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15" name="TextBox 14"/>
            <p:cNvSpPr txBox="1"/>
            <p:nvPr/>
          </p:nvSpPr>
          <p:spPr>
            <a:xfrm>
              <a:off x="1679551" y="3556130"/>
              <a:ext cx="8694761" cy="30734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algn="l"/>
              <a:r>
                <a:rPr lang="zh-CN" altLang="en-US" sz="2000" dirty="0">
                  <a:ln/>
                  <a:solidFill>
                    <a:schemeClr val="tx1"/>
                  </a:solidFill>
                  <a:effectLst>
                    <a:outerShdw blurRad="38100" dist="19050" dir="2700000" algn="tl" rotWithShape="0">
                      <a:schemeClr val="dk1">
                        <a:alpha val="40000"/>
                      </a:schemeClr>
                    </a:outerShdw>
                  </a:effectLst>
                </a:rPr>
                <a:t>学会体育与健康学习和锻炼， 增强科学精神、创新意识和体育实践能力；</a:t>
              </a:r>
              <a:endParaRPr lang="zh-CN" altLang="en-US" sz="2000" dirty="0">
                <a:ln/>
                <a:solidFill>
                  <a:schemeClr val="tx1"/>
                </a:solidFill>
                <a:effectLst>
                  <a:outerShdw blurRad="38100" dist="19050" dir="2700000" algn="tl" rotWithShape="0">
                    <a:schemeClr val="dk1">
                      <a:alpha val="40000"/>
                    </a:schemeClr>
                  </a:outerShdw>
                </a:effectLst>
              </a:endParaRPr>
            </a:p>
          </p:txBody>
        </p:sp>
      </p:grpSp>
      <p:grpSp>
        <p:nvGrpSpPr>
          <p:cNvPr id="47" name="组合 46"/>
          <p:cNvGrpSpPr/>
          <p:nvPr/>
        </p:nvGrpSpPr>
        <p:grpSpPr>
          <a:xfrm>
            <a:off x="1059536" y="4048499"/>
            <a:ext cx="9703811" cy="806123"/>
            <a:chOff x="1059536" y="4217231"/>
            <a:chExt cx="9703810" cy="806123"/>
          </a:xfrm>
        </p:grpSpPr>
        <p:grpSp>
          <p:nvGrpSpPr>
            <p:cNvPr id="40" name="组合 67"/>
            <p:cNvGrpSpPr/>
            <p:nvPr/>
          </p:nvGrpSpPr>
          <p:grpSpPr>
            <a:xfrm>
              <a:off x="1059536" y="4217231"/>
              <a:ext cx="9703810" cy="806123"/>
              <a:chOff x="4304043" y="1286668"/>
              <a:chExt cx="3837944" cy="2757793"/>
            </a:xfrm>
            <a:effectLst>
              <a:outerShdw blurRad="381000" dist="254000" dir="8100000" algn="tr" rotWithShape="0">
                <a:prstClr val="black">
                  <a:alpha val="40000"/>
                </a:prstClr>
              </a:outerShdw>
            </a:effectLst>
          </p:grpSpPr>
          <p:sp>
            <p:nvSpPr>
              <p:cNvPr id="41" name="圆角矩形 4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42" name="圆角矩形 41"/>
              <p:cNvSpPr/>
              <p:nvPr/>
            </p:nvSpPr>
            <p:spPr>
              <a:xfrm>
                <a:off x="4351927" y="1373340"/>
                <a:ext cx="3742173" cy="2584451"/>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grpSp>
        <p:sp>
          <p:nvSpPr>
            <p:cNvPr id="24" name="椭圆 23"/>
            <p:cNvSpPr/>
            <p:nvPr/>
          </p:nvSpPr>
          <p:spPr>
            <a:xfrm>
              <a:off x="1272891" y="4473467"/>
              <a:ext cx="293652" cy="293652"/>
            </a:xfrm>
            <a:prstGeom prst="ellipse">
              <a:avLst/>
            </a:prstGeom>
            <a:solidFill>
              <a:schemeClr val="accent3"/>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22" name="TextBox 21"/>
            <p:cNvSpPr txBox="1"/>
            <p:nvPr/>
          </p:nvSpPr>
          <p:spPr>
            <a:xfrm>
              <a:off x="1679324" y="4481880"/>
              <a:ext cx="8694761" cy="30734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algn="l"/>
              <a:r>
                <a:rPr lang="zh-CN" altLang="en-US" sz="2000" dirty="0">
                  <a:ln/>
                  <a:solidFill>
                    <a:schemeClr val="tx1"/>
                  </a:solidFill>
                  <a:effectLst>
                    <a:outerShdw blurRad="38100" dist="19050" dir="2700000" algn="tl" rotWithShape="0">
                      <a:schemeClr val="dk1">
                        <a:alpha val="40000"/>
                      </a:schemeClr>
                    </a:outerShdw>
                  </a:effectLst>
                </a:rPr>
                <a:t>树立健康观念，形成健康文明生活方式；</a:t>
              </a:r>
              <a:endParaRPr lang="zh-CN" altLang="en-US" sz="2000" dirty="0">
                <a:ln/>
                <a:solidFill>
                  <a:schemeClr val="tx1"/>
                </a:solidFill>
                <a:effectLst>
                  <a:outerShdw blurRad="38100" dist="19050" dir="2700000" algn="tl" rotWithShape="0">
                    <a:schemeClr val="dk1">
                      <a:alpha val="40000"/>
                    </a:schemeClr>
                  </a:outerShdw>
                </a:effectLst>
              </a:endParaRPr>
            </a:p>
          </p:txBody>
        </p:sp>
      </p:grpSp>
      <p:grpSp>
        <p:nvGrpSpPr>
          <p:cNvPr id="48" name="组合 47"/>
          <p:cNvGrpSpPr/>
          <p:nvPr/>
        </p:nvGrpSpPr>
        <p:grpSpPr>
          <a:xfrm>
            <a:off x="1056159" y="5001400"/>
            <a:ext cx="9703811" cy="806123"/>
            <a:chOff x="1056159" y="5186462"/>
            <a:chExt cx="9703810" cy="806123"/>
          </a:xfrm>
        </p:grpSpPr>
        <p:grpSp>
          <p:nvGrpSpPr>
            <p:cNvPr id="43" name="组合 67"/>
            <p:cNvGrpSpPr/>
            <p:nvPr/>
          </p:nvGrpSpPr>
          <p:grpSpPr>
            <a:xfrm>
              <a:off x="1056159" y="5186462"/>
              <a:ext cx="9703810" cy="806123"/>
              <a:chOff x="4304043" y="1286668"/>
              <a:chExt cx="3837944" cy="2757793"/>
            </a:xfrm>
            <a:effectLst>
              <a:outerShdw blurRad="381000" dist="254000" dir="8100000" algn="tr" rotWithShape="0">
                <a:prstClr val="black">
                  <a:alpha val="40000"/>
                </a:prstClr>
              </a:outerShdw>
            </a:effectLst>
          </p:grpSpPr>
          <p:sp>
            <p:nvSpPr>
              <p:cNvPr id="44" name="圆角矩形 43"/>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45" name="圆角矩形 44"/>
              <p:cNvSpPr/>
              <p:nvPr/>
            </p:nvSpPr>
            <p:spPr>
              <a:xfrm>
                <a:off x="4351927" y="1373342"/>
                <a:ext cx="374217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grpSp>
        <p:sp>
          <p:nvSpPr>
            <p:cNvPr id="31" name="椭圆 30"/>
            <p:cNvSpPr/>
            <p:nvPr/>
          </p:nvSpPr>
          <p:spPr>
            <a:xfrm>
              <a:off x="1250553" y="5447739"/>
              <a:ext cx="293652" cy="293652"/>
            </a:xfrm>
            <a:prstGeom prst="ellipse">
              <a:avLst/>
            </a:prstGeom>
            <a:solidFill>
              <a:schemeClr val="accent4">
                <a:lumMod val="75000"/>
              </a:schemeClr>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lumMod val="50000"/>
                    <a:lumOff val="50000"/>
                  </a:schemeClr>
                </a:solidFill>
              </a:endParaRPr>
            </a:p>
          </p:txBody>
        </p:sp>
        <p:sp>
          <p:nvSpPr>
            <p:cNvPr id="29" name="TextBox 28"/>
            <p:cNvSpPr txBox="1"/>
            <p:nvPr/>
          </p:nvSpPr>
          <p:spPr>
            <a:xfrm>
              <a:off x="1656986" y="5298649"/>
              <a:ext cx="8798743" cy="61531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algn="l"/>
              <a:r>
                <a:rPr lang="zh-CN" altLang="en-US" sz="2000" dirty="0">
                  <a:ln/>
                  <a:solidFill>
                    <a:schemeClr val="tx1"/>
                  </a:solidFill>
                  <a:effectLst>
                    <a:outerShdw blurRad="38100" dist="19050" dir="2700000" algn="tl" rotWithShape="0">
                      <a:schemeClr val="dk1">
                        <a:alpha val="40000"/>
                      </a:schemeClr>
                    </a:outerShdw>
                  </a:effectLst>
                </a:rPr>
                <a:t>遵守体育道德规范和行为准则，塑造良好体育品格， 发扬体育精神，增强社会责任感和规则意识。</a:t>
              </a:r>
              <a:endParaRPr lang="zh-CN" altLang="en-US" sz="2000" dirty="0">
                <a:ln/>
                <a:solidFill>
                  <a:schemeClr val="tx1"/>
                </a:solidFill>
                <a:effectLst>
                  <a:outerShdw blurRad="38100" dist="19050" dir="2700000" algn="tl" rotWithShape="0">
                    <a:schemeClr val="dk1">
                      <a:alpha val="40000"/>
                    </a:schemeClr>
                  </a:outerShdw>
                </a:effectLst>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left)">
                                      <p:cBhvr>
                                        <p:cTn id="21" dur="500"/>
                                        <p:tgtEl>
                                          <p:spTgt spid="46"/>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left)">
                                      <p:cBhvr>
                                        <p:cTn id="25" dur="500"/>
                                        <p:tgtEl>
                                          <p:spTgt spid="47"/>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五、课程内容</a:t>
            </a:r>
            <a:endParaRPr lang="zh-CN" altLang="en-US"/>
          </a:p>
        </p:txBody>
      </p:sp>
      <p:sp>
        <p:nvSpPr>
          <p:cNvPr id="3" name="内容占位符 2"/>
          <p:cNvSpPr>
            <a:spLocks noGrp="1"/>
          </p:cNvSpPr>
          <p:nvPr>
            <p:ph idx="1"/>
          </p:nvPr>
        </p:nvSpPr>
        <p:spPr/>
        <p:txBody>
          <a:bodyPr/>
          <a:p>
            <a:r>
              <a:rPr lang="zh-CN" altLang="en-US"/>
              <a:t>内容建议：</a:t>
            </a:r>
            <a:endParaRPr lang="zh-CN" altLang="en-US"/>
          </a:p>
          <a:p>
            <a:r>
              <a:rPr lang="zh-CN" altLang="en-US"/>
              <a:t>依据校情学情，在本校课程结构框架下，确定高中学段必修必学和必修选学的具体教学内容。教授的具体内容，呈现方式可以是表格式展示各年级、各选项的教学内容。</a:t>
            </a:r>
            <a:endParaRPr lang="zh-CN" altLang="en-US"/>
          </a:p>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六、课程实施（方式）及要求</a:t>
            </a:r>
            <a:endParaRPr lang="zh-CN" altLang="en-US"/>
          </a:p>
        </p:txBody>
      </p:sp>
      <p:sp>
        <p:nvSpPr>
          <p:cNvPr id="3" name="内容占位符 2"/>
          <p:cNvSpPr>
            <a:spLocks noGrp="1"/>
          </p:cNvSpPr>
          <p:nvPr>
            <p:ph idx="1"/>
          </p:nvPr>
        </p:nvSpPr>
        <p:spPr/>
        <p:txBody>
          <a:bodyPr/>
          <a:p>
            <a:r>
              <a:rPr lang="zh-CN" altLang="en-US"/>
              <a:t>内容建议：</a:t>
            </a:r>
            <a:endParaRPr lang="zh-CN" altLang="en-US"/>
          </a:p>
          <a:p>
            <a:r>
              <a:rPr lang="zh-CN" altLang="en-US"/>
              <a:t>在科学设置课程目标（培养学科核心素养贯穿教学始终），结合所教运动项目的特点、学生实际情况和课程资源等，创造性地开展教学，科学地设置学习目标，合理选择教学内容，改革创新教学组织形式，灵活运用教学方法和手段，不断提高教学质量。</a:t>
            </a:r>
            <a:endParaRPr lang="zh-CN" altLang="en-US"/>
          </a:p>
          <a:p>
            <a:r>
              <a:rPr lang="zh-CN" altLang="en-US">
                <a:sym typeface="+mn-ea"/>
              </a:rPr>
              <a:t>具体包含：</a:t>
            </a:r>
            <a:endParaRPr lang="zh-CN" altLang="en-US"/>
          </a:p>
          <a:p>
            <a:r>
              <a:rPr lang="zh-CN" altLang="en-US">
                <a:sym typeface="+mn-ea"/>
              </a:rPr>
              <a:t>1）选项教学组织形式：实施体育选项教学，是此次课程改革的核心内容之一。</a:t>
            </a:r>
            <a:endParaRPr lang="zh-CN" altLang="en-US"/>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ABLE_ENDDRAG_ORIGIN_RECT" val="344*144"/>
  <p:tag name="TABLE_ENDDRAG_RECT" val="239*340*344*144"/>
</p:tagLst>
</file>

<file path=ppt/tags/tag2.xml><?xml version="1.0" encoding="utf-8"?>
<p:tagLst xmlns:p="http://schemas.openxmlformats.org/presentationml/2006/main">
  <p:tag name="COMMONDATA" val="eyJoZGlkIjoiNDMwODEyMTM1NWRhZmJlNGEwOTkyYmVhMGU3ZjA2ZDYifQ=="/>
  <p:tag name="commondata" val="eyJoZGlkIjoiMGFlNjFkYjMwMjcxMmQwNDZjZGExNTAwM2M1MTUyM2YifQ=="/>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1526</Words>
  <Application>WPS 演示</Application>
  <PresentationFormat>宽屏</PresentationFormat>
  <Paragraphs>108</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宋体</vt:lpstr>
      <vt:lpstr>Wingdings</vt:lpstr>
      <vt:lpstr>Calibri</vt:lpstr>
      <vt:lpstr>Calibri Light</vt:lpstr>
      <vt:lpstr>Calibri</vt:lpstr>
      <vt:lpstr>仿宋</vt:lpstr>
      <vt:lpstr>Times New Roman</vt:lpstr>
      <vt:lpstr>微软雅黑</vt:lpstr>
      <vt:lpstr>Arial Unicode MS</vt:lpstr>
      <vt:lpstr>Impact</vt:lpstr>
      <vt:lpstr>Office 主题</vt:lpstr>
      <vt:lpstr>南京市高中体育教学研讨活动    </vt:lpstr>
      <vt:lpstr>基于学科核心素养下的高中体育课程实施质量评价机制构建与实践主题教研</vt:lpstr>
      <vt:lpstr>PowerPoint 演示文稿</vt:lpstr>
      <vt:lpstr>一、课程设计理念</vt:lpstr>
      <vt:lpstr>二、校情学情分析</vt:lpstr>
      <vt:lpstr>三、课程目标</vt:lpstr>
      <vt:lpstr>课程目标</vt:lpstr>
      <vt:lpstr>五、课程内容</vt:lpstr>
      <vt:lpstr>六、课程实施（方式）及要求</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绿色格子</dc:title>
  <dc:creator>第一PPT</dc:creator>
  <cp:keywords>www.1ppt.com</cp:keywords>
  <cp:lastModifiedBy>大年三十</cp:lastModifiedBy>
  <cp:revision>1210</cp:revision>
  <dcterms:created xsi:type="dcterms:W3CDTF">2014-11-18T07:27:00Z</dcterms:created>
  <dcterms:modified xsi:type="dcterms:W3CDTF">2024-03-20T15:11:25Z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2052-12.1.0.16399</vt:lpwstr>
  </property>
  <property fmtid="{D5CDD505-2E9C-101B-9397-08002B2CF9AE}" pid="3" name="ICV">
    <vt:lpwstr>C2423FC950A54A11B663F3185FD4343D_13</vt:lpwstr>
  </property>
</Properties>
</file>