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996" r:id="rId4"/>
    <p:sldId id="431" r:id="rId5"/>
    <p:sldId id="1090" r:id="rId6"/>
    <p:sldId id="430" r:id="rId7"/>
    <p:sldId id="262" r:id="rId8"/>
    <p:sldId id="260" r:id="rId9"/>
    <p:sldId id="261" r:id="rId10"/>
    <p:sldId id="264" r:id="rId11"/>
    <p:sldId id="257" r:id="rId12"/>
    <p:sldId id="263" r:id="rId13"/>
    <p:sldId id="710" r:id="rId14"/>
    <p:sldId id="712" r:id="rId15"/>
    <p:sldId id="267" r:id="rId16"/>
    <p:sldId id="268" r:id="rId17"/>
    <p:sldId id="269" r:id="rId18"/>
    <p:sldId id="720" r:id="rId19"/>
    <p:sldId id="270" r:id="rId20"/>
    <p:sldId id="271" r:id="rId21"/>
    <p:sldId id="275" r:id="rId22"/>
    <p:sldId id="276" r:id="rId23"/>
    <p:sldId id="277" r:id="rId24"/>
    <p:sldId id="278"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64" autoAdjust="0"/>
  </p:normalViewPr>
  <p:slideViewPr>
    <p:cSldViewPr snapToGrid="0">
      <p:cViewPr varScale="1">
        <p:scale>
          <a:sx n="68" d="100"/>
          <a:sy n="68"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16DFEE8-FB11-4B7F-B87D-3E50454E47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5FF75-8294-49F6-88E1-28C11B6EE92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DFEE8-FB11-4B7F-B87D-3E50454E476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5FF75-8294-49F6-88E1-28C11B6EE92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37655" y="2012764"/>
            <a:ext cx="10169184" cy="2232211"/>
          </a:xfrm>
        </p:spPr>
        <p:txBody>
          <a:bodyPr>
            <a:normAutofit/>
          </a:bodyPr>
          <a:lstStyle/>
          <a:p>
            <a:pPr>
              <a:lnSpc>
                <a:spcPct val="150000"/>
              </a:lnSpc>
              <a:spcBef>
                <a:spcPts val="1200"/>
              </a:spcBef>
            </a:pPr>
            <a:r>
              <a:rPr lang="zh-CN" altLang="en-US" sz="4400" b="1" dirty="0">
                <a:latin typeface="楷体" panose="02010609060101010101" pitchFamily="49" charset="-122"/>
                <a:ea typeface="楷体" panose="02010609060101010101" pitchFamily="49" charset="-122"/>
              </a:rPr>
              <a:t>高三物理二轮复习策略</a:t>
            </a:r>
            <a:br>
              <a:rPr lang="en-US" altLang="zh-CN" sz="4400" b="1" dirty="0"/>
            </a:br>
            <a:r>
              <a:rPr lang="zh-CN" altLang="en-US" sz="5400" b="1" dirty="0">
                <a:solidFill>
                  <a:srgbClr val="FF0000"/>
                </a:solidFill>
                <a:latin typeface="楷体" panose="02010609060101010101" pitchFamily="49" charset="-122"/>
                <a:ea typeface="楷体" panose="02010609060101010101" pitchFamily="49" charset="-122"/>
              </a:rPr>
              <a:t>  </a:t>
            </a:r>
            <a:endParaRPr lang="zh-CN" altLang="en-US" sz="54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6"/>
          <p:cNvGraphicFramePr>
            <a:graphicFrameLocks noGrp="1"/>
          </p:cNvGraphicFramePr>
          <p:nvPr/>
        </p:nvGraphicFramePr>
        <p:xfrm>
          <a:off x="847289" y="442828"/>
          <a:ext cx="10304806" cy="5706300"/>
        </p:xfrm>
        <a:graphic>
          <a:graphicData uri="http://schemas.openxmlformats.org/drawingml/2006/table">
            <a:tbl>
              <a:tblPr firstRow="1" bandRow="1">
                <a:tableStyleId>{5C22544A-7EE6-4342-B048-85BDC9FD1C3A}</a:tableStyleId>
              </a:tblPr>
              <a:tblGrid>
                <a:gridCol w="1485805"/>
                <a:gridCol w="1473295"/>
                <a:gridCol w="1161423"/>
                <a:gridCol w="1177327"/>
                <a:gridCol w="1177327"/>
                <a:gridCol w="1166459"/>
                <a:gridCol w="1331585"/>
                <a:gridCol w="1331585"/>
              </a:tblGrid>
              <a:tr h="380420">
                <a:tc>
                  <a:txBody>
                    <a:bodyPr/>
                    <a:lstStyle/>
                    <a:p>
                      <a:pPr algn="ctr"/>
                      <a:r>
                        <a:rPr lang="zh-CN" altLang="en-US" dirty="0"/>
                        <a:t>思维过程</a:t>
                      </a:r>
                      <a:endParaRPr lang="zh-CN" altLang="en-US" dirty="0"/>
                    </a:p>
                  </a:txBody>
                  <a:tcPr anchor="ctr"/>
                </a:tc>
                <a:tc>
                  <a:txBody>
                    <a:bodyPr/>
                    <a:lstStyle/>
                    <a:p>
                      <a:pPr algn="ctr"/>
                      <a:r>
                        <a:rPr lang="zh-CN" altLang="en-US" dirty="0"/>
                        <a:t>错误类型</a:t>
                      </a:r>
                      <a:endParaRPr lang="zh-CN" altLang="en-US" dirty="0"/>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tc>
                  <a:txBody>
                    <a:bodyPr/>
                    <a:lstStyle/>
                    <a:p>
                      <a:pPr algn="ctr"/>
                      <a:r>
                        <a:rPr lang="en-US" altLang="zh-CN" dirty="0"/>
                        <a:t>5</a:t>
                      </a:r>
                      <a:endParaRPr lang="zh-CN" altLang="en-US" dirty="0"/>
                    </a:p>
                  </a:txBody>
                  <a:tcPr anchor="ctr"/>
                </a:tc>
                <a:tc>
                  <a:txBody>
                    <a:bodyPr/>
                    <a:lstStyle/>
                    <a:p>
                      <a:pPr algn="ctr"/>
                      <a:r>
                        <a:rPr lang="en-US" altLang="zh-CN" dirty="0"/>
                        <a:t>6</a:t>
                      </a:r>
                      <a:endParaRPr lang="zh-CN" altLang="en-US" dirty="0"/>
                    </a:p>
                  </a:txBody>
                  <a:tcPr anchor="ctr"/>
                </a:tc>
              </a:tr>
              <a:tr h="380420">
                <a:tc rowSpan="2">
                  <a:txBody>
                    <a:bodyPr/>
                    <a:lstStyle/>
                    <a:p>
                      <a:pPr algn="ctr"/>
                      <a:r>
                        <a:rPr lang="zh-CN" altLang="en-US" dirty="0">
                          <a:latin typeface="楷体" panose="02010609060101010101" pitchFamily="49" charset="-122"/>
                          <a:ea typeface="楷体" panose="02010609060101010101" pitchFamily="49" charset="-122"/>
                        </a:rPr>
                        <a:t>文字</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情景</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r>
                        <a:rPr lang="zh-CN" altLang="en-US" dirty="0">
                          <a:latin typeface="楷体" panose="02010609060101010101" pitchFamily="49" charset="-122"/>
                          <a:ea typeface="楷体" panose="02010609060101010101" pitchFamily="49" charset="-122"/>
                        </a:rPr>
                        <a:t>示意图错</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审题出错</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a:p>
                  </a:txBody>
                  <a:tcPr anchor="ctr"/>
                </a:tc>
              </a:tr>
              <a:tr h="380420">
                <a:tc rowSpan="8">
                  <a:txBody>
                    <a:bodyPr/>
                    <a:lstStyle/>
                    <a:p>
                      <a:pPr algn="ctr"/>
                      <a:r>
                        <a:rPr lang="zh-CN" altLang="en-US" dirty="0">
                          <a:latin typeface="楷体" panose="02010609060101010101" pitchFamily="49" charset="-122"/>
                          <a:ea typeface="楷体" panose="02010609060101010101" pitchFamily="49" charset="-122"/>
                        </a:rPr>
                        <a:t>情景</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模型</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r>
                        <a:rPr lang="zh-CN" altLang="en-US" dirty="0">
                          <a:latin typeface="楷体" panose="02010609060101010101" pitchFamily="49" charset="-122"/>
                          <a:ea typeface="楷体" panose="02010609060101010101" pitchFamily="49" charset="-122"/>
                        </a:rPr>
                        <a:t>研究对象</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受力分析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状态分析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dirty="0"/>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过程分析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做功分析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a:p>
                  </a:txBody>
                  <a:tcPr anchor="ctr"/>
                </a:tc>
                <a:tc>
                  <a:txBody>
                    <a:bodyPr/>
                    <a:lstStyle/>
                    <a:p>
                      <a:pPr algn="ctr"/>
                      <a:endParaRPr lang="zh-CN" altLang="en-US" dirty="0"/>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能量转化</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dirty="0"/>
                    </a:p>
                  </a:txBody>
                  <a:tcPr anchor="ctr"/>
                </a:tc>
                <a:tc>
                  <a:txBody>
                    <a:bodyPr/>
                    <a:lstStyle/>
                    <a:p>
                      <a:pPr algn="ctr"/>
                      <a:endParaRPr lang="zh-CN" altLang="en-US" dirty="0"/>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电路等效</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dirty="0"/>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场的分析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dirty="0"/>
                    </a:p>
                  </a:txBody>
                  <a:tcPr anchor="ctr"/>
                </a:tc>
              </a:tr>
              <a:tr h="380420">
                <a:tc rowSpan="2">
                  <a:txBody>
                    <a:bodyPr/>
                    <a:lstStyle/>
                    <a:p>
                      <a:pPr algn="ctr"/>
                      <a:r>
                        <a:rPr lang="zh-CN" altLang="en-US" dirty="0">
                          <a:latin typeface="楷体" panose="02010609060101010101" pitchFamily="49" charset="-122"/>
                          <a:ea typeface="楷体" panose="02010609060101010101" pitchFamily="49" charset="-122"/>
                        </a:rPr>
                        <a:t>模型</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规律</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r>
                        <a:rPr lang="zh-CN" altLang="en-US" dirty="0">
                          <a:latin typeface="楷体" panose="02010609060101010101" pitchFamily="49" charset="-122"/>
                          <a:ea typeface="楷体" panose="02010609060101010101" pitchFamily="49" charset="-122"/>
                        </a:rPr>
                        <a:t>再现规律</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c>
                  <a:txBody>
                    <a:bodyPr/>
                    <a:lstStyle/>
                    <a:p>
                      <a:pPr algn="ctr"/>
                      <a:endParaRPr lang="zh-CN" altLang="en-US" dirty="0"/>
                    </a:p>
                  </a:txBody>
                  <a:tcPr anchor="ctr"/>
                </a:tc>
              </a:tr>
              <a:tr h="380420">
                <a:tc vMerge="1">
                  <a:tcPr/>
                </a:tc>
                <a:tc>
                  <a:txBody>
                    <a:bodyPr/>
                    <a:lstStyle/>
                    <a:p>
                      <a:pPr algn="ctr"/>
                      <a:r>
                        <a:rPr lang="zh-CN" altLang="en-US" dirty="0">
                          <a:latin typeface="楷体" panose="02010609060101010101" pitchFamily="49" charset="-122"/>
                          <a:ea typeface="楷体" panose="02010609060101010101" pitchFamily="49" charset="-122"/>
                        </a:rPr>
                        <a:t>应用图像</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r>
              <a:tr h="380420">
                <a:tc rowSpan="2">
                  <a:txBody>
                    <a:bodyPr/>
                    <a:lstStyle/>
                    <a:p>
                      <a:pPr algn="ctr"/>
                      <a:r>
                        <a:rPr lang="zh-CN" altLang="en-US" dirty="0">
                          <a:latin typeface="楷体" panose="02010609060101010101" pitchFamily="49" charset="-122"/>
                          <a:ea typeface="楷体" panose="02010609060101010101" pitchFamily="49" charset="-122"/>
                        </a:rPr>
                        <a:t>运算</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结果</a:t>
                      </a:r>
                      <a:endParaRPr lang="zh-CN" altLang="en-US" dirty="0">
                        <a:latin typeface="楷体" panose="02010609060101010101" pitchFamily="49" charset="-122"/>
                        <a:ea typeface="楷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dirty="0">
                          <a:latin typeface="楷体" panose="02010609060101010101" pitchFamily="49" charset="-122"/>
                          <a:ea typeface="楷体" panose="02010609060101010101" pitchFamily="49" charset="-122"/>
                        </a:rPr>
                        <a:t>规律选择</a:t>
                      </a:r>
                      <a:endParaRPr lang="zh-CN" altLang="en-US" dirty="0">
                        <a:latin typeface="楷体" panose="02010609060101010101" pitchFamily="49" charset="-122"/>
                        <a:ea typeface="楷体" panose="02010609060101010101" pitchFamily="49" charset="-122"/>
                      </a:endParaRPr>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c>
                  <a:txBody>
                    <a:bodyPr/>
                    <a:lstStyle/>
                    <a:p>
                      <a:pPr algn="ctr"/>
                      <a:endParaRPr lang="zh-CN" altLang="en-US" dirty="0"/>
                    </a:p>
                  </a:txBody>
                  <a:tcPr anchor="ctr"/>
                </a:tc>
              </a:tr>
              <a:tr h="380420">
                <a:tc vMerge="1">
                  <a:tcPr>
                    <a:lnB w="12700" cap="flat" cmpd="sng" algn="ctr">
                      <a:solidFill>
                        <a:schemeClr val="tx1"/>
                      </a:solidFill>
                      <a:prstDash val="solid"/>
                      <a:round/>
                      <a:headEnd type="none" w="med" len="med"/>
                      <a:tailEnd type="none" w="med" len="med"/>
                    </a:lnB>
                  </a:tcPr>
                </a:tc>
                <a:tc>
                  <a:txBody>
                    <a:bodyPr/>
                    <a:lstStyle/>
                    <a:p>
                      <a:pPr algn="ctr"/>
                      <a:r>
                        <a:rPr lang="zh-CN" altLang="en-US" dirty="0">
                          <a:latin typeface="楷体" panose="02010609060101010101" pitchFamily="49" charset="-122"/>
                          <a:ea typeface="楷体" panose="02010609060101010101" pitchFamily="49" charset="-122"/>
                        </a:rPr>
                        <a:t>运算出错</a:t>
                      </a:r>
                      <a:endParaRPr lang="zh-CN" altLang="en-US" dirty="0">
                        <a:latin typeface="楷体" panose="02010609060101010101" pitchFamily="49" charset="-122"/>
                        <a:ea typeface="楷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68"/>
          <p:cNvSpPr/>
          <p:nvPr/>
        </p:nvSpPr>
        <p:spPr>
          <a:xfrm>
            <a:off x="462614" y="174450"/>
            <a:ext cx="4271010" cy="603250"/>
          </a:xfrm>
          <a:prstGeom prst="rect">
            <a:avLst/>
          </a:prstGeom>
          <a:ln>
            <a:noFill/>
          </a:ln>
        </p:spPr>
        <p:txBody>
          <a:bodyPr vert="horz" lIns="0" tIns="0" rIns="0" bIns="0" rtlCol="0">
            <a:noAutofit/>
          </a:bodyPr>
          <a:lstStyle/>
          <a:p>
            <a:pPr>
              <a:lnSpc>
                <a:spcPct val="107000"/>
              </a:lnSpc>
              <a:spcAft>
                <a:spcPts val="800"/>
              </a:spcAft>
            </a:pP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如何</a:t>
            </a:r>
            <a:r>
              <a:rPr lang="en-US" sz="3600" kern="100" dirty="0">
                <a:solidFill>
                  <a:srgbClr val="FF0000"/>
                </a:solidFill>
                <a:highlight>
                  <a:srgbClr val="FFFF00"/>
                </a:highlight>
                <a:latin typeface="楷体" panose="02010609060101010101" pitchFamily="49" charset="-122"/>
                <a:ea typeface="楷体" panose="02010609060101010101" pitchFamily="49" charset="-122"/>
              </a:rPr>
              <a:t>“</a:t>
            </a: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整合</a:t>
            </a:r>
            <a:r>
              <a:rPr lang="en-US" sz="3600" kern="100" dirty="0">
                <a:solidFill>
                  <a:srgbClr val="FF0000"/>
                </a:solidFill>
                <a:highlight>
                  <a:srgbClr val="FFFF00"/>
                </a:highlight>
                <a:latin typeface="楷体" panose="02010609060101010101" pitchFamily="49" charset="-122"/>
                <a:ea typeface="楷体" panose="02010609060101010101" pitchFamily="49" charset="-122"/>
              </a:rPr>
              <a:t>”</a:t>
            </a: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a:t>
            </a:r>
            <a:endParaRPr lang="zh-CN" altLang="en-US" sz="3600" kern="100" dirty="0">
              <a:solidFill>
                <a:srgbClr val="FF0000"/>
              </a:solidFill>
              <a:highlight>
                <a:srgbClr val="FFFF00"/>
              </a:highlight>
              <a:latin typeface="楷体" panose="02010609060101010101" pitchFamily="49" charset="-122"/>
              <a:ea typeface="楷体" panose="02010609060101010101" pitchFamily="49" charset="-122"/>
            </a:endParaRPr>
          </a:p>
        </p:txBody>
      </p:sp>
      <p:sp>
        <p:nvSpPr>
          <p:cNvPr id="3" name="Rectangle 4332"/>
          <p:cNvSpPr/>
          <p:nvPr/>
        </p:nvSpPr>
        <p:spPr>
          <a:xfrm>
            <a:off x="4038768" y="256365"/>
            <a:ext cx="5297805" cy="439420"/>
          </a:xfrm>
          <a:prstGeom prst="rect">
            <a:avLst/>
          </a:prstGeom>
          <a:ln>
            <a:noFill/>
          </a:ln>
        </p:spPr>
        <p:txBody>
          <a:bodyPr vert="horz" lIns="0" tIns="0" rIns="0" bIns="0" rtlCol="0">
            <a:noAutofit/>
          </a:bodyPr>
          <a:lstStyle/>
          <a:p>
            <a:pPr>
              <a:lnSpc>
                <a:spcPct val="107000"/>
              </a:lnSpc>
              <a:spcAft>
                <a:spcPts val="800"/>
              </a:spcAft>
            </a:pPr>
            <a:r>
              <a:rPr lang="zh-CN" sz="2600" kern="100" dirty="0">
                <a:solidFill>
                  <a:srgbClr val="FF0000"/>
                </a:solidFill>
                <a:effectLst/>
                <a:latin typeface="楷体" panose="02010609060101010101" pitchFamily="49" charset="-122"/>
                <a:ea typeface="楷体" panose="02010609060101010101" pitchFamily="49" charset="-122"/>
                <a:cs typeface="新宋体" panose="02010609030101010101" pitchFamily="49" charset="-122"/>
              </a:rPr>
              <a:t>第二轮复习的专题设计举例</a:t>
            </a:r>
            <a:endParaRPr lang="zh-CN" sz="1100" kern="100" dirty="0">
              <a:solidFill>
                <a:srgbClr val="FF0000"/>
              </a:solidFill>
              <a:effectLst/>
              <a:latin typeface="楷体" panose="02010609060101010101" pitchFamily="49" charset="-122"/>
              <a:ea typeface="楷体" panose="02010609060101010101" pitchFamily="49" charset="-122"/>
            </a:endParaRPr>
          </a:p>
        </p:txBody>
      </p:sp>
      <p:graphicFrame>
        <p:nvGraphicFramePr>
          <p:cNvPr id="5" name="表格 5"/>
          <p:cNvGraphicFramePr>
            <a:graphicFrameLocks noGrp="1"/>
          </p:cNvGraphicFramePr>
          <p:nvPr/>
        </p:nvGraphicFramePr>
        <p:xfrm>
          <a:off x="462614" y="1307366"/>
          <a:ext cx="10870914" cy="5486400"/>
        </p:xfrm>
        <a:graphic>
          <a:graphicData uri="http://schemas.openxmlformats.org/drawingml/2006/table">
            <a:tbl>
              <a:tblPr firstRow="1" bandRow="1">
                <a:tableStyleId>{5C22544A-7EE6-4342-B048-85BDC9FD1C3A}</a:tableStyleId>
              </a:tblPr>
              <a:tblGrid>
                <a:gridCol w="4270429"/>
                <a:gridCol w="3878598"/>
                <a:gridCol w="2721887"/>
              </a:tblGrid>
              <a:tr h="361697">
                <a:tc>
                  <a:txBody>
                    <a:bodyPr/>
                    <a:lstStyle/>
                    <a:p>
                      <a:endParaRPr lang="zh-CN" altLang="en-US"/>
                    </a:p>
                  </a:txBody>
                  <a:tcPr/>
                </a:tc>
                <a:tc gridSpan="2">
                  <a:txBody>
                    <a:bodyPr/>
                    <a:lstStyle/>
                    <a:p>
                      <a:endParaRPr lang="zh-CN" altLang="en-US" dirty="0"/>
                    </a:p>
                  </a:txBody>
                  <a:tcPr/>
                </a:tc>
                <a:tc hMerge="1">
                  <a:tcPr/>
                </a:tc>
              </a:tr>
              <a:tr h="348168">
                <a:tc rowSpan="14">
                  <a:txBody>
                    <a:bodyPr/>
                    <a:lstStyle/>
                    <a:p>
                      <a:pPr algn="ctr"/>
                      <a:r>
                        <a:rPr lang="zh-CN" altLang="en-US" sz="3200" dirty="0">
                          <a:latin typeface="楷体" panose="02010609060101010101" pitchFamily="49" charset="-122"/>
                          <a:ea typeface="楷体" panose="02010609060101010101" pitchFamily="49" charset="-122"/>
                        </a:rPr>
                        <a:t>专题设置（</a:t>
                      </a:r>
                      <a:r>
                        <a:rPr lang="en-US" altLang="zh-CN" sz="3200" dirty="0">
                          <a:latin typeface="楷体" panose="02010609060101010101" pitchFamily="49" charset="-122"/>
                          <a:ea typeface="楷体" panose="02010609060101010101" pitchFamily="49" charset="-122"/>
                        </a:rPr>
                        <a:t>14</a:t>
                      </a:r>
                      <a:r>
                        <a:rPr lang="zh-CN" altLang="en-US" sz="3200" dirty="0">
                          <a:latin typeface="楷体" panose="02010609060101010101" pitchFamily="49" charset="-122"/>
                          <a:ea typeface="楷体" panose="02010609060101010101" pitchFamily="49" charset="-122"/>
                        </a:rPr>
                        <a:t>个）</a:t>
                      </a:r>
                      <a:endParaRPr lang="zh-CN" altLang="en-US" sz="3200" dirty="0">
                        <a:latin typeface="楷体" panose="02010609060101010101" pitchFamily="49" charset="-122"/>
                        <a:ea typeface="楷体" panose="02010609060101010101" pitchFamily="49" charset="-122"/>
                      </a:endParaRPr>
                    </a:p>
                  </a:txBody>
                  <a:tcPr anchor="ctr"/>
                </a:tc>
                <a:tc gridSpan="2">
                  <a:txBody>
                    <a:bodyPr/>
                    <a:lstStyle/>
                    <a:p>
                      <a:r>
                        <a:rPr lang="en-US" altLang="zh-CN" sz="1800" dirty="0">
                          <a:latin typeface="楷体" panose="02010609060101010101" pitchFamily="49" charset="-122"/>
                          <a:ea typeface="楷体" panose="02010609060101010101" pitchFamily="49" charset="-122"/>
                        </a:rPr>
                        <a:t>1.</a:t>
                      </a:r>
                      <a:r>
                        <a:rPr lang="zh-CN" altLang="en-US" sz="1800" dirty="0">
                          <a:latin typeface="楷体" panose="02010609060101010101" pitchFamily="49" charset="-122"/>
                          <a:ea typeface="楷体" panose="02010609060101010101" pitchFamily="49" charset="-122"/>
                        </a:rPr>
                        <a:t>平衡问题</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2.</a:t>
                      </a:r>
                      <a:r>
                        <a:rPr lang="zh-CN" altLang="en-US" sz="1800" dirty="0">
                          <a:latin typeface="楷体" panose="02010609060101010101" pitchFamily="49" charset="-122"/>
                          <a:ea typeface="楷体" panose="02010609060101010101" pitchFamily="49" charset="-122"/>
                        </a:rPr>
                        <a:t>恒力作用下的直线运动</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3.</a:t>
                      </a:r>
                      <a:r>
                        <a:rPr lang="zh-CN" altLang="en-US" sz="1800" dirty="0">
                          <a:latin typeface="楷体" panose="02010609060101010101" pitchFamily="49" charset="-122"/>
                          <a:ea typeface="楷体" panose="02010609060101010101" pitchFamily="49" charset="-122"/>
                        </a:rPr>
                        <a:t>恒力作用下的曲线运动</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4.</a:t>
                      </a:r>
                      <a:r>
                        <a:rPr lang="zh-CN" altLang="en-US" sz="1800" dirty="0">
                          <a:latin typeface="楷体" panose="02010609060101010101" pitchFamily="49" charset="-122"/>
                          <a:ea typeface="楷体" panose="02010609060101010101" pitchFamily="49" charset="-122"/>
                        </a:rPr>
                        <a:t>变力作用下的直线运动</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5.</a:t>
                      </a:r>
                      <a:r>
                        <a:rPr lang="zh-CN" altLang="en-US" sz="1800" dirty="0">
                          <a:latin typeface="楷体" panose="02010609060101010101" pitchFamily="49" charset="-122"/>
                          <a:ea typeface="楷体" panose="02010609060101010101" pitchFamily="49" charset="-122"/>
                        </a:rPr>
                        <a:t>圆周运动</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6.</a:t>
                      </a:r>
                      <a:r>
                        <a:rPr lang="zh-CN" altLang="en-US" sz="1800" dirty="0">
                          <a:latin typeface="楷体" panose="02010609060101010101" pitchFamily="49" charset="-122"/>
                          <a:ea typeface="楷体" panose="02010609060101010101" pitchFamily="49" charset="-122"/>
                        </a:rPr>
                        <a:t>力学实验专题</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7.</a:t>
                      </a:r>
                      <a:r>
                        <a:rPr lang="zh-CN" altLang="en-US" sz="1800" dirty="0">
                          <a:latin typeface="楷体" panose="02010609060101010101" pitchFamily="49" charset="-122"/>
                          <a:ea typeface="楷体" panose="02010609060101010101" pitchFamily="49" charset="-122"/>
                        </a:rPr>
                        <a:t>电学实验专题</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a:txBody>
                    <a:bodyPr/>
                    <a:lstStyle/>
                    <a:p>
                      <a:r>
                        <a:rPr lang="en-US" altLang="zh-CN" sz="1800" dirty="0">
                          <a:latin typeface="楷体" panose="02010609060101010101" pitchFamily="49" charset="-122"/>
                          <a:ea typeface="楷体" panose="02010609060101010101" pitchFamily="49" charset="-122"/>
                        </a:rPr>
                        <a:t>8.</a:t>
                      </a:r>
                      <a:r>
                        <a:rPr lang="zh-CN" altLang="en-US" sz="1800" dirty="0">
                          <a:latin typeface="楷体" panose="02010609060101010101" pitchFamily="49" charset="-122"/>
                          <a:ea typeface="楷体" panose="02010609060101010101" pitchFamily="49" charset="-122"/>
                        </a:rPr>
                        <a:t>功能关系、守恒专题</a:t>
                      </a:r>
                      <a:endParaRPr lang="zh-CN" altLang="en-US" sz="1800" dirty="0">
                        <a:latin typeface="楷体" panose="02010609060101010101" pitchFamily="49" charset="-122"/>
                        <a:ea typeface="楷体" panose="02010609060101010101" pitchFamily="49" charset="-122"/>
                      </a:endParaRPr>
                    </a:p>
                  </a:txBody>
                  <a:tcPr/>
                </a:tc>
                <a:tc>
                  <a:txBody>
                    <a:bodyPr/>
                    <a:lstStyle/>
                    <a:p>
                      <a:endParaRPr lang="zh-CN" altLang="en-US" dirty="0"/>
                    </a:p>
                  </a:txBody>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9.</a:t>
                      </a:r>
                      <a:r>
                        <a:rPr lang="zh-CN" altLang="en-US" sz="1800" dirty="0">
                          <a:latin typeface="楷体" panose="02010609060101010101" pitchFamily="49" charset="-122"/>
                          <a:ea typeface="楷体" panose="02010609060101010101" pitchFamily="49" charset="-122"/>
                        </a:rPr>
                        <a:t>电路问题</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nchor="ctr"/>
                </a:tc>
                <a:tc gridSpan="2">
                  <a:txBody>
                    <a:bodyPr/>
                    <a:lstStyle/>
                    <a:p>
                      <a:r>
                        <a:rPr lang="en-US" altLang="zh-CN" sz="1800" dirty="0">
                          <a:latin typeface="楷体" panose="02010609060101010101" pitchFamily="49" charset="-122"/>
                          <a:ea typeface="楷体" panose="02010609060101010101" pitchFamily="49" charset="-122"/>
                        </a:rPr>
                        <a:t>10.</a:t>
                      </a:r>
                      <a:r>
                        <a:rPr lang="zh-CN" altLang="en-US" sz="1800" dirty="0">
                          <a:latin typeface="楷体" panose="02010609060101010101" pitchFamily="49" charset="-122"/>
                          <a:ea typeface="楷体" panose="02010609060101010101" pitchFamily="49" charset="-122"/>
                        </a:rPr>
                        <a:t>电磁转化</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11.</a:t>
                      </a:r>
                      <a:r>
                        <a:rPr lang="zh-CN" altLang="en-US" sz="1800" dirty="0">
                          <a:latin typeface="楷体" panose="02010609060101010101" pitchFamily="49" charset="-122"/>
                          <a:ea typeface="楷体" panose="02010609060101010101" pitchFamily="49" charset="-122"/>
                        </a:rPr>
                        <a:t>原子物理</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12.</a:t>
                      </a:r>
                      <a:r>
                        <a:rPr lang="zh-CN" altLang="en-US" sz="1800" dirty="0">
                          <a:latin typeface="楷体" panose="02010609060101010101" pitchFamily="49" charset="-122"/>
                          <a:ea typeface="楷体" panose="02010609060101010101" pitchFamily="49" charset="-122"/>
                        </a:rPr>
                        <a:t>临界及图像问题</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13.</a:t>
                      </a:r>
                      <a:r>
                        <a:rPr lang="zh-CN" altLang="en-US" sz="1800" dirty="0">
                          <a:latin typeface="楷体" panose="02010609060101010101" pitchFamily="49" charset="-122"/>
                          <a:ea typeface="楷体" panose="02010609060101010101" pitchFamily="49" charset="-122"/>
                        </a:rPr>
                        <a:t>数理方法专题</a:t>
                      </a:r>
                      <a:endParaRPr lang="zh-CN" altLang="en-US" sz="1800" dirty="0">
                        <a:latin typeface="楷体" panose="02010609060101010101" pitchFamily="49" charset="-122"/>
                        <a:ea typeface="楷体" panose="02010609060101010101" pitchFamily="49" charset="-122"/>
                      </a:endParaRPr>
                    </a:p>
                  </a:txBody>
                  <a:tcPr/>
                </a:tc>
                <a:tc hMerge="1">
                  <a:tcPr/>
                </a:tc>
              </a:tr>
              <a:tr h="348168">
                <a:tc vMerge="1">
                  <a:tcPr/>
                </a:tc>
                <a:tc gridSpan="2">
                  <a:txBody>
                    <a:bodyPr/>
                    <a:lstStyle/>
                    <a:p>
                      <a:r>
                        <a:rPr lang="en-US" altLang="zh-CN" sz="1800" dirty="0">
                          <a:latin typeface="楷体" panose="02010609060101010101" pitchFamily="49" charset="-122"/>
                          <a:ea typeface="楷体" panose="02010609060101010101" pitchFamily="49" charset="-122"/>
                        </a:rPr>
                        <a:t>14.</a:t>
                      </a:r>
                      <a:r>
                        <a:rPr lang="zh-CN" altLang="en-US" sz="1800" dirty="0">
                          <a:latin typeface="楷体" panose="02010609060101010101" pitchFamily="49" charset="-122"/>
                          <a:ea typeface="楷体" panose="02010609060101010101" pitchFamily="49" charset="-122"/>
                        </a:rPr>
                        <a:t>教材拓展专题</a:t>
                      </a:r>
                      <a:endParaRPr lang="zh-CN" altLang="en-US" sz="1800" dirty="0">
                        <a:latin typeface="楷体" panose="02010609060101010101" pitchFamily="49" charset="-122"/>
                        <a:ea typeface="楷体" panose="02010609060101010101" pitchFamily="49" charset="-122"/>
                      </a:endParaRPr>
                    </a:p>
                  </a:txBody>
                  <a:tcPr/>
                </a:tc>
                <a:tc hMerge="1">
                  <a:tcPr/>
                </a:tc>
              </a:tr>
            </a:tbl>
          </a:graphicData>
        </a:graphic>
      </p:graphicFrame>
      <p:sp>
        <p:nvSpPr>
          <p:cNvPr id="4" name="矩形 3"/>
          <p:cNvSpPr/>
          <p:nvPr/>
        </p:nvSpPr>
        <p:spPr>
          <a:xfrm>
            <a:off x="462614" y="777700"/>
            <a:ext cx="10129520" cy="460375"/>
          </a:xfrm>
          <a:prstGeom prst="rect">
            <a:avLst/>
          </a:prstGeom>
        </p:spPr>
        <p:txBody>
          <a:bodyPr wrap="square">
            <a:spAutoFit/>
          </a:bodyPr>
          <a:lstStyle/>
          <a:p>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rPr>
              <a:t>）以经典模型、考题题型、物理方法、薄弱能力为思路进行</a:t>
            </a:r>
            <a:r>
              <a:rPr lang="zh-CN" altLang="en-US" sz="2400" b="1" dirty="0">
                <a:solidFill>
                  <a:srgbClr val="FF0000"/>
                </a:solidFill>
                <a:latin typeface="楷体" panose="02010609060101010101" pitchFamily="49" charset="-122"/>
                <a:ea typeface="楷体" panose="02010609060101010101" pitchFamily="49" charset="-122"/>
              </a:rPr>
              <a:t>专题设置</a:t>
            </a:r>
            <a:endParaRPr lang="zh-CN" altLang="en-US" sz="24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8"/>
          <p:cNvSpPr txBox="1"/>
          <p:nvPr/>
        </p:nvSpPr>
        <p:spPr>
          <a:xfrm>
            <a:off x="659397" y="516967"/>
            <a:ext cx="9025890" cy="461645"/>
          </a:xfrm>
          <a:prstGeom prst="rect">
            <a:avLst/>
          </a:prstGeom>
          <a:noFill/>
        </p:spPr>
        <p:txBody>
          <a:bodyPr wrap="square" lIns="0" tIns="0" rIns="0" bIns="0" rtlCol="0">
            <a:spAutoFit/>
          </a:bodyPr>
          <a:lstStyle>
            <a:defPPr>
              <a:defRPr lang="zh-CN"/>
            </a:defPPr>
            <a:lvl1pPr>
              <a:defRPr sz="3200" b="1">
                <a:latin typeface="微软雅黑" panose="020B0503020204020204" pitchFamily="34" charset="-122"/>
              </a:defRPr>
            </a:lvl1pPr>
          </a:lstStyle>
          <a:p>
            <a:r>
              <a:rPr lang="zh-CN" altLang="en-US" sz="3000" dirty="0">
                <a:solidFill>
                  <a:srgbClr val="FF0000"/>
                </a:solidFill>
                <a:latin typeface="楷体" panose="02010609060101010101" pitchFamily="49" charset="-122"/>
                <a:ea typeface="楷体" panose="02010609060101010101" pitchFamily="49" charset="-122"/>
                <a:cs typeface="黑体" panose="02010609060101010101" charset="-122"/>
              </a:rPr>
              <a:t>整合专题建网络</a:t>
            </a:r>
            <a:endParaRPr lang="en-US" altLang="zh-CN" sz="3000" dirty="0">
              <a:solidFill>
                <a:srgbClr val="FF0000"/>
              </a:solidFill>
              <a:latin typeface="楷体" panose="02010609060101010101" pitchFamily="49" charset="-122"/>
              <a:ea typeface="楷体" panose="02010609060101010101" pitchFamily="49" charset="-122"/>
              <a:cs typeface="黑体" panose="02010609060101010101" charset="-122"/>
            </a:endParaRPr>
          </a:p>
        </p:txBody>
      </p:sp>
      <p:sp>
        <p:nvSpPr>
          <p:cNvPr id="134" name="矩形 133"/>
          <p:cNvSpPr/>
          <p:nvPr/>
        </p:nvSpPr>
        <p:spPr>
          <a:xfrm>
            <a:off x="648524" y="1170099"/>
            <a:ext cx="10129520" cy="460375"/>
          </a:xfrm>
          <a:prstGeom prst="rect">
            <a:avLst/>
          </a:prstGeom>
        </p:spPr>
        <p:txBody>
          <a:bodyPr wrap="square">
            <a:spAutoFit/>
          </a:bodyPr>
          <a:lstStyle/>
          <a:p>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2</a:t>
            </a:r>
            <a:r>
              <a:rPr lang="zh-CN" altLang="en-US"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sym typeface="+mn-ea"/>
              </a:rPr>
              <a:t>以核心考点为依据进行</a:t>
            </a:r>
            <a:r>
              <a:rPr lang="zh-CN" altLang="en-US" sz="2400" b="1" dirty="0">
                <a:solidFill>
                  <a:srgbClr val="FF0000"/>
                </a:solidFill>
                <a:latin typeface="楷体" panose="02010609060101010101" pitchFamily="49" charset="-122"/>
                <a:ea typeface="楷体" panose="02010609060101010101" pitchFamily="49" charset="-122"/>
                <a:sym typeface="+mn-ea"/>
              </a:rPr>
              <a:t>课时划分</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6" name="文本框 5"/>
          <p:cNvSpPr txBox="1"/>
          <p:nvPr/>
        </p:nvSpPr>
        <p:spPr>
          <a:xfrm>
            <a:off x="659397" y="1749950"/>
            <a:ext cx="3836948" cy="521970"/>
          </a:xfrm>
          <a:prstGeom prst="rect">
            <a:avLst/>
          </a:prstGeom>
        </p:spPr>
        <p:txBody>
          <a:bodyPr wrap="square">
            <a:spAutoFit/>
          </a:bodyPr>
          <a:lstStyle>
            <a:defPPr>
              <a:defRPr lang="zh-CN"/>
            </a:defPPr>
            <a:lvl1pPr>
              <a:defRPr sz="2100" b="1">
                <a:latin typeface="宋体" panose="02010600030101010101" pitchFamily="2" charset="-122"/>
              </a:defRPr>
            </a:lvl1pPr>
          </a:lstStyle>
          <a:p>
            <a:r>
              <a:rPr lang="zh-CN" altLang="en-US" sz="2800" dirty="0">
                <a:solidFill>
                  <a:srgbClr val="080808"/>
                </a:solidFill>
                <a:latin typeface="楷体" panose="02010609060101010101" pitchFamily="49" charset="-122"/>
                <a:ea typeface="楷体" panose="02010609060101010101" pitchFamily="49" charset="-122"/>
              </a:rPr>
              <a:t>以圆周运动专题为例：</a:t>
            </a:r>
            <a:endParaRPr lang="zh-CN" altLang="en-US" sz="2800" dirty="0">
              <a:solidFill>
                <a:srgbClr val="080808"/>
              </a:solidFill>
              <a:latin typeface="楷体" panose="02010609060101010101" pitchFamily="49" charset="-122"/>
              <a:ea typeface="楷体" panose="02010609060101010101" pitchFamily="49" charset="-122"/>
            </a:endParaRPr>
          </a:p>
        </p:txBody>
      </p:sp>
      <p:sp>
        <p:nvSpPr>
          <p:cNvPr id="13" name="文本框 12"/>
          <p:cNvSpPr txBox="1"/>
          <p:nvPr/>
        </p:nvSpPr>
        <p:spPr>
          <a:xfrm>
            <a:off x="4261213" y="1775412"/>
            <a:ext cx="2041584" cy="521970"/>
          </a:xfrm>
          <a:prstGeom prst="rect">
            <a:avLst/>
          </a:prstGeom>
          <a:noFill/>
        </p:spPr>
        <p:txBody>
          <a:bodyPr wrap="square">
            <a:spAutoFit/>
          </a:bodyPr>
          <a:lstStyle>
            <a:defPPr>
              <a:defRPr lang="zh-CN"/>
            </a:defPPr>
            <a:lvl1pPr>
              <a:defRPr sz="2100" b="1">
                <a:latin typeface="宋体" panose="02010600030101010101" pitchFamily="2" charset="-122"/>
              </a:defRPr>
            </a:lvl1pPr>
          </a:lstStyle>
          <a:p>
            <a:r>
              <a:rPr lang="zh-CN" altLang="en-US" sz="2800" dirty="0">
                <a:solidFill>
                  <a:srgbClr val="0000FF"/>
                </a:solidFill>
                <a:latin typeface="楷体" panose="02010609060101010101" pitchFamily="49" charset="-122"/>
                <a:ea typeface="楷体" panose="02010609060101010101" pitchFamily="49" charset="-122"/>
              </a:rPr>
              <a:t>课时确定</a:t>
            </a:r>
            <a:r>
              <a:rPr lang="zh-CN" altLang="en-US" sz="2800" dirty="0">
                <a:solidFill>
                  <a:srgbClr val="0000FF"/>
                </a:solidFill>
                <a:ea typeface="宋体" panose="02010600030101010101" pitchFamily="2" charset="-122"/>
              </a:rPr>
              <a:t>：</a:t>
            </a:r>
            <a:endParaRPr lang="zh-CN" altLang="en-US" sz="2800" dirty="0">
              <a:solidFill>
                <a:srgbClr val="0000FF"/>
              </a:solidFill>
              <a:ea typeface="宋体" panose="02010600030101010101" pitchFamily="2" charset="-122"/>
            </a:endParaRPr>
          </a:p>
        </p:txBody>
      </p:sp>
      <p:graphicFrame>
        <p:nvGraphicFramePr>
          <p:cNvPr id="2" name="表格 3"/>
          <p:cNvGraphicFramePr>
            <a:graphicFrameLocks noGrp="1"/>
          </p:cNvGraphicFramePr>
          <p:nvPr/>
        </p:nvGraphicFramePr>
        <p:xfrm>
          <a:off x="474942" y="2617602"/>
          <a:ext cx="11094098" cy="2467947"/>
        </p:xfrm>
        <a:graphic>
          <a:graphicData uri="http://schemas.openxmlformats.org/drawingml/2006/table">
            <a:tbl>
              <a:tblPr firstRow="1" bandRow="1">
                <a:tableStyleId>{BC89EF96-8CEA-46FF-86C4-4CE0E7609802}</a:tableStyleId>
              </a:tblPr>
              <a:tblGrid>
                <a:gridCol w="1044735"/>
                <a:gridCol w="10049363"/>
              </a:tblGrid>
              <a:tr h="637045">
                <a:tc rowSpan="4">
                  <a:txBody>
                    <a:bodyPr/>
                    <a:lstStyle/>
                    <a:p>
                      <a:r>
                        <a:rPr lang="zh-CN" altLang="en-US" sz="2400" dirty="0">
                          <a:latin typeface="楷体" panose="02010609060101010101" pitchFamily="49" charset="-122"/>
                          <a:ea typeface="楷体" panose="02010609060101010101" pitchFamily="49" charset="-122"/>
                        </a:rPr>
                        <a:t>圆周运动</a:t>
                      </a:r>
                      <a:endParaRPr lang="zh-CN" altLang="en-US" sz="2400" dirty="0">
                        <a:latin typeface="楷体" panose="02010609060101010101" pitchFamily="49" charset="-122"/>
                        <a:ea typeface="楷体" panose="02010609060101010101" pitchFamily="49" charset="-122"/>
                      </a:endParaRPr>
                    </a:p>
                  </a:txBody>
                  <a:tcPr anchor="ctr"/>
                </a:tc>
                <a:tc>
                  <a:txBody>
                    <a:bodyPr/>
                    <a:lstStyle/>
                    <a:p>
                      <a:r>
                        <a:rPr lang="zh-CN" altLang="en-US" sz="2400" dirty="0">
                          <a:latin typeface="楷体" panose="02010609060101010101" pitchFamily="49" charset="-122"/>
                          <a:ea typeface="楷体" panose="02010609060101010101" pitchFamily="49" charset="-122"/>
                        </a:rPr>
                        <a:t>第</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课时：匀速圆周运动及万有引力定律相结合天体运动问题</a:t>
                      </a:r>
                      <a:endParaRPr lang="zh-CN" altLang="en-US" sz="2400" dirty="0">
                        <a:latin typeface="楷体" panose="02010609060101010101" pitchFamily="49" charset="-122"/>
                        <a:ea typeface="楷体" panose="02010609060101010101" pitchFamily="49" charset="-122"/>
                      </a:endParaRPr>
                    </a:p>
                  </a:txBody>
                  <a:tcPr/>
                </a:tc>
              </a:tr>
              <a:tr h="637045">
                <a:tc vMerge="1">
                  <a:tcPr/>
                </a:tc>
                <a:tc>
                  <a:txBody>
                    <a:bodyPr/>
                    <a:lstStyle/>
                    <a:p>
                      <a:r>
                        <a:rPr lang="zh-CN" altLang="en-US" sz="2400" dirty="0">
                          <a:latin typeface="楷体" panose="02010609060101010101" pitchFamily="49" charset="-122"/>
                          <a:ea typeface="楷体" panose="02010609060101010101" pitchFamily="49" charset="-122"/>
                        </a:rPr>
                        <a:t>第</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课时：重力场及复合场中的变速圆周运动问题（不涉及组合场）</a:t>
                      </a:r>
                      <a:endParaRPr lang="zh-CN" altLang="en-US" sz="2400" dirty="0">
                        <a:latin typeface="楷体" panose="02010609060101010101" pitchFamily="49" charset="-122"/>
                        <a:ea typeface="楷体" panose="02010609060101010101" pitchFamily="49" charset="-122"/>
                      </a:endParaRPr>
                    </a:p>
                  </a:txBody>
                  <a:tcPr/>
                </a:tc>
              </a:tr>
              <a:tr h="556812">
                <a:tc vMerge="1">
                  <a:tcPr/>
                </a:tc>
                <a:tc>
                  <a:txBody>
                    <a:bodyPr/>
                    <a:lstStyle/>
                    <a:p>
                      <a:r>
                        <a:rPr lang="zh-CN" altLang="en-US" sz="2400" dirty="0">
                          <a:latin typeface="楷体" panose="02010609060101010101" pitchFamily="49" charset="-122"/>
                          <a:ea typeface="楷体" panose="02010609060101010101" pitchFamily="49" charset="-122"/>
                        </a:rPr>
                        <a:t>第</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课时：带电粒子在磁场中的圆周运动（侧重有界，各类的磁场边界）</a:t>
                      </a:r>
                      <a:endParaRPr lang="zh-CN" altLang="en-US" sz="2400" dirty="0">
                        <a:latin typeface="楷体" panose="02010609060101010101" pitchFamily="49" charset="-122"/>
                        <a:ea typeface="楷体" panose="02010609060101010101" pitchFamily="49" charset="-122"/>
                      </a:endParaRPr>
                    </a:p>
                  </a:txBody>
                  <a:tcPr/>
                </a:tc>
              </a:tr>
              <a:tr h="637045">
                <a:tc vMerge="1">
                  <a:tcPr/>
                </a:tc>
                <a:tc>
                  <a:txBody>
                    <a:bodyPr/>
                    <a:lstStyle/>
                    <a:p>
                      <a:r>
                        <a:rPr lang="zh-CN" altLang="en-US" sz="2400" dirty="0">
                          <a:latin typeface="楷体" panose="02010609060101010101" pitchFamily="49" charset="-122"/>
                          <a:ea typeface="楷体" panose="02010609060101010101" pitchFamily="49" charset="-122"/>
                        </a:rPr>
                        <a:t>第</a:t>
                      </a:r>
                      <a:r>
                        <a:rPr lang="en-US" altLang="zh-CN" sz="2400" dirty="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课时：带电粒子在组合场中运动、周期性运动</a:t>
                      </a:r>
                      <a:endParaRPr lang="zh-CN" altLang="en-US" sz="2400"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矩形 133"/>
          <p:cNvSpPr/>
          <p:nvPr/>
        </p:nvSpPr>
        <p:spPr>
          <a:xfrm>
            <a:off x="256547" y="544429"/>
            <a:ext cx="10129520" cy="523220"/>
          </a:xfrm>
          <a:prstGeom prst="rect">
            <a:avLst/>
          </a:prstGeom>
        </p:spPr>
        <p:txBody>
          <a:bodyPr wrap="square">
            <a:spAutoFit/>
          </a:bodyPr>
          <a:lstStyle/>
          <a:p>
            <a:r>
              <a:rPr lang="zh-CN" altLang="en-US" sz="2800" b="1" dirty="0">
                <a:solidFill>
                  <a:srgbClr val="0000FF"/>
                </a:solidFill>
                <a:latin typeface="楷体" panose="02010609060101010101" pitchFamily="49" charset="-122"/>
                <a:ea typeface="楷体" panose="02010609060101010101" pitchFamily="49" charset="-122"/>
              </a:rPr>
              <a:t>（</a:t>
            </a:r>
            <a:r>
              <a:rPr lang="en-US" altLang="zh-CN" sz="2800" b="1" dirty="0">
                <a:solidFill>
                  <a:srgbClr val="0000FF"/>
                </a:solidFill>
                <a:latin typeface="楷体" panose="02010609060101010101" pitchFamily="49" charset="-122"/>
                <a:ea typeface="楷体" panose="02010609060101010101" pitchFamily="49" charset="-122"/>
              </a:rPr>
              <a:t>3</a:t>
            </a:r>
            <a:r>
              <a:rPr lang="zh-CN" altLang="en-US" sz="2800" b="1" dirty="0">
                <a:solidFill>
                  <a:srgbClr val="0000FF"/>
                </a:solidFill>
                <a:latin typeface="楷体" panose="02010609060101010101" pitchFamily="49" charset="-122"/>
                <a:ea typeface="楷体" panose="02010609060101010101" pitchFamily="49" charset="-122"/>
              </a:rPr>
              <a:t>）</a:t>
            </a:r>
            <a:r>
              <a:rPr lang="zh-CN" altLang="en-US" sz="2800" b="1" dirty="0">
                <a:solidFill>
                  <a:srgbClr val="0000FF"/>
                </a:solidFill>
                <a:latin typeface="楷体" panose="02010609060101010101" pitchFamily="49" charset="-122"/>
                <a:ea typeface="楷体" panose="02010609060101010101" pitchFamily="49" charset="-122"/>
                <a:sym typeface="+mn-ea"/>
              </a:rPr>
              <a:t>以</a:t>
            </a:r>
            <a:r>
              <a:rPr lang="zh-CN" altLang="en-US" sz="2800" b="1" dirty="0">
                <a:solidFill>
                  <a:srgbClr val="FF0000"/>
                </a:solidFill>
                <a:latin typeface="楷体" panose="02010609060101010101" pitchFamily="49" charset="-122"/>
                <a:ea typeface="楷体" panose="02010609060101010101" pitchFamily="49" charset="-122"/>
                <a:sym typeface="+mn-ea"/>
              </a:rPr>
              <a:t>典型方法</a:t>
            </a:r>
            <a:r>
              <a:rPr lang="zh-CN" altLang="en-US" sz="2800" b="1" dirty="0">
                <a:solidFill>
                  <a:srgbClr val="0000FF"/>
                </a:solidFill>
                <a:latin typeface="楷体" panose="02010609060101010101" pitchFamily="49" charset="-122"/>
                <a:ea typeface="楷体" panose="02010609060101010101" pitchFamily="49" charset="-122"/>
                <a:sym typeface="+mn-ea"/>
              </a:rPr>
              <a:t>、典型模型为主线</a:t>
            </a:r>
            <a:r>
              <a:rPr lang="zh-CN" altLang="en-US" sz="2800" b="1" dirty="0">
                <a:solidFill>
                  <a:srgbClr val="FF0000"/>
                </a:solidFill>
                <a:latin typeface="楷体" panose="02010609060101010101" pitchFamily="49" charset="-122"/>
                <a:ea typeface="楷体" panose="02010609060101010101" pitchFamily="49" charset="-122"/>
                <a:sym typeface="+mn-ea"/>
              </a:rPr>
              <a:t>实施课时教学</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9" name="右箭头 18"/>
          <p:cNvSpPr/>
          <p:nvPr/>
        </p:nvSpPr>
        <p:spPr>
          <a:xfrm>
            <a:off x="1866722" y="3198808"/>
            <a:ext cx="699920" cy="460375"/>
          </a:xfrm>
          <a:prstGeom prst="rightArrow">
            <a:avLst/>
          </a:prstGeom>
          <a:gradFill>
            <a:gsLst>
              <a:gs pos="0">
                <a:srgbClr val="7B32B2"/>
              </a:gs>
              <a:gs pos="100000">
                <a:srgbClr val="401A5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400" strike="noStrike" noProof="1"/>
          </a:p>
        </p:txBody>
      </p:sp>
      <p:sp>
        <p:nvSpPr>
          <p:cNvPr id="21" name="矩形 20"/>
          <p:cNvSpPr/>
          <p:nvPr/>
        </p:nvSpPr>
        <p:spPr>
          <a:xfrm>
            <a:off x="2701455" y="1874726"/>
            <a:ext cx="3088640" cy="3108543"/>
          </a:xfrm>
          <a:prstGeom prst="rect">
            <a:avLst/>
          </a:prstGeom>
          <a:ln w="28575">
            <a:solidFill>
              <a:srgbClr val="0000FF"/>
            </a:solidFill>
          </a:ln>
        </p:spPr>
        <p:txBody>
          <a:bodyPr wrap="square">
            <a:spAutoFit/>
          </a:bodyPr>
          <a:lstStyle/>
          <a:p>
            <a:r>
              <a:rPr lang="en-US" altLang="zh-CN" sz="2800" dirty="0">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正交分解法</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a:t>
            </a:r>
            <a:r>
              <a:rPr lang="zh-CN" altLang="en-US" sz="2800" dirty="0">
                <a:latin typeface="楷体" panose="02010609060101010101" pitchFamily="49" charset="-122"/>
                <a:ea typeface="楷体" panose="02010609060101010101" pitchFamily="49" charset="-122"/>
              </a:rPr>
              <a:t>图解法</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3.</a:t>
            </a:r>
            <a:r>
              <a:rPr lang="zh-CN" altLang="en-US" sz="2800" dirty="0">
                <a:latin typeface="楷体" panose="02010609060101010101" pitchFamily="49" charset="-122"/>
                <a:ea typeface="楷体" panose="02010609060101010101" pitchFamily="49" charset="-122"/>
              </a:rPr>
              <a:t>相似三角形法</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4.</a:t>
            </a:r>
            <a:r>
              <a:rPr lang="zh-CN" altLang="en-US" sz="2800" dirty="0">
                <a:latin typeface="楷体" panose="02010609060101010101" pitchFamily="49" charset="-122"/>
                <a:ea typeface="楷体" panose="02010609060101010101" pitchFamily="49" charset="-122"/>
              </a:rPr>
              <a:t>正弦定理法</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5.</a:t>
            </a:r>
            <a:r>
              <a:rPr lang="zh-CN" altLang="en-US" sz="2800" dirty="0">
                <a:latin typeface="楷体" panose="02010609060101010101" pitchFamily="49" charset="-122"/>
                <a:ea typeface="楷体" panose="02010609060101010101" pitchFamily="49" charset="-122"/>
              </a:rPr>
              <a:t>摩擦角法</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6.</a:t>
            </a:r>
            <a:r>
              <a:rPr lang="zh-CN" altLang="en-US" sz="2800" dirty="0">
                <a:latin typeface="楷体" panose="02010609060101010101" pitchFamily="49" charset="-122"/>
                <a:ea typeface="楷体" panose="02010609060101010101" pitchFamily="49" charset="-122"/>
              </a:rPr>
              <a:t>辅助圆法</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7.</a:t>
            </a:r>
            <a:r>
              <a:rPr lang="zh-CN" altLang="en-US" sz="2800" dirty="0">
                <a:latin typeface="楷体" panose="02010609060101010101" pitchFamily="49" charset="-122"/>
                <a:ea typeface="楷体" panose="02010609060101010101" pitchFamily="49" charset="-122"/>
                <a:sym typeface="+mn-ea"/>
              </a:rPr>
              <a:t>整体隔离法</a:t>
            </a:r>
            <a:endParaRPr lang="zh-CN" altLang="en-US" sz="2800" dirty="0">
              <a:latin typeface="楷体" panose="02010609060101010101" pitchFamily="49" charset="-122"/>
              <a:ea typeface="楷体" panose="02010609060101010101" pitchFamily="49" charset="-122"/>
            </a:endParaRPr>
          </a:p>
        </p:txBody>
      </p:sp>
      <p:sp>
        <p:nvSpPr>
          <p:cNvPr id="22" name="TextBox 2"/>
          <p:cNvSpPr txBox="1"/>
          <p:nvPr/>
        </p:nvSpPr>
        <p:spPr>
          <a:xfrm>
            <a:off x="62962" y="2951946"/>
            <a:ext cx="1729485" cy="954107"/>
          </a:xfrm>
          <a:prstGeom prst="rect">
            <a:avLst/>
          </a:prstGeom>
          <a:noFill/>
          <a:ln>
            <a:solidFill>
              <a:srgbClr val="0070C0"/>
            </a:solidFill>
          </a:ln>
        </p:spPr>
        <p:txBody>
          <a:bodyPr wrap="square" rtlCol="0">
            <a:spAutoFit/>
          </a:bodyPr>
          <a:lstStyle/>
          <a:p>
            <a:r>
              <a:rPr lang="zh-CN" altLang="en-US" sz="2800" dirty="0">
                <a:latin typeface="楷体" panose="02010609060101010101" pitchFamily="49" charset="-122"/>
                <a:ea typeface="楷体" panose="02010609060101010101" pitchFamily="49" charset="-122"/>
              </a:rPr>
              <a:t>平衡专题</a:t>
            </a:r>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第一课时</a:t>
            </a:r>
            <a:endParaRPr lang="zh-CN" altLang="en-US" sz="2800" dirty="0">
              <a:latin typeface="楷体" panose="02010609060101010101" pitchFamily="49" charset="-122"/>
              <a:ea typeface="楷体" panose="02010609060101010101" pitchFamily="49" charset="-122"/>
            </a:endParaRPr>
          </a:p>
        </p:txBody>
      </p:sp>
      <p:sp>
        <p:nvSpPr>
          <p:cNvPr id="23" name="文本框 45059"/>
          <p:cNvSpPr txBox="1"/>
          <p:nvPr/>
        </p:nvSpPr>
        <p:spPr>
          <a:xfrm>
            <a:off x="6214330" y="1228394"/>
            <a:ext cx="5290183" cy="4401205"/>
          </a:xfrm>
          <a:prstGeom prst="rect">
            <a:avLst/>
          </a:prstGeom>
          <a:noFill/>
          <a:ln w="28575">
            <a:solidFill>
              <a:srgbClr val="0070C0"/>
            </a:solidFill>
          </a:ln>
        </p:spPr>
        <p:txBody>
          <a:bodyPr wrap="square">
            <a:spAutoFit/>
          </a:bodyPr>
          <a:lstStyle/>
          <a:p>
            <a:pPr indent="635000" fontAlgn="auto"/>
            <a:r>
              <a:rPr lang="zh-CN" altLang="en-US" sz="2800" dirty="0">
                <a:latin typeface="楷体" panose="02010609060101010101" pitchFamily="49" charset="-122"/>
                <a:ea typeface="楷体" panose="02010609060101010101" pitchFamily="49" charset="-122"/>
              </a:rPr>
              <a:t>平衡专题，打破章节界限，既有重力场问题，还有电场问题，磁场问题，甚至热学中的平衡问题，这些题，表面看不一样，而实质都是平衡问题。通过形异质同、多题一解的训练，使学生注重挖掘知识点间的内在联系，多题归一。对各种方法进行对比分析，训练学生能快速优选出好的解题方法。</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584"/>
          <p:cNvSpPr/>
          <p:nvPr/>
        </p:nvSpPr>
        <p:spPr>
          <a:xfrm>
            <a:off x="979454" y="350509"/>
            <a:ext cx="4121464" cy="520624"/>
          </a:xfrm>
          <a:prstGeom prst="rect">
            <a:avLst/>
          </a:prstGeom>
          <a:ln>
            <a:noFill/>
          </a:ln>
        </p:spPr>
        <p:txBody>
          <a:bodyPr vert="horz" lIns="0" tIns="0" rIns="0" bIns="0" rtlCol="0">
            <a:noAutofit/>
          </a:bodyPr>
          <a:lstStyle/>
          <a:p>
            <a:pPr>
              <a:lnSpc>
                <a:spcPct val="107000"/>
              </a:lnSpc>
              <a:spcAft>
                <a:spcPts val="800"/>
              </a:spcAft>
            </a:pP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如何</a:t>
            </a:r>
            <a:r>
              <a:rPr lang="en-US" sz="3600" kern="100" dirty="0">
                <a:solidFill>
                  <a:srgbClr val="FF0000"/>
                </a:solidFill>
                <a:highlight>
                  <a:srgbClr val="FFFF00"/>
                </a:highlight>
                <a:latin typeface="楷体" panose="02010609060101010101" pitchFamily="49" charset="-122"/>
                <a:ea typeface="楷体" panose="02010609060101010101" pitchFamily="49" charset="-122"/>
              </a:rPr>
              <a:t>“</a:t>
            </a: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讲究方法</a:t>
            </a:r>
            <a:r>
              <a:rPr lang="en-US" sz="3600" kern="100" dirty="0">
                <a:solidFill>
                  <a:srgbClr val="FF0000"/>
                </a:solidFill>
                <a:highlight>
                  <a:srgbClr val="FFFF00"/>
                </a:highlight>
                <a:latin typeface="楷体" panose="02010609060101010101" pitchFamily="49" charset="-122"/>
                <a:ea typeface="楷体" panose="02010609060101010101" pitchFamily="49" charset="-122"/>
              </a:rPr>
              <a:t>”</a:t>
            </a: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a:t>
            </a:r>
            <a:endParaRPr lang="zh-CN" altLang="en-US" sz="3600" kern="100" dirty="0">
              <a:solidFill>
                <a:srgbClr val="FF0000"/>
              </a:solidFill>
              <a:highlight>
                <a:srgbClr val="FFFF00"/>
              </a:highlight>
              <a:latin typeface="楷体" panose="02010609060101010101" pitchFamily="49" charset="-122"/>
              <a:ea typeface="楷体" panose="02010609060101010101" pitchFamily="49" charset="-122"/>
            </a:endParaRPr>
          </a:p>
        </p:txBody>
      </p:sp>
      <p:sp>
        <p:nvSpPr>
          <p:cNvPr id="5" name="Rectangle 4581"/>
          <p:cNvSpPr/>
          <p:nvPr/>
        </p:nvSpPr>
        <p:spPr>
          <a:xfrm>
            <a:off x="604186" y="1138539"/>
            <a:ext cx="11166473" cy="481804"/>
          </a:xfrm>
          <a:prstGeom prst="rect">
            <a:avLst/>
          </a:prstGeom>
          <a:ln>
            <a:noFill/>
          </a:ln>
        </p:spPr>
        <p:txBody>
          <a:bodyPr vert="horz" lIns="0" tIns="0" rIns="0" bIns="0" rtlCol="0">
            <a:noAutofit/>
          </a:bodyPr>
          <a:lstStyle/>
          <a:p>
            <a:pPr>
              <a:lnSpc>
                <a:spcPct val="107000"/>
              </a:lnSpc>
              <a:spcAft>
                <a:spcPts val="800"/>
              </a:spcAft>
            </a:pPr>
            <a:r>
              <a:rPr lang="zh-CN" sz="2800" kern="100" dirty="0">
                <a:solidFill>
                  <a:srgbClr val="0A0AFF"/>
                </a:solidFill>
                <a:effectLst/>
                <a:latin typeface="楷体" panose="02010609060101010101" pitchFamily="49" charset="-122"/>
                <a:ea typeface="楷体" panose="02010609060101010101" pitchFamily="49" charset="-122"/>
                <a:cs typeface="宋体" panose="02010600030101010101" pitchFamily="2" charset="-122"/>
              </a:rPr>
              <a:t>高考命题是</a:t>
            </a:r>
            <a:r>
              <a:rPr lang="en-US" sz="2800" kern="100" dirty="0">
                <a:solidFill>
                  <a:srgbClr val="0A0AFF"/>
                </a:solidFill>
                <a:effectLst/>
                <a:latin typeface="楷体" panose="02010609060101010101" pitchFamily="49" charset="-122"/>
                <a:ea typeface="楷体" panose="02010609060101010101" pitchFamily="49" charset="-122"/>
                <a:cs typeface="宋体" panose="02010600030101010101" pitchFamily="2" charset="-122"/>
              </a:rPr>
              <a:t>“</a:t>
            </a:r>
            <a:r>
              <a:rPr lang="zh-CN" sz="2800" kern="100" dirty="0">
                <a:solidFill>
                  <a:srgbClr val="0A0AFF"/>
                </a:solidFill>
                <a:effectLst/>
                <a:latin typeface="楷体" panose="02010609060101010101" pitchFamily="49" charset="-122"/>
                <a:ea typeface="楷体" panose="02010609060101010101" pitchFamily="49" charset="-122"/>
                <a:cs typeface="宋体" panose="02010600030101010101" pitchFamily="2" charset="-122"/>
              </a:rPr>
              <a:t>源于教材，高于教材</a:t>
            </a:r>
            <a:r>
              <a:rPr lang="en-US" sz="2800" kern="100" dirty="0">
                <a:solidFill>
                  <a:srgbClr val="0A0AFF"/>
                </a:solidFill>
                <a:effectLst/>
                <a:latin typeface="楷体" panose="02010609060101010101" pitchFamily="49" charset="-122"/>
                <a:ea typeface="楷体" panose="02010609060101010101" pitchFamily="49" charset="-122"/>
                <a:cs typeface="宋体" panose="02010600030101010101" pitchFamily="2" charset="-122"/>
              </a:rPr>
              <a:t>”</a:t>
            </a:r>
            <a:r>
              <a:rPr lang="zh-CN" sz="2800" kern="100" dirty="0">
                <a:solidFill>
                  <a:srgbClr val="0A0AFF"/>
                </a:solidFill>
                <a:effectLst/>
                <a:latin typeface="楷体" panose="02010609060101010101" pitchFamily="49" charset="-122"/>
                <a:ea typeface="楷体" panose="02010609060101010101" pitchFamily="49" charset="-122"/>
                <a:cs typeface="宋体" panose="02010600030101010101" pitchFamily="2" charset="-122"/>
              </a:rPr>
              <a:t>，回归课本的目的就是要寻</a:t>
            </a:r>
            <a:r>
              <a:rPr lang="zh-CN" altLang="en-US" sz="2800" kern="100" dirty="0">
                <a:solidFill>
                  <a:srgbClr val="0A0AFF"/>
                </a:solidFill>
                <a:effectLst/>
                <a:latin typeface="楷体" panose="02010609060101010101" pitchFamily="49" charset="-122"/>
                <a:ea typeface="楷体" panose="02010609060101010101" pitchFamily="49" charset="-122"/>
                <a:cs typeface="宋体" panose="02010600030101010101" pitchFamily="2" charset="-122"/>
              </a:rPr>
              <a:t>“源”</a:t>
            </a:r>
            <a:endParaRPr lang="zh-CN" sz="2800" kern="100" dirty="0">
              <a:solidFill>
                <a:srgbClr val="000000"/>
              </a:solidFill>
              <a:effectLst/>
              <a:latin typeface="楷体" panose="02010609060101010101" pitchFamily="49" charset="-122"/>
              <a:ea typeface="楷体" panose="02010609060101010101" pitchFamily="49" charset="-122"/>
            </a:endParaRPr>
          </a:p>
        </p:txBody>
      </p:sp>
      <p:sp>
        <p:nvSpPr>
          <p:cNvPr id="6" name="Rectangle 4566"/>
          <p:cNvSpPr/>
          <p:nvPr/>
        </p:nvSpPr>
        <p:spPr>
          <a:xfrm>
            <a:off x="678315" y="1931682"/>
            <a:ext cx="5701665" cy="405130"/>
          </a:xfrm>
          <a:prstGeom prst="rect">
            <a:avLst/>
          </a:prstGeom>
          <a:ln>
            <a:noFill/>
          </a:ln>
        </p:spPr>
        <p:txBody>
          <a:bodyPr vert="horz" lIns="0" tIns="0" rIns="0" bIns="0" rtlCol="0">
            <a:noAutofit/>
          </a:bodyPr>
          <a:lstStyle/>
          <a:p>
            <a:pPr>
              <a:lnSpc>
                <a:spcPct val="107000"/>
              </a:lnSpc>
              <a:spcAft>
                <a:spcPts val="800"/>
              </a:spcAft>
            </a:pPr>
            <a:r>
              <a:rPr lang="zh-CN" sz="28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第一，在需要的时候回归教材。</a:t>
            </a:r>
            <a:endParaRPr lang="zh-CN" sz="2800" kern="100" dirty="0">
              <a:solidFill>
                <a:srgbClr val="000000"/>
              </a:solidFill>
              <a:effectLst/>
              <a:latin typeface="楷体" panose="02010609060101010101" pitchFamily="49" charset="-122"/>
              <a:ea typeface="楷体" panose="02010609060101010101" pitchFamily="49" charset="-122"/>
            </a:endParaRPr>
          </a:p>
        </p:txBody>
      </p:sp>
      <p:sp>
        <p:nvSpPr>
          <p:cNvPr id="7" name="Rectangle 4568"/>
          <p:cNvSpPr/>
          <p:nvPr/>
        </p:nvSpPr>
        <p:spPr>
          <a:xfrm>
            <a:off x="678315" y="3354833"/>
            <a:ext cx="8145780" cy="405130"/>
          </a:xfrm>
          <a:prstGeom prst="rect">
            <a:avLst/>
          </a:prstGeom>
          <a:ln>
            <a:noFill/>
          </a:ln>
        </p:spPr>
        <p:txBody>
          <a:bodyPr vert="horz" lIns="0" tIns="0" rIns="0" bIns="0" rtlCol="0">
            <a:no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第三，回归教材的方式绝对不是单纯地看书。</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10" name="Rectangle 4567"/>
          <p:cNvSpPr/>
          <p:nvPr/>
        </p:nvSpPr>
        <p:spPr>
          <a:xfrm>
            <a:off x="678315" y="2604218"/>
            <a:ext cx="7331075" cy="405130"/>
          </a:xfrm>
          <a:prstGeom prst="rect">
            <a:avLst/>
          </a:prstGeom>
          <a:ln>
            <a:noFill/>
          </a:ln>
        </p:spPr>
        <p:txBody>
          <a:bodyPr vert="horz" lIns="0" tIns="0" rIns="0" bIns="0" rtlCol="0">
            <a:no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第二，回归教材必须奔着一个目的而来。</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12" name="文本框 11"/>
          <p:cNvSpPr txBox="1"/>
          <p:nvPr/>
        </p:nvSpPr>
        <p:spPr>
          <a:xfrm>
            <a:off x="1323691" y="4482228"/>
            <a:ext cx="765111" cy="954107"/>
          </a:xfrm>
          <a:prstGeom prst="rect">
            <a:avLst/>
          </a:prstGeom>
          <a:noFill/>
        </p:spPr>
        <p:txBody>
          <a:bodyPr wrap="square" rtlCol="0">
            <a:sp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梳理</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13" name="文本框 12"/>
          <p:cNvSpPr txBox="1"/>
          <p:nvPr/>
        </p:nvSpPr>
        <p:spPr>
          <a:xfrm>
            <a:off x="2074178" y="4257502"/>
            <a:ext cx="1838131" cy="498726"/>
          </a:xfrm>
          <a:prstGeom prst="rect">
            <a:avLst/>
          </a:prstGeom>
          <a:noFill/>
        </p:spPr>
        <p:txBody>
          <a:bodyPr wrap="square" rtlCol="0">
            <a:sp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基础知识</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14" name="文本框 13"/>
          <p:cNvSpPr txBox="1"/>
          <p:nvPr/>
        </p:nvSpPr>
        <p:spPr>
          <a:xfrm>
            <a:off x="2004526" y="5035412"/>
            <a:ext cx="1838131" cy="498726"/>
          </a:xfrm>
          <a:prstGeom prst="rect">
            <a:avLst/>
          </a:prstGeom>
          <a:noFill/>
        </p:spPr>
        <p:txBody>
          <a:bodyPr wrap="square" rtlCol="0">
            <a:sp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基本模型</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15" name="文本框 14"/>
          <p:cNvSpPr txBox="1"/>
          <p:nvPr/>
        </p:nvSpPr>
        <p:spPr>
          <a:xfrm>
            <a:off x="4504020" y="4445886"/>
            <a:ext cx="765111" cy="954107"/>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rPr>
              <a:t>归纳</a:t>
            </a:r>
            <a:endParaRPr lang="zh-CN" altLang="en-US" sz="2800" dirty="0">
              <a:latin typeface="宋体" panose="02010600030101010101" pitchFamily="2" charset="-122"/>
              <a:ea typeface="宋体" panose="02010600030101010101" pitchFamily="2" charset="-122"/>
            </a:endParaRPr>
          </a:p>
        </p:txBody>
      </p:sp>
      <p:sp>
        <p:nvSpPr>
          <p:cNvPr id="16" name="文本框 15"/>
          <p:cNvSpPr txBox="1"/>
          <p:nvPr/>
        </p:nvSpPr>
        <p:spPr>
          <a:xfrm>
            <a:off x="5176934" y="4220618"/>
            <a:ext cx="1838131" cy="498726"/>
          </a:xfrm>
          <a:prstGeom prst="rect">
            <a:avLst/>
          </a:prstGeom>
          <a:noFill/>
        </p:spPr>
        <p:txBody>
          <a:bodyPr wrap="square" rtlCol="0">
            <a:spAutoFit/>
          </a:bodyPr>
          <a:lstStyle/>
          <a:p>
            <a:pPr>
              <a:lnSpc>
                <a:spcPct val="107000"/>
              </a:lnSpc>
              <a:spcAft>
                <a:spcPts val="800"/>
              </a:spcAft>
            </a:pPr>
            <a:r>
              <a:rPr lang="zh-CN" altLang="en-US" sz="2800" dirty="0">
                <a:latin typeface="宋体" panose="02010600030101010101" pitchFamily="2" charset="-122"/>
                <a:ea typeface="宋体" panose="02010600030101010101" pitchFamily="2" charset="-122"/>
              </a:rPr>
              <a:t>基</a:t>
            </a:r>
            <a:r>
              <a:rPr lang="zh-CN" altLang="en-US" sz="2800" kern="100" dirty="0">
                <a:solidFill>
                  <a:srgbClr val="000000"/>
                </a:solidFill>
                <a:latin typeface="楷体" panose="02010609060101010101" pitchFamily="49" charset="-122"/>
                <a:ea typeface="楷体" panose="02010609060101010101" pitchFamily="49" charset="-122"/>
              </a:rPr>
              <a:t>本方法</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17" name="文本框 16"/>
          <p:cNvSpPr txBox="1"/>
          <p:nvPr/>
        </p:nvSpPr>
        <p:spPr>
          <a:xfrm>
            <a:off x="5176933" y="5071754"/>
            <a:ext cx="1838131" cy="498726"/>
          </a:xfrm>
          <a:prstGeom prst="rect">
            <a:avLst/>
          </a:prstGeom>
          <a:noFill/>
        </p:spPr>
        <p:txBody>
          <a:bodyPr wrap="square" rtlCol="0">
            <a:sp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物理学史</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18" name="文本框 17"/>
          <p:cNvSpPr txBox="1"/>
          <p:nvPr/>
        </p:nvSpPr>
        <p:spPr>
          <a:xfrm>
            <a:off x="8058984" y="4454871"/>
            <a:ext cx="765111" cy="954107"/>
          </a:xfrm>
          <a:prstGeom prst="rect">
            <a:avLst/>
          </a:prstGeom>
          <a:noFill/>
        </p:spPr>
        <p:txBody>
          <a:bodyPr wrap="square" rtlCol="0">
            <a:spAutoFit/>
          </a:bodyPr>
          <a:lstStyle/>
          <a:p>
            <a:r>
              <a:rPr lang="zh-CN" altLang="en-US" sz="2800" dirty="0">
                <a:latin typeface="宋体" panose="02010600030101010101" pitchFamily="2" charset="-122"/>
                <a:ea typeface="宋体" panose="02010600030101010101" pitchFamily="2" charset="-122"/>
              </a:rPr>
              <a:t>回顾</a:t>
            </a:r>
            <a:endParaRPr lang="zh-CN" altLang="en-US" sz="2800" dirty="0">
              <a:latin typeface="宋体" panose="02010600030101010101" pitchFamily="2" charset="-122"/>
              <a:ea typeface="宋体" panose="02010600030101010101" pitchFamily="2" charset="-122"/>
            </a:endParaRPr>
          </a:p>
        </p:txBody>
      </p:sp>
      <p:sp>
        <p:nvSpPr>
          <p:cNvPr id="19" name="文本框 18"/>
          <p:cNvSpPr txBox="1"/>
          <p:nvPr/>
        </p:nvSpPr>
        <p:spPr>
          <a:xfrm>
            <a:off x="8794848" y="4193261"/>
            <a:ext cx="1838131" cy="498726"/>
          </a:xfrm>
          <a:prstGeom prst="rect">
            <a:avLst/>
          </a:prstGeom>
          <a:noFill/>
        </p:spPr>
        <p:txBody>
          <a:bodyPr wrap="square" rtlCol="0">
            <a:sp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演示实验</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20" name="文本框 19"/>
          <p:cNvSpPr txBox="1"/>
          <p:nvPr/>
        </p:nvSpPr>
        <p:spPr>
          <a:xfrm>
            <a:off x="8794847" y="5044397"/>
            <a:ext cx="1838131" cy="498726"/>
          </a:xfrm>
          <a:prstGeom prst="rect">
            <a:avLst/>
          </a:prstGeom>
          <a:noFill/>
        </p:spPr>
        <p:txBody>
          <a:bodyPr wrap="square" rtlCol="0">
            <a:spAutoFit/>
          </a:bodyPr>
          <a:lstStyle/>
          <a:p>
            <a:pPr>
              <a:lnSpc>
                <a:spcPct val="107000"/>
              </a:lnSpc>
              <a:spcAft>
                <a:spcPts val="800"/>
              </a:spcAft>
            </a:pPr>
            <a:r>
              <a:rPr lang="zh-CN" altLang="en-US" sz="2800" kern="100" dirty="0">
                <a:solidFill>
                  <a:srgbClr val="000000"/>
                </a:solidFill>
                <a:latin typeface="楷体" panose="02010609060101010101" pitchFamily="49" charset="-122"/>
                <a:ea typeface="楷体" panose="02010609060101010101" pitchFamily="49" charset="-122"/>
              </a:rPr>
              <a:t>分组实验</a:t>
            </a:r>
            <a:endParaRPr lang="zh-CN" altLang="en-US" sz="2800" kern="100" dirty="0">
              <a:solidFill>
                <a:srgbClr val="000000"/>
              </a:solidFill>
              <a:latin typeface="楷体" panose="02010609060101010101" pitchFamily="49" charset="-122"/>
              <a:ea typeface="楷体" panose="02010609060101010101" pitchFamily="49" charset="-122"/>
            </a:endParaRPr>
          </a:p>
        </p:txBody>
      </p:sp>
      <p:sp>
        <p:nvSpPr>
          <p:cNvPr id="2" name="文本框 1"/>
          <p:cNvSpPr txBox="1"/>
          <p:nvPr/>
        </p:nvSpPr>
        <p:spPr>
          <a:xfrm flipH="1">
            <a:off x="1474591" y="4463553"/>
            <a:ext cx="503537" cy="963149"/>
          </a:xfrm>
          <a:prstGeom prst="rect">
            <a:avLst/>
          </a:prstGeom>
          <a:noFill/>
        </p:spPr>
        <p:txBody>
          <a:bodyPr wrap="square">
            <a:spAutoFit/>
          </a:bodyPr>
          <a:lstStyle/>
          <a:p>
            <a:pPr>
              <a:lnSpc>
                <a:spcPct val="107000"/>
              </a:lnSpc>
              <a:spcAft>
                <a:spcPts val="800"/>
              </a:spcAft>
            </a:pPr>
            <a:r>
              <a:rPr lang="zh-CN" altLang="en-US" sz="6000" kern="100" dirty="0">
                <a:solidFill>
                  <a:srgbClr val="000000"/>
                </a:solidFill>
                <a:latin typeface="楷体" panose="02010609060101010101" pitchFamily="49" charset="-122"/>
                <a:ea typeface="楷体" panose="02010609060101010101" pitchFamily="49" charset="-122"/>
              </a:rPr>
              <a:t>｛</a:t>
            </a:r>
            <a:endParaRPr lang="zh-CN" altLang="en-US" sz="6000" kern="100" dirty="0">
              <a:solidFill>
                <a:srgbClr val="000000"/>
              </a:solidFill>
              <a:latin typeface="楷体" panose="02010609060101010101" pitchFamily="49" charset="-122"/>
              <a:ea typeface="楷体" panose="02010609060101010101" pitchFamily="49" charset="-122"/>
            </a:endParaRPr>
          </a:p>
        </p:txBody>
      </p:sp>
      <p:sp>
        <p:nvSpPr>
          <p:cNvPr id="9" name="文本框 8"/>
          <p:cNvSpPr txBox="1"/>
          <p:nvPr/>
        </p:nvSpPr>
        <p:spPr>
          <a:xfrm flipH="1">
            <a:off x="4573672" y="4436256"/>
            <a:ext cx="503537" cy="963149"/>
          </a:xfrm>
          <a:prstGeom prst="rect">
            <a:avLst/>
          </a:prstGeom>
          <a:noFill/>
        </p:spPr>
        <p:txBody>
          <a:bodyPr wrap="square">
            <a:spAutoFit/>
          </a:bodyPr>
          <a:lstStyle/>
          <a:p>
            <a:pPr>
              <a:lnSpc>
                <a:spcPct val="107000"/>
              </a:lnSpc>
              <a:spcAft>
                <a:spcPts val="800"/>
              </a:spcAft>
            </a:pPr>
            <a:r>
              <a:rPr lang="zh-CN" altLang="en-US" sz="6000" kern="100" dirty="0">
                <a:solidFill>
                  <a:srgbClr val="000000"/>
                </a:solidFill>
                <a:latin typeface="楷体" panose="02010609060101010101" pitchFamily="49" charset="-122"/>
                <a:ea typeface="楷体" panose="02010609060101010101" pitchFamily="49" charset="-122"/>
              </a:rPr>
              <a:t>｛</a:t>
            </a:r>
            <a:endParaRPr lang="zh-CN" altLang="en-US" sz="6000" kern="100" dirty="0">
              <a:solidFill>
                <a:srgbClr val="000000"/>
              </a:solidFill>
              <a:latin typeface="楷体" panose="02010609060101010101" pitchFamily="49" charset="-122"/>
              <a:ea typeface="楷体" panose="02010609060101010101" pitchFamily="49" charset="-122"/>
            </a:endParaRPr>
          </a:p>
        </p:txBody>
      </p:sp>
      <p:sp>
        <p:nvSpPr>
          <p:cNvPr id="11" name="文本框 10"/>
          <p:cNvSpPr txBox="1"/>
          <p:nvPr/>
        </p:nvSpPr>
        <p:spPr>
          <a:xfrm flipH="1">
            <a:off x="8175147" y="4432386"/>
            <a:ext cx="503537" cy="963149"/>
          </a:xfrm>
          <a:prstGeom prst="rect">
            <a:avLst/>
          </a:prstGeom>
          <a:noFill/>
        </p:spPr>
        <p:txBody>
          <a:bodyPr wrap="square">
            <a:spAutoFit/>
          </a:bodyPr>
          <a:lstStyle/>
          <a:p>
            <a:pPr>
              <a:lnSpc>
                <a:spcPct val="107000"/>
              </a:lnSpc>
              <a:spcAft>
                <a:spcPts val="800"/>
              </a:spcAft>
            </a:pPr>
            <a:r>
              <a:rPr lang="zh-CN" altLang="en-US" sz="6000" kern="100" dirty="0">
                <a:solidFill>
                  <a:srgbClr val="000000"/>
                </a:solidFill>
                <a:latin typeface="楷体" panose="02010609060101010101" pitchFamily="49" charset="-122"/>
                <a:ea typeface="楷体" panose="02010609060101010101" pitchFamily="49" charset="-122"/>
              </a:rPr>
              <a:t>｛</a:t>
            </a:r>
            <a:endParaRPr lang="zh-CN" altLang="en-US" sz="6000" kern="100" dirty="0">
              <a:solidFill>
                <a:srgbClr val="000000"/>
              </a:solidFill>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13"/>
          <p:cNvSpPr/>
          <p:nvPr/>
        </p:nvSpPr>
        <p:spPr>
          <a:xfrm>
            <a:off x="916557" y="524133"/>
            <a:ext cx="4256077" cy="603251"/>
          </a:xfrm>
          <a:prstGeom prst="rect">
            <a:avLst/>
          </a:prstGeom>
          <a:ln>
            <a:noFill/>
          </a:ln>
        </p:spPr>
        <p:txBody>
          <a:bodyPr vert="horz" lIns="0" tIns="0" rIns="0" bIns="0" rtlCol="0">
            <a:noAutofit/>
          </a:bodyPr>
          <a:lstStyle/>
          <a:p>
            <a:pPr>
              <a:lnSpc>
                <a:spcPct val="107000"/>
              </a:lnSpc>
              <a:spcAft>
                <a:spcPts val="800"/>
              </a:spcAft>
            </a:pP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如何</a:t>
            </a:r>
            <a:r>
              <a:rPr lang="en-US" sz="3600" kern="100" dirty="0">
                <a:solidFill>
                  <a:srgbClr val="FF0000"/>
                </a:solidFill>
                <a:highlight>
                  <a:srgbClr val="FFFF00"/>
                </a:highlight>
                <a:latin typeface="楷体" panose="02010609060101010101" pitchFamily="49" charset="-122"/>
                <a:ea typeface="楷体" panose="02010609060101010101" pitchFamily="49" charset="-122"/>
              </a:rPr>
              <a:t>“</a:t>
            </a: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讲究方法</a:t>
            </a:r>
            <a:r>
              <a:rPr lang="en-US" sz="3600" kern="100" dirty="0">
                <a:solidFill>
                  <a:srgbClr val="FF0000"/>
                </a:solidFill>
                <a:highlight>
                  <a:srgbClr val="FFFF00"/>
                </a:highlight>
                <a:latin typeface="楷体" panose="02010609060101010101" pitchFamily="49" charset="-122"/>
                <a:ea typeface="楷体" panose="02010609060101010101" pitchFamily="49" charset="-122"/>
              </a:rPr>
              <a:t>”</a:t>
            </a:r>
            <a:r>
              <a:rPr lang="zh-CN" altLang="en-US" sz="3600" kern="100" dirty="0">
                <a:solidFill>
                  <a:srgbClr val="FF0000"/>
                </a:solidFill>
                <a:highlight>
                  <a:srgbClr val="FFFF00"/>
                </a:highlight>
                <a:latin typeface="楷体" panose="02010609060101010101" pitchFamily="49" charset="-122"/>
                <a:ea typeface="楷体" panose="02010609060101010101" pitchFamily="49" charset="-122"/>
              </a:rPr>
              <a:t>？</a:t>
            </a:r>
            <a:endParaRPr lang="zh-CN" altLang="en-US" sz="3600" kern="100" dirty="0">
              <a:solidFill>
                <a:srgbClr val="FF0000"/>
              </a:solidFill>
              <a:highlight>
                <a:srgbClr val="FFFF00"/>
              </a:highlight>
              <a:latin typeface="楷体" panose="02010609060101010101" pitchFamily="49" charset="-122"/>
              <a:ea typeface="楷体" panose="02010609060101010101" pitchFamily="49" charset="-122"/>
            </a:endParaRPr>
          </a:p>
        </p:txBody>
      </p:sp>
      <p:sp>
        <p:nvSpPr>
          <p:cNvPr id="6" name="Rectangle 4610"/>
          <p:cNvSpPr/>
          <p:nvPr/>
        </p:nvSpPr>
        <p:spPr>
          <a:xfrm>
            <a:off x="1066670" y="2035691"/>
            <a:ext cx="10391322" cy="1169505"/>
          </a:xfrm>
          <a:prstGeom prst="rect">
            <a:avLst/>
          </a:prstGeom>
          <a:ln>
            <a:noFill/>
          </a:ln>
        </p:spPr>
        <p:txBody>
          <a:bodyPr vert="horz" lIns="0" tIns="0" rIns="0" bIns="0" rtlCol="0">
            <a:noAutofit/>
          </a:bodyPr>
          <a:lstStyle/>
          <a:p>
            <a:pPr>
              <a:lnSpc>
                <a:spcPct val="107000"/>
              </a:lnSpc>
              <a:spcAft>
                <a:spcPts val="800"/>
              </a:spcAft>
            </a:pPr>
            <a:r>
              <a:rPr lang="zh-CN" sz="2800" kern="100" dirty="0">
                <a:solidFill>
                  <a:srgbClr val="0A0AFF"/>
                </a:solidFill>
                <a:effectLst/>
                <a:latin typeface="楷体" panose="02010609060101010101" pitchFamily="49" charset="-122"/>
                <a:ea typeface="楷体" panose="02010609060101010101" pitchFamily="49" charset="-122"/>
                <a:cs typeface="华文楷体" panose="02010600040101010101" pitchFamily="2" charset="-122"/>
              </a:rPr>
              <a:t>从近几年实验题目设计来看，所选实验的问题情境在教科书中都能找到原型，但又都不是教科书所列实验的</a:t>
            </a:r>
            <a:r>
              <a:rPr lang="zh-CN" altLang="en-US" sz="2800" kern="100" dirty="0">
                <a:solidFill>
                  <a:srgbClr val="0A0AFF"/>
                </a:solidFill>
                <a:latin typeface="楷体" panose="02010609060101010101" pitchFamily="49" charset="-122"/>
                <a:ea typeface="楷体" panose="02010609060101010101" pitchFamily="49" charset="-122"/>
                <a:cs typeface="华文楷体" panose="02010600040101010101" pitchFamily="2" charset="-122"/>
              </a:rPr>
              <a:t>简单重复。</a:t>
            </a:r>
            <a:endParaRPr lang="zh-CN" sz="28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楷体" panose="02010609060101010101" pitchFamily="49" charset="-122"/>
                <a:ea typeface="楷体" panose="02010609060101010101" pitchFamily="49" charset="-122"/>
              </a:rPr>
              <a:t> </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8" name="Rectangle 4607"/>
          <p:cNvSpPr/>
          <p:nvPr/>
        </p:nvSpPr>
        <p:spPr>
          <a:xfrm>
            <a:off x="1066670" y="3424890"/>
            <a:ext cx="10391322" cy="1210686"/>
          </a:xfrm>
          <a:prstGeom prst="rect">
            <a:avLst/>
          </a:prstGeom>
          <a:ln>
            <a:noFill/>
          </a:ln>
        </p:spPr>
        <p:txBody>
          <a:bodyPr vert="horz" lIns="0" tIns="0" rIns="0" bIns="0" rtlCol="0">
            <a:noAutofit/>
          </a:bodyPr>
          <a:lstStyle/>
          <a:p>
            <a:pPr>
              <a:lnSpc>
                <a:spcPct val="107000"/>
              </a:lnSpc>
              <a:spcAft>
                <a:spcPts val="800"/>
              </a:spcAft>
            </a:pPr>
            <a:r>
              <a:rPr lang="en-US" alt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1.</a:t>
            </a:r>
            <a:r>
              <a:rPr 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高三实验复习要重视原理、但更要注重数据处理；要宏观把握，但更要注重细节；要善于利用常规、但也要拓宽思路。</a:t>
            </a:r>
            <a:endParaRPr lang="zh-CN" sz="28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楷体" panose="02010609060101010101" pitchFamily="49" charset="-122"/>
                <a:ea typeface="楷体" panose="02010609060101010101" pitchFamily="49" charset="-122"/>
              </a:rPr>
              <a:t> </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9" name="Rectangle 4607"/>
          <p:cNvSpPr/>
          <p:nvPr/>
        </p:nvSpPr>
        <p:spPr>
          <a:xfrm>
            <a:off x="1066670" y="4855269"/>
            <a:ext cx="10391322" cy="1210686"/>
          </a:xfrm>
          <a:prstGeom prst="rect">
            <a:avLst/>
          </a:prstGeom>
          <a:ln>
            <a:noFill/>
          </a:ln>
        </p:spPr>
        <p:txBody>
          <a:bodyPr vert="horz" lIns="0" tIns="0" rIns="0" bIns="0" rtlCol="0">
            <a:noAutofit/>
          </a:bodyPr>
          <a:lstStyle/>
          <a:p>
            <a:pPr>
              <a:lnSpc>
                <a:spcPct val="107000"/>
              </a:lnSpc>
              <a:spcAft>
                <a:spcPts val="800"/>
              </a:spcAft>
            </a:pPr>
            <a:r>
              <a:rPr lang="en-US" alt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2.</a:t>
            </a:r>
            <a:r>
              <a:rPr lang="zh-CN" altLang="en-US" sz="2800" kern="100" dirty="0">
                <a:solidFill>
                  <a:srgbClr val="000000"/>
                </a:solidFill>
                <a:latin typeface="楷体" panose="02010609060101010101" pitchFamily="49" charset="-122"/>
                <a:ea typeface="楷体" panose="02010609060101010101" pitchFamily="49" charset="-122"/>
                <a:cs typeface="华文楷体" panose="02010600040101010101" pitchFamily="2" charset="-122"/>
              </a:rPr>
              <a:t>开放实验室，利用课余时间，要求学生进实验室，重新熟悉实验器材，独立完成每个必考实验</a:t>
            </a:r>
            <a:r>
              <a:rPr lang="en-US" sz="2800" kern="100" dirty="0">
                <a:solidFill>
                  <a:srgbClr val="000000"/>
                </a:solidFill>
                <a:effectLst/>
                <a:latin typeface="楷体" panose="02010609060101010101" pitchFamily="49" charset="-122"/>
                <a:ea typeface="楷体" panose="02010609060101010101" pitchFamily="49" charset="-122"/>
              </a:rPr>
              <a:t> </a:t>
            </a:r>
            <a:endParaRPr lang="zh-CN" sz="2800" kern="100" dirty="0">
              <a:solidFill>
                <a:srgbClr val="000000"/>
              </a:solidFill>
              <a:effectLst/>
              <a:latin typeface="楷体" panose="02010609060101010101" pitchFamily="49" charset="-122"/>
              <a:ea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6898" y="1426814"/>
            <a:ext cx="3054163" cy="3108543"/>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教学始于“诊断”</a:t>
            </a:r>
            <a:endParaRPr lang="en-US" altLang="zh-CN" sz="2800" dirty="0">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教学重在“整合”</a:t>
            </a:r>
            <a:endParaRPr lang="en-US" altLang="zh-CN" sz="2800" dirty="0">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教学讲究“方法”</a:t>
            </a:r>
            <a:endParaRPr lang="zh-CN" altLang="en-US" sz="2800" dirty="0">
              <a:latin typeface="楷体" panose="02010609060101010101" pitchFamily="49" charset="-122"/>
              <a:ea typeface="楷体" panose="02010609060101010101" pitchFamily="49" charset="-122"/>
            </a:endParaRPr>
          </a:p>
        </p:txBody>
      </p:sp>
      <p:sp>
        <p:nvSpPr>
          <p:cNvPr id="6" name="文本框 5"/>
          <p:cNvSpPr txBox="1"/>
          <p:nvPr/>
        </p:nvSpPr>
        <p:spPr>
          <a:xfrm>
            <a:off x="4582223" y="2719475"/>
            <a:ext cx="2637305" cy="523220"/>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常练，手不生</a:t>
            </a:r>
            <a:endParaRPr lang="zh-CN" altLang="en-US" sz="2800" dirty="0">
              <a:latin typeface="楷体" panose="02010609060101010101" pitchFamily="49" charset="-122"/>
              <a:ea typeface="楷体" panose="02010609060101010101" pitchFamily="49" charset="-122"/>
            </a:endParaRPr>
          </a:p>
        </p:txBody>
      </p:sp>
      <p:sp>
        <p:nvSpPr>
          <p:cNvPr id="7" name="文本框 6"/>
          <p:cNvSpPr txBox="1"/>
          <p:nvPr/>
        </p:nvSpPr>
        <p:spPr>
          <a:xfrm>
            <a:off x="7334248" y="4663327"/>
            <a:ext cx="4561344" cy="1477328"/>
          </a:xfrm>
          <a:prstGeom prst="rect">
            <a:avLst/>
          </a:prstGeom>
          <a:noFill/>
          <a:ln w="38100">
            <a:solidFill>
              <a:srgbClr val="92D050"/>
            </a:solidFill>
          </a:ln>
        </p:spPr>
        <p:txBody>
          <a:bodyPr wrap="square" rtlCol="0">
            <a:spAutoFit/>
          </a:bodyPr>
          <a:lstStyle/>
          <a:p>
            <a:r>
              <a:rPr lang="zh-CN" altLang="en-US" sz="3000" b="1" spc="150" noProof="1">
                <a:solidFill>
                  <a:srgbClr val="0000FF"/>
                </a:solidFill>
                <a:latin typeface="楷体" panose="02010609060101010101" pitchFamily="49" charset="-122"/>
                <a:ea typeface="楷体" panose="02010609060101010101" pitchFamily="49" charset="-122"/>
                <a:sym typeface="+mn-ea"/>
              </a:rPr>
              <a:t>小题训练</a:t>
            </a:r>
            <a:endParaRPr lang="en-US" altLang="zh-CN" sz="3000" b="1" spc="150" noProof="1">
              <a:solidFill>
                <a:srgbClr val="0000FF"/>
              </a:solidFill>
              <a:latin typeface="楷体" panose="02010609060101010101" pitchFamily="49" charset="-122"/>
              <a:ea typeface="楷体" panose="02010609060101010101" pitchFamily="49" charset="-122"/>
              <a:sym typeface="+mn-ea"/>
            </a:endParaRPr>
          </a:p>
          <a:p>
            <a:r>
              <a:rPr lang="zh-CN" altLang="en-US" sz="3000" b="1" spc="150" noProof="1">
                <a:solidFill>
                  <a:srgbClr val="0000FF"/>
                </a:solidFill>
                <a:latin typeface="楷体" panose="02010609060101010101" pitchFamily="49" charset="-122"/>
                <a:ea typeface="楷体" panose="02010609060101010101" pitchFamily="49" charset="-122"/>
                <a:sym typeface="+mn-ea"/>
              </a:rPr>
              <a:t>每日一题</a:t>
            </a:r>
            <a:endParaRPr lang="en-US" altLang="zh-CN" sz="3000" b="1" spc="150" noProof="1">
              <a:solidFill>
                <a:srgbClr val="0000FF"/>
              </a:solidFill>
              <a:latin typeface="楷体" panose="02010609060101010101" pitchFamily="49" charset="-122"/>
              <a:ea typeface="楷体" panose="02010609060101010101" pitchFamily="49" charset="-122"/>
              <a:sym typeface="+mn-ea"/>
            </a:endParaRPr>
          </a:p>
          <a:p>
            <a:r>
              <a:rPr lang="zh-CN" altLang="en-US" sz="3000" b="1" spc="150" noProof="1">
                <a:solidFill>
                  <a:srgbClr val="0000FF"/>
                </a:solidFill>
                <a:latin typeface="楷体" panose="02010609060101010101" pitchFamily="49" charset="-122"/>
                <a:ea typeface="楷体" panose="02010609060101010101" pitchFamily="49" charset="-122"/>
                <a:sym typeface="+mn-ea"/>
              </a:rPr>
              <a:t>每周一练</a:t>
            </a:r>
            <a:r>
              <a:rPr lang="en-US" altLang="zh-CN" sz="3000" b="1" spc="150" noProof="1">
                <a:solidFill>
                  <a:srgbClr val="0000FF"/>
                </a:solidFill>
                <a:latin typeface="楷体" panose="02010609060101010101" pitchFamily="49" charset="-122"/>
                <a:ea typeface="楷体" panose="02010609060101010101" pitchFamily="49" charset="-122"/>
                <a:sym typeface="+mn-ea"/>
              </a:rPr>
              <a:t>—</a:t>
            </a:r>
            <a:r>
              <a:rPr lang="zh-CN" altLang="en-US" sz="3000" b="1" spc="150" noProof="1">
                <a:solidFill>
                  <a:srgbClr val="0000FF"/>
                </a:solidFill>
                <a:latin typeface="楷体" panose="02010609060101010101" pitchFamily="49" charset="-122"/>
                <a:ea typeface="楷体" panose="02010609060101010101" pitchFamily="49" charset="-122"/>
                <a:sym typeface="+mn-ea"/>
              </a:rPr>
              <a:t>综合</a:t>
            </a:r>
            <a:endParaRPr lang="en-US" altLang="zh-CN" sz="3000" b="1" spc="150" noProof="1">
              <a:solidFill>
                <a:srgbClr val="0000FF"/>
              </a:solidFill>
              <a:latin typeface="楷体" panose="02010609060101010101" pitchFamily="49" charset="-122"/>
              <a:ea typeface="楷体" panose="02010609060101010101" pitchFamily="49" charset="-122"/>
              <a:sym typeface="+mn-ea"/>
            </a:endParaRPr>
          </a:p>
        </p:txBody>
      </p:sp>
      <p:sp>
        <p:nvSpPr>
          <p:cNvPr id="2" name="内容占位符 2"/>
          <p:cNvSpPr txBox="1"/>
          <p:nvPr/>
        </p:nvSpPr>
        <p:spPr>
          <a:xfrm>
            <a:off x="7270375" y="375694"/>
            <a:ext cx="4625217" cy="4067822"/>
          </a:xfrm>
          <a:prstGeom prst="rect">
            <a:avLst/>
          </a:prstGeom>
          <a:ln w="38100">
            <a:solidFill>
              <a:srgbClr val="00B050"/>
            </a:solidFill>
          </a:ln>
          <a:effectLst>
            <a:glow rad="63500">
              <a:schemeClr val="accent4">
                <a:satMod val="175000"/>
                <a:alpha val="40000"/>
              </a:schemeClr>
            </a:glow>
          </a:effectLst>
        </p:spPr>
        <p:txBody>
          <a:bodyPr vert="horz" lIns="90000" tIns="46800" rIns="90000" bIns="46800" rtlCol="0">
            <a:normAutofit fontScale="95000" lnSpcReduction="10000"/>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buNone/>
            </a:pPr>
            <a:r>
              <a:rPr lang="zh-CN" altLang="en-US" sz="3200" b="1" strike="noStrike" noProof="1">
                <a:solidFill>
                  <a:srgbClr val="0000FF"/>
                </a:solidFill>
                <a:latin typeface="楷体" panose="02010609060101010101" pitchFamily="49" charset="-122"/>
                <a:ea typeface="楷体" panose="02010609060101010101" pitchFamily="49" charset="-122"/>
              </a:rPr>
              <a:t>专练形式，循环呈现，</a:t>
            </a:r>
            <a:endParaRPr lang="zh-CN" altLang="en-US" sz="3200" b="1" strike="noStrike" noProof="1">
              <a:solidFill>
                <a:srgbClr val="0000FF"/>
              </a:solidFill>
              <a:latin typeface="楷体" panose="02010609060101010101" pitchFamily="49" charset="-122"/>
              <a:ea typeface="楷体" panose="02010609060101010101" pitchFamily="49" charset="-122"/>
            </a:endParaRPr>
          </a:p>
          <a:p>
            <a:pPr marL="0" indent="0" fontAlgn="auto">
              <a:buNone/>
            </a:pPr>
            <a:r>
              <a:rPr sz="3200" b="1" dirty="0">
                <a:solidFill>
                  <a:srgbClr val="0000FF"/>
                </a:solidFill>
                <a:latin typeface="楷体" panose="02010609060101010101" pitchFamily="49" charset="-122"/>
                <a:ea typeface="楷体" panose="02010609060101010101" pitchFamily="49" charset="-122"/>
                <a:sym typeface="+mn-ea"/>
              </a:rPr>
              <a:t>限时训练，</a:t>
            </a:r>
            <a:r>
              <a:rPr lang="zh-CN" altLang="en-US" sz="3200" b="1" strike="noStrike" noProof="1">
                <a:solidFill>
                  <a:srgbClr val="0000FF"/>
                </a:solidFill>
                <a:latin typeface="楷体" panose="02010609060101010101" pitchFamily="49" charset="-122"/>
                <a:ea typeface="楷体" panose="02010609060101010101" pitchFamily="49" charset="-122"/>
              </a:rPr>
              <a:t>定向突破。</a:t>
            </a:r>
            <a:endParaRPr lang="en-US" altLang="zh-CN" sz="3200" b="1" strike="noStrike" noProof="1">
              <a:solidFill>
                <a:srgbClr val="0000FF"/>
              </a:solidFill>
              <a:latin typeface="楷体" panose="02010609060101010101" pitchFamily="49" charset="-122"/>
              <a:ea typeface="楷体" panose="02010609060101010101" pitchFamily="49" charset="-122"/>
            </a:endParaRPr>
          </a:p>
          <a:p>
            <a:pPr fontAlgn="auto"/>
            <a:r>
              <a:rPr lang="zh-CN" altLang="en-US" sz="3200" b="1" strike="noStrike" noProof="1">
                <a:solidFill>
                  <a:srgbClr val="FF0000"/>
                </a:solidFill>
                <a:latin typeface="楷体" panose="02010609060101010101" pitchFamily="49" charset="-122"/>
                <a:ea typeface="楷体" panose="02010609060101010101" pitchFamily="49" charset="-122"/>
              </a:rPr>
              <a:t>选择专练（限时</a:t>
            </a:r>
            <a:r>
              <a:rPr lang="en-US" altLang="zh-CN" sz="3200" b="1" strike="noStrike" noProof="1">
                <a:solidFill>
                  <a:srgbClr val="FF0000"/>
                </a:solidFill>
                <a:latin typeface="楷体" panose="02010609060101010101" pitchFamily="49" charset="-122"/>
                <a:ea typeface="楷体" panose="02010609060101010101" pitchFamily="49" charset="-122"/>
              </a:rPr>
              <a:t>25</a:t>
            </a:r>
            <a:r>
              <a:rPr lang="zh-CN" altLang="en-US" sz="3200" b="1" strike="noStrike" noProof="1">
                <a:solidFill>
                  <a:srgbClr val="FF0000"/>
                </a:solidFill>
                <a:latin typeface="楷体" panose="02010609060101010101" pitchFamily="49" charset="-122"/>
                <a:ea typeface="楷体" panose="02010609060101010101" pitchFamily="49" charset="-122"/>
              </a:rPr>
              <a:t>分钟）</a:t>
            </a:r>
            <a:endParaRPr lang="zh-CN" altLang="en-US" sz="3200" b="1" strike="noStrike" noProof="1">
              <a:solidFill>
                <a:srgbClr val="FF0000"/>
              </a:solidFill>
              <a:latin typeface="楷体" panose="02010609060101010101" pitchFamily="49" charset="-122"/>
              <a:ea typeface="楷体" panose="02010609060101010101" pitchFamily="49" charset="-122"/>
            </a:endParaRPr>
          </a:p>
          <a:p>
            <a:pPr fontAlgn="auto"/>
            <a:r>
              <a:rPr lang="zh-CN" altLang="en-US" sz="3200" b="1" strike="noStrike" noProof="1">
                <a:solidFill>
                  <a:srgbClr val="FF0000"/>
                </a:solidFill>
                <a:latin typeface="楷体" panose="02010609060101010101" pitchFamily="49" charset="-122"/>
                <a:ea typeface="楷体" panose="02010609060101010101" pitchFamily="49" charset="-122"/>
              </a:rPr>
              <a:t>计算专练（限时</a:t>
            </a:r>
            <a:r>
              <a:rPr lang="en-US" altLang="zh-CN" sz="3200" b="1" dirty="0">
                <a:solidFill>
                  <a:srgbClr val="FF0000"/>
                </a:solidFill>
                <a:latin typeface="楷体" panose="02010609060101010101" pitchFamily="49" charset="-122"/>
                <a:ea typeface="楷体" panose="02010609060101010101" pitchFamily="49" charset="-122"/>
              </a:rPr>
              <a:t>35</a:t>
            </a:r>
            <a:r>
              <a:rPr lang="zh-CN" altLang="en-US" sz="3200" b="1" strike="noStrike" noProof="1">
                <a:solidFill>
                  <a:srgbClr val="FF0000"/>
                </a:solidFill>
                <a:latin typeface="楷体" panose="02010609060101010101" pitchFamily="49" charset="-122"/>
                <a:ea typeface="楷体" panose="02010609060101010101" pitchFamily="49" charset="-122"/>
              </a:rPr>
              <a:t>分钟）</a:t>
            </a:r>
            <a:endParaRPr lang="en-US" altLang="zh-CN" sz="3200" b="1" strike="noStrike" noProof="1">
              <a:solidFill>
                <a:srgbClr val="FF0000"/>
              </a:solidFill>
              <a:latin typeface="楷体" panose="02010609060101010101" pitchFamily="49" charset="-122"/>
              <a:ea typeface="楷体" panose="02010609060101010101" pitchFamily="49" charset="-122"/>
            </a:endParaRPr>
          </a:p>
          <a:p>
            <a:pPr fontAlgn="auto"/>
            <a:r>
              <a:rPr lang="zh-CN" altLang="en-US" sz="3200" b="1" strike="noStrike" noProof="1">
                <a:solidFill>
                  <a:srgbClr val="FF0000"/>
                </a:solidFill>
                <a:latin typeface="楷体" panose="02010609060101010101" pitchFamily="49" charset="-122"/>
                <a:ea typeface="楷体" panose="02010609060101010101" pitchFamily="49" charset="-122"/>
              </a:rPr>
              <a:t>实验专练（限时</a:t>
            </a:r>
            <a:r>
              <a:rPr lang="en-US" altLang="zh-CN" sz="3200" b="1" strike="noStrike" noProof="1">
                <a:solidFill>
                  <a:srgbClr val="FF0000"/>
                </a:solidFill>
                <a:latin typeface="楷体" panose="02010609060101010101" pitchFamily="49" charset="-122"/>
                <a:ea typeface="楷体" panose="02010609060101010101" pitchFamily="49" charset="-122"/>
              </a:rPr>
              <a:t>15</a:t>
            </a:r>
            <a:r>
              <a:rPr lang="zh-CN" altLang="en-US" sz="3200" b="1" strike="noStrike" noProof="1">
                <a:solidFill>
                  <a:srgbClr val="FF0000"/>
                </a:solidFill>
                <a:latin typeface="楷体" panose="02010609060101010101" pitchFamily="49" charset="-122"/>
                <a:ea typeface="楷体" panose="02010609060101010101" pitchFamily="49" charset="-122"/>
              </a:rPr>
              <a:t>分钟）</a:t>
            </a:r>
            <a:endParaRPr lang="en-US" altLang="zh-CN" sz="3200" b="1" strike="noStrike" noProof="1">
              <a:solidFill>
                <a:srgbClr val="FF0000"/>
              </a:solidFill>
              <a:latin typeface="楷体" panose="02010609060101010101" pitchFamily="49" charset="-122"/>
              <a:ea typeface="楷体" panose="02010609060101010101" pitchFamily="49" charset="-122"/>
            </a:endParaRPr>
          </a:p>
          <a:p>
            <a:pPr fontAlgn="auto"/>
            <a:r>
              <a:rPr lang="zh-CN" altLang="en-US" sz="3200" b="1" strike="noStrike" noProof="1">
                <a:solidFill>
                  <a:srgbClr val="FF0000"/>
                </a:solidFill>
                <a:latin typeface="楷体" panose="02010609060101010101" pitchFamily="49" charset="-122"/>
                <a:ea typeface="楷体" panose="02010609060101010101" pitchFamily="49" charset="-122"/>
              </a:rPr>
              <a:t>套卷（限时</a:t>
            </a:r>
            <a:r>
              <a:rPr lang="en-US" altLang="zh-CN" sz="3200" b="1" strike="noStrike" noProof="1">
                <a:solidFill>
                  <a:srgbClr val="FF0000"/>
                </a:solidFill>
                <a:latin typeface="楷体" panose="02010609060101010101" pitchFamily="49" charset="-122"/>
                <a:ea typeface="楷体" panose="02010609060101010101" pitchFamily="49" charset="-122"/>
              </a:rPr>
              <a:t>75</a:t>
            </a:r>
            <a:r>
              <a:rPr lang="zh-CN" altLang="en-US" sz="3200" b="1" strike="noStrike" noProof="1">
                <a:solidFill>
                  <a:srgbClr val="FF0000"/>
                </a:solidFill>
                <a:latin typeface="楷体" panose="02010609060101010101" pitchFamily="49" charset="-122"/>
                <a:ea typeface="楷体" panose="02010609060101010101" pitchFamily="49" charset="-122"/>
              </a:rPr>
              <a:t>分钟）</a:t>
            </a:r>
            <a:endParaRPr lang="zh-CN" altLang="en-US" sz="3200" b="1" strike="noStrike" noProof="1">
              <a:latin typeface="楷体" panose="02010609060101010101" pitchFamily="49" charset="-122"/>
              <a:ea typeface="楷体" panose="02010609060101010101" pitchFamily="49" charset="-122"/>
            </a:endParaRPr>
          </a:p>
        </p:txBody>
      </p:sp>
      <p:sp>
        <p:nvSpPr>
          <p:cNvPr id="3" name="矩形: 圆角 2"/>
          <p:cNvSpPr/>
          <p:nvPr/>
        </p:nvSpPr>
        <p:spPr>
          <a:xfrm>
            <a:off x="295836" y="1053942"/>
            <a:ext cx="3263153" cy="38542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4" name="矩形: 圆角 3"/>
          <p:cNvSpPr/>
          <p:nvPr/>
        </p:nvSpPr>
        <p:spPr>
          <a:xfrm>
            <a:off x="4396907" y="2437910"/>
            <a:ext cx="2771775" cy="113851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箭头: 右 7"/>
          <p:cNvSpPr/>
          <p:nvPr/>
        </p:nvSpPr>
        <p:spPr>
          <a:xfrm>
            <a:off x="3702424" y="2792150"/>
            <a:ext cx="607920" cy="430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52718" y="1116106"/>
            <a:ext cx="11520000" cy="52204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87"/>
          <p:cNvSpPr/>
          <p:nvPr/>
        </p:nvSpPr>
        <p:spPr>
          <a:xfrm>
            <a:off x="858754" y="494286"/>
            <a:ext cx="5470328" cy="541020"/>
          </a:xfrm>
          <a:prstGeom prst="rect">
            <a:avLst/>
          </a:prstGeom>
          <a:ln>
            <a:noFill/>
          </a:ln>
        </p:spPr>
        <p:txBody>
          <a:bodyPr vert="horz" lIns="0" tIns="0" rIns="0" bIns="0" rtlCol="0">
            <a:noAutofit/>
          </a:bodyPr>
          <a:lstStyle/>
          <a:p>
            <a:pPr>
              <a:lnSpc>
                <a:spcPct val="90000"/>
              </a:lnSpc>
              <a:spcBef>
                <a:spcPct val="0"/>
              </a:spcBef>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五、二轮备考的具体做法</a:t>
            </a:r>
            <a:endParaRPr lang="zh-CN" altLang="en-US" sz="3200" b="1" kern="100" dirty="0">
              <a:solidFill>
                <a:srgbClr val="000066"/>
              </a:solidFill>
              <a:latin typeface="Calibri" panose="020F0502020204030204" pitchFamily="34" charset="0"/>
              <a:ea typeface="微软雅黑" panose="020B0503020204020204" pitchFamily="34" charset="-122"/>
              <a:cs typeface="+mj-cs"/>
            </a:endParaRPr>
          </a:p>
        </p:txBody>
      </p:sp>
      <p:sp>
        <p:nvSpPr>
          <p:cNvPr id="5" name="Rectangle 4675"/>
          <p:cNvSpPr/>
          <p:nvPr/>
        </p:nvSpPr>
        <p:spPr>
          <a:xfrm>
            <a:off x="949559" y="1247015"/>
            <a:ext cx="6520815" cy="541020"/>
          </a:xfrm>
          <a:prstGeom prst="rect">
            <a:avLst/>
          </a:prstGeom>
          <a:ln>
            <a:noFill/>
          </a:ln>
        </p:spPr>
        <p:txBody>
          <a:bodyPr vert="horz" lIns="0" tIns="0" rIns="0" bIns="0" rtlCol="0">
            <a:noAutofit/>
          </a:bodyPr>
          <a:lstStyle/>
          <a:p>
            <a:pPr>
              <a:lnSpc>
                <a:spcPct val="107000"/>
              </a:lnSpc>
              <a:spcAft>
                <a:spcPts val="800"/>
              </a:spcAft>
            </a:pPr>
            <a:r>
              <a:rPr lang="en-US"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1</a:t>
            </a:r>
            <a:r>
              <a:rPr lang="zh-CN"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．加深理解，强记基础知识</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6" name="Rectangle 4676"/>
          <p:cNvSpPr/>
          <p:nvPr/>
        </p:nvSpPr>
        <p:spPr>
          <a:xfrm>
            <a:off x="858754" y="1924453"/>
            <a:ext cx="9409041" cy="541020"/>
          </a:xfrm>
          <a:prstGeom prst="rect">
            <a:avLst/>
          </a:prstGeom>
          <a:ln>
            <a:noFill/>
          </a:ln>
        </p:spPr>
        <p:txBody>
          <a:bodyPr vert="horz" lIns="0" tIns="0" rIns="0" bIns="0" rtlCol="0">
            <a:noAutofit/>
          </a:bodyPr>
          <a:lstStyle/>
          <a:p>
            <a:pPr>
              <a:lnSpc>
                <a:spcPct val="107000"/>
              </a:lnSpc>
              <a:spcAft>
                <a:spcPts val="800"/>
              </a:spcAft>
            </a:pPr>
            <a:r>
              <a:rPr lang="en-US" sz="2800" kern="100" dirty="0">
                <a:solidFill>
                  <a:srgbClr val="0A0AFF"/>
                </a:solidFill>
                <a:effectLst/>
                <a:latin typeface="宋体" panose="02010600030101010101" pitchFamily="2" charset="-122"/>
                <a:ea typeface="宋体" panose="02010600030101010101" pitchFamily="2" charset="-122"/>
                <a:cs typeface="华文楷体" panose="02010600040101010101" pitchFamily="2" charset="-122"/>
              </a:rPr>
              <a:t>“</a:t>
            </a:r>
            <a:r>
              <a:rPr lang="zh-CN" sz="2800" kern="100" dirty="0">
                <a:solidFill>
                  <a:srgbClr val="0A0AFF"/>
                </a:solidFill>
                <a:effectLst/>
                <a:latin typeface="宋体" panose="02010600030101010101" pitchFamily="2" charset="-122"/>
                <a:ea typeface="宋体" panose="02010600030101010101" pitchFamily="2" charset="-122"/>
                <a:cs typeface="华文楷体" panose="02010600040101010101" pitchFamily="2" charset="-122"/>
              </a:rPr>
              <a:t>物理学最忌讳死记硬背</a:t>
            </a:r>
            <a:r>
              <a:rPr lang="en-US" sz="2800" kern="100" dirty="0">
                <a:solidFill>
                  <a:srgbClr val="0A0AFF"/>
                </a:solidFill>
                <a:effectLst/>
                <a:latin typeface="宋体" panose="02010600030101010101" pitchFamily="2" charset="-122"/>
                <a:ea typeface="宋体" panose="02010600030101010101" pitchFamily="2" charset="-122"/>
                <a:cs typeface="华文楷体" panose="02010600040101010101" pitchFamily="2" charset="-122"/>
              </a:rPr>
              <a:t>”</a:t>
            </a:r>
            <a:r>
              <a:rPr lang="zh-CN" altLang="en-US" sz="2800" kern="100" dirty="0">
                <a:solidFill>
                  <a:srgbClr val="0A0AFF"/>
                </a:solidFill>
                <a:effectLst/>
                <a:latin typeface="宋体" panose="02010600030101010101" pitchFamily="2" charset="-122"/>
                <a:ea typeface="宋体" panose="02010600030101010101" pitchFamily="2" charset="-122"/>
                <a:cs typeface="华文楷体" panose="02010600040101010101" pitchFamily="2" charset="-122"/>
              </a:rPr>
              <a:t>，但“真的要背”</a:t>
            </a:r>
            <a:endParaRPr lang="zh-CN" sz="2800" kern="100" dirty="0">
              <a:solidFill>
                <a:srgbClr val="000000"/>
              </a:solidFill>
              <a:effectLst/>
              <a:latin typeface="宋体" panose="02010600030101010101" pitchFamily="2" charset="-122"/>
              <a:ea typeface="宋体" panose="02010600030101010101" pitchFamily="2" charset="-122"/>
            </a:endParaRPr>
          </a:p>
        </p:txBody>
      </p:sp>
      <p:sp>
        <p:nvSpPr>
          <p:cNvPr id="7" name="Rectangle 4679"/>
          <p:cNvSpPr/>
          <p:nvPr/>
        </p:nvSpPr>
        <p:spPr>
          <a:xfrm>
            <a:off x="858754" y="2589646"/>
            <a:ext cx="10571246" cy="1394281"/>
          </a:xfrm>
          <a:prstGeom prst="rect">
            <a:avLst/>
          </a:prstGeom>
          <a:ln>
            <a:noFill/>
          </a:ln>
        </p:spPr>
        <p:txBody>
          <a:bodyPr vert="horz" lIns="0" tIns="0" rIns="0" bIns="0" rtlCol="0">
            <a:noAutofit/>
          </a:bodyPr>
          <a:lstStyle/>
          <a:p>
            <a:pPr>
              <a:lnSpc>
                <a:spcPct val="107000"/>
              </a:lnSpc>
              <a:spcAft>
                <a:spcPts val="800"/>
              </a:spcAft>
            </a:pPr>
            <a:r>
              <a:rPr 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但我觉得：物理虽是理科，该记的也得记。对物理学科的一些基础概念、定理、定律、公式，物理学史要记牢。还应记住一些常用的</a:t>
            </a:r>
            <a:r>
              <a:rPr lang="zh-CN" altLang="en-US"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结论与推导</a:t>
            </a:r>
            <a:r>
              <a:rPr lang="zh-CN" altLang="en-US" sz="2800" kern="100" dirty="0">
                <a:solidFill>
                  <a:srgbClr val="000000"/>
                </a:solidFill>
                <a:latin typeface="楷体" panose="02010609060101010101" pitchFamily="49" charset="-122"/>
                <a:ea typeface="楷体" panose="02010609060101010101" pitchFamily="49" charset="-122"/>
                <a:cs typeface="华文楷体" panose="02010600040101010101" pitchFamily="2" charset="-122"/>
              </a:rPr>
              <a:t>。</a:t>
            </a:r>
            <a:endParaRPr lang="zh-CN" sz="2800" kern="100" dirty="0">
              <a:solidFill>
                <a:srgbClr val="000000"/>
              </a:solidFill>
              <a:effectLst/>
              <a:latin typeface="楷体" panose="02010609060101010101" pitchFamily="49" charset="-122"/>
              <a:ea typeface="楷体" panose="02010609060101010101" pitchFamily="49" charset="-122"/>
            </a:endParaRPr>
          </a:p>
        </p:txBody>
      </p:sp>
      <p:sp>
        <p:nvSpPr>
          <p:cNvPr id="8" name="Rectangle 4682"/>
          <p:cNvSpPr/>
          <p:nvPr/>
        </p:nvSpPr>
        <p:spPr>
          <a:xfrm>
            <a:off x="858754" y="4209814"/>
            <a:ext cx="10797347" cy="1629564"/>
          </a:xfrm>
          <a:prstGeom prst="rect">
            <a:avLst/>
          </a:prstGeom>
          <a:ln>
            <a:noFill/>
          </a:ln>
        </p:spPr>
        <p:txBody>
          <a:bodyPr vert="horz" lIns="0" tIns="0" rIns="0" bIns="0" rtlCol="0">
            <a:noAutofit/>
          </a:bodyPr>
          <a:lstStyle/>
          <a:p>
            <a:pPr>
              <a:lnSpc>
                <a:spcPct val="107000"/>
              </a:lnSpc>
              <a:spcAft>
                <a:spcPts val="800"/>
              </a:spcAft>
            </a:pPr>
            <a:r>
              <a:rPr 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例如：平抛运动、极速轨道、等时圆、天体运动、秒摆、水平皮带轮上物体由静止到与皮带同速，所获得的动能与产生的</a:t>
            </a:r>
            <a:r>
              <a:rPr lang="zh-CN" altLang="en-US"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热量相等、求导计算、左右手定则、磁聚焦等。</a:t>
            </a:r>
            <a:endParaRPr lang="zh-CN" sz="28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Calibri" panose="020F0502020204030204" pitchFamily="34" charset="0"/>
                <a:ea typeface="Calibri" panose="020F0502020204030204" pitchFamily="34" charset="0"/>
              </a:rPr>
              <a:t> </a:t>
            </a:r>
            <a:endParaRPr lang="zh-CN" sz="1100" kern="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100" kern="100" dirty="0">
                <a:solidFill>
                  <a:srgbClr val="000000"/>
                </a:solidFill>
                <a:effectLst/>
                <a:latin typeface="Calibri" panose="020F0502020204030204" pitchFamily="34" charset="0"/>
                <a:ea typeface="Calibri" panose="020F0502020204030204" pitchFamily="34" charset="0"/>
              </a:rPr>
              <a:t> </a:t>
            </a:r>
            <a:endParaRPr lang="zh-CN" sz="1100" kern="1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87"/>
          <p:cNvSpPr/>
          <p:nvPr/>
        </p:nvSpPr>
        <p:spPr>
          <a:xfrm>
            <a:off x="858754" y="502758"/>
            <a:ext cx="6611620" cy="534035"/>
          </a:xfrm>
          <a:prstGeom prst="rect">
            <a:avLst/>
          </a:prstGeom>
          <a:ln>
            <a:noFill/>
          </a:ln>
        </p:spPr>
        <p:txBody>
          <a:bodyPr vert="horz" lIns="0" tIns="0" rIns="0" bIns="0" rtlCol="0">
            <a:noAutofit/>
          </a:bodyPr>
          <a:lstStyle/>
          <a:p>
            <a:pPr>
              <a:lnSpc>
                <a:spcPct val="90000"/>
              </a:lnSpc>
              <a:spcBef>
                <a:spcPct val="0"/>
              </a:spcBef>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五、二轮备考的具体做法</a:t>
            </a:r>
            <a:endParaRPr lang="zh-CN" altLang="en-US" sz="3200" b="1" kern="100" dirty="0">
              <a:solidFill>
                <a:srgbClr val="000066"/>
              </a:solidFill>
              <a:latin typeface="Calibri" panose="020F0502020204030204" pitchFamily="34" charset="0"/>
              <a:ea typeface="微软雅黑" panose="020B0503020204020204" pitchFamily="34" charset="-122"/>
              <a:cs typeface="+mj-cs"/>
            </a:endParaRPr>
          </a:p>
        </p:txBody>
      </p:sp>
      <p:sp>
        <p:nvSpPr>
          <p:cNvPr id="5" name="Rectangle 4675"/>
          <p:cNvSpPr/>
          <p:nvPr/>
        </p:nvSpPr>
        <p:spPr>
          <a:xfrm>
            <a:off x="858754" y="1183656"/>
            <a:ext cx="6520815" cy="541020"/>
          </a:xfrm>
          <a:prstGeom prst="rect">
            <a:avLst/>
          </a:prstGeom>
          <a:ln>
            <a:noFill/>
          </a:ln>
        </p:spPr>
        <p:txBody>
          <a:bodyPr vert="horz" lIns="0" tIns="0" rIns="0" bIns="0" rtlCol="0">
            <a:noAutofit/>
          </a:bodyPr>
          <a:lstStyle/>
          <a:p>
            <a:pPr>
              <a:lnSpc>
                <a:spcPct val="107000"/>
              </a:lnSpc>
              <a:spcAft>
                <a:spcPts val="800"/>
              </a:spcAft>
            </a:pPr>
            <a:r>
              <a:rPr lang="en-US" sz="28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2</a:t>
            </a:r>
            <a:r>
              <a:rPr lang="zh-CN" sz="28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8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明确重点，主干知识网络化</a:t>
            </a:r>
            <a:endParaRPr lang="zh-CN" sz="2800" kern="100" dirty="0">
              <a:solidFill>
                <a:srgbClr val="000000"/>
              </a:solidFill>
              <a:effectLst/>
              <a:latin typeface="楷体" panose="02010609060101010101" pitchFamily="49" charset="-122"/>
              <a:ea typeface="楷体" panose="02010609060101010101" pitchFamily="49" charset="-122"/>
            </a:endParaRPr>
          </a:p>
        </p:txBody>
      </p:sp>
      <p:sp>
        <p:nvSpPr>
          <p:cNvPr id="2" name="Rectangle 4708"/>
          <p:cNvSpPr/>
          <p:nvPr/>
        </p:nvSpPr>
        <p:spPr>
          <a:xfrm>
            <a:off x="761748" y="1855300"/>
            <a:ext cx="3718560" cy="415290"/>
          </a:xfrm>
          <a:prstGeom prst="rect">
            <a:avLst/>
          </a:prstGeom>
          <a:ln>
            <a:noFill/>
          </a:ln>
        </p:spPr>
        <p:txBody>
          <a:bodyPr vert="horz" lIns="0" tIns="0" rIns="0" bIns="0" rtlCol="0">
            <a:noAutofit/>
          </a:bodyPr>
          <a:lstStyle/>
          <a:p>
            <a:pPr>
              <a:lnSpc>
                <a:spcPct val="107000"/>
              </a:lnSpc>
              <a:spcAft>
                <a:spcPts val="800"/>
              </a:spcAft>
            </a:pPr>
            <a:r>
              <a:rPr lang="zh-CN" sz="2800" kern="100" dirty="0">
                <a:solidFill>
                  <a:srgbClr val="080808"/>
                </a:solidFill>
                <a:effectLst/>
                <a:latin typeface="楷体" panose="02010609060101010101" pitchFamily="49" charset="-122"/>
                <a:ea typeface="楷体" panose="02010609060101010101" pitchFamily="49" charset="-122"/>
                <a:cs typeface="华文楷体" panose="02010600040101010101" pitchFamily="2" charset="-122"/>
              </a:rPr>
              <a:t>高考物理主要是考察：</a:t>
            </a:r>
            <a:endParaRPr lang="zh-CN" sz="2800" kern="100" dirty="0">
              <a:solidFill>
                <a:srgbClr val="000000"/>
              </a:solidFill>
              <a:effectLst/>
              <a:latin typeface="楷体" panose="02010609060101010101" pitchFamily="49" charset="-122"/>
              <a:ea typeface="楷体" panose="02010609060101010101" pitchFamily="49" charset="-122"/>
            </a:endParaRPr>
          </a:p>
        </p:txBody>
      </p:sp>
      <p:sp>
        <p:nvSpPr>
          <p:cNvPr id="3" name="Rectangle 4709"/>
          <p:cNvSpPr/>
          <p:nvPr/>
        </p:nvSpPr>
        <p:spPr>
          <a:xfrm>
            <a:off x="578401" y="2515962"/>
            <a:ext cx="1862455" cy="415290"/>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9" name="Rectangle 4710"/>
          <p:cNvSpPr/>
          <p:nvPr/>
        </p:nvSpPr>
        <p:spPr>
          <a:xfrm>
            <a:off x="519205" y="2526931"/>
            <a:ext cx="9986897" cy="562166"/>
          </a:xfrm>
          <a:prstGeom prst="rect">
            <a:avLst/>
          </a:prstGeom>
          <a:ln>
            <a:noFill/>
          </a:ln>
        </p:spPr>
        <p:txBody>
          <a:bodyPr vert="horz" lIns="0" tIns="0" rIns="0" bIns="0" rtlCol="0">
            <a:noAutofit/>
          </a:bodyPr>
          <a:lstStyle/>
          <a:p>
            <a:pPr>
              <a:lnSpc>
                <a:spcPct val="107000"/>
              </a:lnSpc>
              <a:spcAft>
                <a:spcPts val="800"/>
              </a:spcAft>
            </a:pPr>
            <a:r>
              <a:rPr lang="zh-CN" altLang="zh-CN" sz="2800" kern="100" dirty="0">
                <a:solidFill>
                  <a:srgbClr val="FF0000"/>
                </a:solidFill>
                <a:effectLst/>
                <a:latin typeface="楷体" panose="02010609060101010101" pitchFamily="49" charset="-122"/>
                <a:ea typeface="楷体" panose="02010609060101010101" pitchFamily="49" charset="-122"/>
                <a:cs typeface="华文楷体" panose="02010600040101010101" pitchFamily="2" charset="-122"/>
              </a:rPr>
              <a:t>五种基本力</a:t>
            </a:r>
            <a:r>
              <a:rPr lang="en-US" altLang="zh-CN" sz="2800" kern="100" dirty="0">
                <a:solidFill>
                  <a:srgbClr val="FF0000"/>
                </a:solidFill>
                <a:effectLst/>
                <a:latin typeface="楷体" panose="02010609060101010101" pitchFamily="49" charset="-122"/>
                <a:ea typeface="楷体" panose="02010609060101010101" pitchFamily="49" charset="-122"/>
                <a:cs typeface="华文楷体" panose="02010600040101010101" pitchFamily="2" charset="-122"/>
              </a:rPr>
              <a:t>  </a:t>
            </a:r>
            <a:r>
              <a:rPr lang="zh-CN" sz="2800" kern="100" dirty="0">
                <a:solidFill>
                  <a:srgbClr val="0000FF"/>
                </a:solidFill>
                <a:effectLst/>
                <a:latin typeface="楷体" panose="02010609060101010101" pitchFamily="49" charset="-122"/>
                <a:ea typeface="楷体" panose="02010609060101010101" pitchFamily="49" charset="-122"/>
                <a:cs typeface="华文楷体" panose="02010600040101010101" pitchFamily="2" charset="-122"/>
              </a:rPr>
              <a:t>（重力、弹力、摩擦力、电场力、磁场力）</a:t>
            </a:r>
            <a:endParaRPr lang="zh-CN" sz="2800" kern="100" dirty="0">
              <a:solidFill>
                <a:srgbClr val="000000"/>
              </a:solidFill>
              <a:effectLst/>
              <a:latin typeface="楷体" panose="02010609060101010101" pitchFamily="49" charset="-122"/>
              <a:ea typeface="楷体" panose="02010609060101010101" pitchFamily="49" charset="-122"/>
            </a:endParaRPr>
          </a:p>
        </p:txBody>
      </p:sp>
      <p:sp>
        <p:nvSpPr>
          <p:cNvPr id="10" name="Rectangle 4711"/>
          <p:cNvSpPr/>
          <p:nvPr/>
        </p:nvSpPr>
        <p:spPr>
          <a:xfrm>
            <a:off x="197518" y="3283640"/>
            <a:ext cx="1436772" cy="721656"/>
          </a:xfrm>
          <a:prstGeom prst="rect">
            <a:avLst/>
          </a:prstGeom>
          <a:ln>
            <a:noFill/>
          </a:ln>
        </p:spPr>
        <p:txBody>
          <a:bodyPr vert="horz" lIns="0" tIns="0" rIns="0" bIns="0" rtlCol="0">
            <a:noAutofit/>
          </a:bodyPr>
          <a:lstStyle/>
          <a:p>
            <a:pPr algn="ct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1" name="Rectangle 4712"/>
          <p:cNvSpPr/>
          <p:nvPr/>
        </p:nvSpPr>
        <p:spPr>
          <a:xfrm>
            <a:off x="467087" y="3152945"/>
            <a:ext cx="11518008" cy="971000"/>
          </a:xfrm>
          <a:prstGeom prst="rect">
            <a:avLst/>
          </a:prstGeom>
          <a:ln>
            <a:noFill/>
          </a:ln>
        </p:spPr>
        <p:txBody>
          <a:bodyPr vert="horz" lIns="0" tIns="0" rIns="0" bIns="0" rtlCol="0">
            <a:noAutofit/>
          </a:bodyPr>
          <a:lstStyle/>
          <a:p>
            <a:pPr>
              <a:lnSpc>
                <a:spcPct val="107000"/>
              </a:lnSpc>
              <a:spcAft>
                <a:spcPts val="800"/>
              </a:spcAft>
            </a:pPr>
            <a:r>
              <a:rPr lang="zh-CN" altLang="zh-CN" sz="2800" kern="100" dirty="0">
                <a:solidFill>
                  <a:srgbClr val="FF0000"/>
                </a:solidFill>
                <a:effectLst/>
                <a:latin typeface="楷体" panose="02010609060101010101" pitchFamily="49" charset="-122"/>
                <a:ea typeface="楷体" panose="02010609060101010101" pitchFamily="49" charset="-122"/>
                <a:cs typeface="华文楷体" panose="02010600040101010101" pitchFamily="2" charset="-122"/>
              </a:rPr>
              <a:t>五种基本运动</a:t>
            </a:r>
            <a:r>
              <a:rPr lang="zh-CN" sz="2800" kern="100" dirty="0">
                <a:solidFill>
                  <a:srgbClr val="0000FF"/>
                </a:solidFill>
                <a:effectLst/>
                <a:latin typeface="楷体" panose="02010609060101010101" pitchFamily="49" charset="-122"/>
                <a:ea typeface="楷体" panose="02010609060101010101" pitchFamily="49" charset="-122"/>
                <a:cs typeface="华文楷体" panose="02010600040101010101" pitchFamily="2" charset="-122"/>
              </a:rPr>
              <a:t>（匀速直线运动、匀变速直线运动、平抛</a:t>
            </a:r>
            <a:r>
              <a:rPr lang="zh-CN" altLang="zh-CN" sz="2800" kern="100" dirty="0">
                <a:solidFill>
                  <a:srgbClr val="0000FF"/>
                </a:solidFill>
                <a:latin typeface="楷体" panose="02010609060101010101" pitchFamily="49" charset="-122"/>
                <a:ea typeface="楷体" panose="02010609060101010101" pitchFamily="49" charset="-122"/>
              </a:rPr>
              <a:t>运动和类平抛运动、圆周运动、简谐运动）</a:t>
            </a:r>
            <a:endParaRPr lang="zh-CN" altLang="zh-CN" sz="2800" kern="100" dirty="0">
              <a:solidFill>
                <a:srgbClr val="0000FF"/>
              </a:solidFill>
              <a:latin typeface="楷体" panose="02010609060101010101" pitchFamily="49" charset="-122"/>
              <a:ea typeface="楷体" panose="02010609060101010101" pitchFamily="49" charset="-122"/>
            </a:endParaRPr>
          </a:p>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2" name="Rectangle 4713"/>
          <p:cNvSpPr/>
          <p:nvPr/>
        </p:nvSpPr>
        <p:spPr>
          <a:xfrm>
            <a:off x="2695809" y="3971452"/>
            <a:ext cx="7060565" cy="415290"/>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3" name="Rectangle 4714"/>
          <p:cNvSpPr/>
          <p:nvPr/>
        </p:nvSpPr>
        <p:spPr>
          <a:xfrm>
            <a:off x="538928" y="4254640"/>
            <a:ext cx="11206901" cy="2029619"/>
          </a:xfrm>
          <a:prstGeom prst="rect">
            <a:avLst/>
          </a:prstGeom>
          <a:ln>
            <a:noFill/>
          </a:ln>
        </p:spPr>
        <p:txBody>
          <a:bodyPr vert="horz" lIns="0" tIns="0" rIns="0" bIns="0" rtlCol="0">
            <a:noAutofit/>
          </a:bodyPr>
          <a:lstStyle/>
          <a:p>
            <a:pPr>
              <a:lnSpc>
                <a:spcPct val="107000"/>
              </a:lnSpc>
              <a:spcAft>
                <a:spcPts val="800"/>
              </a:spcAft>
            </a:pPr>
            <a:r>
              <a:rPr lang="en-US" altLang="zh-CN" sz="2800" kern="100" dirty="0">
                <a:solidFill>
                  <a:srgbClr val="000000"/>
                </a:solidFill>
                <a:effectLst/>
                <a:latin typeface="Calibri" panose="020F0502020204030204" pitchFamily="34" charset="0"/>
                <a:ea typeface="华文楷体" panose="02010600040101010101" pitchFamily="2" charset="-122"/>
                <a:cs typeface="华文楷体" panose="02010600040101010101" pitchFamily="2" charset="-122"/>
              </a:rPr>
              <a:t>    </a:t>
            </a:r>
            <a:r>
              <a:rPr 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由于高考试题数量有限，不可能覆盖高中的全部内容，但重点内容，</a:t>
            </a:r>
            <a:r>
              <a:rPr lang="zh-CN" altLang="zh-CN" sz="2800" kern="100" dirty="0">
                <a:solidFill>
                  <a:srgbClr val="000000"/>
                </a:solidFill>
                <a:latin typeface="楷体" panose="02010609060101010101" pitchFamily="49" charset="-122"/>
                <a:ea typeface="楷体" panose="02010609060101010101" pitchFamily="49" charset="-122"/>
              </a:rPr>
              <a:t>知识一定会考，如：力学中的牛顿运动定律、功能关系，匀速圆周运</a:t>
            </a:r>
            <a:r>
              <a:rPr lang="zh-CN" alt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动，力的平衡。电学中的静电场的场强与电势，电场或磁场</a:t>
            </a:r>
            <a:r>
              <a:rPr lang="zh-CN" altLang="zh-CN" sz="2800" kern="100" dirty="0">
                <a:solidFill>
                  <a:srgbClr val="000000"/>
                </a:solidFill>
                <a:latin typeface="楷体" panose="02010609060101010101" pitchFamily="49" charset="-122"/>
                <a:ea typeface="楷体" panose="02010609060101010101" pitchFamily="49" charset="-122"/>
              </a:rPr>
              <a:t>中的运动，电磁感应与交流电等</a:t>
            </a:r>
            <a:r>
              <a:rPr lang="zh-CN" altLang="zh-CN" sz="2800" kern="100" dirty="0">
                <a:solidFill>
                  <a:srgbClr val="000000"/>
                </a:solidFill>
                <a:effectLst/>
                <a:latin typeface="楷体" panose="02010609060101010101" pitchFamily="49" charset="-122"/>
                <a:ea typeface="楷体" panose="02010609060101010101" pitchFamily="49" charset="-122"/>
                <a:cs typeface="华文楷体" panose="02010600040101010101" pitchFamily="2" charset="-122"/>
              </a:rPr>
              <a:t>。</a:t>
            </a:r>
            <a:endParaRPr lang="zh-CN" altLang="zh-CN" sz="28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endParaRPr lang="zh-CN" altLang="zh-CN" sz="2800" kern="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endParaRPr lang="zh-CN" altLang="zh-CN" sz="2800" kern="100" dirty="0">
              <a:solidFill>
                <a:srgbClr val="000000"/>
              </a:solidFill>
              <a:latin typeface="Calibri" panose="020F0502020204030204" pitchFamily="34" charset="0"/>
              <a:ea typeface="华文楷体" panose="02010600040101010101" pitchFamily="2" charset="-122"/>
            </a:endParaRPr>
          </a:p>
          <a:p>
            <a:pPr>
              <a:lnSpc>
                <a:spcPct val="107000"/>
              </a:lnSpc>
              <a:spcAft>
                <a:spcPts val="800"/>
              </a:spcAft>
            </a:pPr>
            <a:endParaRPr lang="zh-CN" sz="2800" kern="100" dirty="0">
              <a:solidFill>
                <a:srgbClr val="000000"/>
              </a:solidFill>
              <a:effectLst/>
              <a:latin typeface="Calibri" panose="020F0502020204030204" pitchFamily="34" charset="0"/>
              <a:ea typeface="Calibri" panose="020F0502020204030204" pitchFamily="34" charset="0"/>
            </a:endParaRPr>
          </a:p>
        </p:txBody>
      </p:sp>
      <p:sp>
        <p:nvSpPr>
          <p:cNvPr id="14" name="Rectangle 4717"/>
          <p:cNvSpPr/>
          <p:nvPr/>
        </p:nvSpPr>
        <p:spPr>
          <a:xfrm>
            <a:off x="1425174" y="5062382"/>
            <a:ext cx="1014031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5" name="Rectangle 4718"/>
          <p:cNvSpPr/>
          <p:nvPr/>
        </p:nvSpPr>
        <p:spPr>
          <a:xfrm>
            <a:off x="915904" y="5519582"/>
            <a:ext cx="1082992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6" name="Rectangle 4719"/>
          <p:cNvSpPr/>
          <p:nvPr/>
        </p:nvSpPr>
        <p:spPr>
          <a:xfrm>
            <a:off x="915904" y="5976147"/>
            <a:ext cx="304990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标题 10"/>
          <p:cNvSpPr>
            <a:spLocks noGrp="1"/>
          </p:cNvSpPr>
          <p:nvPr>
            <p:ph type="title"/>
          </p:nvPr>
        </p:nvSpPr>
        <p:spPr>
          <a:xfrm>
            <a:off x="316334" y="375920"/>
            <a:ext cx="9980930" cy="623570"/>
          </a:xfrm>
        </p:spPr>
        <p:txBody>
          <a:bodyPr>
            <a:normAutofit/>
          </a:bodyPr>
          <a:lstStyle/>
          <a:p>
            <a:pPr algn="l"/>
            <a:r>
              <a:rPr lang="zh-CN" altLang="en-US" sz="3200" b="1" kern="100" dirty="0">
                <a:solidFill>
                  <a:srgbClr val="000066"/>
                </a:solidFill>
                <a:latin typeface="Calibri" panose="020F0502020204030204" pitchFamily="34" charset="0"/>
                <a:ea typeface="微软雅黑" panose="020B0503020204020204" pitchFamily="34" charset="-122"/>
                <a:sym typeface="+mn-ea"/>
              </a:rPr>
              <a:t>一、熟悉与高考相关政策</a:t>
            </a:r>
            <a:endParaRPr lang="zh-CN" altLang="en-US" sz="3200" b="1" kern="100" dirty="0">
              <a:solidFill>
                <a:srgbClr val="000066"/>
              </a:solidFill>
              <a:latin typeface="Calibri" panose="020F0502020204030204" pitchFamily="34" charset="0"/>
              <a:ea typeface="微软雅黑" panose="020B0503020204020204" pitchFamily="34" charset="-122"/>
            </a:endParaRPr>
          </a:p>
        </p:txBody>
      </p:sp>
      <p:pic>
        <p:nvPicPr>
          <p:cNvPr id="6" name="图片 5" descr="tb_image_share_1646723562480"/>
          <p:cNvPicPr>
            <a:picLocks noChangeAspect="1"/>
          </p:cNvPicPr>
          <p:nvPr/>
        </p:nvPicPr>
        <p:blipFill>
          <a:blip r:embed="rId1"/>
          <a:srcRect l="20281" t="4802" r="20490" b="4802"/>
          <a:stretch>
            <a:fillRect/>
          </a:stretch>
        </p:blipFill>
        <p:spPr>
          <a:xfrm>
            <a:off x="1671788" y="1236721"/>
            <a:ext cx="3384000" cy="5164677"/>
          </a:xfrm>
          <a:prstGeom prst="rect">
            <a:avLst/>
          </a:prstGeom>
        </p:spPr>
      </p:pic>
      <p:pic>
        <p:nvPicPr>
          <p:cNvPr id="7" name="图片 6" descr="tb_image_share_1646723533789"/>
          <p:cNvPicPr>
            <a:picLocks noChangeAspect="1"/>
          </p:cNvPicPr>
          <p:nvPr/>
        </p:nvPicPr>
        <p:blipFill>
          <a:blip r:embed="rId2"/>
          <a:srcRect l="19333" t="4042" r="20104" b="14229"/>
          <a:stretch>
            <a:fillRect/>
          </a:stretch>
        </p:blipFill>
        <p:spPr>
          <a:xfrm>
            <a:off x="6333079" y="1236721"/>
            <a:ext cx="3691890" cy="498221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87"/>
          <p:cNvSpPr/>
          <p:nvPr/>
        </p:nvSpPr>
        <p:spPr>
          <a:xfrm>
            <a:off x="858754" y="502758"/>
            <a:ext cx="6611620" cy="534035"/>
          </a:xfrm>
          <a:prstGeom prst="rect">
            <a:avLst/>
          </a:prstGeom>
          <a:ln>
            <a:noFill/>
          </a:ln>
        </p:spPr>
        <p:txBody>
          <a:bodyPr vert="horz" lIns="0" tIns="0" rIns="0" bIns="0" rtlCol="0">
            <a:noAutofit/>
          </a:bodyPr>
          <a:lstStyle/>
          <a:p>
            <a:pPr>
              <a:lnSpc>
                <a:spcPct val="90000"/>
              </a:lnSpc>
              <a:spcBef>
                <a:spcPct val="0"/>
              </a:spcBef>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五、二轮备考的具体做法</a:t>
            </a:r>
            <a:endParaRPr lang="zh-CN" altLang="en-US" sz="3200" b="1" kern="100" dirty="0">
              <a:solidFill>
                <a:srgbClr val="000066"/>
              </a:solidFill>
              <a:latin typeface="Calibri" panose="020F0502020204030204" pitchFamily="34" charset="0"/>
              <a:ea typeface="微软雅黑" panose="020B0503020204020204" pitchFamily="34" charset="-122"/>
              <a:cs typeface="+mj-cs"/>
            </a:endParaRPr>
          </a:p>
        </p:txBody>
      </p:sp>
      <p:sp>
        <p:nvSpPr>
          <p:cNvPr id="5" name="Rectangle 4675"/>
          <p:cNvSpPr/>
          <p:nvPr/>
        </p:nvSpPr>
        <p:spPr>
          <a:xfrm>
            <a:off x="858754" y="1151580"/>
            <a:ext cx="6520815" cy="541020"/>
          </a:xfrm>
          <a:prstGeom prst="rect">
            <a:avLst/>
          </a:prstGeom>
          <a:ln>
            <a:noFill/>
          </a:ln>
        </p:spPr>
        <p:txBody>
          <a:bodyPr vert="horz" lIns="0" tIns="0" rIns="0" bIns="0" rtlCol="0">
            <a:noAutofit/>
          </a:bodyPr>
          <a:lstStyle/>
          <a:p>
            <a:pPr>
              <a:lnSpc>
                <a:spcPct val="107000"/>
              </a:lnSpc>
              <a:spcAft>
                <a:spcPts val="800"/>
              </a:spcAft>
            </a:pPr>
            <a:r>
              <a:rPr lang="en-US"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3</a:t>
            </a:r>
            <a:r>
              <a:rPr lang="zh-CN"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注重研究，突出审题能力提高</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14" name="Rectangle 4717"/>
          <p:cNvSpPr/>
          <p:nvPr/>
        </p:nvSpPr>
        <p:spPr>
          <a:xfrm>
            <a:off x="1425174" y="5062382"/>
            <a:ext cx="1014031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5" name="Rectangle 4718"/>
          <p:cNvSpPr/>
          <p:nvPr/>
        </p:nvSpPr>
        <p:spPr>
          <a:xfrm>
            <a:off x="915904" y="5519582"/>
            <a:ext cx="1082992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6" name="Rectangle 4719"/>
          <p:cNvSpPr/>
          <p:nvPr/>
        </p:nvSpPr>
        <p:spPr>
          <a:xfrm>
            <a:off x="915904" y="5976147"/>
            <a:ext cx="304990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6" name="Rectangle 4741"/>
          <p:cNvSpPr/>
          <p:nvPr/>
        </p:nvSpPr>
        <p:spPr>
          <a:xfrm>
            <a:off x="915904" y="2271353"/>
            <a:ext cx="10412626" cy="995773"/>
          </a:xfrm>
          <a:prstGeom prst="rect">
            <a:avLst/>
          </a:prstGeom>
          <a:ln>
            <a:noFill/>
          </a:ln>
        </p:spPr>
        <p:txBody>
          <a:bodyPr vert="horz" lIns="0" tIns="0" rIns="0" bIns="0" rtlCol="0">
            <a:noAutofit/>
          </a:bodyPr>
          <a:lstStyle/>
          <a:p>
            <a:pPr>
              <a:lnSpc>
                <a:spcPct val="107000"/>
              </a:lnSpc>
              <a:spcAft>
                <a:spcPts val="800"/>
              </a:spcAft>
            </a:pPr>
            <a:r>
              <a:rPr lang="zh-CN"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从题目的陈述中正确辨析出题目所给的具体条件或具体要求的过程</a:t>
            </a:r>
            <a:endParaRPr lang="zh-CN" sz="11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楷体" panose="02010609060101010101" pitchFamily="49" charset="-122"/>
                <a:ea typeface="楷体" panose="02010609060101010101" pitchFamily="49" charset="-122"/>
              </a:rPr>
              <a:t> </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7" name="Rectangle 4741"/>
          <p:cNvSpPr/>
          <p:nvPr/>
        </p:nvSpPr>
        <p:spPr>
          <a:xfrm>
            <a:off x="915904" y="1810334"/>
            <a:ext cx="9166225" cy="471805"/>
          </a:xfrm>
          <a:prstGeom prst="rect">
            <a:avLst/>
          </a:prstGeom>
          <a:ln>
            <a:noFill/>
          </a:ln>
        </p:spPr>
        <p:txBody>
          <a:bodyPr vert="horz" lIns="0" tIns="0" rIns="0" bIns="0" rtlCol="0">
            <a:noAutofit/>
          </a:bodyPr>
          <a:lstStyle/>
          <a:p>
            <a:pPr>
              <a:lnSpc>
                <a:spcPct val="107000"/>
              </a:lnSpc>
              <a:spcAft>
                <a:spcPts val="800"/>
              </a:spcAft>
            </a:pPr>
            <a:r>
              <a:rPr lang="en-US" altLang="zh-CN"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1.</a:t>
            </a:r>
            <a:r>
              <a:rPr lang="zh-CN" altLang="en-US"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什么是审题？</a:t>
            </a:r>
            <a:endParaRPr lang="zh-CN" sz="11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Calibri" panose="020F0502020204030204" pitchFamily="34" charset="0"/>
                <a:ea typeface="Calibri" panose="020F0502020204030204" pitchFamily="34" charset="0"/>
              </a:rPr>
              <a:t> </a:t>
            </a: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8" name="Rectangle 4741"/>
          <p:cNvSpPr/>
          <p:nvPr/>
        </p:nvSpPr>
        <p:spPr>
          <a:xfrm>
            <a:off x="915904" y="2823918"/>
            <a:ext cx="9166225" cy="471805"/>
          </a:xfrm>
          <a:prstGeom prst="rect">
            <a:avLst/>
          </a:prstGeom>
          <a:ln>
            <a:noFill/>
          </a:ln>
        </p:spPr>
        <p:txBody>
          <a:bodyPr vert="horz" lIns="0" tIns="0" rIns="0" bIns="0" rtlCol="0">
            <a:noAutofit/>
          </a:bodyPr>
          <a:lstStyle/>
          <a:p>
            <a:pPr>
              <a:lnSpc>
                <a:spcPct val="107000"/>
              </a:lnSpc>
              <a:spcAft>
                <a:spcPts val="800"/>
              </a:spcAft>
            </a:pPr>
            <a:r>
              <a:rPr lang="en-US" altLang="zh-CN"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2.</a:t>
            </a:r>
            <a:r>
              <a:rPr lang="zh-CN" altLang="en-US" sz="2800" kern="10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审题基本</a:t>
            </a:r>
            <a:r>
              <a:rPr lang="zh-CN" altLang="en-US"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要领？</a:t>
            </a:r>
            <a:endParaRPr lang="zh-CN" sz="11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Calibri" panose="020F0502020204030204" pitchFamily="34" charset="0"/>
                <a:ea typeface="Calibri" panose="020F0502020204030204" pitchFamily="34" charset="0"/>
              </a:rPr>
              <a:t> </a:t>
            </a: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7" name="Rectangle 4755"/>
          <p:cNvSpPr/>
          <p:nvPr/>
        </p:nvSpPr>
        <p:spPr>
          <a:xfrm>
            <a:off x="998713" y="3373193"/>
            <a:ext cx="6337895" cy="1906094"/>
          </a:xfrm>
          <a:prstGeom prst="rect">
            <a:avLst/>
          </a:prstGeom>
          <a:ln>
            <a:noFill/>
          </a:ln>
        </p:spPr>
        <p:txBody>
          <a:bodyPr vert="horz" lIns="0" tIns="0" rIns="0" bIns="0" rtlCol="0">
            <a:noAutofit/>
          </a:bodyPr>
          <a:lstStyle/>
          <a:p>
            <a:pPr>
              <a:lnSpc>
                <a:spcPct val="107000"/>
              </a:lnSpc>
              <a:spcAft>
                <a:spcPts val="800"/>
              </a:spcAft>
            </a:pPr>
            <a:r>
              <a:rPr lang="zh-CN" altLang="en-US"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a:t>
            </a:r>
            <a:r>
              <a:rPr lang="en-US" altLang="zh-CN"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1</a:t>
            </a:r>
            <a:r>
              <a:rPr lang="zh-CN" altLang="en-US"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a:t>
            </a:r>
            <a:r>
              <a:rPr lang="zh-CN"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rPr>
              <a:t>把题目文字转化为物理情景</a:t>
            </a:r>
            <a:endParaRPr lang="en-US" altLang="zh-CN" sz="2800" kern="100" dirty="0">
              <a:solidFill>
                <a:srgbClr val="0000FF"/>
              </a:solidFill>
              <a:effectLst/>
              <a:latin typeface="楷体" panose="02010609060101010101" pitchFamily="49" charset="-122"/>
              <a:ea typeface="楷体" panose="02010609060101010101" pitchFamily="49" charset="-122"/>
              <a:cs typeface="新宋体" panose="02010609030101010101" pitchFamily="49" charset="-122"/>
            </a:endParaRPr>
          </a:p>
          <a:p>
            <a:pPr>
              <a:lnSpc>
                <a:spcPct val="107000"/>
              </a:lnSpc>
              <a:spcAft>
                <a:spcPts val="800"/>
              </a:spcAft>
            </a:pPr>
            <a:r>
              <a:rPr lang="zh-CN" altLang="en-US" sz="2800" kern="100" dirty="0">
                <a:solidFill>
                  <a:srgbClr val="0000FF"/>
                </a:solidFill>
                <a:latin typeface="楷体" panose="02010609060101010101" pitchFamily="49" charset="-122"/>
                <a:ea typeface="楷体" panose="02010609060101010101" pitchFamily="49" charset="-122"/>
              </a:rPr>
              <a:t>（</a:t>
            </a:r>
            <a:r>
              <a:rPr lang="en-US" altLang="zh-CN" sz="2800" kern="100" dirty="0">
                <a:solidFill>
                  <a:srgbClr val="0000FF"/>
                </a:solidFill>
                <a:latin typeface="楷体" panose="02010609060101010101" pitchFamily="49" charset="-122"/>
                <a:ea typeface="楷体" panose="02010609060101010101" pitchFamily="49" charset="-122"/>
              </a:rPr>
              <a:t>2</a:t>
            </a:r>
            <a:r>
              <a:rPr lang="zh-CN" altLang="en-US" sz="2800" kern="100" dirty="0">
                <a:solidFill>
                  <a:srgbClr val="0000FF"/>
                </a:solidFill>
                <a:latin typeface="楷体" panose="02010609060101010101" pitchFamily="49" charset="-122"/>
                <a:ea typeface="楷体" panose="02010609060101010101" pitchFamily="49" charset="-122"/>
              </a:rPr>
              <a:t>）把物理情景转化为物理条件</a:t>
            </a:r>
            <a:endParaRPr lang="en-US" altLang="zh-CN" sz="2800" kern="100" dirty="0">
              <a:solidFill>
                <a:srgbClr val="0000FF"/>
              </a:solidFill>
              <a:latin typeface="楷体" panose="02010609060101010101" pitchFamily="49" charset="-122"/>
              <a:ea typeface="楷体" panose="02010609060101010101" pitchFamily="49" charset="-122"/>
            </a:endParaRPr>
          </a:p>
          <a:p>
            <a:pPr>
              <a:lnSpc>
                <a:spcPct val="107000"/>
              </a:lnSpc>
              <a:spcAft>
                <a:spcPts val="800"/>
              </a:spcAft>
            </a:pPr>
            <a:r>
              <a:rPr lang="zh-CN" altLang="en-US" sz="2800" kern="100" dirty="0">
                <a:solidFill>
                  <a:srgbClr val="0000FF"/>
                </a:solidFill>
                <a:effectLst/>
                <a:latin typeface="楷体" panose="02010609060101010101" pitchFamily="49" charset="-122"/>
                <a:ea typeface="楷体" panose="02010609060101010101" pitchFamily="49" charset="-122"/>
              </a:rPr>
              <a:t>（</a:t>
            </a:r>
            <a:r>
              <a:rPr lang="en-US" altLang="zh-CN" sz="2800" kern="100" dirty="0">
                <a:solidFill>
                  <a:srgbClr val="0000FF"/>
                </a:solidFill>
                <a:effectLst/>
                <a:latin typeface="楷体" panose="02010609060101010101" pitchFamily="49" charset="-122"/>
                <a:ea typeface="楷体" panose="02010609060101010101" pitchFamily="49" charset="-122"/>
              </a:rPr>
              <a:t>3</a:t>
            </a:r>
            <a:r>
              <a:rPr lang="zh-CN" altLang="en-US" sz="2800" kern="100" dirty="0">
                <a:solidFill>
                  <a:srgbClr val="0000FF"/>
                </a:solidFill>
                <a:effectLst/>
                <a:latin typeface="楷体" panose="02010609060101010101" pitchFamily="49" charset="-122"/>
                <a:ea typeface="楷体" panose="02010609060101010101" pitchFamily="49" charset="-122"/>
              </a:rPr>
              <a:t>）把物理条件转化为数学条件</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2" name="Text Box 3"/>
          <p:cNvSpPr txBox="1">
            <a:spLocks noChangeArrowheads="1"/>
          </p:cNvSpPr>
          <p:nvPr/>
        </p:nvSpPr>
        <p:spPr bwMode="auto">
          <a:xfrm>
            <a:off x="539102" y="4929590"/>
            <a:ext cx="11473604" cy="148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4955" algn="just" eaLnBrk="0" hangingPunct="0">
              <a:lnSpc>
                <a:spcPct val="140000"/>
              </a:lnSpc>
              <a:defRPr sz="2400" b="1">
                <a:solidFill>
                  <a:srgbClr val="0000FF"/>
                </a:solidFill>
                <a:latin typeface="楷体_GB2312"/>
                <a:ea typeface="楷体_GB2312"/>
                <a:cs typeface="楷体_GB2312"/>
              </a:defRPr>
            </a:lvl1pPr>
            <a:lvl2pPr marL="742950" indent="-285750" algn="just" eaLnBrk="0" hangingPunct="0">
              <a:lnSpc>
                <a:spcPct val="140000"/>
              </a:lnSpc>
              <a:defRPr sz="2400" b="1">
                <a:solidFill>
                  <a:srgbClr val="0000FF"/>
                </a:solidFill>
                <a:latin typeface="楷体_GB2312"/>
                <a:ea typeface="楷体_GB2312"/>
                <a:cs typeface="楷体_GB2312"/>
              </a:defRPr>
            </a:lvl2pPr>
            <a:lvl3pPr marL="1143000" indent="-228600" algn="just" eaLnBrk="0" hangingPunct="0">
              <a:lnSpc>
                <a:spcPct val="140000"/>
              </a:lnSpc>
              <a:defRPr sz="2400" b="1">
                <a:solidFill>
                  <a:srgbClr val="0000FF"/>
                </a:solidFill>
                <a:latin typeface="楷体_GB2312"/>
                <a:ea typeface="楷体_GB2312"/>
                <a:cs typeface="楷体_GB2312"/>
              </a:defRPr>
            </a:lvl3pPr>
            <a:lvl4pPr marL="1600200" indent="-228600" algn="just" eaLnBrk="0" hangingPunct="0">
              <a:lnSpc>
                <a:spcPct val="140000"/>
              </a:lnSpc>
              <a:defRPr sz="2400" b="1">
                <a:solidFill>
                  <a:srgbClr val="0000FF"/>
                </a:solidFill>
                <a:latin typeface="楷体_GB2312"/>
                <a:ea typeface="楷体_GB2312"/>
                <a:cs typeface="楷体_GB2312"/>
              </a:defRPr>
            </a:lvl4pPr>
            <a:lvl5pPr marL="2057400" indent="-228600" algn="just" eaLnBrk="0" hangingPunct="0">
              <a:lnSpc>
                <a:spcPct val="140000"/>
              </a:lnSpc>
              <a:defRPr sz="2400" b="1">
                <a:solidFill>
                  <a:srgbClr val="0000FF"/>
                </a:solidFill>
                <a:latin typeface="楷体_GB2312"/>
                <a:ea typeface="楷体_GB2312"/>
                <a:cs typeface="楷体_GB2312"/>
              </a:defRPr>
            </a:lvl5pPr>
            <a:lvl6pPr marL="25146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6pPr>
            <a:lvl7pPr marL="29718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7pPr>
            <a:lvl8pPr marL="34290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8pPr>
            <a:lvl9pPr marL="38862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9pPr>
          </a:lstStyle>
          <a:p>
            <a:pPr eaLnBrk="1" hangingPunct="1">
              <a:lnSpc>
                <a:spcPct val="130000"/>
              </a:lnSpc>
              <a:spcBef>
                <a:spcPct val="20000"/>
              </a:spcBef>
            </a:pPr>
            <a:r>
              <a:rPr kumimoji="1" lang="en-US" altLang="zh-CN" dirty="0">
                <a:latin typeface="Times New Roman" panose="02020603050405020304" pitchFamily="18" charset="0"/>
              </a:rPr>
              <a:t>●</a:t>
            </a:r>
            <a:r>
              <a:rPr kumimoji="1" lang="zh-CN" altLang="en-US" dirty="0">
                <a:latin typeface="Times New Roman" panose="02020603050405020304" pitchFamily="18" charset="0"/>
              </a:rPr>
              <a:t>只有把文字转化为情境之后，才能进一步形成解题条件和要求。大量灵活的物理问题，之所以灵活，就是因为关键的解题条件是隐藏的，需要通过转化进行发掘。因此，把文字转化为情境对解题来说具有关键意义。</a:t>
            </a:r>
            <a:endParaRPr kumimoji="1" lang="zh-CN" altLang="en-US" dirty="0">
              <a:latin typeface="Times New Roman" panose="02020603050405020304" pitchFamily="18" charset="0"/>
            </a:endParaRPr>
          </a:p>
        </p:txBody>
      </p:sp>
      <p:sp>
        <p:nvSpPr>
          <p:cNvPr id="3" name="Text Box 4"/>
          <p:cNvSpPr txBox="1">
            <a:spLocks noChangeArrowheads="1"/>
          </p:cNvSpPr>
          <p:nvPr/>
        </p:nvSpPr>
        <p:spPr bwMode="auto">
          <a:xfrm>
            <a:off x="1013000" y="7733526"/>
            <a:ext cx="75612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4955" algn="just" eaLnBrk="0" hangingPunct="0">
              <a:lnSpc>
                <a:spcPct val="140000"/>
              </a:lnSpc>
              <a:defRPr sz="2400" b="1">
                <a:solidFill>
                  <a:srgbClr val="0000FF"/>
                </a:solidFill>
                <a:latin typeface="楷体_GB2312"/>
                <a:ea typeface="楷体_GB2312"/>
                <a:cs typeface="楷体_GB2312"/>
              </a:defRPr>
            </a:lvl1pPr>
            <a:lvl2pPr marL="742950" indent="-285750" algn="just" eaLnBrk="0" hangingPunct="0">
              <a:lnSpc>
                <a:spcPct val="140000"/>
              </a:lnSpc>
              <a:defRPr sz="2400" b="1">
                <a:solidFill>
                  <a:srgbClr val="0000FF"/>
                </a:solidFill>
                <a:latin typeface="楷体_GB2312"/>
                <a:ea typeface="楷体_GB2312"/>
                <a:cs typeface="楷体_GB2312"/>
              </a:defRPr>
            </a:lvl2pPr>
            <a:lvl3pPr marL="1143000" indent="-228600" algn="just" eaLnBrk="0" hangingPunct="0">
              <a:lnSpc>
                <a:spcPct val="140000"/>
              </a:lnSpc>
              <a:defRPr sz="2400" b="1">
                <a:solidFill>
                  <a:srgbClr val="0000FF"/>
                </a:solidFill>
                <a:latin typeface="楷体_GB2312"/>
                <a:ea typeface="楷体_GB2312"/>
                <a:cs typeface="楷体_GB2312"/>
              </a:defRPr>
            </a:lvl3pPr>
            <a:lvl4pPr marL="1600200" indent="-228600" algn="just" eaLnBrk="0" hangingPunct="0">
              <a:lnSpc>
                <a:spcPct val="140000"/>
              </a:lnSpc>
              <a:defRPr sz="2400" b="1">
                <a:solidFill>
                  <a:srgbClr val="0000FF"/>
                </a:solidFill>
                <a:latin typeface="楷体_GB2312"/>
                <a:ea typeface="楷体_GB2312"/>
                <a:cs typeface="楷体_GB2312"/>
              </a:defRPr>
            </a:lvl4pPr>
            <a:lvl5pPr marL="2057400" indent="-228600" algn="just" eaLnBrk="0" hangingPunct="0">
              <a:lnSpc>
                <a:spcPct val="140000"/>
              </a:lnSpc>
              <a:defRPr sz="2400" b="1">
                <a:solidFill>
                  <a:srgbClr val="0000FF"/>
                </a:solidFill>
                <a:latin typeface="楷体_GB2312"/>
                <a:ea typeface="楷体_GB2312"/>
                <a:cs typeface="楷体_GB2312"/>
              </a:defRPr>
            </a:lvl5pPr>
            <a:lvl6pPr marL="25146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6pPr>
            <a:lvl7pPr marL="29718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7pPr>
            <a:lvl8pPr marL="34290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8pPr>
            <a:lvl9pPr marL="3886200" indent="-228600" algn="just" eaLnBrk="0" fontAlgn="base" hangingPunct="0">
              <a:lnSpc>
                <a:spcPct val="140000"/>
              </a:lnSpc>
              <a:spcBef>
                <a:spcPct val="0"/>
              </a:spcBef>
              <a:spcAft>
                <a:spcPct val="0"/>
              </a:spcAft>
              <a:defRPr sz="2400" b="1">
                <a:solidFill>
                  <a:srgbClr val="0000FF"/>
                </a:solidFill>
                <a:latin typeface="楷体_GB2312"/>
                <a:ea typeface="楷体_GB2312"/>
                <a:cs typeface="楷体_GB2312"/>
              </a:defRPr>
            </a:lvl9pPr>
          </a:lstStyle>
          <a:p>
            <a:pPr eaLnBrk="1" hangingPunct="1">
              <a:lnSpc>
                <a:spcPct val="130000"/>
              </a:lnSpc>
              <a:spcBef>
                <a:spcPct val="20000"/>
              </a:spcBef>
            </a:pPr>
            <a:r>
              <a:rPr kumimoji="1" lang="en-US" altLang="zh-CN" dirty="0">
                <a:latin typeface="Times New Roman" panose="02020603050405020304" pitchFamily="18" charset="0"/>
              </a:rPr>
              <a:t>●</a:t>
            </a:r>
            <a:r>
              <a:rPr kumimoji="1" lang="zh-CN" altLang="en-US" dirty="0">
                <a:latin typeface="Times New Roman" panose="02020603050405020304" pitchFamily="18" charset="0"/>
              </a:rPr>
              <a:t>怎样才会自觉地把文字转化为情景？这就需要增强学生的实践意识，以实现转化的自觉性。</a:t>
            </a:r>
            <a:endParaRPr kumimoji="1" lang="zh-CN"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87"/>
          <p:cNvSpPr/>
          <p:nvPr/>
        </p:nvSpPr>
        <p:spPr>
          <a:xfrm>
            <a:off x="858754" y="502758"/>
            <a:ext cx="6611620" cy="534035"/>
          </a:xfrm>
          <a:prstGeom prst="rect">
            <a:avLst/>
          </a:prstGeom>
          <a:ln>
            <a:noFill/>
          </a:ln>
        </p:spPr>
        <p:txBody>
          <a:bodyPr vert="horz" lIns="0" tIns="0" rIns="0" bIns="0" rtlCol="0">
            <a:noAutofit/>
          </a:bodyPr>
          <a:lstStyle/>
          <a:p>
            <a:pPr>
              <a:lnSpc>
                <a:spcPct val="90000"/>
              </a:lnSpc>
              <a:spcBef>
                <a:spcPct val="0"/>
              </a:spcBef>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五、二轮备考的具体做法</a:t>
            </a:r>
            <a:endParaRPr lang="zh-CN" altLang="en-US" sz="3200" b="1" kern="100" dirty="0">
              <a:solidFill>
                <a:srgbClr val="000066"/>
              </a:solidFill>
              <a:latin typeface="Calibri" panose="020F0502020204030204" pitchFamily="34" charset="0"/>
              <a:ea typeface="微软雅黑" panose="020B0503020204020204" pitchFamily="34" charset="-122"/>
              <a:cs typeface="+mj-cs"/>
            </a:endParaRPr>
          </a:p>
        </p:txBody>
      </p:sp>
      <p:sp>
        <p:nvSpPr>
          <p:cNvPr id="5" name="Rectangle 4675"/>
          <p:cNvSpPr/>
          <p:nvPr/>
        </p:nvSpPr>
        <p:spPr>
          <a:xfrm>
            <a:off x="915903" y="1203325"/>
            <a:ext cx="6520815" cy="541020"/>
          </a:xfrm>
          <a:prstGeom prst="rect">
            <a:avLst/>
          </a:prstGeom>
          <a:ln>
            <a:noFill/>
          </a:ln>
        </p:spPr>
        <p:txBody>
          <a:bodyPr vert="horz" lIns="0" tIns="0" rIns="0" bIns="0" rtlCol="0">
            <a:noAutofit/>
          </a:bodyPr>
          <a:lstStyle/>
          <a:p>
            <a:pPr>
              <a:lnSpc>
                <a:spcPct val="107000"/>
              </a:lnSpc>
              <a:spcAft>
                <a:spcPts val="800"/>
              </a:spcAft>
            </a:pPr>
            <a:r>
              <a:rPr lang="en-US"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4</a:t>
            </a:r>
            <a:r>
              <a:rPr lang="zh-CN"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3200"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构造模型，以图像突破难点</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15" name="Rectangle 4718"/>
          <p:cNvSpPr/>
          <p:nvPr/>
        </p:nvSpPr>
        <p:spPr>
          <a:xfrm>
            <a:off x="915904" y="5519582"/>
            <a:ext cx="1082992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16" name="Rectangle 4719"/>
          <p:cNvSpPr/>
          <p:nvPr/>
        </p:nvSpPr>
        <p:spPr>
          <a:xfrm>
            <a:off x="915904" y="5976147"/>
            <a:ext cx="304990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2" name="Rectangle 5046"/>
          <p:cNvSpPr/>
          <p:nvPr/>
        </p:nvSpPr>
        <p:spPr>
          <a:xfrm>
            <a:off x="1510037" y="1964453"/>
            <a:ext cx="3256915" cy="405130"/>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3" name="Rectangle 5062"/>
          <p:cNvSpPr/>
          <p:nvPr/>
        </p:nvSpPr>
        <p:spPr>
          <a:xfrm>
            <a:off x="915904" y="1797921"/>
            <a:ext cx="10021037" cy="2074137"/>
          </a:xfrm>
          <a:prstGeom prst="rect">
            <a:avLst/>
          </a:prstGeom>
          <a:ln>
            <a:noFill/>
          </a:ln>
        </p:spPr>
        <p:txBody>
          <a:bodyPr vert="horz" lIns="0" tIns="0" rIns="0" bIns="0" rtlCol="0">
            <a:noAutofit/>
          </a:bodyPr>
          <a:lstStyle/>
          <a:p>
            <a:pPr>
              <a:lnSpc>
                <a:spcPct val="107000"/>
              </a:lnSpc>
              <a:spcAft>
                <a:spcPts val="800"/>
              </a:spcAft>
            </a:pPr>
            <a:r>
              <a:rPr lang="zh-CN"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高中阶段的模型：</a:t>
            </a:r>
            <a:endParaRPr lang="zh-CN" altLang="zh-CN" sz="2400" b="1" kern="100" dirty="0">
              <a:solidFill>
                <a:srgbClr val="FF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24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a:t>
            </a:r>
            <a:r>
              <a:rPr lang="zh-CN" sz="24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概念模型：轻绳、轻杆、点电荷、弹性体等；</a:t>
            </a:r>
            <a:endParaRPr lang="zh-CN" sz="24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altLang="zh-CN" sz="2400" kern="100" dirty="0">
                <a:solidFill>
                  <a:srgbClr val="000000"/>
                </a:solidFill>
                <a:latin typeface="楷体" panose="02010609060101010101" pitchFamily="49" charset="-122"/>
                <a:ea typeface="楷体" panose="02010609060101010101" pitchFamily="49" charset="-122"/>
              </a:rPr>
              <a:t>(2)</a:t>
            </a:r>
            <a:r>
              <a:rPr lang="zh-CN" altLang="en-US" sz="2400" kern="100" dirty="0">
                <a:solidFill>
                  <a:srgbClr val="000000"/>
                </a:solidFill>
                <a:latin typeface="楷体" panose="02010609060101010101" pitchFamily="49" charset="-122"/>
                <a:ea typeface="楷体" panose="02010609060101010101" pitchFamily="49" charset="-122"/>
              </a:rPr>
              <a:t>过程模型：平衡状态、匀速圆周运动、简谐运动；</a:t>
            </a:r>
            <a:endParaRPr lang="en-US" altLang="zh-CN" sz="2400" kern="100" dirty="0">
              <a:solidFill>
                <a:srgbClr val="000000"/>
              </a:solidFill>
              <a:latin typeface="楷体" panose="02010609060101010101" pitchFamily="49" charset="-122"/>
              <a:ea typeface="楷体" panose="02010609060101010101" pitchFamily="49" charset="-122"/>
            </a:endParaRPr>
          </a:p>
          <a:p>
            <a:pPr>
              <a:lnSpc>
                <a:spcPct val="107000"/>
              </a:lnSpc>
              <a:spcAft>
                <a:spcPts val="800"/>
              </a:spcAft>
            </a:pPr>
            <a:r>
              <a:rPr lang="en-US" altLang="zh-CN" sz="2400" kern="100" dirty="0">
                <a:solidFill>
                  <a:srgbClr val="000000"/>
                </a:solidFill>
                <a:latin typeface="楷体" panose="02010609060101010101" pitchFamily="49" charset="-122"/>
                <a:ea typeface="楷体" panose="02010609060101010101" pitchFamily="49" charset="-122"/>
              </a:rPr>
              <a:t>(3)</a:t>
            </a:r>
            <a:r>
              <a:rPr lang="zh-CN" altLang="en-US" sz="2400" kern="100" dirty="0">
                <a:solidFill>
                  <a:srgbClr val="000000"/>
                </a:solidFill>
                <a:effectLst/>
                <a:latin typeface="楷体" panose="02010609060101010101" pitchFamily="49" charset="-122"/>
                <a:ea typeface="楷体" panose="02010609060101010101" pitchFamily="49" charset="-122"/>
              </a:rPr>
              <a:t>对象模型：斜面、传送带、连接体、地球磁场等</a:t>
            </a:r>
            <a:endParaRPr lang="zh-CN" sz="2400" kern="100" dirty="0">
              <a:solidFill>
                <a:srgbClr val="000000"/>
              </a:solidFill>
              <a:effectLst/>
              <a:latin typeface="楷体" panose="02010609060101010101" pitchFamily="49" charset="-122"/>
              <a:ea typeface="楷体" panose="02010609060101010101" pitchFamily="49" charset="-122"/>
            </a:endParaRPr>
          </a:p>
        </p:txBody>
      </p:sp>
      <p:sp>
        <p:nvSpPr>
          <p:cNvPr id="9" name="Rectangle 5047"/>
          <p:cNvSpPr/>
          <p:nvPr/>
        </p:nvSpPr>
        <p:spPr>
          <a:xfrm>
            <a:off x="1012097" y="3746645"/>
            <a:ext cx="6108700" cy="405765"/>
          </a:xfrm>
          <a:prstGeom prst="rect">
            <a:avLst/>
          </a:prstGeom>
          <a:ln>
            <a:noFill/>
          </a:ln>
        </p:spPr>
        <p:txBody>
          <a:bodyPr vert="horz" lIns="0" tIns="0" rIns="0" bIns="0" rtlCol="0">
            <a:noAutofit/>
          </a:bodyPr>
          <a:lstStyle/>
          <a:p>
            <a:pPr>
              <a:lnSpc>
                <a:spcPct val="107000"/>
              </a:lnSpc>
              <a:spcAft>
                <a:spcPts val="800"/>
              </a:spcAft>
            </a:pPr>
            <a:r>
              <a:rPr 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对于图像，应从四个方面去揣摩</a:t>
            </a:r>
            <a:r>
              <a:rPr lang="zh-CN" sz="24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a:t>
            </a:r>
            <a:endParaRPr lang="zh-CN" sz="1100" b="1" kern="100" dirty="0">
              <a:solidFill>
                <a:srgbClr val="FF0000"/>
              </a:solidFill>
              <a:effectLst/>
              <a:latin typeface="Calibri" panose="020F0502020204030204" pitchFamily="34" charset="0"/>
              <a:ea typeface="Calibri" panose="020F0502020204030204" pitchFamily="34" charset="0"/>
            </a:endParaRPr>
          </a:p>
        </p:txBody>
      </p:sp>
      <p:sp>
        <p:nvSpPr>
          <p:cNvPr id="11" name="Rectangle 5050"/>
          <p:cNvSpPr/>
          <p:nvPr/>
        </p:nvSpPr>
        <p:spPr>
          <a:xfrm>
            <a:off x="915903" y="4242889"/>
            <a:ext cx="10021037" cy="2112353"/>
          </a:xfrm>
          <a:prstGeom prst="rect">
            <a:avLst/>
          </a:prstGeom>
          <a:ln>
            <a:noFill/>
          </a:ln>
        </p:spPr>
        <p:txBody>
          <a:bodyPr vert="horz" lIns="0" tIns="0" rIns="0" bIns="0" rtlCol="0">
            <a:noAutofit/>
          </a:bodyPr>
          <a:lstStyle/>
          <a:p>
            <a:pPr>
              <a:lnSpc>
                <a:spcPct val="107000"/>
              </a:lnSpc>
              <a:spcAft>
                <a:spcPts val="800"/>
              </a:spcAft>
            </a:pPr>
            <a:r>
              <a:rPr lang="zh-CN" altLang="en-US" sz="24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24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a:t>
            </a:r>
            <a:r>
              <a:rPr lang="zh-CN" altLang="en-US" sz="24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sz="24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坐标轴的物理意义；</a:t>
            </a:r>
            <a:endParaRPr lang="en-US" altLang="zh-CN" sz="24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a:lnSpc>
                <a:spcPct val="107000"/>
              </a:lnSpc>
              <a:spcAft>
                <a:spcPts val="800"/>
              </a:spcAft>
            </a:pPr>
            <a:r>
              <a:rPr lang="zh-CN" altLang="en-US" sz="2400" kern="100" dirty="0">
                <a:solidFill>
                  <a:srgbClr val="000000"/>
                </a:solidFill>
                <a:latin typeface="楷体" panose="02010609060101010101" pitchFamily="49" charset="-122"/>
                <a:ea typeface="楷体" panose="02010609060101010101" pitchFamily="49" charset="-122"/>
              </a:rPr>
              <a:t>（</a:t>
            </a:r>
            <a:r>
              <a:rPr lang="en-US" altLang="zh-CN" sz="2400" kern="100" dirty="0">
                <a:solidFill>
                  <a:srgbClr val="000000"/>
                </a:solidFill>
                <a:latin typeface="楷体" panose="02010609060101010101" pitchFamily="49" charset="-122"/>
                <a:ea typeface="楷体" panose="02010609060101010101" pitchFamily="49" charset="-122"/>
              </a:rPr>
              <a:t>2</a:t>
            </a:r>
            <a:r>
              <a:rPr lang="zh-CN" altLang="en-US" sz="2400" kern="100" dirty="0">
                <a:solidFill>
                  <a:srgbClr val="000000"/>
                </a:solidFill>
                <a:latin typeface="楷体" panose="02010609060101010101" pitchFamily="49" charset="-122"/>
                <a:ea typeface="楷体" panose="02010609060101010101" pitchFamily="49" charset="-122"/>
              </a:rPr>
              <a:t>）斜率的物理意义</a:t>
            </a:r>
            <a:endParaRPr lang="en-US" altLang="zh-CN" sz="2400" kern="100" dirty="0">
              <a:solidFill>
                <a:srgbClr val="000000"/>
              </a:solidFill>
              <a:latin typeface="楷体" panose="02010609060101010101" pitchFamily="49" charset="-122"/>
              <a:ea typeface="楷体" panose="02010609060101010101" pitchFamily="49" charset="-122"/>
            </a:endParaRPr>
          </a:p>
          <a:p>
            <a:pPr>
              <a:lnSpc>
                <a:spcPct val="107000"/>
              </a:lnSpc>
              <a:spcAft>
                <a:spcPts val="800"/>
              </a:spcAft>
            </a:pPr>
            <a:r>
              <a:rPr lang="zh-CN" altLang="en-US" sz="2400" kern="100" dirty="0">
                <a:solidFill>
                  <a:srgbClr val="000000"/>
                </a:solidFill>
                <a:effectLst/>
                <a:latin typeface="楷体" panose="02010609060101010101" pitchFamily="49" charset="-122"/>
                <a:ea typeface="楷体" panose="02010609060101010101" pitchFamily="49" charset="-122"/>
              </a:rPr>
              <a:t>（</a:t>
            </a:r>
            <a:r>
              <a:rPr lang="en-US" altLang="zh-CN" sz="2400" kern="100" dirty="0">
                <a:solidFill>
                  <a:srgbClr val="000000"/>
                </a:solidFill>
                <a:effectLst/>
                <a:latin typeface="楷体" panose="02010609060101010101" pitchFamily="49" charset="-122"/>
                <a:ea typeface="楷体" panose="02010609060101010101" pitchFamily="49" charset="-122"/>
              </a:rPr>
              <a:t>3</a:t>
            </a:r>
            <a:r>
              <a:rPr lang="zh-CN" altLang="en-US" sz="2400" kern="100" dirty="0">
                <a:solidFill>
                  <a:srgbClr val="000000"/>
                </a:solidFill>
                <a:effectLst/>
                <a:latin typeface="楷体" panose="02010609060101010101" pitchFamily="49" charset="-122"/>
                <a:ea typeface="楷体" panose="02010609060101010101" pitchFamily="49" charset="-122"/>
              </a:rPr>
              <a:t>）截距的物理意义</a:t>
            </a:r>
            <a:endParaRPr lang="en-US" altLang="zh-CN" sz="24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zh-CN" altLang="en-US" sz="2400" kern="100" dirty="0">
                <a:solidFill>
                  <a:srgbClr val="000000"/>
                </a:solidFill>
                <a:latin typeface="楷体" panose="02010609060101010101" pitchFamily="49" charset="-122"/>
                <a:ea typeface="楷体" panose="02010609060101010101" pitchFamily="49" charset="-122"/>
              </a:rPr>
              <a:t>（</a:t>
            </a:r>
            <a:r>
              <a:rPr lang="en-US" altLang="zh-CN" sz="2400" kern="100" dirty="0">
                <a:solidFill>
                  <a:srgbClr val="000000"/>
                </a:solidFill>
                <a:latin typeface="楷体" panose="02010609060101010101" pitchFamily="49" charset="-122"/>
                <a:ea typeface="楷体" panose="02010609060101010101" pitchFamily="49" charset="-122"/>
              </a:rPr>
              <a:t>4</a:t>
            </a:r>
            <a:r>
              <a:rPr lang="zh-CN" altLang="en-US" sz="2400" kern="100" dirty="0">
                <a:solidFill>
                  <a:srgbClr val="000000"/>
                </a:solidFill>
                <a:latin typeface="楷体" panose="02010609060101010101" pitchFamily="49" charset="-122"/>
                <a:ea typeface="楷体" panose="02010609060101010101" pitchFamily="49" charset="-122"/>
              </a:rPr>
              <a:t>）曲线与坐标轴所围面积的物理意义</a:t>
            </a:r>
            <a:endParaRPr lang="zh-CN" sz="2400" kern="100" dirty="0">
              <a:solidFill>
                <a:srgbClr val="000000"/>
              </a:solidFill>
              <a:effectLst/>
              <a:latin typeface="楷体" panose="02010609060101010101" pitchFamily="49" charset="-122"/>
              <a:ea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87"/>
          <p:cNvSpPr/>
          <p:nvPr/>
        </p:nvSpPr>
        <p:spPr>
          <a:xfrm>
            <a:off x="858754" y="502758"/>
            <a:ext cx="6611620" cy="534035"/>
          </a:xfrm>
          <a:prstGeom prst="rect">
            <a:avLst/>
          </a:prstGeom>
          <a:ln>
            <a:noFill/>
          </a:ln>
        </p:spPr>
        <p:txBody>
          <a:bodyPr vert="horz" lIns="0" tIns="0" rIns="0" bIns="0" rtlCol="0">
            <a:noAutofit/>
          </a:bodyPr>
          <a:lstStyle/>
          <a:p>
            <a:pPr>
              <a:lnSpc>
                <a:spcPct val="107000"/>
              </a:lnSpc>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五、二轮备考的具体做法</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5" name="Rectangle 4675"/>
          <p:cNvSpPr/>
          <p:nvPr/>
        </p:nvSpPr>
        <p:spPr>
          <a:xfrm>
            <a:off x="858754" y="1232801"/>
            <a:ext cx="6520815" cy="541020"/>
          </a:xfrm>
          <a:prstGeom prst="rect">
            <a:avLst/>
          </a:prstGeom>
          <a:ln>
            <a:noFill/>
          </a:ln>
        </p:spPr>
        <p:txBody>
          <a:bodyPr vert="horz" lIns="0" tIns="0" rIns="0" bIns="0" rtlCol="0">
            <a:noAutofit/>
          </a:bodyPr>
          <a:lstStyle/>
          <a:p>
            <a:pPr>
              <a:lnSpc>
                <a:spcPct val="107000"/>
              </a:lnSpc>
              <a:spcAft>
                <a:spcPts val="800"/>
              </a:spcAft>
            </a:pPr>
            <a:r>
              <a:rPr lang="en-US" sz="2800" b="1"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5</a:t>
            </a:r>
            <a:r>
              <a:rPr lang="zh-CN" sz="2800" b="1"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800" b="1"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综合测试，提高适应能力</a:t>
            </a:r>
            <a:endParaRPr lang="zh-CN" sz="2800" b="1" kern="100" dirty="0">
              <a:solidFill>
                <a:srgbClr val="000000"/>
              </a:solidFill>
              <a:effectLst/>
              <a:latin typeface="楷体" panose="02010609060101010101" pitchFamily="49" charset="-122"/>
              <a:ea typeface="楷体" panose="02010609060101010101" pitchFamily="49" charset="-122"/>
            </a:endParaRPr>
          </a:p>
        </p:txBody>
      </p:sp>
      <p:sp>
        <p:nvSpPr>
          <p:cNvPr id="16" name="Rectangle 4719"/>
          <p:cNvSpPr/>
          <p:nvPr/>
        </p:nvSpPr>
        <p:spPr>
          <a:xfrm>
            <a:off x="915904" y="5976147"/>
            <a:ext cx="304990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6" name="Rectangle 5088"/>
          <p:cNvSpPr/>
          <p:nvPr/>
        </p:nvSpPr>
        <p:spPr>
          <a:xfrm>
            <a:off x="1332263" y="2008483"/>
            <a:ext cx="8304796" cy="833329"/>
          </a:xfrm>
          <a:prstGeom prst="rect">
            <a:avLst/>
          </a:prstGeom>
          <a:ln>
            <a:noFill/>
          </a:ln>
        </p:spPr>
        <p:txBody>
          <a:bodyPr vert="horz" lIns="0" tIns="0" rIns="0" bIns="0" rtlCol="0">
            <a:noAutofit/>
          </a:bodyPr>
          <a:lstStyle/>
          <a:p>
            <a:pPr>
              <a:lnSpc>
                <a:spcPct val="107000"/>
              </a:lnSpc>
              <a:spcAft>
                <a:spcPts val="800"/>
              </a:spcAft>
            </a:pPr>
            <a:r>
              <a:rPr lang="zh-CN"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在复习中，要特别多地进行综合测试，让学生适应答题的</a:t>
            </a:r>
            <a:endParaRPr lang="en-US" altLang="zh-CN"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endParaRPr>
          </a:p>
          <a:p>
            <a:pPr>
              <a:lnSpc>
                <a:spcPct val="107000"/>
              </a:lnSpc>
              <a:spcAft>
                <a:spcPts val="800"/>
              </a:spcAft>
            </a:pPr>
            <a:r>
              <a:rPr lang="zh-CN"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方式</a:t>
            </a:r>
            <a:r>
              <a:rPr lang="zh-CN" altLang="en-US"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a:t>
            </a:r>
            <a:r>
              <a:rPr lang="zh-CN"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流程</a:t>
            </a:r>
            <a:r>
              <a:rPr lang="zh-CN" altLang="en-US"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、合理做好</a:t>
            </a:r>
            <a:r>
              <a:rPr lang="en-US" altLang="zh-CN"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75</a:t>
            </a:r>
            <a:r>
              <a:rPr lang="zh-CN" altLang="en-US"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分中时间的分配</a:t>
            </a:r>
            <a:r>
              <a:rPr lang="zh-CN" sz="2400" kern="100" dirty="0">
                <a:solidFill>
                  <a:srgbClr val="0A0AFF"/>
                </a:solidFill>
                <a:effectLst/>
                <a:latin typeface="Calibri" panose="020F0502020204030204" pitchFamily="34" charset="0"/>
                <a:ea typeface="华文楷体" panose="02010600040101010101" pitchFamily="2" charset="-122"/>
                <a:cs typeface="华文楷体" panose="02010600040101010101" pitchFamily="2" charset="-122"/>
              </a:rPr>
              <a:t>。</a:t>
            </a:r>
            <a:endParaRPr lang="zh-CN" sz="2400" kern="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100" kern="100" dirty="0">
                <a:solidFill>
                  <a:srgbClr val="000000"/>
                </a:solidFill>
                <a:effectLst/>
                <a:latin typeface="Calibri" panose="020F0502020204030204" pitchFamily="34" charset="0"/>
                <a:ea typeface="Calibri" panose="020F0502020204030204" pitchFamily="34" charset="0"/>
              </a:rPr>
              <a:t> </a:t>
            </a: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7" name="Rectangle 5090"/>
          <p:cNvSpPr/>
          <p:nvPr/>
        </p:nvSpPr>
        <p:spPr>
          <a:xfrm>
            <a:off x="779015" y="3052069"/>
            <a:ext cx="10166891" cy="2457560"/>
          </a:xfrm>
          <a:prstGeom prst="rect">
            <a:avLst/>
          </a:prstGeom>
          <a:ln>
            <a:noFill/>
          </a:ln>
        </p:spPr>
        <p:txBody>
          <a:bodyPr vert="horz" lIns="0" tIns="0" rIns="0" bIns="0" rtlCol="0">
            <a:noAutofit/>
          </a:bodyPr>
          <a:lstStyle/>
          <a:p>
            <a:pPr>
              <a:lnSpc>
                <a:spcPct val="107000"/>
              </a:lnSpc>
              <a:spcAft>
                <a:spcPts val="800"/>
              </a:spcAft>
            </a:pPr>
            <a:r>
              <a:rPr lang="en-US" altLang="zh-CN" sz="2800"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    </a:t>
            </a:r>
            <a:r>
              <a:rPr lang="zh-CN" sz="28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在命制试题时，一定要参照</a:t>
            </a:r>
            <a:r>
              <a:rPr lang="zh-CN" altLang="en-US" sz="2800"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最近几年江苏卷和全国卷来进行，题目来源可以各地信息题为主，另外也可适当选用、改编历年高考题和竞赛的初赛试题，对于近年的科研测试题要引起高度重视，竞赛题中的简单题目可以适当选用，进行训练，以提高学生的适应能力。但也要注意试题命制的科学性。</a:t>
            </a:r>
            <a:endParaRPr lang="zh-CN" sz="2800" kern="100" dirty="0">
              <a:solidFill>
                <a:srgbClr val="000000"/>
              </a:solidFill>
              <a:effectLst/>
              <a:latin typeface="楷体" panose="02010609060101010101" pitchFamily="49" charset="-122"/>
              <a:ea typeface="楷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87"/>
          <p:cNvSpPr/>
          <p:nvPr/>
        </p:nvSpPr>
        <p:spPr>
          <a:xfrm>
            <a:off x="858754" y="502758"/>
            <a:ext cx="6611620" cy="534035"/>
          </a:xfrm>
          <a:prstGeom prst="rect">
            <a:avLst/>
          </a:prstGeom>
          <a:ln>
            <a:noFill/>
          </a:ln>
        </p:spPr>
        <p:txBody>
          <a:bodyPr vert="horz" lIns="0" tIns="0" rIns="0" bIns="0" rtlCol="0">
            <a:noAutofit/>
          </a:bodyPr>
          <a:lstStyle/>
          <a:p>
            <a:pPr>
              <a:lnSpc>
                <a:spcPct val="90000"/>
              </a:lnSpc>
              <a:spcBef>
                <a:spcPct val="0"/>
              </a:spcBef>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五、二轮备考的具体做法</a:t>
            </a:r>
            <a:endParaRPr lang="zh-CN" altLang="en-US" sz="3200" b="1" kern="100" dirty="0">
              <a:solidFill>
                <a:srgbClr val="000066"/>
              </a:solidFill>
              <a:latin typeface="Calibri" panose="020F0502020204030204" pitchFamily="34" charset="0"/>
              <a:ea typeface="微软雅黑" panose="020B0503020204020204" pitchFamily="34" charset="-122"/>
              <a:cs typeface="+mj-cs"/>
            </a:endParaRPr>
          </a:p>
        </p:txBody>
      </p:sp>
      <p:sp>
        <p:nvSpPr>
          <p:cNvPr id="5" name="Rectangle 4675"/>
          <p:cNvSpPr/>
          <p:nvPr/>
        </p:nvSpPr>
        <p:spPr>
          <a:xfrm>
            <a:off x="779015" y="1289348"/>
            <a:ext cx="6520815" cy="541020"/>
          </a:xfrm>
          <a:prstGeom prst="rect">
            <a:avLst/>
          </a:prstGeom>
          <a:ln>
            <a:noFill/>
          </a:ln>
        </p:spPr>
        <p:txBody>
          <a:bodyPr vert="horz" lIns="0" tIns="0" rIns="0" bIns="0" rtlCol="0">
            <a:noAutofit/>
          </a:bodyPr>
          <a:lstStyle/>
          <a:p>
            <a:pPr>
              <a:lnSpc>
                <a:spcPct val="107000"/>
              </a:lnSpc>
              <a:spcAft>
                <a:spcPts val="800"/>
              </a:spcAft>
            </a:pPr>
            <a:r>
              <a:rPr lang="en-US" sz="2800" b="1"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6</a:t>
            </a:r>
            <a:r>
              <a:rPr lang="zh-CN" sz="2800" b="1"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800" b="1" kern="100" dirty="0">
                <a:solidFill>
                  <a:srgbClr val="7030A0"/>
                </a:solidFill>
                <a:effectLst/>
                <a:latin typeface="楷体" panose="02010609060101010101" pitchFamily="49" charset="-122"/>
                <a:ea typeface="楷体" panose="02010609060101010101" pitchFamily="49" charset="-122"/>
                <a:cs typeface="宋体" panose="02010600030101010101" pitchFamily="2" charset="-122"/>
              </a:rPr>
              <a:t>查漏补缺，做好错题分析</a:t>
            </a:r>
            <a:endParaRPr lang="zh-CN" sz="2800" b="1" kern="100" dirty="0">
              <a:solidFill>
                <a:srgbClr val="000000"/>
              </a:solidFill>
              <a:effectLst/>
              <a:latin typeface="楷体" panose="02010609060101010101" pitchFamily="49" charset="-122"/>
              <a:ea typeface="楷体" panose="02010609060101010101" pitchFamily="49" charset="-122"/>
            </a:endParaRPr>
          </a:p>
        </p:txBody>
      </p:sp>
      <p:sp>
        <p:nvSpPr>
          <p:cNvPr id="16" name="Rectangle 4719"/>
          <p:cNvSpPr/>
          <p:nvPr/>
        </p:nvSpPr>
        <p:spPr>
          <a:xfrm>
            <a:off x="915904" y="5976147"/>
            <a:ext cx="3049905" cy="379095"/>
          </a:xfrm>
          <a:prstGeom prst="rect">
            <a:avLst/>
          </a:prstGeom>
          <a:ln>
            <a:noFill/>
          </a:ln>
        </p:spPr>
        <p:txBody>
          <a:bodyPr vert="horz" lIns="0" tIns="0" rIns="0" bIns="0" rtlCol="0">
            <a:noAutofit/>
          </a:bodyPr>
          <a:lstStyle/>
          <a:p>
            <a:pPr>
              <a:lnSpc>
                <a:spcPct val="107000"/>
              </a:lnSpc>
              <a:spcAft>
                <a:spcPts val="800"/>
              </a:spcAft>
            </a:pP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2" name="Rectangle 5123"/>
          <p:cNvSpPr/>
          <p:nvPr/>
        </p:nvSpPr>
        <p:spPr>
          <a:xfrm>
            <a:off x="733462" y="2003911"/>
            <a:ext cx="10725075" cy="2599165"/>
          </a:xfrm>
          <a:prstGeom prst="rect">
            <a:avLst/>
          </a:prstGeom>
          <a:ln>
            <a:noFill/>
          </a:ln>
        </p:spPr>
        <p:txBody>
          <a:bodyPr vert="horz" lIns="0" tIns="0" rIns="0" bIns="0" rtlCol="0">
            <a:noAutofit/>
          </a:bodyPr>
          <a:lstStyle/>
          <a:p>
            <a:pPr>
              <a:lnSpc>
                <a:spcPct val="107000"/>
              </a:lnSpc>
              <a:spcAft>
                <a:spcPts val="800"/>
              </a:spcAft>
            </a:pPr>
            <a:r>
              <a:rPr lang="en-US" altLang="zh-CN" sz="2800" kern="100" dirty="0">
                <a:solidFill>
                  <a:srgbClr val="0A0AFF"/>
                </a:solidFill>
                <a:effectLst/>
                <a:latin typeface="楷体" panose="02010609060101010101" pitchFamily="49" charset="-122"/>
                <a:ea typeface="楷体" panose="02010609060101010101" pitchFamily="49" charset="-122"/>
                <a:cs typeface="华文楷体" panose="02010600040101010101" pitchFamily="2" charset="-122"/>
              </a:rPr>
              <a:t>    </a:t>
            </a:r>
            <a:r>
              <a:rPr lang="zh-CN" sz="2800" kern="100" dirty="0">
                <a:effectLst/>
                <a:latin typeface="楷体" panose="02010609060101010101" pitchFamily="49" charset="-122"/>
                <a:ea typeface="楷体" panose="02010609060101010101" pitchFamily="49" charset="-122"/>
                <a:cs typeface="华文楷体" panose="02010600040101010101" pitchFamily="2" charset="-122"/>
              </a:rPr>
              <a:t>查漏补缺是总复习阶段十分重要的工作。针对学生复习过程中做过的练习及在答卷中出现的错误要进行总结讲解。引导学生对错</a:t>
            </a:r>
            <a:r>
              <a:rPr lang="zh-CN" altLang="zh-CN" sz="2800" kern="100" dirty="0">
                <a:effectLst/>
                <a:latin typeface="楷体" panose="02010609060101010101" pitchFamily="49" charset="-122"/>
                <a:ea typeface="楷体" panose="02010609060101010101" pitchFamily="49" charset="-122"/>
                <a:cs typeface="华文楷体" panose="02010600040101010101" pitchFamily="2" charset="-122"/>
              </a:rPr>
              <a:t>误，疏漏进行认真仔细地分析和订正，在错题本上分析每一个题目做错原因，并总结此类题的解题规律，感悟解题思路。从知识和应</a:t>
            </a:r>
            <a:r>
              <a:rPr lang="zh-CN" altLang="zh-CN" sz="2800" dirty="0">
                <a:effectLst/>
                <a:latin typeface="楷体" panose="02010609060101010101" pitchFamily="49" charset="-122"/>
                <a:ea typeface="楷体" panose="02010609060101010101" pitchFamily="49" charset="-122"/>
                <a:cs typeface="华文楷体" panose="02010600040101010101" pitchFamily="2" charset="-122"/>
              </a:rPr>
              <a:t>试心理两方面分析，针对自己的薄弱环节和能力缺陷及时补救</a:t>
            </a:r>
            <a:r>
              <a:rPr lang="zh-CN" altLang="en-US" sz="2800" dirty="0">
                <a:effectLst/>
                <a:latin typeface="楷体" panose="02010609060101010101" pitchFamily="49" charset="-122"/>
                <a:ea typeface="楷体" panose="02010609060101010101" pitchFamily="49" charset="-122"/>
                <a:cs typeface="华文楷体" panose="02010600040101010101" pitchFamily="2" charset="-122"/>
              </a:rPr>
              <a:t>。</a:t>
            </a:r>
            <a:endParaRPr lang="zh-CN" altLang="zh-CN" sz="2800" kern="100" dirty="0">
              <a:effectLst/>
              <a:latin typeface="楷体" panose="02010609060101010101" pitchFamily="49" charset="-122"/>
              <a:ea typeface="楷体" panose="02010609060101010101" pitchFamily="49" charset="-122"/>
            </a:endParaRPr>
          </a:p>
          <a:p>
            <a:pPr>
              <a:lnSpc>
                <a:spcPct val="107000"/>
              </a:lnSpc>
              <a:spcAft>
                <a:spcPts val="800"/>
              </a:spcAft>
            </a:pPr>
            <a:endParaRPr lang="zh-CN" altLang="zh-CN" sz="2800" kern="100" dirty="0">
              <a:effectLst/>
              <a:latin typeface="楷体" panose="02010609060101010101" pitchFamily="49" charset="-122"/>
              <a:ea typeface="楷体" panose="02010609060101010101" pitchFamily="49" charset="-122"/>
            </a:endParaRPr>
          </a:p>
          <a:p>
            <a:pPr>
              <a:lnSpc>
                <a:spcPct val="107000"/>
              </a:lnSpc>
              <a:spcAft>
                <a:spcPts val="800"/>
              </a:spcAft>
            </a:pPr>
            <a:endParaRPr lang="zh-CN" sz="11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楷体" panose="02010609060101010101" pitchFamily="49" charset="-122"/>
                <a:ea typeface="楷体" panose="02010609060101010101" pitchFamily="49" charset="-122"/>
              </a:rPr>
              <a:t> </a:t>
            </a:r>
            <a:endParaRPr lang="zh-CN" sz="1100" kern="100" dirty="0">
              <a:solidFill>
                <a:srgbClr val="000000"/>
              </a:solidFill>
              <a:effectLst/>
              <a:latin typeface="楷体" panose="02010609060101010101" pitchFamily="49" charset="-122"/>
              <a:ea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601560" y="373107"/>
            <a:ext cx="9980930" cy="623570"/>
          </a:xfrm>
        </p:spPr>
        <p:txBody>
          <a:bodyPr>
            <a:normAutofit/>
          </a:bodyPr>
          <a:lstStyle/>
          <a:p>
            <a:r>
              <a:rPr lang="zh-CN" altLang="en-US" sz="3200" b="1" kern="100" dirty="0">
                <a:solidFill>
                  <a:srgbClr val="000066"/>
                </a:solidFill>
                <a:latin typeface="Calibri" panose="020F0502020204030204" pitchFamily="34" charset="0"/>
                <a:ea typeface="微软雅黑" panose="020B0503020204020204" pitchFamily="34" charset="-122"/>
                <a:sym typeface="+mn-ea"/>
              </a:rPr>
              <a:t>一、熟悉与高考相关政策</a:t>
            </a:r>
            <a:endParaRPr lang="zh-CN" altLang="en-US" sz="3200" b="1" kern="100" dirty="0">
              <a:solidFill>
                <a:srgbClr val="000066"/>
              </a:solidFill>
              <a:latin typeface="Calibri" panose="020F0502020204030204" pitchFamily="34" charset="0"/>
              <a:ea typeface="微软雅黑" panose="020B0503020204020204" pitchFamily="34" charset="-122"/>
            </a:endParaRPr>
          </a:p>
        </p:txBody>
      </p:sp>
      <p:pic>
        <p:nvPicPr>
          <p:cNvPr id="2" name="图片 1" descr="c9c55a2c9ff8469484bfb56c6d7417e7"/>
          <p:cNvPicPr>
            <a:picLocks noChangeAspect="1"/>
          </p:cNvPicPr>
          <p:nvPr/>
        </p:nvPicPr>
        <p:blipFill>
          <a:blip r:embed="rId1"/>
          <a:stretch>
            <a:fillRect/>
          </a:stretch>
        </p:blipFill>
        <p:spPr>
          <a:xfrm>
            <a:off x="1016000" y="1274445"/>
            <a:ext cx="10188000" cy="55094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59360" y="112894"/>
            <a:ext cx="10515600" cy="977676"/>
          </a:xfrm>
        </p:spPr>
        <p:txBody>
          <a:bodyPr rtlCol="0">
            <a:normAutofit/>
          </a:bodyPr>
          <a:lstStyle/>
          <a:p>
            <a:r>
              <a:rPr lang="zh-CN" altLang="en-US" sz="3200" dirty="0">
                <a:solidFill>
                  <a:srgbClr val="000000"/>
                </a:solidFill>
                <a:latin typeface="楷体" panose="02010609060101010101" pitchFamily="49" charset="-122"/>
                <a:ea typeface="楷体" panose="02010609060101010101" pitchFamily="49" charset="-122"/>
                <a:cs typeface="+mn-ea"/>
                <a:sym typeface="+mn-ea"/>
              </a:rPr>
              <a:t>附：</a:t>
            </a:r>
            <a:r>
              <a:rPr lang="zh-CN" altLang="en-US" sz="3200" b="1" dirty="0">
                <a:solidFill>
                  <a:srgbClr val="000000"/>
                </a:solidFill>
                <a:latin typeface="楷体" panose="02010609060101010101" pitchFamily="49" charset="-122"/>
                <a:ea typeface="楷体" panose="02010609060101010101" pitchFamily="49" charset="-122"/>
                <a:cs typeface="+mn-ea"/>
                <a:sym typeface="+mn-ea"/>
              </a:rPr>
              <a:t>《中国高考评价体系》</a:t>
            </a:r>
            <a:r>
              <a:rPr lang="zh-CN" altLang="en-US" sz="3200" dirty="0">
                <a:solidFill>
                  <a:srgbClr val="000000"/>
                </a:solidFill>
                <a:latin typeface="楷体" panose="02010609060101010101" pitchFamily="49" charset="-122"/>
                <a:ea typeface="楷体" panose="02010609060101010101" pitchFamily="49" charset="-122"/>
                <a:cs typeface="+mn-ea"/>
                <a:sym typeface="+mn-ea"/>
              </a:rPr>
              <a:t>最大的特点</a:t>
            </a:r>
            <a:endParaRPr lang="zh-CN" altLang="en-US" sz="3200" dirty="0">
              <a:solidFill>
                <a:srgbClr val="000000"/>
              </a:solidFill>
              <a:latin typeface="楷体" panose="02010609060101010101" pitchFamily="49" charset="-122"/>
              <a:ea typeface="楷体" panose="02010609060101010101" pitchFamily="49" charset="-122"/>
              <a:cs typeface="+mn-ea"/>
              <a:sym typeface="+mn-ea"/>
            </a:endParaRPr>
          </a:p>
        </p:txBody>
      </p:sp>
      <p:sp>
        <p:nvSpPr>
          <p:cNvPr id="14" name="文本框 13"/>
          <p:cNvSpPr txBox="1"/>
          <p:nvPr/>
        </p:nvSpPr>
        <p:spPr>
          <a:xfrm>
            <a:off x="5308283" y="1096411"/>
            <a:ext cx="6498234" cy="4848892"/>
          </a:xfrm>
          <a:prstGeom prst="rect">
            <a:avLst/>
          </a:prstGeom>
          <a:noFill/>
          <a:ln w="9525">
            <a:noFill/>
          </a:ln>
        </p:spPr>
        <p:txBody>
          <a:bodyPr wrap="square">
            <a:spAutoFit/>
          </a:bodyPr>
          <a:lstStyle/>
          <a:p>
            <a:pPr indent="0" fontAlgn="auto">
              <a:lnSpc>
                <a:spcPct val="130000"/>
              </a:lnSpc>
            </a:pPr>
            <a:r>
              <a:rPr lang="zh-CN" sz="2400" b="0" dirty="0">
                <a:latin typeface="宋体" panose="02010600030101010101" pitchFamily="2" charset="-122"/>
                <a:ea typeface="宋体" panose="02010600030101010101" pitchFamily="2" charset="-122"/>
                <a:cs typeface="Times New Roman" panose="02020603050405020304" pitchFamily="18" charset="0"/>
              </a:rPr>
              <a:t>◆</a:t>
            </a:r>
            <a:r>
              <a:rPr lang="zh-CN" sz="2400" b="0" dirty="0">
                <a:latin typeface="楷体" panose="02010609060101010101" pitchFamily="49" charset="-122"/>
                <a:ea typeface="楷体" panose="02010609060101010101" pitchFamily="49" charset="-122"/>
                <a:cs typeface="Times New Roman" panose="02020603050405020304" pitchFamily="18" charset="0"/>
              </a:rPr>
              <a:t>“一核”为考查目</a:t>
            </a:r>
            <a:r>
              <a:rPr lang="zh-CN" sz="2400" b="0" dirty="0">
                <a:latin typeface="楷体" panose="02010609060101010101" pitchFamily="49" charset="-122"/>
                <a:ea typeface="楷体" panose="02010609060101010101" pitchFamily="49" charset="-122"/>
              </a:rPr>
              <a:t>的，即</a:t>
            </a:r>
            <a:r>
              <a:rPr lang="en-US" sz="2400" b="0" dirty="0">
                <a:latin typeface="楷体" panose="02010609060101010101" pitchFamily="49" charset="-122"/>
                <a:ea typeface="楷体" panose="02010609060101010101" pitchFamily="49" charset="-122"/>
                <a:cs typeface="Times New Roman" panose="02020603050405020304" pitchFamily="18" charset="0"/>
              </a:rPr>
              <a:t>“</a:t>
            </a:r>
            <a:r>
              <a:rPr lang="zh-CN" sz="2400" b="1" dirty="0">
                <a:latin typeface="楷体" panose="02010609060101010101" pitchFamily="49" charset="-122"/>
                <a:ea typeface="楷体" panose="02010609060101010101" pitchFamily="49" charset="-122"/>
              </a:rPr>
              <a:t>立德树人、服务选才、引导教学</a:t>
            </a:r>
            <a:r>
              <a:rPr lang="zh-CN" sz="2400" b="0" dirty="0">
                <a:latin typeface="楷体" panose="02010609060101010101" pitchFamily="49" charset="-122"/>
                <a:ea typeface="楷体" panose="02010609060101010101" pitchFamily="49" charset="-122"/>
                <a:cs typeface="Times New Roman" panose="02020603050405020304" pitchFamily="18" charset="0"/>
              </a:rPr>
              <a:t>”，是对素质教育中高考核心功能的概括，回答“</a:t>
            </a:r>
            <a:r>
              <a:rPr lang="zh-CN" sz="2400" b="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为</a:t>
            </a:r>
            <a:r>
              <a:rPr lang="zh-CN" sz="2400" b="0" dirty="0">
                <a:solidFill>
                  <a:srgbClr val="FF0000"/>
                </a:solidFill>
                <a:latin typeface="楷体" panose="02010609060101010101" pitchFamily="49" charset="-122"/>
                <a:ea typeface="楷体" panose="02010609060101010101" pitchFamily="49" charset="-122"/>
              </a:rPr>
              <a:t>什么考</a:t>
            </a:r>
            <a:r>
              <a:rPr lang="zh-CN" sz="2400" b="0" dirty="0">
                <a:latin typeface="楷体" panose="02010609060101010101" pitchFamily="49" charset="-122"/>
                <a:ea typeface="楷体" panose="02010609060101010101" pitchFamily="49" charset="-122"/>
                <a:cs typeface="Times New Roman" panose="02020603050405020304" pitchFamily="18" charset="0"/>
              </a:rPr>
              <a:t>”的问题；</a:t>
            </a:r>
            <a:endParaRPr lang="zh-CN" sz="2400" b="0" dirty="0">
              <a:latin typeface="楷体" panose="02010609060101010101" pitchFamily="49" charset="-122"/>
              <a:ea typeface="楷体" panose="02010609060101010101" pitchFamily="49" charset="-122"/>
              <a:cs typeface="Times New Roman" panose="02020603050405020304" pitchFamily="18" charset="0"/>
            </a:endParaRPr>
          </a:p>
          <a:p>
            <a:pPr indent="0" fontAlgn="auto">
              <a:lnSpc>
                <a:spcPct val="130000"/>
              </a:lnSpc>
            </a:pPr>
            <a:r>
              <a:rPr lang="zh-CN" sz="2400" dirty="0">
                <a:latin typeface="楷体" panose="02010609060101010101" pitchFamily="49" charset="-122"/>
                <a:ea typeface="楷体" panose="02010609060101010101" pitchFamily="49" charset="-122"/>
                <a:cs typeface="Times New Roman" panose="02020603050405020304" pitchFamily="18" charset="0"/>
                <a:sym typeface="+mn-ea"/>
              </a:rPr>
              <a:t>◆</a:t>
            </a:r>
            <a:r>
              <a:rPr lang="zh-CN" sz="2400" b="0" dirty="0">
                <a:latin typeface="楷体" panose="02010609060101010101" pitchFamily="49" charset="-122"/>
                <a:ea typeface="楷体" panose="02010609060101010101" pitchFamily="49" charset="-122"/>
                <a:cs typeface="Times New Roman" panose="02020603050405020304" pitchFamily="18" charset="0"/>
              </a:rPr>
              <a:t>“四层”为考查内容 ，即“</a:t>
            </a:r>
            <a:r>
              <a:rPr lang="zh-CN" sz="2400" b="1" dirty="0">
                <a:latin typeface="楷体" panose="02010609060101010101" pitchFamily="49" charset="-122"/>
                <a:ea typeface="楷体" panose="02010609060101010101" pitchFamily="49" charset="-122"/>
              </a:rPr>
              <a:t>必备知识、关键能力、学科素养、核心价值</a:t>
            </a:r>
            <a:r>
              <a:rPr lang="zh-CN" sz="2400" b="0" dirty="0">
                <a:latin typeface="楷体" panose="02010609060101010101" pitchFamily="49" charset="-122"/>
                <a:ea typeface="楷体" panose="02010609060101010101" pitchFamily="49" charset="-122"/>
                <a:cs typeface="Times New Roman" panose="02020603050405020304" pitchFamily="18" charset="0"/>
              </a:rPr>
              <a:t>”，</a:t>
            </a:r>
            <a:r>
              <a:rPr lang="zh-CN" sz="2400" b="0" dirty="0">
                <a:latin typeface="楷体" panose="02010609060101010101" pitchFamily="49" charset="-122"/>
                <a:ea typeface="楷体" panose="02010609060101010101" pitchFamily="49" charset="-122"/>
              </a:rPr>
              <a:t>是素质教育目标在高考中的提炼，回答高考</a:t>
            </a:r>
            <a:r>
              <a:rPr lang="zh-CN" sz="2400" b="0" dirty="0">
                <a:latin typeface="楷体" panose="02010609060101010101" pitchFamily="49" charset="-122"/>
                <a:ea typeface="楷体" panose="02010609060101010101" pitchFamily="49" charset="-122"/>
                <a:cs typeface="Times New Roman" panose="02020603050405020304" pitchFamily="18" charset="0"/>
              </a:rPr>
              <a:t>“</a:t>
            </a:r>
            <a:r>
              <a:rPr lang="zh-CN" sz="2400" b="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考什么</a:t>
            </a:r>
            <a:r>
              <a:rPr lang="zh-CN" sz="2400" b="0" dirty="0">
                <a:latin typeface="楷体" panose="02010609060101010101" pitchFamily="49" charset="-122"/>
                <a:ea typeface="楷体" panose="02010609060101010101" pitchFamily="49" charset="-122"/>
                <a:cs typeface="Times New Roman" panose="02020603050405020304" pitchFamily="18" charset="0"/>
              </a:rPr>
              <a:t>”的问题；</a:t>
            </a:r>
            <a:endParaRPr lang="zh-CN" sz="2400" b="0" dirty="0">
              <a:latin typeface="楷体" panose="02010609060101010101" pitchFamily="49" charset="-122"/>
              <a:ea typeface="楷体" panose="02010609060101010101" pitchFamily="49" charset="-122"/>
              <a:cs typeface="Times New Roman" panose="02020603050405020304" pitchFamily="18" charset="0"/>
            </a:endParaRPr>
          </a:p>
          <a:p>
            <a:pPr indent="0" fontAlgn="auto">
              <a:lnSpc>
                <a:spcPct val="130000"/>
              </a:lnSpc>
            </a:pPr>
            <a:r>
              <a:rPr lang="zh-CN" sz="2400" dirty="0">
                <a:latin typeface="楷体" panose="02010609060101010101" pitchFamily="49" charset="-122"/>
                <a:ea typeface="楷体" panose="02010609060101010101" pitchFamily="49" charset="-122"/>
                <a:cs typeface="Times New Roman" panose="02020603050405020304" pitchFamily="18" charset="0"/>
                <a:sym typeface="+mn-ea"/>
              </a:rPr>
              <a:t>◆</a:t>
            </a:r>
            <a:r>
              <a:rPr lang="zh-CN" sz="2400" b="0" dirty="0">
                <a:latin typeface="楷体" panose="02010609060101010101" pitchFamily="49" charset="-122"/>
                <a:ea typeface="楷体" panose="02010609060101010101" pitchFamily="49" charset="-122"/>
                <a:cs typeface="Times New Roman" panose="02020603050405020304" pitchFamily="18" charset="0"/>
              </a:rPr>
              <a:t>“四翼”为考查要求，即 “</a:t>
            </a:r>
            <a:r>
              <a:rPr lang="zh-CN" sz="2400" b="1" dirty="0">
                <a:latin typeface="楷体" panose="02010609060101010101" pitchFamily="49" charset="-122"/>
                <a:ea typeface="楷体" panose="02010609060101010101" pitchFamily="49" charset="-122"/>
              </a:rPr>
              <a:t>基础性、综合性、应用性、创新性</a:t>
            </a:r>
            <a:r>
              <a:rPr lang="en-US" sz="2400" b="1" dirty="0">
                <a:latin typeface="楷体" panose="02010609060101010101" pitchFamily="49" charset="-122"/>
                <a:ea typeface="楷体" panose="02010609060101010101" pitchFamily="49" charset="-122"/>
                <a:cs typeface="Times New Roman" panose="02020603050405020304" pitchFamily="18" charset="0"/>
              </a:rPr>
              <a:t>”</a:t>
            </a:r>
            <a:r>
              <a:rPr lang="zh-CN" sz="2400" b="0" dirty="0">
                <a:latin typeface="楷体" panose="02010609060101010101" pitchFamily="49" charset="-122"/>
                <a:ea typeface="楷体" panose="02010609060101010101" pitchFamily="49" charset="-122"/>
              </a:rPr>
              <a:t>，是素质教育评价维度在高考中的体现，回答高考</a:t>
            </a:r>
            <a:r>
              <a:rPr lang="zh-CN" sz="2400" b="0" dirty="0">
                <a:latin typeface="楷体" panose="02010609060101010101" pitchFamily="49" charset="-122"/>
                <a:ea typeface="楷体" panose="02010609060101010101" pitchFamily="49" charset="-122"/>
                <a:cs typeface="Times New Roman" panose="02020603050405020304" pitchFamily="18" charset="0"/>
              </a:rPr>
              <a:t>“</a:t>
            </a:r>
            <a:r>
              <a:rPr lang="zh-CN" sz="2400" b="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怎么</a:t>
            </a:r>
            <a:r>
              <a:rPr lang="zh-CN" sz="2400" b="0" dirty="0">
                <a:solidFill>
                  <a:srgbClr val="FF0000"/>
                </a:solidFill>
                <a:latin typeface="楷体" panose="02010609060101010101" pitchFamily="49" charset="-122"/>
                <a:ea typeface="楷体" panose="02010609060101010101" pitchFamily="49" charset="-122"/>
              </a:rPr>
              <a:t>考</a:t>
            </a:r>
            <a:r>
              <a:rPr lang="zh-CN" sz="2400" b="0" dirty="0">
                <a:latin typeface="楷体" panose="02010609060101010101" pitchFamily="49" charset="-122"/>
                <a:ea typeface="楷体" panose="02010609060101010101" pitchFamily="49" charset="-122"/>
                <a:cs typeface="Times New Roman" panose="02020603050405020304" pitchFamily="18" charset="0"/>
              </a:rPr>
              <a:t>”的问题。</a:t>
            </a:r>
            <a:endParaRPr lang="zh-CN" altLang="en-US" sz="2400" b="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739396" y="1167266"/>
            <a:ext cx="4069080" cy="55778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635116" y="481538"/>
            <a:ext cx="9980930" cy="623570"/>
          </a:xfrm>
        </p:spPr>
        <p:txBody>
          <a:bodyPr>
            <a:normAutofit/>
          </a:bodyPr>
          <a:lstStyle/>
          <a:p>
            <a:r>
              <a:rPr lang="zh-CN" altLang="en-US" sz="3200" b="1" kern="100" dirty="0">
                <a:solidFill>
                  <a:srgbClr val="000066"/>
                </a:solidFill>
                <a:latin typeface="Calibri" panose="020F0502020204030204" pitchFamily="34" charset="0"/>
                <a:ea typeface="微软雅黑" panose="020B0503020204020204" pitchFamily="34" charset="-122"/>
                <a:sym typeface="+mn-ea"/>
              </a:rPr>
              <a:t>一、熟悉与高考相关政策</a:t>
            </a:r>
            <a:endParaRPr lang="zh-CN" altLang="en-US" sz="3200" b="1" kern="100" dirty="0">
              <a:solidFill>
                <a:srgbClr val="000066"/>
              </a:solidFill>
              <a:latin typeface="Calibri" panose="020F0502020204030204" pitchFamily="34" charset="0"/>
              <a:ea typeface="微软雅黑" panose="020B0503020204020204" pitchFamily="34" charset="-122"/>
            </a:endParaRPr>
          </a:p>
        </p:txBody>
      </p:sp>
      <p:sp>
        <p:nvSpPr>
          <p:cNvPr id="4" name="内容占位符 2"/>
          <p:cNvSpPr>
            <a:spLocks noGrp="1"/>
          </p:cNvSpPr>
          <p:nvPr/>
        </p:nvSpPr>
        <p:spPr>
          <a:xfrm>
            <a:off x="633846" y="1427206"/>
            <a:ext cx="9982200" cy="69977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buNone/>
            </a:pPr>
            <a:r>
              <a:rPr lang="zh-CN" altLang="en-US" sz="3200" dirty="0">
                <a:latin typeface="楷体" panose="02010609060101010101" pitchFamily="49" charset="-122"/>
                <a:ea typeface="楷体" panose="02010609060101010101" pitchFamily="49" charset="-122"/>
              </a:rPr>
              <a:t>高考命题的依据</a:t>
            </a:r>
            <a:r>
              <a:rPr lang="en-US" altLang="zh-CN" sz="3200" dirty="0">
                <a:latin typeface="楷体" panose="02010609060101010101" pitchFamily="49" charset="-122"/>
                <a:ea typeface="楷体" panose="02010609060101010101" pitchFamily="49" charset="-122"/>
              </a:rPr>
              <a:t>---</a:t>
            </a:r>
            <a:endParaRPr lang="en-US" altLang="zh-CN" sz="3200" b="1" dirty="0">
              <a:solidFill>
                <a:srgbClr val="FF0000"/>
              </a:solidFill>
              <a:latin typeface="楷体" panose="02010609060101010101" pitchFamily="49" charset="-122"/>
              <a:ea typeface="楷体" panose="02010609060101010101" pitchFamily="49" charset="-122"/>
              <a:cs typeface="黑体" panose="02010609060101010101" charset="-122"/>
            </a:endParaRPr>
          </a:p>
        </p:txBody>
      </p:sp>
      <p:sp>
        <p:nvSpPr>
          <p:cNvPr id="5" name="内容占位符 2"/>
          <p:cNvSpPr>
            <a:spLocks noGrp="1"/>
          </p:cNvSpPr>
          <p:nvPr/>
        </p:nvSpPr>
        <p:spPr>
          <a:xfrm>
            <a:off x="1418445" y="2250257"/>
            <a:ext cx="9982200" cy="699770"/>
          </a:xfrm>
          <a:prstGeom prst="rect">
            <a:avLst/>
          </a:prstGeom>
        </p:spPr>
        <p:txBody>
          <a:bodyPr vert="horz" lIns="0" tIns="45720" rIns="0" bIns="45720" rtlCol="0"/>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lgn="l">
              <a:buNone/>
            </a:pPr>
            <a:r>
              <a:rPr lang="zh-CN" sz="2800" dirty="0">
                <a:latin typeface="楷体" panose="02010609060101010101" pitchFamily="49" charset="-122"/>
                <a:ea typeface="楷体" panose="02010609060101010101" pitchFamily="49" charset="-122"/>
                <a:cs typeface="黑体" panose="02010609060101010101" charset="-122"/>
              </a:rPr>
              <a:t>《普通高中物理课程标准（</a:t>
            </a:r>
            <a:r>
              <a:rPr lang="en-US" altLang="zh-CN" sz="2800" dirty="0">
                <a:latin typeface="楷体" panose="02010609060101010101" pitchFamily="49" charset="-122"/>
                <a:ea typeface="楷体" panose="02010609060101010101" pitchFamily="49" charset="-122"/>
                <a:cs typeface="黑体" panose="02010609060101010101" charset="-122"/>
              </a:rPr>
              <a:t>2017</a:t>
            </a:r>
            <a:r>
              <a:rPr lang="zh-CN" altLang="en-US" sz="2800" dirty="0">
                <a:latin typeface="楷体" panose="02010609060101010101" pitchFamily="49" charset="-122"/>
                <a:ea typeface="楷体" panose="02010609060101010101" pitchFamily="49" charset="-122"/>
                <a:cs typeface="黑体" panose="02010609060101010101" charset="-122"/>
              </a:rPr>
              <a:t>版</a:t>
            </a:r>
            <a:r>
              <a:rPr lang="zh-CN" sz="2800" dirty="0">
                <a:latin typeface="楷体" panose="02010609060101010101" pitchFamily="49" charset="-122"/>
                <a:ea typeface="楷体" panose="02010609060101010101" pitchFamily="49" charset="-122"/>
                <a:cs typeface="黑体" panose="02010609060101010101" charset="-122"/>
              </a:rPr>
              <a:t>）</a:t>
            </a:r>
            <a:r>
              <a:rPr lang="en-US" altLang="zh-CN" sz="2800" dirty="0">
                <a:latin typeface="楷体" panose="02010609060101010101" pitchFamily="49" charset="-122"/>
                <a:ea typeface="楷体" panose="02010609060101010101" pitchFamily="49" charset="-122"/>
                <a:cs typeface="黑体" panose="02010609060101010101" charset="-122"/>
              </a:rPr>
              <a:t>2020</a:t>
            </a:r>
            <a:r>
              <a:rPr lang="zh-CN" altLang="en-US" sz="2800" dirty="0">
                <a:latin typeface="楷体" panose="02010609060101010101" pitchFamily="49" charset="-122"/>
                <a:ea typeface="楷体" panose="02010609060101010101" pitchFamily="49" charset="-122"/>
                <a:cs typeface="黑体" panose="02010609060101010101" charset="-122"/>
              </a:rPr>
              <a:t>年修订</a:t>
            </a:r>
            <a:r>
              <a:rPr lang="zh-CN" sz="2800" dirty="0">
                <a:latin typeface="楷体" panose="02010609060101010101" pitchFamily="49" charset="-122"/>
                <a:ea typeface="楷体" panose="02010609060101010101" pitchFamily="49" charset="-122"/>
                <a:cs typeface="黑体" panose="02010609060101010101" charset="-122"/>
              </a:rPr>
              <a:t>》</a:t>
            </a:r>
            <a:endParaRPr lang="zh-CN" sz="2800" dirty="0">
              <a:latin typeface="楷体" panose="02010609060101010101" pitchFamily="49" charset="-122"/>
              <a:ea typeface="楷体" panose="02010609060101010101" pitchFamily="49" charset="-122"/>
              <a:cs typeface="黑体" panose="02010609060101010101" charset="-122"/>
            </a:endParaRPr>
          </a:p>
        </p:txBody>
      </p:sp>
      <p:sp>
        <p:nvSpPr>
          <p:cNvPr id="8" name="内容占位符 2"/>
          <p:cNvSpPr>
            <a:spLocks noGrp="1"/>
          </p:cNvSpPr>
          <p:nvPr/>
        </p:nvSpPr>
        <p:spPr>
          <a:xfrm>
            <a:off x="1511300" y="3196590"/>
            <a:ext cx="9982200" cy="69977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微软雅黑" panose="020B0503020204020204" pitchFamily="34" charset="-122"/>
                <a:ea typeface="微软雅黑" panose="020B0503020204020204" pitchFamily="34" charset="-122"/>
                <a:cs typeface="+mn-cs"/>
              </a:defRPr>
            </a:lvl9pPr>
          </a:lstStyle>
          <a:p>
            <a:pPr marL="0" indent="0" algn="l">
              <a:buNone/>
            </a:pPr>
            <a:r>
              <a:rPr lang="zh-CN" sz="2800" dirty="0">
                <a:latin typeface="楷体" panose="02010609060101010101" pitchFamily="49" charset="-122"/>
                <a:ea typeface="楷体" panose="02010609060101010101" pitchFamily="49" charset="-122"/>
                <a:cs typeface="黑体" panose="02010609060101010101" charset="-122"/>
              </a:rPr>
              <a:t>《中国高考评价体系》</a:t>
            </a:r>
            <a:endParaRPr lang="zh-CN" sz="2800" dirty="0">
              <a:latin typeface="楷体" panose="02010609060101010101" pitchFamily="49" charset="-122"/>
              <a:ea typeface="楷体" panose="02010609060101010101" pitchFamily="49"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35"/>
          <p:cNvSpPr/>
          <p:nvPr/>
        </p:nvSpPr>
        <p:spPr>
          <a:xfrm>
            <a:off x="491131" y="452656"/>
            <a:ext cx="8978265" cy="533400"/>
          </a:xfrm>
          <a:prstGeom prst="rect">
            <a:avLst/>
          </a:prstGeom>
          <a:ln>
            <a:noFill/>
          </a:ln>
        </p:spPr>
        <p:txBody>
          <a:bodyPr vert="horz" lIns="0" tIns="0" rIns="0" bIns="0" rtlCol="0">
            <a:noAutofit/>
          </a:bodyPr>
          <a:lstStyle/>
          <a:p>
            <a:pPr>
              <a:lnSpc>
                <a:spcPct val="90000"/>
              </a:lnSpc>
              <a:spcBef>
                <a:spcPct val="0"/>
              </a:spcBef>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二、高考备考教学中的目标与要求差异</a:t>
            </a:r>
            <a:endParaRPr lang="zh-CN" altLang="en-US" sz="3200" b="1" kern="100" dirty="0">
              <a:solidFill>
                <a:srgbClr val="000066"/>
              </a:solidFill>
              <a:latin typeface="Calibri" panose="020F0502020204030204" pitchFamily="34" charset="0"/>
              <a:ea typeface="微软雅黑" panose="020B0503020204020204" pitchFamily="34" charset="-122"/>
              <a:cs typeface="+mj-cs"/>
            </a:endParaRPr>
          </a:p>
        </p:txBody>
      </p:sp>
      <p:graphicFrame>
        <p:nvGraphicFramePr>
          <p:cNvPr id="9" name="表格 9"/>
          <p:cNvGraphicFramePr>
            <a:graphicFrameLocks noGrp="1"/>
          </p:cNvGraphicFramePr>
          <p:nvPr/>
        </p:nvGraphicFramePr>
        <p:xfrm>
          <a:off x="936304" y="1294506"/>
          <a:ext cx="9840284" cy="1159468"/>
        </p:xfrm>
        <a:graphic>
          <a:graphicData uri="http://schemas.openxmlformats.org/drawingml/2006/table">
            <a:tbl>
              <a:tblPr firstRow="1" bandRow="1">
                <a:tableStyleId>{5C22544A-7EE6-4342-B048-85BDC9FD1C3A}</a:tableStyleId>
              </a:tblPr>
              <a:tblGrid>
                <a:gridCol w="1807244"/>
                <a:gridCol w="2008260"/>
                <a:gridCol w="2008260"/>
                <a:gridCol w="2008260"/>
                <a:gridCol w="2008260"/>
              </a:tblGrid>
              <a:tr h="579734">
                <a:tc>
                  <a:txBody>
                    <a:bodyPr/>
                    <a:lstStyle/>
                    <a:p>
                      <a:pPr algn="ctr"/>
                      <a:r>
                        <a:rPr lang="zh-CN" altLang="en-US" dirty="0"/>
                        <a:t>一轮复习</a:t>
                      </a:r>
                      <a:endParaRPr lang="zh-CN" altLang="en-US" dirty="0"/>
                    </a:p>
                  </a:txBody>
                  <a:tcPr anchor="ctr"/>
                </a:tc>
                <a:tc>
                  <a:txBody>
                    <a:bodyPr/>
                    <a:lstStyle/>
                    <a:p>
                      <a:pPr algn="ctr"/>
                      <a:r>
                        <a:rPr lang="zh-CN" altLang="en-US" dirty="0"/>
                        <a:t>单元复习</a:t>
                      </a:r>
                      <a:endParaRPr lang="zh-CN" altLang="en-US" dirty="0"/>
                    </a:p>
                  </a:txBody>
                  <a:tcPr anchor="ctr"/>
                </a:tc>
                <a:tc>
                  <a:txBody>
                    <a:bodyPr/>
                    <a:lstStyle/>
                    <a:p>
                      <a:pPr algn="ctr"/>
                      <a:r>
                        <a:rPr lang="zh-CN" altLang="en-US" dirty="0"/>
                        <a:t>知识入手</a:t>
                      </a:r>
                      <a:endParaRPr lang="zh-CN" altLang="en-US" dirty="0"/>
                    </a:p>
                  </a:txBody>
                  <a:tcPr anchor="ctr"/>
                </a:tc>
                <a:tc>
                  <a:txBody>
                    <a:bodyPr/>
                    <a:lstStyle/>
                    <a:p>
                      <a:pPr algn="ctr"/>
                      <a:r>
                        <a:rPr lang="zh-CN" altLang="en-US" dirty="0"/>
                        <a:t>构建知识结构</a:t>
                      </a:r>
                      <a:endParaRPr lang="zh-CN" altLang="en-US" dirty="0"/>
                    </a:p>
                  </a:txBody>
                  <a:tcPr anchor="ctr"/>
                </a:tc>
                <a:tc>
                  <a:txBody>
                    <a:bodyPr/>
                    <a:lstStyle/>
                    <a:p>
                      <a:pPr algn="ctr"/>
                      <a:r>
                        <a:rPr lang="zh-CN" altLang="en-US" dirty="0"/>
                        <a:t>强调技能训练</a:t>
                      </a:r>
                      <a:endParaRPr lang="zh-CN" altLang="en-US" dirty="0"/>
                    </a:p>
                  </a:txBody>
                  <a:tcPr anchor="ctr"/>
                </a:tc>
              </a:tr>
              <a:tr h="579734">
                <a:tc>
                  <a:txBody>
                    <a:bodyPr/>
                    <a:lstStyle/>
                    <a:p>
                      <a:pPr algn="ctr"/>
                      <a:r>
                        <a:rPr lang="zh-CN" altLang="en-US" dirty="0"/>
                        <a:t>二轮复习</a:t>
                      </a:r>
                      <a:endParaRPr lang="zh-CN" altLang="en-US" dirty="0"/>
                    </a:p>
                  </a:txBody>
                  <a:tcPr anchor="ctr"/>
                </a:tc>
                <a:tc>
                  <a:txBody>
                    <a:bodyPr/>
                    <a:lstStyle/>
                    <a:p>
                      <a:pPr algn="ctr"/>
                      <a:r>
                        <a:rPr lang="zh-CN" altLang="en-US" dirty="0"/>
                        <a:t>专题复习</a:t>
                      </a:r>
                      <a:endParaRPr lang="zh-CN" altLang="en-US" dirty="0"/>
                    </a:p>
                  </a:txBody>
                  <a:tcPr anchor="ctr"/>
                </a:tc>
                <a:tc>
                  <a:txBody>
                    <a:bodyPr/>
                    <a:lstStyle/>
                    <a:p>
                      <a:pPr algn="ctr"/>
                      <a:r>
                        <a:rPr lang="zh-CN" altLang="en-US" dirty="0"/>
                        <a:t>题型入手</a:t>
                      </a:r>
                      <a:endParaRPr lang="zh-CN" altLang="en-US" dirty="0"/>
                    </a:p>
                  </a:txBody>
                  <a:tcPr anchor="ctr"/>
                </a:tc>
                <a:tc>
                  <a:txBody>
                    <a:bodyPr/>
                    <a:lstStyle/>
                    <a:p>
                      <a:pPr algn="ctr"/>
                      <a:r>
                        <a:rPr lang="zh-CN" altLang="en-US" dirty="0"/>
                        <a:t>构建能力结构</a:t>
                      </a:r>
                      <a:endParaRPr lang="zh-CN" altLang="en-US" dirty="0"/>
                    </a:p>
                  </a:txBody>
                  <a:tcPr anchor="ctr"/>
                </a:tc>
                <a:tc>
                  <a:txBody>
                    <a:bodyPr/>
                    <a:lstStyle/>
                    <a:p>
                      <a:pPr algn="ctr"/>
                      <a:r>
                        <a:rPr lang="zh-CN" altLang="en-US" dirty="0"/>
                        <a:t>强调综合应用</a:t>
                      </a:r>
                      <a:endParaRPr lang="zh-CN" altLang="en-US" dirty="0"/>
                    </a:p>
                  </a:txBody>
                  <a:tcPr anchor="ctr"/>
                </a:tc>
              </a:tr>
            </a:tbl>
          </a:graphicData>
        </a:graphic>
      </p:graphicFrame>
      <p:graphicFrame>
        <p:nvGraphicFramePr>
          <p:cNvPr id="10" name="表格 10"/>
          <p:cNvGraphicFramePr>
            <a:graphicFrameLocks noGrp="1"/>
          </p:cNvGraphicFramePr>
          <p:nvPr/>
        </p:nvGraphicFramePr>
        <p:xfrm>
          <a:off x="1015069" y="2976305"/>
          <a:ext cx="9697670" cy="2196310"/>
        </p:xfrm>
        <a:graphic>
          <a:graphicData uri="http://schemas.openxmlformats.org/drawingml/2006/table">
            <a:tbl>
              <a:tblPr firstRow="1" bandRow="1">
                <a:tableStyleId>{5C22544A-7EE6-4342-B048-85BDC9FD1C3A}</a:tableStyleId>
              </a:tblPr>
              <a:tblGrid>
                <a:gridCol w="1268615"/>
                <a:gridCol w="2928885"/>
                <a:gridCol w="3035783"/>
                <a:gridCol w="2464387"/>
              </a:tblGrid>
              <a:tr h="640955">
                <a:tc>
                  <a:txBody>
                    <a:bodyPr/>
                    <a:lstStyle/>
                    <a:p>
                      <a:pPr algn="ctr"/>
                      <a:r>
                        <a:rPr lang="zh-CN" altLang="en-US" dirty="0"/>
                        <a:t>主要目标</a:t>
                      </a:r>
                      <a:endParaRPr lang="zh-CN" altLang="en-US" dirty="0"/>
                    </a:p>
                  </a:txBody>
                  <a:tcPr anchor="ctr"/>
                </a:tc>
                <a:tc>
                  <a:txBody>
                    <a:bodyPr/>
                    <a:lstStyle/>
                    <a:p>
                      <a:pPr algn="ctr"/>
                      <a:r>
                        <a:rPr lang="zh-CN" altLang="en-US" dirty="0"/>
                        <a:t>理解</a:t>
                      </a:r>
                      <a:endParaRPr lang="en-US" altLang="zh-CN" dirty="0"/>
                    </a:p>
                    <a:p>
                      <a:pPr algn="ctr"/>
                      <a:r>
                        <a:rPr lang="zh-CN" altLang="en-US" dirty="0"/>
                        <a:t>某知识的全面理解</a:t>
                      </a:r>
                      <a:endParaRPr lang="en-US" altLang="zh-CN" dirty="0"/>
                    </a:p>
                    <a:p>
                      <a:pPr algn="ctr"/>
                      <a:r>
                        <a:rPr lang="zh-CN" altLang="en-US" dirty="0"/>
                        <a:t>对知识和具体情景的转化</a:t>
                      </a:r>
                      <a:endParaRPr lang="zh-CN" altLang="en-US" dirty="0"/>
                    </a:p>
                  </a:txBody>
                  <a:tcPr anchor="ctr"/>
                </a:tc>
                <a:tc>
                  <a:txBody>
                    <a:bodyPr/>
                    <a:lstStyle/>
                    <a:p>
                      <a:pPr algn="ctr"/>
                      <a:r>
                        <a:rPr lang="zh-CN" altLang="en-US" dirty="0"/>
                        <a:t>综合</a:t>
                      </a:r>
                      <a:endParaRPr lang="en-US" altLang="zh-CN" dirty="0"/>
                    </a:p>
                    <a:p>
                      <a:pPr algn="ctr"/>
                      <a:r>
                        <a:rPr lang="zh-CN" altLang="en-US" dirty="0"/>
                        <a:t>多知识点联合解决问题</a:t>
                      </a:r>
                      <a:endParaRPr lang="en-US" altLang="zh-CN" dirty="0"/>
                    </a:p>
                    <a:p>
                      <a:pPr algn="ctr"/>
                      <a:r>
                        <a:rPr lang="zh-CN" altLang="en-US" dirty="0"/>
                        <a:t>对知识和方法巩固熟练</a:t>
                      </a:r>
                      <a:endParaRPr lang="zh-CN" altLang="en-US" dirty="0"/>
                    </a:p>
                  </a:txBody>
                  <a:tcPr anchor="ctr"/>
                </a:tc>
                <a:tc>
                  <a:txBody>
                    <a:bodyPr/>
                    <a:lstStyle/>
                    <a:p>
                      <a:pPr algn="ctr"/>
                      <a:r>
                        <a:rPr lang="zh-CN" altLang="en-US" dirty="0"/>
                        <a:t>基本能力</a:t>
                      </a:r>
                      <a:endParaRPr lang="en-US" altLang="zh-CN" dirty="0"/>
                    </a:p>
                    <a:p>
                      <a:pPr algn="ctr"/>
                      <a:r>
                        <a:rPr lang="zh-CN" altLang="en-US" dirty="0"/>
                        <a:t>审题、表达、审视答案、运算等基本能力</a:t>
                      </a:r>
                      <a:endParaRPr lang="zh-CN" altLang="en-US" dirty="0"/>
                    </a:p>
                  </a:txBody>
                  <a:tcPr anchor="ctr"/>
                </a:tc>
              </a:tr>
              <a:tr h="640955">
                <a:tc>
                  <a:txBody>
                    <a:bodyPr/>
                    <a:lstStyle/>
                    <a:p>
                      <a:pPr algn="ctr"/>
                      <a:r>
                        <a:rPr lang="zh-CN" altLang="en-US" dirty="0"/>
                        <a:t>一轮复习</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effectLst>
                            <a:outerShdw blurRad="38100" dist="38100" dir="2700000" algn="tl">
                              <a:srgbClr val="000000">
                                <a:alpha val="43137"/>
                              </a:srgbClr>
                            </a:outerShdw>
                          </a:effectLst>
                          <a:latin typeface="+mn-lt"/>
                          <a:ea typeface="+mn-ea"/>
                          <a:cs typeface="+mn-cs"/>
                        </a:rPr>
                        <a:t>☆☆</a:t>
                      </a:r>
                      <a:endParaRPr lang="zh-CN" altLang="zh-CN" sz="2000" b="1" kern="1200" dirty="0">
                        <a:solidFill>
                          <a:srgbClr val="FF0000"/>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effectLst>
                            <a:outerShdw blurRad="38100" dist="38100" dir="2700000" algn="tl">
                              <a:srgbClr val="000000">
                                <a:alpha val="43137"/>
                              </a:srgbClr>
                            </a:outerShdw>
                          </a:effectLst>
                          <a:latin typeface="+mn-lt"/>
                          <a:ea typeface="+mn-ea"/>
                          <a:cs typeface="+mn-cs"/>
                        </a:rPr>
                        <a:t>☆</a:t>
                      </a:r>
                      <a:endParaRPr lang="zh-CN" altLang="zh-CN" sz="2000" b="1" kern="1200" dirty="0">
                        <a:solidFill>
                          <a:srgbClr val="FF0000"/>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effectLst>
                            <a:outerShdw blurRad="38100" dist="38100" dir="2700000" algn="tl">
                              <a:srgbClr val="000000">
                                <a:alpha val="43137"/>
                              </a:srgbClr>
                            </a:outerShdw>
                          </a:effectLst>
                          <a:latin typeface="+mn-lt"/>
                          <a:ea typeface="+mn-ea"/>
                          <a:cs typeface="+mn-cs"/>
                        </a:rPr>
                        <a:t>☆</a:t>
                      </a:r>
                      <a:endParaRPr lang="zh-CN" altLang="zh-CN" sz="2000" b="1" kern="1200" dirty="0">
                        <a:solidFill>
                          <a:srgbClr val="FF0000"/>
                        </a:solidFill>
                        <a:effectLst>
                          <a:outerShdw blurRad="38100" dist="38100" dir="2700000" algn="tl">
                            <a:srgbClr val="000000">
                              <a:alpha val="43137"/>
                            </a:srgbClr>
                          </a:outerShdw>
                        </a:effectLst>
                        <a:latin typeface="+mn-lt"/>
                        <a:ea typeface="+mn-ea"/>
                        <a:cs typeface="+mn-cs"/>
                      </a:endParaRPr>
                    </a:p>
                  </a:txBody>
                  <a:tcPr anchor="ctr"/>
                </a:tc>
              </a:tr>
              <a:tr h="640955">
                <a:tc>
                  <a:txBody>
                    <a:bodyPr/>
                    <a:lstStyle/>
                    <a:p>
                      <a:pPr algn="ctr"/>
                      <a:r>
                        <a:rPr lang="zh-CN" altLang="en-US" dirty="0"/>
                        <a:t>二轮复习</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effectLst>
                            <a:outerShdw blurRad="38100" dist="38100" dir="2700000" algn="tl">
                              <a:srgbClr val="000000">
                                <a:alpha val="43137"/>
                              </a:srgbClr>
                            </a:outerShdw>
                          </a:effectLst>
                          <a:latin typeface="+mn-lt"/>
                          <a:ea typeface="+mn-ea"/>
                          <a:cs typeface="+mn-cs"/>
                        </a:rPr>
                        <a:t>☆</a:t>
                      </a:r>
                      <a:endParaRPr lang="zh-CN" altLang="zh-CN" sz="2000" b="1" kern="1200" dirty="0">
                        <a:solidFill>
                          <a:srgbClr val="FF0000"/>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effectLst>
                            <a:outerShdw blurRad="38100" dist="38100" dir="2700000" algn="tl">
                              <a:srgbClr val="000000">
                                <a:alpha val="43137"/>
                              </a:srgbClr>
                            </a:outerShdw>
                          </a:effectLst>
                          <a:latin typeface="+mn-lt"/>
                          <a:ea typeface="+mn-ea"/>
                          <a:cs typeface="+mn-cs"/>
                        </a:rPr>
                        <a:t>☆☆</a:t>
                      </a:r>
                      <a:endParaRPr lang="zh-CN" altLang="zh-CN" sz="2000" b="1" kern="1200" dirty="0">
                        <a:solidFill>
                          <a:srgbClr val="FF0000"/>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effectLst>
                            <a:outerShdw blurRad="38100" dist="38100" dir="2700000" algn="tl">
                              <a:srgbClr val="000000">
                                <a:alpha val="43137"/>
                              </a:srgbClr>
                            </a:outerShdw>
                          </a:effectLst>
                          <a:latin typeface="+mn-lt"/>
                          <a:ea typeface="+mn-ea"/>
                          <a:cs typeface="+mn-cs"/>
                        </a:rPr>
                        <a:t>☆☆</a:t>
                      </a:r>
                      <a:endParaRPr lang="zh-CN" altLang="zh-CN" sz="2000" b="1" kern="1200" dirty="0">
                        <a:solidFill>
                          <a:srgbClr val="FF0000"/>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05"/>
          <p:cNvSpPr/>
          <p:nvPr/>
        </p:nvSpPr>
        <p:spPr>
          <a:xfrm>
            <a:off x="749326" y="469434"/>
            <a:ext cx="7555865" cy="533400"/>
          </a:xfrm>
          <a:prstGeom prst="rect">
            <a:avLst/>
          </a:prstGeom>
          <a:ln>
            <a:noFill/>
          </a:ln>
        </p:spPr>
        <p:txBody>
          <a:bodyPr vert="horz" lIns="0" tIns="0" rIns="0" bIns="0" rtlCol="0">
            <a:noAutofit/>
          </a:bodyPr>
          <a:lstStyle/>
          <a:p>
            <a:pPr>
              <a:lnSpc>
                <a:spcPct val="107000"/>
              </a:lnSpc>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三、二轮复习备考中常见模式弊端</a:t>
            </a:r>
            <a:r>
              <a:rPr lang="zh-CN" altLang="en-US" sz="3200" b="1" dirty="0">
                <a:latin typeface="楷体" panose="02010609060101010101" pitchFamily="49" charset="-122"/>
                <a:ea typeface="楷体" panose="02010609060101010101" pitchFamily="49" charset="-122"/>
                <a:cs typeface="+mj-cs"/>
              </a:rPr>
              <a:t>：</a:t>
            </a:r>
            <a:endParaRPr lang="zh-CN" altLang="en-US" sz="3200" b="1" dirty="0">
              <a:latin typeface="楷体" panose="02010609060101010101" pitchFamily="49" charset="-122"/>
              <a:ea typeface="楷体" panose="02010609060101010101" pitchFamily="49" charset="-122"/>
              <a:cs typeface="+mj-cs"/>
            </a:endParaRPr>
          </a:p>
        </p:txBody>
      </p:sp>
      <p:sp>
        <p:nvSpPr>
          <p:cNvPr id="5" name="Rectangle 3995"/>
          <p:cNvSpPr/>
          <p:nvPr/>
        </p:nvSpPr>
        <p:spPr>
          <a:xfrm>
            <a:off x="1246094" y="1152314"/>
            <a:ext cx="9036424" cy="405130"/>
          </a:xfrm>
          <a:prstGeom prst="rect">
            <a:avLst/>
          </a:prstGeom>
          <a:ln>
            <a:noFill/>
          </a:ln>
        </p:spPr>
        <p:txBody>
          <a:bodyPr vert="horz" lIns="0" tIns="0" rIns="0" bIns="0" rtlCol="0">
            <a:noAutofit/>
          </a:bodyPr>
          <a:lstStyle/>
          <a:p>
            <a:pPr>
              <a:lnSpc>
                <a:spcPct val="107000"/>
              </a:lnSpc>
              <a:spcAft>
                <a:spcPts val="800"/>
              </a:spcAft>
            </a:pPr>
            <a:r>
              <a:rPr lang="en-US" altLang="zh-CN" sz="3200" b="1" kern="100" dirty="0">
                <a:solidFill>
                  <a:srgbClr val="111111"/>
                </a:solidFill>
                <a:latin typeface="楷体" panose="02010609060101010101" pitchFamily="49" charset="-122"/>
                <a:ea typeface="楷体" panose="02010609060101010101" pitchFamily="49" charset="-122"/>
              </a:rPr>
              <a:t>1</a:t>
            </a:r>
            <a:r>
              <a:rPr lang="en-US" altLang="zh-CN" sz="3200" b="1"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r>
              <a:rPr lang="zh-CN" sz="3200" b="1"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过分倚重资料。对资料不作处理，照本宣科</a:t>
            </a:r>
            <a:r>
              <a:rPr lang="zh-CN" sz="3200" kern="100" dirty="0">
                <a:solidFill>
                  <a:srgbClr val="111111"/>
                </a:solidFill>
                <a:effectLst/>
                <a:latin typeface="Calibri" panose="020F0502020204030204" pitchFamily="34" charset="0"/>
                <a:ea typeface="宋体" panose="02010600030101010101" pitchFamily="2" charset="-122"/>
                <a:cs typeface="宋体" panose="02010600030101010101" pitchFamily="2" charset="-122"/>
              </a:rPr>
              <a:t>；</a:t>
            </a:r>
            <a:endParaRPr lang="zh-CN" sz="3200" kern="100" dirty="0">
              <a:solidFill>
                <a:srgbClr val="000000"/>
              </a:solidFill>
              <a:effectLst/>
              <a:latin typeface="Calibri" panose="020F0502020204030204" pitchFamily="34" charset="0"/>
              <a:ea typeface="Calibri" panose="020F0502020204030204" pitchFamily="34" charset="0"/>
            </a:endParaRPr>
          </a:p>
        </p:txBody>
      </p:sp>
      <p:sp>
        <p:nvSpPr>
          <p:cNvPr id="6" name="Rectangle 3996"/>
          <p:cNvSpPr/>
          <p:nvPr/>
        </p:nvSpPr>
        <p:spPr>
          <a:xfrm>
            <a:off x="1540022" y="1771485"/>
            <a:ext cx="6108700" cy="405130"/>
          </a:xfrm>
          <a:prstGeom prst="rect">
            <a:avLst/>
          </a:prstGeom>
          <a:ln>
            <a:noFill/>
          </a:ln>
        </p:spPr>
        <p:txBody>
          <a:bodyPr vert="horz" lIns="0" tIns="0" rIns="0" bIns="0" rtlCol="0">
            <a:noAutofit/>
          </a:bodyPr>
          <a:lstStyle/>
          <a:p>
            <a:pPr>
              <a:lnSpc>
                <a:spcPct val="107000"/>
              </a:lnSpc>
              <a:spcAft>
                <a:spcPts val="800"/>
              </a:spcAft>
            </a:pPr>
            <a:r>
              <a:rPr lang="zh-CN" sz="2400" b="1" kern="100" dirty="0">
                <a:solidFill>
                  <a:srgbClr val="0A0AFF"/>
                </a:solidFill>
                <a:effectLst/>
                <a:latin typeface="Calibri" panose="020F0502020204030204" pitchFamily="34" charset="0"/>
                <a:ea typeface="宋体" panose="02010600030101010101" pitchFamily="2" charset="-122"/>
                <a:cs typeface="宋体" panose="02010600030101010101" pitchFamily="2" charset="-122"/>
              </a:rPr>
              <a:t>（教情分析：资料是否有价值？）</a:t>
            </a:r>
            <a:endParaRPr lang="zh-CN" sz="1100" b="1" kern="100" dirty="0">
              <a:solidFill>
                <a:srgbClr val="000000"/>
              </a:solidFill>
              <a:effectLst/>
              <a:latin typeface="Calibri" panose="020F0502020204030204" pitchFamily="34" charset="0"/>
              <a:ea typeface="Calibri" panose="020F0502020204030204" pitchFamily="34" charset="0"/>
            </a:endParaRPr>
          </a:p>
        </p:txBody>
      </p:sp>
      <p:sp>
        <p:nvSpPr>
          <p:cNvPr id="7" name="Rectangle 3996"/>
          <p:cNvSpPr/>
          <p:nvPr/>
        </p:nvSpPr>
        <p:spPr>
          <a:xfrm>
            <a:off x="1540022" y="3104078"/>
            <a:ext cx="6108700" cy="405130"/>
          </a:xfrm>
          <a:prstGeom prst="rect">
            <a:avLst/>
          </a:prstGeom>
          <a:ln>
            <a:noFill/>
          </a:ln>
        </p:spPr>
        <p:txBody>
          <a:bodyPr vert="horz" lIns="0" tIns="0" rIns="0" bIns="0" rtlCol="0">
            <a:noAutofit/>
          </a:bodyPr>
          <a:lstStyle/>
          <a:p>
            <a:pPr>
              <a:lnSpc>
                <a:spcPct val="107000"/>
              </a:lnSpc>
              <a:spcAft>
                <a:spcPts val="800"/>
              </a:spcAft>
            </a:pPr>
            <a:r>
              <a:rPr lang="zh-CN" sz="2400" b="1" kern="100" dirty="0">
                <a:solidFill>
                  <a:srgbClr val="0A0AFF"/>
                </a:solidFill>
                <a:effectLst/>
                <a:latin typeface="Calibri" panose="020F0502020204030204" pitchFamily="34" charset="0"/>
                <a:ea typeface="宋体" panose="02010600030101010101" pitchFamily="2" charset="-122"/>
                <a:cs typeface="宋体" panose="02010600030101010101" pitchFamily="2" charset="-122"/>
              </a:rPr>
              <a:t>（</a:t>
            </a:r>
            <a:r>
              <a:rPr lang="zh-CN" altLang="en-US" sz="2400" b="1" kern="100" dirty="0">
                <a:solidFill>
                  <a:srgbClr val="0A0AFF"/>
                </a:solidFill>
                <a:effectLst/>
                <a:latin typeface="Calibri" panose="020F0502020204030204" pitchFamily="34" charset="0"/>
                <a:ea typeface="宋体" panose="02010600030101010101" pitchFamily="2" charset="-122"/>
                <a:cs typeface="宋体" panose="02010600030101010101" pitchFamily="2" charset="-122"/>
              </a:rPr>
              <a:t>学</a:t>
            </a:r>
            <a:r>
              <a:rPr lang="zh-CN" sz="2400" b="1" kern="100" dirty="0">
                <a:solidFill>
                  <a:srgbClr val="0A0AFF"/>
                </a:solidFill>
                <a:effectLst/>
                <a:latin typeface="Calibri" panose="020F0502020204030204" pitchFamily="34" charset="0"/>
                <a:ea typeface="宋体" panose="02010600030101010101" pitchFamily="2" charset="-122"/>
                <a:cs typeface="宋体" panose="02010600030101010101" pitchFamily="2" charset="-122"/>
              </a:rPr>
              <a:t>情分析：</a:t>
            </a:r>
            <a:r>
              <a:rPr lang="zh-CN" altLang="en-US" sz="2400" b="1" kern="100" dirty="0">
                <a:solidFill>
                  <a:srgbClr val="0A0AFF"/>
                </a:solidFill>
                <a:effectLst/>
                <a:latin typeface="Calibri" panose="020F0502020204030204" pitchFamily="34" charset="0"/>
                <a:ea typeface="宋体" panose="02010600030101010101" pitchFamily="2" charset="-122"/>
                <a:cs typeface="宋体" panose="02010600030101010101" pitchFamily="2" charset="-122"/>
              </a:rPr>
              <a:t>学生到底掌握了多少</a:t>
            </a:r>
            <a:r>
              <a:rPr lang="zh-CN" sz="2400" b="1" kern="100" dirty="0">
                <a:solidFill>
                  <a:srgbClr val="0A0AFF"/>
                </a:solidFill>
                <a:effectLst/>
                <a:latin typeface="Calibri" panose="020F0502020204030204" pitchFamily="34" charset="0"/>
                <a:ea typeface="宋体" panose="02010600030101010101" pitchFamily="2" charset="-122"/>
                <a:cs typeface="宋体" panose="02010600030101010101" pitchFamily="2" charset="-122"/>
              </a:rPr>
              <a:t>？）</a:t>
            </a:r>
            <a:endParaRPr lang="zh-CN" sz="1100" b="1" kern="100" dirty="0">
              <a:solidFill>
                <a:srgbClr val="000000"/>
              </a:solidFill>
              <a:effectLst/>
              <a:latin typeface="Calibri" panose="020F0502020204030204" pitchFamily="34" charset="0"/>
              <a:ea typeface="Calibri" panose="020F0502020204030204" pitchFamily="34" charset="0"/>
            </a:endParaRPr>
          </a:p>
        </p:txBody>
      </p:sp>
      <p:sp>
        <p:nvSpPr>
          <p:cNvPr id="8" name="Rectangle 3995"/>
          <p:cNvSpPr/>
          <p:nvPr/>
        </p:nvSpPr>
        <p:spPr>
          <a:xfrm>
            <a:off x="1363851" y="2352378"/>
            <a:ext cx="9525057" cy="371514"/>
          </a:xfrm>
          <a:prstGeom prst="rect">
            <a:avLst/>
          </a:prstGeom>
          <a:ln>
            <a:noFill/>
          </a:ln>
        </p:spPr>
        <p:txBody>
          <a:bodyPr vert="horz" lIns="0" tIns="0" rIns="0" bIns="0" rtlCol="0">
            <a:noAutofit/>
          </a:bodyPr>
          <a:lstStyle/>
          <a:p>
            <a:pPr>
              <a:lnSpc>
                <a:spcPct val="107000"/>
              </a:lnSpc>
              <a:spcAft>
                <a:spcPts val="800"/>
              </a:spcAft>
            </a:pPr>
            <a:r>
              <a:rPr lang="en-US" altLang="zh-CN" sz="3200" b="1" kern="100" dirty="0">
                <a:solidFill>
                  <a:srgbClr val="111111"/>
                </a:solidFill>
                <a:latin typeface="楷体" panose="02010609060101010101" pitchFamily="49" charset="-122"/>
                <a:ea typeface="楷体" panose="02010609060101010101" pitchFamily="49" charset="-122"/>
              </a:rPr>
              <a:t>2.</a:t>
            </a:r>
            <a:r>
              <a:rPr lang="zh-CN" altLang="en-US" sz="3200" b="1" kern="100" dirty="0">
                <a:solidFill>
                  <a:srgbClr val="111111"/>
                </a:solidFill>
                <a:latin typeface="楷体" panose="02010609060101010101" pitchFamily="49" charset="-122"/>
                <a:ea typeface="楷体" panose="02010609060101010101" pitchFamily="49" charset="-122"/>
              </a:rPr>
              <a:t>忽视学生的参与，弱化学生视角拓展和创新意识</a:t>
            </a:r>
            <a:r>
              <a:rPr lang="zh-CN" sz="2400" b="1"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endParaRPr lang="zh-CN" sz="1100" b="1" kern="100" dirty="0">
              <a:solidFill>
                <a:srgbClr val="000000"/>
              </a:solidFill>
              <a:effectLst/>
              <a:latin typeface="楷体" panose="02010609060101010101" pitchFamily="49" charset="-122"/>
              <a:ea typeface="楷体" panose="02010609060101010101" pitchFamily="49" charset="-122"/>
            </a:endParaRPr>
          </a:p>
        </p:txBody>
      </p:sp>
      <p:sp>
        <p:nvSpPr>
          <p:cNvPr id="9" name="Rectangle 4001"/>
          <p:cNvSpPr/>
          <p:nvPr/>
        </p:nvSpPr>
        <p:spPr>
          <a:xfrm>
            <a:off x="1363851" y="3629838"/>
            <a:ext cx="9835451" cy="1030802"/>
          </a:xfrm>
          <a:prstGeom prst="rect">
            <a:avLst/>
          </a:prstGeom>
          <a:ln>
            <a:noFill/>
          </a:ln>
        </p:spPr>
        <p:txBody>
          <a:bodyPr vert="horz" lIns="0" tIns="0" rIns="0" bIns="0" rtlCol="0">
            <a:noAutofit/>
          </a:bodyPr>
          <a:lstStyle/>
          <a:p>
            <a:pPr>
              <a:lnSpc>
                <a:spcPct val="107000"/>
              </a:lnSpc>
              <a:spcAft>
                <a:spcPts val="800"/>
              </a:spcAft>
            </a:pPr>
            <a:r>
              <a:rPr lang="en-US" altLang="zh-CN" sz="3200" b="1" kern="100" dirty="0">
                <a:solidFill>
                  <a:srgbClr val="111111"/>
                </a:solidFill>
                <a:latin typeface="楷体" panose="02010609060101010101" pitchFamily="49" charset="-122"/>
                <a:ea typeface="楷体" panose="02010609060101010101" pitchFamily="49" charset="-122"/>
              </a:rPr>
              <a:t>3.</a:t>
            </a:r>
            <a:r>
              <a:rPr lang="zh-CN" altLang="en-US" sz="3200" b="1" kern="100" dirty="0">
                <a:solidFill>
                  <a:srgbClr val="111111"/>
                </a:solidFill>
                <a:latin typeface="楷体" panose="02010609060101010101" pitchFamily="49" charset="-122"/>
                <a:ea typeface="楷体" panose="02010609060101010101" pitchFamily="49" charset="-122"/>
              </a:rPr>
              <a:t>行云流水式大容量讲练，忽视学生存在知识和技能方面的缺陷，效率低下，针对性差。</a:t>
            </a:r>
            <a:endParaRPr lang="zh-CN" altLang="en-US" sz="3200" b="1" kern="100" dirty="0">
              <a:solidFill>
                <a:srgbClr val="111111"/>
              </a:solidFill>
              <a:latin typeface="楷体" panose="02010609060101010101" pitchFamily="49" charset="-122"/>
              <a:ea typeface="楷体" panose="02010609060101010101" pitchFamily="49" charset="-122"/>
            </a:endParaRPr>
          </a:p>
        </p:txBody>
      </p:sp>
      <p:sp>
        <p:nvSpPr>
          <p:cNvPr id="11" name="Rectangle 4003"/>
          <p:cNvSpPr/>
          <p:nvPr/>
        </p:nvSpPr>
        <p:spPr>
          <a:xfrm>
            <a:off x="914400" y="4870604"/>
            <a:ext cx="10874326" cy="845317"/>
          </a:xfrm>
          <a:prstGeom prst="rect">
            <a:avLst/>
          </a:prstGeom>
          <a:ln>
            <a:noFill/>
          </a:ln>
        </p:spPr>
        <p:txBody>
          <a:bodyPr vert="horz" lIns="0" tIns="0" rIns="0" bIns="0" rtlCol="0">
            <a:noAutofit/>
          </a:bodyPr>
          <a:lstStyle/>
          <a:p>
            <a:pPr>
              <a:lnSpc>
                <a:spcPct val="107000"/>
              </a:lnSpc>
              <a:spcAft>
                <a:spcPts val="800"/>
              </a:spcAft>
            </a:pPr>
            <a:r>
              <a:rPr lang="zh-CN" sz="2400" b="1" kern="100" dirty="0">
                <a:solidFill>
                  <a:srgbClr val="0A0AFF"/>
                </a:solidFill>
                <a:effectLst/>
                <a:latin typeface="Calibri" panose="020F0502020204030204" pitchFamily="34" charset="0"/>
                <a:ea typeface="宋体" panose="02010600030101010101" pitchFamily="2" charset="-122"/>
                <a:cs typeface="宋体" panose="02010600030101010101" pitchFamily="2" charset="-122"/>
              </a:rPr>
              <a:t>（考情分析：不仅要了解高考，更要明白学生与高考之间的差距到底在哪里？）</a:t>
            </a:r>
            <a:endParaRPr lang="zh-CN" sz="1100" b="1" kern="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100" kern="100" dirty="0">
                <a:solidFill>
                  <a:srgbClr val="000000"/>
                </a:solidFill>
                <a:effectLst/>
                <a:latin typeface="Calibri" panose="020F0502020204030204" pitchFamily="34" charset="0"/>
                <a:ea typeface="Calibri" panose="020F0502020204030204" pitchFamily="34" charset="0"/>
              </a:rPr>
              <a:t> </a:t>
            </a:r>
            <a:endParaRPr lang="zh-CN" sz="1100" kern="1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20"/>
          <p:cNvSpPr/>
          <p:nvPr/>
        </p:nvSpPr>
        <p:spPr>
          <a:xfrm>
            <a:off x="938880" y="502989"/>
            <a:ext cx="5666740" cy="533400"/>
          </a:xfrm>
          <a:prstGeom prst="rect">
            <a:avLst/>
          </a:prstGeom>
          <a:ln>
            <a:noFill/>
          </a:ln>
        </p:spPr>
        <p:txBody>
          <a:bodyPr vert="horz" lIns="0" tIns="0" rIns="0" bIns="0" rtlCol="0">
            <a:noAutofit/>
          </a:bodyPr>
          <a:lstStyle/>
          <a:p>
            <a:pPr>
              <a:lnSpc>
                <a:spcPct val="90000"/>
              </a:lnSpc>
              <a:spcBef>
                <a:spcPct val="0"/>
              </a:spcBef>
              <a:spcAft>
                <a:spcPts val="800"/>
              </a:spcAft>
            </a:pPr>
            <a:r>
              <a:rPr lang="zh-CN" altLang="en-US" sz="3200" b="1" kern="100" dirty="0">
                <a:solidFill>
                  <a:srgbClr val="000066"/>
                </a:solidFill>
                <a:latin typeface="Calibri" panose="020F0502020204030204" pitchFamily="34" charset="0"/>
                <a:ea typeface="微软雅黑" panose="020B0503020204020204" pitchFamily="34" charset="-122"/>
                <a:cs typeface="+mj-cs"/>
              </a:rPr>
              <a:t>四、二轮复习备考中的策略</a:t>
            </a:r>
            <a:endParaRPr lang="zh-CN" altLang="en-US" sz="3200" b="1" kern="100" dirty="0">
              <a:solidFill>
                <a:srgbClr val="000066"/>
              </a:solidFill>
              <a:latin typeface="Calibri" panose="020F0502020204030204" pitchFamily="34" charset="0"/>
              <a:ea typeface="微软雅黑" panose="020B0503020204020204" pitchFamily="34" charset="-122"/>
              <a:cs typeface="+mj-cs"/>
            </a:endParaRPr>
          </a:p>
        </p:txBody>
      </p:sp>
      <p:pic>
        <p:nvPicPr>
          <p:cNvPr id="6" name="图片 5"/>
          <p:cNvPicPr>
            <a:picLocks noChangeAspect="1"/>
          </p:cNvPicPr>
          <p:nvPr/>
        </p:nvPicPr>
        <p:blipFill>
          <a:blip r:embed="rId1"/>
          <a:stretch>
            <a:fillRect/>
          </a:stretch>
        </p:blipFill>
        <p:spPr>
          <a:xfrm>
            <a:off x="800484" y="1142214"/>
            <a:ext cx="10138759" cy="5429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38"/>
          <p:cNvSpPr/>
          <p:nvPr/>
        </p:nvSpPr>
        <p:spPr>
          <a:xfrm>
            <a:off x="815894" y="400953"/>
            <a:ext cx="2752059" cy="603250"/>
          </a:xfrm>
          <a:prstGeom prst="rect">
            <a:avLst/>
          </a:prstGeom>
          <a:ln>
            <a:noFill/>
          </a:ln>
        </p:spPr>
        <p:txBody>
          <a:bodyPr vert="horz" lIns="0" tIns="0" rIns="0" bIns="0" rtlCol="0">
            <a:noAutofit/>
          </a:bodyPr>
          <a:lstStyle/>
          <a:p>
            <a:pPr>
              <a:lnSpc>
                <a:spcPct val="107000"/>
              </a:lnSpc>
              <a:spcAft>
                <a:spcPts val="800"/>
              </a:spcAft>
            </a:pPr>
            <a:r>
              <a:rPr lang="zh-CN" sz="3600" kern="100" dirty="0">
                <a:solidFill>
                  <a:srgbClr val="FF0000"/>
                </a:solidFill>
                <a:effectLst/>
                <a:highlight>
                  <a:srgbClr val="FFFF00"/>
                </a:highlight>
                <a:latin typeface="Calibri" panose="020F0502020204030204" pitchFamily="34" charset="0"/>
                <a:ea typeface="黑体" panose="02010609060101010101" charset="-122"/>
                <a:cs typeface="黑体" panose="02010609060101010101" charset="-122"/>
              </a:rPr>
              <a:t>如何</a:t>
            </a:r>
            <a:r>
              <a:rPr lang="en-US" sz="3600" kern="100" dirty="0">
                <a:solidFill>
                  <a:srgbClr val="FF0000"/>
                </a:solidFill>
                <a:effectLst/>
                <a:highlight>
                  <a:srgbClr val="FFFF00"/>
                </a:highlight>
                <a:latin typeface="Calibri" panose="020F0502020204030204" pitchFamily="34" charset="0"/>
                <a:ea typeface="黑体" panose="02010609060101010101" charset="-122"/>
                <a:cs typeface="黑体" panose="02010609060101010101" charset="-122"/>
              </a:rPr>
              <a:t>“</a:t>
            </a:r>
            <a:r>
              <a:rPr lang="zh-CN" sz="3600" kern="100" dirty="0">
                <a:solidFill>
                  <a:srgbClr val="FF0000"/>
                </a:solidFill>
                <a:effectLst/>
                <a:highlight>
                  <a:srgbClr val="FFFF00"/>
                </a:highlight>
                <a:latin typeface="Calibri" panose="020F0502020204030204" pitchFamily="34" charset="0"/>
                <a:ea typeface="黑体" panose="02010609060101010101" charset="-122"/>
                <a:cs typeface="黑体" panose="02010609060101010101" charset="-122"/>
              </a:rPr>
              <a:t>诊断</a:t>
            </a:r>
            <a:r>
              <a:rPr lang="en-US" sz="3600" kern="100" dirty="0">
                <a:solidFill>
                  <a:srgbClr val="FF0000"/>
                </a:solidFill>
                <a:effectLst/>
                <a:highlight>
                  <a:srgbClr val="FFFF00"/>
                </a:highlight>
                <a:latin typeface="Calibri" panose="020F0502020204030204" pitchFamily="34" charset="0"/>
                <a:ea typeface="黑体" panose="02010609060101010101" charset="-122"/>
                <a:cs typeface="黑体" panose="02010609060101010101" charset="-122"/>
              </a:rPr>
              <a:t>”</a:t>
            </a:r>
            <a:r>
              <a:rPr lang="zh-CN" sz="3600" kern="100" dirty="0">
                <a:solidFill>
                  <a:srgbClr val="FF0000"/>
                </a:solidFill>
                <a:effectLst/>
                <a:highlight>
                  <a:srgbClr val="FFFF00"/>
                </a:highlight>
                <a:latin typeface="Calibri" panose="020F0502020204030204" pitchFamily="34" charset="0"/>
                <a:ea typeface="黑体" panose="02010609060101010101" charset="-122"/>
                <a:cs typeface="黑体" panose="02010609060101010101" charset="-122"/>
              </a:rPr>
              <a:t>？</a:t>
            </a:r>
            <a:endParaRPr lang="zh-CN" sz="1100" kern="100" dirty="0">
              <a:solidFill>
                <a:srgbClr val="000000"/>
              </a:solidFill>
              <a:effectLst/>
              <a:highlight>
                <a:srgbClr val="FFFF00"/>
              </a:highlight>
              <a:latin typeface="Calibri" panose="020F0502020204030204" pitchFamily="34" charset="0"/>
              <a:ea typeface="Calibri" panose="020F0502020204030204" pitchFamily="34" charset="0"/>
            </a:endParaRPr>
          </a:p>
        </p:txBody>
      </p:sp>
      <p:sp>
        <p:nvSpPr>
          <p:cNvPr id="3" name="Rectangle 4154"/>
          <p:cNvSpPr/>
          <p:nvPr/>
        </p:nvSpPr>
        <p:spPr>
          <a:xfrm>
            <a:off x="1038176" y="1131846"/>
            <a:ext cx="2834005" cy="534035"/>
          </a:xfrm>
          <a:prstGeom prst="rect">
            <a:avLst/>
          </a:prstGeom>
          <a:ln>
            <a:noFill/>
          </a:ln>
        </p:spPr>
        <p:txBody>
          <a:bodyPr vert="horz" lIns="0" tIns="0" rIns="0" bIns="0" rtlCol="0">
            <a:noAutofit/>
          </a:bodyPr>
          <a:lstStyle/>
          <a:p>
            <a:pPr>
              <a:lnSpc>
                <a:spcPct val="107000"/>
              </a:lnSpc>
              <a:spcAft>
                <a:spcPts val="800"/>
              </a:spcAft>
            </a:pPr>
            <a:r>
              <a:rPr lang="en-US" sz="2800" b="1" kern="100" dirty="0">
                <a:solidFill>
                  <a:srgbClr val="0A0AFF"/>
                </a:solidFill>
                <a:effectLst/>
                <a:latin typeface="楷体" panose="02010609060101010101" pitchFamily="49" charset="-122"/>
                <a:ea typeface="楷体" panose="02010609060101010101" pitchFamily="49" charset="-122"/>
                <a:cs typeface="微软雅黑" panose="020B0503020204020204" pitchFamily="34" charset="-122"/>
              </a:rPr>
              <a:t>1.</a:t>
            </a:r>
            <a:r>
              <a:rPr lang="zh-CN" sz="2800" b="1" kern="100" dirty="0">
                <a:solidFill>
                  <a:srgbClr val="0A0AFF"/>
                </a:solidFill>
                <a:effectLst/>
                <a:latin typeface="楷体" panose="02010609060101010101" pitchFamily="49" charset="-122"/>
                <a:ea typeface="楷体" panose="02010609060101010101" pitchFamily="49" charset="-122"/>
                <a:cs typeface="微软雅黑" panose="020B0503020204020204" pitchFamily="34" charset="-122"/>
              </a:rPr>
              <a:t>老师诊断：</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4" name="Rectangle 4142"/>
          <p:cNvSpPr/>
          <p:nvPr/>
        </p:nvSpPr>
        <p:spPr>
          <a:xfrm>
            <a:off x="1099168" y="1693685"/>
            <a:ext cx="10561529" cy="1294214"/>
          </a:xfrm>
          <a:prstGeom prst="rect">
            <a:avLst/>
          </a:prstGeom>
          <a:ln>
            <a:noFill/>
          </a:ln>
        </p:spPr>
        <p:txBody>
          <a:bodyPr vert="horz" lIns="0" tIns="0" rIns="0" bIns="0" rtlCol="0">
            <a:noAutofit/>
          </a:bodyPr>
          <a:lstStyle/>
          <a:p>
            <a:pPr>
              <a:lnSpc>
                <a:spcPct val="107000"/>
              </a:lnSpc>
              <a:spcAft>
                <a:spcPts val="800"/>
              </a:spcAft>
            </a:pPr>
            <a:r>
              <a:rPr lang="en-US" alt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诊断平台</a:t>
            </a:r>
            <a:r>
              <a:rPr lang="en-US" alt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r>
              <a:rPr lang="zh-CN" sz="28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给出近三年本内容的各地高考真题或经典模拟题，学生在学后或学前试做或试编，暴露知识和能力缺陷。（课前小题训练，</a:t>
            </a:r>
            <a:r>
              <a:rPr lang="zh-CN" altLang="en-US" sz="28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周测试，月测试）</a:t>
            </a:r>
            <a:endParaRPr lang="zh-CN" sz="2800" kern="100" dirty="0">
              <a:solidFill>
                <a:srgbClr val="000000"/>
              </a:solidFill>
              <a:effectLst/>
              <a:latin typeface="楷体" panose="02010609060101010101" pitchFamily="49" charset="-122"/>
              <a:ea typeface="楷体" panose="02010609060101010101" pitchFamily="49" charset="-122"/>
            </a:endParaRPr>
          </a:p>
        </p:txBody>
      </p:sp>
      <p:sp>
        <p:nvSpPr>
          <p:cNvPr id="5" name="Rectangle 4150"/>
          <p:cNvSpPr/>
          <p:nvPr/>
        </p:nvSpPr>
        <p:spPr>
          <a:xfrm>
            <a:off x="1053689" y="3224838"/>
            <a:ext cx="10200803" cy="785100"/>
          </a:xfrm>
          <a:prstGeom prst="rect">
            <a:avLst/>
          </a:prstGeom>
          <a:ln>
            <a:noFill/>
          </a:ln>
        </p:spPr>
        <p:txBody>
          <a:bodyPr vert="horz" lIns="0" tIns="0" rIns="0" bIns="0" rtlCol="0">
            <a:noAutofit/>
          </a:bodyPr>
          <a:lstStyle/>
          <a:p>
            <a:pPr>
              <a:lnSpc>
                <a:spcPct val="107000"/>
              </a:lnSpc>
              <a:spcAft>
                <a:spcPts val="800"/>
              </a:spcAft>
            </a:pPr>
            <a:r>
              <a:rPr lang="en-US" alt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诊断方式</a:t>
            </a:r>
            <a:r>
              <a:rPr lang="en-US" alt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r>
              <a:rPr 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阅读或批改后，教师细致搜集考生试做过程中存在的知识和能力问题，并对症下药，为教学</a:t>
            </a:r>
            <a:r>
              <a:rPr lang="zh-CN" altLang="en-US"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确定</a:t>
            </a:r>
            <a:r>
              <a:rPr 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方向</a:t>
            </a:r>
            <a:r>
              <a:rPr lang="en-US" alt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endParaRPr lang="zh-CN" sz="2400" kern="100" dirty="0">
              <a:solidFill>
                <a:srgbClr val="000000"/>
              </a:solidFill>
              <a:effectLst/>
              <a:latin typeface="楷体" panose="02010609060101010101" pitchFamily="49" charset="-122"/>
              <a:ea typeface="楷体" panose="02010609060101010101" pitchFamily="49" charset="-122"/>
            </a:endParaRPr>
          </a:p>
          <a:p>
            <a:pPr>
              <a:lnSpc>
                <a:spcPct val="107000"/>
              </a:lnSpc>
              <a:spcAft>
                <a:spcPts val="800"/>
              </a:spcAft>
            </a:pPr>
            <a:r>
              <a:rPr lang="en-US" sz="1100" kern="100" dirty="0">
                <a:solidFill>
                  <a:srgbClr val="000000"/>
                </a:solidFill>
                <a:effectLst/>
                <a:latin typeface="Calibri" panose="020F0502020204030204" pitchFamily="34" charset="0"/>
                <a:ea typeface="Calibri" panose="020F0502020204030204" pitchFamily="34" charset="0"/>
              </a:rPr>
              <a:t> </a:t>
            </a:r>
            <a:endParaRPr lang="zh-CN" sz="1100" kern="100" dirty="0">
              <a:solidFill>
                <a:srgbClr val="000000"/>
              </a:solidFill>
              <a:effectLst/>
              <a:latin typeface="Calibri" panose="020F0502020204030204" pitchFamily="34" charset="0"/>
              <a:ea typeface="Calibri" panose="020F0502020204030204" pitchFamily="34" charset="0"/>
            </a:endParaRPr>
          </a:p>
        </p:txBody>
      </p:sp>
      <p:sp>
        <p:nvSpPr>
          <p:cNvPr id="6" name="Rectangle 4154"/>
          <p:cNvSpPr/>
          <p:nvPr/>
        </p:nvSpPr>
        <p:spPr>
          <a:xfrm>
            <a:off x="1185010" y="4314082"/>
            <a:ext cx="2834005" cy="534035"/>
          </a:xfrm>
          <a:prstGeom prst="rect">
            <a:avLst/>
          </a:prstGeom>
          <a:ln>
            <a:noFill/>
          </a:ln>
        </p:spPr>
        <p:txBody>
          <a:bodyPr vert="horz" lIns="0" tIns="0" rIns="0" bIns="0" rtlCol="0">
            <a:noAutofit/>
          </a:bodyPr>
          <a:lstStyle/>
          <a:p>
            <a:pPr>
              <a:lnSpc>
                <a:spcPct val="107000"/>
              </a:lnSpc>
              <a:spcAft>
                <a:spcPts val="800"/>
              </a:spcAft>
            </a:pPr>
            <a:r>
              <a:rPr lang="en-US" sz="2800" b="1" kern="100" dirty="0">
                <a:solidFill>
                  <a:srgbClr val="0A0AFF"/>
                </a:solidFill>
                <a:effectLst/>
                <a:latin typeface="楷体" panose="02010609060101010101" pitchFamily="49" charset="-122"/>
                <a:ea typeface="楷体" panose="02010609060101010101" pitchFamily="49" charset="-122"/>
                <a:cs typeface="微软雅黑" panose="020B0503020204020204" pitchFamily="34" charset="-122"/>
              </a:rPr>
              <a:t>2.</a:t>
            </a:r>
            <a:r>
              <a:rPr lang="zh-CN" altLang="en-US" sz="2800" b="1" kern="100" dirty="0">
                <a:solidFill>
                  <a:srgbClr val="0A0AFF"/>
                </a:solidFill>
                <a:effectLst/>
                <a:latin typeface="楷体" panose="02010609060101010101" pitchFamily="49" charset="-122"/>
                <a:ea typeface="楷体" panose="02010609060101010101" pitchFamily="49" charset="-122"/>
                <a:cs typeface="微软雅黑" panose="020B0503020204020204" pitchFamily="34" charset="-122"/>
              </a:rPr>
              <a:t>自我</a:t>
            </a:r>
            <a:r>
              <a:rPr lang="zh-CN" sz="2800" b="1" kern="100" dirty="0">
                <a:solidFill>
                  <a:srgbClr val="0A0AFF"/>
                </a:solidFill>
                <a:effectLst/>
                <a:latin typeface="楷体" panose="02010609060101010101" pitchFamily="49" charset="-122"/>
                <a:ea typeface="楷体" panose="02010609060101010101" pitchFamily="49" charset="-122"/>
                <a:cs typeface="微软雅黑" panose="020B0503020204020204" pitchFamily="34" charset="-122"/>
              </a:rPr>
              <a:t>诊断：</a:t>
            </a:r>
            <a:endParaRPr lang="zh-CN" sz="1100" kern="100" dirty="0">
              <a:solidFill>
                <a:srgbClr val="000000"/>
              </a:solidFill>
              <a:effectLst/>
              <a:latin typeface="楷体" panose="02010609060101010101" pitchFamily="49" charset="-122"/>
              <a:ea typeface="楷体" panose="02010609060101010101" pitchFamily="49" charset="-122"/>
            </a:endParaRPr>
          </a:p>
        </p:txBody>
      </p:sp>
      <p:sp>
        <p:nvSpPr>
          <p:cNvPr id="7" name="Rectangle 4142"/>
          <p:cNvSpPr/>
          <p:nvPr/>
        </p:nvSpPr>
        <p:spPr>
          <a:xfrm>
            <a:off x="1258559" y="5031557"/>
            <a:ext cx="9076678" cy="534035"/>
          </a:xfrm>
          <a:prstGeom prst="rect">
            <a:avLst/>
          </a:prstGeom>
          <a:ln>
            <a:noFill/>
          </a:ln>
        </p:spPr>
        <p:txBody>
          <a:bodyPr vert="horz" lIns="0" tIns="0" rIns="0" bIns="0" rtlCol="0">
            <a:noAutofit/>
          </a:bodyPr>
          <a:lstStyle/>
          <a:p>
            <a:pPr>
              <a:lnSpc>
                <a:spcPct val="107000"/>
              </a:lnSpc>
              <a:spcAft>
                <a:spcPts val="800"/>
              </a:spcAft>
            </a:pPr>
            <a:r>
              <a:rPr lang="en-US" alt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诊断方式</a:t>
            </a:r>
            <a:r>
              <a:rPr lang="en-US" altLang="zh-CN"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kern="100" dirty="0">
                <a:solidFill>
                  <a:srgbClr val="111111"/>
                </a:solidFill>
                <a:effectLst/>
                <a:latin typeface="楷体" panose="02010609060101010101" pitchFamily="49" charset="-122"/>
                <a:ea typeface="楷体" panose="02010609060101010101" pitchFamily="49" charset="-122"/>
                <a:cs typeface="宋体" panose="02010600030101010101" pitchFamily="2" charset="-122"/>
              </a:rPr>
              <a:t>如下表：</a:t>
            </a:r>
            <a:endParaRPr lang="zh-CN" sz="2400" kern="100" dirty="0">
              <a:solidFill>
                <a:srgbClr val="000000"/>
              </a:solidFill>
              <a:effectLst/>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p="http://schemas.openxmlformats.org/presentationml/2006/main">
  <p:tag name="commondata" val="eyJoZGlkIjoiMzFmYmUzZjQzZGZlNGUzMmUwZDA5NDdlNmJiZmQ3Yz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3291</Words>
  <Application>WPS 演示</Application>
  <PresentationFormat>宽屏</PresentationFormat>
  <Paragraphs>449</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楷体</vt:lpstr>
      <vt:lpstr>Calibri</vt:lpstr>
      <vt:lpstr>微软雅黑</vt:lpstr>
      <vt:lpstr>Times New Roman</vt:lpstr>
      <vt:lpstr>黑体</vt:lpstr>
      <vt:lpstr>等线 Light</vt:lpstr>
      <vt:lpstr>Arial Unicode MS</vt:lpstr>
      <vt:lpstr>等线</vt:lpstr>
      <vt:lpstr>新宋体</vt:lpstr>
      <vt:lpstr>华文楷体</vt:lpstr>
      <vt:lpstr>楷体_GB2312</vt:lpstr>
      <vt:lpstr>华文中宋</vt:lpstr>
      <vt:lpstr>隶书</vt:lpstr>
      <vt:lpstr>Office 主题​​</vt:lpstr>
      <vt:lpstr>南京市2023届高三物理二轮复习策略 始于诊断，重在整合，讲究方法  </vt:lpstr>
      <vt:lpstr>一、熟悉与高考相关政策</vt:lpstr>
      <vt:lpstr>一、熟悉与高考相关政策</vt:lpstr>
      <vt:lpstr>附：《中国高考评价体系》最大的特点</vt:lpstr>
      <vt:lpstr>一、熟悉与高考相关政策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2023届高三物理二轮复习</dc:title>
  <dc:creator>马小弟</dc:creator>
  <cp:lastModifiedBy>翟羽佳</cp:lastModifiedBy>
  <cp:revision>42</cp:revision>
  <dcterms:created xsi:type="dcterms:W3CDTF">2022-12-15T01:10:00Z</dcterms:created>
  <dcterms:modified xsi:type="dcterms:W3CDTF">2024-03-06T02:27:05Z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F18003339FC94C818F47675BE5B30A60_12</vt:lpwstr>
  </property>
  <property fmtid="{D5CDD505-2E9C-101B-9397-08002B2CF9AE}" pid="3" name="KSOProductBuildVer">
    <vt:lpwstr>2052-12.1.0.16388</vt:lpwstr>
  </property>
</Properties>
</file>