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13"/>
  </p:notesMasterIdLst>
  <p:sldIdLst>
    <p:sldId id="288" r:id="rId2"/>
    <p:sldId id="258" r:id="rId3"/>
    <p:sldId id="262" r:id="rId4"/>
    <p:sldId id="306" r:id="rId5"/>
    <p:sldId id="289" r:id="rId6"/>
    <p:sldId id="287" r:id="rId7"/>
    <p:sldId id="290" r:id="rId8"/>
    <p:sldId id="293" r:id="rId9"/>
    <p:sldId id="292" r:id="rId10"/>
    <p:sldId id="294" r:id="rId11"/>
    <p:sldId id="309" r:id="rId12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3C00"/>
    <a:srgbClr val="E73A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/>
    <p:restoredTop sz="94715"/>
  </p:normalViewPr>
  <p:slideViewPr>
    <p:cSldViewPr snapToGrid="0" snapToObjects="1">
      <p:cViewPr varScale="1">
        <p:scale>
          <a:sx n="108" d="100"/>
          <a:sy n="108" d="100"/>
        </p:scale>
        <p:origin x="-63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wmf"/><Relationship Id="rId7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6.wmf"/><Relationship Id="rId5" Type="http://schemas.openxmlformats.org/officeDocument/2006/relationships/image" Target="../media/image11.wmf"/><Relationship Id="rId10" Type="http://schemas.openxmlformats.org/officeDocument/2006/relationships/image" Target="../media/image15.wmf"/><Relationship Id="rId4" Type="http://schemas.openxmlformats.org/officeDocument/2006/relationships/image" Target="../media/image10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2.wmf"/><Relationship Id="rId7" Type="http://schemas.openxmlformats.org/officeDocument/2006/relationships/image" Target="../media/image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6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4961-F671-D840-803D-4B02C199AB47}" type="datetimeFigureOut">
              <a:rPr kumimoji="1" lang="zh-CN" altLang="en-US" smtClean="0"/>
              <a:pPr/>
              <a:t>2020/5/11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8546-C430-4549-B45A-EA3B29F81B3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7189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pPr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7615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28175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979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2956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11759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2621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705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  <a:endParaRPr lang="zh-CN" altLang="en-US" sz="18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  <a:endParaRPr kumimoji="0" lang="zh-CN" altLang="en-US" sz="133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微软雅黑" charset="0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 smtClean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92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dirty="0" smtClean="0">
                <a:solidFill>
                  <a:srgbClr val="000000"/>
                </a:solidFill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dirty="0" smtClean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dirty="0" smtClean="0">
                <a:solidFill>
                  <a:srgbClr val="000000"/>
                </a:solidFill>
                <a:latin typeface="Century Gothic"/>
                <a:ea typeface="微软雅黑" charset="0"/>
              </a:rPr>
              <a:t>获取更多优质模板（放映模式）</a:t>
            </a:r>
            <a:endParaRPr kumimoji="1" lang="zh-CN" altLang="en-US" sz="1333" dirty="0">
              <a:solidFill>
                <a:srgbClr val="000000"/>
              </a:solidFill>
              <a:latin typeface="Century Gothic"/>
              <a:ea typeface="微软雅黑" charset="0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399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9822520">
            <a:off x="3099071" y="410986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8585722">
            <a:off x="2900872" y="169105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4450317">
            <a:off x="2505540" y="316495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892948">
            <a:off x="1669486" y="283793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4240722">
            <a:off x="2955271" y="340891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3863176">
            <a:off x="2173226" y="242362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187853">
            <a:off x="1161290" y="175907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905749">
            <a:off x="2244535" y="132182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9322284">
            <a:off x="2044076" y="170116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42066">
            <a:off x="1017200" y="378935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20117985">
            <a:off x="3894745" y="181582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905749">
            <a:off x="2447007" y="463647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9322284">
            <a:off x="4995333" y="525920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9736611">
            <a:off x="3735113" y="439545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3117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9896190">
            <a:off x="-846980" y="4391937"/>
            <a:ext cx="3716222" cy="37162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1038840" y="3145644"/>
            <a:ext cx="1172399" cy="11723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18900000">
            <a:off x="2964992" y="4498454"/>
            <a:ext cx="562742" cy="56274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9462407">
            <a:off x="858415" y="3412397"/>
            <a:ext cx="305434" cy="3054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220555">
            <a:off x="9068972" y="-665078"/>
            <a:ext cx="2602001" cy="260200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263186">
            <a:off x="10805818" y="58017"/>
            <a:ext cx="2082844" cy="20828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229117">
            <a:off x="7312023" y="556810"/>
            <a:ext cx="562742" cy="56274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229117">
            <a:off x="10862351" y="2812891"/>
            <a:ext cx="472953" cy="47295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3026992" y="5398176"/>
            <a:ext cx="219002" cy="21900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7806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9238099">
            <a:off x="11440980" y="5083135"/>
            <a:ext cx="442243" cy="44224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10718032" y="5587230"/>
            <a:ext cx="1790831" cy="179083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9831264" y="6039855"/>
            <a:ext cx="1029918" cy="102991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567216">
            <a:off x="9227888" y="6150357"/>
            <a:ext cx="265265" cy="2652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567216">
            <a:off x="11022574" y="4821816"/>
            <a:ext cx="308836" cy="3088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13834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0345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470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15" name="矩形 14"/>
          <p:cNvSpPr/>
          <p:nvPr userDrawn="1"/>
        </p:nvSpPr>
        <p:spPr>
          <a:xfrm rot="9822520">
            <a:off x="8665853" y="469659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585722">
            <a:off x="8467654" y="227778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4450317">
            <a:off x="8072322" y="375168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892948">
            <a:off x="7236268" y="342466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 userDrawn="1"/>
        </p:nvSpPr>
        <p:spPr>
          <a:xfrm rot="4240722">
            <a:off x="8522053" y="399564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 userDrawn="1"/>
        </p:nvSpPr>
        <p:spPr>
          <a:xfrm rot="3863176">
            <a:off x="7740008" y="301035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 userDrawn="1"/>
        </p:nvSpPr>
        <p:spPr>
          <a:xfrm rot="187853">
            <a:off x="6728072" y="234580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 userDrawn="1"/>
        </p:nvSpPr>
        <p:spPr>
          <a:xfrm rot="905749">
            <a:off x="7811317" y="190855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 userDrawn="1"/>
        </p:nvSpPr>
        <p:spPr>
          <a:xfrm rot="19322284">
            <a:off x="7610858" y="228789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 userDrawn="1"/>
        </p:nvSpPr>
        <p:spPr>
          <a:xfrm rot="42066">
            <a:off x="6583982" y="437608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 userDrawn="1"/>
        </p:nvSpPr>
        <p:spPr>
          <a:xfrm rot="20117985">
            <a:off x="9461527" y="240255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 userDrawn="1"/>
        </p:nvSpPr>
        <p:spPr>
          <a:xfrm rot="905749">
            <a:off x="8013789" y="522320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 userDrawn="1"/>
        </p:nvSpPr>
        <p:spPr>
          <a:xfrm rot="19322284">
            <a:off x="10562115" y="584593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 userDrawn="1"/>
        </p:nvSpPr>
        <p:spPr>
          <a:xfrm rot="19736611">
            <a:off x="9301895" y="498218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857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6238231" flipH="1">
            <a:off x="9407392" y="4234793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19041346" flipH="1">
            <a:off x="10088253" y="6106343"/>
            <a:ext cx="188104" cy="18810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998715" flipH="1">
            <a:off x="10506343" y="5622066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19250941" flipH="1">
            <a:off x="10179321" y="5688691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628487" flipH="1">
            <a:off x="11165499" y="65923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703810" flipH="1">
            <a:off x="11537857" y="2659624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985914" flipH="1">
            <a:off x="11073314" y="54149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3014278" flipH="1">
            <a:off x="10200525" y="3586333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4169379" flipH="1">
            <a:off x="8954405" y="546220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849597" flipH="1">
            <a:off x="10415339" y="6386801"/>
            <a:ext cx="669019" cy="6690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703810" flipH="1">
            <a:off x="10051625" y="3232154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6870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3117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4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5" r:id="rId3"/>
    <p:sldLayoutId id="2147483686" r:id="rId4"/>
    <p:sldLayoutId id="2147483687" r:id="rId5"/>
    <p:sldLayoutId id="2147483690" r:id="rId6"/>
    <p:sldLayoutId id="2147483688" r:id="rId7"/>
    <p:sldLayoutId id="2147483683" r:id="rId8"/>
    <p:sldLayoutId id="2147483680" r:id="rId9"/>
    <p:sldLayoutId id="2147483681" r:id="rId10"/>
    <p:sldLayoutId id="2147483682" r:id="rId11"/>
    <p:sldLayoutId id="2147483684" r:id="rId12"/>
    <p:sldLayoutId id="2147483662" r:id="rId13"/>
    <p:sldLayoutId id="2147483664" r:id="rId14"/>
    <p:sldLayoutId id="2147483663" r:id="rId15"/>
    <p:sldLayoutId id="214748366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jpeg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18" b="2918"/>
          <a:stretch/>
        </p:blipFill>
        <p:spPr>
          <a:xfrm>
            <a:off x="5614782" y="1511929"/>
            <a:ext cx="4335482" cy="3251612"/>
          </a:xfrm>
          <a:prstGeom prst="roundRect">
            <a:avLst>
              <a:gd name="adj" fmla="val 209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文本框 14341"/>
          <p:cNvSpPr txBox="1">
            <a:spLocks noChangeArrowheads="1"/>
          </p:cNvSpPr>
          <p:nvPr/>
        </p:nvSpPr>
        <p:spPr bwMode="auto">
          <a:xfrm>
            <a:off x="680960" y="679010"/>
            <a:ext cx="111379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当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你的才华还撑不起你的野心的时候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，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你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就应该静下心来学习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；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当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你的能力还驾驭不了你的目标时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，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你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就应该沉下心来历练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；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梦想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，不是浮躁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，而是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沉淀和积累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，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只有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拼出来的美丽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，没有等出来的辉煌，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机会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永远是留给有准备的人</a:t>
            </a:r>
            <a:r>
              <a:rPr lang="zh-CN" altLang="en-US" sz="2800" b="1" dirty="0" smtClean="0">
                <a:solidFill>
                  <a:srgbClr val="0070C0"/>
                </a:solidFill>
                <a:ea typeface="黑体" pitchFamily="49" charset="-122"/>
              </a:rPr>
              <a:t>。</a:t>
            </a:r>
            <a:endParaRPr lang="en-US" altLang="zh-CN" sz="2800" b="1" dirty="0" smtClean="0">
              <a:solidFill>
                <a:srgbClr val="0070C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70C0"/>
                </a:solidFill>
                <a:ea typeface="黑体" pitchFamily="49" charset="-122"/>
              </a:rPr>
              <a:t>                                                                 ——</a:t>
            </a:r>
            <a:r>
              <a:rPr lang="zh-CN" altLang="en-US" sz="2800" b="1" dirty="0">
                <a:solidFill>
                  <a:srgbClr val="0070C0"/>
                </a:solidFill>
                <a:ea typeface="黑体" pitchFamily="49" charset="-122"/>
              </a:rPr>
              <a:t>莫言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63525" y="1366838"/>
          <a:ext cx="10429875" cy="495300"/>
        </p:xfrm>
        <a:graphic>
          <a:graphicData uri="http://schemas.openxmlformats.org/presentationml/2006/ole">
            <p:oleObj spid="_x0000_s79874" name="Equation" r:id="rId3" imgW="5079960" imgH="241200" progId="Equation.3">
              <p:embed/>
            </p:oleObj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060513" y="2713775"/>
          <a:ext cx="9423400" cy="477838"/>
        </p:xfrm>
        <a:graphic>
          <a:graphicData uri="http://schemas.openxmlformats.org/presentationml/2006/ole">
            <p:oleObj spid="_x0000_s79875" name="Equation" r:id="rId4" imgW="452088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81032" y="1367072"/>
            <a:ext cx="51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C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横卷形 8"/>
          <p:cNvSpPr/>
          <p:nvPr/>
        </p:nvSpPr>
        <p:spPr>
          <a:xfrm>
            <a:off x="1612523" y="4698630"/>
            <a:ext cx="5359652" cy="1982709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 smtClean="0">
                <a:solidFill>
                  <a:schemeClr val="tx1"/>
                </a:solidFill>
              </a:rPr>
              <a:t>做题反思：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求前</a:t>
            </a:r>
            <a:r>
              <a:rPr lang="en-US" altLang="zh-CN" b="1" dirty="0" smtClean="0">
                <a:solidFill>
                  <a:schemeClr val="tx1"/>
                </a:solidFill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</a:rPr>
              <a:t>项和的选择题</a:t>
            </a:r>
            <a:r>
              <a:rPr lang="en-US" altLang="zh-CN" b="1" dirty="0" smtClean="0">
                <a:solidFill>
                  <a:schemeClr val="tx1"/>
                </a:solidFill>
              </a:rPr>
              <a:t>,</a:t>
            </a:r>
            <a:r>
              <a:rPr lang="zh-CN" altLang="en-US" b="1" dirty="0" smtClean="0">
                <a:solidFill>
                  <a:schemeClr val="tx1"/>
                </a:solidFill>
              </a:rPr>
              <a:t>可以用特值法进行排除，会更节省时间</a:t>
            </a:r>
            <a:r>
              <a:rPr lang="en-US" altLang="zh-CN" b="1" dirty="0" smtClean="0">
                <a:solidFill>
                  <a:schemeClr val="tx1"/>
                </a:solidFill>
              </a:rPr>
              <a:t>.</a:t>
            </a:r>
          </a:p>
          <a:p>
            <a:endParaRPr lang="zh-CN" altLang="en-US" dirty="0"/>
          </a:p>
        </p:txBody>
      </p:sp>
      <p:sp>
        <p:nvSpPr>
          <p:cNvPr id="11" name="云形标注 10"/>
          <p:cNvSpPr/>
          <p:nvPr/>
        </p:nvSpPr>
        <p:spPr>
          <a:xfrm>
            <a:off x="3223032" y="3394483"/>
            <a:ext cx="4766655" cy="1484769"/>
          </a:xfrm>
          <a:prstGeom prst="cloudCallout">
            <a:avLst>
              <a:gd name="adj1" fmla="val 33255"/>
              <a:gd name="adj2" fmla="val -740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思考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：选项</a:t>
            </a:r>
            <a:r>
              <a:rPr lang="en-US" altLang="zh-CN" b="1" dirty="0" smtClean="0">
                <a:solidFill>
                  <a:schemeClr val="tx1"/>
                </a:solidFill>
              </a:rPr>
              <a:t>C</a:t>
            </a:r>
            <a:r>
              <a:rPr lang="zh-CN" altLang="en-US" b="1" dirty="0" smtClean="0">
                <a:solidFill>
                  <a:schemeClr val="tx1"/>
                </a:solidFill>
              </a:rPr>
              <a:t>已经满足等于</a:t>
            </a:r>
            <a:r>
              <a:rPr lang="en-US" altLang="zh-CN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，是否仍需要验证选项</a:t>
            </a:r>
            <a:r>
              <a:rPr lang="en-US" altLang="zh-CN" b="1" dirty="0" smtClean="0">
                <a:solidFill>
                  <a:schemeClr val="tx1"/>
                </a:solidFill>
              </a:rPr>
              <a:t>D</a:t>
            </a:r>
            <a:r>
              <a:rPr lang="zh-CN" altLang="en-US" b="1" dirty="0" smtClean="0">
                <a:solidFill>
                  <a:schemeClr val="tx1"/>
                </a:solidFill>
              </a:rPr>
              <a:t>呢？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  <p:sp>
        <p:nvSpPr>
          <p:cNvPr id="12" name="云形标注 11"/>
          <p:cNvSpPr/>
          <p:nvPr/>
        </p:nvSpPr>
        <p:spPr>
          <a:xfrm>
            <a:off x="3223032" y="3394483"/>
            <a:ext cx="4766655" cy="1484769"/>
          </a:xfrm>
          <a:prstGeom prst="cloudCallout">
            <a:avLst>
              <a:gd name="adj1" fmla="val 73900"/>
              <a:gd name="adj2" fmla="val -64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思考</a:t>
            </a:r>
            <a:r>
              <a:rPr lang="en-US" altLang="zh-CN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：若选项</a:t>
            </a:r>
            <a:r>
              <a:rPr lang="en-US" altLang="zh-CN" b="1" dirty="0" smtClean="0">
                <a:solidFill>
                  <a:schemeClr val="tx1"/>
                </a:solidFill>
              </a:rPr>
              <a:t>D</a:t>
            </a:r>
            <a:r>
              <a:rPr lang="zh-CN" altLang="en-US" b="1" dirty="0" smtClean="0">
                <a:solidFill>
                  <a:schemeClr val="tx1"/>
                </a:solidFill>
              </a:rPr>
              <a:t>满足等于</a:t>
            </a:r>
            <a:r>
              <a:rPr lang="en-US" altLang="zh-CN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，接下来怎么办？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728378" y="3293014"/>
            <a:ext cx="2440980" cy="3564986"/>
            <a:chOff x="9198145" y="2099913"/>
            <a:chExt cx="2969072" cy="4750500"/>
          </a:xfrm>
        </p:grpSpPr>
        <p:pic>
          <p:nvPicPr>
            <p:cNvPr id="13" name="Picture 13" descr="http://pic.qjimage.com/chineseview120/high/486-0494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371267" y="2099913"/>
              <a:ext cx="2795950" cy="47505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9198145" y="2338994"/>
              <a:ext cx="973342" cy="37720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7030A0"/>
                  </a:solidFill>
                </a:rPr>
                <a:t>限时二分钟</a:t>
              </a:r>
              <a:endParaRPr lang="zh-CN" altLang="en-US" sz="4000" dirty="0">
                <a:solidFill>
                  <a:srgbClr val="7030A0"/>
                </a:solidFill>
              </a:endParaRPr>
            </a:p>
          </p:txBody>
        </p:sp>
      </p:grp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568992" y="2373114"/>
          <a:ext cx="1800634" cy="340661"/>
        </p:xfrm>
        <a:graphic>
          <a:graphicData uri="http://schemas.openxmlformats.org/presentationml/2006/ole">
            <p:oleObj spid="_x0000_s79878" name="Equation" r:id="rId6" imgW="939600" imgH="177480" progId="Equation.3">
              <p:embed/>
            </p:oleObj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1047365" y="2739091"/>
            <a:ext cx="521627" cy="4525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4006166" y="2316485"/>
          <a:ext cx="2187956" cy="397290"/>
        </p:xfrm>
        <a:graphic>
          <a:graphicData uri="http://schemas.openxmlformats.org/presentationml/2006/ole">
            <p:oleObj spid="_x0000_s79879" name="Equation" r:id="rId7" imgW="1002960" imgH="203040" progId="Equation.3">
              <p:embed/>
            </p:oleObj>
          </a:graphicData>
        </a:graphic>
      </p:graphicFrame>
      <p:cxnSp>
        <p:nvCxnSpPr>
          <p:cNvPr id="19" name="直接连接符 18"/>
          <p:cNvCxnSpPr/>
          <p:nvPr/>
        </p:nvCxnSpPr>
        <p:spPr>
          <a:xfrm>
            <a:off x="3369626" y="2739091"/>
            <a:ext cx="521627" cy="4525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6719365" y="2373114"/>
          <a:ext cx="1637358" cy="415837"/>
        </p:xfrm>
        <a:graphic>
          <a:graphicData uri="http://schemas.openxmlformats.org/presentationml/2006/ole">
            <p:oleObj spid="_x0000_s79880" name="Equation" r:id="rId8" imgW="799920" imgH="203040" progId="Equation.3">
              <p:embed/>
            </p:oleObj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9298503" y="2402765"/>
          <a:ext cx="2041271" cy="386186"/>
        </p:xfrm>
        <a:graphic>
          <a:graphicData uri="http://schemas.openxmlformats.org/presentationml/2006/ole">
            <p:oleObj spid="_x0000_s79881" name="Equation" r:id="rId9" imgW="939600" imgH="177480" progId="Equation.3">
              <p:embed/>
            </p:oleObj>
          </a:graphicData>
        </a:graphic>
      </p:graphicFrame>
      <p:cxnSp>
        <p:nvCxnSpPr>
          <p:cNvPr id="22" name="直接连接符 21"/>
          <p:cNvCxnSpPr/>
          <p:nvPr/>
        </p:nvCxnSpPr>
        <p:spPr>
          <a:xfrm>
            <a:off x="8797331" y="2713775"/>
            <a:ext cx="521627" cy="4525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6737350" y="787400"/>
          <a:ext cx="4633913" cy="541338"/>
        </p:xfrm>
        <a:graphic>
          <a:graphicData uri="http://schemas.openxmlformats.org/presentationml/2006/ole">
            <p:oleObj spid="_x0000_s79882" name="Equation" r:id="rId10" imgW="1955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12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空心弧 4"/>
          <p:cNvSpPr/>
          <p:nvPr/>
        </p:nvSpPr>
        <p:spPr>
          <a:xfrm>
            <a:off x="-4094981" y="-217744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任意形状 5"/>
          <p:cNvSpPr/>
          <p:nvPr/>
        </p:nvSpPr>
        <p:spPr>
          <a:xfrm>
            <a:off x="2642504" y="1136253"/>
            <a:ext cx="7710664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7" name="椭圆 6"/>
          <p:cNvSpPr/>
          <p:nvPr/>
        </p:nvSpPr>
        <p:spPr>
          <a:xfrm>
            <a:off x="2121500" y="1032052"/>
            <a:ext cx="1042009" cy="1042009"/>
          </a:xfrm>
          <a:prstGeom prst="ellipse">
            <a:avLst/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任意形状 7"/>
          <p:cNvSpPr/>
          <p:nvPr/>
        </p:nvSpPr>
        <p:spPr>
          <a:xfrm>
            <a:off x="3120430" y="2386881"/>
            <a:ext cx="7215411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400" dirty="0" smtClean="0">
                <a:solidFill>
                  <a:schemeClr val="tx2"/>
                </a:solidFill>
                <a:latin typeface="微软雅黑" charset="0"/>
                <a:ea typeface="微软雅黑" charset="0"/>
              </a:rPr>
              <a:t>先分析通项公式、再选择适当的求和方法！</a:t>
            </a:r>
            <a:endParaRPr lang="zh-CN" altLang="en-US" sz="2400" dirty="0">
              <a:solidFill>
                <a:schemeClr val="tx2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599426" y="2282680"/>
            <a:ext cx="1042009" cy="1042009"/>
          </a:xfrm>
          <a:prstGeom prst="ellipse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任意形状 9"/>
          <p:cNvSpPr/>
          <p:nvPr/>
        </p:nvSpPr>
        <p:spPr>
          <a:xfrm>
            <a:off x="3120431" y="3637509"/>
            <a:ext cx="7215410" cy="2147655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1" name="椭圆 10"/>
          <p:cNvSpPr/>
          <p:nvPr/>
        </p:nvSpPr>
        <p:spPr>
          <a:xfrm>
            <a:off x="2599426" y="3533308"/>
            <a:ext cx="1042009" cy="1042009"/>
          </a:xfrm>
          <a:prstGeom prst="ellipse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椭圆 12"/>
          <p:cNvSpPr/>
          <p:nvPr/>
        </p:nvSpPr>
        <p:spPr>
          <a:xfrm>
            <a:off x="2078421" y="5240607"/>
            <a:ext cx="1014028" cy="980326"/>
          </a:xfrm>
          <a:prstGeom prst="ellipse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2421404" y="1444394"/>
            <a:ext cx="506403" cy="217324"/>
          </a:xfrm>
          <a:custGeom>
            <a:avLst/>
            <a:gdLst>
              <a:gd name="T0" fmla="*/ 1727 w 3152"/>
              <a:gd name="T1" fmla="*/ 1223 h 1356"/>
              <a:gd name="T2" fmla="*/ 1727 w 3152"/>
              <a:gd name="T3" fmla="*/ 421 h 1356"/>
              <a:gd name="T4" fmla="*/ 1727 w 3152"/>
              <a:gd name="T5" fmla="*/ 1223 h 1356"/>
              <a:gd name="T6" fmla="*/ 534 w 3152"/>
              <a:gd name="T7" fmla="*/ 1223 h 1356"/>
              <a:gd name="T8" fmla="*/ 522 w 3152"/>
              <a:gd name="T9" fmla="*/ 422 h 1356"/>
              <a:gd name="T10" fmla="*/ 550 w 3152"/>
              <a:gd name="T11" fmla="*/ 422 h 1356"/>
              <a:gd name="T12" fmla="*/ 534 w 3152"/>
              <a:gd name="T13" fmla="*/ 1223 h 1356"/>
              <a:gd name="T14" fmla="*/ 2965 w 3152"/>
              <a:gd name="T15" fmla="*/ 30 h 1356"/>
              <a:gd name="T16" fmla="*/ 2960 w 3152"/>
              <a:gd name="T17" fmla="*/ 24 h 1356"/>
              <a:gd name="T18" fmla="*/ 2955 w 3152"/>
              <a:gd name="T19" fmla="*/ 19 h 1356"/>
              <a:gd name="T20" fmla="*/ 2945 w 3152"/>
              <a:gd name="T21" fmla="*/ 11 h 1356"/>
              <a:gd name="T22" fmla="*/ 2934 w 3152"/>
              <a:gd name="T23" fmla="*/ 5 h 1356"/>
              <a:gd name="T24" fmla="*/ 2921 w 3152"/>
              <a:gd name="T25" fmla="*/ 2 h 1356"/>
              <a:gd name="T26" fmla="*/ 2908 w 3152"/>
              <a:gd name="T27" fmla="*/ 1 h 1356"/>
              <a:gd name="T28" fmla="*/ 2896 w 3152"/>
              <a:gd name="T29" fmla="*/ 2 h 1356"/>
              <a:gd name="T30" fmla="*/ 2883 w 3152"/>
              <a:gd name="T31" fmla="*/ 6 h 1356"/>
              <a:gd name="T32" fmla="*/ 2872 w 3152"/>
              <a:gd name="T33" fmla="*/ 12 h 1356"/>
              <a:gd name="T34" fmla="*/ 2867 w 3152"/>
              <a:gd name="T35" fmla="*/ 17 h 1356"/>
              <a:gd name="T36" fmla="*/ 2861 w 3152"/>
              <a:gd name="T37" fmla="*/ 21 h 1356"/>
              <a:gd name="T38" fmla="*/ 1727 w 3152"/>
              <a:gd name="T39" fmla="*/ 288 h 1356"/>
              <a:gd name="T40" fmla="*/ 1064 w 3152"/>
              <a:gd name="T41" fmla="*/ 756 h 1356"/>
              <a:gd name="T42" fmla="*/ 799 w 3152"/>
              <a:gd name="T43" fmla="*/ 173 h 1356"/>
              <a:gd name="T44" fmla="*/ 975 w 3152"/>
              <a:gd name="T45" fmla="*/ 380 h 1356"/>
              <a:gd name="T46" fmla="*/ 1030 w 3152"/>
              <a:gd name="T47" fmla="*/ 275 h 1356"/>
              <a:gd name="T48" fmla="*/ 863 w 3152"/>
              <a:gd name="T49" fmla="*/ 29 h 1356"/>
              <a:gd name="T50" fmla="*/ 854 w 3152"/>
              <a:gd name="T51" fmla="*/ 19 h 1356"/>
              <a:gd name="T52" fmla="*/ 850 w 3152"/>
              <a:gd name="T53" fmla="*/ 16 h 1356"/>
              <a:gd name="T54" fmla="*/ 838 w 3152"/>
              <a:gd name="T55" fmla="*/ 8 h 1356"/>
              <a:gd name="T56" fmla="*/ 825 w 3152"/>
              <a:gd name="T57" fmla="*/ 3 h 1356"/>
              <a:gd name="T58" fmla="*/ 813 w 3152"/>
              <a:gd name="T59" fmla="*/ 1 h 1356"/>
              <a:gd name="T60" fmla="*/ 800 w 3152"/>
              <a:gd name="T61" fmla="*/ 1 h 1356"/>
              <a:gd name="T62" fmla="*/ 787 w 3152"/>
              <a:gd name="T63" fmla="*/ 4 h 1356"/>
              <a:gd name="T64" fmla="*/ 774 w 3152"/>
              <a:gd name="T65" fmla="*/ 10 h 1356"/>
              <a:gd name="T66" fmla="*/ 770 w 3152"/>
              <a:gd name="T67" fmla="*/ 12 h 1356"/>
              <a:gd name="T68" fmla="*/ 760 w 3152"/>
              <a:gd name="T69" fmla="*/ 21 h 1356"/>
              <a:gd name="T70" fmla="*/ 508 w 3152"/>
              <a:gd name="T71" fmla="*/ 289 h 1356"/>
              <a:gd name="T72" fmla="*/ 534 w 3152"/>
              <a:gd name="T73" fmla="*/ 1356 h 1356"/>
              <a:gd name="T74" fmla="*/ 1197 w 3152"/>
              <a:gd name="T75" fmla="*/ 889 h 1356"/>
              <a:gd name="T76" fmla="*/ 2260 w 3152"/>
              <a:gd name="T77" fmla="*/ 856 h 1356"/>
              <a:gd name="T78" fmla="*/ 3021 w 3152"/>
              <a:gd name="T79" fmla="*/ 350 h 1356"/>
              <a:gd name="T80" fmla="*/ 3114 w 3152"/>
              <a:gd name="T81" fmla="*/ 368 h 1356"/>
              <a:gd name="T82" fmla="*/ 2965 w 3152"/>
              <a:gd name="T83" fmla="*/ 3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2" h="1356">
                <a:moveTo>
                  <a:pt x="1727" y="1223"/>
                </a:moveTo>
                <a:lnTo>
                  <a:pt x="1727" y="1223"/>
                </a:lnTo>
                <a:cubicBezTo>
                  <a:pt x="1506" y="1223"/>
                  <a:pt x="1326" y="1043"/>
                  <a:pt x="1326" y="822"/>
                </a:cubicBezTo>
                <a:cubicBezTo>
                  <a:pt x="1326" y="601"/>
                  <a:pt x="1506" y="421"/>
                  <a:pt x="1727" y="421"/>
                </a:cubicBezTo>
                <a:cubicBezTo>
                  <a:pt x="1948" y="421"/>
                  <a:pt x="2128" y="601"/>
                  <a:pt x="2128" y="822"/>
                </a:cubicBezTo>
                <a:cubicBezTo>
                  <a:pt x="2128" y="1043"/>
                  <a:pt x="1948" y="1223"/>
                  <a:pt x="1727" y="1223"/>
                </a:cubicBezTo>
                <a:close/>
                <a:moveTo>
                  <a:pt x="534" y="1223"/>
                </a:moveTo>
                <a:lnTo>
                  <a:pt x="534" y="1223"/>
                </a:lnTo>
                <a:cubicBezTo>
                  <a:pt x="313" y="1223"/>
                  <a:pt x="133" y="1043"/>
                  <a:pt x="133" y="822"/>
                </a:cubicBezTo>
                <a:cubicBezTo>
                  <a:pt x="133" y="605"/>
                  <a:pt x="306" y="428"/>
                  <a:pt x="522" y="422"/>
                </a:cubicBezTo>
                <a:cubicBezTo>
                  <a:pt x="526" y="423"/>
                  <a:pt x="531" y="423"/>
                  <a:pt x="536" y="423"/>
                </a:cubicBezTo>
                <a:cubicBezTo>
                  <a:pt x="540" y="423"/>
                  <a:pt x="545" y="423"/>
                  <a:pt x="550" y="422"/>
                </a:cubicBezTo>
                <a:cubicBezTo>
                  <a:pt x="763" y="430"/>
                  <a:pt x="935" y="607"/>
                  <a:pt x="935" y="822"/>
                </a:cubicBezTo>
                <a:cubicBezTo>
                  <a:pt x="935" y="1043"/>
                  <a:pt x="755" y="1223"/>
                  <a:pt x="534" y="1223"/>
                </a:cubicBezTo>
                <a:close/>
                <a:moveTo>
                  <a:pt x="2965" y="30"/>
                </a:moveTo>
                <a:lnTo>
                  <a:pt x="2965" y="30"/>
                </a:lnTo>
                <a:cubicBezTo>
                  <a:pt x="2965" y="30"/>
                  <a:pt x="2965" y="29"/>
                  <a:pt x="2965" y="29"/>
                </a:cubicBezTo>
                <a:cubicBezTo>
                  <a:pt x="2963" y="27"/>
                  <a:pt x="2962" y="26"/>
                  <a:pt x="2960" y="24"/>
                </a:cubicBezTo>
                <a:cubicBezTo>
                  <a:pt x="2959" y="22"/>
                  <a:pt x="2957" y="20"/>
                  <a:pt x="2956" y="19"/>
                </a:cubicBezTo>
                <a:cubicBezTo>
                  <a:pt x="2956" y="19"/>
                  <a:pt x="2955" y="19"/>
                  <a:pt x="2955" y="19"/>
                </a:cubicBezTo>
                <a:cubicBezTo>
                  <a:pt x="2954" y="17"/>
                  <a:pt x="2953" y="17"/>
                  <a:pt x="2952" y="16"/>
                </a:cubicBezTo>
                <a:cubicBezTo>
                  <a:pt x="2950" y="14"/>
                  <a:pt x="2948" y="12"/>
                  <a:pt x="2945" y="11"/>
                </a:cubicBezTo>
                <a:cubicBezTo>
                  <a:pt x="2944" y="10"/>
                  <a:pt x="2942" y="9"/>
                  <a:pt x="2940" y="8"/>
                </a:cubicBezTo>
                <a:cubicBezTo>
                  <a:pt x="2938" y="7"/>
                  <a:pt x="2936" y="6"/>
                  <a:pt x="2934" y="5"/>
                </a:cubicBezTo>
                <a:cubicBezTo>
                  <a:pt x="2932" y="4"/>
                  <a:pt x="2930" y="4"/>
                  <a:pt x="2928" y="3"/>
                </a:cubicBezTo>
                <a:cubicBezTo>
                  <a:pt x="2925" y="3"/>
                  <a:pt x="2923" y="2"/>
                  <a:pt x="2921" y="2"/>
                </a:cubicBezTo>
                <a:cubicBezTo>
                  <a:pt x="2919" y="1"/>
                  <a:pt x="2917" y="1"/>
                  <a:pt x="2915" y="1"/>
                </a:cubicBezTo>
                <a:cubicBezTo>
                  <a:pt x="2913" y="1"/>
                  <a:pt x="2911" y="0"/>
                  <a:pt x="2908" y="1"/>
                </a:cubicBezTo>
                <a:cubicBezTo>
                  <a:pt x="2907" y="1"/>
                  <a:pt x="2905" y="1"/>
                  <a:pt x="2903" y="1"/>
                </a:cubicBezTo>
                <a:cubicBezTo>
                  <a:pt x="2900" y="1"/>
                  <a:pt x="2898" y="2"/>
                  <a:pt x="2896" y="2"/>
                </a:cubicBezTo>
                <a:cubicBezTo>
                  <a:pt x="2894" y="2"/>
                  <a:pt x="2892" y="3"/>
                  <a:pt x="2890" y="4"/>
                </a:cubicBezTo>
                <a:cubicBezTo>
                  <a:pt x="2887" y="5"/>
                  <a:pt x="2885" y="5"/>
                  <a:pt x="2883" y="6"/>
                </a:cubicBezTo>
                <a:cubicBezTo>
                  <a:pt x="2881" y="7"/>
                  <a:pt x="2879" y="8"/>
                  <a:pt x="2876" y="10"/>
                </a:cubicBezTo>
                <a:cubicBezTo>
                  <a:pt x="2875" y="11"/>
                  <a:pt x="2874" y="11"/>
                  <a:pt x="2872" y="12"/>
                </a:cubicBezTo>
                <a:cubicBezTo>
                  <a:pt x="2872" y="12"/>
                  <a:pt x="2872" y="12"/>
                  <a:pt x="2872" y="12"/>
                </a:cubicBezTo>
                <a:cubicBezTo>
                  <a:pt x="2870" y="14"/>
                  <a:pt x="2868" y="15"/>
                  <a:pt x="2867" y="17"/>
                </a:cubicBezTo>
                <a:cubicBezTo>
                  <a:pt x="2865" y="18"/>
                  <a:pt x="2863" y="20"/>
                  <a:pt x="2861" y="21"/>
                </a:cubicBezTo>
                <a:cubicBezTo>
                  <a:pt x="2861" y="21"/>
                  <a:pt x="2861" y="21"/>
                  <a:pt x="2861" y="21"/>
                </a:cubicBezTo>
                <a:lnTo>
                  <a:pt x="2242" y="680"/>
                </a:lnTo>
                <a:cubicBezTo>
                  <a:pt x="2180" y="454"/>
                  <a:pt x="1973" y="288"/>
                  <a:pt x="1727" y="288"/>
                </a:cubicBezTo>
                <a:cubicBezTo>
                  <a:pt x="1455" y="288"/>
                  <a:pt x="1230" y="492"/>
                  <a:pt x="1197" y="756"/>
                </a:cubicBezTo>
                <a:lnTo>
                  <a:pt x="1064" y="756"/>
                </a:lnTo>
                <a:cubicBezTo>
                  <a:pt x="1037" y="539"/>
                  <a:pt x="880" y="363"/>
                  <a:pt x="674" y="307"/>
                </a:cubicBezTo>
                <a:lnTo>
                  <a:pt x="799" y="173"/>
                </a:lnTo>
                <a:lnTo>
                  <a:pt x="919" y="350"/>
                </a:lnTo>
                <a:cubicBezTo>
                  <a:pt x="932" y="369"/>
                  <a:pt x="953" y="380"/>
                  <a:pt x="975" y="380"/>
                </a:cubicBezTo>
                <a:cubicBezTo>
                  <a:pt x="988" y="380"/>
                  <a:pt x="1001" y="376"/>
                  <a:pt x="1012" y="368"/>
                </a:cubicBezTo>
                <a:cubicBezTo>
                  <a:pt x="1042" y="347"/>
                  <a:pt x="1050" y="306"/>
                  <a:pt x="1030" y="275"/>
                </a:cubicBezTo>
                <a:lnTo>
                  <a:pt x="863" y="30"/>
                </a:lnTo>
                <a:cubicBezTo>
                  <a:pt x="863" y="30"/>
                  <a:pt x="863" y="29"/>
                  <a:pt x="863" y="29"/>
                </a:cubicBezTo>
                <a:cubicBezTo>
                  <a:pt x="861" y="27"/>
                  <a:pt x="860" y="26"/>
                  <a:pt x="858" y="24"/>
                </a:cubicBezTo>
                <a:cubicBezTo>
                  <a:pt x="857" y="22"/>
                  <a:pt x="855" y="20"/>
                  <a:pt x="854" y="19"/>
                </a:cubicBezTo>
                <a:cubicBezTo>
                  <a:pt x="854" y="19"/>
                  <a:pt x="854" y="19"/>
                  <a:pt x="853" y="19"/>
                </a:cubicBezTo>
                <a:cubicBezTo>
                  <a:pt x="852" y="17"/>
                  <a:pt x="851" y="17"/>
                  <a:pt x="850" y="16"/>
                </a:cubicBezTo>
                <a:cubicBezTo>
                  <a:pt x="848" y="14"/>
                  <a:pt x="846" y="12"/>
                  <a:pt x="843" y="11"/>
                </a:cubicBezTo>
                <a:cubicBezTo>
                  <a:pt x="842" y="10"/>
                  <a:pt x="840" y="9"/>
                  <a:pt x="838" y="8"/>
                </a:cubicBezTo>
                <a:cubicBezTo>
                  <a:pt x="836" y="7"/>
                  <a:pt x="834" y="6"/>
                  <a:pt x="832" y="5"/>
                </a:cubicBezTo>
                <a:cubicBezTo>
                  <a:pt x="830" y="4"/>
                  <a:pt x="827" y="4"/>
                  <a:pt x="825" y="3"/>
                </a:cubicBezTo>
                <a:cubicBezTo>
                  <a:pt x="823" y="3"/>
                  <a:pt x="821" y="2"/>
                  <a:pt x="819" y="2"/>
                </a:cubicBezTo>
                <a:cubicBezTo>
                  <a:pt x="817" y="1"/>
                  <a:pt x="815" y="1"/>
                  <a:pt x="813" y="1"/>
                </a:cubicBezTo>
                <a:cubicBezTo>
                  <a:pt x="811" y="1"/>
                  <a:pt x="809" y="1"/>
                  <a:pt x="807" y="1"/>
                </a:cubicBezTo>
                <a:cubicBezTo>
                  <a:pt x="805" y="1"/>
                  <a:pt x="802" y="1"/>
                  <a:pt x="800" y="1"/>
                </a:cubicBezTo>
                <a:cubicBezTo>
                  <a:pt x="798" y="1"/>
                  <a:pt x="796" y="2"/>
                  <a:pt x="794" y="2"/>
                </a:cubicBezTo>
                <a:cubicBezTo>
                  <a:pt x="792" y="2"/>
                  <a:pt x="790" y="3"/>
                  <a:pt x="787" y="4"/>
                </a:cubicBezTo>
                <a:cubicBezTo>
                  <a:pt x="785" y="5"/>
                  <a:pt x="783" y="5"/>
                  <a:pt x="782" y="6"/>
                </a:cubicBezTo>
                <a:cubicBezTo>
                  <a:pt x="779" y="7"/>
                  <a:pt x="777" y="8"/>
                  <a:pt x="774" y="10"/>
                </a:cubicBezTo>
                <a:cubicBezTo>
                  <a:pt x="773" y="11"/>
                  <a:pt x="772" y="11"/>
                  <a:pt x="770" y="12"/>
                </a:cubicBezTo>
                <a:cubicBezTo>
                  <a:pt x="770" y="12"/>
                  <a:pt x="770" y="12"/>
                  <a:pt x="770" y="12"/>
                </a:cubicBezTo>
                <a:cubicBezTo>
                  <a:pt x="768" y="14"/>
                  <a:pt x="766" y="15"/>
                  <a:pt x="765" y="17"/>
                </a:cubicBezTo>
                <a:cubicBezTo>
                  <a:pt x="763" y="18"/>
                  <a:pt x="761" y="20"/>
                  <a:pt x="760" y="21"/>
                </a:cubicBezTo>
                <a:cubicBezTo>
                  <a:pt x="759" y="21"/>
                  <a:pt x="759" y="21"/>
                  <a:pt x="759" y="21"/>
                </a:cubicBezTo>
                <a:lnTo>
                  <a:pt x="508" y="289"/>
                </a:lnTo>
                <a:cubicBezTo>
                  <a:pt x="225" y="302"/>
                  <a:pt x="0" y="536"/>
                  <a:pt x="0" y="822"/>
                </a:cubicBezTo>
                <a:cubicBezTo>
                  <a:pt x="0" y="1117"/>
                  <a:pt x="239" y="1356"/>
                  <a:pt x="534" y="1356"/>
                </a:cubicBezTo>
                <a:cubicBezTo>
                  <a:pt x="806" y="1356"/>
                  <a:pt x="1031" y="1152"/>
                  <a:pt x="1064" y="889"/>
                </a:cubicBezTo>
                <a:lnTo>
                  <a:pt x="1197" y="889"/>
                </a:lnTo>
                <a:cubicBezTo>
                  <a:pt x="1230" y="1152"/>
                  <a:pt x="1455" y="1356"/>
                  <a:pt x="1727" y="1356"/>
                </a:cubicBezTo>
                <a:cubicBezTo>
                  <a:pt x="2011" y="1356"/>
                  <a:pt x="2243" y="1135"/>
                  <a:pt x="2260" y="856"/>
                </a:cubicBezTo>
                <a:lnTo>
                  <a:pt x="2901" y="173"/>
                </a:lnTo>
                <a:lnTo>
                  <a:pt x="3021" y="350"/>
                </a:lnTo>
                <a:cubicBezTo>
                  <a:pt x="3034" y="369"/>
                  <a:pt x="3055" y="380"/>
                  <a:pt x="3077" y="380"/>
                </a:cubicBezTo>
                <a:cubicBezTo>
                  <a:pt x="3089" y="380"/>
                  <a:pt x="3103" y="376"/>
                  <a:pt x="3114" y="368"/>
                </a:cubicBezTo>
                <a:cubicBezTo>
                  <a:pt x="3144" y="347"/>
                  <a:pt x="3152" y="306"/>
                  <a:pt x="3132" y="275"/>
                </a:cubicBezTo>
                <a:lnTo>
                  <a:pt x="2965" y="3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组合 20"/>
          <p:cNvGrpSpPr/>
          <p:nvPr/>
        </p:nvGrpSpPr>
        <p:grpSpPr>
          <a:xfrm>
            <a:off x="2478738" y="5051739"/>
            <a:ext cx="327531" cy="506403"/>
            <a:chOff x="6257925" y="-9525"/>
            <a:chExt cx="1514475" cy="2341563"/>
          </a:xfrm>
          <a:solidFill>
            <a:schemeClr val="accent5"/>
          </a:solidFill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6551613" y="-9525"/>
              <a:ext cx="484188" cy="327025"/>
            </a:xfrm>
            <a:custGeom>
              <a:avLst/>
              <a:gdLst>
                <a:gd name="T0" fmla="*/ 25 w 652"/>
                <a:gd name="T1" fmla="*/ 406 h 440"/>
                <a:gd name="T2" fmla="*/ 25 w 652"/>
                <a:gd name="T3" fmla="*/ 406 h 440"/>
                <a:gd name="T4" fmla="*/ 98 w 652"/>
                <a:gd name="T5" fmla="*/ 425 h 440"/>
                <a:gd name="T6" fmla="*/ 618 w 652"/>
                <a:gd name="T7" fmla="*/ 125 h 440"/>
                <a:gd name="T8" fmla="*/ 637 w 652"/>
                <a:gd name="T9" fmla="*/ 52 h 440"/>
                <a:gd name="T10" fmla="*/ 626 w 652"/>
                <a:gd name="T11" fmla="*/ 33 h 440"/>
                <a:gd name="T12" fmla="*/ 554 w 652"/>
                <a:gd name="T13" fmla="*/ 14 h 440"/>
                <a:gd name="T14" fmla="*/ 34 w 652"/>
                <a:gd name="T15" fmla="*/ 314 h 440"/>
                <a:gd name="T16" fmla="*/ 14 w 652"/>
                <a:gd name="T17" fmla="*/ 386 h 440"/>
                <a:gd name="T18" fmla="*/ 25 w 652"/>
                <a:gd name="T19" fmla="*/ 4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2" h="440">
                  <a:moveTo>
                    <a:pt x="25" y="406"/>
                  </a:moveTo>
                  <a:lnTo>
                    <a:pt x="25" y="406"/>
                  </a:lnTo>
                  <a:cubicBezTo>
                    <a:pt x="40" y="431"/>
                    <a:pt x="73" y="440"/>
                    <a:pt x="98" y="425"/>
                  </a:cubicBezTo>
                  <a:lnTo>
                    <a:pt x="618" y="125"/>
                  </a:lnTo>
                  <a:cubicBezTo>
                    <a:pt x="643" y="111"/>
                    <a:pt x="652" y="78"/>
                    <a:pt x="637" y="52"/>
                  </a:cubicBezTo>
                  <a:lnTo>
                    <a:pt x="626" y="33"/>
                  </a:lnTo>
                  <a:cubicBezTo>
                    <a:pt x="612" y="9"/>
                    <a:pt x="579" y="0"/>
                    <a:pt x="554" y="14"/>
                  </a:cubicBezTo>
                  <a:lnTo>
                    <a:pt x="34" y="314"/>
                  </a:lnTo>
                  <a:cubicBezTo>
                    <a:pt x="8" y="328"/>
                    <a:pt x="0" y="361"/>
                    <a:pt x="14" y="386"/>
                  </a:cubicBezTo>
                  <a:lnTo>
                    <a:pt x="25" y="40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6257925" y="53975"/>
              <a:ext cx="1339850" cy="2278063"/>
            </a:xfrm>
            <a:custGeom>
              <a:avLst/>
              <a:gdLst>
                <a:gd name="T0" fmla="*/ 404 w 1804"/>
                <a:gd name="T1" fmla="*/ 2367 h 3072"/>
                <a:gd name="T2" fmla="*/ 404 w 1804"/>
                <a:gd name="T3" fmla="*/ 2367 h 3072"/>
                <a:gd name="T4" fmla="*/ 550 w 1804"/>
                <a:gd name="T5" fmla="*/ 2513 h 3072"/>
                <a:gd name="T6" fmla="*/ 404 w 1804"/>
                <a:gd name="T7" fmla="*/ 2659 h 3072"/>
                <a:gd name="T8" fmla="*/ 259 w 1804"/>
                <a:gd name="T9" fmla="*/ 2513 h 3072"/>
                <a:gd name="T10" fmla="*/ 404 w 1804"/>
                <a:gd name="T11" fmla="*/ 2367 h 3072"/>
                <a:gd name="T12" fmla="*/ 29 w 1804"/>
                <a:gd name="T13" fmla="*/ 2058 h 3072"/>
                <a:gd name="T14" fmla="*/ 29 w 1804"/>
                <a:gd name="T15" fmla="*/ 2058 h 3072"/>
                <a:gd name="T16" fmla="*/ 29 w 1804"/>
                <a:gd name="T17" fmla="*/ 2801 h 3072"/>
                <a:gd name="T18" fmla="*/ 29 w 1804"/>
                <a:gd name="T19" fmla="*/ 2952 h 3072"/>
                <a:gd name="T20" fmla="*/ 29 w 1804"/>
                <a:gd name="T21" fmla="*/ 3018 h 3072"/>
                <a:gd name="T22" fmla="*/ 82 w 1804"/>
                <a:gd name="T23" fmla="*/ 3072 h 3072"/>
                <a:gd name="T24" fmla="*/ 1679 w 1804"/>
                <a:gd name="T25" fmla="*/ 3072 h 3072"/>
                <a:gd name="T26" fmla="*/ 1732 w 1804"/>
                <a:gd name="T27" fmla="*/ 3018 h 3072"/>
                <a:gd name="T28" fmla="*/ 1732 w 1804"/>
                <a:gd name="T29" fmla="*/ 2801 h 3072"/>
                <a:gd name="T30" fmla="*/ 1679 w 1804"/>
                <a:gd name="T31" fmla="*/ 2747 h 3072"/>
                <a:gd name="T32" fmla="*/ 871 w 1804"/>
                <a:gd name="T33" fmla="*/ 2747 h 3072"/>
                <a:gd name="T34" fmla="*/ 762 w 1804"/>
                <a:gd name="T35" fmla="*/ 2347 h 3072"/>
                <a:gd name="T36" fmla="*/ 313 w 1804"/>
                <a:gd name="T37" fmla="*/ 2058 h 3072"/>
                <a:gd name="T38" fmla="*/ 819 w 1804"/>
                <a:gd name="T39" fmla="*/ 905 h 3072"/>
                <a:gd name="T40" fmla="*/ 1178 w 1804"/>
                <a:gd name="T41" fmla="*/ 1526 h 3072"/>
                <a:gd name="T42" fmla="*/ 1163 w 1804"/>
                <a:gd name="T43" fmla="*/ 1535 h 3072"/>
                <a:gd name="T44" fmla="*/ 1143 w 1804"/>
                <a:gd name="T45" fmla="*/ 1608 h 3072"/>
                <a:gd name="T46" fmla="*/ 1216 w 1804"/>
                <a:gd name="T47" fmla="*/ 1627 h 3072"/>
                <a:gd name="T48" fmla="*/ 1282 w 1804"/>
                <a:gd name="T49" fmla="*/ 1589 h 3072"/>
                <a:gd name="T50" fmla="*/ 1442 w 1804"/>
                <a:gd name="T51" fmla="*/ 1646 h 3072"/>
                <a:gd name="T52" fmla="*/ 1673 w 1804"/>
                <a:gd name="T53" fmla="*/ 1513 h 3072"/>
                <a:gd name="T54" fmla="*/ 1703 w 1804"/>
                <a:gd name="T55" fmla="*/ 1346 h 3072"/>
                <a:gd name="T56" fmla="*/ 1769 w 1804"/>
                <a:gd name="T57" fmla="*/ 1308 h 3072"/>
                <a:gd name="T58" fmla="*/ 1789 w 1804"/>
                <a:gd name="T59" fmla="*/ 1235 h 3072"/>
                <a:gd name="T60" fmla="*/ 1716 w 1804"/>
                <a:gd name="T61" fmla="*/ 1215 h 3072"/>
                <a:gd name="T62" fmla="*/ 1701 w 1804"/>
                <a:gd name="T63" fmla="*/ 1224 h 3072"/>
                <a:gd name="T64" fmla="*/ 1145 w 1804"/>
                <a:gd name="T65" fmla="*/ 261 h 3072"/>
                <a:gd name="T66" fmla="*/ 1260 w 1804"/>
                <a:gd name="T67" fmla="*/ 195 h 3072"/>
                <a:gd name="T68" fmla="*/ 1280 w 1804"/>
                <a:gd name="T69" fmla="*/ 122 h 3072"/>
                <a:gd name="T70" fmla="*/ 1229 w 1804"/>
                <a:gd name="T71" fmla="*/ 34 h 3072"/>
                <a:gd name="T72" fmla="*/ 1156 w 1804"/>
                <a:gd name="T73" fmla="*/ 15 h 3072"/>
                <a:gd name="T74" fmla="*/ 403 w 1804"/>
                <a:gd name="T75" fmla="*/ 450 h 3072"/>
                <a:gd name="T76" fmla="*/ 383 w 1804"/>
                <a:gd name="T77" fmla="*/ 522 h 3072"/>
                <a:gd name="T78" fmla="*/ 434 w 1804"/>
                <a:gd name="T79" fmla="*/ 610 h 3072"/>
                <a:gd name="T80" fmla="*/ 507 w 1804"/>
                <a:gd name="T81" fmla="*/ 630 h 3072"/>
                <a:gd name="T82" fmla="*/ 622 w 1804"/>
                <a:gd name="T83" fmla="*/ 564 h 3072"/>
                <a:gd name="T84" fmla="*/ 711 w 1804"/>
                <a:gd name="T85" fmla="*/ 718 h 3072"/>
                <a:gd name="T86" fmla="*/ 29 w 1804"/>
                <a:gd name="T87" fmla="*/ 2058 h 3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4" h="3072">
                  <a:moveTo>
                    <a:pt x="404" y="2367"/>
                  </a:moveTo>
                  <a:lnTo>
                    <a:pt x="404" y="2367"/>
                  </a:lnTo>
                  <a:cubicBezTo>
                    <a:pt x="485" y="2367"/>
                    <a:pt x="550" y="2432"/>
                    <a:pt x="550" y="2513"/>
                  </a:cubicBezTo>
                  <a:cubicBezTo>
                    <a:pt x="550" y="2593"/>
                    <a:pt x="485" y="2659"/>
                    <a:pt x="404" y="2659"/>
                  </a:cubicBezTo>
                  <a:cubicBezTo>
                    <a:pt x="324" y="2659"/>
                    <a:pt x="259" y="2593"/>
                    <a:pt x="259" y="2513"/>
                  </a:cubicBezTo>
                  <a:cubicBezTo>
                    <a:pt x="259" y="2432"/>
                    <a:pt x="324" y="2367"/>
                    <a:pt x="404" y="2367"/>
                  </a:cubicBezTo>
                  <a:close/>
                  <a:moveTo>
                    <a:pt x="29" y="2058"/>
                  </a:moveTo>
                  <a:lnTo>
                    <a:pt x="29" y="2058"/>
                  </a:lnTo>
                  <a:lnTo>
                    <a:pt x="29" y="2801"/>
                  </a:lnTo>
                  <a:lnTo>
                    <a:pt x="29" y="2952"/>
                  </a:lnTo>
                  <a:lnTo>
                    <a:pt x="29" y="3018"/>
                  </a:lnTo>
                  <a:cubicBezTo>
                    <a:pt x="29" y="3048"/>
                    <a:pt x="53" y="3072"/>
                    <a:pt x="82" y="3072"/>
                  </a:cubicBezTo>
                  <a:lnTo>
                    <a:pt x="1679" y="3072"/>
                  </a:lnTo>
                  <a:cubicBezTo>
                    <a:pt x="1708" y="3072"/>
                    <a:pt x="1732" y="3048"/>
                    <a:pt x="1732" y="3018"/>
                  </a:cubicBezTo>
                  <a:lnTo>
                    <a:pt x="1732" y="2801"/>
                  </a:lnTo>
                  <a:cubicBezTo>
                    <a:pt x="1732" y="2771"/>
                    <a:pt x="1708" y="2747"/>
                    <a:pt x="1679" y="2747"/>
                  </a:cubicBezTo>
                  <a:lnTo>
                    <a:pt x="871" y="2747"/>
                  </a:lnTo>
                  <a:cubicBezTo>
                    <a:pt x="872" y="2652"/>
                    <a:pt x="854" y="2509"/>
                    <a:pt x="762" y="2347"/>
                  </a:cubicBezTo>
                  <a:cubicBezTo>
                    <a:pt x="598" y="2058"/>
                    <a:pt x="313" y="2058"/>
                    <a:pt x="313" y="2058"/>
                  </a:cubicBezTo>
                  <a:cubicBezTo>
                    <a:pt x="349" y="1207"/>
                    <a:pt x="743" y="947"/>
                    <a:pt x="819" y="905"/>
                  </a:cubicBezTo>
                  <a:lnTo>
                    <a:pt x="1178" y="1526"/>
                  </a:lnTo>
                  <a:lnTo>
                    <a:pt x="1163" y="1535"/>
                  </a:lnTo>
                  <a:cubicBezTo>
                    <a:pt x="1137" y="1550"/>
                    <a:pt x="1128" y="1582"/>
                    <a:pt x="1143" y="1608"/>
                  </a:cubicBezTo>
                  <a:cubicBezTo>
                    <a:pt x="1158" y="1633"/>
                    <a:pt x="1191" y="1642"/>
                    <a:pt x="1216" y="1627"/>
                  </a:cubicBezTo>
                  <a:lnTo>
                    <a:pt x="1282" y="1589"/>
                  </a:lnTo>
                  <a:lnTo>
                    <a:pt x="1442" y="1646"/>
                  </a:lnTo>
                  <a:lnTo>
                    <a:pt x="1673" y="1513"/>
                  </a:lnTo>
                  <a:lnTo>
                    <a:pt x="1703" y="1346"/>
                  </a:lnTo>
                  <a:lnTo>
                    <a:pt x="1769" y="1308"/>
                  </a:lnTo>
                  <a:cubicBezTo>
                    <a:pt x="1795" y="1293"/>
                    <a:pt x="1804" y="1260"/>
                    <a:pt x="1789" y="1235"/>
                  </a:cubicBezTo>
                  <a:cubicBezTo>
                    <a:pt x="1774" y="1210"/>
                    <a:pt x="1741" y="1201"/>
                    <a:pt x="1716" y="1215"/>
                  </a:cubicBezTo>
                  <a:lnTo>
                    <a:pt x="1701" y="1224"/>
                  </a:lnTo>
                  <a:lnTo>
                    <a:pt x="1145" y="261"/>
                  </a:lnTo>
                  <a:lnTo>
                    <a:pt x="1260" y="195"/>
                  </a:lnTo>
                  <a:cubicBezTo>
                    <a:pt x="1286" y="180"/>
                    <a:pt x="1294" y="148"/>
                    <a:pt x="1280" y="122"/>
                  </a:cubicBezTo>
                  <a:lnTo>
                    <a:pt x="1229" y="34"/>
                  </a:lnTo>
                  <a:cubicBezTo>
                    <a:pt x="1214" y="9"/>
                    <a:pt x="1181" y="0"/>
                    <a:pt x="1156" y="15"/>
                  </a:cubicBezTo>
                  <a:lnTo>
                    <a:pt x="403" y="450"/>
                  </a:lnTo>
                  <a:cubicBezTo>
                    <a:pt x="377" y="464"/>
                    <a:pt x="368" y="497"/>
                    <a:pt x="383" y="522"/>
                  </a:cubicBezTo>
                  <a:lnTo>
                    <a:pt x="434" y="610"/>
                  </a:lnTo>
                  <a:cubicBezTo>
                    <a:pt x="449" y="636"/>
                    <a:pt x="481" y="645"/>
                    <a:pt x="507" y="630"/>
                  </a:cubicBezTo>
                  <a:lnTo>
                    <a:pt x="622" y="564"/>
                  </a:lnTo>
                  <a:lnTo>
                    <a:pt x="711" y="718"/>
                  </a:lnTo>
                  <a:cubicBezTo>
                    <a:pt x="0" y="1092"/>
                    <a:pt x="29" y="2058"/>
                    <a:pt x="29" y="205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7080250" y="1238250"/>
              <a:ext cx="692150" cy="438150"/>
            </a:xfrm>
            <a:custGeom>
              <a:avLst/>
              <a:gdLst>
                <a:gd name="T0" fmla="*/ 15 w 931"/>
                <a:gd name="T1" fmla="*/ 555 h 589"/>
                <a:gd name="T2" fmla="*/ 15 w 931"/>
                <a:gd name="T3" fmla="*/ 555 h 589"/>
                <a:gd name="T4" fmla="*/ 15 w 931"/>
                <a:gd name="T5" fmla="*/ 555 h 589"/>
                <a:gd name="T6" fmla="*/ 88 w 931"/>
                <a:gd name="T7" fmla="*/ 574 h 589"/>
                <a:gd name="T8" fmla="*/ 897 w 931"/>
                <a:gd name="T9" fmla="*/ 107 h 589"/>
                <a:gd name="T10" fmla="*/ 916 w 931"/>
                <a:gd name="T11" fmla="*/ 35 h 589"/>
                <a:gd name="T12" fmla="*/ 916 w 931"/>
                <a:gd name="T13" fmla="*/ 35 h 589"/>
                <a:gd name="T14" fmla="*/ 843 w 931"/>
                <a:gd name="T15" fmla="*/ 15 h 589"/>
                <a:gd name="T16" fmla="*/ 35 w 931"/>
                <a:gd name="T17" fmla="*/ 482 h 589"/>
                <a:gd name="T18" fmla="*/ 15 w 931"/>
                <a:gd name="T19" fmla="*/ 55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1" h="589">
                  <a:moveTo>
                    <a:pt x="15" y="555"/>
                  </a:moveTo>
                  <a:lnTo>
                    <a:pt x="15" y="555"/>
                  </a:lnTo>
                  <a:lnTo>
                    <a:pt x="15" y="555"/>
                  </a:lnTo>
                  <a:cubicBezTo>
                    <a:pt x="30" y="580"/>
                    <a:pt x="62" y="589"/>
                    <a:pt x="88" y="574"/>
                  </a:cubicBezTo>
                  <a:lnTo>
                    <a:pt x="897" y="107"/>
                  </a:lnTo>
                  <a:cubicBezTo>
                    <a:pt x="922" y="93"/>
                    <a:pt x="931" y="60"/>
                    <a:pt x="916" y="35"/>
                  </a:cubicBezTo>
                  <a:lnTo>
                    <a:pt x="916" y="35"/>
                  </a:lnTo>
                  <a:cubicBezTo>
                    <a:pt x="902" y="9"/>
                    <a:pt x="869" y="0"/>
                    <a:pt x="843" y="15"/>
                  </a:cubicBezTo>
                  <a:lnTo>
                    <a:pt x="35" y="482"/>
                  </a:lnTo>
                  <a:cubicBezTo>
                    <a:pt x="9" y="497"/>
                    <a:pt x="0" y="529"/>
                    <a:pt x="15" y="55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2"/>
          <p:cNvGrpSpPr/>
          <p:nvPr/>
        </p:nvGrpSpPr>
        <p:grpSpPr>
          <a:xfrm>
            <a:off x="2919070" y="3897076"/>
            <a:ext cx="402376" cy="315858"/>
            <a:chOff x="3654425" y="5089525"/>
            <a:chExt cx="1860550" cy="1460500"/>
          </a:xfrm>
          <a:solidFill>
            <a:schemeClr val="accent4"/>
          </a:solidFill>
        </p:grpSpPr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3"/>
          <p:cNvGrpSpPr/>
          <p:nvPr/>
        </p:nvGrpSpPr>
        <p:grpSpPr>
          <a:xfrm>
            <a:off x="2936923" y="2620520"/>
            <a:ext cx="367014" cy="366328"/>
            <a:chOff x="6262688" y="5170488"/>
            <a:chExt cx="1697038" cy="1693863"/>
          </a:xfrm>
          <a:solidFill>
            <a:schemeClr val="accent3"/>
          </a:solidFill>
        </p:grpSpPr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6262688" y="5170488"/>
              <a:ext cx="1697038" cy="1693863"/>
            </a:xfrm>
            <a:custGeom>
              <a:avLst/>
              <a:gdLst>
                <a:gd name="T0" fmla="*/ 1760 w 2284"/>
                <a:gd name="T1" fmla="*/ 1142 h 2284"/>
                <a:gd name="T2" fmla="*/ 1919 w 2284"/>
                <a:gd name="T3" fmla="*/ 1406 h 2284"/>
                <a:gd name="T4" fmla="*/ 1756 w 2284"/>
                <a:gd name="T5" fmla="*/ 1940 h 2284"/>
                <a:gd name="T6" fmla="*/ 1878 w 2284"/>
                <a:gd name="T7" fmla="*/ 1506 h 2284"/>
                <a:gd name="T8" fmla="*/ 1433 w 2284"/>
                <a:gd name="T9" fmla="*/ 1845 h 2284"/>
                <a:gd name="T10" fmla="*/ 1496 w 2284"/>
                <a:gd name="T11" fmla="*/ 1592 h 2284"/>
                <a:gd name="T12" fmla="*/ 1142 w 2284"/>
                <a:gd name="T13" fmla="*/ 2204 h 2284"/>
                <a:gd name="T14" fmla="*/ 1405 w 2284"/>
                <a:gd name="T15" fmla="*/ 1921 h 2284"/>
                <a:gd name="T16" fmla="*/ 787 w 2284"/>
                <a:gd name="T17" fmla="*/ 1592 h 2284"/>
                <a:gd name="T18" fmla="*/ 850 w 2284"/>
                <a:gd name="T19" fmla="*/ 1845 h 2284"/>
                <a:gd name="T20" fmla="*/ 528 w 2284"/>
                <a:gd name="T21" fmla="*/ 1940 h 2284"/>
                <a:gd name="T22" fmla="*/ 704 w 2284"/>
                <a:gd name="T23" fmla="*/ 1580 h 2284"/>
                <a:gd name="T24" fmla="*/ 80 w 2284"/>
                <a:gd name="T25" fmla="*/ 1143 h 2284"/>
                <a:gd name="T26" fmla="*/ 523 w 2284"/>
                <a:gd name="T27" fmla="*/ 1142 h 2284"/>
                <a:gd name="T28" fmla="*/ 676 w 2284"/>
                <a:gd name="T29" fmla="*/ 950 h 2284"/>
                <a:gd name="T30" fmla="*/ 439 w 2284"/>
                <a:gd name="T31" fmla="*/ 851 h 2284"/>
                <a:gd name="T32" fmla="*/ 676 w 2284"/>
                <a:gd name="T33" fmla="*/ 1335 h 2284"/>
                <a:gd name="T34" fmla="*/ 438 w 2284"/>
                <a:gd name="T35" fmla="*/ 1434 h 2284"/>
                <a:gd name="T36" fmla="*/ 670 w 2284"/>
                <a:gd name="T37" fmla="*/ 1204 h 2284"/>
                <a:gd name="T38" fmla="*/ 670 w 2284"/>
                <a:gd name="T39" fmla="*/ 1080 h 2284"/>
                <a:gd name="T40" fmla="*/ 391 w 2284"/>
                <a:gd name="T41" fmla="*/ 392 h 2284"/>
                <a:gd name="T42" fmla="*/ 778 w 2284"/>
                <a:gd name="T43" fmla="*/ 407 h 2284"/>
                <a:gd name="T44" fmla="*/ 391 w 2284"/>
                <a:gd name="T45" fmla="*/ 392 h 2284"/>
                <a:gd name="T46" fmla="*/ 1074 w 2284"/>
                <a:gd name="T47" fmla="*/ 574 h 2284"/>
                <a:gd name="T48" fmla="*/ 850 w 2284"/>
                <a:gd name="T49" fmla="*/ 440 h 2284"/>
                <a:gd name="T50" fmla="*/ 1405 w 2284"/>
                <a:gd name="T51" fmla="*/ 364 h 2284"/>
                <a:gd name="T52" fmla="*/ 1142 w 2284"/>
                <a:gd name="T53" fmla="*/ 80 h 2284"/>
                <a:gd name="T54" fmla="*/ 1335 w 2284"/>
                <a:gd name="T55" fmla="*/ 677 h 2284"/>
                <a:gd name="T56" fmla="*/ 1496 w 2284"/>
                <a:gd name="T57" fmla="*/ 693 h 2284"/>
                <a:gd name="T58" fmla="*/ 1509 w 2284"/>
                <a:gd name="T59" fmla="*/ 775 h 2284"/>
                <a:gd name="T60" fmla="*/ 1431 w 2284"/>
                <a:gd name="T61" fmla="*/ 765 h 2284"/>
                <a:gd name="T62" fmla="*/ 1142 w 2284"/>
                <a:gd name="T63" fmla="*/ 623 h 2284"/>
                <a:gd name="T64" fmla="*/ 1081 w 2284"/>
                <a:gd name="T65" fmla="*/ 671 h 2284"/>
                <a:gd name="T66" fmla="*/ 774 w 2284"/>
                <a:gd name="T67" fmla="*/ 775 h 2284"/>
                <a:gd name="T68" fmla="*/ 764 w 2284"/>
                <a:gd name="T69" fmla="*/ 853 h 2284"/>
                <a:gd name="T70" fmla="*/ 774 w 2284"/>
                <a:gd name="T71" fmla="*/ 1510 h 2284"/>
                <a:gd name="T72" fmla="*/ 852 w 2284"/>
                <a:gd name="T73" fmla="*/ 1520 h 2284"/>
                <a:gd name="T74" fmla="*/ 1142 w 2284"/>
                <a:gd name="T75" fmla="*/ 1662 h 2284"/>
                <a:gd name="T76" fmla="*/ 1203 w 2284"/>
                <a:gd name="T77" fmla="*/ 1614 h 2284"/>
                <a:gd name="T78" fmla="*/ 1509 w 2284"/>
                <a:gd name="T79" fmla="*/ 1510 h 2284"/>
                <a:gd name="T80" fmla="*/ 1519 w 2284"/>
                <a:gd name="T81" fmla="*/ 1432 h 2284"/>
                <a:gd name="T82" fmla="*/ 1302 w 2284"/>
                <a:gd name="T83" fmla="*/ 1530 h 2284"/>
                <a:gd name="T84" fmla="*/ 864 w 2284"/>
                <a:gd name="T85" fmla="*/ 1420 h 2284"/>
                <a:gd name="T86" fmla="*/ 754 w 2284"/>
                <a:gd name="T87" fmla="*/ 982 h 2284"/>
                <a:gd name="T88" fmla="*/ 1142 w 2284"/>
                <a:gd name="T89" fmla="*/ 750 h 2284"/>
                <a:gd name="T90" fmla="*/ 1529 w 2284"/>
                <a:gd name="T91" fmla="*/ 982 h 2284"/>
                <a:gd name="T92" fmla="*/ 1419 w 2284"/>
                <a:gd name="T93" fmla="*/ 1420 h 2284"/>
                <a:gd name="T94" fmla="*/ 1607 w 2284"/>
                <a:gd name="T95" fmla="*/ 950 h 2284"/>
                <a:gd name="T96" fmla="*/ 1710 w 2284"/>
                <a:gd name="T97" fmla="*/ 1075 h 2284"/>
                <a:gd name="T98" fmla="*/ 1845 w 2284"/>
                <a:gd name="T99" fmla="*/ 1434 h 2284"/>
                <a:gd name="T100" fmla="*/ 1711 w 2284"/>
                <a:gd name="T101" fmla="*/ 1210 h 2284"/>
                <a:gd name="T102" fmla="*/ 1661 w 2284"/>
                <a:gd name="T103" fmla="*/ 1142 h 2284"/>
                <a:gd name="T104" fmla="*/ 1613 w 2284"/>
                <a:gd name="T105" fmla="*/ 1080 h 2284"/>
                <a:gd name="T106" fmla="*/ 1893 w 2284"/>
                <a:gd name="T107" fmla="*/ 392 h 2284"/>
                <a:gd name="T108" fmla="*/ 1505 w 2284"/>
                <a:gd name="T109" fmla="*/ 407 h 2284"/>
                <a:gd name="T110" fmla="*/ 1952 w 2284"/>
                <a:gd name="T111" fmla="*/ 807 h 2284"/>
                <a:gd name="T112" fmla="*/ 1477 w 2284"/>
                <a:gd name="T113" fmla="*/ 332 h 2284"/>
                <a:gd name="T114" fmla="*/ 528 w 2284"/>
                <a:gd name="T115" fmla="*/ 265 h 2284"/>
                <a:gd name="T116" fmla="*/ 0 w 2284"/>
                <a:gd name="T117" fmla="*/ 1143 h 2284"/>
                <a:gd name="T118" fmla="*/ 528 w 2284"/>
                <a:gd name="T119" fmla="*/ 2020 h 2284"/>
                <a:gd name="T120" fmla="*/ 1477 w 2284"/>
                <a:gd name="T121" fmla="*/ 1953 h 2284"/>
                <a:gd name="T122" fmla="*/ 1952 w 2284"/>
                <a:gd name="T123" fmla="*/ 1478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4" h="2284">
                  <a:moveTo>
                    <a:pt x="1919" y="1406"/>
                  </a:moveTo>
                  <a:lnTo>
                    <a:pt x="1919" y="1406"/>
                  </a:lnTo>
                  <a:cubicBezTo>
                    <a:pt x="1878" y="1322"/>
                    <a:pt x="1825" y="1233"/>
                    <a:pt x="1760" y="1142"/>
                  </a:cubicBezTo>
                  <a:cubicBezTo>
                    <a:pt x="1824" y="1053"/>
                    <a:pt x="1878" y="965"/>
                    <a:pt x="1920" y="879"/>
                  </a:cubicBezTo>
                  <a:cubicBezTo>
                    <a:pt x="2100" y="953"/>
                    <a:pt x="2204" y="1049"/>
                    <a:pt x="2204" y="1143"/>
                  </a:cubicBezTo>
                  <a:cubicBezTo>
                    <a:pt x="2204" y="1236"/>
                    <a:pt x="2100" y="1332"/>
                    <a:pt x="1919" y="1406"/>
                  </a:cubicBezTo>
                  <a:close/>
                  <a:moveTo>
                    <a:pt x="1893" y="1893"/>
                  </a:moveTo>
                  <a:lnTo>
                    <a:pt x="1893" y="1893"/>
                  </a:lnTo>
                  <a:cubicBezTo>
                    <a:pt x="1862" y="1924"/>
                    <a:pt x="1816" y="1940"/>
                    <a:pt x="1756" y="1940"/>
                  </a:cubicBezTo>
                  <a:cubicBezTo>
                    <a:pt x="1684" y="1940"/>
                    <a:pt x="1599" y="1918"/>
                    <a:pt x="1505" y="1878"/>
                  </a:cubicBezTo>
                  <a:cubicBezTo>
                    <a:pt x="1536" y="1790"/>
                    <a:pt x="1561" y="1689"/>
                    <a:pt x="1579" y="1580"/>
                  </a:cubicBezTo>
                  <a:cubicBezTo>
                    <a:pt x="1689" y="1562"/>
                    <a:pt x="1789" y="1537"/>
                    <a:pt x="1878" y="1506"/>
                  </a:cubicBezTo>
                  <a:cubicBezTo>
                    <a:pt x="1954" y="1686"/>
                    <a:pt x="1959" y="1828"/>
                    <a:pt x="1893" y="1893"/>
                  </a:cubicBezTo>
                  <a:close/>
                  <a:moveTo>
                    <a:pt x="1433" y="1845"/>
                  </a:moveTo>
                  <a:lnTo>
                    <a:pt x="1433" y="1845"/>
                  </a:lnTo>
                  <a:cubicBezTo>
                    <a:pt x="1361" y="1809"/>
                    <a:pt x="1286" y="1764"/>
                    <a:pt x="1210" y="1711"/>
                  </a:cubicBezTo>
                  <a:cubicBezTo>
                    <a:pt x="1251" y="1679"/>
                    <a:pt x="1293" y="1644"/>
                    <a:pt x="1335" y="1608"/>
                  </a:cubicBezTo>
                  <a:cubicBezTo>
                    <a:pt x="1390" y="1604"/>
                    <a:pt x="1444" y="1599"/>
                    <a:pt x="1496" y="1592"/>
                  </a:cubicBezTo>
                  <a:cubicBezTo>
                    <a:pt x="1480" y="1686"/>
                    <a:pt x="1458" y="1771"/>
                    <a:pt x="1433" y="1845"/>
                  </a:cubicBezTo>
                  <a:close/>
                  <a:moveTo>
                    <a:pt x="1142" y="2204"/>
                  </a:moveTo>
                  <a:lnTo>
                    <a:pt x="1142" y="2204"/>
                  </a:lnTo>
                  <a:cubicBezTo>
                    <a:pt x="1049" y="2204"/>
                    <a:pt x="952" y="2101"/>
                    <a:pt x="878" y="1921"/>
                  </a:cubicBezTo>
                  <a:cubicBezTo>
                    <a:pt x="963" y="1879"/>
                    <a:pt x="1052" y="1825"/>
                    <a:pt x="1142" y="1761"/>
                  </a:cubicBezTo>
                  <a:cubicBezTo>
                    <a:pt x="1231" y="1825"/>
                    <a:pt x="1320" y="1879"/>
                    <a:pt x="1405" y="1921"/>
                  </a:cubicBezTo>
                  <a:cubicBezTo>
                    <a:pt x="1331" y="2101"/>
                    <a:pt x="1235" y="2204"/>
                    <a:pt x="1142" y="2204"/>
                  </a:cubicBezTo>
                  <a:close/>
                  <a:moveTo>
                    <a:pt x="787" y="1592"/>
                  </a:moveTo>
                  <a:lnTo>
                    <a:pt x="787" y="1592"/>
                  </a:lnTo>
                  <a:cubicBezTo>
                    <a:pt x="839" y="1599"/>
                    <a:pt x="893" y="1604"/>
                    <a:pt x="949" y="1608"/>
                  </a:cubicBezTo>
                  <a:cubicBezTo>
                    <a:pt x="990" y="1644"/>
                    <a:pt x="1032" y="1679"/>
                    <a:pt x="1074" y="1711"/>
                  </a:cubicBezTo>
                  <a:cubicBezTo>
                    <a:pt x="997" y="1764"/>
                    <a:pt x="922" y="1809"/>
                    <a:pt x="850" y="1845"/>
                  </a:cubicBezTo>
                  <a:cubicBezTo>
                    <a:pt x="825" y="1771"/>
                    <a:pt x="804" y="1686"/>
                    <a:pt x="787" y="1592"/>
                  </a:cubicBezTo>
                  <a:close/>
                  <a:moveTo>
                    <a:pt x="528" y="1940"/>
                  </a:moveTo>
                  <a:lnTo>
                    <a:pt x="528" y="1940"/>
                  </a:lnTo>
                  <a:cubicBezTo>
                    <a:pt x="468" y="1940"/>
                    <a:pt x="421" y="1924"/>
                    <a:pt x="391" y="1893"/>
                  </a:cubicBezTo>
                  <a:cubicBezTo>
                    <a:pt x="325" y="1828"/>
                    <a:pt x="330" y="1686"/>
                    <a:pt x="405" y="1506"/>
                  </a:cubicBezTo>
                  <a:cubicBezTo>
                    <a:pt x="494" y="1537"/>
                    <a:pt x="595" y="1562"/>
                    <a:pt x="704" y="1580"/>
                  </a:cubicBezTo>
                  <a:cubicBezTo>
                    <a:pt x="722" y="1689"/>
                    <a:pt x="747" y="1790"/>
                    <a:pt x="778" y="1878"/>
                  </a:cubicBezTo>
                  <a:cubicBezTo>
                    <a:pt x="685" y="1918"/>
                    <a:pt x="599" y="1940"/>
                    <a:pt x="528" y="1940"/>
                  </a:cubicBezTo>
                  <a:close/>
                  <a:moveTo>
                    <a:pt x="80" y="1143"/>
                  </a:moveTo>
                  <a:lnTo>
                    <a:pt x="80" y="1143"/>
                  </a:lnTo>
                  <a:cubicBezTo>
                    <a:pt x="80" y="1049"/>
                    <a:pt x="183" y="953"/>
                    <a:pt x="364" y="879"/>
                  </a:cubicBezTo>
                  <a:cubicBezTo>
                    <a:pt x="406" y="965"/>
                    <a:pt x="459" y="1053"/>
                    <a:pt x="523" y="1142"/>
                  </a:cubicBezTo>
                  <a:cubicBezTo>
                    <a:pt x="458" y="1233"/>
                    <a:pt x="405" y="1322"/>
                    <a:pt x="364" y="1406"/>
                  </a:cubicBezTo>
                  <a:cubicBezTo>
                    <a:pt x="183" y="1332"/>
                    <a:pt x="80" y="1236"/>
                    <a:pt x="80" y="1143"/>
                  </a:cubicBezTo>
                  <a:close/>
                  <a:moveTo>
                    <a:pt x="676" y="950"/>
                  </a:moveTo>
                  <a:lnTo>
                    <a:pt x="676" y="950"/>
                  </a:lnTo>
                  <a:cubicBezTo>
                    <a:pt x="639" y="991"/>
                    <a:pt x="605" y="1033"/>
                    <a:pt x="573" y="1075"/>
                  </a:cubicBezTo>
                  <a:cubicBezTo>
                    <a:pt x="520" y="999"/>
                    <a:pt x="475" y="924"/>
                    <a:pt x="439" y="851"/>
                  </a:cubicBezTo>
                  <a:cubicBezTo>
                    <a:pt x="514" y="826"/>
                    <a:pt x="598" y="804"/>
                    <a:pt x="692" y="788"/>
                  </a:cubicBezTo>
                  <a:cubicBezTo>
                    <a:pt x="685" y="840"/>
                    <a:pt x="680" y="894"/>
                    <a:pt x="676" y="950"/>
                  </a:cubicBezTo>
                  <a:close/>
                  <a:moveTo>
                    <a:pt x="676" y="1335"/>
                  </a:moveTo>
                  <a:lnTo>
                    <a:pt x="676" y="1335"/>
                  </a:lnTo>
                  <a:cubicBezTo>
                    <a:pt x="680" y="1391"/>
                    <a:pt x="685" y="1445"/>
                    <a:pt x="692" y="1497"/>
                  </a:cubicBezTo>
                  <a:cubicBezTo>
                    <a:pt x="598" y="1481"/>
                    <a:pt x="513" y="1459"/>
                    <a:pt x="438" y="1434"/>
                  </a:cubicBezTo>
                  <a:cubicBezTo>
                    <a:pt x="473" y="1363"/>
                    <a:pt x="518" y="1288"/>
                    <a:pt x="573" y="1210"/>
                  </a:cubicBezTo>
                  <a:cubicBezTo>
                    <a:pt x="605" y="1252"/>
                    <a:pt x="640" y="1294"/>
                    <a:pt x="676" y="1335"/>
                  </a:cubicBezTo>
                  <a:close/>
                  <a:moveTo>
                    <a:pt x="670" y="1204"/>
                  </a:moveTo>
                  <a:lnTo>
                    <a:pt x="670" y="1204"/>
                  </a:lnTo>
                  <a:cubicBezTo>
                    <a:pt x="654" y="1183"/>
                    <a:pt x="637" y="1163"/>
                    <a:pt x="622" y="1142"/>
                  </a:cubicBezTo>
                  <a:cubicBezTo>
                    <a:pt x="637" y="1122"/>
                    <a:pt x="653" y="1101"/>
                    <a:pt x="670" y="1080"/>
                  </a:cubicBezTo>
                  <a:cubicBezTo>
                    <a:pt x="670" y="1101"/>
                    <a:pt x="669" y="1122"/>
                    <a:pt x="669" y="1143"/>
                  </a:cubicBezTo>
                  <a:cubicBezTo>
                    <a:pt x="669" y="1163"/>
                    <a:pt x="670" y="1184"/>
                    <a:pt x="670" y="1204"/>
                  </a:cubicBezTo>
                  <a:close/>
                  <a:moveTo>
                    <a:pt x="391" y="392"/>
                  </a:moveTo>
                  <a:lnTo>
                    <a:pt x="391" y="392"/>
                  </a:lnTo>
                  <a:cubicBezTo>
                    <a:pt x="421" y="361"/>
                    <a:pt x="468" y="345"/>
                    <a:pt x="528" y="345"/>
                  </a:cubicBezTo>
                  <a:cubicBezTo>
                    <a:pt x="599" y="345"/>
                    <a:pt x="685" y="367"/>
                    <a:pt x="778" y="407"/>
                  </a:cubicBezTo>
                  <a:cubicBezTo>
                    <a:pt x="747" y="495"/>
                    <a:pt x="722" y="596"/>
                    <a:pt x="704" y="705"/>
                  </a:cubicBezTo>
                  <a:cubicBezTo>
                    <a:pt x="595" y="723"/>
                    <a:pt x="494" y="748"/>
                    <a:pt x="406" y="779"/>
                  </a:cubicBezTo>
                  <a:cubicBezTo>
                    <a:pt x="330" y="599"/>
                    <a:pt x="324" y="458"/>
                    <a:pt x="391" y="392"/>
                  </a:cubicBezTo>
                  <a:close/>
                  <a:moveTo>
                    <a:pt x="850" y="440"/>
                  </a:moveTo>
                  <a:lnTo>
                    <a:pt x="850" y="440"/>
                  </a:lnTo>
                  <a:cubicBezTo>
                    <a:pt x="922" y="476"/>
                    <a:pt x="997" y="521"/>
                    <a:pt x="1074" y="574"/>
                  </a:cubicBezTo>
                  <a:cubicBezTo>
                    <a:pt x="1032" y="606"/>
                    <a:pt x="990" y="641"/>
                    <a:pt x="949" y="677"/>
                  </a:cubicBezTo>
                  <a:cubicBezTo>
                    <a:pt x="893" y="681"/>
                    <a:pt x="839" y="686"/>
                    <a:pt x="787" y="693"/>
                  </a:cubicBezTo>
                  <a:cubicBezTo>
                    <a:pt x="804" y="599"/>
                    <a:pt x="825" y="514"/>
                    <a:pt x="850" y="440"/>
                  </a:cubicBezTo>
                  <a:close/>
                  <a:moveTo>
                    <a:pt x="1142" y="80"/>
                  </a:moveTo>
                  <a:lnTo>
                    <a:pt x="1142" y="80"/>
                  </a:lnTo>
                  <a:cubicBezTo>
                    <a:pt x="1235" y="80"/>
                    <a:pt x="1331" y="184"/>
                    <a:pt x="1405" y="364"/>
                  </a:cubicBezTo>
                  <a:cubicBezTo>
                    <a:pt x="1320" y="406"/>
                    <a:pt x="1231" y="460"/>
                    <a:pt x="1142" y="524"/>
                  </a:cubicBezTo>
                  <a:cubicBezTo>
                    <a:pt x="1052" y="460"/>
                    <a:pt x="963" y="406"/>
                    <a:pt x="878" y="364"/>
                  </a:cubicBezTo>
                  <a:cubicBezTo>
                    <a:pt x="952" y="184"/>
                    <a:pt x="1049" y="80"/>
                    <a:pt x="1142" y="80"/>
                  </a:cubicBezTo>
                  <a:close/>
                  <a:moveTo>
                    <a:pt x="1496" y="693"/>
                  </a:moveTo>
                  <a:lnTo>
                    <a:pt x="1496" y="693"/>
                  </a:lnTo>
                  <a:cubicBezTo>
                    <a:pt x="1444" y="686"/>
                    <a:pt x="1390" y="681"/>
                    <a:pt x="1335" y="677"/>
                  </a:cubicBezTo>
                  <a:cubicBezTo>
                    <a:pt x="1293" y="641"/>
                    <a:pt x="1251" y="606"/>
                    <a:pt x="1210" y="574"/>
                  </a:cubicBezTo>
                  <a:cubicBezTo>
                    <a:pt x="1286" y="521"/>
                    <a:pt x="1361" y="476"/>
                    <a:pt x="1433" y="440"/>
                  </a:cubicBezTo>
                  <a:cubicBezTo>
                    <a:pt x="1458" y="514"/>
                    <a:pt x="1480" y="599"/>
                    <a:pt x="1496" y="693"/>
                  </a:cubicBezTo>
                  <a:close/>
                  <a:moveTo>
                    <a:pt x="1431" y="765"/>
                  </a:moveTo>
                  <a:lnTo>
                    <a:pt x="1431" y="765"/>
                  </a:lnTo>
                  <a:cubicBezTo>
                    <a:pt x="1458" y="768"/>
                    <a:pt x="1484" y="771"/>
                    <a:pt x="1509" y="775"/>
                  </a:cubicBezTo>
                  <a:cubicBezTo>
                    <a:pt x="1513" y="800"/>
                    <a:pt x="1516" y="826"/>
                    <a:pt x="1519" y="853"/>
                  </a:cubicBezTo>
                  <a:cubicBezTo>
                    <a:pt x="1505" y="838"/>
                    <a:pt x="1490" y="823"/>
                    <a:pt x="1476" y="809"/>
                  </a:cubicBezTo>
                  <a:cubicBezTo>
                    <a:pt x="1461" y="794"/>
                    <a:pt x="1446" y="779"/>
                    <a:pt x="1431" y="765"/>
                  </a:cubicBezTo>
                  <a:close/>
                  <a:moveTo>
                    <a:pt x="1081" y="671"/>
                  </a:moveTo>
                  <a:lnTo>
                    <a:pt x="1081" y="671"/>
                  </a:lnTo>
                  <a:cubicBezTo>
                    <a:pt x="1101" y="655"/>
                    <a:pt x="1121" y="639"/>
                    <a:pt x="1142" y="623"/>
                  </a:cubicBezTo>
                  <a:cubicBezTo>
                    <a:pt x="1162" y="639"/>
                    <a:pt x="1182" y="655"/>
                    <a:pt x="1203" y="671"/>
                  </a:cubicBezTo>
                  <a:cubicBezTo>
                    <a:pt x="1182" y="670"/>
                    <a:pt x="1162" y="670"/>
                    <a:pt x="1142" y="670"/>
                  </a:cubicBezTo>
                  <a:cubicBezTo>
                    <a:pt x="1121" y="670"/>
                    <a:pt x="1101" y="670"/>
                    <a:pt x="1081" y="671"/>
                  </a:cubicBezTo>
                  <a:close/>
                  <a:moveTo>
                    <a:pt x="764" y="853"/>
                  </a:moveTo>
                  <a:lnTo>
                    <a:pt x="764" y="853"/>
                  </a:lnTo>
                  <a:cubicBezTo>
                    <a:pt x="767" y="826"/>
                    <a:pt x="770" y="800"/>
                    <a:pt x="774" y="775"/>
                  </a:cubicBezTo>
                  <a:cubicBezTo>
                    <a:pt x="799" y="771"/>
                    <a:pt x="826" y="768"/>
                    <a:pt x="852" y="765"/>
                  </a:cubicBezTo>
                  <a:cubicBezTo>
                    <a:pt x="837" y="779"/>
                    <a:pt x="822" y="794"/>
                    <a:pt x="808" y="809"/>
                  </a:cubicBezTo>
                  <a:cubicBezTo>
                    <a:pt x="793" y="823"/>
                    <a:pt x="779" y="838"/>
                    <a:pt x="764" y="853"/>
                  </a:cubicBezTo>
                  <a:close/>
                  <a:moveTo>
                    <a:pt x="852" y="1520"/>
                  </a:moveTo>
                  <a:lnTo>
                    <a:pt x="852" y="1520"/>
                  </a:lnTo>
                  <a:cubicBezTo>
                    <a:pt x="826" y="1517"/>
                    <a:pt x="799" y="1514"/>
                    <a:pt x="774" y="1510"/>
                  </a:cubicBezTo>
                  <a:cubicBezTo>
                    <a:pt x="770" y="1485"/>
                    <a:pt x="767" y="1459"/>
                    <a:pt x="764" y="1432"/>
                  </a:cubicBezTo>
                  <a:cubicBezTo>
                    <a:pt x="779" y="1447"/>
                    <a:pt x="793" y="1462"/>
                    <a:pt x="808" y="1476"/>
                  </a:cubicBezTo>
                  <a:cubicBezTo>
                    <a:pt x="822" y="1491"/>
                    <a:pt x="837" y="1506"/>
                    <a:pt x="852" y="1520"/>
                  </a:cubicBezTo>
                  <a:close/>
                  <a:moveTo>
                    <a:pt x="1203" y="1614"/>
                  </a:moveTo>
                  <a:lnTo>
                    <a:pt x="1203" y="1614"/>
                  </a:lnTo>
                  <a:cubicBezTo>
                    <a:pt x="1182" y="1630"/>
                    <a:pt x="1162" y="1646"/>
                    <a:pt x="1142" y="1662"/>
                  </a:cubicBezTo>
                  <a:cubicBezTo>
                    <a:pt x="1121" y="1646"/>
                    <a:pt x="1101" y="1630"/>
                    <a:pt x="1081" y="1614"/>
                  </a:cubicBezTo>
                  <a:cubicBezTo>
                    <a:pt x="1101" y="1615"/>
                    <a:pt x="1121" y="1615"/>
                    <a:pt x="1142" y="1615"/>
                  </a:cubicBezTo>
                  <a:cubicBezTo>
                    <a:pt x="1162" y="1615"/>
                    <a:pt x="1182" y="1615"/>
                    <a:pt x="1203" y="1614"/>
                  </a:cubicBezTo>
                  <a:close/>
                  <a:moveTo>
                    <a:pt x="1519" y="1432"/>
                  </a:moveTo>
                  <a:lnTo>
                    <a:pt x="1519" y="1432"/>
                  </a:lnTo>
                  <a:cubicBezTo>
                    <a:pt x="1516" y="1459"/>
                    <a:pt x="1513" y="1485"/>
                    <a:pt x="1509" y="1510"/>
                  </a:cubicBezTo>
                  <a:cubicBezTo>
                    <a:pt x="1484" y="1514"/>
                    <a:pt x="1458" y="1517"/>
                    <a:pt x="1431" y="1520"/>
                  </a:cubicBezTo>
                  <a:cubicBezTo>
                    <a:pt x="1446" y="1506"/>
                    <a:pt x="1461" y="1491"/>
                    <a:pt x="1476" y="1476"/>
                  </a:cubicBezTo>
                  <a:cubicBezTo>
                    <a:pt x="1490" y="1462"/>
                    <a:pt x="1505" y="1447"/>
                    <a:pt x="1519" y="1432"/>
                  </a:cubicBezTo>
                  <a:close/>
                  <a:moveTo>
                    <a:pt x="1419" y="1420"/>
                  </a:moveTo>
                  <a:lnTo>
                    <a:pt x="1419" y="1420"/>
                  </a:lnTo>
                  <a:cubicBezTo>
                    <a:pt x="1381" y="1458"/>
                    <a:pt x="1342" y="1495"/>
                    <a:pt x="1302" y="1530"/>
                  </a:cubicBezTo>
                  <a:cubicBezTo>
                    <a:pt x="1250" y="1533"/>
                    <a:pt x="1197" y="1535"/>
                    <a:pt x="1142" y="1535"/>
                  </a:cubicBezTo>
                  <a:cubicBezTo>
                    <a:pt x="1087" y="1535"/>
                    <a:pt x="1033" y="1533"/>
                    <a:pt x="981" y="1530"/>
                  </a:cubicBezTo>
                  <a:cubicBezTo>
                    <a:pt x="942" y="1495"/>
                    <a:pt x="903" y="1458"/>
                    <a:pt x="864" y="1420"/>
                  </a:cubicBezTo>
                  <a:cubicBezTo>
                    <a:pt x="826" y="1381"/>
                    <a:pt x="789" y="1342"/>
                    <a:pt x="754" y="1303"/>
                  </a:cubicBezTo>
                  <a:cubicBezTo>
                    <a:pt x="751" y="1251"/>
                    <a:pt x="749" y="1198"/>
                    <a:pt x="749" y="1143"/>
                  </a:cubicBezTo>
                  <a:cubicBezTo>
                    <a:pt x="749" y="1087"/>
                    <a:pt x="751" y="1034"/>
                    <a:pt x="754" y="982"/>
                  </a:cubicBezTo>
                  <a:cubicBezTo>
                    <a:pt x="789" y="943"/>
                    <a:pt x="825" y="904"/>
                    <a:pt x="864" y="865"/>
                  </a:cubicBezTo>
                  <a:cubicBezTo>
                    <a:pt x="903" y="827"/>
                    <a:pt x="942" y="790"/>
                    <a:pt x="981" y="755"/>
                  </a:cubicBezTo>
                  <a:cubicBezTo>
                    <a:pt x="1033" y="752"/>
                    <a:pt x="1087" y="750"/>
                    <a:pt x="1142" y="750"/>
                  </a:cubicBezTo>
                  <a:cubicBezTo>
                    <a:pt x="1197" y="750"/>
                    <a:pt x="1250" y="752"/>
                    <a:pt x="1302" y="755"/>
                  </a:cubicBezTo>
                  <a:cubicBezTo>
                    <a:pt x="1342" y="790"/>
                    <a:pt x="1381" y="827"/>
                    <a:pt x="1419" y="865"/>
                  </a:cubicBezTo>
                  <a:cubicBezTo>
                    <a:pt x="1458" y="904"/>
                    <a:pt x="1495" y="943"/>
                    <a:pt x="1529" y="982"/>
                  </a:cubicBezTo>
                  <a:cubicBezTo>
                    <a:pt x="1532" y="1034"/>
                    <a:pt x="1534" y="1087"/>
                    <a:pt x="1534" y="1143"/>
                  </a:cubicBezTo>
                  <a:cubicBezTo>
                    <a:pt x="1534" y="1198"/>
                    <a:pt x="1532" y="1251"/>
                    <a:pt x="1529" y="1303"/>
                  </a:cubicBezTo>
                  <a:cubicBezTo>
                    <a:pt x="1494" y="1342"/>
                    <a:pt x="1457" y="1381"/>
                    <a:pt x="1419" y="1420"/>
                  </a:cubicBezTo>
                  <a:close/>
                  <a:moveTo>
                    <a:pt x="1710" y="1075"/>
                  </a:moveTo>
                  <a:lnTo>
                    <a:pt x="1710" y="1075"/>
                  </a:lnTo>
                  <a:cubicBezTo>
                    <a:pt x="1678" y="1033"/>
                    <a:pt x="1644" y="991"/>
                    <a:pt x="1607" y="950"/>
                  </a:cubicBezTo>
                  <a:cubicBezTo>
                    <a:pt x="1604" y="894"/>
                    <a:pt x="1598" y="840"/>
                    <a:pt x="1591" y="788"/>
                  </a:cubicBezTo>
                  <a:cubicBezTo>
                    <a:pt x="1685" y="804"/>
                    <a:pt x="1770" y="826"/>
                    <a:pt x="1844" y="851"/>
                  </a:cubicBezTo>
                  <a:cubicBezTo>
                    <a:pt x="1808" y="924"/>
                    <a:pt x="1763" y="999"/>
                    <a:pt x="1710" y="1075"/>
                  </a:cubicBezTo>
                  <a:close/>
                  <a:moveTo>
                    <a:pt x="1711" y="1210"/>
                  </a:moveTo>
                  <a:lnTo>
                    <a:pt x="1711" y="1210"/>
                  </a:lnTo>
                  <a:cubicBezTo>
                    <a:pt x="1765" y="1288"/>
                    <a:pt x="1810" y="1363"/>
                    <a:pt x="1845" y="1434"/>
                  </a:cubicBezTo>
                  <a:cubicBezTo>
                    <a:pt x="1770" y="1459"/>
                    <a:pt x="1685" y="1481"/>
                    <a:pt x="1591" y="1497"/>
                  </a:cubicBezTo>
                  <a:cubicBezTo>
                    <a:pt x="1598" y="1445"/>
                    <a:pt x="1604" y="1391"/>
                    <a:pt x="1607" y="1335"/>
                  </a:cubicBezTo>
                  <a:cubicBezTo>
                    <a:pt x="1644" y="1294"/>
                    <a:pt x="1678" y="1252"/>
                    <a:pt x="1711" y="1210"/>
                  </a:cubicBezTo>
                  <a:close/>
                  <a:moveTo>
                    <a:pt x="1613" y="1080"/>
                  </a:moveTo>
                  <a:lnTo>
                    <a:pt x="1613" y="1080"/>
                  </a:lnTo>
                  <a:cubicBezTo>
                    <a:pt x="1630" y="1101"/>
                    <a:pt x="1646" y="1122"/>
                    <a:pt x="1661" y="1142"/>
                  </a:cubicBezTo>
                  <a:cubicBezTo>
                    <a:pt x="1646" y="1163"/>
                    <a:pt x="1630" y="1183"/>
                    <a:pt x="1613" y="1204"/>
                  </a:cubicBezTo>
                  <a:cubicBezTo>
                    <a:pt x="1614" y="1184"/>
                    <a:pt x="1614" y="1163"/>
                    <a:pt x="1614" y="1143"/>
                  </a:cubicBezTo>
                  <a:cubicBezTo>
                    <a:pt x="1614" y="1122"/>
                    <a:pt x="1614" y="1101"/>
                    <a:pt x="1613" y="1080"/>
                  </a:cubicBezTo>
                  <a:close/>
                  <a:moveTo>
                    <a:pt x="1756" y="345"/>
                  </a:moveTo>
                  <a:lnTo>
                    <a:pt x="1756" y="345"/>
                  </a:lnTo>
                  <a:cubicBezTo>
                    <a:pt x="1816" y="345"/>
                    <a:pt x="1862" y="361"/>
                    <a:pt x="1893" y="392"/>
                  </a:cubicBezTo>
                  <a:cubicBezTo>
                    <a:pt x="1959" y="458"/>
                    <a:pt x="1953" y="599"/>
                    <a:pt x="1878" y="779"/>
                  </a:cubicBezTo>
                  <a:cubicBezTo>
                    <a:pt x="1789" y="748"/>
                    <a:pt x="1689" y="723"/>
                    <a:pt x="1579" y="705"/>
                  </a:cubicBezTo>
                  <a:cubicBezTo>
                    <a:pt x="1561" y="596"/>
                    <a:pt x="1536" y="495"/>
                    <a:pt x="1505" y="407"/>
                  </a:cubicBezTo>
                  <a:cubicBezTo>
                    <a:pt x="1599" y="367"/>
                    <a:pt x="1684" y="345"/>
                    <a:pt x="1756" y="345"/>
                  </a:cubicBezTo>
                  <a:close/>
                  <a:moveTo>
                    <a:pt x="1952" y="807"/>
                  </a:moveTo>
                  <a:lnTo>
                    <a:pt x="1952" y="807"/>
                  </a:lnTo>
                  <a:cubicBezTo>
                    <a:pt x="2042" y="594"/>
                    <a:pt x="2041" y="427"/>
                    <a:pt x="1949" y="335"/>
                  </a:cubicBezTo>
                  <a:cubicBezTo>
                    <a:pt x="1903" y="289"/>
                    <a:pt x="1838" y="265"/>
                    <a:pt x="1756" y="265"/>
                  </a:cubicBezTo>
                  <a:cubicBezTo>
                    <a:pt x="1675" y="265"/>
                    <a:pt x="1580" y="289"/>
                    <a:pt x="1477" y="332"/>
                  </a:cubicBezTo>
                  <a:cubicBezTo>
                    <a:pt x="1392" y="126"/>
                    <a:pt x="1274" y="0"/>
                    <a:pt x="1142" y="0"/>
                  </a:cubicBezTo>
                  <a:cubicBezTo>
                    <a:pt x="1009" y="0"/>
                    <a:pt x="891" y="126"/>
                    <a:pt x="806" y="332"/>
                  </a:cubicBezTo>
                  <a:cubicBezTo>
                    <a:pt x="704" y="289"/>
                    <a:pt x="609" y="265"/>
                    <a:pt x="528" y="265"/>
                  </a:cubicBezTo>
                  <a:cubicBezTo>
                    <a:pt x="446" y="265"/>
                    <a:pt x="380" y="289"/>
                    <a:pt x="334" y="335"/>
                  </a:cubicBezTo>
                  <a:cubicBezTo>
                    <a:pt x="242" y="427"/>
                    <a:pt x="242" y="594"/>
                    <a:pt x="331" y="807"/>
                  </a:cubicBezTo>
                  <a:cubicBezTo>
                    <a:pt x="125" y="892"/>
                    <a:pt x="0" y="1010"/>
                    <a:pt x="0" y="1143"/>
                  </a:cubicBezTo>
                  <a:cubicBezTo>
                    <a:pt x="0" y="1275"/>
                    <a:pt x="125" y="1393"/>
                    <a:pt x="331" y="1478"/>
                  </a:cubicBezTo>
                  <a:cubicBezTo>
                    <a:pt x="246" y="1684"/>
                    <a:pt x="240" y="1856"/>
                    <a:pt x="334" y="1950"/>
                  </a:cubicBezTo>
                  <a:cubicBezTo>
                    <a:pt x="380" y="1996"/>
                    <a:pt x="446" y="2020"/>
                    <a:pt x="528" y="2020"/>
                  </a:cubicBezTo>
                  <a:cubicBezTo>
                    <a:pt x="609" y="2020"/>
                    <a:pt x="704" y="1996"/>
                    <a:pt x="806" y="1953"/>
                  </a:cubicBezTo>
                  <a:cubicBezTo>
                    <a:pt x="891" y="2159"/>
                    <a:pt x="1009" y="2284"/>
                    <a:pt x="1142" y="2284"/>
                  </a:cubicBezTo>
                  <a:cubicBezTo>
                    <a:pt x="1274" y="2284"/>
                    <a:pt x="1392" y="2159"/>
                    <a:pt x="1477" y="1953"/>
                  </a:cubicBezTo>
                  <a:cubicBezTo>
                    <a:pt x="1580" y="1996"/>
                    <a:pt x="1675" y="2020"/>
                    <a:pt x="1756" y="2020"/>
                  </a:cubicBezTo>
                  <a:cubicBezTo>
                    <a:pt x="1838" y="2020"/>
                    <a:pt x="1903" y="1996"/>
                    <a:pt x="1949" y="1950"/>
                  </a:cubicBezTo>
                  <a:cubicBezTo>
                    <a:pt x="2043" y="1856"/>
                    <a:pt x="2038" y="1684"/>
                    <a:pt x="1952" y="1478"/>
                  </a:cubicBezTo>
                  <a:cubicBezTo>
                    <a:pt x="2158" y="1393"/>
                    <a:pt x="2284" y="1275"/>
                    <a:pt x="2284" y="1143"/>
                  </a:cubicBezTo>
                  <a:cubicBezTo>
                    <a:pt x="2284" y="1010"/>
                    <a:pt x="2158" y="892"/>
                    <a:pt x="1952" y="80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7021513" y="5929313"/>
              <a:ext cx="177800" cy="177800"/>
            </a:xfrm>
            <a:custGeom>
              <a:avLst/>
              <a:gdLst>
                <a:gd name="T0" fmla="*/ 120 w 240"/>
                <a:gd name="T1" fmla="*/ 0 h 240"/>
                <a:gd name="T2" fmla="*/ 120 w 240"/>
                <a:gd name="T3" fmla="*/ 0 h 240"/>
                <a:gd name="T4" fmla="*/ 0 w 240"/>
                <a:gd name="T5" fmla="*/ 120 h 240"/>
                <a:gd name="T6" fmla="*/ 120 w 240"/>
                <a:gd name="T7" fmla="*/ 240 h 240"/>
                <a:gd name="T8" fmla="*/ 240 w 240"/>
                <a:gd name="T9" fmla="*/ 120 h 240"/>
                <a:gd name="T10" fmla="*/ 120 w 240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240">
                  <a:moveTo>
                    <a:pt x="120" y="0"/>
                  </a:moveTo>
                  <a:lnTo>
                    <a:pt x="120" y="0"/>
                  </a:lnTo>
                  <a:cubicBezTo>
                    <a:pt x="53" y="0"/>
                    <a:pt x="0" y="53"/>
                    <a:pt x="0" y="120"/>
                  </a:cubicBezTo>
                  <a:cubicBezTo>
                    <a:pt x="0" y="186"/>
                    <a:pt x="53" y="240"/>
                    <a:pt x="120" y="240"/>
                  </a:cubicBezTo>
                  <a:cubicBezTo>
                    <a:pt x="186" y="240"/>
                    <a:pt x="240" y="186"/>
                    <a:pt x="240" y="120"/>
                  </a:cubicBezTo>
                  <a:cubicBezTo>
                    <a:pt x="240" y="53"/>
                    <a:pt x="186" y="0"/>
                    <a:pt x="1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384609" y="1306834"/>
            <a:ext cx="6675006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 smtClean="0">
                <a:solidFill>
                  <a:schemeClr val="tx2"/>
                </a:solidFill>
                <a:latin typeface="微软雅黑" charset="0"/>
                <a:ea typeface="微软雅黑" charset="0"/>
              </a:rPr>
              <a:t>等差数列、等比数列求和是基础，公式要牢记！</a:t>
            </a:r>
            <a:endParaRPr lang="zh-CN" altLang="en-US" sz="2400" dirty="0">
              <a:solidFill>
                <a:schemeClr val="tx2"/>
              </a:solidFill>
              <a:latin typeface="微软雅黑" charset="0"/>
              <a:ea typeface="微软雅黑" charset="0"/>
            </a:endParaRPr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609975" y="3897076"/>
          <a:ext cx="6418263" cy="1724025"/>
        </p:xfrm>
        <a:graphic>
          <a:graphicData uri="http://schemas.openxmlformats.org/presentationml/2006/ole">
            <p:oleObj spid="_x0000_s150530" name="Equation" r:id="rId3" imgW="2654280" imgH="711000" progId="Equation.3">
              <p:embed/>
            </p:oleObj>
          </a:graphicData>
        </a:graphic>
      </p:graphicFrame>
      <p:sp>
        <p:nvSpPr>
          <p:cNvPr id="35" name="圆角矩形 34"/>
          <p:cNvSpPr/>
          <p:nvPr/>
        </p:nvSpPr>
        <p:spPr>
          <a:xfrm>
            <a:off x="313046" y="280657"/>
            <a:ext cx="3071563" cy="59787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五、课堂小结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519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41470" y="2227489"/>
            <a:ext cx="8783174" cy="110799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数列求和</a:t>
            </a:r>
            <a:r>
              <a:rPr kumimoji="1" lang="en-US" altLang="zh-CN" sz="66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——</a:t>
            </a:r>
            <a:r>
              <a:rPr kumimoji="1" lang="zh-CN" altLang="en-US" sz="66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分组求和</a:t>
            </a:r>
            <a:endParaRPr kumimoji="1" lang="zh-CN" altLang="en-US" sz="66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6204011" y="4475520"/>
          <a:ext cx="4522693" cy="708625"/>
        </p:xfrm>
        <a:graphic>
          <a:graphicData uri="http://schemas.openxmlformats.org/presentationml/2006/ole">
            <p:oleObj spid="_x0000_s56321" name="Equation" r:id="rId4" imgW="275580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4823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327459" y="132190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09585">
              <a:defRPr/>
            </a:pPr>
            <a:r>
              <a:rPr kumimoji="1" lang="zh-CN" altLang="en-US" sz="20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掌握等差、等比数列通项公式的结构特征</a:t>
            </a:r>
            <a:endParaRPr kumimoji="1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532523" y="1187103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charset="0"/>
                <a:cs typeface=""/>
              </a:rPr>
              <a:t>1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27459" y="2207102"/>
            <a:ext cx="4900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585">
              <a:defRPr/>
            </a:pPr>
            <a:r>
              <a:rPr kumimoji="1" lang="zh-CN" altLang="en-US" sz="20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熟练运用等差、等比数列的求和公式求和 </a:t>
            </a:r>
          </a:p>
        </p:txBody>
      </p:sp>
      <p:sp>
        <p:nvSpPr>
          <p:cNvPr id="8" name="椭圆 7"/>
          <p:cNvSpPr/>
          <p:nvPr/>
        </p:nvSpPr>
        <p:spPr>
          <a:xfrm>
            <a:off x="5532523" y="2072306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charset="0"/>
                <a:cs typeface=""/>
              </a:rPr>
              <a:t>2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27459" y="3110069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indent="0" defTabSz="60958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掌握分组求和适用的题型</a:t>
            </a:r>
          </a:p>
        </p:txBody>
      </p:sp>
      <p:sp>
        <p:nvSpPr>
          <p:cNvPr id="11" name="椭圆 10"/>
          <p:cNvSpPr/>
          <p:nvPr/>
        </p:nvSpPr>
        <p:spPr>
          <a:xfrm>
            <a:off x="5532523" y="2985498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charset="0"/>
                <a:cs typeface=""/>
              </a:rPr>
              <a:t>3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charset="0"/>
              <a:cs typeface="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27459" y="399527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indent="0" defTabSz="60958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分组求和</a:t>
            </a:r>
          </a:p>
        </p:txBody>
      </p:sp>
      <p:sp>
        <p:nvSpPr>
          <p:cNvPr id="14" name="椭圆 13"/>
          <p:cNvSpPr/>
          <p:nvPr/>
        </p:nvSpPr>
        <p:spPr>
          <a:xfrm>
            <a:off x="5532523" y="3870699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charset="0"/>
                <a:cs typeface=""/>
              </a:rPr>
              <a:t>重点</a:t>
            </a:r>
          </a:p>
        </p:txBody>
      </p:sp>
      <p:sp>
        <p:nvSpPr>
          <p:cNvPr id="17" name="椭圆 16"/>
          <p:cNvSpPr/>
          <p:nvPr/>
        </p:nvSpPr>
        <p:spPr>
          <a:xfrm>
            <a:off x="5532523" y="4726867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609585">
              <a:defRPr/>
            </a:pPr>
            <a:r>
              <a:rPr kumimoji="1" lang="zh-CN" altLang="en-US" b="1" kern="0" dirty="0" smtClean="0">
                <a:solidFill>
                  <a:srgbClr val="FFFFFF"/>
                </a:solidFill>
                <a:ea typeface="微软雅黑" charset="0"/>
                <a:cs typeface=""/>
              </a:rPr>
              <a:t>难点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600189" y="1187103"/>
            <a:ext cx="1951903" cy="452431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学</a:t>
            </a:r>
            <a:endParaRPr kumimoji="1" lang="en-US" altLang="zh-CN" sz="7200" b="1" dirty="0" smtClean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习</a:t>
            </a:r>
            <a:endParaRPr kumimoji="1" lang="en-US" altLang="zh-CN" sz="7200" b="1" dirty="0" smtClean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目</a:t>
            </a:r>
            <a:endParaRPr kumimoji="1" lang="en-US" altLang="zh-CN" sz="7200" b="1" dirty="0" smtClean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标</a:t>
            </a:r>
            <a:endParaRPr kumimoji="1" lang="zh-CN" altLang="en-US" sz="7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171895" y="4856600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defRPr/>
            </a:pPr>
            <a:r>
              <a:rPr kumimoji="1" lang="zh-CN" altLang="en-US" sz="20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运用数学知识和方法提升分析、解决问题的能力</a:t>
            </a:r>
          </a:p>
        </p:txBody>
      </p:sp>
    </p:spTree>
    <p:extLst>
      <p:ext uri="{BB962C8B-B14F-4D97-AF65-F5344CB8AC3E}">
        <p14:creationId xmlns:p14="http://schemas.microsoft.com/office/powerpoint/2010/main" xmlns="" val="484238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3744685"/>
            <a:ext cx="12192000" cy="87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859971" y="1458685"/>
            <a:ext cx="1905001" cy="2656115"/>
            <a:chOff x="859971" y="1458685"/>
            <a:chExt cx="1905001" cy="2656115"/>
          </a:xfrm>
        </p:grpSpPr>
        <p:sp>
          <p:nvSpPr>
            <p:cNvPr id="6" name="任意形状 5">
              <a:hlinkClick r:id="rId2" action="ppaction://hlinksldjump"/>
            </p:cNvPr>
            <p:cNvSpPr/>
            <p:nvPr/>
          </p:nvSpPr>
          <p:spPr>
            <a:xfrm rot="10800000">
              <a:off x="859971" y="1458685"/>
              <a:ext cx="1905001" cy="2656115"/>
            </a:xfrm>
            <a:custGeom>
              <a:avLst/>
              <a:gdLst>
                <a:gd name="connsiteX0" fmla="*/ 952501 w 1905001"/>
                <a:gd name="connsiteY0" fmla="*/ 0 h 2656115"/>
                <a:gd name="connsiteX1" fmla="*/ 1905001 w 1905001"/>
                <a:gd name="connsiteY1" fmla="*/ 420205 h 2656115"/>
                <a:gd name="connsiteX2" fmla="*/ 1905001 w 1905001"/>
                <a:gd name="connsiteY2" fmla="*/ 2656115 h 2656115"/>
                <a:gd name="connsiteX3" fmla="*/ 0 w 1905001"/>
                <a:gd name="connsiteY3" fmla="*/ 2656115 h 2656115"/>
                <a:gd name="connsiteX4" fmla="*/ 0 w 1905001"/>
                <a:gd name="connsiteY4" fmla="*/ 420205 h 2656115"/>
                <a:gd name="connsiteX5" fmla="*/ 952501 w 1905001"/>
                <a:gd name="connsiteY5" fmla="*/ 0 h 2656115"/>
                <a:gd name="connsiteX6" fmla="*/ 952500 w 1905001"/>
                <a:gd name="connsiteY6" fmla="*/ 185058 h 2656115"/>
                <a:gd name="connsiteX7" fmla="*/ 772886 w 1905001"/>
                <a:gd name="connsiteY7" fmla="*/ 364672 h 2656115"/>
                <a:gd name="connsiteX8" fmla="*/ 952500 w 1905001"/>
                <a:gd name="connsiteY8" fmla="*/ 544286 h 2656115"/>
                <a:gd name="connsiteX9" fmla="*/ 1132114 w 1905001"/>
                <a:gd name="connsiteY9" fmla="*/ 364672 h 2656115"/>
                <a:gd name="connsiteX10" fmla="*/ 952500 w 1905001"/>
                <a:gd name="connsiteY10" fmla="*/ 185058 h 265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01" h="2656115">
                  <a:moveTo>
                    <a:pt x="952501" y="0"/>
                  </a:moveTo>
                  <a:lnTo>
                    <a:pt x="1905001" y="420205"/>
                  </a:lnTo>
                  <a:lnTo>
                    <a:pt x="1905001" y="2656115"/>
                  </a:lnTo>
                  <a:lnTo>
                    <a:pt x="0" y="2656115"/>
                  </a:lnTo>
                  <a:lnTo>
                    <a:pt x="0" y="420205"/>
                  </a:lnTo>
                  <a:lnTo>
                    <a:pt x="952501" y="0"/>
                  </a:lnTo>
                  <a:close/>
                  <a:moveTo>
                    <a:pt x="952500" y="185058"/>
                  </a:moveTo>
                  <a:cubicBezTo>
                    <a:pt x="853302" y="185058"/>
                    <a:pt x="772886" y="265474"/>
                    <a:pt x="772886" y="364672"/>
                  </a:cubicBezTo>
                  <a:cubicBezTo>
                    <a:pt x="772886" y="463870"/>
                    <a:pt x="853302" y="544286"/>
                    <a:pt x="952500" y="544286"/>
                  </a:cubicBezTo>
                  <a:cubicBezTo>
                    <a:pt x="1051698" y="544286"/>
                    <a:pt x="1132114" y="463870"/>
                    <a:pt x="1132114" y="364672"/>
                  </a:cubicBezTo>
                  <a:cubicBezTo>
                    <a:pt x="1132114" y="265474"/>
                    <a:pt x="1051698" y="185058"/>
                    <a:pt x="952500" y="185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42815" y="1594480"/>
              <a:ext cx="738664" cy="201385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复习回顾</a:t>
              </a:r>
              <a:endParaRPr lang="zh-CN" altLang="en-US" sz="3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心形 29"/>
            <p:cNvSpPr/>
            <p:nvPr/>
          </p:nvSpPr>
          <p:spPr>
            <a:xfrm>
              <a:off x="1086420" y="2465993"/>
              <a:ext cx="323196" cy="353085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一</a:t>
              </a:r>
              <a:endParaRPr lang="zh-CN" altLang="en-US" dirty="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955471" y="3472542"/>
            <a:ext cx="1905001" cy="2656115"/>
            <a:chOff x="2955471" y="3472542"/>
            <a:chExt cx="1905001" cy="2656115"/>
          </a:xfrm>
        </p:grpSpPr>
        <p:sp>
          <p:nvSpPr>
            <p:cNvPr id="12" name="任意形状 11">
              <a:hlinkClick r:id="rId3" action="ppaction://hlinksldjump"/>
            </p:cNvPr>
            <p:cNvSpPr/>
            <p:nvPr/>
          </p:nvSpPr>
          <p:spPr>
            <a:xfrm>
              <a:off x="2955471" y="3472542"/>
              <a:ext cx="1905001" cy="2656115"/>
            </a:xfrm>
            <a:custGeom>
              <a:avLst/>
              <a:gdLst>
                <a:gd name="connsiteX0" fmla="*/ 952501 w 1905001"/>
                <a:gd name="connsiteY0" fmla="*/ 0 h 2656115"/>
                <a:gd name="connsiteX1" fmla="*/ 1905001 w 1905001"/>
                <a:gd name="connsiteY1" fmla="*/ 420205 h 2656115"/>
                <a:gd name="connsiteX2" fmla="*/ 1905001 w 1905001"/>
                <a:gd name="connsiteY2" fmla="*/ 2656115 h 2656115"/>
                <a:gd name="connsiteX3" fmla="*/ 0 w 1905001"/>
                <a:gd name="connsiteY3" fmla="*/ 2656115 h 2656115"/>
                <a:gd name="connsiteX4" fmla="*/ 0 w 1905001"/>
                <a:gd name="connsiteY4" fmla="*/ 420205 h 2656115"/>
                <a:gd name="connsiteX5" fmla="*/ 952501 w 1905001"/>
                <a:gd name="connsiteY5" fmla="*/ 0 h 2656115"/>
                <a:gd name="connsiteX6" fmla="*/ 952500 w 1905001"/>
                <a:gd name="connsiteY6" fmla="*/ 185058 h 2656115"/>
                <a:gd name="connsiteX7" fmla="*/ 772886 w 1905001"/>
                <a:gd name="connsiteY7" fmla="*/ 364672 h 2656115"/>
                <a:gd name="connsiteX8" fmla="*/ 952500 w 1905001"/>
                <a:gd name="connsiteY8" fmla="*/ 544286 h 2656115"/>
                <a:gd name="connsiteX9" fmla="*/ 1132114 w 1905001"/>
                <a:gd name="connsiteY9" fmla="*/ 364672 h 2656115"/>
                <a:gd name="connsiteX10" fmla="*/ 952500 w 1905001"/>
                <a:gd name="connsiteY10" fmla="*/ 185058 h 265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01" h="2656115">
                  <a:moveTo>
                    <a:pt x="952501" y="0"/>
                  </a:moveTo>
                  <a:lnTo>
                    <a:pt x="1905001" y="420205"/>
                  </a:lnTo>
                  <a:lnTo>
                    <a:pt x="1905001" y="2656115"/>
                  </a:lnTo>
                  <a:lnTo>
                    <a:pt x="0" y="2656115"/>
                  </a:lnTo>
                  <a:lnTo>
                    <a:pt x="0" y="420205"/>
                  </a:lnTo>
                  <a:lnTo>
                    <a:pt x="952501" y="0"/>
                  </a:lnTo>
                  <a:close/>
                  <a:moveTo>
                    <a:pt x="952500" y="185058"/>
                  </a:moveTo>
                  <a:cubicBezTo>
                    <a:pt x="853302" y="185058"/>
                    <a:pt x="772886" y="265474"/>
                    <a:pt x="772886" y="364672"/>
                  </a:cubicBezTo>
                  <a:cubicBezTo>
                    <a:pt x="772886" y="463870"/>
                    <a:pt x="853302" y="544286"/>
                    <a:pt x="952500" y="544286"/>
                  </a:cubicBezTo>
                  <a:cubicBezTo>
                    <a:pt x="1051698" y="544286"/>
                    <a:pt x="1132114" y="463870"/>
                    <a:pt x="1132114" y="364672"/>
                  </a:cubicBezTo>
                  <a:cubicBezTo>
                    <a:pt x="1132114" y="265474"/>
                    <a:pt x="1051698" y="185058"/>
                    <a:pt x="952500" y="185058"/>
                  </a:cubicBez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96039" y="4055950"/>
              <a:ext cx="738664" cy="19651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问题引入</a:t>
              </a:r>
              <a:endParaRPr lang="zh-CN" altLang="en-US" sz="3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心形 31"/>
            <p:cNvSpPr/>
            <p:nvPr/>
          </p:nvSpPr>
          <p:spPr>
            <a:xfrm>
              <a:off x="3216709" y="4612451"/>
              <a:ext cx="323196" cy="353085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二</a:t>
              </a:r>
              <a:endParaRPr lang="zh-CN" altLang="en-US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050971" y="1458685"/>
            <a:ext cx="1905001" cy="2656115"/>
            <a:chOff x="5050971" y="1458685"/>
            <a:chExt cx="1905001" cy="2656115"/>
          </a:xfrm>
        </p:grpSpPr>
        <p:sp>
          <p:nvSpPr>
            <p:cNvPr id="18" name="任意形状 17">
              <a:hlinkClick r:id="rId4" action="ppaction://hlinksldjump"/>
            </p:cNvPr>
            <p:cNvSpPr/>
            <p:nvPr/>
          </p:nvSpPr>
          <p:spPr>
            <a:xfrm rot="10800000">
              <a:off x="5050971" y="1458685"/>
              <a:ext cx="1905001" cy="2656115"/>
            </a:xfrm>
            <a:custGeom>
              <a:avLst/>
              <a:gdLst>
                <a:gd name="connsiteX0" fmla="*/ 952501 w 1905001"/>
                <a:gd name="connsiteY0" fmla="*/ 0 h 2656115"/>
                <a:gd name="connsiteX1" fmla="*/ 1905001 w 1905001"/>
                <a:gd name="connsiteY1" fmla="*/ 420205 h 2656115"/>
                <a:gd name="connsiteX2" fmla="*/ 1905001 w 1905001"/>
                <a:gd name="connsiteY2" fmla="*/ 2656115 h 2656115"/>
                <a:gd name="connsiteX3" fmla="*/ 0 w 1905001"/>
                <a:gd name="connsiteY3" fmla="*/ 2656115 h 2656115"/>
                <a:gd name="connsiteX4" fmla="*/ 0 w 1905001"/>
                <a:gd name="connsiteY4" fmla="*/ 420205 h 2656115"/>
                <a:gd name="connsiteX5" fmla="*/ 952501 w 1905001"/>
                <a:gd name="connsiteY5" fmla="*/ 0 h 2656115"/>
                <a:gd name="connsiteX6" fmla="*/ 952500 w 1905001"/>
                <a:gd name="connsiteY6" fmla="*/ 185058 h 2656115"/>
                <a:gd name="connsiteX7" fmla="*/ 772886 w 1905001"/>
                <a:gd name="connsiteY7" fmla="*/ 364672 h 2656115"/>
                <a:gd name="connsiteX8" fmla="*/ 952500 w 1905001"/>
                <a:gd name="connsiteY8" fmla="*/ 544286 h 2656115"/>
                <a:gd name="connsiteX9" fmla="*/ 1132114 w 1905001"/>
                <a:gd name="connsiteY9" fmla="*/ 364672 h 2656115"/>
                <a:gd name="connsiteX10" fmla="*/ 952500 w 1905001"/>
                <a:gd name="connsiteY10" fmla="*/ 185058 h 265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01" h="2656115">
                  <a:moveTo>
                    <a:pt x="952501" y="0"/>
                  </a:moveTo>
                  <a:lnTo>
                    <a:pt x="1905001" y="420205"/>
                  </a:lnTo>
                  <a:lnTo>
                    <a:pt x="1905001" y="2656115"/>
                  </a:lnTo>
                  <a:lnTo>
                    <a:pt x="0" y="2656115"/>
                  </a:lnTo>
                  <a:lnTo>
                    <a:pt x="0" y="420205"/>
                  </a:lnTo>
                  <a:lnTo>
                    <a:pt x="952501" y="0"/>
                  </a:lnTo>
                  <a:close/>
                  <a:moveTo>
                    <a:pt x="952500" y="185058"/>
                  </a:moveTo>
                  <a:cubicBezTo>
                    <a:pt x="853302" y="185058"/>
                    <a:pt x="772886" y="265474"/>
                    <a:pt x="772886" y="364672"/>
                  </a:cubicBezTo>
                  <a:cubicBezTo>
                    <a:pt x="772886" y="463870"/>
                    <a:pt x="853302" y="544286"/>
                    <a:pt x="952500" y="544286"/>
                  </a:cubicBezTo>
                  <a:cubicBezTo>
                    <a:pt x="1051698" y="544286"/>
                    <a:pt x="1132114" y="463870"/>
                    <a:pt x="1132114" y="364672"/>
                  </a:cubicBezTo>
                  <a:cubicBezTo>
                    <a:pt x="1132114" y="265474"/>
                    <a:pt x="1051698" y="185058"/>
                    <a:pt x="952500" y="18505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58720" y="1638677"/>
              <a:ext cx="738664" cy="21060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分组求和</a:t>
              </a:r>
              <a:endParaRPr lang="zh-CN" altLang="en-US" sz="3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心形 33"/>
            <p:cNvSpPr/>
            <p:nvPr/>
          </p:nvSpPr>
          <p:spPr>
            <a:xfrm>
              <a:off x="5335524" y="2465993"/>
              <a:ext cx="323196" cy="353085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三</a:t>
              </a:r>
              <a:endParaRPr lang="zh-CN" altLang="en-US" dirty="0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146471" y="3472542"/>
            <a:ext cx="1905001" cy="2752787"/>
            <a:chOff x="7146471" y="3472542"/>
            <a:chExt cx="1905001" cy="2752787"/>
          </a:xfrm>
        </p:grpSpPr>
        <p:sp>
          <p:nvSpPr>
            <p:cNvPr id="22" name="任意形状 21">
              <a:hlinkClick r:id="rId5" action="ppaction://hlinksldjump"/>
            </p:cNvPr>
            <p:cNvSpPr/>
            <p:nvPr/>
          </p:nvSpPr>
          <p:spPr>
            <a:xfrm>
              <a:off x="7146471" y="3472542"/>
              <a:ext cx="1905001" cy="2656115"/>
            </a:xfrm>
            <a:custGeom>
              <a:avLst/>
              <a:gdLst>
                <a:gd name="connsiteX0" fmla="*/ 952501 w 1905001"/>
                <a:gd name="connsiteY0" fmla="*/ 0 h 2656115"/>
                <a:gd name="connsiteX1" fmla="*/ 1905001 w 1905001"/>
                <a:gd name="connsiteY1" fmla="*/ 420205 h 2656115"/>
                <a:gd name="connsiteX2" fmla="*/ 1905001 w 1905001"/>
                <a:gd name="connsiteY2" fmla="*/ 2656115 h 2656115"/>
                <a:gd name="connsiteX3" fmla="*/ 0 w 1905001"/>
                <a:gd name="connsiteY3" fmla="*/ 2656115 h 2656115"/>
                <a:gd name="connsiteX4" fmla="*/ 0 w 1905001"/>
                <a:gd name="connsiteY4" fmla="*/ 420205 h 2656115"/>
                <a:gd name="connsiteX5" fmla="*/ 952501 w 1905001"/>
                <a:gd name="connsiteY5" fmla="*/ 0 h 2656115"/>
                <a:gd name="connsiteX6" fmla="*/ 952500 w 1905001"/>
                <a:gd name="connsiteY6" fmla="*/ 185058 h 2656115"/>
                <a:gd name="connsiteX7" fmla="*/ 772886 w 1905001"/>
                <a:gd name="connsiteY7" fmla="*/ 364672 h 2656115"/>
                <a:gd name="connsiteX8" fmla="*/ 952500 w 1905001"/>
                <a:gd name="connsiteY8" fmla="*/ 544286 h 2656115"/>
                <a:gd name="connsiteX9" fmla="*/ 1132114 w 1905001"/>
                <a:gd name="connsiteY9" fmla="*/ 364672 h 2656115"/>
                <a:gd name="connsiteX10" fmla="*/ 952500 w 1905001"/>
                <a:gd name="connsiteY10" fmla="*/ 185058 h 265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01" h="2656115">
                  <a:moveTo>
                    <a:pt x="952501" y="0"/>
                  </a:moveTo>
                  <a:lnTo>
                    <a:pt x="1905001" y="420205"/>
                  </a:lnTo>
                  <a:lnTo>
                    <a:pt x="1905001" y="2656115"/>
                  </a:lnTo>
                  <a:lnTo>
                    <a:pt x="0" y="2656115"/>
                  </a:lnTo>
                  <a:lnTo>
                    <a:pt x="0" y="420205"/>
                  </a:lnTo>
                  <a:lnTo>
                    <a:pt x="952501" y="0"/>
                  </a:lnTo>
                  <a:close/>
                  <a:moveTo>
                    <a:pt x="952500" y="185058"/>
                  </a:moveTo>
                  <a:cubicBezTo>
                    <a:pt x="853302" y="185058"/>
                    <a:pt x="772886" y="265474"/>
                    <a:pt x="772886" y="364672"/>
                  </a:cubicBezTo>
                  <a:cubicBezTo>
                    <a:pt x="772886" y="463870"/>
                    <a:pt x="853302" y="544286"/>
                    <a:pt x="952500" y="544286"/>
                  </a:cubicBezTo>
                  <a:cubicBezTo>
                    <a:pt x="1051698" y="544286"/>
                    <a:pt x="1132114" y="463870"/>
                    <a:pt x="1132114" y="364672"/>
                  </a:cubicBezTo>
                  <a:cubicBezTo>
                    <a:pt x="1132114" y="265474"/>
                    <a:pt x="1051698" y="185058"/>
                    <a:pt x="952500" y="1850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11937" y="4119321"/>
              <a:ext cx="738664" cy="21060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典例分析</a:t>
              </a:r>
              <a:endParaRPr lang="zh-CN" altLang="en-US" sz="3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" name="心形 36"/>
            <p:cNvSpPr/>
            <p:nvPr/>
          </p:nvSpPr>
          <p:spPr>
            <a:xfrm>
              <a:off x="7337959" y="4788993"/>
              <a:ext cx="323196" cy="353085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四</a:t>
              </a:r>
              <a:endParaRPr lang="zh-CN" altLang="en-US" dirty="0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241970" y="1458685"/>
            <a:ext cx="1905001" cy="2656115"/>
            <a:chOff x="9241970" y="1458685"/>
            <a:chExt cx="1905001" cy="2656115"/>
          </a:xfrm>
        </p:grpSpPr>
        <p:sp>
          <p:nvSpPr>
            <p:cNvPr id="26" name="任意形状 25">
              <a:hlinkClick r:id="" action="ppaction://noaction"/>
            </p:cNvPr>
            <p:cNvSpPr/>
            <p:nvPr/>
          </p:nvSpPr>
          <p:spPr>
            <a:xfrm rot="10800000">
              <a:off x="9241970" y="1458685"/>
              <a:ext cx="1905001" cy="2656115"/>
            </a:xfrm>
            <a:custGeom>
              <a:avLst/>
              <a:gdLst>
                <a:gd name="connsiteX0" fmla="*/ 952501 w 1905001"/>
                <a:gd name="connsiteY0" fmla="*/ 0 h 2656115"/>
                <a:gd name="connsiteX1" fmla="*/ 1905001 w 1905001"/>
                <a:gd name="connsiteY1" fmla="*/ 420205 h 2656115"/>
                <a:gd name="connsiteX2" fmla="*/ 1905001 w 1905001"/>
                <a:gd name="connsiteY2" fmla="*/ 2656115 h 2656115"/>
                <a:gd name="connsiteX3" fmla="*/ 0 w 1905001"/>
                <a:gd name="connsiteY3" fmla="*/ 2656115 h 2656115"/>
                <a:gd name="connsiteX4" fmla="*/ 0 w 1905001"/>
                <a:gd name="connsiteY4" fmla="*/ 420205 h 2656115"/>
                <a:gd name="connsiteX5" fmla="*/ 952501 w 1905001"/>
                <a:gd name="connsiteY5" fmla="*/ 0 h 2656115"/>
                <a:gd name="connsiteX6" fmla="*/ 952500 w 1905001"/>
                <a:gd name="connsiteY6" fmla="*/ 185058 h 2656115"/>
                <a:gd name="connsiteX7" fmla="*/ 772886 w 1905001"/>
                <a:gd name="connsiteY7" fmla="*/ 364672 h 2656115"/>
                <a:gd name="connsiteX8" fmla="*/ 952500 w 1905001"/>
                <a:gd name="connsiteY8" fmla="*/ 544286 h 2656115"/>
                <a:gd name="connsiteX9" fmla="*/ 1132114 w 1905001"/>
                <a:gd name="connsiteY9" fmla="*/ 364672 h 2656115"/>
                <a:gd name="connsiteX10" fmla="*/ 952500 w 1905001"/>
                <a:gd name="connsiteY10" fmla="*/ 185058 h 265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5001" h="2656115">
                  <a:moveTo>
                    <a:pt x="952501" y="0"/>
                  </a:moveTo>
                  <a:lnTo>
                    <a:pt x="1905001" y="420205"/>
                  </a:lnTo>
                  <a:lnTo>
                    <a:pt x="1905001" y="2656115"/>
                  </a:lnTo>
                  <a:lnTo>
                    <a:pt x="0" y="2656115"/>
                  </a:lnTo>
                  <a:lnTo>
                    <a:pt x="0" y="420205"/>
                  </a:lnTo>
                  <a:lnTo>
                    <a:pt x="952501" y="0"/>
                  </a:lnTo>
                  <a:close/>
                  <a:moveTo>
                    <a:pt x="952500" y="185058"/>
                  </a:moveTo>
                  <a:cubicBezTo>
                    <a:pt x="853302" y="185058"/>
                    <a:pt x="772886" y="265474"/>
                    <a:pt x="772886" y="364672"/>
                  </a:cubicBezTo>
                  <a:cubicBezTo>
                    <a:pt x="772886" y="463870"/>
                    <a:pt x="853302" y="544286"/>
                    <a:pt x="952500" y="544286"/>
                  </a:cubicBezTo>
                  <a:cubicBezTo>
                    <a:pt x="1051698" y="544286"/>
                    <a:pt x="1132114" y="463870"/>
                    <a:pt x="1132114" y="364672"/>
                  </a:cubicBezTo>
                  <a:cubicBezTo>
                    <a:pt x="1132114" y="265474"/>
                    <a:pt x="1051698" y="185058"/>
                    <a:pt x="952500" y="1850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784085" y="1502329"/>
              <a:ext cx="738664" cy="21060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当堂小结</a:t>
              </a:r>
              <a:endParaRPr lang="zh-CN" altLang="en-US" sz="3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心形 37"/>
            <p:cNvSpPr/>
            <p:nvPr/>
          </p:nvSpPr>
          <p:spPr>
            <a:xfrm>
              <a:off x="9460887" y="2417708"/>
              <a:ext cx="323196" cy="353085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五</a:t>
              </a:r>
              <a:endParaRPr lang="zh-CN" altLang="en-US" dirty="0"/>
            </a:p>
          </p:txBody>
        </p:sp>
      </p:grpSp>
      <p:sp>
        <p:nvSpPr>
          <p:cNvPr id="50" name="矩形 49"/>
          <p:cNvSpPr/>
          <p:nvPr/>
        </p:nvSpPr>
        <p:spPr>
          <a:xfrm>
            <a:off x="4077230" y="344032"/>
            <a:ext cx="316297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目录导学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4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流程图: 可选过程 11"/>
          <p:cNvSpPr/>
          <p:nvPr/>
        </p:nvSpPr>
        <p:spPr>
          <a:xfrm>
            <a:off x="4932633" y="4702003"/>
            <a:ext cx="2507810" cy="118603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可选过程 9"/>
          <p:cNvSpPr/>
          <p:nvPr/>
        </p:nvSpPr>
        <p:spPr>
          <a:xfrm>
            <a:off x="2752257" y="1801640"/>
            <a:ext cx="2507810" cy="118603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386861" y="202223"/>
            <a:ext cx="3017242" cy="59787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一、复习回顾</a:t>
            </a:r>
            <a:endParaRPr lang="zh-CN" altLang="en-US" sz="36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8001" y="914401"/>
            <a:ext cx="779568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</a:rPr>
              <a:t>1.  </a:t>
            </a:r>
            <a:r>
              <a:rPr lang="zh-CN" altLang="en-US" sz="4000" dirty="0">
                <a:solidFill>
                  <a:srgbClr val="FFFF00"/>
                </a:solidFill>
              </a:rPr>
              <a:t>等差数列求和公式：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8000" y="3124201"/>
            <a:ext cx="1005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</a:rPr>
              <a:t>2.  </a:t>
            </a:r>
            <a:r>
              <a:rPr lang="zh-CN" altLang="en-US" sz="4000" dirty="0">
                <a:solidFill>
                  <a:srgbClr val="FFFF00"/>
                </a:solidFill>
              </a:rPr>
              <a:t>等比数列求和公式</a:t>
            </a:r>
            <a:r>
              <a:rPr lang="zh-CN" altLang="en-US" sz="4000" dirty="0" smtClean="0">
                <a:solidFill>
                  <a:srgbClr val="FFFF00"/>
                </a:solidFill>
              </a:rPr>
              <a:t>：</a:t>
            </a:r>
            <a:endParaRPr lang="en-US" altLang="zh-CN" sz="800" b="0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660411" y="1922463"/>
          <a:ext cx="7199312" cy="1065212"/>
        </p:xfrm>
        <a:graphic>
          <a:graphicData uri="http://schemas.openxmlformats.org/presentationml/2006/ole">
            <p:oleObj spid="_x0000_s52226" name="Equation" r:id="rId3" imgW="199368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117600" y="3962400"/>
          <a:ext cx="8432800" cy="1925638"/>
        </p:xfrm>
        <a:graphic>
          <a:graphicData uri="http://schemas.openxmlformats.org/presentationml/2006/ole">
            <p:oleObj spid="_x0000_s52227" r:id="rId4" imgW="2336103" imgH="711208" progId="Equation.3">
              <p:embed/>
            </p:oleObj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18" b="2918"/>
          <a:stretch/>
        </p:blipFill>
        <p:spPr>
          <a:xfrm>
            <a:off x="10501672" y="5444146"/>
            <a:ext cx="1690328" cy="1413854"/>
          </a:xfrm>
          <a:prstGeom prst="roundRect">
            <a:avLst>
              <a:gd name="adj" fmla="val 209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9550400" y="313479"/>
          <a:ext cx="2332038" cy="2003425"/>
        </p:xfrm>
        <a:graphic>
          <a:graphicData uri="http://schemas.openxmlformats.org/presentationml/2006/ole">
            <p:oleObj spid="_x0000_s52228" name="Equation" r:id="rId6" imgW="1536480" imgH="1320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50194" y="1801640"/>
            <a:ext cx="7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首项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5928" y="1801640"/>
            <a:ext cx="7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末项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633" y="4702003"/>
            <a:ext cx="7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首项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3125" y="4594411"/>
            <a:ext cx="7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末项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2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6862" y="562708"/>
            <a:ext cx="71921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lang="en-US" altLang="zh-CN" sz="2800" dirty="0" smtClean="0">
                <a:latin typeface="Calibri"/>
                <a:ea typeface="宋体" pitchFamily="2" charset="-122"/>
                <a:cs typeface="Times New Roman" pitchFamily="18" charset="0"/>
              </a:rPr>
              <a:t>… …         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4130186" y="562708"/>
            <a:ext cx="3130062" cy="703385"/>
          </a:xfrm>
          <a:prstGeom prst="wedgeEllipseCallout">
            <a:avLst>
              <a:gd name="adj1" fmla="val -58793"/>
              <a:gd name="adj2" fmla="val 5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5">
                    <a:lumMod val="25000"/>
                  </a:schemeClr>
                </a:solidFill>
              </a:rPr>
              <a:t>等差数列，公差</a:t>
            </a:r>
            <a:r>
              <a:rPr lang="en-US" altLang="zh-CN" b="1" dirty="0" smtClean="0">
                <a:solidFill>
                  <a:schemeClr val="accent5">
                    <a:lumMod val="25000"/>
                  </a:schemeClr>
                </a:solidFill>
              </a:rPr>
              <a:t>d=1</a:t>
            </a:r>
            <a:endParaRPr lang="zh-CN" altLang="en-US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257300" y="1600200"/>
            <a:ext cx="422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通项公式：</a:t>
            </a:r>
            <a:r>
              <a:rPr lang="zh-CN" altLang="en-US" sz="2800" u="sng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zh-CN" alt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19246" y="1600200"/>
            <a:ext cx="562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前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项和：</a:t>
            </a:r>
            <a:r>
              <a:rPr lang="zh-CN" altLang="en-US" sz="2800" u="sng" dirty="0" smtClean="0"/>
              <a:t>                               </a:t>
            </a:r>
            <a:r>
              <a:rPr lang="en-US" altLang="zh-CN" sz="3600" dirty="0" smtClean="0"/>
              <a:t>.</a:t>
            </a:r>
            <a:endParaRPr lang="zh-CN" altLang="en-US" sz="3600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7769" y="1600199"/>
            <a:ext cx="1192061" cy="466821"/>
          </a:xfrm>
          <a:prstGeom prst="rect">
            <a:avLst/>
          </a:prstGeom>
          <a:noFill/>
        </p:spPr>
      </p:pic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386862" y="2508796"/>
            <a:ext cx="7192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lang="en-US" altLang="zh-CN" sz="2800" dirty="0" smtClean="0">
                <a:latin typeface="Calibri"/>
                <a:ea typeface="宋体" pitchFamily="2" charset="-122"/>
                <a:cs typeface="Times New Roman" pitchFamily="18" charset="0"/>
              </a:rPr>
              <a:t>… …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599" y="3231036"/>
            <a:ext cx="422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通项公式：</a:t>
            </a:r>
            <a:r>
              <a:rPr lang="zh-CN" altLang="en-US" sz="2800" u="sng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zh-CN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3030" y="3107925"/>
            <a:ext cx="742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前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项和：</a:t>
            </a:r>
            <a:r>
              <a:rPr lang="zh-CN" altLang="en-US" sz="2800" u="sng" dirty="0" smtClean="0"/>
              <a:t>                                                      </a:t>
            </a:r>
            <a:r>
              <a:rPr lang="en-US" altLang="zh-CN" sz="3600" dirty="0" smtClean="0"/>
              <a:t>.</a:t>
            </a:r>
            <a:endParaRPr lang="zh-CN" altLang="en-US" sz="3600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3955" y="3107925"/>
            <a:ext cx="1305291" cy="445710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647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" name="椭圆形标注 33"/>
          <p:cNvSpPr/>
          <p:nvPr/>
        </p:nvSpPr>
        <p:spPr>
          <a:xfrm>
            <a:off x="4473819" y="2138240"/>
            <a:ext cx="3130062" cy="703385"/>
          </a:xfrm>
          <a:prstGeom prst="wedgeEllipseCallout">
            <a:avLst>
              <a:gd name="adj1" fmla="val -58793"/>
              <a:gd name="adj2" fmla="val 5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accent5">
                    <a:lumMod val="25000"/>
                  </a:schemeClr>
                </a:solidFill>
              </a:rPr>
              <a:t>等比数列，公比</a:t>
            </a:r>
            <a:r>
              <a:rPr lang="en-US" altLang="zh-CN" b="1" dirty="0" smtClean="0">
                <a:solidFill>
                  <a:schemeClr val="accent5">
                    <a:lumMod val="25000"/>
                  </a:schemeClr>
                </a:solidFill>
              </a:rPr>
              <a:t>q=2</a:t>
            </a:r>
            <a:endParaRPr lang="zh-CN" altLang="en-US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1247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386861" y="202223"/>
            <a:ext cx="3121270" cy="59787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二 、问题引入</a:t>
            </a:r>
            <a:endParaRPr lang="zh-CN" altLang="en-US" sz="3600" dirty="0"/>
          </a:p>
        </p:txBody>
      </p:sp>
      <p:graphicFrame>
        <p:nvGraphicFramePr>
          <p:cNvPr id="44" name="对象 43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2076" name="Equation" r:id="rId5" imgW="114120" imgH="215640" progId="Equation.3">
              <p:embed/>
            </p:oleObj>
          </a:graphicData>
        </a:graphic>
      </p:graphicFrame>
      <p:graphicFrame>
        <p:nvGraphicFramePr>
          <p:cNvPr id="45" name="对象 44"/>
          <p:cNvGraphicFramePr>
            <a:graphicFrameLocks noChangeAspect="1"/>
          </p:cNvGraphicFramePr>
          <p:nvPr/>
        </p:nvGraphicFramePr>
        <p:xfrm>
          <a:off x="644891" y="3754256"/>
          <a:ext cx="8180388" cy="544512"/>
        </p:xfrm>
        <a:graphic>
          <a:graphicData uri="http://schemas.openxmlformats.org/presentationml/2006/ole">
            <p:oleObj spid="_x0000_s2077" name="Equation" r:id="rId6" imgW="3632040" imgH="241200" progId="Equation.3">
              <p:embed/>
            </p:oleObj>
          </a:graphicData>
        </a:graphic>
      </p:graphicFrame>
      <p:sp>
        <p:nvSpPr>
          <p:cNvPr id="46" name="椭圆形标注 45"/>
          <p:cNvSpPr/>
          <p:nvPr/>
        </p:nvSpPr>
        <p:spPr>
          <a:xfrm rot="176470">
            <a:off x="5493592" y="4579309"/>
            <a:ext cx="3130062" cy="703385"/>
          </a:xfrm>
          <a:prstGeom prst="wedgeEllipseCallout">
            <a:avLst>
              <a:gd name="adj1" fmla="val -55674"/>
              <a:gd name="adj2" fmla="val -92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5">
                    <a:lumMod val="25000"/>
                  </a:schemeClr>
                </a:solidFill>
              </a:rPr>
              <a:t>即不是等差数列也不是等比数列</a:t>
            </a:r>
            <a:endParaRPr lang="zh-CN" alt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  <p:graphicFrame>
        <p:nvGraphicFramePr>
          <p:cNvPr id="47" name="对象 46"/>
          <p:cNvGraphicFramePr>
            <a:graphicFrameLocks noChangeAspect="1"/>
          </p:cNvGraphicFramePr>
          <p:nvPr/>
        </p:nvGraphicFramePr>
        <p:xfrm>
          <a:off x="893517" y="4317913"/>
          <a:ext cx="3719513" cy="431800"/>
        </p:xfrm>
        <a:graphic>
          <a:graphicData uri="http://schemas.openxmlformats.org/presentationml/2006/ole">
            <p:oleObj spid="_x0000_s2078" name="Equation" r:id="rId7" imgW="1968480" imgH="228600" progId="Equation.3">
              <p:embed/>
            </p:oleObj>
          </a:graphicData>
        </a:graphic>
      </p:graphicFrame>
      <p:sp>
        <p:nvSpPr>
          <p:cNvPr id="48" name="云形标注 47"/>
          <p:cNvSpPr/>
          <p:nvPr/>
        </p:nvSpPr>
        <p:spPr>
          <a:xfrm>
            <a:off x="8934419" y="3899804"/>
            <a:ext cx="2916176" cy="1608278"/>
          </a:xfrm>
          <a:prstGeom prst="cloudCallout">
            <a:avLst>
              <a:gd name="adj1" fmla="val -55795"/>
              <a:gd name="adj2" fmla="val -18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</a:rPr>
              <a:t>猜想：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G</a:t>
            </a:r>
            <a:r>
              <a:rPr lang="en-US" altLang="zh-CN" sz="2800" baseline="-25000" dirty="0" err="1" smtClean="0">
                <a:solidFill>
                  <a:schemeClr val="tx1"/>
                </a:solidFill>
              </a:rPr>
              <a:t>n</a:t>
            </a:r>
            <a:r>
              <a:rPr lang="en-US" altLang="zh-CN" sz="2800" dirty="0" smtClean="0">
                <a:solidFill>
                  <a:schemeClr val="tx1"/>
                </a:solidFill>
              </a:rPr>
              <a:t>=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S</a:t>
            </a:r>
            <a:r>
              <a:rPr lang="en-US" altLang="zh-CN" sz="2800" baseline="-25000" dirty="0" err="1" smtClean="0">
                <a:solidFill>
                  <a:schemeClr val="tx1"/>
                </a:solidFill>
              </a:rPr>
              <a:t>n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+T</a:t>
            </a:r>
            <a:r>
              <a:rPr lang="en-US" altLang="zh-CN" sz="2800" baseline="-25000" dirty="0" err="1" smtClean="0">
                <a:solidFill>
                  <a:schemeClr val="tx1"/>
                </a:solidFill>
              </a:rPr>
              <a:t>n</a:t>
            </a:r>
            <a:endParaRPr lang="zh-CN" altLang="en-US" sz="28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50" name="对象 49"/>
          <p:cNvGraphicFramePr>
            <a:graphicFrameLocks noChangeAspect="1"/>
          </p:cNvGraphicFramePr>
          <p:nvPr/>
        </p:nvGraphicFramePr>
        <p:xfrm>
          <a:off x="1830189" y="4749713"/>
          <a:ext cx="5234508" cy="408547"/>
        </p:xfrm>
        <a:graphic>
          <a:graphicData uri="http://schemas.openxmlformats.org/presentationml/2006/ole">
            <p:oleObj spid="_x0000_s2079" name="Equation" r:id="rId8" imgW="2603160" imgH="203040" progId="Equation.3">
              <p:embed/>
            </p:oleObj>
          </a:graphicData>
        </a:graphic>
      </p:graphicFrame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1835326" y="5183446"/>
          <a:ext cx="5766415" cy="496629"/>
        </p:xfrm>
        <a:graphic>
          <a:graphicData uri="http://schemas.openxmlformats.org/presentationml/2006/ole">
            <p:oleObj spid="_x0000_s2080" name="Equation" r:id="rId9" imgW="2654280" imgH="228600" progId="Equation.3">
              <p:embed/>
            </p:oleObj>
          </a:graphicData>
        </a:graphic>
      </p:graphicFrame>
      <p:graphicFrame>
        <p:nvGraphicFramePr>
          <p:cNvPr id="52" name="对象 51"/>
          <p:cNvGraphicFramePr>
            <a:graphicFrameLocks noChangeAspect="1"/>
          </p:cNvGraphicFramePr>
          <p:nvPr/>
        </p:nvGraphicFramePr>
        <p:xfrm>
          <a:off x="1835326" y="5722143"/>
          <a:ext cx="4075112" cy="423863"/>
        </p:xfrm>
        <a:graphic>
          <a:graphicData uri="http://schemas.openxmlformats.org/presentationml/2006/ole">
            <p:oleObj spid="_x0000_s2081" name="Equation" r:id="rId10" imgW="2197080" imgH="228600" progId="Equation.3">
              <p:embed/>
            </p:oleObj>
          </a:graphicData>
        </a:graphic>
      </p:graphicFrame>
      <p:sp>
        <p:nvSpPr>
          <p:cNvPr id="56" name="爆炸形 1 55"/>
          <p:cNvSpPr/>
          <p:nvPr/>
        </p:nvSpPr>
        <p:spPr>
          <a:xfrm>
            <a:off x="7811789" y="5367753"/>
            <a:ext cx="2245259" cy="149024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2">
                    <a:lumMod val="50000"/>
                  </a:schemeClr>
                </a:solidFill>
              </a:rPr>
              <a:t>分组求和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9518557" y="264380"/>
          <a:ext cx="2332038" cy="2003425"/>
        </p:xfrm>
        <a:graphic>
          <a:graphicData uri="http://schemas.openxmlformats.org/presentationml/2006/ole">
            <p:oleObj spid="_x0000_s2082" name="Equation" r:id="rId11" imgW="1536480" imgH="1320480" progId="Equation.3">
              <p:embed/>
            </p:oleObj>
          </a:graphicData>
        </a:graphic>
      </p:graphicFrame>
      <p:graphicFrame>
        <p:nvGraphicFramePr>
          <p:cNvPr id="36" name="对象 35"/>
          <p:cNvGraphicFramePr>
            <a:graphicFrameLocks noChangeAspect="1"/>
          </p:cNvGraphicFramePr>
          <p:nvPr/>
        </p:nvGraphicFramePr>
        <p:xfrm>
          <a:off x="6038850" y="1563688"/>
          <a:ext cx="2455863" cy="398462"/>
        </p:xfrm>
        <a:graphic>
          <a:graphicData uri="http://schemas.openxmlformats.org/presentationml/2006/ole">
            <p:oleObj spid="_x0000_s2083" name="Equation" r:id="rId12" imgW="1409400" imgH="228600" progId="Equation.3">
              <p:embed/>
            </p:oleObj>
          </a:graphicData>
        </a:graphic>
      </p:graphicFrame>
      <p:graphicFrame>
        <p:nvGraphicFramePr>
          <p:cNvPr id="37" name="对象 36"/>
          <p:cNvGraphicFramePr>
            <a:graphicFrameLocks noChangeAspect="1"/>
          </p:cNvGraphicFramePr>
          <p:nvPr/>
        </p:nvGraphicFramePr>
        <p:xfrm>
          <a:off x="6157107" y="3032016"/>
          <a:ext cx="3022600" cy="447675"/>
        </p:xfrm>
        <a:graphic>
          <a:graphicData uri="http://schemas.openxmlformats.org/presentationml/2006/ole">
            <p:oleObj spid="_x0000_s2084" name="Equation" r:id="rId13" imgW="1625400" imgH="241200" progId="Equation.3">
              <p:embed/>
            </p:oleObj>
          </a:graphicData>
        </a:graphic>
      </p:graphicFrame>
      <p:sp>
        <p:nvSpPr>
          <p:cNvPr id="38" name="任意多边形 37"/>
          <p:cNvSpPr/>
          <p:nvPr/>
        </p:nvSpPr>
        <p:spPr>
          <a:xfrm>
            <a:off x="10005646" y="3741127"/>
            <a:ext cx="1496158" cy="1817077"/>
          </a:xfrm>
          <a:custGeom>
            <a:avLst/>
            <a:gdLst>
              <a:gd name="connsiteX0" fmla="*/ 0 w 1496158"/>
              <a:gd name="connsiteY0" fmla="*/ 1121019 h 1817077"/>
              <a:gd name="connsiteX1" fmla="*/ 589085 w 1496158"/>
              <a:gd name="connsiteY1" fmla="*/ 1674935 h 1817077"/>
              <a:gd name="connsiteX2" fmla="*/ 1354016 w 1496158"/>
              <a:gd name="connsiteY2" fmla="*/ 268165 h 1817077"/>
              <a:gd name="connsiteX3" fmla="*/ 1441939 w 1496158"/>
              <a:gd name="connsiteY3" fmla="*/ 65942 h 181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6158" h="1817077">
                <a:moveTo>
                  <a:pt x="0" y="1121019"/>
                </a:moveTo>
                <a:cubicBezTo>
                  <a:pt x="181708" y="1469048"/>
                  <a:pt x="363416" y="1817077"/>
                  <a:pt x="589085" y="1674935"/>
                </a:cubicBezTo>
                <a:cubicBezTo>
                  <a:pt x="814754" y="1532793"/>
                  <a:pt x="1211874" y="536330"/>
                  <a:pt x="1354016" y="268165"/>
                </a:cubicBezTo>
                <a:cubicBezTo>
                  <a:pt x="1496158" y="0"/>
                  <a:pt x="1469048" y="32971"/>
                  <a:pt x="1441939" y="6594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0" name="对象 39"/>
          <p:cNvGraphicFramePr>
            <a:graphicFrameLocks noChangeAspect="1"/>
          </p:cNvGraphicFramePr>
          <p:nvPr/>
        </p:nvGraphicFramePr>
        <p:xfrm>
          <a:off x="8457672" y="1392359"/>
          <a:ext cx="870966" cy="674999"/>
        </p:xfrm>
        <a:graphic>
          <a:graphicData uri="http://schemas.openxmlformats.org/presentationml/2006/ole">
            <p:oleObj spid="_x0000_s2085" name="Equation" r:id="rId14" imgW="507960" imgH="393480" progId="Equation.3">
              <p:embed/>
            </p:oleObj>
          </a:graphicData>
        </a:graphic>
      </p:graphicFrame>
      <p:graphicFrame>
        <p:nvGraphicFramePr>
          <p:cNvPr id="41" name="对象 40"/>
          <p:cNvGraphicFramePr>
            <a:graphicFrameLocks noChangeAspect="1"/>
          </p:cNvGraphicFramePr>
          <p:nvPr/>
        </p:nvGraphicFramePr>
        <p:xfrm>
          <a:off x="9179707" y="2914974"/>
          <a:ext cx="1995316" cy="685890"/>
        </p:xfrm>
        <a:graphic>
          <a:graphicData uri="http://schemas.openxmlformats.org/presentationml/2006/ole">
            <p:oleObj spid="_x0000_s2086" name="Equation" r:id="rId15" imgW="1218960" imgH="419040" progId="Equation.3">
              <p:embed/>
            </p:oleObj>
          </a:graphicData>
        </a:graphic>
      </p:graphicFrame>
      <p:cxnSp>
        <p:nvCxnSpPr>
          <p:cNvPr id="43" name="直接箭头连接符 42"/>
          <p:cNvCxnSpPr/>
          <p:nvPr/>
        </p:nvCxnSpPr>
        <p:spPr>
          <a:xfrm rot="16200000" flipH="1">
            <a:off x="3509753" y="2582582"/>
            <a:ext cx="1937657" cy="696792"/>
          </a:xfrm>
          <a:prstGeom prst="straightConnector1">
            <a:avLst/>
          </a:prstGeom>
          <a:ln w="57150">
            <a:solidFill>
              <a:srgbClr val="F23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4290646" y="3319463"/>
            <a:ext cx="1169378" cy="580341"/>
          </a:xfrm>
          <a:prstGeom prst="straightConnector1">
            <a:avLst/>
          </a:prstGeom>
          <a:ln w="57150">
            <a:solidFill>
              <a:srgbClr val="F23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 rot="10800000" flipV="1">
            <a:off x="2967772" y="1846384"/>
            <a:ext cx="3890229" cy="3516151"/>
          </a:xfrm>
          <a:prstGeom prst="straightConnector1">
            <a:avLst/>
          </a:prstGeom>
          <a:ln w="57150">
            <a:solidFill>
              <a:srgbClr val="F23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rot="10800000" flipV="1">
            <a:off x="5723793" y="3319462"/>
            <a:ext cx="2198079" cy="2043071"/>
          </a:xfrm>
          <a:prstGeom prst="straightConnector1">
            <a:avLst/>
          </a:prstGeom>
          <a:ln w="57150">
            <a:solidFill>
              <a:srgbClr val="F23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形标注 48"/>
          <p:cNvSpPr/>
          <p:nvPr/>
        </p:nvSpPr>
        <p:spPr>
          <a:xfrm rot="176470">
            <a:off x="5480532" y="4539283"/>
            <a:ext cx="3630867" cy="892561"/>
          </a:xfrm>
          <a:prstGeom prst="wedgeEllipseCallout">
            <a:avLst>
              <a:gd name="adj1" fmla="val -53969"/>
              <a:gd name="adj2" fmla="val -76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err="1" smtClean="0">
                <a:solidFill>
                  <a:schemeClr val="accent5">
                    <a:lumMod val="25000"/>
                  </a:schemeClr>
                </a:solidFill>
              </a:rPr>
              <a:t>C</a:t>
            </a:r>
            <a:r>
              <a:rPr lang="en-US" altLang="zh-CN" b="1" baseline="-25000" dirty="0" err="1" smtClean="0">
                <a:solidFill>
                  <a:schemeClr val="accent5">
                    <a:lumMod val="25000"/>
                  </a:schemeClr>
                </a:solidFill>
              </a:rPr>
              <a:t>n</a:t>
            </a:r>
            <a:r>
              <a:rPr lang="en-US" altLang="zh-CN" b="1" dirty="0" smtClean="0">
                <a:solidFill>
                  <a:schemeClr val="accent5">
                    <a:lumMod val="25000"/>
                  </a:schemeClr>
                </a:solidFill>
              </a:rPr>
              <a:t>=</a:t>
            </a:r>
            <a:r>
              <a:rPr lang="zh-CN" altLang="en-US" b="1" dirty="0" smtClean="0">
                <a:solidFill>
                  <a:schemeClr val="accent5">
                    <a:lumMod val="25000"/>
                  </a:schemeClr>
                </a:solidFill>
              </a:rPr>
              <a:t>等差数列</a:t>
            </a:r>
            <a:r>
              <a:rPr lang="en-US" altLang="zh-CN" b="1" dirty="0" smtClean="0">
                <a:solidFill>
                  <a:schemeClr val="accent5">
                    <a:lumMod val="25000"/>
                  </a:schemeClr>
                </a:solidFill>
              </a:rPr>
              <a:t>+</a:t>
            </a:r>
            <a:r>
              <a:rPr lang="zh-CN" altLang="en-US" b="1" dirty="0" smtClean="0">
                <a:solidFill>
                  <a:schemeClr val="accent5">
                    <a:lumMod val="25000"/>
                  </a:schemeClr>
                </a:solidFill>
              </a:rPr>
              <a:t>等比数列</a:t>
            </a:r>
            <a:endParaRPr lang="zh-CN" altLang="en-US" b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4" grpId="0" animBg="1"/>
      <p:bldP spid="46" grpId="0" animBg="1"/>
      <p:bldP spid="46" grpId="1" animBg="1"/>
      <p:bldP spid="48" grpId="0" animBg="1"/>
      <p:bldP spid="56" grpId="0" animBg="1"/>
      <p:bldP spid="38" grpId="0" animBg="1"/>
      <p:bldP spid="49" grpId="0" animBg="1"/>
      <p:bldP spid="49" grpId="1" animBg="1"/>
      <p:bldP spid="4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86862" y="202223"/>
            <a:ext cx="3112476" cy="59787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三、分组求和</a:t>
            </a:r>
            <a:endParaRPr lang="zh-CN" altLang="en-US" sz="36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454150" y="202223"/>
          <a:ext cx="9478963" cy="3519488"/>
        </p:xfrm>
        <a:graphic>
          <a:graphicData uri="http://schemas.openxmlformats.org/presentationml/2006/ole">
            <p:oleObj spid="_x0000_s53250" name="Equation" r:id="rId3" imgW="3111480" imgH="1155600" progId="Equation.3">
              <p:embed/>
            </p:oleObj>
          </a:graphicData>
        </a:graphic>
      </p:graphicFrame>
      <p:sp>
        <p:nvSpPr>
          <p:cNvPr id="5" name="圆角矩形标注 4"/>
          <p:cNvSpPr/>
          <p:nvPr/>
        </p:nvSpPr>
        <p:spPr>
          <a:xfrm>
            <a:off x="3921369" y="553915"/>
            <a:ext cx="1485898" cy="800100"/>
          </a:xfrm>
          <a:prstGeom prst="wedgeRoundRectCallout">
            <a:avLst>
              <a:gd name="adj1" fmla="val 33868"/>
              <a:gd name="adj2" fmla="val 953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通项公式是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一次函数</a:t>
            </a:r>
            <a:r>
              <a:rPr lang="zh-CN" altLang="en-US" b="1" dirty="0" smtClean="0"/>
              <a:t>的形式</a:t>
            </a:r>
            <a:endParaRPr lang="zh-CN" altLang="en-US" b="1" dirty="0"/>
          </a:p>
        </p:txBody>
      </p:sp>
      <p:sp>
        <p:nvSpPr>
          <p:cNvPr id="6" name="圆角矩形标注 5"/>
          <p:cNvSpPr/>
          <p:nvPr/>
        </p:nvSpPr>
        <p:spPr>
          <a:xfrm>
            <a:off x="8603272" y="553915"/>
            <a:ext cx="1526931" cy="800100"/>
          </a:xfrm>
          <a:prstGeom prst="wedgeRoundRectCallout">
            <a:avLst>
              <a:gd name="adj1" fmla="val 5885"/>
              <a:gd name="adj2" fmla="val 953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通项公式是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指数函数</a:t>
            </a:r>
            <a:r>
              <a:rPr lang="zh-CN" altLang="en-US" b="1" dirty="0" smtClean="0"/>
              <a:t>的形式</a:t>
            </a:r>
            <a:endParaRPr lang="zh-CN" altLang="en-US" b="1" dirty="0"/>
          </a:p>
        </p:txBody>
      </p:sp>
      <p:sp>
        <p:nvSpPr>
          <p:cNvPr id="7" name="圆角矩形 6"/>
          <p:cNvSpPr/>
          <p:nvPr/>
        </p:nvSpPr>
        <p:spPr>
          <a:xfrm>
            <a:off x="2242038" y="3721712"/>
            <a:ext cx="2936632" cy="2850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/>
              <a:t>例如：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a</a:t>
            </a:r>
            <a:r>
              <a:rPr lang="en-US" altLang="zh-CN" sz="2400" b="1" baseline="-25000" dirty="0" smtClean="0"/>
              <a:t>n</a:t>
            </a:r>
            <a:r>
              <a:rPr lang="en-US" altLang="zh-CN" sz="2400" b="1" dirty="0" smtClean="0"/>
              <a:t>=2n+1</a:t>
            </a:r>
          </a:p>
          <a:p>
            <a:r>
              <a:rPr lang="en-US" altLang="zh-CN" sz="2400" b="1" dirty="0" smtClean="0"/>
              <a:t>a</a:t>
            </a:r>
            <a:r>
              <a:rPr lang="en-US" altLang="zh-CN" sz="2400" b="1" baseline="-25000" dirty="0" smtClean="0"/>
              <a:t>n</a:t>
            </a:r>
            <a:r>
              <a:rPr lang="en-US" altLang="zh-CN" sz="2400" b="1" dirty="0" smtClean="0"/>
              <a:t>=-3n+2</a:t>
            </a:r>
          </a:p>
          <a:p>
            <a:r>
              <a:rPr lang="en-US" altLang="zh-CN" sz="2400" b="1" dirty="0" smtClean="0"/>
              <a:t>a</a:t>
            </a:r>
            <a:r>
              <a:rPr lang="en-US" altLang="zh-CN" sz="2400" b="1" baseline="-25000" dirty="0" smtClean="0"/>
              <a:t>n</a:t>
            </a:r>
            <a:r>
              <a:rPr lang="en-US" altLang="zh-CN" sz="2400" b="1" dirty="0" smtClean="0"/>
              <a:t>=-2n+3</a:t>
            </a:r>
          </a:p>
          <a:p>
            <a:r>
              <a:rPr lang="en-US" altLang="zh-CN" sz="2400" b="1" dirty="0" smtClean="0"/>
              <a:t>a</a:t>
            </a:r>
            <a:r>
              <a:rPr lang="en-US" altLang="zh-CN" sz="2400" b="1" baseline="-25000" dirty="0" smtClean="0"/>
              <a:t>n</a:t>
            </a:r>
            <a:r>
              <a:rPr lang="en-US" altLang="zh-CN" sz="2400" b="1" dirty="0" smtClean="0"/>
              <a:t>=4n</a:t>
            </a:r>
          </a:p>
          <a:p>
            <a:r>
              <a:rPr lang="en-US" altLang="zh-CN" sz="2400" b="1" dirty="0" smtClean="0"/>
              <a:t>…</a:t>
            </a:r>
          </a:p>
          <a:p>
            <a:pPr algn="ctr"/>
            <a:r>
              <a:rPr lang="zh-CN" altLang="en-US" sz="2400" b="1" dirty="0" smtClean="0"/>
              <a:t>以上都是等差数列</a:t>
            </a:r>
            <a:endParaRPr lang="zh-CN" altLang="en-US" sz="2400" b="1" dirty="0"/>
          </a:p>
        </p:txBody>
      </p:sp>
      <p:sp>
        <p:nvSpPr>
          <p:cNvPr id="8" name="圆角矩形 7"/>
          <p:cNvSpPr/>
          <p:nvPr/>
        </p:nvSpPr>
        <p:spPr>
          <a:xfrm>
            <a:off x="6657243" y="3721713"/>
            <a:ext cx="3023090" cy="285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/>
              <a:t>例如：</a:t>
            </a:r>
            <a:endParaRPr lang="en-US" altLang="zh-CN" sz="2400" b="1" dirty="0" smtClean="0"/>
          </a:p>
          <a:p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n</a:t>
            </a:r>
            <a:r>
              <a:rPr lang="en-US" altLang="zh-CN" sz="2400" b="1" dirty="0" smtClean="0"/>
              <a:t>=3</a:t>
            </a:r>
            <a:r>
              <a:rPr lang="en-US" altLang="zh-CN" sz="2400" b="1" baseline="30000" dirty="0" smtClean="0"/>
              <a:t>n-1</a:t>
            </a:r>
          </a:p>
          <a:p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n</a:t>
            </a:r>
            <a:r>
              <a:rPr lang="en-US" altLang="zh-CN" sz="2400" b="1" dirty="0" smtClean="0"/>
              <a:t>=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1/2</a:t>
            </a:r>
            <a:r>
              <a:rPr lang="zh-CN" altLang="en-US" sz="2400" b="1" dirty="0" smtClean="0"/>
              <a:t>）</a:t>
            </a:r>
            <a:r>
              <a:rPr lang="en-US" altLang="zh-CN" sz="2400" b="1" baseline="30000" dirty="0" smtClean="0"/>
              <a:t>n</a:t>
            </a:r>
          </a:p>
          <a:p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n</a:t>
            </a:r>
            <a:r>
              <a:rPr lang="en-US" altLang="zh-CN" sz="2400" b="1" dirty="0" smtClean="0"/>
              <a:t>=3×2</a:t>
            </a:r>
            <a:r>
              <a:rPr lang="en-US" altLang="zh-CN" sz="2400" b="1" baseline="30000" dirty="0" smtClean="0"/>
              <a:t>n</a:t>
            </a:r>
            <a:r>
              <a:rPr lang="zh-CN" altLang="en-US" sz="2400" b="1" baseline="30000" dirty="0" smtClean="0"/>
              <a:t>－</a:t>
            </a:r>
            <a:r>
              <a:rPr lang="en-US" altLang="zh-CN" sz="2400" b="1" baseline="30000" dirty="0" smtClean="0"/>
              <a:t>1</a:t>
            </a:r>
          </a:p>
          <a:p>
            <a:r>
              <a:rPr lang="en-US" altLang="zh-CN" sz="2400" b="1" dirty="0" err="1" smtClean="0"/>
              <a:t>b</a:t>
            </a:r>
            <a:r>
              <a:rPr lang="en-US" altLang="zh-CN" sz="2400" b="1" baseline="-25000" dirty="0" err="1" smtClean="0"/>
              <a:t>n</a:t>
            </a:r>
            <a:r>
              <a:rPr lang="en-US" altLang="zh-CN" sz="2400" b="1" dirty="0" smtClean="0"/>
              <a:t>=-2</a:t>
            </a:r>
            <a:r>
              <a:rPr lang="en-US" altLang="zh-CN" sz="2400" b="1" baseline="30000" dirty="0" smtClean="0"/>
              <a:t>n+1</a:t>
            </a:r>
          </a:p>
          <a:p>
            <a:r>
              <a:rPr lang="en-US" altLang="zh-CN" sz="2400" b="1" dirty="0" smtClean="0"/>
              <a:t>…</a:t>
            </a:r>
          </a:p>
          <a:p>
            <a:pPr algn="ctr"/>
            <a:r>
              <a:rPr lang="zh-CN" altLang="en-US" sz="2400" b="1" dirty="0" smtClean="0"/>
              <a:t>以上都是等比数列</a:t>
            </a:r>
            <a:endParaRPr lang="zh-CN" altLang="en-US" sz="2400" b="1" dirty="0"/>
          </a:p>
        </p:txBody>
      </p:sp>
      <p:sp>
        <p:nvSpPr>
          <p:cNvPr id="9" name="云形标注 8"/>
          <p:cNvSpPr/>
          <p:nvPr/>
        </p:nvSpPr>
        <p:spPr>
          <a:xfrm>
            <a:off x="3921369" y="3901831"/>
            <a:ext cx="2735874" cy="1433146"/>
          </a:xfrm>
          <a:prstGeom prst="cloudCallout">
            <a:avLst>
              <a:gd name="adj1" fmla="val 46666"/>
              <a:gd name="adj2" fmla="val -128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如何快速判断是不是等差数列、等比数列呢？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26"/>
          <p:cNvSpPr/>
          <p:nvPr/>
        </p:nvSpPr>
        <p:spPr>
          <a:xfrm>
            <a:off x="5821378" y="1108889"/>
            <a:ext cx="271604" cy="40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689695" y="1055688"/>
            <a:ext cx="977775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386861" y="202223"/>
            <a:ext cx="3071563" cy="59787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四、典例分析</a:t>
            </a:r>
            <a:endParaRPr lang="zh-CN" altLang="en-US" sz="3600" dirty="0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584200" y="1055688"/>
          <a:ext cx="8263763" cy="574675"/>
        </p:xfrm>
        <a:graphic>
          <a:graphicData uri="http://schemas.openxmlformats.org/presentationml/2006/ole">
            <p:oleObj spid="_x0000_s55298" name="Equation" r:id="rId3" imgW="3606480" imgH="24120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39052" y="1903413"/>
          <a:ext cx="5507839" cy="534234"/>
        </p:xfrm>
        <a:graphic>
          <a:graphicData uri="http://schemas.openxmlformats.org/presentationml/2006/ole">
            <p:oleObj spid="_x0000_s55299" name="Equation" r:id="rId4" imgW="1841400" imgH="228600" progId="Equation.3">
              <p:embed/>
            </p:oleObj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196816" y="2679699"/>
          <a:ext cx="5845455" cy="516173"/>
        </p:xfrm>
        <a:graphic>
          <a:graphicData uri="http://schemas.openxmlformats.org/presentationml/2006/ole">
            <p:oleObj spid="_x0000_s55301" name="Equation" r:id="rId5" imgW="2692080" imgH="228600" progId="Equation.3">
              <p:embed/>
            </p:oleObj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196844" y="3411278"/>
          <a:ext cx="6651119" cy="572246"/>
        </p:xfrm>
        <a:graphic>
          <a:graphicData uri="http://schemas.openxmlformats.org/presentationml/2006/ole">
            <p:oleObj spid="_x0000_s55302" name="Equation" r:id="rId6" imgW="2793960" imgH="228600" progId="Equation.3">
              <p:embed/>
            </p:oleObj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214951" y="4131728"/>
          <a:ext cx="4492028" cy="938212"/>
        </p:xfrm>
        <a:graphic>
          <a:graphicData uri="http://schemas.openxmlformats.org/presentationml/2006/ole">
            <p:oleObj spid="_x0000_s55303" name="Equation" r:id="rId7" imgW="1562040" imgH="419040" progId="Equation.3">
              <p:embed/>
            </p:oleObj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227222" y="5051826"/>
          <a:ext cx="2220568" cy="1032095"/>
        </p:xfrm>
        <a:graphic>
          <a:graphicData uri="http://schemas.openxmlformats.org/presentationml/2006/ole">
            <p:oleObj spid="_x0000_s55304" name="Equation" r:id="rId8" imgW="901440" imgH="419040" progId="Equation.3">
              <p:embed/>
            </p:oleObj>
          </a:graphicData>
        </a:graphic>
      </p:graphicFrame>
      <p:sp>
        <p:nvSpPr>
          <p:cNvPr id="11" name="椭圆形标注 10"/>
          <p:cNvSpPr/>
          <p:nvPr/>
        </p:nvSpPr>
        <p:spPr>
          <a:xfrm>
            <a:off x="4816443" y="202223"/>
            <a:ext cx="851027" cy="853465"/>
          </a:xfrm>
          <a:prstGeom prst="wedgeEllipseCallout">
            <a:avLst>
              <a:gd name="adj1" fmla="val 4699"/>
              <a:gd name="adj2" fmla="val 70986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需计算</a:t>
            </a:r>
            <a:endParaRPr lang="zh-CN" altLang="en-US" b="1" dirty="0"/>
          </a:p>
        </p:txBody>
      </p:sp>
      <p:sp>
        <p:nvSpPr>
          <p:cNvPr id="12" name="椭圆形标注 11"/>
          <p:cNvSpPr/>
          <p:nvPr/>
        </p:nvSpPr>
        <p:spPr>
          <a:xfrm>
            <a:off x="5821378" y="202223"/>
            <a:ext cx="1004936" cy="853465"/>
          </a:xfrm>
          <a:prstGeom prst="wedgeEllipse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保留形式</a:t>
            </a:r>
            <a:endParaRPr lang="zh-CN" altLang="en-US" b="1" dirty="0"/>
          </a:p>
        </p:txBody>
      </p:sp>
      <p:sp>
        <p:nvSpPr>
          <p:cNvPr id="13" name="圆角矩形标注 12"/>
          <p:cNvSpPr/>
          <p:nvPr/>
        </p:nvSpPr>
        <p:spPr>
          <a:xfrm>
            <a:off x="8042271" y="2687001"/>
            <a:ext cx="1174223" cy="724277"/>
          </a:xfrm>
          <a:prstGeom prst="wedgeRoundRectCallout">
            <a:avLst>
              <a:gd name="adj1" fmla="val -49179"/>
              <a:gd name="adj2" fmla="val 7125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公比</a:t>
            </a:r>
            <a:r>
              <a:rPr lang="en-US" altLang="zh-CN" b="1" dirty="0" smtClean="0"/>
              <a:t>q=3</a:t>
            </a:r>
            <a:endParaRPr lang="zh-CN" altLang="en-US" b="1" dirty="0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9410761" y="53369"/>
          <a:ext cx="2332319" cy="2004638"/>
        </p:xfrm>
        <a:graphic>
          <a:graphicData uri="http://schemas.openxmlformats.org/presentationml/2006/ole">
            <p:oleObj spid="_x0000_s55305" name="Equation" r:id="rId9" imgW="1536480" imgH="1320480" progId="Equation.3">
              <p:embed/>
            </p:oleObj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7482248" y="4467625"/>
          <a:ext cx="4404952" cy="2186671"/>
        </p:xfrm>
        <a:graphic>
          <a:graphicData uri="http://schemas.openxmlformats.org/presentationml/2006/ole">
            <p:oleObj spid="_x0000_s55306" name="Equation" r:id="rId10" imgW="2273040" imgH="1168200" progId="Equation.3">
              <p:embed/>
            </p:oleObj>
          </a:graphicData>
        </a:graphic>
      </p:graphicFrame>
      <p:cxnSp>
        <p:nvCxnSpPr>
          <p:cNvPr id="20" name="直接连接符 19"/>
          <p:cNvCxnSpPr/>
          <p:nvPr/>
        </p:nvCxnSpPr>
        <p:spPr>
          <a:xfrm flipV="1">
            <a:off x="4816443" y="1511929"/>
            <a:ext cx="669957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2196815" y="2437647"/>
          <a:ext cx="999057" cy="540800"/>
        </p:xfrm>
        <a:graphic>
          <a:graphicData uri="http://schemas.openxmlformats.org/presentationml/2006/ole">
            <p:oleObj spid="_x0000_s55307" name="Equation" r:id="rId11" imgW="355320" imgH="1648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447790" y="1630363"/>
            <a:ext cx="115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50000"/>
                  </a:schemeClr>
                </a:solidFill>
              </a:rPr>
              <a:t>等差数列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06633" y="1598097"/>
            <a:ext cx="115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50000"/>
                  </a:schemeClr>
                </a:solidFill>
              </a:rPr>
              <a:t>等比数列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云形标注 20"/>
          <p:cNvSpPr/>
          <p:nvPr/>
        </p:nvSpPr>
        <p:spPr>
          <a:xfrm>
            <a:off x="7683942" y="1611609"/>
            <a:ext cx="1532552" cy="892796"/>
          </a:xfrm>
          <a:prstGeom prst="cloudCallout">
            <a:avLst>
              <a:gd name="adj1" fmla="val -45574"/>
              <a:gd name="adj2" fmla="val -58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分组求和法</a:t>
            </a:r>
            <a:endParaRPr lang="zh-CN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85878" y="871022"/>
            <a:ext cx="230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a</a:t>
            </a:r>
            <a:r>
              <a:rPr lang="en-US" altLang="zh-CN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CN" b="1" dirty="0" smtClean="0">
                <a:solidFill>
                  <a:srgbClr val="FF0000"/>
                </a:solidFill>
              </a:rPr>
              <a:t>=2-1+3=1+3=4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9" name="椭圆形标注 28"/>
          <p:cNvSpPr/>
          <p:nvPr/>
        </p:nvSpPr>
        <p:spPr>
          <a:xfrm>
            <a:off x="4660193" y="5386813"/>
            <a:ext cx="2105283" cy="1267484"/>
          </a:xfrm>
          <a:prstGeom prst="wedgeEllipseCallout">
            <a:avLst>
              <a:gd name="adj1" fmla="val -84797"/>
              <a:gd name="adj2" fmla="val -25546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结果整理成最简的形式</a:t>
            </a:r>
            <a:endParaRPr lang="zh-CN" altLang="en-US" b="1" dirty="0"/>
          </a:p>
        </p:txBody>
      </p:sp>
      <p:sp>
        <p:nvSpPr>
          <p:cNvPr id="28" name="圆角矩形标注 27"/>
          <p:cNvSpPr/>
          <p:nvPr/>
        </p:nvSpPr>
        <p:spPr>
          <a:xfrm>
            <a:off x="861364" y="2839401"/>
            <a:ext cx="1174223" cy="724277"/>
          </a:xfrm>
          <a:prstGeom prst="wedgeRoundRectCallout">
            <a:avLst>
              <a:gd name="adj1" fmla="val 143575"/>
              <a:gd name="adj2" fmla="val 5375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n</a:t>
            </a:r>
            <a:r>
              <a:rPr lang="zh-CN" altLang="en-US" b="1" dirty="0" smtClean="0"/>
              <a:t>项和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4" grpId="0" animBg="1"/>
      <p:bldP spid="11" grpId="0" animBg="1"/>
      <p:bldP spid="12" grpId="0" animBg="1"/>
      <p:bldP spid="13" grpId="0" animBg="1"/>
      <p:bldP spid="25" grpId="0"/>
      <p:bldP spid="26" grpId="0"/>
      <p:bldP spid="21" grpId="0" animBg="1"/>
      <p:bldP spid="23" grpId="0"/>
      <p:bldP spid="29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3934457" y="2003425"/>
            <a:ext cx="2440980" cy="3564986"/>
            <a:chOff x="9198145" y="2099913"/>
            <a:chExt cx="2969072" cy="4750500"/>
          </a:xfrm>
        </p:grpSpPr>
        <p:pic>
          <p:nvPicPr>
            <p:cNvPr id="78861" name="Picture 13" descr="http://pic.qjimage.com/chineseview120/high/486-0494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71267" y="2099913"/>
              <a:ext cx="2795950" cy="4750500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9198145" y="2338994"/>
              <a:ext cx="973342" cy="37720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4000" dirty="0" smtClean="0">
                  <a:solidFill>
                    <a:srgbClr val="7030A0"/>
                  </a:solidFill>
                </a:rPr>
                <a:t>限时五分钟</a:t>
              </a:r>
              <a:endParaRPr lang="zh-CN" altLang="en-US" sz="4000" dirty="0">
                <a:solidFill>
                  <a:srgbClr val="7030A0"/>
                </a:solidFill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5819845" y="672612"/>
            <a:ext cx="563370" cy="452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154947" y="808892"/>
            <a:ext cx="558312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62954" y="672612"/>
          <a:ext cx="9208313" cy="589084"/>
        </p:xfrm>
        <a:graphic>
          <a:graphicData uri="http://schemas.openxmlformats.org/presentationml/2006/ole">
            <p:oleObj spid="_x0000_s78850" name="Equation" r:id="rId4" imgW="3771720" imgH="241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9425" y="11254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等差数列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4416" y="112541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—  </a:t>
            </a:r>
            <a:r>
              <a:rPr lang="zh-CN" altLang="en-US" b="1" dirty="0" smtClean="0">
                <a:solidFill>
                  <a:srgbClr val="FF0000"/>
                </a:solidFill>
              </a:rPr>
              <a:t>等比数列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8170751" y="1116623"/>
            <a:ext cx="1004935" cy="1128636"/>
          </a:xfrm>
          <a:prstGeom prst="cloudCallout">
            <a:avLst>
              <a:gd name="adj1" fmla="val -60473"/>
              <a:gd name="adj2" fmla="val -56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分组求和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9859962" y="0"/>
          <a:ext cx="2332038" cy="2003425"/>
        </p:xfrm>
        <a:graphic>
          <a:graphicData uri="http://schemas.openxmlformats.org/presentationml/2006/ole">
            <p:oleObj spid="_x0000_s78851" name="Equation" r:id="rId5" imgW="1536480" imgH="1320480" progId="Equation.3">
              <p:embed/>
            </p:oleObj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62967" y="1462658"/>
          <a:ext cx="4356178" cy="540767"/>
        </p:xfrm>
        <a:graphic>
          <a:graphicData uri="http://schemas.openxmlformats.org/presentationml/2006/ole">
            <p:oleObj spid="_x0000_s78852" name="Equation" r:id="rId6" imgW="1841400" imgH="228600" progId="Equation.3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748044" y="2168305"/>
          <a:ext cx="5323440" cy="443620"/>
        </p:xfrm>
        <a:graphic>
          <a:graphicData uri="http://schemas.openxmlformats.org/presentationml/2006/ole">
            <p:oleObj spid="_x0000_s78853" name="Equation" r:id="rId7" imgW="2743200" imgH="228600" progId="Equation.3">
              <p:embed/>
            </p:oleObj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748044" y="2851844"/>
          <a:ext cx="5323440" cy="433583"/>
        </p:xfrm>
        <a:graphic>
          <a:graphicData uri="http://schemas.openxmlformats.org/presentationml/2006/ole">
            <p:oleObj spid="_x0000_s78854" name="Equation" r:id="rId8" imgW="2806560" imgH="228600" progId="Equation.3">
              <p:embed/>
            </p:oleObj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748044" y="3445520"/>
          <a:ext cx="2891381" cy="769481"/>
        </p:xfrm>
        <a:graphic>
          <a:graphicData uri="http://schemas.openxmlformats.org/presentationml/2006/ole">
            <p:oleObj spid="_x0000_s78855" name="Equation" r:id="rId9" imgW="1574640" imgH="419040" progId="Equation.3">
              <p:embed/>
            </p:oleObj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779588" y="4268788"/>
          <a:ext cx="2524125" cy="815975"/>
        </p:xfrm>
        <a:graphic>
          <a:graphicData uri="http://schemas.openxmlformats.org/presentationml/2006/ole">
            <p:oleObj spid="_x0000_s78856" name="Equation" r:id="rId10" imgW="1218960" imgH="393480" progId="Equation.3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7767638" y="4475163"/>
          <a:ext cx="4183062" cy="2187575"/>
        </p:xfrm>
        <a:graphic>
          <a:graphicData uri="http://schemas.openxmlformats.org/presentationml/2006/ole">
            <p:oleObj spid="_x0000_s78857" name="Equation" r:id="rId11" imgW="2158920" imgH="1168200" progId="Equation.3">
              <p:embed/>
            </p:oleObj>
          </a:graphicData>
        </a:graphic>
      </p:graphicFrame>
      <p:sp>
        <p:nvSpPr>
          <p:cNvPr id="16" name="横卷形 15"/>
          <p:cNvSpPr/>
          <p:nvPr/>
        </p:nvSpPr>
        <p:spPr>
          <a:xfrm>
            <a:off x="877458" y="4875291"/>
            <a:ext cx="5359652" cy="1982709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</a:rPr>
              <a:t>做题反思</a:t>
            </a:r>
            <a:r>
              <a:rPr lang="zh-CN" altLang="en-US" b="1" dirty="0" smtClean="0">
                <a:solidFill>
                  <a:schemeClr val="tx1"/>
                </a:solidFill>
              </a:rPr>
              <a:t>： 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当数列的通项公式为“等差数列</a:t>
            </a:r>
            <a:r>
              <a:rPr lang="en-US" altLang="zh-CN" b="1" dirty="0" smtClean="0">
                <a:solidFill>
                  <a:schemeClr val="tx1"/>
                </a:solidFill>
              </a:rPr>
              <a:t>±</a:t>
            </a:r>
            <a:r>
              <a:rPr lang="zh-CN" altLang="en-US" b="1" dirty="0" smtClean="0">
                <a:solidFill>
                  <a:schemeClr val="tx1"/>
                </a:solidFill>
              </a:rPr>
              <a:t>等比数列”时，都可以用分组求和法进行求和</a:t>
            </a:r>
            <a:r>
              <a:rPr lang="en-US" altLang="zh-CN" b="1" dirty="0" smtClean="0">
                <a:solidFill>
                  <a:schemeClr val="tx1"/>
                </a:solidFill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</a:rPr>
              <a:t>最终转化成等差数列、等比数列求和。</a:t>
            </a:r>
            <a:r>
              <a:rPr lang="en-US" altLang="zh-CN" b="1" dirty="0" smtClean="0">
                <a:solidFill>
                  <a:schemeClr val="tx1"/>
                </a:solidFill>
              </a:rPr>
              <a:t> </a:t>
            </a:r>
          </a:p>
          <a:p>
            <a:endParaRPr lang="zh-CN" altLang="en-US" dirty="0"/>
          </a:p>
        </p:txBody>
      </p:sp>
      <p:sp>
        <p:nvSpPr>
          <p:cNvPr id="17" name="圆角矩形标注 16"/>
          <p:cNvSpPr/>
          <p:nvPr/>
        </p:nvSpPr>
        <p:spPr>
          <a:xfrm>
            <a:off x="7180526" y="2249786"/>
            <a:ext cx="1174223" cy="724277"/>
          </a:xfrm>
          <a:prstGeom prst="wedgeRoundRectCallout">
            <a:avLst>
              <a:gd name="adj1" fmla="val -107776"/>
              <a:gd name="adj2" fmla="val 3875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公比</a:t>
            </a:r>
            <a:r>
              <a:rPr lang="en-US" altLang="zh-CN" b="1" dirty="0" smtClean="0"/>
              <a:t>q=2</a:t>
            </a:r>
            <a:endParaRPr lang="zh-CN" altLang="en-US" b="1" dirty="0"/>
          </a:p>
        </p:txBody>
      </p:sp>
      <p:sp>
        <p:nvSpPr>
          <p:cNvPr id="18" name="圆角矩形标注 17"/>
          <p:cNvSpPr/>
          <p:nvPr/>
        </p:nvSpPr>
        <p:spPr>
          <a:xfrm>
            <a:off x="573821" y="2245259"/>
            <a:ext cx="1174223" cy="724277"/>
          </a:xfrm>
          <a:prstGeom prst="wedgeRoundRectCallout">
            <a:avLst>
              <a:gd name="adj1" fmla="val 143575"/>
              <a:gd name="adj2" fmla="val 5375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n</a:t>
            </a:r>
            <a:r>
              <a:rPr lang="zh-CN" altLang="en-US" b="1" dirty="0" smtClean="0"/>
              <a:t>项和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30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7885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subSp spid="_x0000_s7885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subSp spid="_x0000_s7885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>
                                            <p:subSp spid="_x0000_s7885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subSp spid="_x0000_s7885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>
                                            <p:subSp spid="_x0000_s7885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subSp spid="_x0000_s7885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>
                                            <p:subSp spid="_x0000_s7885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subSp spid="_x0000_s7885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>
                                            <p:subSp spid="_x0000_s7885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>
                                            <p:subSp spid="_x0000_s7885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8857">
                                            <p:subSp spid="_x0000_s7885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4" grpId="0" animBg="1" autoUpdateAnimBg="0"/>
      <p:bldP spid="5" grpId="0" autoUpdateAnimBg="0"/>
      <p:bldP spid="7" grpId="0" autoUpdateAnimBg="0"/>
      <p:bldP spid="8" grpId="0" animBg="1" autoUpdateAnimBg="0"/>
      <p:bldP spid="16" grpId="0" animBg="1" autoUpdateAnimBg="0"/>
      <p:bldP spid="17" grpId="0" animBg="1" autoUpdateAnimBg="0"/>
      <p:bldP spid="18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自定义 86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A0AA"/>
      </a:accent1>
      <a:accent2>
        <a:srgbClr val="F5E5E4"/>
      </a:accent2>
      <a:accent3>
        <a:srgbClr val="AACED2"/>
      </a:accent3>
      <a:accent4>
        <a:srgbClr val="009FB8"/>
      </a:accent4>
      <a:accent5>
        <a:srgbClr val="FFBBB3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4064</TotalTime>
  <Words>462</Words>
  <Application>Microsoft Macintosh PowerPoint</Application>
  <PresentationFormat>自定义</PresentationFormat>
  <Paragraphs>102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Office 主题</vt:lpstr>
      <vt:lpstr>Equation</vt:lpstr>
      <vt:lpstr>Microsoft Equation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lenovo</cp:lastModifiedBy>
  <cp:revision>459</cp:revision>
  <dcterms:created xsi:type="dcterms:W3CDTF">2015-08-18T02:51:41Z</dcterms:created>
  <dcterms:modified xsi:type="dcterms:W3CDTF">2020-05-11T02:45:56Z</dcterms:modified>
</cp:coreProperties>
</file>