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759" r:id="rId3"/>
    <p:sldId id="815" r:id="rId4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1" userDrawn="1">
          <p15:clr>
            <a:srgbClr val="A4A3A4"/>
          </p15:clr>
        </p15:guide>
        <p15:guide id="2" pos="38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0" clrIdx="0"/>
  <p:cmAuthor id="1" name="cb nm" initials="c" lastIdx="0" clrIdx="0"/>
  <p:cmAuthor id="2" name="作者" initials="A" lastIdx="0" clrIdx="1"/>
  <p:cmAuthor id="3" name="rebacca" initials="r" lastIdx="0" clrIdx="1"/>
  <p:cmAuthor id="4" name="pc" initials="p" lastIdx="0" clrIdx="0"/>
  <p:cmAuthor id="5" name="宋洁然" initials="宋" lastIdx="0" clrIdx="1"/>
  <p:cmAuthor id="6" name="ming qiu" initials="m" lastIdx="0" clrIdx="1"/>
  <p:cmAuthor id="7" name="1206988966@qq.com" initials="1" lastIdx="0" clrIdx="2"/>
  <p:cmAuthor id="8" name="姜伟光" initials="姜" lastIdx="0" clrIdx="0"/>
  <p:cmAuthor id="9" name="倩文 黄" initials="倩文" lastIdx="1" clrIdx="3"/>
  <p:cmAuthor id="10" name="86136" initials="8" lastIdx="1" clrIdx="9"/>
  <p:cmAuthor id="11" name="xiaoxuan Zeng" initials="x" lastIdx="0" clrIdx="0"/>
  <p:cmAuthor id="12" name="lenovo" initials="l" lastIdx="1" clrIdx="11"/>
  <p:cmAuthor id="13" name="马琳" initials="马" lastIdx="1" clrIdx="12"/>
  <p:cmAuthor id="14" name="文璇璇" initials="文" lastIdx="0" clrIdx="13"/>
  <p:cmAuthor id="15" name="李丽" initials="李" lastIdx="0" clrIdx="14"/>
  <p:cmAuthor id="16" name="Nicole Li  李倩" initials="N" lastIdx="0" clrIdx="0"/>
  <p:cmAuthor id="17" name="admin" initials="a" lastIdx="0" clrIdx="0"/>
  <p:cmAuthor id="18" name="222" initials="2" lastIdx="0" clrIdx="0"/>
  <p:cmAuthor id="19" name="Tracy Chen" initials="T" lastIdx="0" clrIdx="0"/>
  <p:cmAuthor id="20" name="dongwc0205" initials="d" lastIdx="0" clrIdx="15"/>
  <p:cmAuthor id="21" name="王子涵" initials="" lastIdx="0" clrIdx="0"/>
  <p:cmAuthor id="22" name="pangyt" initials="p" lastIdx="0" clrIdx="0"/>
  <p:cmAuthor id="23" name="easonyoun" initials="e" lastIdx="0" clrIdx="0"/>
  <p:cmAuthor id="24" name="zhouyangfan" initials="z" lastIdx="0" clrIdx="0"/>
  <p:cmAuthor id="25" name="tplife" initials="t" lastIdx="0" clrIdx="0"/>
  <p:cmAuthor id="26" name="??" initials="?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630" y="66"/>
      </p:cViewPr>
      <p:guideLst>
        <p:guide orient="horz" pos="2231"/>
        <p:guide pos="380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箭头: 五边形 7"/>
          <p:cNvSpPr/>
          <p:nvPr userDrawn="1"/>
        </p:nvSpPr>
        <p:spPr>
          <a:xfrm>
            <a:off x="0" y="678743"/>
            <a:ext cx="10093911" cy="62547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248984" y="1820863"/>
            <a:ext cx="11839384" cy="43583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6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dirty="0"/>
              <a:t>默认模板：华文中宋、</a:t>
            </a:r>
            <a:r>
              <a:rPr lang="en-US" altLang="zh-CN" dirty="0"/>
              <a:t>28</a:t>
            </a:r>
            <a:r>
              <a:rPr lang="zh-CN" altLang="en-US" dirty="0"/>
              <a:t>号、</a:t>
            </a:r>
            <a:r>
              <a:rPr lang="en-US" altLang="zh-CN" dirty="0"/>
              <a:t>1.2</a:t>
            </a:r>
            <a:r>
              <a:rPr lang="zh-CN" altLang="en-US" dirty="0"/>
              <a:t>倍行距，如要修改，请转到“母版”。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1"/>
          </p:nvPr>
        </p:nvSpPr>
        <p:spPr>
          <a:xfrm>
            <a:off x="0" y="716048"/>
            <a:ext cx="4077810" cy="5508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zh-CN" alt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zh-CN" altLang="en-US" dirty="0"/>
          </a:p>
        </p:txBody>
      </p:sp>
      <p:graphicFrame>
        <p:nvGraphicFramePr>
          <p:cNvPr id="11" name="表格 7"/>
          <p:cNvGraphicFramePr>
            <a:graphicFrameLocks noGrp="1"/>
          </p:cNvGraphicFramePr>
          <p:nvPr userDrawn="1"/>
        </p:nvGraphicFramePr>
        <p:xfrm>
          <a:off x="0" y="26376"/>
          <a:ext cx="12192000" cy="62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6254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kern="1200" dirty="0">
                          <a:solidFill>
                            <a:schemeClr val="tx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课标解读</a:t>
                      </a:r>
                      <a:endParaRPr lang="zh-CN" altLang="en-US" sz="2400" b="0" kern="1200" dirty="0">
                        <a:solidFill>
                          <a:schemeClr val="tx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kern="1200" noProof="0" dirty="0">
                          <a:solidFill>
                            <a:schemeClr val="tx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五年高频考点</a:t>
                      </a:r>
                      <a:endParaRPr lang="zh-CN" altLang="en-US" sz="2400" b="0" kern="1200" noProof="0" dirty="0">
                        <a:solidFill>
                          <a:schemeClr val="tx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kern="1200" noProof="0" dirty="0">
                          <a:solidFill>
                            <a:schemeClr val="bg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知识梳理</a:t>
                      </a:r>
                      <a:endParaRPr lang="zh-CN" altLang="en-US" sz="2400" b="0" kern="1200" noProof="0" dirty="0">
                        <a:solidFill>
                          <a:schemeClr val="bg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kern="1200" noProof="0" dirty="0">
                          <a:solidFill>
                            <a:schemeClr val="tx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阶段特征</a:t>
                      </a:r>
                      <a:endParaRPr lang="zh-CN" altLang="en-US" sz="2400" b="0" kern="1200" noProof="0" dirty="0">
                        <a:solidFill>
                          <a:schemeClr val="tx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kern="1200" noProof="0" dirty="0">
                          <a:solidFill>
                            <a:schemeClr val="tx1"/>
                          </a:solidFill>
                          <a:latin typeface="方正粗黑宋简体" panose="02000000000000000000" charset="-122"/>
                          <a:ea typeface="方正粗黑宋简体" panose="02000000000000000000" charset="-122"/>
                          <a:cs typeface="+mn-cs"/>
                        </a:rPr>
                        <a:t>命题探究</a:t>
                      </a:r>
                      <a:endParaRPr lang="zh-CN" altLang="en-US" sz="2400" b="0" kern="1200" noProof="0" dirty="0">
                        <a:solidFill>
                          <a:schemeClr val="tx1"/>
                        </a:solidFill>
                        <a:latin typeface="方正粗黑宋简体" panose="02000000000000000000" charset="-122"/>
                        <a:ea typeface="方正粗黑宋简体" panose="02000000000000000000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90" y="6502400"/>
            <a:ext cx="1962785" cy="271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8170" y="419100"/>
            <a:ext cx="11283315" cy="624586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b="1" spc="0">
                <a:solidFill>
                  <a:schemeClr val="tx1"/>
                </a:solidFill>
                <a:latin typeface="+mn-ea"/>
                <a:ea typeface="+mn-ea"/>
                <a:cs typeface="+mn-ea"/>
              </a:rPr>
              <a:t>考点</a:t>
            </a:r>
            <a:r>
              <a:rPr lang="en-US" altLang="zh-CN" b="1" spc="0">
                <a:solidFill>
                  <a:schemeClr val="tx1"/>
                </a:solidFill>
                <a:latin typeface="+mn-ea"/>
                <a:ea typeface="+mn-ea"/>
                <a:cs typeface="+mn-ea"/>
              </a:rPr>
              <a:t>1 </a:t>
            </a:r>
            <a:r>
              <a:rPr lang="zh-CN" altLang="en-US" b="1" spc="0">
                <a:solidFill>
                  <a:schemeClr val="tx1"/>
                </a:solidFill>
                <a:latin typeface="+mn-ea"/>
                <a:ea typeface="+mn-ea"/>
                <a:cs typeface="+mn-ea"/>
              </a:rPr>
              <a:t>人类文明的产生</a:t>
            </a:r>
            <a:endParaRPr lang="zh-CN" altLang="en-US" b="1" spc="0">
              <a:solidFill>
                <a:schemeClr val="tx1"/>
              </a:solidFill>
              <a:latin typeface="+mn-ea"/>
              <a:ea typeface="+mn-ea"/>
              <a:cs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1.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前提：</a:t>
            </a:r>
            <a:r>
              <a:rPr lang="zh-CN" altLang="en-US" b="1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农业和畜牧业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的产生</a:t>
            </a:r>
            <a:endParaRPr lang="en-US" b="1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2.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标志：进入</a:t>
            </a:r>
            <a:r>
              <a:rPr lang="zh-CN" altLang="en-US" b="1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奴隶社会</a:t>
            </a:r>
            <a:r>
              <a:rPr lang="zh-CN" altLang="en-US" b="1" spc="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（</a:t>
            </a:r>
            <a:r>
              <a:rPr lang="zh-CN" altLang="en-US" b="1" spc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阶级、国家、文字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）</a:t>
            </a:r>
            <a:endParaRPr lang="zh-CN" altLang="en-US" b="1" spc="0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b="1" spc="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考点</a:t>
            </a:r>
            <a:r>
              <a:rPr lang="en-US" altLang="zh-CN" b="1" spc="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 </a:t>
            </a:r>
            <a:r>
              <a:rPr lang="zh-CN" altLang="en-US" b="1" spc="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古代文明的</a:t>
            </a:r>
            <a:r>
              <a:rPr lang="zh-CN" altLang="en-US" b="1" spc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多元</a:t>
            </a:r>
            <a:r>
              <a:rPr lang="zh-CN" altLang="en-US" b="1" spc="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特点</a:t>
            </a:r>
            <a:endParaRPr lang="zh-CN" altLang="en-US" b="1" spc="0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  <a:p>
            <a:pPr marL="0" indent="0" algn="l">
              <a:lnSpc>
                <a:spcPct val="100000"/>
              </a:lnSpc>
              <a:buClrTx/>
              <a:buSzTx/>
              <a:buNone/>
            </a:pPr>
            <a:endParaRPr lang="zh-CN" altLang="en-US" b="1" spc="0">
              <a:solidFill>
                <a:schemeClr val="tx1"/>
              </a:solidFill>
              <a:latin typeface="微软雅黑" panose="020B0503020204020204" pitchFamily="34" charset="-122"/>
              <a:ea typeface="+mn-ea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85110" y="121920"/>
            <a:ext cx="894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ym typeface="+mn-ea"/>
              </a:rPr>
              <a:t>课时</a:t>
            </a:r>
            <a:r>
              <a:rPr lang="en-US" altLang="zh-CN" b="1">
                <a:sym typeface="+mn-ea"/>
              </a:rPr>
              <a:t>17</a:t>
            </a:r>
            <a:endParaRPr lang="en-US" altLang="zh-CN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64185" y="2009775"/>
          <a:ext cx="11020425" cy="4436110"/>
        </p:xfrm>
        <a:graphic>
          <a:graphicData uri="http://schemas.openxmlformats.org/drawingml/2006/table">
            <a:tbl>
              <a:tblPr/>
              <a:tblGrid>
                <a:gridCol w="1633855"/>
                <a:gridCol w="9386570"/>
              </a:tblGrid>
              <a:tr h="8832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古代</a:t>
                      </a:r>
                      <a:r>
                        <a:rPr lang="zh-CN" alt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巴比伦</a:t>
                      </a:r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（两河流域）</a:t>
                      </a:r>
                      <a:endParaRPr lang="zh-CN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《汉谟拉比法典》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是现存最早的较为完整的成文法典，宣扬君权神授；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楔形文字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是世界上最古老的文字；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《吉尔伽美什》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是目前所知最早的史诗；产生了洪水与方舟的传说；发明了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60进制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4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古代埃及</a:t>
                      </a:r>
                      <a:endParaRPr 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  <a:sym typeface="+mn-ea"/>
                        </a:rPr>
                        <a:t>（尼罗河流域）</a:t>
                      </a:r>
                      <a:endParaRPr lang="en-US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象形</a:t>
                      </a:r>
                      <a:r>
                        <a:rPr lang="zh-CN" alt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文字；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制定了世界上第一部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太阳历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；建造了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金字塔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楷体" panose="02010609060101010101" charset="-122"/>
                        </a:rPr>
                        <a:t>；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书写材料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莎草纸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45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古代印度</a:t>
                      </a:r>
                      <a:endParaRPr 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  <a:sym typeface="+mn-ea"/>
                        </a:rPr>
                        <a:t>（印度河流域）</a:t>
                      </a:r>
                      <a:endParaRPr lang="en-US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出现了贵贱分明、职业世袭、法律地位不平等的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种姓制度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佛教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产生，对种姓制度形成一定冲击；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《摩诃婆罗多》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和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《罗摩衍那》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是世界上著名的史诗；创造了数字，</a:t>
                      </a:r>
                      <a:r>
                        <a:rPr lang="zh-CN" alt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发明了</a:t>
                      </a:r>
                      <a:r>
                        <a:rPr lang="en-US" altLang="zh-CN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zh-CN" alt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提出了按位计值的方法</a:t>
                      </a:r>
                      <a:endParaRPr lang="en-US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95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古代希腊</a:t>
                      </a:r>
                      <a:endParaRPr lang="en-US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城邦代表斯巴达（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寡头政治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）和雅典（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民主政治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）；古希腊的神话、悲剧和喜剧等启迪了西方的文学创作和思想；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“史学之父”希罗多德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，政治史传统的奠基人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修昔底德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；</a:t>
                      </a:r>
                      <a:r>
                        <a:rPr lang="en-US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苏格拉底、柏拉图和亚里士多德</a:t>
                      </a:r>
                      <a:r>
                        <a:rPr lang="en-US" sz="18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奠定了西方哲学的基础</a:t>
                      </a:r>
                      <a:endParaRPr lang="en-US" altLang="en-US" sz="18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8170" y="419100"/>
            <a:ext cx="11283315" cy="624586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b="1" spc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考点</a:t>
            </a:r>
            <a:r>
              <a:rPr lang="en-US" altLang="zh-CN" b="1" spc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4   </a:t>
            </a:r>
            <a:r>
              <a:rPr lang="zh-CN" altLang="en-US" b="1" spc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古代世界的帝国</a:t>
            </a:r>
            <a:endParaRPr lang="zh-CN" altLang="en-US" b="1" spc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lang="zh-CN" altLang="en-US" b="1" noProof="0" dirty="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波斯帝国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➊公元前6世纪，波斯兴起于</a:t>
            </a:r>
            <a:r>
              <a:rPr lang="zh-CN" altLang="en-US" b="1" noProof="0" dirty="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伊朗高原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➋地跨亚非欧三大洲的帝国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➌继承了西亚传统的君主专制制度，国王是整个政权的核心和最高主宰</a:t>
            </a:r>
            <a:r>
              <a:rPr lang="en-US" altLang="zh-CN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地方实行</a:t>
            </a:r>
            <a:r>
              <a:rPr lang="zh-CN" altLang="en-US" b="1" noProof="0" dirty="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行省制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，波斯人担任最重要职务</a:t>
            </a:r>
            <a:r>
              <a:rPr lang="en-US" altLang="zh-CN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</a:t>
            </a:r>
            <a:r>
              <a:rPr lang="zh-CN" altLang="en-US" b="1" noProof="0" dirty="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亚历山大帝国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：公元前4世纪晚期，亚历山大灭亡波斯后，建立了地跨欧亚非三大洲的帝国。亚历山大继承波斯帝国的基本制度，宣布君权神授</a:t>
            </a:r>
            <a:r>
              <a:rPr lang="en-US" altLang="zh-CN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地方实行行省制，</a:t>
            </a:r>
            <a:r>
              <a:rPr lang="zh-CN" altLang="en-US" b="1" noProof="0" dirty="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推广希腊文化</a:t>
            </a:r>
            <a:endParaRPr lang="zh-CN" altLang="en-US" b="1" noProof="0" dirty="0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</a:t>
            </a:r>
            <a:r>
              <a:rPr lang="zh-CN" altLang="en-US" b="1" noProof="0" dirty="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罗马帝国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➊由最早的城邦扩张为地跨欧亚非三洲的大帝国，把整个地中海变成了罗马的内海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➋4世纪末，</a:t>
            </a:r>
            <a:r>
              <a:rPr lang="zh-CN" altLang="en-US" b="1" noProof="0" dirty="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基督教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成为罗马帝国国教。4世纪末，帝国分裂为东、西两部分。476年，西罗马帝国被日耳曼人所灭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考点</a:t>
            </a:r>
            <a:r>
              <a:rPr lang="en-US" altLang="zh-CN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  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文明的交流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西亚、埃及文明的传播：农耕技术；冶铁技术；雕塑艺术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字母文字：字母文字起源于西亚地区的腓尼基。它在东方演化为阿拉马字母，向西传入希腊，形成</a:t>
            </a:r>
            <a:r>
              <a:rPr lang="zh-CN" altLang="en-US" b="1" noProof="0" dirty="0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希腊字母和拉丁字母</a:t>
            </a:r>
            <a:r>
              <a:rPr lang="zh-CN" altLang="en-US" b="1" noProof="0" dirty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，这是今天欧洲几乎所有字母文字的源头</a:t>
            </a:r>
            <a:endParaRPr lang="zh-CN" altLang="en-US" b="1" noProof="0" dirty="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85110" y="121920"/>
            <a:ext cx="894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>
                <a:sym typeface="+mn-ea"/>
              </a:rPr>
              <a:t>课时</a:t>
            </a:r>
            <a:r>
              <a:rPr lang="en-US" altLang="zh-CN" b="1">
                <a:sym typeface="+mn-ea"/>
              </a:rPr>
              <a:t>17</a:t>
            </a:r>
            <a:endParaRPr lang="en-US" altLang="zh-CN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TABLE_ENDDRAG_ORIGIN_RECT" val="867*434"/>
  <p:tag name="TABLE_ENDDRAG_RECT" val="36*158*867*43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6.xml><?xml version="1.0" encoding="utf-8"?>
<p:tagLst xmlns:p="http://schemas.openxmlformats.org/presentationml/2006/main">
  <p:tag name="KSO_WPP_MARK_KEY" val="c0e10876-4e4a-440b-90be-bdeaaf63e3e9"/>
  <p:tag name="COMMONDATA" val="eyJoZGlkIjoiNjk0ZWY2MGU2MDE3MDhhMTE1YjRmOTQ5NTQzZjkyOWQ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WPS 演示</Application>
  <PresentationFormat>宽屏</PresentationFormat>
  <Paragraphs>43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Wingdings</vt:lpstr>
      <vt:lpstr>华文中宋</vt:lpstr>
      <vt:lpstr>方正粗黑宋简体</vt:lpstr>
      <vt:lpstr>楷体</vt:lpstr>
      <vt:lpstr>新宋体</vt:lpstr>
      <vt:lpstr>汉仪旗黑-85S</vt:lpstr>
      <vt:lpstr>黑体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一缕阳光</cp:lastModifiedBy>
  <cp:revision>48</cp:revision>
  <dcterms:created xsi:type="dcterms:W3CDTF">2023-11-20T06:08:00Z</dcterms:created>
  <dcterms:modified xsi:type="dcterms:W3CDTF">2024-01-01T23:58:01Z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9BFACAF42E4048D1BC5593417C46CC9B</vt:lpwstr>
  </property>
</Properties>
</file>