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3"/>
    <p:sldId id="256" r:id="rId4"/>
    <p:sldId id="257" r:id="rId5"/>
    <p:sldId id="258" r:id="rId6"/>
    <p:sldId id="260" r:id="rId7"/>
    <p:sldId id="262" r:id="rId8"/>
    <p:sldId id="263" r:id="rId9"/>
    <p:sldId id="264" r:id="rId10"/>
    <p:sldId id="267" r:id="rId11"/>
    <p:sldId id="268" r:id="rId12"/>
    <p:sldId id="269" r:id="rId13"/>
    <p:sldId id="270" r:id="rId14"/>
    <p:sldId id="265" r:id="rId15"/>
    <p:sldId id="266" r:id="rId16"/>
    <p:sldId id="261" r:id="rId17"/>
    <p:sldId id="271" r:id="rId18"/>
  </p:sldIdLst>
  <p:sldSz cx="12192000" cy="6858000"/>
  <p:notesSz cx="6858000" cy="9144000"/>
  <p:custDataLst>
    <p:tags r:id="rId2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gs" Target="tags/tag82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7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7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7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7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7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1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66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68.xml"/><Relationship Id="rId2" Type="http://schemas.openxmlformats.org/officeDocument/2006/relationships/tags" Target="../tags/tag67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7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7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77515" y="2692355"/>
            <a:ext cx="9799200" cy="1472400"/>
          </a:xfrm>
        </p:spPr>
        <p:txBody>
          <a:bodyPr>
            <a:normAutofit lnSpcReduction="10000"/>
          </a:bodyPr>
          <a:p>
            <a:r>
              <a:rPr lang="zh-CN" altLang="en-US"/>
              <a:t>识盈虚之有数，觉宇宙之无穷</a:t>
            </a:r>
            <a:endParaRPr lang="zh-CN" altLang="en-US"/>
          </a:p>
          <a:p>
            <a:r>
              <a:rPr lang="en-US" altLang="zh-CN"/>
              <a:t>to be or not to be ,it’s question.</a:t>
            </a:r>
            <a:endParaRPr lang="en-US" altLang="zh-CN"/>
          </a:p>
          <a:p>
            <a:r>
              <a:rPr lang="zh-CN" altLang="en-US"/>
              <a:t>人生如逆旅，我亦是行人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zh-CN" altLang="en-US">
                <a:sym typeface="+mn-ea"/>
              </a:rPr>
              <a:t>《我的孤独是一座花园》阿多尼斯</a:t>
            </a:r>
            <a:br>
              <a:rPr lang="zh-CN" altLang="en-US"/>
            </a:b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0" y="1501140"/>
            <a:ext cx="6096000" cy="5178425"/>
          </a:xfrm>
        </p:spPr>
        <p:txBody>
          <a:bodyPr>
            <a:noAutofit/>
          </a:bodyPr>
          <a:p>
            <a:r>
              <a:rPr lang="zh-CN" altLang="en-US" sz="2400">
                <a:solidFill>
                  <a:srgbClr val="FF0000"/>
                </a:solidFill>
              </a:rPr>
              <a:t>孤独是一座花园，但其中只有一棵树。</a:t>
            </a:r>
            <a:endParaRPr lang="zh-CN" altLang="en-US" sz="2400">
              <a:solidFill>
                <a:srgbClr val="FF0000"/>
              </a:solidFill>
            </a:endParaRPr>
          </a:p>
          <a:p>
            <a:r>
              <a:rPr lang="zh-CN" altLang="en-US" sz="2400"/>
              <a:t>绝望长着手指，但它只能抓住死去的蝴蝶。</a:t>
            </a:r>
            <a:endParaRPr lang="zh-CN" altLang="en-US" sz="2400"/>
          </a:p>
          <a:p>
            <a:r>
              <a:rPr lang="zh-CN" altLang="en-US" sz="2400"/>
              <a:t>太阳即使在忧愁的时候，也要披上光明的衣裳。</a:t>
            </a:r>
            <a:endParaRPr lang="zh-CN" altLang="en-US" sz="2400"/>
          </a:p>
          <a:p>
            <a:r>
              <a:rPr lang="zh-CN" altLang="en-US" sz="2400"/>
              <a:t>死亡来自背后，即使它看上去来自前方：前方只属于生命。</a:t>
            </a:r>
            <a:endParaRPr lang="zh-CN" altLang="en-US" sz="2400"/>
          </a:p>
          <a:p>
            <a:r>
              <a:rPr lang="zh-CN" altLang="en-US" sz="2400"/>
              <a:t>疯狂是个儿童，在理智的花园里，做着最美好的游戏。</a:t>
            </a:r>
            <a:endParaRPr lang="zh-CN" altLang="en-US" sz="2400"/>
          </a:p>
          <a:p>
            <a:endParaRPr lang="zh-CN" altLang="en-US" sz="240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635" y="1501140"/>
            <a:ext cx="5967095" cy="4748530"/>
          </a:xfrm>
        </p:spPr>
        <p:txBody>
          <a:bodyPr>
            <a:noAutofit/>
          </a:bodyPr>
          <a:p>
            <a:r>
              <a:rPr lang="zh-CN" altLang="en-US" sz="2400">
                <a:sym typeface="+mn-ea"/>
              </a:rPr>
              <a:t>时光在欢乐中浮游，在忧愁中沉积。</a:t>
            </a:r>
            <a:endParaRPr lang="zh-CN" altLang="en-US" sz="2400"/>
          </a:p>
          <a:p>
            <a:r>
              <a:rPr lang="zh-CN" altLang="en-US" sz="2400">
                <a:sym typeface="+mn-ea"/>
              </a:rPr>
              <a:t>遗忘有一把竖琴，记忆用它弹奏无声的忧伤。</a:t>
            </a:r>
            <a:endParaRPr lang="zh-CN" altLang="en-US" sz="2400"/>
          </a:p>
          <a:p>
            <a:r>
              <a:rPr lang="zh-CN" altLang="en-US" sz="2400">
                <a:solidFill>
                  <a:srgbClr val="FF0000"/>
                </a:solidFill>
                <a:sym typeface="+mn-ea"/>
              </a:rPr>
              <a:t>世界让我遍体鳞伤，但伤口长出的却是翅膀</a:t>
            </a:r>
            <a:r>
              <a:rPr lang="zh-CN" altLang="en-US" sz="2400">
                <a:sym typeface="+mn-ea"/>
              </a:rPr>
              <a:t>。</a:t>
            </a:r>
            <a:endParaRPr lang="zh-CN" altLang="en-US" sz="2400"/>
          </a:p>
          <a:p>
            <a:r>
              <a:rPr lang="zh-CN" altLang="en-US" sz="2400">
                <a:solidFill>
                  <a:srgbClr val="FF0000"/>
                </a:solidFill>
                <a:sym typeface="+mn-ea"/>
              </a:rPr>
              <a:t>向我袭来的黑暗，让我更加灿亮。</a:t>
            </a:r>
            <a:endParaRPr lang="zh-CN" altLang="en-US" sz="2400">
              <a:solidFill>
                <a:srgbClr val="FF0000"/>
              </a:solidFill>
            </a:endParaRPr>
          </a:p>
          <a:p>
            <a:r>
              <a:rPr lang="zh-CN" altLang="en-US" sz="2400">
                <a:solidFill>
                  <a:schemeClr val="tx1"/>
                </a:solidFill>
                <a:sym typeface="+mn-ea"/>
              </a:rPr>
              <a:t>孤独，也是我向光明攀登的一道阶梯。</a:t>
            </a:r>
            <a:endParaRPr lang="zh-CN" altLang="en-US" sz="2400">
              <a:solidFill>
                <a:schemeClr val="tx1"/>
              </a:solidFill>
            </a:endParaRPr>
          </a:p>
          <a:p>
            <a:r>
              <a:rPr lang="zh-CN" altLang="en-US" sz="2400">
                <a:solidFill>
                  <a:schemeClr val="tx1"/>
                </a:solidFill>
                <a:sym typeface="+mn-ea"/>
              </a:rPr>
              <a:t>诗歌，这座浮桥架设于你不解的自我和你不懂的世界之间。</a:t>
            </a:r>
            <a:endParaRPr lang="zh-CN" altLang="en-US" sz="2400">
              <a:solidFill>
                <a:schemeClr val="tx1"/>
              </a:solidFill>
            </a:endParaRPr>
          </a:p>
          <a:p>
            <a:endParaRPr lang="zh-CN" altLang="en-US" sz="240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《门后的童年》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16865" y="1501140"/>
            <a:ext cx="11552555" cy="4748530"/>
          </a:xfrm>
        </p:spPr>
        <p:txBody>
          <a:bodyPr>
            <a:noAutofit/>
          </a:bodyPr>
          <a:p>
            <a:pPr>
              <a:lnSpc>
                <a:spcPct val="230000"/>
              </a:lnSpc>
            </a:pPr>
            <a:r>
              <a:rPr lang="zh-CN" altLang="en-US" sz="2400"/>
              <a:t>自从你认识了自己的路，你真正的失落便开始了：你把双肩交付给谁？交付在哪一块空间？你把脸朝向何方？你的太阳又是什么？这种失落感，不会因为空气向你张开了双臂、青草同你娓娓而谈而减轻。</a:t>
            </a:r>
            <a:endParaRPr lang="zh-CN" altLang="en-US" sz="2400"/>
          </a:p>
          <a:p>
            <a:pPr>
              <a:lnSpc>
                <a:spcPct val="230000"/>
              </a:lnSpc>
            </a:pPr>
            <a:r>
              <a:rPr lang="zh-CN" altLang="en-US" sz="2400">
                <a:solidFill>
                  <a:srgbClr val="FF0000"/>
                </a:solidFill>
              </a:rPr>
              <a:t>前行，不要停下，即便你不认识路。为你指明路的，不是停止，而是前行。</a:t>
            </a:r>
            <a:endParaRPr lang="zh-CN" altLang="en-US" sz="240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32105" y="1501140"/>
            <a:ext cx="11286490" cy="4010660"/>
          </a:xfrm>
        </p:spPr>
        <p:txBody>
          <a:bodyPr>
            <a:normAutofit/>
          </a:bodyPr>
          <a:p>
            <a:pPr>
              <a:lnSpc>
                <a:spcPct val="240000"/>
              </a:lnSpc>
            </a:pPr>
            <a:r>
              <a:rPr lang="zh-CN" altLang="en-US" sz="2800"/>
              <a:t>Quiet people have the</a:t>
            </a:r>
            <a:r>
              <a:rPr lang="en-US" altLang="zh-CN" sz="2800"/>
              <a:t>  </a:t>
            </a:r>
            <a:r>
              <a:rPr lang="zh-CN" altLang="en-US" sz="2800"/>
              <a:t>loudest minds.</a:t>
            </a:r>
            <a:endParaRPr lang="zh-CN" altLang="en-US" sz="2800"/>
          </a:p>
          <a:p>
            <a:pPr>
              <a:lnSpc>
                <a:spcPct val="240000"/>
              </a:lnSpc>
            </a:pPr>
            <a:r>
              <a:rPr lang="en-US" altLang="zh-CN" sz="2800"/>
              <a:t>As time goes by and snowflakes blossom ,I just want the years to be quiet.</a:t>
            </a:r>
            <a:endParaRPr lang="zh-CN" altLang="en-US" sz="2800"/>
          </a:p>
          <a:p>
            <a:endParaRPr lang="zh-CN" altLang="en-US" sz="2800"/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05200" y="239465"/>
            <a:ext cx="10969200" cy="705600"/>
          </a:xfrm>
        </p:spPr>
        <p:txBody>
          <a:bodyPr/>
          <a:p>
            <a:r>
              <a:rPr lang="zh-CN" altLang="en-US"/>
              <a:t>与读者碰撞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44145" y="764540"/>
            <a:ext cx="12047855" cy="5929630"/>
          </a:xfrm>
        </p:spPr>
        <p:txBody>
          <a:bodyPr>
            <a:noAutofit/>
          </a:bodyPr>
          <a:p>
            <a:pPr marL="0" indent="0" algn="ctr">
              <a:lnSpc>
                <a:spcPct val="110000"/>
              </a:lnSpc>
              <a:buNone/>
            </a:pPr>
            <a:r>
              <a:rPr lang="zh-CN" altLang="en-US" sz="2400"/>
              <a:t>The Tree And The Sky</a:t>
            </a:r>
            <a:endParaRPr lang="zh-CN" altLang="en-US" sz="2400"/>
          </a:p>
          <a:p>
            <a:pPr marL="0" indent="0" algn="r">
              <a:lnSpc>
                <a:spcPct val="110000"/>
              </a:lnSpc>
              <a:buNone/>
            </a:pPr>
            <a:r>
              <a:rPr lang="zh-CN" altLang="en-US" sz="2400"/>
              <a:t>By Tomas Transtroemer</a:t>
            </a:r>
            <a:endParaRPr lang="zh-CN" altLang="en-US" sz="2400"/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2400"/>
              <a:t>There's a tree </a:t>
            </a:r>
            <a:r>
              <a:rPr lang="zh-CN" altLang="en-US" sz="2400">
                <a:highlight>
                  <a:srgbClr val="FFFF00"/>
                </a:highlight>
              </a:rPr>
              <a:t>walking around</a:t>
            </a:r>
            <a:r>
              <a:rPr lang="zh-CN" altLang="en-US" sz="2400"/>
              <a:t> in the rain,</a:t>
            </a:r>
            <a:endParaRPr lang="zh-CN" altLang="en-US" sz="2400"/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2400"/>
              <a:t>it </a:t>
            </a:r>
            <a:r>
              <a:rPr lang="zh-CN" altLang="en-US" sz="2400">
                <a:highlight>
                  <a:srgbClr val="FFFF00"/>
                </a:highlight>
              </a:rPr>
              <a:t>rushes</a:t>
            </a:r>
            <a:r>
              <a:rPr lang="zh-CN" altLang="en-US" sz="2400"/>
              <a:t> past us in the pouring grey.</a:t>
            </a:r>
            <a:endParaRPr lang="zh-CN" altLang="en-US" sz="2400"/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2400"/>
              <a:t>It has an</a:t>
            </a:r>
            <a:r>
              <a:rPr lang="zh-CN" altLang="en-US" sz="2400">
                <a:solidFill>
                  <a:srgbClr val="FF0000"/>
                </a:solidFill>
              </a:rPr>
              <a:t> errand</a:t>
            </a:r>
            <a:r>
              <a:rPr lang="zh-CN" altLang="en-US" sz="2400"/>
              <a:t>.It </a:t>
            </a:r>
            <a:r>
              <a:rPr lang="zh-CN" altLang="en-US" sz="2400">
                <a:highlight>
                  <a:srgbClr val="FFFF00"/>
                </a:highlight>
              </a:rPr>
              <a:t>gathers </a:t>
            </a:r>
            <a:r>
              <a:rPr lang="zh-CN" altLang="en-US" sz="2400"/>
              <a:t>life</a:t>
            </a:r>
            <a:r>
              <a:rPr lang="en-US" altLang="zh-CN" sz="2400"/>
              <a:t> </a:t>
            </a:r>
            <a:endParaRPr lang="en-US" altLang="zh-CN" sz="2400"/>
          </a:p>
          <a:p>
            <a:pPr marL="0" indent="0" algn="ctr">
              <a:lnSpc>
                <a:spcPct val="110000"/>
              </a:lnSpc>
              <a:buNone/>
            </a:pPr>
            <a:r>
              <a:rPr lang="en-US" altLang="zh-CN" sz="2400"/>
              <a:t> </a:t>
            </a:r>
            <a:r>
              <a:rPr lang="zh-CN" altLang="en-US" sz="2400"/>
              <a:t>out of</a:t>
            </a:r>
            <a:r>
              <a:rPr lang="en-US" altLang="zh-CN" sz="2400"/>
              <a:t>  </a:t>
            </a:r>
            <a:r>
              <a:rPr lang="zh-CN" altLang="en-US" sz="2400"/>
              <a:t>the</a:t>
            </a:r>
            <a:r>
              <a:rPr lang="en-US" altLang="zh-CN" sz="2400"/>
              <a:t> </a:t>
            </a:r>
            <a:r>
              <a:rPr lang="zh-CN" altLang="en-US" sz="2400"/>
              <a:t>rain </a:t>
            </a:r>
            <a:r>
              <a:rPr lang="zh-CN" altLang="en-US" sz="2400" u="sng">
                <a:solidFill>
                  <a:schemeClr val="tx1"/>
                </a:solidFill>
              </a:rPr>
              <a:t>like a blackbird in an orchard.</a:t>
            </a:r>
            <a:endParaRPr lang="zh-CN" altLang="en-US" sz="2400"/>
          </a:p>
          <a:p>
            <a:pPr marL="0" indent="0" algn="ctr">
              <a:lnSpc>
                <a:spcPct val="110000"/>
              </a:lnSpc>
              <a:buNone/>
            </a:pPr>
            <a:endParaRPr lang="zh-CN" altLang="en-US" sz="2400"/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2400"/>
              <a:t>When the rain </a:t>
            </a:r>
            <a:r>
              <a:rPr lang="zh-CN" altLang="en-US" sz="2400">
                <a:highlight>
                  <a:srgbClr val="FFFF00"/>
                </a:highlight>
              </a:rPr>
              <a:t>stops</a:t>
            </a:r>
            <a:r>
              <a:rPr lang="zh-CN" altLang="en-US" sz="2400"/>
              <a:t> so does the tree.</a:t>
            </a:r>
            <a:endParaRPr lang="zh-CN" altLang="en-US" sz="2400"/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2400"/>
              <a:t>There it is ,</a:t>
            </a:r>
            <a:r>
              <a:rPr lang="zh-CN" altLang="en-US" sz="2400">
                <a:highlight>
                  <a:srgbClr val="FFFF00"/>
                </a:highlight>
              </a:rPr>
              <a:t>quiet</a:t>
            </a:r>
            <a:r>
              <a:rPr lang="zh-CN" altLang="en-US" sz="2400"/>
              <a:t> on clear nights</a:t>
            </a:r>
            <a:endParaRPr lang="zh-CN" altLang="en-US" sz="2400"/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2400">
                <a:highlight>
                  <a:srgbClr val="FFFF00"/>
                </a:highlight>
              </a:rPr>
              <a:t>waiting</a:t>
            </a:r>
            <a:r>
              <a:rPr lang="zh-CN" altLang="en-US" sz="2400"/>
              <a:t> as we do for the moment</a:t>
            </a:r>
            <a:endParaRPr lang="zh-CN" altLang="en-US" sz="2400"/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2400"/>
              <a:t>when </a:t>
            </a:r>
            <a:r>
              <a:rPr lang="zh-CN" altLang="en-US" sz="2400" u="sng"/>
              <a:t>the snowflakes </a:t>
            </a:r>
            <a:r>
              <a:rPr lang="zh-CN" altLang="en-US" sz="2400" u="sng">
                <a:solidFill>
                  <a:schemeClr val="accent1"/>
                </a:solidFill>
              </a:rPr>
              <a:t>blossom</a:t>
            </a:r>
            <a:r>
              <a:rPr lang="zh-CN" altLang="en-US" sz="2400" u="sng"/>
              <a:t> in space</a:t>
            </a:r>
            <a:r>
              <a:rPr lang="zh-CN" altLang="en-US" sz="2400"/>
              <a:t>.</a:t>
            </a:r>
            <a:endParaRPr lang="zh-CN" altLang="en-US" sz="2400"/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与读者碰撞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half" idx="2"/>
          </p:nvPr>
        </p:nvSpPr>
        <p:spPr>
          <a:xfrm>
            <a:off x="722630" y="1501140"/>
            <a:ext cx="10865485" cy="4748530"/>
          </a:xfrm>
        </p:spPr>
        <p:txBody>
          <a:bodyPr>
            <a:noAutofit/>
          </a:bodyPr>
          <a:p>
            <a:pPr marL="0" indent="0" algn="ctr">
              <a:lnSpc>
                <a:spcPct val="300000"/>
              </a:lnSpc>
              <a:buNone/>
            </a:pPr>
            <a:r>
              <a:rPr lang="zh-CN" altLang="en-US" sz="2800">
                <a:solidFill>
                  <a:srgbClr val="FF0000"/>
                </a:solidFill>
              </a:rPr>
              <a:t>你对诗歌的理解有新的理解吗？</a:t>
            </a:r>
            <a:endParaRPr lang="zh-CN" altLang="en-US" sz="280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8400" y="814760"/>
            <a:ext cx="10969200" cy="4759200"/>
          </a:xfrm>
        </p:spPr>
        <p:txBody>
          <a:bodyPr>
            <a:noAutofit/>
          </a:bodyPr>
          <a:p>
            <a:pPr algn="ctr">
              <a:lnSpc>
                <a:spcPct val="190000"/>
              </a:lnSpc>
            </a:pPr>
            <a:r>
              <a:rPr lang="zh-CN" altLang="en-US" sz="2800"/>
              <a:t>厌倦所有带来词的人，词而不是语言，</a:t>
            </a:r>
            <a:endParaRPr lang="zh-CN" altLang="en-US" sz="2800"/>
          </a:p>
          <a:p>
            <a:pPr algn="ctr">
              <a:lnSpc>
                <a:spcPct val="190000"/>
              </a:lnSpc>
            </a:pPr>
            <a:r>
              <a:rPr lang="zh-CN" altLang="en-US" sz="2800">
                <a:highlight>
                  <a:srgbClr val="FFFF00"/>
                </a:highlight>
              </a:rPr>
              <a:t>我走向大雪覆盖的岛屿</a:t>
            </a:r>
            <a:r>
              <a:rPr lang="zh-CN" altLang="en-US" sz="2800"/>
              <a:t>。</a:t>
            </a:r>
            <a:endParaRPr lang="zh-CN" altLang="en-US" sz="2800"/>
          </a:p>
          <a:p>
            <a:pPr algn="ctr">
              <a:lnSpc>
                <a:spcPct val="190000"/>
              </a:lnSpc>
            </a:pPr>
            <a:r>
              <a:rPr lang="zh-CN" altLang="en-US" sz="2800"/>
              <a:t>荒野没有词。</a:t>
            </a:r>
            <a:endParaRPr lang="zh-CN" altLang="en-US" sz="2800"/>
          </a:p>
          <a:p>
            <a:pPr algn="ctr">
              <a:lnSpc>
                <a:spcPct val="190000"/>
              </a:lnSpc>
            </a:pPr>
            <a:r>
              <a:rPr lang="zh-CN" altLang="en-US" sz="2800"/>
              <a:t>空白之页向四方展开！</a:t>
            </a:r>
            <a:endParaRPr lang="zh-CN" altLang="en-US" sz="2800"/>
          </a:p>
          <a:p>
            <a:pPr algn="ctr">
              <a:lnSpc>
                <a:spcPct val="190000"/>
              </a:lnSpc>
            </a:pPr>
            <a:r>
              <a:rPr lang="zh-CN" altLang="en-US" sz="2800">
                <a:highlight>
                  <a:srgbClr val="FFFF00"/>
                </a:highlight>
              </a:rPr>
              <a:t>我碰到雪上鹿蹄的痕迹</a:t>
            </a:r>
            <a:r>
              <a:rPr lang="zh-CN" altLang="en-US" sz="2800"/>
              <a:t>。</a:t>
            </a:r>
            <a:endParaRPr lang="zh-CN" altLang="en-US" sz="2800"/>
          </a:p>
          <a:p>
            <a:pPr algn="ctr">
              <a:lnSpc>
                <a:spcPct val="190000"/>
              </a:lnSpc>
            </a:pPr>
            <a:r>
              <a:rPr lang="zh-CN" altLang="en-US" sz="2800"/>
              <a:t>是</a:t>
            </a:r>
            <a:r>
              <a:rPr lang="zh-CN" altLang="en-US" sz="2800">
                <a:highlight>
                  <a:srgbClr val="FFFF00"/>
                </a:highlight>
              </a:rPr>
              <a:t>语言</a:t>
            </a:r>
            <a:r>
              <a:rPr lang="zh-CN" altLang="en-US" sz="2800"/>
              <a:t>而不是词。 </a:t>
            </a:r>
            <a:endParaRPr lang="zh-CN" altLang="en-US" sz="2800"/>
          </a:p>
        </p:txBody>
      </p:sp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4730" y="2912180"/>
            <a:ext cx="10969200" cy="705600"/>
          </a:xfrm>
        </p:spPr>
        <p:txBody>
          <a:bodyPr>
            <a:normAutofit fontScale="90000"/>
          </a:bodyPr>
          <a:p>
            <a:pPr>
              <a:lnSpc>
                <a:spcPct val="190000"/>
              </a:lnSpc>
            </a:pPr>
            <a:r>
              <a:rPr lang="zh-CN" altLang="en-US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诗歌就是一个精神密码。当你进入另一个民族精神世界的时候，这个密码就在不断地被拆解。</a:t>
            </a:r>
            <a:endParaRPr lang="zh-CN" altLang="en-US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" name="图片 177" descr="a1f87e7ee12ab6396bc4f2bff4dd68ae"/>
          <p:cNvPicPr>
            <a:picLocks noChangeAspect="1"/>
          </p:cNvPicPr>
          <p:nvPr/>
        </p:nvPicPr>
        <p:blipFill>
          <a:blip r:embed="rId1">
            <a:alphaModFix amt="40000"/>
          </a:blip>
          <a:stretch>
            <a:fillRect/>
          </a:stretch>
        </p:blipFill>
        <p:spPr>
          <a:xfrm>
            <a:off x="0" y="0"/>
            <a:ext cx="12192000" cy="685736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-1591310" y="-95250"/>
            <a:ext cx="9799320" cy="1934845"/>
          </a:xfrm>
        </p:spPr>
        <p:txBody>
          <a:bodyPr/>
          <a:p>
            <a:r>
              <a:rPr lang="zh-CN" altLang="zh-CN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树</a:t>
            </a:r>
            <a:r>
              <a:rPr lang="en-US" altLang="zh-CN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</a:t>
            </a:r>
            <a:r>
              <a:rPr lang="zh-CN" altLang="zh-CN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与</a:t>
            </a:r>
            <a:r>
              <a:rPr lang="en-US" altLang="zh-CN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</a:t>
            </a:r>
            <a:r>
              <a:rPr lang="zh-CN" altLang="zh-CN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天空</a:t>
            </a:r>
            <a:endParaRPr lang="zh-CN" altLang="zh-CN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-222330" y="2219915"/>
            <a:ext cx="9799200" cy="1472400"/>
          </a:xfrm>
        </p:spPr>
        <p:txBody>
          <a:bodyPr/>
          <a:p>
            <a:r>
              <a:rPr lang="zh-CN" altLang="en-US"/>
              <a:t>特朗斯特罗姆</a:t>
            </a:r>
            <a:endParaRPr lang="zh-CN" altLang="en-US"/>
          </a:p>
          <a:p>
            <a:r>
              <a:rPr lang="zh-CN" altLang="en-US"/>
              <a:t>（</a:t>
            </a:r>
            <a:r>
              <a:rPr lang="en-US" altLang="zh-CN"/>
              <a:t>1935-2015</a:t>
            </a:r>
            <a:r>
              <a:rPr lang="zh-CN" altLang="en-US"/>
              <a:t>）</a:t>
            </a:r>
            <a:endParaRPr lang="zh-CN" altLang="en-US"/>
          </a:p>
        </p:txBody>
      </p:sp>
      <p:sp>
        <p:nvSpPr>
          <p:cNvPr id="176" name="文本框 175"/>
          <p:cNvSpPr txBox="1"/>
          <p:nvPr/>
        </p:nvSpPr>
        <p:spPr>
          <a:xfrm>
            <a:off x="6864985" y="5183505"/>
            <a:ext cx="609600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2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醒，是梦中往外跳伞。</a:t>
            </a:r>
            <a:endParaRPr lang="zh-CN" altLang="en-US" sz="32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0" name="图片 99"/>
          <p:cNvPicPr/>
          <p:nvPr/>
        </p:nvPicPr>
        <p:blipFill>
          <a:blip r:embed="rId1"/>
          <a:srcRect l="4698" t="-156" r="4063"/>
          <a:stretch>
            <a:fillRect/>
          </a:stretch>
        </p:blipFill>
        <p:spPr>
          <a:xfrm>
            <a:off x="0" y="0"/>
            <a:ext cx="4227195" cy="4526915"/>
          </a:xfrm>
          <a:prstGeom prst="ellipse">
            <a:avLst/>
          </a:prstGeom>
          <a:noFill/>
          <a:ln w="9525">
            <a:noFill/>
          </a:ln>
        </p:spPr>
      </p:pic>
      <p:sp>
        <p:nvSpPr>
          <p:cNvPr id="177" name="文本框 176"/>
          <p:cNvSpPr txBox="1"/>
          <p:nvPr>
            <p:custDataLst>
              <p:tags r:id="rId2"/>
            </p:custDataLst>
          </p:nvPr>
        </p:nvSpPr>
        <p:spPr>
          <a:xfrm>
            <a:off x="3589020" y="0"/>
            <a:ext cx="9011920" cy="283083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algn="ctr">
              <a:lnSpc>
                <a:spcPct val="140000"/>
              </a:lnSpc>
              <a:buClrTx/>
              <a:buSzTx/>
              <a:buFontTx/>
            </a:pPr>
            <a:r>
              <a:rPr lang="zh-CN" altLang="en-US" sz="280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人总是觉得自己要比实际年轻。</a:t>
            </a:r>
            <a:endParaRPr lang="zh-CN" altLang="en-US" sz="2800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algn="ctr">
              <a:lnSpc>
                <a:spcPct val="140000"/>
              </a:lnSpc>
              <a:buClrTx/>
              <a:buSzTx/>
              <a:buFontTx/>
            </a:pPr>
            <a:r>
              <a:rPr lang="zh-CN" altLang="en-US" sz="280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我的内心带着自己早期的面孔，</a:t>
            </a:r>
            <a:endParaRPr lang="zh-CN" altLang="en-US" sz="2800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algn="ctr">
              <a:lnSpc>
                <a:spcPct val="140000"/>
              </a:lnSpc>
              <a:buClrTx/>
              <a:buSzTx/>
              <a:buFontTx/>
            </a:pPr>
            <a:r>
              <a:rPr lang="zh-CN" altLang="en-US" sz="280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就像树带着自己的年轮。</a:t>
            </a:r>
            <a:endParaRPr lang="zh-CN" altLang="en-US" sz="2800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algn="ctr">
              <a:lnSpc>
                <a:spcPct val="140000"/>
              </a:lnSpc>
              <a:buClrTx/>
              <a:buSzTx/>
              <a:buFontTx/>
            </a:pPr>
            <a:r>
              <a:rPr lang="zh-CN" altLang="en-US" sz="280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它们的总和就是“自我”。</a:t>
            </a:r>
            <a:endParaRPr lang="zh-CN" altLang="en-US" sz="2800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algn="ctr">
              <a:lnSpc>
                <a:spcPct val="140000"/>
              </a:lnSpc>
              <a:buClrTx/>
              <a:buSzTx/>
              <a:buFontTx/>
            </a:pPr>
            <a:r>
              <a:rPr lang="zh-CN" altLang="en-US" sz="280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镜子只看到我后来的面孔，</a:t>
            </a:r>
            <a:endParaRPr lang="zh-CN" altLang="en-US" sz="2800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algn="ctr">
              <a:lnSpc>
                <a:spcPct val="140000"/>
              </a:lnSpc>
              <a:buClrTx/>
              <a:buSzTx/>
              <a:buFontTx/>
            </a:pPr>
            <a:r>
              <a:rPr lang="zh-CN" altLang="en-US" sz="280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我熟悉我早年所有的脸。</a:t>
            </a:r>
            <a:endParaRPr lang="zh-CN" altLang="en-US" sz="2800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291840" y="4827905"/>
            <a:ext cx="9156065" cy="20300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</a:rPr>
              <a:t>诗是对事物的感受，不是再认识，而是幻想。</a:t>
            </a:r>
            <a:endParaRPr lang="zh-CN" altLang="en-US" sz="2800">
              <a:solidFill>
                <a:srgbClr val="FF00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</a:rPr>
              <a:t>一首诗是我让它醒着的梦。</a:t>
            </a:r>
            <a:endParaRPr lang="zh-CN" altLang="en-US" sz="2800">
              <a:solidFill>
                <a:srgbClr val="FF00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</a:rPr>
              <a:t>诗最重要的任务是塑造精神生活，揭示神秘。</a:t>
            </a:r>
            <a:endParaRPr lang="zh-CN" altLang="en-US" sz="2800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601845" y="4004310"/>
            <a:ext cx="60960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800"/>
              <a:t>我慢慢生长，我吞吃这屋里的荒寂。</a:t>
            </a:r>
            <a:endParaRPr lang="zh-CN" altLang="en-US" sz="2800"/>
          </a:p>
        </p:txBody>
      </p:sp>
      <p:sp>
        <p:nvSpPr>
          <p:cNvPr id="11" name="文本框 10"/>
          <p:cNvSpPr txBox="1"/>
          <p:nvPr/>
        </p:nvSpPr>
        <p:spPr>
          <a:xfrm>
            <a:off x="3451225" y="979805"/>
            <a:ext cx="1417955" cy="3740785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p>
            <a:pPr>
              <a:lnSpc>
                <a:spcPct val="150000"/>
              </a:lnSpc>
            </a:pPr>
            <a:r>
              <a:rPr lang="zh-CN" altLang="en-US" sz="2800" b="1">
                <a:highlight>
                  <a:srgbClr val="FFFF00"/>
                </a:highlight>
                <a:latin typeface="仿宋" panose="02010609060101010101" charset="-122"/>
                <a:ea typeface="仿宋" panose="02010609060101010101" charset="-122"/>
                <a:sym typeface="+mn-ea"/>
              </a:rPr>
              <a:t>《记忆看见我》</a:t>
            </a:r>
            <a:endParaRPr lang="zh-CN" altLang="en-US" sz="2800" b="1">
              <a:highlight>
                <a:srgbClr val="FFFF00"/>
              </a:highlight>
              <a:latin typeface="仿宋" panose="02010609060101010101" charset="-122"/>
              <a:ea typeface="仿宋" panose="02010609060101010101" charset="-122"/>
            </a:endParaRPr>
          </a:p>
          <a:p>
            <a:endParaRPr lang="zh-CN" altLang="en-US" sz="2800" b="1"/>
          </a:p>
        </p:txBody>
      </p:sp>
    </p:spTree>
    <p:custDataLst>
      <p:tags r:id="rId3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与诗人对话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lnSpc>
                <a:spcPct val="220000"/>
              </a:lnSpc>
            </a:pPr>
            <a:r>
              <a:rPr lang="zh-CN" altLang="en-US" sz="2800"/>
              <a:t>如果时间退回到</a:t>
            </a:r>
            <a:r>
              <a:rPr lang="en-US" altLang="zh-CN" sz="2800"/>
              <a:t>8</a:t>
            </a:r>
            <a:r>
              <a:rPr lang="zh-CN" altLang="en-US" sz="2800"/>
              <a:t>年前，你遇到了这位老者，但由于语言不通，你想通过一幅画作向诗人描述你所感受到的《树与天空》，你会怎么描述？</a:t>
            </a:r>
            <a:endParaRPr lang="zh-CN" altLang="en-US" sz="2800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与诗歌共振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5750" y="1490345"/>
            <a:ext cx="11551920" cy="4759325"/>
          </a:xfrm>
        </p:spPr>
        <p:txBody>
          <a:bodyPr>
            <a:normAutofit lnSpcReduction="20000"/>
          </a:bodyPr>
          <a:p>
            <a:pPr>
              <a:lnSpc>
                <a:spcPct val="190000"/>
              </a:lnSpc>
            </a:pPr>
            <a:r>
              <a:rPr lang="zh-CN" altLang="en-US" sz="2400"/>
              <a:t>2011年，他获得诺贝尔文学奖。诺贝尔文学奖官方认为他的诗作“</a:t>
            </a:r>
            <a:r>
              <a:rPr lang="zh-CN" altLang="en-US" sz="2400">
                <a:solidFill>
                  <a:srgbClr val="FF0000"/>
                </a:solidFill>
                <a:highlight>
                  <a:srgbClr val="FFFF00"/>
                </a:highlight>
                <a:latin typeface="黑体" panose="02010609060101010101" charset="-122"/>
                <a:ea typeface="黑体" panose="02010609060101010101" charset="-122"/>
              </a:rPr>
              <a:t>通过其凝练、透彻的意象，给予我们通往现实的崭新途径</a:t>
            </a:r>
            <a:r>
              <a:rPr lang="zh-CN" altLang="en-US" sz="2400"/>
              <a:t>”。</a:t>
            </a:r>
            <a:endParaRPr lang="zh-CN" altLang="en-US" sz="2400"/>
          </a:p>
          <a:p>
            <a:pPr>
              <a:lnSpc>
                <a:spcPct val="190000"/>
              </a:lnSpc>
            </a:pPr>
            <a:r>
              <a:rPr lang="zh-CN" altLang="en-US" sz="2400"/>
              <a:t>让我们在《卡里隆》——“教堂乐种”——这首诗面前做一下停留。诗中的“我”置身在布鲁格的一家三流酒店，舒展着四肢躺在床上，“我是一只牢牢抓住底部，拴着一只浮在上面巨影的铁锚。” 或者再举同一首诗中对孤立无助的描述：“我的岸很低，死亡只需上涨两公分，我就会被淹没。”这里，重要的</a:t>
            </a:r>
            <a:r>
              <a:rPr lang="zh-CN" altLang="en-US" sz="2400">
                <a:solidFill>
                  <a:srgbClr val="FF0000"/>
                </a:solidFill>
                <a:highlight>
                  <a:srgbClr val="FFFF00"/>
                </a:highlight>
              </a:rPr>
              <a:t>不是这些单个意象</a:t>
            </a:r>
            <a:r>
              <a:rPr lang="zh-CN" altLang="en-US" sz="2400">
                <a:solidFill>
                  <a:srgbClr val="FF0000"/>
                </a:solidFill>
                <a:highlight>
                  <a:srgbClr val="FFFF00"/>
                </a:highlight>
              </a:rPr>
              <a:t>，而是诗句所蕴含的整体视野</a:t>
            </a:r>
            <a:r>
              <a:rPr lang="zh-CN" altLang="en-US" sz="2400"/>
              <a:t>。</a:t>
            </a:r>
            <a:endParaRPr lang="zh-CN" altLang="en-US" sz="2400"/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4250" y="400755"/>
            <a:ext cx="10969200" cy="705600"/>
          </a:xfrm>
        </p:spPr>
        <p:txBody>
          <a:bodyPr>
            <a:normAutofit fontScale="90000"/>
          </a:bodyPr>
          <a:p>
            <a:pPr algn="ctr"/>
            <a:r>
              <a:rPr lang="zh-CN" altLang="en-US" sz="4000">
                <a:sym typeface="+mn-ea"/>
              </a:rPr>
              <a:t>树与天空</a:t>
            </a:r>
            <a:br>
              <a:rPr lang="zh-CN" altLang="en-US" sz="4000"/>
            </a:br>
            <a:endParaRPr lang="zh-CN" altLang="en-US" sz="40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8330" y="922020"/>
            <a:ext cx="11291570" cy="5751195"/>
          </a:xfrm>
        </p:spPr>
        <p:txBody>
          <a:bodyPr>
            <a:noAutofit/>
          </a:bodyPr>
          <a:p>
            <a:pPr algn="ctr"/>
            <a:r>
              <a:rPr lang="zh-CN" altLang="en-US" sz="2700"/>
              <a:t>一棵树在雨中走动</a:t>
            </a:r>
            <a:endParaRPr lang="zh-CN" altLang="en-US" sz="2700"/>
          </a:p>
          <a:p>
            <a:pPr algn="ctr"/>
            <a:r>
              <a:rPr lang="zh-CN" altLang="en-US" sz="2700"/>
              <a:t>在倾洒的灰色中匆匆走过我们身边</a:t>
            </a:r>
            <a:endParaRPr lang="zh-CN" altLang="en-US" sz="2700"/>
          </a:p>
          <a:p>
            <a:pPr algn="ctr"/>
            <a:r>
              <a:rPr lang="zh-CN" altLang="en-US" sz="2700"/>
              <a:t>它有急事。它</a:t>
            </a:r>
            <a:r>
              <a:rPr lang="zh-CN" altLang="en-US" sz="2700">
                <a:sym typeface="+mn-ea"/>
              </a:rPr>
              <a:t>汲取</a:t>
            </a:r>
            <a:r>
              <a:rPr lang="zh-CN" altLang="en-US" sz="2700"/>
              <a:t>雨中的</a:t>
            </a:r>
            <a:r>
              <a:rPr lang="zh-CN" altLang="en-US" sz="2700">
                <a:sym typeface="+mn-ea"/>
              </a:rPr>
              <a:t>生命</a:t>
            </a:r>
            <a:endParaRPr lang="zh-CN" altLang="en-US" sz="2700"/>
          </a:p>
          <a:p>
            <a:pPr algn="ctr"/>
            <a:r>
              <a:rPr lang="zh-CN" altLang="en-US" sz="2700"/>
              <a:t>就像果园里的黑鹂。</a:t>
            </a:r>
            <a:endParaRPr lang="zh-CN" altLang="en-US" sz="2700"/>
          </a:p>
          <a:p>
            <a:pPr algn="ctr"/>
            <a:endParaRPr lang="zh-CN" altLang="en-US" sz="2700"/>
          </a:p>
          <a:p>
            <a:pPr algn="ctr"/>
            <a:r>
              <a:rPr lang="zh-CN" altLang="en-US" sz="2700"/>
              <a:t>雨停歇。树停下脚步</a:t>
            </a:r>
            <a:endParaRPr lang="zh-CN" altLang="en-US" sz="2700"/>
          </a:p>
          <a:p>
            <a:pPr algn="ctr"/>
            <a:r>
              <a:rPr lang="zh-CN" altLang="en-US" sz="2700"/>
              <a:t>它</a:t>
            </a:r>
            <a:r>
              <a:rPr lang="zh-CN" altLang="en-US" sz="2700">
                <a:sym typeface="+mn-ea"/>
              </a:rPr>
              <a:t>在晴朗的夜晚</a:t>
            </a:r>
            <a:r>
              <a:rPr lang="zh-CN" altLang="en-US" sz="2700"/>
              <a:t>挺拔地静闪</a:t>
            </a:r>
            <a:endParaRPr lang="zh-CN" altLang="en-US" sz="2700"/>
          </a:p>
          <a:p>
            <a:pPr algn="ctr"/>
            <a:r>
              <a:rPr lang="zh-CN" altLang="en-US" sz="2700"/>
              <a:t>和我们一样它在等待那瞬息</a:t>
            </a:r>
            <a:endParaRPr lang="zh-CN" altLang="en-US" sz="2700"/>
          </a:p>
          <a:p>
            <a:pPr algn="ctr"/>
            <a:r>
              <a:rPr lang="zh-CN" altLang="en-US" sz="2700"/>
              <a:t>当雪花在空中绽开</a:t>
            </a:r>
            <a:endParaRPr lang="zh-CN" altLang="en-US" sz="2700"/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4250" y="400755"/>
            <a:ext cx="10969200" cy="705600"/>
          </a:xfrm>
        </p:spPr>
        <p:txBody>
          <a:bodyPr>
            <a:normAutofit fontScale="90000"/>
          </a:bodyPr>
          <a:p>
            <a:pPr algn="ctr"/>
            <a:r>
              <a:rPr lang="zh-CN" altLang="en-US" sz="4000">
                <a:solidFill>
                  <a:srgbClr val="FF0000"/>
                </a:solidFill>
                <a:sym typeface="+mn-ea"/>
              </a:rPr>
              <a:t>树</a:t>
            </a:r>
            <a:r>
              <a:rPr lang="en-US" altLang="zh-CN" sz="4000">
                <a:solidFill>
                  <a:srgbClr val="FF0000"/>
                </a:solidFill>
                <a:sym typeface="+mn-ea"/>
              </a:rPr>
              <a:t>  </a:t>
            </a:r>
            <a:r>
              <a:rPr lang="zh-CN" altLang="en-US" sz="4000">
                <a:sym typeface="+mn-ea"/>
              </a:rPr>
              <a:t>与</a:t>
            </a:r>
            <a:r>
              <a:rPr lang="en-US" altLang="zh-CN" sz="4000">
                <a:sym typeface="+mn-ea"/>
              </a:rPr>
              <a:t>   </a:t>
            </a:r>
            <a:r>
              <a:rPr lang="zh-CN" altLang="en-US" sz="4000">
                <a:solidFill>
                  <a:schemeClr val="bg1"/>
                </a:solidFill>
                <a:highlight>
                  <a:srgbClr val="0000FF"/>
                </a:highlight>
                <a:sym typeface="+mn-ea"/>
              </a:rPr>
              <a:t>天空</a:t>
            </a:r>
            <a:br>
              <a:rPr lang="zh-CN" altLang="en-US" sz="4000">
                <a:solidFill>
                  <a:schemeClr val="bg1"/>
                </a:solidFill>
                <a:highlight>
                  <a:srgbClr val="0000FF"/>
                </a:highlight>
              </a:rPr>
            </a:br>
            <a:endParaRPr lang="zh-CN" altLang="en-US" sz="4000">
              <a:solidFill>
                <a:schemeClr val="bg1"/>
              </a:solidFill>
              <a:highlight>
                <a:srgbClr val="0000FF"/>
              </a:highlight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8330" y="922020"/>
            <a:ext cx="11291570" cy="5751195"/>
          </a:xfrm>
        </p:spPr>
        <p:txBody>
          <a:bodyPr>
            <a:noAutofit/>
          </a:bodyPr>
          <a:p>
            <a:pPr algn="ctr"/>
            <a:r>
              <a:rPr lang="zh-CN" altLang="en-US" sz="2700">
                <a:solidFill>
                  <a:srgbClr val="FF0000"/>
                </a:solidFill>
              </a:rPr>
              <a:t>一棵树</a:t>
            </a:r>
            <a:r>
              <a:rPr lang="zh-CN" altLang="en-US" sz="2700">
                <a:highlight>
                  <a:srgbClr val="FFFF00"/>
                </a:highlight>
              </a:rPr>
              <a:t>在雨中</a:t>
            </a:r>
            <a:r>
              <a:rPr lang="zh-CN" altLang="en-US" sz="2700">
                <a:solidFill>
                  <a:schemeClr val="accent1"/>
                </a:solidFill>
              </a:rPr>
              <a:t>走动</a:t>
            </a:r>
            <a:endParaRPr lang="zh-CN" altLang="en-US" sz="2700"/>
          </a:p>
          <a:p>
            <a:pPr algn="ctr"/>
            <a:r>
              <a:rPr lang="zh-CN" altLang="en-US" sz="2700">
                <a:highlight>
                  <a:srgbClr val="FFFF00"/>
                </a:highlight>
              </a:rPr>
              <a:t>在倾洒的灰色</a:t>
            </a:r>
            <a:r>
              <a:rPr lang="zh-CN" altLang="en-US" sz="2700"/>
              <a:t>中</a:t>
            </a:r>
            <a:r>
              <a:rPr lang="zh-CN" altLang="en-US" sz="2700">
                <a:solidFill>
                  <a:schemeClr val="accent1"/>
                </a:solidFill>
              </a:rPr>
              <a:t>匆匆走过</a:t>
            </a:r>
            <a:r>
              <a:rPr lang="zh-CN" altLang="en-US" sz="2700">
                <a:solidFill>
                  <a:srgbClr val="00B050"/>
                </a:solidFill>
              </a:rPr>
              <a:t>我们</a:t>
            </a:r>
            <a:r>
              <a:rPr lang="zh-CN" altLang="en-US" sz="2700"/>
              <a:t>身边</a:t>
            </a:r>
            <a:endParaRPr lang="zh-CN" altLang="en-US" sz="2700"/>
          </a:p>
          <a:p>
            <a:pPr algn="ctr"/>
            <a:r>
              <a:rPr lang="zh-CN" altLang="en-US" sz="2700">
                <a:solidFill>
                  <a:srgbClr val="FF0000"/>
                </a:solidFill>
              </a:rPr>
              <a:t>它</a:t>
            </a:r>
            <a:r>
              <a:rPr lang="zh-CN" altLang="en-US" sz="2700">
                <a:solidFill>
                  <a:schemeClr val="accent1"/>
                </a:solidFill>
              </a:rPr>
              <a:t>有急事</a:t>
            </a:r>
            <a:r>
              <a:rPr lang="zh-CN" altLang="en-US" sz="2700"/>
              <a:t>。</a:t>
            </a:r>
            <a:r>
              <a:rPr lang="zh-CN" altLang="en-US" sz="2700">
                <a:solidFill>
                  <a:srgbClr val="FF0000"/>
                </a:solidFill>
              </a:rPr>
              <a:t>它</a:t>
            </a:r>
            <a:r>
              <a:rPr lang="zh-CN" altLang="en-US" sz="2700">
                <a:solidFill>
                  <a:schemeClr val="accent1"/>
                </a:solidFill>
                <a:sym typeface="+mn-ea"/>
              </a:rPr>
              <a:t>汲取</a:t>
            </a:r>
            <a:r>
              <a:rPr lang="zh-CN" altLang="en-US" sz="2700">
                <a:highlight>
                  <a:srgbClr val="FFFF00"/>
                </a:highlight>
              </a:rPr>
              <a:t>雨中的</a:t>
            </a:r>
            <a:r>
              <a:rPr lang="zh-CN" altLang="en-US" sz="2700">
                <a:highlight>
                  <a:srgbClr val="FFFF00"/>
                </a:highlight>
                <a:sym typeface="+mn-ea"/>
              </a:rPr>
              <a:t>生命</a:t>
            </a:r>
            <a:endParaRPr lang="zh-CN" altLang="en-US" sz="2700"/>
          </a:p>
          <a:p>
            <a:pPr algn="ctr"/>
            <a:r>
              <a:rPr lang="zh-CN" altLang="en-US" sz="2700"/>
              <a:t>就像</a:t>
            </a:r>
            <a:r>
              <a:rPr lang="zh-CN" altLang="en-US" sz="2700">
                <a:highlight>
                  <a:srgbClr val="FFFF00"/>
                </a:highlight>
              </a:rPr>
              <a:t>果园</a:t>
            </a:r>
            <a:r>
              <a:rPr lang="zh-CN" altLang="en-US" sz="2700"/>
              <a:t>里的</a:t>
            </a:r>
            <a:r>
              <a:rPr lang="zh-CN" altLang="en-US" sz="2700">
                <a:solidFill>
                  <a:srgbClr val="FF0000"/>
                </a:solidFill>
              </a:rPr>
              <a:t>黑鹂</a:t>
            </a:r>
            <a:r>
              <a:rPr lang="zh-CN" altLang="en-US" sz="2700"/>
              <a:t>。</a:t>
            </a:r>
            <a:endParaRPr lang="zh-CN" altLang="en-US" sz="2700"/>
          </a:p>
          <a:p>
            <a:pPr algn="ctr"/>
            <a:endParaRPr lang="zh-CN" altLang="en-US" sz="2700"/>
          </a:p>
          <a:p>
            <a:pPr algn="ctr"/>
            <a:r>
              <a:rPr lang="zh-CN" altLang="en-US" sz="2700">
                <a:highlight>
                  <a:srgbClr val="FFFF00"/>
                </a:highlight>
              </a:rPr>
              <a:t>雨</a:t>
            </a:r>
            <a:r>
              <a:rPr lang="zh-CN" altLang="en-US" sz="2700"/>
              <a:t>停歇。</a:t>
            </a:r>
            <a:r>
              <a:rPr lang="zh-CN" altLang="en-US" sz="2700">
                <a:solidFill>
                  <a:srgbClr val="FF0000"/>
                </a:solidFill>
              </a:rPr>
              <a:t>树</a:t>
            </a:r>
            <a:r>
              <a:rPr lang="zh-CN" altLang="en-US" sz="2700">
                <a:solidFill>
                  <a:schemeClr val="accent1"/>
                </a:solidFill>
              </a:rPr>
              <a:t>停下脚步</a:t>
            </a:r>
            <a:endParaRPr lang="zh-CN" altLang="en-US" sz="2700"/>
          </a:p>
          <a:p>
            <a:pPr algn="ctr"/>
            <a:r>
              <a:rPr lang="zh-CN" altLang="en-US" sz="2700">
                <a:solidFill>
                  <a:srgbClr val="FF0000"/>
                </a:solidFill>
              </a:rPr>
              <a:t>它</a:t>
            </a:r>
            <a:r>
              <a:rPr lang="zh-CN" altLang="en-US" sz="2700">
                <a:highlight>
                  <a:srgbClr val="FFFF00"/>
                </a:highlight>
                <a:sym typeface="+mn-ea"/>
              </a:rPr>
              <a:t>在晴朗的夜晚</a:t>
            </a:r>
            <a:r>
              <a:rPr lang="zh-CN" altLang="en-US" sz="2700"/>
              <a:t>挺拔地</a:t>
            </a:r>
            <a:r>
              <a:rPr lang="zh-CN" altLang="en-US" sz="2700">
                <a:solidFill>
                  <a:schemeClr val="accent1"/>
                </a:solidFill>
              </a:rPr>
              <a:t>静闪</a:t>
            </a:r>
            <a:endParaRPr lang="zh-CN" altLang="en-US" sz="2700">
              <a:solidFill>
                <a:schemeClr val="accent1"/>
              </a:solidFill>
            </a:endParaRPr>
          </a:p>
          <a:p>
            <a:pPr algn="ctr"/>
            <a:r>
              <a:rPr lang="zh-CN" altLang="en-US" sz="2700"/>
              <a:t>和</a:t>
            </a:r>
            <a:r>
              <a:rPr lang="zh-CN" altLang="en-US" sz="2700">
                <a:solidFill>
                  <a:srgbClr val="00B050"/>
                </a:solidFill>
              </a:rPr>
              <a:t>我们</a:t>
            </a:r>
            <a:r>
              <a:rPr lang="zh-CN" altLang="en-US" sz="2700"/>
              <a:t>一样</a:t>
            </a:r>
            <a:r>
              <a:rPr lang="zh-CN" altLang="en-US" sz="2700">
                <a:solidFill>
                  <a:srgbClr val="FF0000"/>
                </a:solidFill>
              </a:rPr>
              <a:t>它</a:t>
            </a:r>
            <a:r>
              <a:rPr lang="zh-CN" altLang="en-US" sz="2700"/>
              <a:t>在</a:t>
            </a:r>
            <a:r>
              <a:rPr lang="zh-CN" altLang="en-US" sz="2700">
                <a:solidFill>
                  <a:schemeClr val="accent1"/>
                </a:solidFill>
              </a:rPr>
              <a:t>等待</a:t>
            </a:r>
            <a:r>
              <a:rPr lang="zh-CN" altLang="en-US" sz="2700"/>
              <a:t>那瞬息</a:t>
            </a:r>
            <a:endParaRPr lang="zh-CN" altLang="en-US" sz="2700"/>
          </a:p>
          <a:p>
            <a:pPr algn="ctr"/>
            <a:r>
              <a:rPr lang="zh-CN" altLang="en-US" sz="2700">
                <a:solidFill>
                  <a:schemeClr val="bg1"/>
                </a:solidFill>
                <a:highlight>
                  <a:srgbClr val="0000FF"/>
                </a:highlight>
              </a:rPr>
              <a:t>当雪花在空中绽开</a:t>
            </a:r>
            <a:endParaRPr lang="zh-CN" altLang="en-US" sz="2700">
              <a:solidFill>
                <a:schemeClr val="bg1"/>
              </a:solidFill>
              <a:highlight>
                <a:srgbClr val="0000FF"/>
              </a:highlight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与诗歌共振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half" idx="2"/>
          </p:nvPr>
        </p:nvSpPr>
        <p:spPr>
          <a:xfrm>
            <a:off x="722630" y="1501140"/>
            <a:ext cx="10865485" cy="4748530"/>
          </a:xfrm>
        </p:spPr>
        <p:txBody>
          <a:bodyPr>
            <a:noAutofit/>
          </a:bodyPr>
          <a:p>
            <a:pPr marL="0" indent="0" algn="ctr">
              <a:lnSpc>
                <a:spcPct val="260000"/>
              </a:lnSpc>
              <a:buNone/>
            </a:pPr>
            <a:r>
              <a:rPr lang="zh-CN" altLang="en-US" sz="2800">
                <a:solidFill>
                  <a:srgbClr val="FF0000"/>
                </a:solidFill>
                <a:sym typeface="+mn-ea"/>
              </a:rPr>
              <a:t>树和天空的关系是什么关系？</a:t>
            </a:r>
            <a:endParaRPr lang="zh-CN" altLang="en-US" sz="2800">
              <a:solidFill>
                <a:srgbClr val="FF0000"/>
              </a:solidFill>
              <a:sym typeface="+mn-ea"/>
            </a:endParaRPr>
          </a:p>
          <a:p>
            <a:pPr marL="0" indent="0" algn="ctr">
              <a:lnSpc>
                <a:spcPct val="260000"/>
              </a:lnSpc>
              <a:buNone/>
            </a:pPr>
            <a:r>
              <a:rPr lang="zh-CN" altLang="en-US" sz="2800">
                <a:solidFill>
                  <a:srgbClr val="FF0000"/>
                </a:solidFill>
                <a:sym typeface="+mn-ea"/>
              </a:rPr>
              <a:t>这是一棵怎样的树（一场怎样的雨）</a:t>
            </a:r>
            <a:r>
              <a:rPr lang="zh-CN" altLang="en-US" sz="2800">
                <a:solidFill>
                  <a:srgbClr val="FF0000"/>
                </a:solidFill>
                <a:sym typeface="+mn-ea"/>
              </a:rPr>
              <a:t>？</a:t>
            </a:r>
            <a:endParaRPr lang="zh-CN" altLang="en-US" sz="2800">
              <a:solidFill>
                <a:srgbClr val="FF0000"/>
              </a:solidFill>
            </a:endParaRPr>
          </a:p>
          <a:p>
            <a:pPr marL="0" indent="0" algn="ctr">
              <a:lnSpc>
                <a:spcPct val="260000"/>
              </a:lnSpc>
              <a:buNone/>
            </a:pPr>
            <a:r>
              <a:rPr lang="zh-CN" altLang="en-US" sz="2800">
                <a:solidFill>
                  <a:srgbClr val="FF0000"/>
                </a:solidFill>
                <a:sym typeface="+mn-ea"/>
              </a:rPr>
              <a:t>第一段的树的</a:t>
            </a:r>
            <a:r>
              <a:rPr lang="en-US" altLang="zh-CN" sz="2800">
                <a:solidFill>
                  <a:srgbClr val="FF0000"/>
                </a:solidFill>
                <a:sym typeface="+mn-ea"/>
              </a:rPr>
              <a:t>“</a:t>
            </a:r>
            <a:r>
              <a:rPr lang="zh-CN" altLang="en-US" sz="2800">
                <a:solidFill>
                  <a:srgbClr val="FF0000"/>
                </a:solidFill>
                <a:sym typeface="+mn-ea"/>
              </a:rPr>
              <a:t>动作</a:t>
            </a:r>
            <a:r>
              <a:rPr lang="en-US" altLang="zh-CN" sz="2800">
                <a:solidFill>
                  <a:srgbClr val="FF0000"/>
                </a:solidFill>
                <a:sym typeface="+mn-ea"/>
              </a:rPr>
              <a:t>”</a:t>
            </a:r>
            <a:r>
              <a:rPr lang="zh-CN" altLang="en-US" sz="2800">
                <a:solidFill>
                  <a:srgbClr val="FF0000"/>
                </a:solidFill>
                <a:sym typeface="+mn-ea"/>
              </a:rPr>
              <a:t>与第二段树的</a:t>
            </a:r>
            <a:r>
              <a:rPr lang="en-US" altLang="zh-CN" sz="2800">
                <a:solidFill>
                  <a:srgbClr val="FF0000"/>
                </a:solidFill>
                <a:sym typeface="+mn-ea"/>
              </a:rPr>
              <a:t>“</a:t>
            </a:r>
            <a:r>
              <a:rPr lang="zh-CN" altLang="en-US" sz="2800">
                <a:solidFill>
                  <a:srgbClr val="FF0000"/>
                </a:solidFill>
                <a:sym typeface="+mn-ea"/>
              </a:rPr>
              <a:t>动作</a:t>
            </a:r>
            <a:r>
              <a:rPr lang="en-US" altLang="zh-CN" sz="2800">
                <a:solidFill>
                  <a:srgbClr val="FF0000"/>
                </a:solidFill>
                <a:sym typeface="+mn-ea"/>
              </a:rPr>
              <a:t>”</a:t>
            </a:r>
            <a:r>
              <a:rPr lang="zh-CN" altLang="en-US" sz="2800">
                <a:solidFill>
                  <a:srgbClr val="FF0000"/>
                </a:solidFill>
                <a:sym typeface="+mn-ea"/>
              </a:rPr>
              <a:t>有什么不同？</a:t>
            </a:r>
            <a:endParaRPr lang="zh-CN" altLang="en-US" sz="2800">
              <a:solidFill>
                <a:srgbClr val="FF0000"/>
              </a:solidFill>
              <a:sym typeface="+mn-ea"/>
            </a:endParaRPr>
          </a:p>
          <a:p>
            <a:pPr marL="0" indent="0" algn="ctr">
              <a:lnSpc>
                <a:spcPct val="260000"/>
              </a:lnSpc>
              <a:buNone/>
            </a:pPr>
            <a:r>
              <a:rPr lang="zh-CN" altLang="en-US" sz="2800">
                <a:solidFill>
                  <a:srgbClr val="FF0000"/>
                </a:solidFill>
                <a:sym typeface="+mn-ea"/>
              </a:rPr>
              <a:t>作者想通过</a:t>
            </a:r>
            <a:r>
              <a:rPr lang="en-US" altLang="zh-CN" sz="2800">
                <a:solidFill>
                  <a:srgbClr val="FF0000"/>
                </a:solidFill>
                <a:sym typeface="+mn-ea"/>
              </a:rPr>
              <a:t>“</a:t>
            </a:r>
            <a:r>
              <a:rPr lang="zh-CN" altLang="en-US" sz="2800">
                <a:solidFill>
                  <a:srgbClr val="FF0000"/>
                </a:solidFill>
                <a:sym typeface="+mn-ea"/>
              </a:rPr>
              <a:t>树与天空</a:t>
            </a:r>
            <a:r>
              <a:rPr lang="en-US" altLang="zh-CN" sz="2800">
                <a:solidFill>
                  <a:srgbClr val="FF0000"/>
                </a:solidFill>
                <a:sym typeface="+mn-ea"/>
              </a:rPr>
              <a:t>”</a:t>
            </a:r>
            <a:r>
              <a:rPr lang="zh-CN" altLang="en-US" sz="2800">
                <a:solidFill>
                  <a:srgbClr val="FF0000"/>
                </a:solidFill>
                <a:sym typeface="+mn-ea"/>
              </a:rPr>
              <a:t>表达什么？</a:t>
            </a:r>
            <a:endParaRPr lang="zh-CN" altLang="en-US" sz="2800">
              <a:solidFill>
                <a:srgbClr val="FF0000"/>
              </a:solidFill>
            </a:endParaRPr>
          </a:p>
          <a:p>
            <a:pPr marL="0" indent="0" algn="ctr">
              <a:lnSpc>
                <a:spcPct val="300000"/>
              </a:lnSpc>
              <a:buNone/>
            </a:pPr>
            <a:endParaRPr lang="zh-CN" altLang="en-US" sz="280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08305" y="1334135"/>
            <a:ext cx="6501130" cy="4189730"/>
          </a:xfrm>
        </p:spPr>
        <p:txBody>
          <a:bodyPr>
            <a:normAutofit fontScale="90000"/>
          </a:bodyPr>
          <a:p>
            <a:pPr>
              <a:lnSpc>
                <a:spcPct val="170000"/>
              </a:lnSpc>
            </a:pPr>
            <a:r>
              <a:rPr lang="zh-CN" altLang="en-US">
                <a:solidFill>
                  <a:srgbClr val="FF0000"/>
                </a:solidFill>
              </a:rPr>
              <a:t>沉重的时刻</a:t>
            </a:r>
            <a:r>
              <a:rPr lang="zh-CN" altLang="en-US"/>
              <a:t>（里尔克</a:t>
            </a:r>
            <a:r>
              <a:rPr lang="en-US" altLang="zh-CN"/>
              <a:t>  </a:t>
            </a:r>
            <a:r>
              <a:rPr lang="zh-CN" altLang="en-US">
                <a:sym typeface="+mn-ea"/>
              </a:rPr>
              <a:t>冯至译</a:t>
            </a:r>
            <a:r>
              <a:rPr lang="zh-CN" altLang="en-US"/>
              <a:t>）</a:t>
            </a:r>
            <a:br>
              <a:rPr lang="zh-CN" altLang="en-US"/>
            </a:br>
            <a:r>
              <a:rPr lang="zh-CN" altLang="en-US"/>
              <a:t>此刻有谁在世上的某处哭，</a:t>
            </a:r>
            <a:br>
              <a:rPr lang="zh-CN" altLang="en-US"/>
            </a:br>
            <a:r>
              <a:rPr lang="zh-CN" altLang="en-US"/>
              <a:t>无缘无故地在世上哭，</a:t>
            </a:r>
            <a:br>
              <a:rPr lang="zh-CN" altLang="en-US"/>
            </a:br>
            <a:r>
              <a:rPr lang="zh-CN" altLang="en-US"/>
              <a:t>哭我。</a:t>
            </a:r>
            <a:br>
              <a:rPr lang="zh-CN" altLang="en-US"/>
            </a:br>
            <a:r>
              <a:rPr lang="zh-CN" altLang="en-US"/>
              <a:t>此刻有谁在夜里的某处笑，</a:t>
            </a:r>
            <a:br>
              <a:rPr lang="zh-CN" altLang="en-US"/>
            </a:br>
            <a:r>
              <a:rPr lang="zh-CN" altLang="en-US"/>
              <a:t>无缘无故地在夜里笑，</a:t>
            </a:r>
            <a:br>
              <a:rPr lang="zh-CN" altLang="en-US"/>
            </a:br>
            <a:r>
              <a:rPr lang="zh-CN" altLang="en-US"/>
              <a:t>笑我。</a:t>
            </a:r>
            <a:br>
              <a:rPr lang="zh-CN" altLang="en-US">
                <a:sym typeface="+mn-ea"/>
              </a:rPr>
            </a:b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6096000" y="860425"/>
            <a:ext cx="6096000" cy="67856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>
              <a:lnSpc>
                <a:spcPct val="170000"/>
              </a:lnSpc>
            </a:pPr>
            <a:r>
              <a:rPr lang="zh-CN" altLang="en-US" sz="3200" b="1" spc="300">
                <a:solidFill>
                  <a:srgbClr val="FF0000"/>
                </a:solidFill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此刻有谁在世上的某处走，</a:t>
            </a:r>
            <a:br>
              <a:rPr lang="zh-CN" altLang="en-US" sz="3200" b="1" spc="300">
                <a:solidFill>
                  <a:srgbClr val="FF0000"/>
                </a:solidFill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</a:br>
            <a:r>
              <a:rPr lang="zh-CN" altLang="en-US" sz="3200" b="1" u="sng" spc="300">
                <a:solidFill>
                  <a:srgbClr val="FF0000"/>
                </a:solidFill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无缘无故</a:t>
            </a:r>
            <a:r>
              <a:rPr lang="zh-CN" altLang="en-US" sz="3200" b="1" spc="300">
                <a:solidFill>
                  <a:srgbClr val="FF0000"/>
                </a:solidFill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地在世上走，</a:t>
            </a:r>
            <a:br>
              <a:rPr lang="zh-CN" altLang="en-US" sz="3200" b="1" spc="300">
                <a:solidFill>
                  <a:srgbClr val="FF0000"/>
                </a:solidFill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</a:br>
            <a:r>
              <a:rPr lang="zh-CN" altLang="en-US" sz="3200" b="1" spc="300">
                <a:solidFill>
                  <a:srgbClr val="FF0000"/>
                </a:solidFill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走向我。</a:t>
            </a:r>
            <a:br>
              <a:rPr lang="zh-CN" altLang="en-US" sz="3200" b="1" spc="30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  <a:sym typeface="+mn-ea"/>
              </a:rPr>
            </a:br>
            <a:r>
              <a:rPr lang="zh-CN" altLang="en-US" sz="3200" b="1" spc="30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  <a:sym typeface="+mn-ea"/>
              </a:rPr>
              <a:t>此刻有谁在世上的某处死</a:t>
            </a:r>
            <a:br>
              <a:rPr lang="zh-CN" altLang="en-US" sz="3200" b="1" spc="30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  <a:sym typeface="+mn-ea"/>
              </a:rPr>
            </a:br>
            <a:r>
              <a:rPr lang="zh-CN" altLang="en-US" sz="3200" b="1" spc="30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  <a:sym typeface="+mn-ea"/>
              </a:rPr>
              <a:t>无缘无故地在世上死，</a:t>
            </a:r>
            <a:br>
              <a:rPr lang="zh-CN" altLang="en-US" sz="3200" b="1" spc="30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  <a:sym typeface="+mn-ea"/>
              </a:rPr>
            </a:br>
            <a:r>
              <a:rPr lang="zh-CN" altLang="en-US" sz="3200" b="1" spc="30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  <a:sym typeface="+mn-ea"/>
              </a:rPr>
              <a:t>望着我。</a:t>
            </a:r>
            <a:br>
              <a:rPr lang="zh-CN" altLang="en-US" sz="3200">
                <a:sym typeface="+mn-ea"/>
              </a:rPr>
            </a:br>
            <a:br>
              <a:rPr lang="zh-CN" altLang="en-US" sz="3200" b="1" spc="30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  <a:sym typeface="+mn-ea"/>
              </a:rPr>
            </a:br>
            <a:endParaRPr lang="zh-CN" altLang="en-US" sz="3200"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2.xml><?xml version="1.0" encoding="utf-8"?>
<p:tagLst xmlns:p="http://schemas.openxmlformats.org/presentationml/2006/main">
  <p:tag name="commondata" val="eyJoZGlkIjoiNWI1Y2M1YzI0ZDMyNWU1NTJkODc5ZDkzYjY0YjZlYzUifQ==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1870</Words>
  <Application>WPS 演示</Application>
  <PresentationFormat>宽屏</PresentationFormat>
  <Paragraphs>125</Paragraphs>
  <Slides>16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8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等线</vt:lpstr>
      <vt:lpstr>黑体</vt:lpstr>
      <vt:lpstr>楷体</vt:lpstr>
      <vt:lpstr>仿宋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树与天空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与诗歌共振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匪夷所思</cp:lastModifiedBy>
  <cp:revision>155</cp:revision>
  <dcterms:created xsi:type="dcterms:W3CDTF">2019-06-19T02:08:00Z</dcterms:created>
  <dcterms:modified xsi:type="dcterms:W3CDTF">2023-11-22T13:04:04Z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2052-12.1.0.15712</vt:lpwstr>
  </property>
  <property fmtid="{D5CDD505-2E9C-101B-9397-08002B2CF9AE}" pid="3" name="ICV">
    <vt:lpwstr>30C7A1FCC9B54C4CBBA2F402D704BB18_11</vt:lpwstr>
  </property>
</Properties>
</file>