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45"/>
  </p:handoutMasterIdLst>
  <p:sldIdLst>
    <p:sldId id="958" r:id="rId3"/>
    <p:sldId id="900" r:id="rId5"/>
    <p:sldId id="1102" r:id="rId6"/>
    <p:sldId id="1124" r:id="rId7"/>
    <p:sldId id="1126" r:id="rId8"/>
    <p:sldId id="1148" r:id="rId9"/>
    <p:sldId id="1150" r:id="rId10"/>
    <p:sldId id="1152" r:id="rId11"/>
    <p:sldId id="1154" r:id="rId12"/>
    <p:sldId id="1155" r:id="rId13"/>
    <p:sldId id="1156" r:id="rId14"/>
    <p:sldId id="1158" r:id="rId15"/>
    <p:sldId id="1160" r:id="rId16"/>
    <p:sldId id="1162" r:id="rId17"/>
    <p:sldId id="1129" r:id="rId18"/>
    <p:sldId id="1131" r:id="rId19"/>
    <p:sldId id="1163" r:id="rId20"/>
    <p:sldId id="1164" r:id="rId21"/>
    <p:sldId id="1165" r:id="rId22"/>
    <p:sldId id="1166" r:id="rId23"/>
    <p:sldId id="1167" r:id="rId24"/>
    <p:sldId id="1132" r:id="rId25"/>
    <p:sldId id="1134" r:id="rId26"/>
    <p:sldId id="1136" r:id="rId27"/>
    <p:sldId id="1168" r:id="rId28"/>
    <p:sldId id="1169" r:id="rId29"/>
    <p:sldId id="1171" r:id="rId30"/>
    <p:sldId id="1172" r:id="rId31"/>
    <p:sldId id="1170" r:id="rId32"/>
    <p:sldId id="1173" r:id="rId33"/>
    <p:sldId id="1174" r:id="rId34"/>
    <p:sldId id="954" r:id="rId35"/>
    <p:sldId id="1101" r:id="rId36"/>
    <p:sldId id="1113" r:id="rId37"/>
    <p:sldId id="1122" r:id="rId38"/>
    <p:sldId id="1138" r:id="rId39"/>
    <p:sldId id="1139" r:id="rId40"/>
    <p:sldId id="1140" r:id="rId41"/>
    <p:sldId id="1142" r:id="rId42"/>
    <p:sldId id="1146" r:id="rId43"/>
    <p:sldId id="960" r:id="rId44"/>
  </p:sldIdLst>
  <p:sldSz cx="12240895" cy="6858000"/>
  <p:notesSz cx="6858000" cy="9144000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rgbClr val="FF0000"/>
        </a:solidFill>
        <a:latin typeface="Times New Roman" panose="02020603050405020304" pitchFamily="18" charset="0"/>
        <a:ea typeface="黑体" panose="0201060906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855" userDrawn="1">
          <p15:clr>
            <a:srgbClr val="A4A3A4"/>
          </p15:clr>
        </p15:guide>
        <p15:guide id="3" pos="7257" userDrawn="1">
          <p15:clr>
            <a:srgbClr val="A4A3A4"/>
          </p15:clr>
        </p15:guide>
        <p15:guide id="4" pos="408" userDrawn="1">
          <p15:clr>
            <a:srgbClr val="A4A3A4"/>
          </p15:clr>
        </p15:guide>
        <p15:guide id="5" pos="5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4646"/>
    <a:srgbClr val="E4BFA0"/>
    <a:srgbClr val="E0AD6A"/>
    <a:srgbClr val="EAEAEA"/>
    <a:srgbClr val="F2F2F2"/>
    <a:srgbClr val="F1DECF"/>
    <a:srgbClr val="FDFDFD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0" autoAdjust="0"/>
    <p:restoredTop sz="93533" autoAdjust="0"/>
  </p:normalViewPr>
  <p:slideViewPr>
    <p:cSldViewPr>
      <p:cViewPr varScale="1">
        <p:scale>
          <a:sx n="108" d="100"/>
          <a:sy n="108" d="100"/>
        </p:scale>
        <p:origin x="-72" y="-138"/>
      </p:cViewPr>
      <p:guideLst>
        <p:guide orient="horz" pos="1888"/>
        <p:guide pos="3855"/>
        <p:guide pos="7257"/>
        <p:guide pos="408"/>
        <p:guide pos="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684" y="4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9" Type="http://schemas.openxmlformats.org/officeDocument/2006/relationships/tags" Target="tags/tag1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handoutMaster" Target="handoutMasters/handoutMaster1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43939CE-BF80-41EC-870A-C80F4F848736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54136EB-FA23-4AEB-8BA1-CB441108639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584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69888" y="685800"/>
            <a:ext cx="61182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noProof="0"/>
              <a:t>Click to edit Master text styles</a:t>
            </a:r>
            <a:endParaRPr lang="en-US" altLang="zh-CN" noProof="0"/>
          </a:p>
          <a:p>
            <a:pPr lvl="1"/>
            <a:r>
              <a:rPr lang="en-US" altLang="zh-CN" noProof="0"/>
              <a:t>Second level</a:t>
            </a:r>
            <a:endParaRPr lang="en-US" altLang="zh-CN" noProof="0"/>
          </a:p>
          <a:p>
            <a:pPr lvl="2"/>
            <a:r>
              <a:rPr lang="en-US" altLang="zh-CN" noProof="0"/>
              <a:t>Third level</a:t>
            </a:r>
            <a:endParaRPr lang="en-US" altLang="zh-CN" noProof="0"/>
          </a:p>
          <a:p>
            <a:pPr lvl="3"/>
            <a:r>
              <a:rPr lang="en-US" altLang="zh-CN" noProof="0"/>
              <a:t>Fourth level</a:t>
            </a:r>
            <a:endParaRPr lang="en-US" altLang="zh-CN" noProof="0"/>
          </a:p>
          <a:p>
            <a:pPr lvl="4"/>
            <a:r>
              <a:rPr lang="en-US" altLang="zh-CN" noProof="0"/>
              <a:t>Fifth level</a:t>
            </a:r>
            <a:endParaRPr lang="en-US" altLang="zh-CN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5EB4B2C-5948-4847-BC5D-6637CC92AA95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3686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2pPr>
            <a:lvl3pPr marL="11430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3pPr>
            <a:lvl4pPr marL="16002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4pPr>
            <a:lvl5pPr marL="20574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9pPr>
          </a:lstStyle>
          <a:p>
            <a:fld id="{41FA47B9-F733-4D01-991B-A583983AC7B7}" type="slidenum">
              <a:rPr lang="en-US" altLang="zh-CN" sz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200" smtClean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备注占位符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39940" name="灯片编号占位符 3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2pPr>
            <a:lvl3pPr marL="11430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3pPr>
            <a:lvl4pPr marL="16002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4pPr>
            <a:lvl5pPr marL="2057400" indent="-22860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defRPr>
            </a:lvl9pPr>
          </a:lstStyle>
          <a:p>
            <a:fld id="{34305917-314E-4F55-B2BD-B6235A4349DB}" type="slidenum">
              <a:rPr lang="en-US" altLang="zh-CN" sz="120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200" smtClean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封面标题模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河边的铁塔&#10;&#10;描述已自动生成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380" r="1845" b="6694"/>
          <a:stretch>
            <a:fillRect/>
          </a:stretch>
        </p:blipFill>
        <p:spPr>
          <a:xfrm>
            <a:off x="3633788" y="1033463"/>
            <a:ext cx="8607425" cy="5824537"/>
          </a:xfrm>
          <a:prstGeom prst="rect">
            <a:avLst/>
          </a:prstGeom>
        </p:spPr>
      </p:pic>
      <p:sp>
        <p:nvSpPr>
          <p:cNvPr id="9" name="矩形 8"/>
          <p:cNvSpPr>
            <a:spLocks noChangeArrowheads="1"/>
          </p:cNvSpPr>
          <p:nvPr userDrawn="1"/>
        </p:nvSpPr>
        <p:spPr bwMode="auto">
          <a:xfrm>
            <a:off x="3629025" y="741363"/>
            <a:ext cx="8672513" cy="61166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6A6A6">
                  <a:alpha val="0"/>
                </a:srgbClr>
              </a:gs>
            </a:gsLst>
            <a:lin ang="0" scaled="1"/>
          </a:gradFill>
          <a:ln w="9525" algn="ctr">
            <a:noFill/>
            <a:round/>
          </a:ln>
        </p:spPr>
        <p:txBody>
          <a:bodyPr anchor="ctr">
            <a:spAutoFit/>
          </a:bodyPr>
          <a:lstStyle/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defRPr/>
            </a:pP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文本框 10"/>
          <p:cNvSpPr txBox="1">
            <a:spLocks noChangeArrowheads="1"/>
          </p:cNvSpPr>
          <p:nvPr userDrawn="1"/>
        </p:nvSpPr>
        <p:spPr bwMode="auto">
          <a:xfrm>
            <a:off x="2798763" y="241300"/>
            <a:ext cx="858837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高考总复习    一轮复习导学案 </a:t>
            </a:r>
            <a:r>
              <a:rPr lang="en-US" altLang="zh-CN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数学（提高版）</a:t>
            </a:r>
            <a:endParaRPr lang="zh-CN" altLang="en-US" sz="32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6"/>
          <p:cNvSpPr>
            <a:spLocks noChangeArrowheads="1"/>
          </p:cNvSpPr>
          <p:nvPr userDrawn="1"/>
        </p:nvSpPr>
        <p:spPr bwMode="auto">
          <a:xfrm>
            <a:off x="-144463" y="-244475"/>
            <a:ext cx="12601576" cy="1366838"/>
          </a:xfrm>
          <a:prstGeom prst="rect">
            <a:avLst/>
          </a:prstGeom>
          <a:solidFill>
            <a:srgbClr val="CC4646"/>
          </a:solidFill>
          <a:ln w="76200" algn="ctr">
            <a:solidFill>
              <a:srgbClr val="E4BFA0"/>
            </a:solidFill>
            <a:round/>
          </a:ln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sz="2400"/>
          </a:p>
        </p:txBody>
      </p:sp>
      <p:pic>
        <p:nvPicPr>
          <p:cNvPr id="6" name="Picture 128" descr="标志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-69850"/>
            <a:ext cx="1563687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10"/>
          <p:cNvSpPr txBox="1">
            <a:spLocks noChangeArrowheads="1"/>
          </p:cNvSpPr>
          <p:nvPr userDrawn="1"/>
        </p:nvSpPr>
        <p:spPr bwMode="auto">
          <a:xfrm>
            <a:off x="1789113" y="184150"/>
            <a:ext cx="10510837" cy="6715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zh-CN" altLang="en-US" sz="38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高考一轮复习  南方凤凰台  英语  译林版</a:t>
            </a:r>
            <a:endParaRPr lang="en-US" altLang="zh-CN" sz="38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学习目标模板"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15"/>
          <p:cNvSpPr>
            <a:spLocks noChangeArrowheads="1"/>
          </p:cNvSpPr>
          <p:nvPr userDrawn="1"/>
        </p:nvSpPr>
        <p:spPr bwMode="auto">
          <a:xfrm>
            <a:off x="234950" y="1249363"/>
            <a:ext cx="11790363" cy="4195762"/>
          </a:xfrm>
          <a:prstGeom prst="roundRect">
            <a:avLst>
              <a:gd name="adj" fmla="val 2671"/>
            </a:avLst>
          </a:prstGeom>
          <a:solidFill>
            <a:schemeClr val="bg1"/>
          </a:solidFill>
          <a:ln w="28575">
            <a:solidFill>
              <a:srgbClr val="808080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zh-CN" altLang="en-US" sz="18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" name="Group 17"/>
          <p:cNvGrpSpPr/>
          <p:nvPr userDrawn="1"/>
        </p:nvGrpSpPr>
        <p:grpSpPr bwMode="auto">
          <a:xfrm>
            <a:off x="6385050" y="5177524"/>
            <a:ext cx="5712220" cy="471488"/>
            <a:chOff x="3613" y="3282"/>
            <a:chExt cx="4047" cy="297"/>
          </a:xfrm>
        </p:grpSpPr>
        <p:sp>
          <p:nvSpPr>
            <p:cNvPr id="5" name="圆角矩形 6"/>
            <p:cNvSpPr/>
            <p:nvPr userDrawn="1"/>
          </p:nvSpPr>
          <p:spPr bwMode="auto">
            <a:xfrm>
              <a:off x="3613" y="3282"/>
              <a:ext cx="3871" cy="297"/>
            </a:xfrm>
            <a:prstGeom prst="roundRect">
              <a:avLst/>
            </a:prstGeom>
            <a:solidFill>
              <a:srgbClr val="CC4646"/>
            </a:solidFill>
            <a:ln w="38100" cap="flat" cmpd="sng" algn="ctr">
              <a:solidFill>
                <a:srgbClr val="E4BFA0"/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lIns="121960" tIns="60980" rIns="121960" bIns="60980" anchor="ctr"/>
            <a:lstStyle>
              <a:lvl1pPr eaLnBrk="0" hangingPunct="0"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30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文本框 3"/>
            <p:cNvSpPr txBox="1">
              <a:spLocks noChangeArrowheads="1"/>
            </p:cNvSpPr>
            <p:nvPr userDrawn="1"/>
          </p:nvSpPr>
          <p:spPr bwMode="auto">
            <a:xfrm>
              <a:off x="4197" y="3321"/>
              <a:ext cx="346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r>
                <a:rPr lang="zh-CN" altLang="en-US" sz="1900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高考一轮复习  南方凤凰台  英语  译林版</a:t>
              </a:r>
              <a:endParaRPr lang="zh-CN" altLang="en-US" sz="1900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90126" y="1556792"/>
            <a:ext cx="11286237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4205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  <p:pic>
        <p:nvPicPr>
          <p:cNvPr id="8" name="图片 4" descr="徽标&#10;&#10;描述已自动生成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0986" y="5085184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4" name="箭头: 五边形 12"/>
          <p:cNvSpPr/>
          <p:nvPr userDrawn="1"/>
        </p:nvSpPr>
        <p:spPr>
          <a:xfrm>
            <a:off x="647700" y="333375"/>
            <a:ext cx="2808610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抓词汇 </a:t>
            </a:r>
            <a:r>
              <a:rPr lang="en-US" altLang="zh-CN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夯实基础</a:t>
            </a:r>
            <a:endParaRPr lang="zh-CN" altLang="en-US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90126" y="984328"/>
            <a:ext cx="11286237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4205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讲解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文框 2"/>
          <p:cNvSpPr/>
          <p:nvPr userDrawn="1"/>
        </p:nvSpPr>
        <p:spPr>
          <a:xfrm>
            <a:off x="0" y="0"/>
            <a:ext cx="12241213" cy="6858000"/>
          </a:xfrm>
          <a:prstGeom prst="frame">
            <a:avLst>
              <a:gd name="adj1" fmla="val 2130"/>
            </a:avLst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6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90126" y="984328"/>
            <a:ext cx="11286237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4205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  <p:sp>
        <p:nvSpPr>
          <p:cNvPr id="5" name="箭头: 五边形 12"/>
          <p:cNvSpPr/>
          <p:nvPr userDrawn="1"/>
        </p:nvSpPr>
        <p:spPr>
          <a:xfrm>
            <a:off x="647700" y="333375"/>
            <a:ext cx="2808610" cy="544513"/>
          </a:xfrm>
          <a:prstGeom prst="homePlate">
            <a:avLst/>
          </a:prstGeom>
          <a:solidFill>
            <a:srgbClr val="CC4646"/>
          </a:solidFill>
          <a:ln w="57150">
            <a:solidFill>
              <a:srgbClr val="E4BF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过课文 </a:t>
            </a:r>
            <a:r>
              <a:rPr lang="en-US" altLang="zh-CN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能力迁移</a:t>
            </a:r>
            <a:endParaRPr lang="zh-CN" altLang="en-US" b="1" dirty="0" smtClean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解析模板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文档 2"/>
          <p:cNvSpPr/>
          <p:nvPr userDrawn="1"/>
        </p:nvSpPr>
        <p:spPr>
          <a:xfrm flipH="1" flipV="1">
            <a:off x="0" y="3429000"/>
            <a:ext cx="12241213" cy="3429000"/>
          </a:xfrm>
          <a:prstGeom prst="flowChartDocument">
            <a:avLst/>
          </a:prstGeom>
          <a:solidFill>
            <a:srgbClr val="CC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dirty="0"/>
          </a:p>
        </p:txBody>
      </p:sp>
      <p:sp>
        <p:nvSpPr>
          <p:cNvPr id="4" name="圆角矩形 15"/>
          <p:cNvSpPr>
            <a:spLocks noChangeArrowheads="1"/>
          </p:cNvSpPr>
          <p:nvPr userDrawn="1"/>
        </p:nvSpPr>
        <p:spPr bwMode="auto">
          <a:xfrm>
            <a:off x="234950" y="476250"/>
            <a:ext cx="11790363" cy="6048375"/>
          </a:xfrm>
          <a:prstGeom prst="roundRect">
            <a:avLst>
              <a:gd name="adj" fmla="val 2671"/>
            </a:avLst>
          </a:prstGeom>
          <a:solidFill>
            <a:schemeClr val="bg1"/>
          </a:solidFill>
          <a:ln w="57150">
            <a:solidFill>
              <a:srgbClr val="E0AD6A"/>
            </a:solidFill>
            <a:round/>
          </a:ln>
        </p:spPr>
        <p:txBody>
          <a:bodyPr anchor="ctr"/>
          <a:lstStyle>
            <a:lvl1pPr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zh-CN" altLang="en-US" sz="1800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90126" y="908720"/>
            <a:ext cx="11286237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4205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模板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-144463" y="2344738"/>
            <a:ext cx="12530138" cy="2168525"/>
          </a:xfrm>
          <a:prstGeom prst="rect">
            <a:avLst/>
          </a:prstGeom>
          <a:solidFill>
            <a:srgbClr val="CC4646"/>
          </a:solidFill>
          <a:ln w="101600">
            <a:solidFill>
              <a:srgbClr val="E4BFA0"/>
            </a:solidFill>
            <a:miter lim="800000"/>
          </a:ln>
        </p:spPr>
        <p:txBody>
          <a:bodyPr anchor="ctr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/>
          </a:p>
        </p:txBody>
      </p:sp>
      <p:sp>
        <p:nvSpPr>
          <p:cNvPr id="4" name="标题 5"/>
          <p:cNvSpPr>
            <a:spLocks noGrp="1"/>
          </p:cNvSpPr>
          <p:nvPr>
            <p:ph type="title"/>
          </p:nvPr>
        </p:nvSpPr>
        <p:spPr>
          <a:xfrm>
            <a:off x="1" y="2920206"/>
            <a:ext cx="12241212" cy="1017588"/>
          </a:xfrm>
          <a:prstGeom prst="rect">
            <a:avLst/>
          </a:prstGeom>
        </p:spPr>
        <p:txBody>
          <a:bodyPr anchor="ctr"/>
          <a:lstStyle>
            <a:lvl1pPr>
              <a:defRPr sz="6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总结提炼 模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文档 2"/>
          <p:cNvSpPr/>
          <p:nvPr userDrawn="1"/>
        </p:nvSpPr>
        <p:spPr>
          <a:xfrm flipH="1">
            <a:off x="-215900" y="-171450"/>
            <a:ext cx="12601575" cy="933450"/>
          </a:xfrm>
          <a:prstGeom prst="flowChartDocument">
            <a:avLst/>
          </a:prstGeom>
          <a:blipFill>
            <a:blip r:embed="rId2"/>
            <a:tile tx="0" ty="0" sx="100000" sy="100000" flip="none" algn="tl"/>
          </a:blipFill>
          <a:ln w="571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b="1" dirty="0">
              <a:latin typeface="+mj-ea"/>
              <a:ea typeface="+mj-ea"/>
            </a:endParaRPr>
          </a:p>
        </p:txBody>
      </p:sp>
      <p:sp>
        <p:nvSpPr>
          <p:cNvPr id="4" name="流程图: 文档 3"/>
          <p:cNvSpPr/>
          <p:nvPr userDrawn="1"/>
        </p:nvSpPr>
        <p:spPr>
          <a:xfrm flipV="1">
            <a:off x="-215900" y="6254750"/>
            <a:ext cx="12601575" cy="1120775"/>
          </a:xfrm>
          <a:prstGeom prst="flowChartDocument">
            <a:avLst/>
          </a:prstGeom>
          <a:blipFill>
            <a:blip r:embed="rId2"/>
            <a:tile tx="0" ty="0" sx="100000" sy="100000" flip="none" algn="tl"/>
          </a:blipFill>
          <a:ln w="57150"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800" dirty="0"/>
          </a:p>
        </p:txBody>
      </p:sp>
      <p:sp>
        <p:nvSpPr>
          <p:cNvPr id="5" name="矩形: 圆角 4"/>
          <p:cNvSpPr/>
          <p:nvPr userDrawn="1"/>
        </p:nvSpPr>
        <p:spPr>
          <a:xfrm>
            <a:off x="287338" y="-531813"/>
            <a:ext cx="1225550" cy="1584326"/>
          </a:xfrm>
          <a:prstGeom prst="roundRect">
            <a:avLst>
              <a:gd name="adj" fmla="val 660"/>
            </a:avLst>
          </a:prstGeom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800" b="1" dirty="0">
              <a:solidFill>
                <a:srgbClr val="FFFFFF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 userDrawn="1"/>
        </p:nvSpPr>
        <p:spPr bwMode="auto">
          <a:xfrm>
            <a:off x="395288" y="57150"/>
            <a:ext cx="1009650" cy="9540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 结</a:t>
            </a:r>
            <a:endParaRPr lang="en-US" altLang="zh-CN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zh-CN" altLang="en-US" b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 炼</a:t>
            </a:r>
            <a:endParaRPr lang="zh-CN" altLang="zh-CN" b="1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490126" y="1416376"/>
            <a:ext cx="11286237" cy="5724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624205" eaLnBrk="1">
              <a:lnSpc>
                <a:spcPct val="130000"/>
              </a:lnSpc>
              <a:spcBef>
                <a:spcPts val="0"/>
              </a:spcBef>
              <a:defRPr sz="2400">
                <a:latin typeface="+mn-lt"/>
                <a:ea typeface="+mn-ea"/>
              </a:defRPr>
            </a:lvl1pPr>
          </a:lstStyle>
          <a:p>
            <a:pPr lvl="0"/>
            <a:r>
              <a:rPr lang="zh-CN" altLang="en-US" dirty="0"/>
              <a:t>单击此处编辑母版文本</a:t>
            </a:r>
            <a:r>
              <a:rPr lang="zh-CN" altLang="en-US" dirty="0" smtClean="0"/>
              <a:t>样式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slow">
    <p:push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latin typeface="方正小标宋简体" pitchFamily="65" charset="-122"/>
          <a:ea typeface="宋体" panose="02010600030101010101" pitchFamily="2" charset="-122"/>
        </a:defRPr>
      </a:lvl9pPr>
    </p:titleStyle>
    <p:bodyStyle>
      <a:lvl1pPr marL="342900" indent="279400" algn="just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tabLst>
          <a:tab pos="5029200" algn="l"/>
        </a:tabLst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1184275" indent="-28575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–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592580" indent="-22860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2000250" indent="-22860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har char="–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4pPr>
      <a:lvl5pPr marL="2408555" indent="-228600" algn="just" rtl="0" eaLnBrk="0" fontAlgn="base" hangingPunct="0">
        <a:lnSpc>
          <a:spcPct val="145000"/>
        </a:lnSpc>
        <a:spcBef>
          <a:spcPct val="20000"/>
        </a:spcBef>
        <a:spcAft>
          <a:spcPct val="0"/>
        </a:spcAft>
        <a:buChar char="»"/>
        <a:tabLst>
          <a:tab pos="5029200" algn="l"/>
        </a:tabLst>
        <a:defRPr sz="2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microsoft.com/office/2007/relationships/hdphoto" Target="../media/image9.wdp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11.pn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image" Target="../media/image10.png"/><Relationship Id="rId3" Type="http://schemas.microsoft.com/office/2007/relationships/hdphoto" Target="../media/image9.wdp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2.pn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10.png"/><Relationship Id="rId3" Type="http://schemas.openxmlformats.org/officeDocument/2006/relationships/image" Target="../media/image13.pn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14.pn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/>
          <p:nvPr/>
        </p:nvSpPr>
        <p:spPr>
          <a:xfrm>
            <a:off x="647700" y="3297238"/>
            <a:ext cx="8208963" cy="144303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CC0000"/>
                </a:solidFill>
                <a:latin typeface="方正小标宋简体" pitchFamily="65" charset="-122"/>
                <a:ea typeface="方正小标宋简体" pitchFamily="65" charset="-122"/>
              </a:defRPr>
            </a:lvl9pPr>
          </a:lstStyle>
          <a:p>
            <a:pPr algn="l">
              <a:lnSpc>
                <a:spcPct val="120000"/>
              </a:lnSpc>
              <a:defRPr/>
            </a:pPr>
            <a:r>
              <a:rPr lang="zh-CN" altLang="en-US" sz="3200" kern="0" dirty="0">
                <a:solidFill>
                  <a:srgbClr val="CC4646"/>
                </a:solidFill>
                <a:latin typeface="微软雅黑" panose="020B0503020204020204" pitchFamily="34" charset="-122"/>
              </a:rPr>
              <a:t>选择性必修　</a:t>
            </a:r>
            <a:r>
              <a:rPr lang="zh-CN" altLang="en-US" sz="3200" kern="0" dirty="0" smtClean="0">
                <a:solidFill>
                  <a:srgbClr val="CC4646"/>
                </a:solidFill>
                <a:latin typeface="微软雅黑" panose="020B0503020204020204" pitchFamily="34" charset="-122"/>
              </a:rPr>
              <a:t>第三册</a:t>
            </a:r>
            <a:endParaRPr lang="en-US" altLang="zh-CN" sz="3200" kern="0" dirty="0" smtClean="0">
              <a:solidFill>
                <a:srgbClr val="CC4646"/>
              </a:solidFill>
              <a:latin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  <a:defRPr/>
            </a:pPr>
            <a:r>
              <a:rPr lang="en-US" altLang="zh-CN" sz="3200" kern="0" dirty="0">
                <a:solidFill>
                  <a:schemeClr val="tx1"/>
                </a:solidFill>
                <a:latin typeface="微软雅黑" panose="020B0503020204020204" pitchFamily="34" charset="-122"/>
              </a:rPr>
              <a:t>Unit 4</a:t>
            </a:r>
            <a:r>
              <a:rPr lang="zh-CN" altLang="en-US" sz="3200" kern="0" dirty="0">
                <a:solidFill>
                  <a:schemeClr val="tx1"/>
                </a:solidFill>
                <a:latin typeface="微软雅黑" panose="020B0503020204020204" pitchFamily="34" charset="-122"/>
              </a:rPr>
              <a:t>　</a:t>
            </a:r>
            <a:r>
              <a:rPr lang="en-US" altLang="zh-CN" sz="3200" kern="0">
                <a:solidFill>
                  <a:schemeClr val="tx1"/>
                </a:solidFill>
                <a:latin typeface="微软雅黑" panose="020B0503020204020204" pitchFamily="34" charset="-122"/>
              </a:rPr>
              <a:t>Protecting our heritage sites</a:t>
            </a:r>
            <a:endParaRPr lang="en-US" altLang="zh-CN" sz="3200" kern="0" dirty="0">
              <a:solidFill>
                <a:schemeClr val="tx1"/>
              </a:solidFill>
              <a:latin typeface="微软雅黑" panose="020B0503020204020204" pitchFamily="34" charset="-122"/>
            </a:endParaRPr>
          </a:p>
        </p:txBody>
      </p:sp>
      <p:sp>
        <p:nvSpPr>
          <p:cNvPr id="9220" name="矩形 5"/>
          <p:cNvSpPr>
            <a:spLocks noChangeArrowheads="1"/>
          </p:cNvSpPr>
          <p:nvPr/>
        </p:nvSpPr>
        <p:spPr bwMode="auto">
          <a:xfrm>
            <a:off x="720725" y="4797152"/>
            <a:ext cx="5183188" cy="11112"/>
          </a:xfrm>
          <a:prstGeom prst="rect">
            <a:avLst/>
          </a:prstGeom>
          <a:solidFill>
            <a:srgbClr val="C5C4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zh-CN" altLang="en-US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204864"/>
            <a:ext cx="11285537" cy="50436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【易混辨析】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12775" y="2924944"/>
          <a:ext cx="11015663" cy="950976"/>
        </p:xfrm>
        <a:graphic>
          <a:graphicData uri="http://schemas.openxmlformats.org/drawingml/2006/table">
            <a:tbl>
              <a:tblPr/>
              <a:tblGrid>
                <a:gridCol w="1674381"/>
                <a:gridCol w="934128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黑体" panose="02010609060101010101" pitchFamily="2" charset="-122"/>
                          <a:cs typeface="Courier New" panose="02070309020205020404"/>
                        </a:rPr>
                        <a:t>disturb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黑体" panose="02010609060101010101" pitchFamily="2" charset="-122"/>
                          <a:cs typeface="Times New Roman" panose="02020603050405020304"/>
                        </a:rPr>
                        <a:t>指人的心情、睡眠、安静被干扰、妨碍，还可表示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黑体" panose="02010609060101010101" pitchFamily="2" charset="-122"/>
                          <a:cs typeface="Times New Roman" panose="02020603050405020304"/>
                        </a:rPr>
                        <a:t>“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黑体" panose="02010609060101010101" pitchFamily="2" charset="-122"/>
                          <a:cs typeface="Times New Roman" panose="02020603050405020304"/>
                        </a:rPr>
                        <a:t>使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黑体" panose="0201060906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黑体" panose="02010609060101010101" pitchFamily="2" charset="-122"/>
                          <a:cs typeface="Times New Roman" panose="02020603050405020304"/>
                        </a:rPr>
                        <a:t>不安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黑体" panose="02010609060101010101" pitchFamily="2" charset="-122"/>
                          <a:cs typeface="Times New Roman" panose="02020603050405020304"/>
                        </a:rPr>
                        <a:t>”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黑体" panose="02010609060101010101" pitchFamily="2" charset="-122"/>
                          <a:cs typeface="Courier New" panose="02070309020205020404"/>
                        </a:rPr>
                        <a:t>interrupt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  <a:tabLst>
                          <a:tab pos="5372100" algn="l"/>
                        </a:tabLst>
                      </a:pPr>
                      <a:r>
                        <a:rPr lang="zh-CN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/>
                          <a:ea typeface="黑体" panose="02010609060101010101" pitchFamily="2" charset="-122"/>
                          <a:cs typeface="Times New Roman" panose="02020603050405020304"/>
                        </a:rPr>
                        <a:t>多指中断、打断别人的讲话或活动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2591871"/>
            <a:ext cx="11174413" cy="2573246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vote for/against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投票赞成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反对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vote on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就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表决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vote to do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投票做某事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take/have a vote on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投票表决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put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to the vote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付诸表决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800219"/>
            <a:ext cx="10669866" cy="479535"/>
            <a:chOff x="921962" y="1901205"/>
            <a:chExt cx="10669866" cy="47953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60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vote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vəʊt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&amp;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投票，表决　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选票；投票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306274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2924508"/>
            <a:ext cx="11174413" cy="1581387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submit an application/proposal to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向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提交申请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提议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submit (oneself) to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顺从；屈服；投降；被迫接受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 submission </a:t>
            </a:r>
            <a:r>
              <a:rPr lang="en-US" altLang="zh-CN" i="1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n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提交；呈递；屈服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2132856"/>
            <a:ext cx="10669866" cy="479535"/>
            <a:chOff x="921962" y="1901205"/>
            <a:chExt cx="10669866" cy="47953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60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submit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səb'mɪt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&amp;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提交，呈递；屈服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638911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2859915"/>
            <a:ext cx="11174413" cy="1577197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assign sb. to do </a:t>
            </a:r>
            <a:r>
              <a:rPr lang="en-US" altLang="zh-CN" kern="100" dirty="0" err="1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指派某人做某事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assign </a:t>
            </a:r>
            <a:r>
              <a:rPr lang="en-US" altLang="zh-CN" kern="100" dirty="0" err="1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to sb.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＝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assign sb. </a:t>
            </a:r>
            <a:r>
              <a:rPr lang="en-US" altLang="zh-CN" kern="100" dirty="0" err="1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把某事分配给某人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assignment </a:t>
            </a:r>
            <a:r>
              <a:rPr lang="en-US" altLang="zh-CN" i="1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n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(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分派的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工作，任务；分派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2068263"/>
            <a:ext cx="10669866" cy="479535"/>
            <a:chOff x="921962" y="1901205"/>
            <a:chExt cx="10669866" cy="47953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60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assign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ə'saɪn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指定，指派；分配；确定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574318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3003931"/>
            <a:ext cx="11174413" cy="1581387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ban sb. from (doing)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禁止某人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做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某事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a smoking ban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禁烟令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impose/lift a ban on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颁布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解除对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的禁令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2212279"/>
            <a:ext cx="10669866" cy="479535"/>
            <a:chOff x="921962" y="1901205"/>
            <a:chExt cx="10669866" cy="47953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60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ban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bæn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明令禁止，取缔；禁止做某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事    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禁令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718334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643810"/>
            <a:ext cx="11285537" cy="24413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1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wear down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My boots are beginning to wear __________.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All this shopping has worn us _____.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I was feeling more tired as the night wore ____.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 dirty="0">
                <a:cs typeface="Courier New" panose="02070309020205020404"/>
              </a:rPr>
              <a:t> The effects of the </a:t>
            </a:r>
            <a:r>
              <a:rPr lang="en-US" altLang="zh-CN" kern="100" dirty="0" err="1">
                <a:cs typeface="Courier New" panose="02070309020205020404"/>
              </a:rPr>
              <a:t>anaesthetic</a:t>
            </a:r>
            <a:r>
              <a:rPr lang="en-US" altLang="zh-CN" kern="100" dirty="0">
                <a:cs typeface="Courier New" panose="02070309020205020404"/>
              </a:rPr>
              <a:t>(</a:t>
            </a:r>
            <a:r>
              <a:rPr lang="zh-CN" altLang="zh-CN" kern="100" dirty="0">
                <a:cs typeface="Times New Roman" panose="02020603050405020304"/>
              </a:rPr>
              <a:t>麻醉剂</a:t>
            </a:r>
            <a:r>
              <a:rPr lang="en-US" altLang="zh-CN" kern="100" dirty="0">
                <a:cs typeface="Courier New" panose="02070309020205020404"/>
              </a:rPr>
              <a:t>) were starting to wear </a:t>
            </a:r>
            <a:r>
              <a:rPr lang="en-US" altLang="zh-CN" kern="100" dirty="0" smtClean="0">
                <a:cs typeface="Courier New" panose="02070309020205020404"/>
              </a:rPr>
              <a:t>_____.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048251" y="1124744"/>
            <a:ext cx="1915258" cy="680981"/>
            <a:chOff x="5048250" y="3048000"/>
            <a:chExt cx="2143125" cy="762000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1100"/>
            <a:stretch>
              <a:fillRect/>
            </a:stretch>
          </p:blipFill>
          <p:spPr bwMode="auto">
            <a:xfrm>
              <a:off x="5048250" y="3048000"/>
              <a:ext cx="2143125" cy="525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900"/>
            <a:stretch>
              <a:fillRect/>
            </a:stretch>
          </p:blipFill>
          <p:spPr bwMode="auto">
            <a:xfrm>
              <a:off x="5048250" y="3573016"/>
              <a:ext cx="2143125" cy="2369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矩形 5"/>
          <p:cNvSpPr/>
          <p:nvPr/>
        </p:nvSpPr>
        <p:spPr>
          <a:xfrm>
            <a:off x="5328518" y="1772816"/>
            <a:ext cx="1500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[</a:t>
            </a:r>
            <a:r>
              <a:rPr lang="zh-CN" altLang="en-US" dirty="0" smtClean="0">
                <a:solidFill>
                  <a:schemeClr val="tx1"/>
                </a:solidFill>
              </a:rPr>
              <a:t>练</a:t>
            </a:r>
            <a:r>
              <a:rPr lang="zh-CN" altLang="zh-CN" dirty="0">
                <a:solidFill>
                  <a:schemeClr val="tx1"/>
                </a:solidFill>
              </a:rPr>
              <a:t>　</a:t>
            </a:r>
            <a:r>
              <a:rPr lang="zh-CN" altLang="en-US" dirty="0" smtClean="0">
                <a:solidFill>
                  <a:schemeClr val="tx1"/>
                </a:solidFill>
              </a:rPr>
              <a:t>习</a:t>
            </a:r>
            <a:r>
              <a:rPr lang="en-US" altLang="zh-CN" dirty="0" smtClean="0">
                <a:solidFill>
                  <a:schemeClr val="tx1"/>
                </a:solidFill>
              </a:rPr>
              <a:t>]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639334" y="3183359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out/down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256510" y="3645024"/>
            <a:ext cx="612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out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762658" y="4106689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8961243" y="4571686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off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131173"/>
            <a:ext cx="11285537" cy="532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2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ruin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A large number of churches fell ______ ruin after the revolution.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Years of fighting has left the area in _______(ruin)</a:t>
            </a:r>
            <a:r>
              <a:rPr lang="zh-CN" altLang="zh-CN" kern="100" dirty="0">
                <a:cs typeface="Times New Roman" panose="02020603050405020304"/>
              </a:rPr>
              <a:t>．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正是那个错误断送了他得到那份工作的机会。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That one mistake _______________________________ the job.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3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conflict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 results of the new research would seem to conflict ______ existing theories.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她发现自己在将来择业的问题上与父母存在着分歧。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She found herself __________________ her parents over her future career.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约翰经常和他的老板发生争执。</a:t>
            </a:r>
            <a:r>
              <a:rPr lang="en-US" altLang="zh-CN" kern="100" dirty="0">
                <a:cs typeface="Courier New" panose="02070309020205020404"/>
              </a:rPr>
              <a:t>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John often _____________________ with his boss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00379" y="1628800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into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20606" y="2132856"/>
            <a:ext cx="869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ruins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635738" y="2996952"/>
            <a:ext cx="39292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ruined his chances of getting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8306377" y="4005064"/>
            <a:ext cx="766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with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672334" y="4983559"/>
            <a:ext cx="2149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 conflict with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772884" y="5919663"/>
            <a:ext cx="2627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comes into conflict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251265"/>
            <a:ext cx="11285537" cy="48420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4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agenda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There were several important items ____ the agenda.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question of security is high ____  the agenda for this afternoon's meeting.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5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consultation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If the pain continues, _________(consult) your doctor.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You shouldn't have done it without ____________(consult) me.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我需要和我的同事商讨这些建议。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I need to ____________________________ on the proposals.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这个决定是经过和家长、老师磋商之后作出的。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The decision was reached _________________________ parents and teachers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048598" y="177281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521059" y="2212432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on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395430" y="319816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consult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048598" y="3573016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consulting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520206" y="4581128"/>
            <a:ext cx="3680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consult with my colleagues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622529" y="5559623"/>
            <a:ext cx="31542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after consultation with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875647"/>
            <a:ext cx="11285537" cy="29731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6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cooperation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Have your passports ready, and thank you for your _____________(cooperate)</a:t>
            </a:r>
            <a:r>
              <a:rPr lang="zh-CN" altLang="zh-CN" kern="100" dirty="0">
                <a:cs typeface="Times New Roman" panose="02020603050405020304"/>
              </a:rPr>
              <a:t>．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We would be grateful for your cooperation in </a:t>
            </a:r>
            <a:r>
              <a:rPr lang="en-US" altLang="zh-CN" kern="100" dirty="0" smtClean="0">
                <a:cs typeface="Courier New" panose="02070309020205020404"/>
              </a:rPr>
              <a:t>_______</a:t>
            </a:r>
            <a:r>
              <a:rPr lang="en-US" altLang="zh-CN" kern="100" dirty="0">
                <a:cs typeface="Courier New" panose="02070309020205020404"/>
              </a:rPr>
              <a:t>___</a:t>
            </a:r>
            <a:r>
              <a:rPr lang="en-US" altLang="zh-CN" kern="100" dirty="0" smtClean="0">
                <a:cs typeface="Courier New" panose="02070309020205020404"/>
              </a:rPr>
              <a:t>___(</a:t>
            </a:r>
            <a:r>
              <a:rPr lang="en-US" altLang="zh-CN" kern="100" dirty="0">
                <a:cs typeface="Courier New" panose="02070309020205020404"/>
              </a:rPr>
              <a:t>clear) the hall as quickly as possible.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该公司与德国一家公司合作生产电脑。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The company produces computers _____________________ a German firm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981427" y="2348880"/>
            <a:ext cx="17395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cooperation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776790" y="2852936"/>
            <a:ext cx="1242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clearing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693024" y="4263479"/>
            <a:ext cx="2731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 cooperation with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443364"/>
            <a:ext cx="11285537" cy="4361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7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interrupt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She tried to explain what had happened but he kept ______________(interrupt) her.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match took nearly three hours and _________________(interrupt) at times by rain.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She was ___________(disturb/interrupt) by the news that you had been injured in the accident.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 dirty="0">
                <a:cs typeface="Courier New" panose="02070309020205020404"/>
              </a:rPr>
              <a:t> Would you mind  ___________________(disturb/interrupt) with questions all the time?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424862" y="1916832"/>
            <a:ext cx="1808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interrupting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480646" y="2852936"/>
            <a:ext cx="2279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was interrupted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736230" y="3861048"/>
            <a:ext cx="14510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disturbed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004173" y="4725144"/>
            <a:ext cx="2501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being interrupted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/>
          <p:cNvSpPr>
            <a:spLocks noChangeArrowheads="1"/>
          </p:cNvSpPr>
          <p:nvPr/>
        </p:nvSpPr>
        <p:spPr bwMode="auto">
          <a:xfrm>
            <a:off x="0" y="2925763"/>
            <a:ext cx="122412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抓词汇 </a:t>
            </a:r>
            <a:r>
              <a:rPr lang="en-US" altLang="zh-CN" sz="6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6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夯实基础</a:t>
            </a:r>
            <a:endParaRPr lang="zh-CN" altLang="zh-CN" sz="6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985292"/>
            <a:ext cx="11285537" cy="532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8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vote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 committee voted ________(ban) alcohol from the concert.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suggestion was approved, with 25 _______(vote) in </a:t>
            </a:r>
            <a:r>
              <a:rPr lang="en-US" altLang="zh-CN" kern="100" dirty="0" err="1">
                <a:cs typeface="Courier New" panose="02070309020205020404"/>
              </a:rPr>
              <a:t>favour</a:t>
            </a:r>
            <a:r>
              <a:rPr lang="en-US" altLang="zh-CN" kern="100" dirty="0">
                <a:cs typeface="Courier New" panose="02070309020205020404"/>
              </a:rPr>
              <a:t>, and 7 against.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对这项计划你投了赞成票还是反对票？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Did you _____________________ the plan?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9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submit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In the end, they submitted themselves ____ the Americans.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developers submitted building plans ____ the council for approval.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The deadline for the ____________(submit) of proposals is May 1st.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申请须于</a:t>
            </a:r>
            <a:r>
              <a:rPr lang="en-US" altLang="zh-CN" kern="100" dirty="0">
                <a:cs typeface="Courier New" panose="02070309020205020404"/>
              </a:rPr>
              <a:t>1</a:t>
            </a:r>
            <a:r>
              <a:rPr lang="zh-CN" altLang="zh-CN" kern="100" dirty="0">
                <a:cs typeface="Times New Roman" panose="02020603050405020304"/>
              </a:rPr>
              <a:t>月</a:t>
            </a:r>
            <a:r>
              <a:rPr lang="en-US" altLang="zh-CN" kern="100" dirty="0">
                <a:cs typeface="Courier New" panose="02070309020205020404"/>
              </a:rPr>
              <a:t>1</a:t>
            </a:r>
            <a:r>
              <a:rPr lang="zh-CN" altLang="zh-CN" kern="100" dirty="0">
                <a:cs typeface="Times New Roman" panose="02020603050405020304"/>
              </a:rPr>
              <a:t>日前提交。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You must _________________________ before January 1st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85505" y="1527175"/>
            <a:ext cx="1015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to ban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480646" y="1988840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votes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537687" y="2895327"/>
            <a:ext cx="25748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vote for or against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264622" y="3903439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to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686652" y="4335487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to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192381" y="4797152"/>
            <a:ext cx="1640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submission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664222" y="5733256"/>
            <a:ext cx="33257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submit your application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059165"/>
            <a:ext cx="11285537" cy="532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10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assign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______ you __________(assign) a day for the interviews yet?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UN troops </a:t>
            </a:r>
            <a:r>
              <a:rPr lang="en-US" altLang="zh-CN" kern="100" dirty="0" smtClean="0">
                <a:cs typeface="Courier New" panose="02070309020205020404"/>
              </a:rPr>
              <a:t>____________________(</a:t>
            </a:r>
            <a:r>
              <a:rPr lang="en-US" altLang="zh-CN" kern="100" dirty="0">
                <a:cs typeface="Courier New" panose="02070309020205020404"/>
              </a:rPr>
              <a:t>assign) to complete the task of rebuilding the hospital.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You will need to complete three written _____________(assign) per semester.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考点</a:t>
            </a:r>
            <a:r>
              <a:rPr lang="en-US" altLang="zh-CN" b="1" kern="100" dirty="0">
                <a:cs typeface="Courier New" panose="02070309020205020404"/>
              </a:rPr>
              <a:t>11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b="1" kern="100" dirty="0">
                <a:cs typeface="Courier New" panose="02070309020205020404"/>
              </a:rPr>
              <a:t>ban</a:t>
            </a:r>
            <a:r>
              <a:rPr lang="zh-CN" altLang="zh-CN" kern="100" dirty="0">
                <a:cs typeface="Times New Roman" panose="02020603050405020304"/>
              </a:rPr>
              <a:t>的相关用法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She _______________(ban) from driving for two years.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There is to be a total ban ____ smoking in the office.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The government prevented the film from being shown in several countries. (</a:t>
            </a:r>
            <a:r>
              <a:rPr lang="zh-CN" altLang="zh-CN" kern="100" dirty="0">
                <a:cs typeface="Times New Roman" panose="02020603050405020304"/>
              </a:rPr>
              <a:t>用</a:t>
            </a:r>
            <a:r>
              <a:rPr lang="en-US" altLang="zh-CN" kern="100" dirty="0">
                <a:cs typeface="Courier New" panose="02070309020205020404"/>
              </a:rPr>
              <a:t>ban</a:t>
            </a:r>
            <a:r>
              <a:rPr lang="zh-CN" altLang="zh-CN" kern="100" dirty="0">
                <a:cs typeface="Times New Roman" panose="02020603050405020304"/>
              </a:rPr>
              <a:t>同义替换</a:t>
            </a:r>
            <a:r>
              <a:rPr lang="en-US" altLang="zh-CN" kern="100" dirty="0">
                <a:cs typeface="Courier New" panose="02070309020205020404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l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The film _____________________________ in several countries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84102" y="1556792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Have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240286" y="1556791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assigned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328419" y="2031069"/>
            <a:ext cx="2000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were assigned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696670" y="2924944"/>
            <a:ext cx="1776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assignments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160166" y="3933056"/>
            <a:ext cx="2024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was/is banned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680446" y="4437112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on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2457303" y="5805264"/>
            <a:ext cx="4167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was banned from being shown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931842"/>
            <a:ext cx="11285537" cy="24413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 ferry service has been </a:t>
            </a:r>
            <a:r>
              <a:rPr lang="en-US" altLang="zh-CN" u="wavy" kern="100" dirty="0">
                <a:cs typeface="Courier New" panose="02070309020205020404"/>
              </a:rPr>
              <a:t>suspended</a:t>
            </a:r>
            <a:r>
              <a:rPr lang="en-US" altLang="zh-CN" kern="100" dirty="0">
                <a:cs typeface="Courier New" panose="02070309020205020404"/>
              </a:rPr>
              <a:t> for the day because of bad weather. ___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She was </a:t>
            </a:r>
            <a:r>
              <a:rPr lang="en-US" altLang="zh-CN" u="wavy" kern="100" dirty="0">
                <a:cs typeface="Courier New" panose="02070309020205020404"/>
              </a:rPr>
              <a:t>suspended</a:t>
            </a:r>
            <a:r>
              <a:rPr lang="en-US" altLang="zh-CN" kern="100" dirty="0">
                <a:cs typeface="Courier New" panose="02070309020205020404"/>
              </a:rPr>
              <a:t> from school for fighting. ___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It was very uncomfortable lying on the hospital bed with my legs </a:t>
            </a:r>
            <a:r>
              <a:rPr lang="en-US" altLang="zh-CN" u="wavy" kern="100" dirty="0">
                <a:cs typeface="Courier New" panose="02070309020205020404"/>
              </a:rPr>
              <a:t>suspended</a:t>
            </a:r>
            <a:r>
              <a:rPr lang="en-US" altLang="zh-CN" kern="100" dirty="0">
                <a:cs typeface="Courier New" panose="02070309020205020404"/>
              </a:rPr>
              <a:t> in the air.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8900"/>
          <a:stretch>
            <a:fillRect/>
          </a:stretch>
        </p:blipFill>
        <p:spPr bwMode="auto">
          <a:xfrm>
            <a:off x="5048251" y="1593940"/>
            <a:ext cx="1915258" cy="21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758" y="1120860"/>
            <a:ext cx="1850944" cy="4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13"/>
          <p:cNvGrpSpPr/>
          <p:nvPr/>
        </p:nvGrpSpPr>
        <p:grpSpPr bwMode="auto">
          <a:xfrm>
            <a:off x="503982" y="2139754"/>
            <a:ext cx="10871200" cy="576262"/>
            <a:chOff x="408" y="935"/>
            <a:chExt cx="6849" cy="363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363"/>
              <a:chOff x="647700" y="1484783"/>
              <a:chExt cx="10873512" cy="57600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576000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29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suspend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sə'spend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暂停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B.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悬，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挂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C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使暂时停职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或停学等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endParaRPr lang="en-US" altLang="zh-CN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0609666" y="347139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7081274" y="393305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67336" y="485624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355778"/>
            <a:ext cx="11285537" cy="24413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 current </a:t>
            </a:r>
            <a:r>
              <a:rPr lang="en-US" altLang="zh-CN" u="wavy" kern="100" dirty="0">
                <a:cs typeface="Courier New" panose="02070309020205020404"/>
              </a:rPr>
              <a:t>division</a:t>
            </a:r>
            <a:r>
              <a:rPr lang="en-US" altLang="zh-CN" kern="100" dirty="0">
                <a:cs typeface="Courier New" panose="02070309020205020404"/>
              </a:rPr>
              <a:t> of </a:t>
            </a:r>
            <a:r>
              <a:rPr lang="en-US" altLang="zh-CN" kern="100" dirty="0" err="1">
                <a:cs typeface="Courier New" panose="02070309020205020404"/>
              </a:rPr>
              <a:t>labour</a:t>
            </a:r>
            <a:r>
              <a:rPr lang="en-US" altLang="zh-CN" kern="100" dirty="0">
                <a:cs typeface="Courier New" panose="02070309020205020404"/>
              </a:rPr>
              <a:t> between workers and management will alter.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Disagreements about </a:t>
            </a:r>
            <a:r>
              <a:rPr lang="en-US" altLang="zh-CN" kern="100" dirty="0" err="1">
                <a:cs typeface="Courier New" panose="02070309020205020404"/>
              </a:rPr>
              <a:t>defence</a:t>
            </a:r>
            <a:r>
              <a:rPr lang="en-US" altLang="zh-CN" kern="100" dirty="0">
                <a:cs typeface="Courier New" panose="02070309020205020404"/>
              </a:rPr>
              <a:t> cuts have opened up deep </a:t>
            </a:r>
            <a:r>
              <a:rPr lang="en-US" altLang="zh-CN" u="wavy" kern="100" dirty="0">
                <a:cs typeface="Courier New" panose="02070309020205020404"/>
              </a:rPr>
              <a:t>divisions</a:t>
            </a:r>
            <a:r>
              <a:rPr lang="en-US" altLang="zh-CN" kern="100" dirty="0">
                <a:cs typeface="Courier New" panose="02070309020205020404"/>
              </a:rPr>
              <a:t> within the military.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I taught my daughter how to do </a:t>
            </a:r>
            <a:r>
              <a:rPr lang="en-US" altLang="zh-CN" u="wavy" kern="100" dirty="0">
                <a:cs typeface="Courier New" panose="02070309020205020404"/>
              </a:rPr>
              <a:t>division</a:t>
            </a:r>
            <a:r>
              <a:rPr lang="en-US" altLang="zh-CN" kern="100" dirty="0">
                <a:cs typeface="Courier New" panose="02070309020205020404"/>
              </a:rPr>
              <a:t> at the age of six.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763780"/>
            <a:ext cx="10871200" cy="576262"/>
            <a:chOff x="408" y="935"/>
            <a:chExt cx="6849" cy="363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363"/>
              <a:chOff x="647700" y="1484783"/>
              <a:chExt cx="10873512" cy="57600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576000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division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dɪ'vɪʒən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分歧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B.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 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分开，分隔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除法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10804591" y="285293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656110" y="383143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8640886" y="429309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667735"/>
            <a:ext cx="11285537" cy="29215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I'd like to </a:t>
            </a:r>
            <a:r>
              <a:rPr lang="en-US" altLang="zh-CN" u="wavy" kern="100" dirty="0">
                <a:cs typeface="Courier New" panose="02070309020205020404"/>
              </a:rPr>
              <a:t>reserve</a:t>
            </a:r>
            <a:r>
              <a:rPr lang="en-US" altLang="zh-CN" kern="100" dirty="0">
                <a:cs typeface="Courier New" panose="02070309020205020404"/>
              </a:rPr>
              <a:t> a table for three for eight o'clock.___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management </a:t>
            </a:r>
            <a:r>
              <a:rPr lang="en-US" altLang="zh-CN" u="wavy" kern="100" dirty="0">
                <a:cs typeface="Courier New" panose="02070309020205020404"/>
              </a:rPr>
              <a:t>reserves</a:t>
            </a:r>
            <a:r>
              <a:rPr lang="en-US" altLang="zh-CN" kern="100" dirty="0">
                <a:cs typeface="Courier New" panose="02070309020205020404"/>
              </a:rPr>
              <a:t> the right to refuse admission.___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A double room with a balcony overlooking the sea had been </a:t>
            </a:r>
            <a:r>
              <a:rPr lang="en-US" altLang="zh-CN" u="wavy" kern="100" dirty="0">
                <a:cs typeface="Courier New" panose="02070309020205020404"/>
              </a:rPr>
              <a:t>reserved</a:t>
            </a:r>
            <a:r>
              <a:rPr lang="en-US" altLang="zh-CN" kern="100" dirty="0">
                <a:cs typeface="Courier New" panose="02070309020205020404"/>
              </a:rPr>
              <a:t> for him.___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 dirty="0">
                <a:cs typeface="Courier New" panose="02070309020205020404"/>
              </a:rPr>
              <a:t> The Persian Gulf has 65 per cent of the world's oil </a:t>
            </a:r>
            <a:r>
              <a:rPr lang="en-US" altLang="zh-CN" u="wavy" kern="100" dirty="0">
                <a:cs typeface="Courier New" panose="02070309020205020404"/>
              </a:rPr>
              <a:t>reserves</a:t>
            </a:r>
            <a:r>
              <a:rPr lang="en-US" altLang="zh-CN" kern="100" dirty="0">
                <a:cs typeface="Courier New" panose="02070309020205020404"/>
              </a:rPr>
              <a:t>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⑤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en-US" altLang="zh-CN" kern="100" dirty="0" err="1">
                <a:cs typeface="Courier New" panose="02070309020205020404"/>
              </a:rPr>
              <a:t>Zhalong</a:t>
            </a:r>
            <a:r>
              <a:rPr lang="en-US" altLang="zh-CN" kern="100" dirty="0">
                <a:cs typeface="Courier New" panose="02070309020205020404"/>
              </a:rPr>
              <a:t> Nature </a:t>
            </a:r>
            <a:r>
              <a:rPr lang="en-US" altLang="zh-CN" u="wavy" kern="100" dirty="0">
                <a:cs typeface="Courier New" panose="02070309020205020404"/>
              </a:rPr>
              <a:t>Reserve</a:t>
            </a:r>
            <a:r>
              <a:rPr lang="en-US" altLang="zh-CN" kern="100" dirty="0">
                <a:cs typeface="Courier New" panose="02070309020205020404"/>
              </a:rPr>
              <a:t> is one of the important wetlands in the world</a:t>
            </a:r>
            <a:r>
              <a:rPr lang="en-US" altLang="zh-CN" kern="100" dirty="0" smtClean="0">
                <a:cs typeface="Courier New" panose="02070309020205020404"/>
              </a:rPr>
              <a:t>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655058"/>
            <a:ext cx="10871200" cy="900111"/>
            <a:chOff x="408" y="935"/>
            <a:chExt cx="6849" cy="567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567"/>
              <a:chOff x="647700" y="1484783"/>
              <a:chExt cx="10873512" cy="89959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899591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reserve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rɪ'zɜːv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自然保护区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B.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储备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C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预订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D.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预留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E.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保留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776790" y="314096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418629" y="364213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E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1073906" y="409053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D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8858244" y="4582907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212260" y="504889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835909"/>
            <a:ext cx="11285537" cy="19612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He's very </a:t>
            </a:r>
            <a:r>
              <a:rPr lang="en-US" altLang="zh-CN" u="wavy" kern="100" dirty="0">
                <a:cs typeface="Courier New" panose="02070309020205020404"/>
              </a:rPr>
              <a:t>intense</a:t>
            </a:r>
            <a:r>
              <a:rPr lang="en-US" altLang="zh-CN" kern="100" dirty="0">
                <a:cs typeface="Courier New" panose="02070309020205020404"/>
              </a:rPr>
              <a:t> about everything.___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There is now </a:t>
            </a:r>
            <a:r>
              <a:rPr lang="en-US" altLang="zh-CN" u="wavy" kern="100" dirty="0">
                <a:cs typeface="Courier New" panose="02070309020205020404"/>
              </a:rPr>
              <a:t>intense</a:t>
            </a:r>
            <a:r>
              <a:rPr lang="en-US" altLang="zh-CN" kern="100" dirty="0">
                <a:cs typeface="Courier New" panose="02070309020205020404"/>
              </a:rPr>
              <a:t> competition between schools to attract students.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The President is under </a:t>
            </a:r>
            <a:r>
              <a:rPr lang="en-US" altLang="zh-CN" u="wavy" kern="100" dirty="0">
                <a:cs typeface="Courier New" panose="02070309020205020404"/>
              </a:rPr>
              <a:t>intense</a:t>
            </a:r>
            <a:r>
              <a:rPr lang="en-US" altLang="zh-CN" kern="100" dirty="0">
                <a:cs typeface="Courier New" panose="02070309020205020404"/>
              </a:rPr>
              <a:t> pressure to resign.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823232"/>
            <a:ext cx="10871200" cy="900111"/>
            <a:chOff x="408" y="935"/>
            <a:chExt cx="6849" cy="567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567"/>
              <a:chOff x="647700" y="1484783"/>
              <a:chExt cx="10873512" cy="89959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899591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intense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ɪn'tens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很大的，十分强烈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的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B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有强烈感情的，热切的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激烈的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5832574" y="335699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167182" y="382298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661374" y="428018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859834"/>
            <a:ext cx="11285537" cy="244137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It is a </a:t>
            </a:r>
            <a:r>
              <a:rPr lang="en-US" altLang="zh-CN" u="wavy" kern="100" dirty="0">
                <a:cs typeface="Courier New" panose="02070309020205020404"/>
              </a:rPr>
              <a:t>primitive</a:t>
            </a:r>
            <a:r>
              <a:rPr lang="en-US" altLang="zh-CN" kern="100" dirty="0">
                <a:cs typeface="Courier New" panose="02070309020205020404"/>
              </a:rPr>
              <a:t> instinct to flee a place of danger.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facilities on the campsite were very </a:t>
            </a:r>
            <a:r>
              <a:rPr lang="en-US" altLang="zh-CN" u="wavy" kern="100" dirty="0">
                <a:cs typeface="Courier New" panose="02070309020205020404"/>
              </a:rPr>
              <a:t>primitive</a:t>
            </a:r>
            <a:r>
              <a:rPr lang="en-US" altLang="zh-CN" kern="100" dirty="0">
                <a:cs typeface="Courier New" panose="02070309020205020404"/>
              </a:rPr>
              <a:t>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en-US" altLang="zh-CN" u="wavy" kern="100" dirty="0">
                <a:cs typeface="Courier New" panose="02070309020205020404"/>
              </a:rPr>
              <a:t>Primitive</a:t>
            </a:r>
            <a:r>
              <a:rPr lang="en-US" altLang="zh-CN" kern="100" dirty="0">
                <a:cs typeface="Courier New" panose="02070309020205020404"/>
              </a:rPr>
              <a:t> humans needed to be able to react like this to escape from dangerous animals.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631133"/>
            <a:ext cx="10871200" cy="900111"/>
            <a:chOff x="408" y="935"/>
            <a:chExt cx="6849" cy="567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567"/>
              <a:chOff x="647700" y="1484783"/>
              <a:chExt cx="10873512" cy="89959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899591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primitive /'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prɪmɪtɪv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简陋的，落后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的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B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原始的，远古的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原始本能的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560766" y="339938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7815743" y="383143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728118" y="479715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835909"/>
            <a:ext cx="11285537" cy="19612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 police </a:t>
            </a:r>
            <a:r>
              <a:rPr lang="en-US" altLang="zh-CN" u="wavy" kern="100" dirty="0">
                <a:cs typeface="Courier New" panose="02070309020205020404"/>
              </a:rPr>
              <a:t>pursued</a:t>
            </a:r>
            <a:r>
              <a:rPr lang="en-US" altLang="zh-CN" kern="100" dirty="0">
                <a:cs typeface="Courier New" panose="02070309020205020404"/>
              </a:rPr>
              <a:t> the man who had stolen a woman's bag.___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He continued to </a:t>
            </a:r>
            <a:r>
              <a:rPr lang="en-US" altLang="zh-CN" u="wavy" kern="100" dirty="0">
                <a:cs typeface="Courier New" panose="02070309020205020404"/>
              </a:rPr>
              <a:t>pursue</a:t>
            </a:r>
            <a:r>
              <a:rPr lang="en-US" altLang="zh-CN" kern="100" dirty="0">
                <a:cs typeface="Courier New" panose="02070309020205020404"/>
              </a:rPr>
              <a:t> his goal of becoming an actor.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If your original request is denied, don't be afraid to </a:t>
            </a:r>
            <a:r>
              <a:rPr lang="en-US" altLang="zh-CN" u="wavy" kern="100" dirty="0">
                <a:cs typeface="Courier New" panose="02070309020205020404"/>
              </a:rPr>
              <a:t>pursue</a:t>
            </a:r>
            <a:r>
              <a:rPr lang="en-US" altLang="zh-CN" kern="100" dirty="0">
                <a:cs typeface="Courier New" panose="02070309020205020404"/>
              </a:rPr>
              <a:t> the matter</a:t>
            </a:r>
            <a:r>
              <a:rPr lang="en-US" altLang="zh-CN" kern="100" dirty="0" smtClean="0">
                <a:cs typeface="Courier New" panose="02070309020205020404"/>
              </a:rPr>
              <a:t>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823232"/>
            <a:ext cx="10871200" cy="900111"/>
            <a:chOff x="408" y="935"/>
            <a:chExt cx="6849" cy="567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567"/>
              <a:chOff x="647700" y="1484783"/>
              <a:chExt cx="10873512" cy="89959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899591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pursue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pə'sju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ː/ 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追求，致力于，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执行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B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追逐，追赶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继续探讨，追究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8856910" y="3327375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259033" y="382853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0070248" y="425936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835675"/>
            <a:ext cx="11285537" cy="3401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He gave a great performance, but he was very </a:t>
            </a:r>
            <a:r>
              <a:rPr lang="en-US" altLang="zh-CN" u="wavy" kern="100" dirty="0">
                <a:cs typeface="Courier New" panose="02070309020205020404"/>
              </a:rPr>
              <a:t>humble</a:t>
            </a:r>
            <a:r>
              <a:rPr lang="en-US" altLang="zh-CN" kern="100" dirty="0">
                <a:cs typeface="Courier New" panose="02070309020205020404"/>
              </a:rPr>
              <a:t>.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kern="100" dirty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world champion was </a:t>
            </a:r>
            <a:r>
              <a:rPr lang="en-US" altLang="zh-CN" u="wavy" kern="100" dirty="0">
                <a:cs typeface="Courier New" panose="02070309020205020404"/>
              </a:rPr>
              <a:t>humbled</a:t>
            </a:r>
            <a:r>
              <a:rPr lang="en-US" altLang="zh-CN" kern="100" dirty="0">
                <a:cs typeface="Courier New" panose="02070309020205020404"/>
              </a:rPr>
              <a:t> last night in three rounds. </a:t>
            </a:r>
            <a:r>
              <a:rPr lang="en-US" altLang="zh-CN" kern="100" dirty="0" smtClean="0">
                <a:cs typeface="Courier New" panose="02070309020205020404"/>
              </a:rPr>
              <a:t> 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Ted's words </a:t>
            </a:r>
            <a:r>
              <a:rPr lang="en-US" altLang="zh-CN" u="wavy" kern="100" dirty="0">
                <a:cs typeface="Courier New" panose="02070309020205020404"/>
              </a:rPr>
              <a:t>humbled</a:t>
            </a:r>
            <a:r>
              <a:rPr lang="en-US" altLang="zh-CN" kern="100" dirty="0">
                <a:cs typeface="Courier New" panose="02070309020205020404"/>
              </a:rPr>
              <a:t> me and I felt ashamed at once.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kern="100" dirty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④</a:t>
            </a:r>
            <a:r>
              <a:rPr lang="en-US" altLang="zh-CN" kern="100" dirty="0">
                <a:cs typeface="Courier New" panose="02070309020205020404"/>
              </a:rPr>
              <a:t> It is, in my </a:t>
            </a:r>
            <a:r>
              <a:rPr lang="en-US" altLang="zh-CN" u="wavy" kern="100" dirty="0">
                <a:cs typeface="Courier New" panose="02070309020205020404"/>
              </a:rPr>
              <a:t>humble</a:t>
            </a:r>
            <a:r>
              <a:rPr lang="en-US" altLang="zh-CN" kern="100" dirty="0">
                <a:cs typeface="Courier New" panose="02070309020205020404"/>
              </a:rPr>
              <a:t> opinion, perhaps the best steak restaurant in the city.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kern="100" dirty="0" smtClean="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⑤</a:t>
            </a:r>
            <a:r>
              <a:rPr lang="en-US" altLang="zh-CN" kern="100" dirty="0">
                <a:cs typeface="Courier New" panose="02070309020205020404"/>
              </a:rPr>
              <a:t> If a person of </a:t>
            </a:r>
            <a:r>
              <a:rPr lang="en-US" altLang="zh-CN" u="wavy" kern="100" dirty="0">
                <a:cs typeface="Courier New" panose="02070309020205020404"/>
              </a:rPr>
              <a:t>humble</a:t>
            </a:r>
            <a:r>
              <a:rPr lang="en-US" altLang="zh-CN" kern="100" dirty="0">
                <a:cs typeface="Courier New" panose="02070309020205020404"/>
              </a:rPr>
              <a:t> origins wished to marry a princess, we could say he was crying for the moon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r>
              <a:rPr lang="zh-CN" altLang="zh-CN" kern="100" dirty="0" smtClean="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 </a:t>
            </a:r>
            <a:r>
              <a:rPr lang="en-US" altLang="zh-CN" kern="100" dirty="0">
                <a:latin typeface="宋体" panose="02010600030101010101" pitchFamily="2" charset="-122"/>
                <a:ea typeface="Times New Roman" panose="02020603050405020304"/>
                <a:cs typeface="Courier New" panose="02070309020205020404"/>
              </a:rPr>
              <a:t>___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395514"/>
            <a:ext cx="10871200" cy="1260474"/>
            <a:chOff x="408" y="935"/>
            <a:chExt cx="6849" cy="794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794"/>
              <a:chOff x="647700" y="1484783"/>
              <a:chExt cx="10873512" cy="1259427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1259427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7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7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humble /'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hʌmbl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使感到卑微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B.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轻松打败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尤指强大的对手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谦虚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的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D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级别或地位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低下的，卑微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的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E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adj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表示谦逊，但不够诚挚或认真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endParaRPr lang="en-US" altLang="zh-CN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8521434" y="335699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9224818" y="381419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8301626" y="427139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0693134" y="472859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E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246050" y="568695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D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835909"/>
            <a:ext cx="11285537" cy="19612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No new evidence </a:t>
            </a:r>
            <a:r>
              <a:rPr lang="en-US" altLang="zh-CN" u="wavy" kern="100" dirty="0">
                <a:cs typeface="Courier New" panose="02070309020205020404"/>
              </a:rPr>
              <a:t>emerged</a:t>
            </a:r>
            <a:r>
              <a:rPr lang="en-US" altLang="zh-CN" kern="100" dirty="0">
                <a:cs typeface="Courier New" panose="02070309020205020404"/>
              </a:rPr>
              <a:t> during the investigation.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kern="100" dirty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Richard was waiting outside the door as she </a:t>
            </a:r>
            <a:r>
              <a:rPr lang="en-US" altLang="zh-CN" u="wavy" kern="100" dirty="0">
                <a:cs typeface="Courier New" panose="02070309020205020404"/>
              </a:rPr>
              <a:t>emerged</a:t>
            </a:r>
            <a:r>
              <a:rPr lang="en-US" altLang="zh-CN" kern="100" dirty="0">
                <a:cs typeface="Courier New" panose="02070309020205020404"/>
              </a:rPr>
              <a:t>.</a:t>
            </a:r>
            <a:r>
              <a:rPr lang="zh-CN" altLang="zh-CN" kern="100" dirty="0">
                <a:cs typeface="Times New Roman" panose="02020603050405020304"/>
              </a:rPr>
              <a:t>　</a:t>
            </a:r>
            <a:r>
              <a:rPr lang="en-US" altLang="zh-CN" kern="100" dirty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He </a:t>
            </a:r>
            <a:r>
              <a:rPr lang="en-US" altLang="zh-CN" u="wavy" kern="100" dirty="0">
                <a:cs typeface="Courier New" panose="02070309020205020404"/>
              </a:rPr>
              <a:t>emerged</a:t>
            </a:r>
            <a:r>
              <a:rPr lang="en-US" altLang="zh-CN" kern="100" dirty="0">
                <a:cs typeface="Courier New" panose="02070309020205020404"/>
              </a:rPr>
              <a:t> as a key figure in the campaign.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751226"/>
            <a:ext cx="10945802" cy="900112"/>
            <a:chOff x="408" y="935"/>
            <a:chExt cx="6896" cy="567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96" cy="567"/>
              <a:chOff x="647700" y="1484783"/>
              <a:chExt cx="10947544" cy="89959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42610" y="1484783"/>
                <a:ext cx="10152634" cy="899591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8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emerge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i'mɜːdʒ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从隐蔽处或暗处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出现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B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被知晓，暴露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露头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8208838" y="335699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449426" y="381865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056710" y="433548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048251" y="1124744"/>
            <a:ext cx="1915258" cy="680981"/>
            <a:chOff x="5048250" y="3048000"/>
            <a:chExt cx="2143125" cy="762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1100"/>
            <a:stretch>
              <a:fillRect/>
            </a:stretch>
          </p:blipFill>
          <p:spPr bwMode="auto">
            <a:xfrm>
              <a:off x="5048250" y="3048000"/>
              <a:ext cx="2143125" cy="525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8900"/>
            <a:stretch>
              <a:fillRect/>
            </a:stretch>
          </p:blipFill>
          <p:spPr bwMode="auto">
            <a:xfrm>
              <a:off x="5048250" y="3573016"/>
              <a:ext cx="2143125" cy="2369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3114001"/>
            <a:ext cx="11174413" cy="2071259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wear off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逐渐消失；逐渐停止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wear on (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时间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慢慢地过去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wear out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穿破；用坏；磨损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wear sb. out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使某人疲乏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2337976"/>
            <a:ext cx="10669866" cy="476360"/>
            <a:chOff x="921962" y="1901205"/>
            <a:chExt cx="10669866" cy="476360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57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wear down 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使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)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磨损，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使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)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逐渐磨平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4"/>
          <a:srcRect b="35497"/>
          <a:stretch>
            <a:fillRect/>
          </a:stretch>
        </p:blipFill>
        <p:spPr bwMode="auto">
          <a:xfrm>
            <a:off x="766764" y="2828404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5328518" y="1772816"/>
            <a:ext cx="1500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[</a:t>
            </a:r>
            <a:r>
              <a:rPr lang="zh-CN" altLang="zh-CN" dirty="0">
                <a:solidFill>
                  <a:schemeClr val="tx1"/>
                </a:solidFill>
              </a:rPr>
              <a:t>记　忆</a:t>
            </a:r>
            <a:r>
              <a:rPr lang="en-US" altLang="zh-CN" dirty="0">
                <a:solidFill>
                  <a:schemeClr val="tx1"/>
                </a:solidFill>
              </a:rPr>
              <a:t>]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5188249"/>
            <a:ext cx="11285537" cy="14811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My shoes have </a:t>
            </a:r>
            <a:r>
              <a:rPr lang="en-US" altLang="zh-CN" u="wavy" kern="100" dirty="0">
                <a:cs typeface="Courier New" panose="02070309020205020404"/>
              </a:rPr>
              <a:t>worn down</a:t>
            </a:r>
            <a:r>
              <a:rPr lang="en-US" altLang="zh-CN" kern="100" dirty="0">
                <a:cs typeface="Courier New" panose="02070309020205020404"/>
              </a:rPr>
              <a:t> at the heel.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我的鞋子后跟已经磨损了。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Its teeth were </a:t>
            </a:r>
            <a:r>
              <a:rPr lang="en-US" altLang="zh-CN" u="wavy" kern="100" dirty="0">
                <a:cs typeface="Courier New" panose="02070309020205020404"/>
              </a:rPr>
              <a:t>worn down</a:t>
            </a:r>
            <a:r>
              <a:rPr lang="en-US" altLang="zh-CN" kern="100" dirty="0">
                <a:cs typeface="Courier New" panose="02070309020205020404"/>
              </a:rPr>
              <a:t>. </a:t>
            </a:r>
            <a:r>
              <a:rPr lang="zh-CN" altLang="zh-CN" kern="100" dirty="0">
                <a:cs typeface="Times New Roman" panose="02020603050405020304"/>
              </a:rPr>
              <a:t>它的牙齿被磨平了</a:t>
            </a:r>
            <a:r>
              <a:rPr lang="zh-CN" altLang="zh-CN" kern="100" dirty="0" smtClean="0"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880226"/>
            <a:ext cx="11285537" cy="24929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 </a:t>
            </a:r>
            <a:r>
              <a:rPr lang="zh-CN" altLang="zh-CN" kern="100" dirty="0" smtClean="0">
                <a:cs typeface="Times New Roman" panose="02020603050405020304"/>
              </a:rPr>
              <a:t>【对点微练】</a:t>
            </a:r>
            <a:r>
              <a:rPr lang="zh-CN" altLang="zh-CN" kern="100" dirty="0">
                <a:cs typeface="Times New Roman" panose="02020603050405020304"/>
              </a:rPr>
              <a:t>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She was disappointed by his lack of </a:t>
            </a:r>
            <a:r>
              <a:rPr lang="en-US" altLang="zh-CN" u="wavy" kern="100" dirty="0">
                <a:cs typeface="Courier New" panose="02070309020205020404"/>
              </a:rPr>
              <a:t>initiative</a:t>
            </a:r>
            <a:r>
              <a:rPr lang="en-US" altLang="zh-CN" kern="100" dirty="0">
                <a:cs typeface="Courier New" panose="02070309020205020404"/>
              </a:rPr>
              <a:t>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amazing Belt and Road </a:t>
            </a:r>
            <a:r>
              <a:rPr lang="en-US" altLang="zh-CN" u="wavy" kern="100" dirty="0">
                <a:cs typeface="Courier New" panose="02070309020205020404"/>
              </a:rPr>
              <a:t>Initiative</a:t>
            </a:r>
            <a:r>
              <a:rPr lang="en-US" altLang="zh-CN" kern="100" dirty="0">
                <a:cs typeface="Courier New" panose="02070309020205020404"/>
              </a:rPr>
              <a:t> remains a key element of China's policy for friendly, cooperative connection across vast tracts(</a:t>
            </a:r>
            <a:r>
              <a:rPr lang="zh-CN" altLang="zh-CN" kern="100" dirty="0">
                <a:cs typeface="Times New Roman" panose="02020603050405020304"/>
              </a:rPr>
              <a:t>大片土地</a:t>
            </a:r>
            <a:r>
              <a:rPr lang="en-US" altLang="zh-CN" kern="100" dirty="0">
                <a:cs typeface="Courier New" panose="02070309020205020404"/>
              </a:rPr>
              <a:t>) of our fragile planet.___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The government must not lose the </a:t>
            </a:r>
            <a:r>
              <a:rPr lang="en-US" altLang="zh-CN" u="wavy" kern="100" dirty="0">
                <a:cs typeface="Courier New" panose="02070309020205020404"/>
              </a:rPr>
              <a:t>initiative</a:t>
            </a:r>
            <a:r>
              <a:rPr lang="en-US" altLang="zh-CN" kern="100" dirty="0">
                <a:cs typeface="Courier New" panose="02070309020205020404"/>
              </a:rPr>
              <a:t> in the fight against terrorism</a:t>
            </a:r>
            <a:r>
              <a:rPr lang="en-US" altLang="zh-CN" kern="100" dirty="0" smtClean="0">
                <a:cs typeface="Courier New" panose="02070309020205020404"/>
              </a:rPr>
              <a:t>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723533"/>
            <a:ext cx="10871200" cy="900111"/>
            <a:chOff x="408" y="935"/>
            <a:chExt cx="6849" cy="567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567"/>
              <a:chOff x="647700" y="1484783"/>
              <a:chExt cx="10873512" cy="89959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899591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9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initiative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ɪ'nɪʃətɪv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倡议，新方案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B.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主动性，积极性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掌握有利条件的能力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或机会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)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，主动权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7272734" y="338616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10657110" y="436510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A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0465650" y="482332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472102"/>
            <a:ext cx="11285537" cy="29731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【对点微练】　赏句猜义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The children were surprised by the sudden </a:t>
            </a:r>
            <a:r>
              <a:rPr lang="en-US" altLang="zh-CN" u="wavy" kern="100" dirty="0">
                <a:cs typeface="Courier New" panose="02070309020205020404"/>
              </a:rPr>
              <a:t>entry</a:t>
            </a:r>
            <a:r>
              <a:rPr lang="en-US" altLang="zh-CN" kern="100" dirty="0">
                <a:cs typeface="Courier New" panose="02070309020205020404"/>
              </a:rPr>
              <a:t> of their teacher.___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He described Britain's </a:t>
            </a:r>
            <a:r>
              <a:rPr lang="en-US" altLang="zh-CN" u="wavy" kern="100" dirty="0">
                <a:cs typeface="Courier New" panose="02070309020205020404"/>
              </a:rPr>
              <a:t>entry</a:t>
            </a:r>
            <a:r>
              <a:rPr lang="en-US" altLang="zh-CN" kern="100" dirty="0">
                <a:cs typeface="Courier New" panose="02070309020205020404"/>
              </a:rPr>
              <a:t> into the European Exchange Rate Mechanism as an historic move. 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cs typeface="Courier New" panose="02070309020205020404"/>
              </a:rPr>
              <a:t> There have been a fantastic number of </a:t>
            </a:r>
            <a:r>
              <a:rPr lang="en-US" altLang="zh-CN" u="wavy" kern="100" dirty="0">
                <a:cs typeface="Courier New" panose="02070309020205020404"/>
              </a:rPr>
              <a:t>entries</a:t>
            </a:r>
            <a:r>
              <a:rPr lang="en-US" altLang="zh-CN" kern="100" dirty="0">
                <a:cs typeface="Courier New" panose="02070309020205020404"/>
              </a:rPr>
              <a:t> for this year's poetry competition. </a:t>
            </a:r>
            <a:r>
              <a:rPr lang="en-US" altLang="zh-CN" kern="100" dirty="0" smtClean="0">
                <a:cs typeface="Courier New" panose="02070309020205020404"/>
              </a:rPr>
              <a:t>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503982" y="1603244"/>
            <a:ext cx="10871200" cy="576262"/>
            <a:chOff x="408" y="935"/>
            <a:chExt cx="6849" cy="363"/>
          </a:xfrm>
        </p:grpSpPr>
        <p:grpSp>
          <p:nvGrpSpPr>
            <p:cNvPr id="9" name="组合 7"/>
            <p:cNvGrpSpPr/>
            <p:nvPr/>
          </p:nvGrpSpPr>
          <p:grpSpPr bwMode="auto">
            <a:xfrm>
              <a:off x="408" y="935"/>
              <a:ext cx="6849" cy="363"/>
              <a:chOff x="647700" y="1484783"/>
              <a:chExt cx="10873512" cy="576000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411450" y="1484783"/>
                <a:ext cx="10109762" cy="576000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10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29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entry /'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entri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A.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进入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B.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参与，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加入    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C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参赛　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D.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参赛作品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9504982" y="299695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2448198" y="393305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B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47998" y="486916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D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ChangeArrowheads="1"/>
          </p:cNvSpPr>
          <p:nvPr/>
        </p:nvSpPr>
        <p:spPr bwMode="auto">
          <a:xfrm>
            <a:off x="0" y="2925763"/>
            <a:ext cx="122412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过课文 </a:t>
            </a:r>
            <a:r>
              <a:rPr lang="en-US" altLang="zh-CN" sz="6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6000" b="1" dirty="0" smtClean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能力迁移</a:t>
            </a:r>
            <a:endParaRPr lang="zh-CN" altLang="en-US" sz="60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132856"/>
            <a:ext cx="11285537" cy="45096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12140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1.</a:t>
            </a:r>
            <a:r>
              <a:rPr lang="en-US" altLang="zh-CN" kern="100" dirty="0">
                <a:cs typeface="Courier New" panose="02070309020205020404"/>
              </a:rPr>
              <a:t> I have the belief ______ some of you have heard about UNESCO heritage sites or maybe even visited one!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36270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2.</a:t>
            </a:r>
            <a:r>
              <a:rPr lang="en-US" altLang="zh-CN" kern="100" dirty="0">
                <a:cs typeface="Courier New" panose="02070309020205020404"/>
              </a:rPr>
              <a:t> There are divisions among historians over when exactly the construction of the twin temples started, but no one can deny the fact ______ they were constructed in the 13th century BCE.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36270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3.</a:t>
            </a:r>
            <a:r>
              <a:rPr lang="en-US" altLang="zh-CN" kern="100" dirty="0">
                <a:cs typeface="Courier New" panose="02070309020205020404"/>
              </a:rPr>
              <a:t> They could not prevent the construction of the dam and they had no idea _________ the temples could be saved from the rising waters.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20395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4.</a:t>
            </a:r>
            <a:r>
              <a:rPr lang="en-US" altLang="zh-CN" kern="100" dirty="0">
                <a:cs typeface="Courier New" panose="02070309020205020404"/>
              </a:rPr>
              <a:t> Some experts, however, had a feeling ______ it was possible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8900"/>
          <a:stretch>
            <a:fillRect/>
          </a:stretch>
        </p:blipFill>
        <p:spPr bwMode="auto">
          <a:xfrm>
            <a:off x="5048251" y="1593940"/>
            <a:ext cx="1915258" cy="21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575990" y="1772816"/>
            <a:ext cx="11017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[</a:t>
            </a:r>
            <a:r>
              <a:rPr lang="zh-CN" altLang="en-US" dirty="0">
                <a:solidFill>
                  <a:schemeClr val="tx1"/>
                </a:solidFill>
              </a:rPr>
              <a:t>同位语从句</a:t>
            </a:r>
            <a:r>
              <a:rPr lang="en-US" altLang="zh-CN" dirty="0" smtClean="0">
                <a:solidFill>
                  <a:schemeClr val="tx1"/>
                </a:solidFill>
              </a:rPr>
              <a:t>]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566" y="1134928"/>
            <a:ext cx="1850000" cy="4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3744342" y="2276872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that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7164549" y="3912242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that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647998" y="5494857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whether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267734" y="6083942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that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827563"/>
            <a:ext cx="11285537" cy="34532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36270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5.</a:t>
            </a:r>
            <a:r>
              <a:rPr lang="en-US" altLang="zh-CN" kern="100" dirty="0">
                <a:cs typeface="Courier New" panose="02070309020205020404"/>
              </a:rPr>
              <a:t> There was no guarantee ______ it would work, since no one had attempted anything similar before.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36270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6.</a:t>
            </a:r>
            <a:r>
              <a:rPr lang="en-US" altLang="zh-CN" kern="100" dirty="0">
                <a:cs typeface="Courier New" panose="02070309020205020404"/>
              </a:rPr>
              <a:t> Furthermore, the experts had no clue _________ any parts of the temples would break during transport.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28015" algn="l">
              <a:spcAft>
                <a:spcPts val="0"/>
              </a:spcAft>
              <a:tabLst>
                <a:tab pos="5372100" algn="l"/>
              </a:tabLst>
            </a:pPr>
            <a:r>
              <a:rPr lang="en-US" altLang="zh-CN" sz="3200" b="1" kern="100" dirty="0">
                <a:solidFill>
                  <a:srgbClr val="CC4646"/>
                </a:solidFill>
                <a:cs typeface="Courier New" panose="02070309020205020404"/>
              </a:rPr>
              <a:t>7.</a:t>
            </a:r>
            <a:r>
              <a:rPr lang="en-US" altLang="zh-CN" kern="100" dirty="0">
                <a:cs typeface="Courier New" panose="02070309020205020404"/>
              </a:rPr>
              <a:t> It is difficult to forecast what threats our heritage sites will face in the future, but we have the belief ______ we will need this kind of cooperation in heritage preservation.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040486" y="1959223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that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336630" y="3058261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whether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956709" y="4684838"/>
            <a:ext cx="71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that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2348880"/>
            <a:ext cx="11285537" cy="14646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【课本原句】　</a:t>
            </a:r>
            <a:r>
              <a:rPr lang="en-US" altLang="zh-CN" b="1" kern="100" dirty="0">
                <a:cs typeface="Courier New" panose="02070309020205020404"/>
              </a:rPr>
              <a:t>Such dangers can have disastrous outcomes not only</a:t>
            </a:r>
            <a:r>
              <a:rPr lang="en-US" altLang="zh-CN" kern="100" dirty="0">
                <a:cs typeface="Courier New" panose="02070309020205020404"/>
              </a:rPr>
              <a:t> for the sites themselves, </a:t>
            </a:r>
            <a:r>
              <a:rPr lang="en-US" altLang="zh-CN" b="1" kern="100" dirty="0">
                <a:cs typeface="Courier New" panose="02070309020205020404"/>
              </a:rPr>
              <a:t>but also</a:t>
            </a:r>
            <a:r>
              <a:rPr lang="en-US" altLang="zh-CN" kern="100" dirty="0">
                <a:cs typeface="Courier New" panose="02070309020205020404"/>
              </a:rPr>
              <a:t> for people. </a:t>
            </a:r>
            <a:r>
              <a:rPr lang="zh-CN" altLang="zh-CN" kern="100" dirty="0">
                <a:cs typeface="Times New Roman" panose="02020603050405020304"/>
              </a:rPr>
              <a:t>这些威胁不仅会给遗产地本身造成灾难性后果，也会对人们产生影响</a:t>
            </a:r>
            <a:r>
              <a:rPr lang="zh-CN" altLang="zh-CN" kern="100" dirty="0" smtClean="0"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8900"/>
          <a:stretch>
            <a:fillRect/>
          </a:stretch>
        </p:blipFill>
        <p:spPr bwMode="auto">
          <a:xfrm>
            <a:off x="5048251" y="1449726"/>
            <a:ext cx="1915258" cy="21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13"/>
          <p:cNvGrpSpPr/>
          <p:nvPr/>
        </p:nvGrpSpPr>
        <p:grpSpPr bwMode="auto">
          <a:xfrm>
            <a:off x="503982" y="1772618"/>
            <a:ext cx="10871200" cy="576262"/>
            <a:chOff x="408" y="935"/>
            <a:chExt cx="6849" cy="363"/>
          </a:xfrm>
        </p:grpSpPr>
        <p:grpSp>
          <p:nvGrpSpPr>
            <p:cNvPr id="7" name="组合 7"/>
            <p:cNvGrpSpPr/>
            <p:nvPr/>
          </p:nvGrpSpPr>
          <p:grpSpPr bwMode="auto">
            <a:xfrm>
              <a:off x="408" y="935"/>
              <a:ext cx="6849" cy="363"/>
              <a:chOff x="647700" y="1484783"/>
              <a:chExt cx="10873512" cy="576000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411450" y="1484783"/>
                <a:ext cx="10109762" cy="576000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not only...but (also)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不仅</a:t>
              </a:r>
              <a:r>
                <a:rPr lang="en-US" altLang="zh-CN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……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而且</a:t>
              </a:r>
              <a:r>
                <a:rPr lang="en-US" altLang="zh-CN" b="1" dirty="0">
                  <a:solidFill>
                    <a:srgbClr val="00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……</a:t>
              </a:r>
              <a:endParaRPr lang="zh-CN" altLang="en-US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868" y="971590"/>
            <a:ext cx="1999038" cy="4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矩形: 圆角 13"/>
          <p:cNvSpPr>
            <a:spLocks noChangeArrowheads="1"/>
          </p:cNvSpPr>
          <p:nvPr/>
        </p:nvSpPr>
        <p:spPr bwMode="auto">
          <a:xfrm>
            <a:off x="542925" y="4218653"/>
            <a:ext cx="11174413" cy="1843230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not only...but (also)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意为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“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不仅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，而且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……”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，连接并列句。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not only...but also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连接两个对称的并列成分，此时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also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可以省略</a:t>
            </a:r>
            <a:r>
              <a:rPr lang="zh-CN" altLang="zh-CN" kern="100" dirty="0" smtClean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。</a:t>
            </a:r>
            <a:endParaRPr lang="en-US" altLang="zh-CN" kern="100" dirty="0" smtClean="0">
              <a:solidFill>
                <a:srgbClr val="000000"/>
              </a:solidFill>
              <a:latin typeface="Times New Roman" panose="02020603050405020304"/>
              <a:ea typeface="黑体" panose="02010609060101010101" pitchFamily="2" charset="-122"/>
              <a:cs typeface="Times New Roman" panose="02020603050405020304"/>
            </a:endParaRPr>
          </a:p>
          <a:p>
            <a:pPr lvl="0"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chemeClr val="tx1"/>
                </a:solidFill>
                <a:cs typeface="Courier New" panose="02070309020205020404"/>
              </a:rPr>
              <a:t>They speak English </a:t>
            </a:r>
            <a:r>
              <a:rPr lang="en-US" altLang="zh-CN" u="wavy" kern="100" dirty="0">
                <a:solidFill>
                  <a:schemeClr val="tx1"/>
                </a:solidFill>
                <a:cs typeface="Courier New" panose="02070309020205020404"/>
              </a:rPr>
              <a:t>not only</a:t>
            </a:r>
            <a:r>
              <a:rPr lang="en-US" altLang="zh-CN" kern="100" dirty="0">
                <a:solidFill>
                  <a:schemeClr val="tx1"/>
                </a:solidFill>
                <a:cs typeface="Courier New" panose="02070309020205020404"/>
              </a:rPr>
              <a:t> in class </a:t>
            </a:r>
            <a:r>
              <a:rPr lang="en-US" altLang="zh-CN" u="wavy" kern="100" dirty="0">
                <a:solidFill>
                  <a:schemeClr val="tx1"/>
                </a:solidFill>
                <a:cs typeface="Courier New" panose="02070309020205020404"/>
              </a:rPr>
              <a:t>but (also)</a:t>
            </a:r>
            <a:r>
              <a:rPr lang="en-US" altLang="zh-CN" kern="100" dirty="0">
                <a:solidFill>
                  <a:schemeClr val="tx1"/>
                </a:solidFill>
                <a:cs typeface="Courier New" panose="02070309020205020404"/>
              </a:rPr>
              <a:t> in the dormitory.</a:t>
            </a:r>
            <a:endParaRPr lang="zh-CN" altLang="zh-CN" sz="1050" kern="100" dirty="0">
              <a:solidFill>
                <a:schemeClr val="tx1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chemeClr val="tx1"/>
                </a:solidFill>
                <a:cs typeface="Times New Roman" panose="02020603050405020304"/>
              </a:rPr>
              <a:t>他们不仅在课堂上说英语，在宿舍也说</a:t>
            </a:r>
            <a:r>
              <a:rPr lang="zh-CN" altLang="zh-CN" kern="100" dirty="0" smtClean="0">
                <a:solidFill>
                  <a:schemeClr val="tx1"/>
                </a:solidFill>
                <a:cs typeface="Times New Roman" panose="02020603050405020304"/>
              </a:rPr>
              <a:t>。</a:t>
            </a:r>
            <a:endParaRPr lang="zh-CN" altLang="zh-CN" sz="1050" kern="100" dirty="0">
              <a:solidFill>
                <a:schemeClr val="tx1"/>
              </a:solidFill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13" name="Picture 18"/>
          <p:cNvPicPr>
            <a:picLocks noChangeAspect="1" noChangeArrowheads="1"/>
          </p:cNvPicPr>
          <p:nvPr/>
        </p:nvPicPr>
        <p:blipFill rotWithShape="1">
          <a:blip r:embed="rId4"/>
          <a:srcRect b="35497"/>
          <a:stretch>
            <a:fillRect/>
          </a:stretch>
        </p:blipFill>
        <p:spPr bwMode="auto">
          <a:xfrm>
            <a:off x="766764" y="3933056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13"/>
          <p:cNvSpPr>
            <a:spLocks noChangeArrowheads="1"/>
          </p:cNvSpPr>
          <p:nvPr/>
        </p:nvSpPr>
        <p:spPr bwMode="auto">
          <a:xfrm>
            <a:off x="542925" y="2060848"/>
            <a:ext cx="11174413" cy="3553444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not only...but also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连接两个分句，并且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not only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位于句首时，第一个分句要部分倒装。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u="wavy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Not only are rewarding experiences remembered better, 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but negative consequences are also easily recalled.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不仅有价值的经历会记得更清楚，而且消极的结果也容易被记起。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③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not only...but also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连接两个主语时，谓语动词要和与其最近的主语保持人称和数的一致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(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即就近原则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)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827563"/>
            <a:ext cx="11285537" cy="29731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【写作迁移】　用以上句型翻译</a:t>
            </a:r>
            <a:r>
              <a:rPr lang="en-US" altLang="zh-CN" kern="100" dirty="0">
                <a:cs typeface="Courier New" panose="02070309020205020404"/>
              </a:rPr>
              <a:t>/</a:t>
            </a:r>
            <a:r>
              <a:rPr lang="zh-CN" altLang="zh-CN" kern="100" dirty="0">
                <a:cs typeface="Times New Roman" panose="02020603050405020304"/>
              </a:rPr>
              <a:t>完成句子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不仅学生们，连老师也反对这个计划。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 smtClean="0">
                <a:cs typeface="Courier New" panose="02070309020205020404"/>
              </a:rPr>
              <a:t>____________________________________________________________________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旅游不仅让人们放松、感到愉快，而且可以增长人们的知识。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l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_________________________________________________________, but it can increase their knowledge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24062" y="2780928"/>
            <a:ext cx="88569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Not only the students but also the teacher was/is against the plan.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298525" y="3717032"/>
            <a:ext cx="78464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kern="100" dirty="0">
                <a:latin typeface="Times New Roman" panose="02020603050405020304"/>
                <a:ea typeface="黑体" panose="02010609060101010101" pitchFamily="2" charset="-122"/>
              </a:rPr>
              <a:t>Not only can travel give people relaxation and pleasure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628800"/>
            <a:ext cx="11285537" cy="14646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【课本原句】　</a:t>
            </a:r>
            <a:r>
              <a:rPr lang="en-US" altLang="zh-CN" b="1" kern="100" dirty="0">
                <a:cs typeface="Courier New" panose="02070309020205020404"/>
              </a:rPr>
              <a:t>The more</a:t>
            </a:r>
            <a:r>
              <a:rPr lang="en-US" altLang="zh-CN" kern="100" dirty="0">
                <a:cs typeface="Courier New" panose="02070309020205020404"/>
              </a:rPr>
              <a:t> we acknowledge the outstanding universal value of our heritage sites, </a:t>
            </a:r>
            <a:r>
              <a:rPr lang="en-US" altLang="zh-CN" b="1" kern="100" dirty="0">
                <a:cs typeface="Courier New" panose="02070309020205020404"/>
              </a:rPr>
              <a:t>the more likely</a:t>
            </a:r>
            <a:r>
              <a:rPr lang="en-US" altLang="zh-CN" kern="100" dirty="0">
                <a:cs typeface="Courier New" panose="02070309020205020404"/>
              </a:rPr>
              <a:t> we are to treat them with respect. </a:t>
            </a:r>
            <a:r>
              <a:rPr lang="zh-CN" altLang="zh-CN" kern="100" dirty="0">
                <a:cs typeface="Times New Roman" panose="02020603050405020304"/>
              </a:rPr>
              <a:t>我们越明白遗产地突出的普遍价值，就越可能会尊重他们。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6" name="Group 13"/>
          <p:cNvGrpSpPr/>
          <p:nvPr/>
        </p:nvGrpSpPr>
        <p:grpSpPr bwMode="auto">
          <a:xfrm>
            <a:off x="503982" y="1052736"/>
            <a:ext cx="10871200" cy="576262"/>
            <a:chOff x="408" y="935"/>
            <a:chExt cx="6849" cy="363"/>
          </a:xfrm>
        </p:grpSpPr>
        <p:grpSp>
          <p:nvGrpSpPr>
            <p:cNvPr id="7" name="组合 7"/>
            <p:cNvGrpSpPr/>
            <p:nvPr/>
          </p:nvGrpSpPr>
          <p:grpSpPr bwMode="auto">
            <a:xfrm>
              <a:off x="408" y="935"/>
              <a:ext cx="6849" cy="363"/>
              <a:chOff x="647700" y="1484783"/>
              <a:chExt cx="10873512" cy="576000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411450" y="1484783"/>
                <a:ext cx="10109762" cy="576000"/>
              </a:xfrm>
              <a:prstGeom prst="rect">
                <a:avLst/>
              </a:prstGeom>
              <a:solidFill>
                <a:srgbClr val="E4BF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en-US" altLang="zh-CN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矩形 3"/>
              <p:cNvSpPr>
                <a:spLocks noChangeArrowheads="1"/>
              </p:cNvSpPr>
              <p:nvPr/>
            </p:nvSpPr>
            <p:spPr bwMode="auto">
              <a:xfrm>
                <a:off x="647700" y="1484783"/>
                <a:ext cx="720878" cy="576000"/>
              </a:xfrm>
              <a:prstGeom prst="rect">
                <a:avLst/>
              </a:prstGeom>
              <a:solidFill>
                <a:srgbClr val="CC4646"/>
              </a:solidFill>
              <a:ln w="12700" algn="ctr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r>
                  <a:rPr lang="en-US" altLang="zh-CN" dirty="0" smtClean="0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endParaRPr lang="en-US" altLang="zh-CN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9" name="Rectangle 17"/>
            <p:cNvSpPr>
              <a:spLocks noChangeArrowheads="1"/>
            </p:cNvSpPr>
            <p:nvPr/>
          </p:nvSpPr>
          <p:spPr bwMode="auto">
            <a:xfrm>
              <a:off x="907" y="956"/>
              <a:ext cx="630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the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＋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比较级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.., 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the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＋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比较级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</a:t>
              </a:r>
              <a:r>
                <a:rPr lang="en-US" altLang="zh-CN" b="1" dirty="0" smtClean="0">
                  <a:solidFill>
                    <a:srgbClr val="000000"/>
                  </a:solidFill>
                  <a:ea typeface="微软雅黑" panose="020B0503020204020204" pitchFamily="34" charset="-122"/>
                </a:rPr>
                <a:t>..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3354557"/>
            <a:ext cx="11174413" cy="3211401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“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the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＋比较级．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.., the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＋比较级．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..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”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意为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“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越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就越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……”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，主、从句的两个谓语是同时进行的，表示一方随另一方程度的变化而变化。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2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从结构上看，第一个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“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the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＋比较级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”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是表示条件的状语从句，在表示将来意义的情况下，从句用一般现在时表示将来；第二个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“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the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＋比较级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”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是主句，用一般将来时。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spcAft>
                <a:spcPts val="0"/>
              </a:spcAft>
              <a:tabLst>
                <a:tab pos="5372100" algn="l"/>
              </a:tabLst>
            </a:pPr>
            <a:r>
              <a:rPr lang="en-US" altLang="zh-CN" u="wavy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The more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choices you have, </a:t>
            </a:r>
            <a:r>
              <a:rPr lang="en-US" altLang="zh-CN" u="wavy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the better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decisions you will make.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你选择的余地越大，你的决定就会越好。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12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3068960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947655"/>
            <a:ext cx="11285537" cy="292150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【写作迁移】　用以上句型翻译</a:t>
            </a:r>
            <a:r>
              <a:rPr lang="en-US" altLang="zh-CN" kern="100" dirty="0">
                <a:cs typeface="Courier New" panose="02070309020205020404"/>
              </a:rPr>
              <a:t>/</a:t>
            </a:r>
            <a:r>
              <a:rPr lang="zh-CN" altLang="zh-CN" kern="100" dirty="0">
                <a:cs typeface="Times New Roman" panose="02020603050405020304"/>
              </a:rPr>
              <a:t>完成句子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你在南京待的时间越长，你就会越喜欢这座城市。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____________________________________________________________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宋体" panose="0201060003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</a:t>
            </a:r>
            <a:r>
              <a:rPr lang="zh-CN" altLang="zh-CN" kern="100" dirty="0">
                <a:cs typeface="Times New Roman" panose="02020603050405020304"/>
              </a:rPr>
              <a:t>我们消耗的汽油和电越多，排放的二氧化碳就越多。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l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_______________________________ we consume, _________________________ we are letting out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24062" y="2924944"/>
            <a:ext cx="8388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The longer you stay in Nanjing, the more you will like it.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296070" y="3831431"/>
            <a:ext cx="42547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The more petrol and electricity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776790" y="3903439"/>
            <a:ext cx="3383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the more carbon dioxide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3013925"/>
            <a:ext cx="11174413" cy="2077633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ruin one's health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/prospects/career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有损健康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葬送某人的前程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事业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ruin one's chances of doing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断送某人做某事的机会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fall into ruin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毁坏；毁灭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in ruins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毁坏；破败不堪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720216"/>
            <a:ext cx="10669866" cy="849105"/>
            <a:chOff x="921962" y="1901205"/>
            <a:chExt cx="10669866" cy="84910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8299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ruin /'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ruːɪn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破坏，毁坏；使破产，</a:t>
              </a:r>
              <a:r>
                <a:rPr lang="zh-CN" altLang="en-US" b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毁灭    </a:t>
              </a:r>
              <a:r>
                <a:rPr lang="en-US" altLang="zh-CN" b="1" i="1" dirty="0" smtClean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毁坏，毁灭；破产；残垣断壁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728328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占位符 3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1689716"/>
            <a:ext cx="11285537" cy="49343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lnSpc>
                <a:spcPct val="11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cs typeface="Courier New" panose="02070309020205020404"/>
              </a:rPr>
              <a:t>Heritage sites are facing a variety of dangers and many of them are in urgent need of protection. They are at risk from (1) _________(nature) forces. For instance, the Great Pyramid of Giza is now several </a:t>
            </a:r>
            <a:r>
              <a:rPr lang="en-US" altLang="zh-CN" kern="100" dirty="0" err="1">
                <a:cs typeface="Courier New" panose="02070309020205020404"/>
              </a:rPr>
              <a:t>metres</a:t>
            </a:r>
            <a:r>
              <a:rPr lang="en-US" altLang="zh-CN" kern="100" dirty="0">
                <a:cs typeface="Courier New" panose="02070309020205020404"/>
              </a:rPr>
              <a:t> (2) _________(short) than it was originally. Another big danger is human activities. In some conflict areas (3) _______ civil wars often break out, fighters have even destroyed heritage sites on purpose. Due to human population growth, the demand for production and (4) _____________(consume) of goods increases. Widespread development puts our cultural and natural heritage sites (5) ____ danger. Due to global warming, parts of the Great Barrier Reef (6) </a:t>
            </a:r>
            <a:r>
              <a:rPr lang="en-US" altLang="zh-CN" kern="100" dirty="0" smtClean="0">
                <a:cs typeface="Courier New" panose="02070309020205020404"/>
              </a:rPr>
              <a:t>______________ (</a:t>
            </a:r>
            <a:r>
              <a:rPr lang="en-US" altLang="zh-CN" kern="100" dirty="0">
                <a:cs typeface="Courier New" panose="02070309020205020404"/>
              </a:rPr>
              <a:t>affect) seriously, (7) _______ harms the ecology. As well as (8) _______(be) home to a wide diversity of ocean species, the reef can boost tourism, (9) ___________(provide) many job opportunities. These sites are the great wonders of our world. We all share a joint responsibility (10) ____________(protect) and preserve them</a:t>
            </a:r>
            <a:r>
              <a:rPr lang="en-US" altLang="zh-CN" kern="100" dirty="0" smtClean="0">
                <a:cs typeface="Courier New" panose="02070309020205020404"/>
              </a:rPr>
              <a:t>.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8900"/>
          <a:stretch>
            <a:fillRect/>
          </a:stretch>
        </p:blipFill>
        <p:spPr bwMode="auto">
          <a:xfrm>
            <a:off x="5048251" y="1449726"/>
            <a:ext cx="1915258" cy="21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486" y="1001173"/>
            <a:ext cx="1969811" cy="45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5465370" y="2060848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natural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491115" y="2492896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shorter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9288958" y="2852936"/>
            <a:ext cx="982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where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272734" y="3645024"/>
            <a:ext cx="1879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consumption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1161166" y="4077072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in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796823" y="4479503"/>
            <a:ext cx="1724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are </a:t>
            </a:r>
            <a:r>
              <a:rPr lang="en-US" altLang="zh-CN" b="1" dirty="0"/>
              <a:t>affected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312294" y="4869160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which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8784902" y="4869160"/>
            <a:ext cx="902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being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8956968" y="5229200"/>
            <a:ext cx="1461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providing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3084558" y="6063679"/>
            <a:ext cx="1451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to protect</a:t>
            </a:r>
            <a:endParaRPr lang="zh-CN" altLang="en-US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/>
          <p:nvPr/>
        </p:nvGrpSpPr>
        <p:grpSpPr bwMode="auto">
          <a:xfrm>
            <a:off x="646113" y="2513013"/>
            <a:ext cx="5449887" cy="2589212"/>
            <a:chOff x="408" y="1583"/>
            <a:chExt cx="3447" cy="1631"/>
          </a:xfrm>
        </p:grpSpPr>
        <p:sp>
          <p:nvSpPr>
            <p:cNvPr id="17" name="标题 1"/>
            <p:cNvSpPr txBox="1"/>
            <p:nvPr/>
          </p:nvSpPr>
          <p:spPr>
            <a:xfrm>
              <a:off x="408" y="1583"/>
              <a:ext cx="2534" cy="546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CC0000"/>
                  </a:solidFill>
                  <a:latin typeface="方正小标宋简体" pitchFamily="65" charset="-122"/>
                  <a:ea typeface="方正小标宋简体" pitchFamily="65" charset="-122"/>
                </a:defRPr>
              </a:lvl9pPr>
            </a:lstStyle>
            <a:p>
              <a:pPr algn="l">
                <a:defRPr/>
              </a:pPr>
              <a:r>
                <a:rPr lang="zh-CN" altLang="en-US" sz="4800" kern="0" dirty="0">
                  <a:solidFill>
                    <a:schemeClr val="tx1"/>
                  </a:solidFill>
                  <a:latin typeface="微软雅黑" panose="020B0503020204020204" pitchFamily="34" charset="-122"/>
                </a:rPr>
                <a:t>谢谢观赏</a:t>
              </a:r>
              <a:endParaRPr lang="zh-CN" altLang="en-US" sz="4800" kern="0" dirty="0">
                <a:solidFill>
                  <a:schemeClr val="tx1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8" name="副标题 2"/>
            <p:cNvSpPr txBox="1"/>
            <p:nvPr/>
          </p:nvSpPr>
          <p:spPr>
            <a:xfrm>
              <a:off x="408" y="2184"/>
              <a:ext cx="3175" cy="1030"/>
            </a:xfrm>
          </p:spPr>
          <p:txBody>
            <a:bodyPr>
              <a:noAutofit/>
            </a:bodyPr>
            <a:lstStyle/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None/>
                <a:defRPr/>
              </a:pPr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温馨提示：</a:t>
              </a:r>
              <a:endPara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None/>
                <a:defRPr/>
              </a:pPr>
              <a:r>
                <a:rPr lang="zh-CN" altLang="en-US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趁热打铁，事半功倍。请老师布置同学们及时完成</a:t>
              </a:r>
              <a:r>
                <a:rPr lang="en-US" altLang="zh-CN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《</a:t>
              </a:r>
              <a:r>
                <a:rPr lang="zh-CN" altLang="en-US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练</a:t>
              </a:r>
              <a:r>
                <a:rPr lang="en-US" altLang="zh-CN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本</a:t>
              </a:r>
              <a:r>
                <a:rPr lang="en-US" altLang="zh-CN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》P93— 96</a:t>
              </a:r>
              <a:r>
                <a:rPr lang="zh-CN" altLang="en-US" dirty="0">
                  <a:solidFill>
                    <a:srgbClr val="CC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的练习。</a:t>
              </a:r>
              <a:endParaRPr lang="zh-CN" altLang="en-US" dirty="0">
                <a:solidFill>
                  <a:srgbClr val="CC46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 flipV="1">
              <a:off x="454" y="2176"/>
              <a:ext cx="3401" cy="1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3219955"/>
            <a:ext cx="11174413" cy="1581387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in/come into conflict (with) (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……)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有分歧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发生争执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armed/military conflict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武装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军事冲突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 conflict with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相矛盾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冲突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936710"/>
            <a:ext cx="10669866" cy="849105"/>
            <a:chOff x="921962" y="1901205"/>
            <a:chExt cx="10669866" cy="84910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8299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conflict /'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kɒnflɪkt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(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军事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)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冲突，战斗；争论；矛盾，不一致　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vi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冲突，抵触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934358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2787907"/>
            <a:ext cx="11174413" cy="1577197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high on the/one's agenda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高度重视；把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摆在重要位置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at the top of the/one's agenda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首要考虑；当务之急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be on the agenda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被列入议程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996255"/>
            <a:ext cx="10669866" cy="476360"/>
            <a:chOff x="921962" y="1901205"/>
            <a:chExt cx="10669866" cy="476360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57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agenda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ə'dʒendə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计划，方案；议程表，议事日程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2502310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1916396"/>
            <a:ext cx="11174413" cy="2573246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 consultation with sb.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与某人协商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available for consultation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可供查阅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 consult </a:t>
            </a:r>
            <a:r>
              <a:rPr lang="en-US" altLang="zh-CN" i="1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&amp; </a:t>
            </a:r>
            <a:r>
              <a:rPr lang="en-US" altLang="zh-CN" i="1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vi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咨询；请教；查阅；商量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consult sb. about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就某事请教某人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consult with sb. about/on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与某人商讨某事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124744"/>
            <a:ext cx="10669866" cy="476360"/>
            <a:chOff x="921962" y="1901205"/>
            <a:chExt cx="10669866" cy="476360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57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consultation /ˌ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kɒnsl'teɪʃn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咨询，商讨；就诊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1630799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4564101"/>
            <a:ext cx="11285537" cy="2009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【易混辨析】　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to, look up, consult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都可以用来表示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查阅，参考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，但是其宾语有所不同：</a:t>
            </a:r>
            <a:endParaRPr lang="zh-CN" altLang="zh-CN" sz="105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to/consult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book/dictionary</a:t>
            </a:r>
            <a:endParaRPr lang="zh-CN" altLang="zh-CN" sz="105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up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a </a:t>
            </a:r>
            <a: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book/dictionary</a:t>
            </a:r>
            <a:endParaRPr lang="zh-CN" altLang="zh-CN" sz="105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2251820"/>
            <a:ext cx="11174413" cy="3565105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① in cooperation with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合作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cooperation between A and B A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之间的合作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cooperation in doing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合作做某事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② cooperate </a:t>
            </a:r>
            <a:r>
              <a:rPr lang="en-US" altLang="zh-CN" i="1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vi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合作，协作；配合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cooperate with sb.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与某人合作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cooperate in (doing) </a:t>
            </a:r>
            <a:r>
              <a:rPr lang="en-US" altLang="zh-CN" kern="100" dirty="0" err="1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合作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做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某事</a:t>
            </a:r>
            <a:endParaRPr lang="zh-CN" altLang="zh-CN" sz="1050" kern="100" dirty="0">
              <a:cs typeface="Times New Roman" panose="02020603050405020304" pitchFamily="18" charset="0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③ cooperative </a:t>
            </a:r>
            <a:r>
              <a:rPr lang="en-US" altLang="zh-CN" i="1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adj</a:t>
            </a:r>
            <a:r>
              <a:rPr lang="en-US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合作的；协作的；同心协力的</a:t>
            </a:r>
            <a:endParaRPr lang="zh-CN" altLang="zh-CN" sz="1050" kern="100" dirty="0">
              <a:effectLst/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460168"/>
            <a:ext cx="10669866" cy="476360"/>
            <a:chOff x="921962" y="1901205"/>
            <a:chExt cx="10669866" cy="476360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572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cooperation /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kəʊˌɒpə'reɪʃn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n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合作，协作；协助，配合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1966223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圆角 13"/>
          <p:cNvSpPr>
            <a:spLocks noChangeArrowheads="1"/>
          </p:cNvSpPr>
          <p:nvPr/>
        </p:nvSpPr>
        <p:spPr bwMode="auto">
          <a:xfrm>
            <a:off x="542925" y="2276436"/>
            <a:ext cx="11174413" cy="1577197"/>
          </a:xfrm>
          <a:prstGeom prst="roundRect">
            <a:avLst>
              <a:gd name="adj" fmla="val 5593"/>
            </a:avLst>
          </a:prstGeom>
          <a:noFill/>
          <a:ln w="19050" algn="ctr">
            <a:solidFill>
              <a:srgbClr val="757575"/>
            </a:solidFill>
            <a:prstDash val="dash"/>
            <a:miter lim="800000"/>
          </a:ln>
        </p:spPr>
        <p:txBody>
          <a:bodyPr>
            <a:spAutoFit/>
          </a:bodyPr>
          <a:lstStyle/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①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interrupt sb./</a:t>
            </a:r>
            <a:r>
              <a:rPr lang="en-US" altLang="zh-CN" kern="100" dirty="0" err="1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with </a:t>
            </a:r>
            <a:r>
              <a:rPr lang="en-US" altLang="zh-CN" kern="100" dirty="0" err="1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打扰</a:t>
            </a: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……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interrupt </a:t>
            </a:r>
            <a:r>
              <a:rPr lang="en-US" altLang="zh-CN" kern="100" dirty="0" err="1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sth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使暂停；使中断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 algn="just">
              <a:lnSpc>
                <a:spcPct val="130000"/>
              </a:lnSpc>
              <a:spcAft>
                <a:spcPts val="0"/>
              </a:spcAft>
              <a:tabLst>
                <a:tab pos="5372100" algn="l"/>
              </a:tabLst>
            </a:pPr>
            <a:r>
              <a:rPr lang="en-US" altLang="zh-CN" kern="100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2" charset="-122"/>
                <a:cs typeface="Times New Roman" panose="02020603050405020304"/>
              </a:rPr>
              <a:t>②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interruption </a:t>
            </a:r>
            <a:r>
              <a:rPr lang="en-US" altLang="zh-CN" i="1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n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. </a:t>
            </a:r>
            <a:r>
              <a:rPr lang="zh-CN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Times New Roman" panose="02020603050405020304"/>
              </a:rPr>
              <a:t>打扰；插嘴</a:t>
            </a:r>
            <a:r>
              <a:rPr lang="en-US" altLang="zh-CN" kern="100" dirty="0">
                <a:solidFill>
                  <a:srgbClr val="000000"/>
                </a:solidFill>
                <a:latin typeface="Times New Roman" panose="02020603050405020304"/>
                <a:ea typeface="黑体" panose="02010609060101010101" pitchFamily="2" charset="-122"/>
                <a:cs typeface="Courier New" panose="02070309020205020404"/>
              </a:rPr>
              <a:t> 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21962" y="1484784"/>
            <a:ext cx="10669866" cy="479535"/>
            <a:chOff x="921962" y="1901205"/>
            <a:chExt cx="10669866" cy="479535"/>
          </a:xfrm>
        </p:grpSpPr>
        <p:sp>
          <p:nvSpPr>
            <p:cNvPr id="13" name="矩形 3"/>
            <p:cNvSpPr>
              <a:spLocks noChangeArrowheads="1"/>
            </p:cNvSpPr>
            <p:nvPr/>
          </p:nvSpPr>
          <p:spPr bwMode="auto">
            <a:xfrm>
              <a:off x="921962" y="1901205"/>
              <a:ext cx="560306" cy="447675"/>
            </a:xfrm>
            <a:prstGeom prst="rect">
              <a:avLst/>
            </a:prstGeom>
            <a:solidFill>
              <a:srgbClr val="CC4646"/>
            </a:solidFill>
            <a:ln w="12700" algn="ctr">
              <a:noFill/>
              <a:miter lim="800000"/>
            </a:ln>
          </p:spPr>
          <p:txBody>
            <a:bodyPr anchor="ctr"/>
            <a:lstStyle/>
            <a:p>
              <a:pPr algn="ctr"/>
              <a:r>
                <a:rPr lang="en-US" altLang="zh-CN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endParaRPr lang="en-US" altLang="zh-CN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584102" y="1920365"/>
              <a:ext cx="10007726" cy="4603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interrupt /ˌ</a:t>
              </a:r>
              <a:r>
                <a:rPr lang="en-US" altLang="zh-CN" b="1" dirty="0" err="1">
                  <a:solidFill>
                    <a:srgbClr val="000000"/>
                  </a:solidFill>
                  <a:ea typeface="微软雅黑" panose="020B0503020204020204" pitchFamily="34" charset="-122"/>
                </a:rPr>
                <a:t>ɪntə'rʌpt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</a:rPr>
                <a:t>/ </a:t>
              </a:r>
              <a:r>
                <a:rPr lang="en-US" altLang="zh-CN" b="1" i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vt</a:t>
              </a:r>
              <a:r>
                <a:rPr lang="en-US" altLang="zh-CN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. </a:t>
              </a:r>
              <a:r>
                <a:rPr lang="zh-CN" altLang="en-US" b="1" dirty="0">
                  <a:solidFill>
                    <a:srgbClr val="000000"/>
                  </a:solidFill>
                  <a:ea typeface="微软雅黑" panose="020B0503020204020204" pitchFamily="34" charset="-122"/>
                  <a:cs typeface="Times New Roman" panose="02020603050405020304" pitchFamily="18" charset="0"/>
                </a:rPr>
                <a:t>打扰，插嘴；使暂停，使中断</a:t>
              </a:r>
              <a:endParaRPr lang="zh-CN" altLang="en-US" b="1" dirty="0">
                <a:solidFill>
                  <a:srgbClr val="000000"/>
                </a:solidFill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4" name="Picture 18"/>
          <p:cNvPicPr>
            <a:picLocks noChangeAspect="1" noChangeArrowheads="1"/>
          </p:cNvPicPr>
          <p:nvPr/>
        </p:nvPicPr>
        <p:blipFill rotWithShape="1">
          <a:blip r:embed="rId1"/>
          <a:srcRect b="35497"/>
          <a:stretch>
            <a:fillRect/>
          </a:stretch>
        </p:blipFill>
        <p:spPr bwMode="auto">
          <a:xfrm>
            <a:off x="766764" y="1990839"/>
            <a:ext cx="1852659" cy="4179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文本占位符 1"/>
          <p:cNvSpPr>
            <a:spLocks noGrp="1"/>
          </p:cNvSpPr>
          <p:nvPr>
            <p:ph type="body" sz="quarter" idx="10"/>
          </p:nvPr>
        </p:nvSpPr>
        <p:spPr bwMode="auto">
          <a:xfrm>
            <a:off x="490538" y="3988037"/>
            <a:ext cx="11285537" cy="19612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anchor="t" anchorCtr="0" compatLnSpc="1"/>
          <a:lstStyle/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en-US" altLang="zh-CN" kern="100" dirty="0">
                <a:cs typeface="Courier New" panose="02070309020205020404"/>
              </a:rPr>
              <a:t> Sorry to </a:t>
            </a:r>
            <a:r>
              <a:rPr lang="en-US" altLang="zh-CN" u="wavy" kern="100" dirty="0">
                <a:cs typeface="Courier New" panose="02070309020205020404"/>
              </a:rPr>
              <a:t>interrupt, </a:t>
            </a:r>
            <a:r>
              <a:rPr lang="en-US" altLang="zh-CN" kern="100" dirty="0">
                <a:cs typeface="Courier New" panose="02070309020205020404"/>
              </a:rPr>
              <a:t>but there's someone to see you.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对不起打扰一下，有人要见你。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en-US" altLang="zh-CN" kern="100" dirty="0">
                <a:cs typeface="Courier New" panose="02070309020205020404"/>
              </a:rPr>
              <a:t> The game was </a:t>
            </a:r>
            <a:r>
              <a:rPr lang="en-US" altLang="zh-CN" u="wavy" kern="100" dirty="0">
                <a:cs typeface="Courier New" panose="02070309020205020404"/>
              </a:rPr>
              <a:t>interrupted</a:t>
            </a:r>
            <a:r>
              <a:rPr lang="en-US" altLang="zh-CN" kern="100" dirty="0">
                <a:cs typeface="Courier New" panose="02070309020205020404"/>
              </a:rPr>
              <a:t> several times by rain.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609600">
              <a:spcAft>
                <a:spcPts val="0"/>
              </a:spcAft>
              <a:tabLst>
                <a:tab pos="5372100" algn="l"/>
              </a:tabLst>
            </a:pPr>
            <a:r>
              <a:rPr lang="zh-CN" altLang="zh-CN" kern="100" dirty="0">
                <a:cs typeface="Times New Roman" panose="02020603050405020304"/>
              </a:rPr>
              <a:t>比赛因下雨中断了几次。</a:t>
            </a:r>
            <a:r>
              <a:rPr lang="en-US" altLang="zh-CN" kern="100" dirty="0">
                <a:cs typeface="Courier New" panose="02070309020205020404"/>
              </a:rPr>
              <a:t> </a:t>
            </a:r>
            <a:endParaRPr lang="zh-CN" altLang="zh-CN" sz="105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p="http://schemas.openxmlformats.org/presentationml/2006/main">
  <p:tag name="KSO_WPP_MARK_KEY" val="25658320-aad4-4125-93b4-7f2122abd912"/>
  <p:tag name="COMMONDATA" val="eyJoZGlkIjoiNzhlNzY1YTI5MmM1MTBlZDI0MGZkMzJlZTkxNmRiNWQifQ=="/>
</p:tagLst>
</file>

<file path=ppt/theme/theme1.xml><?xml version="1.0" encoding="utf-8"?>
<a:theme xmlns:a="http://schemas.openxmlformats.org/drawingml/2006/main" name="高考总复习模板">
  <a:themeElements>
    <a:clrScheme name="南方凤凰台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CC4646"/>
      </a:accent1>
      <a:accent2>
        <a:srgbClr val="E4BFA0"/>
      </a:accent2>
      <a:accent3>
        <a:srgbClr val="E0AD6A"/>
      </a:accent3>
      <a:accent4>
        <a:srgbClr val="EAEAEA"/>
      </a:accent4>
      <a:accent5>
        <a:srgbClr val="FFC000"/>
      </a:accent5>
      <a:accent6>
        <a:srgbClr val="92D050"/>
      </a:accent6>
      <a:hlink>
        <a:srgbClr val="CC4646"/>
      </a:hlink>
      <a:folHlink>
        <a:srgbClr val="A1A18B"/>
      </a:folHlink>
    </a:clrScheme>
    <a:fontScheme name="南方凤凰台">
      <a:majorFont>
        <a:latin typeface="Arial"/>
        <a:ea typeface="微软雅黑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>
          <a:defRPr sz="2600" b="1" dirty="0">
            <a:latin typeface="+mn-lt"/>
            <a:ea typeface="黑体" panose="02010609060101010101" pitchFamily="2" charset="-122"/>
          </a:defRPr>
        </a:defPPr>
      </a:lstStyle>
    </a:spDef>
  </a:objectDefaults>
  <a:extraClrSchemeLst>
    <a:extraClrScheme>
      <a:clrScheme name="752179280 1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7B8"/>
        </a:accent5>
        <a:accent6>
          <a:srgbClr val="1292D3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52179280 2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72817"/>
        </a:accent4>
        <a:accent5>
          <a:srgbClr val="EBDDB0"/>
        </a:accent5>
        <a:accent6>
          <a:srgbClr val="3281C9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52179280 3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6E9"/>
        </a:accent5>
        <a:accent6>
          <a:srgbClr val="D67F44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52179280 4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7B8"/>
        </a:accent5>
        <a:accent6>
          <a:srgbClr val="1292D3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12423</Words>
  <Application>WPS 演示</Application>
  <PresentationFormat>自定义</PresentationFormat>
  <Paragraphs>532</Paragraphs>
  <Slides>41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57" baseType="lpstr">
      <vt:lpstr>Arial</vt:lpstr>
      <vt:lpstr>宋体</vt:lpstr>
      <vt:lpstr>Wingdings</vt:lpstr>
      <vt:lpstr>Times New Roman</vt:lpstr>
      <vt:lpstr>黑体</vt:lpstr>
      <vt:lpstr>微软雅黑</vt:lpstr>
      <vt:lpstr>方正小标宋简体</vt:lpstr>
      <vt:lpstr>Times New Roman</vt:lpstr>
      <vt:lpstr>Courier New</vt:lpstr>
      <vt:lpstr>IPAPANNEW</vt:lpstr>
      <vt:lpstr>Segoe Print</vt:lpstr>
      <vt:lpstr>Book Antiqua</vt:lpstr>
      <vt:lpstr>Book Antiqua</vt:lpstr>
      <vt:lpstr>Arial Unicode MS</vt:lpstr>
      <vt:lpstr>楷体</vt:lpstr>
      <vt:lpstr>高考总复习模板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Bill</dc:creator>
  <cp:lastModifiedBy>Cathy</cp:lastModifiedBy>
  <cp:revision>1805</cp:revision>
  <cp:lastPrinted>2411-12-30T00:00:00Z</cp:lastPrinted>
  <dcterms:created xsi:type="dcterms:W3CDTF">2008-03-11T13:01:00Z</dcterms:created>
  <dcterms:modified xsi:type="dcterms:W3CDTF">2023-04-20T10:17:43Z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8454663CFB6E4175B7CBA161011FDF51_12</vt:lpwstr>
  </property>
  <property fmtid="{D5CDD505-2E9C-101B-9397-08002B2CF9AE}" pid="3" name="KSOProductBuildVer">
    <vt:lpwstr>2052-11.1.0.14036</vt:lpwstr>
  </property>
</Properties>
</file>