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7" r:id="rId3"/>
    <p:sldId id="306" r:id="rId4"/>
    <p:sldId id="307" r:id="rId5"/>
    <p:sldId id="258" r:id="rId6"/>
    <p:sldId id="269" r:id="rId7"/>
    <p:sldId id="265" r:id="rId8"/>
    <p:sldId id="267" r:id="rId9"/>
    <p:sldId id="268" r:id="rId10"/>
    <p:sldId id="277" r:id="rId11"/>
    <p:sldId id="278" r:id="rId12"/>
    <p:sldId id="279" r:id="rId13"/>
    <p:sldId id="299" r:id="rId14"/>
    <p:sldId id="280" r:id="rId15"/>
    <p:sldId id="266" r:id="rId16"/>
    <p:sldId id="321" r:id="rId17"/>
    <p:sldId id="281" r:id="rId18"/>
    <p:sldId id="322" r:id="rId19"/>
    <p:sldId id="305" r:id="rId20"/>
  </p:sldIdLst>
  <p:sldSz cx="12192000" cy="6858000"/>
  <p:notesSz cx="6858000" cy="9144000"/>
  <p:custDataLst>
    <p:tags r:id="rId25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778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09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gs" Target="tags/tag82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4" Type="http://schemas.openxmlformats.org/officeDocument/2006/relationships/image" Target="../media/image20.wmf"/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D2A48B96-639E-45A3-A0BA-2464DFDB1FAA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A6837353-30EB-4A48-80EB-173D804AEFBD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 fontAlgn="auto"/>
            <a:r>
              <a:rPr lang="zh-CN" altLang="en-US" strike="noStrike" noProof="1" smtClean="0"/>
              <a:t>单击此处编辑标题</a:t>
            </a:r>
            <a:endParaRPr lang="zh-CN" altLang="en-US" strike="noStrike" noProof="1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dirty="0"/>
              <a:t>单击此处编辑文本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dirty="0"/>
              <a:t>单击此处编辑文本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单击此处编辑文本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/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 fontAlgn="auto"/>
            <a:r>
              <a:rPr lang="zh-CN" altLang="en-US" strike="noStrike" noProof="1" smtClean="0"/>
              <a:t>单击此处编辑标题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tags" Target="../tags/tag5.xml"/><Relationship Id="rId15" Type="http://schemas.openxmlformats.org/officeDocument/2006/relationships/tags" Target="../tags/tag4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013" y="608013"/>
            <a:ext cx="10969625" cy="706437"/>
          </a:xfrm>
          <a:prstGeom prst="rect">
            <a:avLst/>
          </a:prstGeom>
          <a:noFill/>
          <a:ln w="9525">
            <a:noFill/>
          </a:ln>
        </p:spPr>
        <p:txBody>
          <a:bodyPr vert="horz" lIns="90170" tIns="46990" rIns="90170" bIns="46990"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  <p:custDataLst>
              <p:tags r:id="rId13"/>
            </p:custDataLst>
          </p:nvPr>
        </p:nvSpPr>
        <p:spPr>
          <a:xfrm>
            <a:off x="608013" y="1490663"/>
            <a:ext cx="10969625" cy="4759325"/>
          </a:xfrm>
          <a:prstGeom prst="rect">
            <a:avLst/>
          </a:prstGeom>
          <a:noFill/>
          <a:ln w="9525">
            <a:noFill/>
          </a:ln>
        </p:spPr>
        <p:txBody>
          <a:bodyPr vert="horz" lIns="90000" tIns="46800" rIns="90000" bIns="46800"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775" y="6315075"/>
            <a:ext cx="26987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388" y="6315075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300" y="6315075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8.vml"/><Relationship Id="rId7" Type="http://schemas.openxmlformats.org/officeDocument/2006/relationships/slideLayout" Target="../slideLayouts/slideLayout2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slide" Target="slide7.xml"/><Relationship Id="rId3" Type="http://schemas.openxmlformats.org/officeDocument/2006/relationships/image" Target="../media/image12.emf"/><Relationship Id="rId2" Type="http://schemas.openxmlformats.org/officeDocument/2006/relationships/oleObject" Target="../embeddings/oleObject10.bin"/><Relationship Id="rId1" Type="http://schemas.openxmlformats.org/officeDocument/2006/relationships/tags" Target="../tags/tag4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9.vml"/><Relationship Id="rId7" Type="http://schemas.openxmlformats.org/officeDocument/2006/relationships/slideLayout" Target="../slideLayouts/slideLayout2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slide" Target="slide7.xml"/><Relationship Id="rId3" Type="http://schemas.openxmlformats.org/officeDocument/2006/relationships/image" Target="../media/image13.emf"/><Relationship Id="rId2" Type="http://schemas.openxmlformats.org/officeDocument/2006/relationships/oleObject" Target="../embeddings/oleObject11.bin"/><Relationship Id="rId1" Type="http://schemas.openxmlformats.org/officeDocument/2006/relationships/tags" Target="../tags/tag44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8.xml"/><Relationship Id="rId4" Type="http://schemas.openxmlformats.org/officeDocument/2006/relationships/slide" Target="slide7.xml"/><Relationship Id="rId3" Type="http://schemas.openxmlformats.org/officeDocument/2006/relationships/image" Target="../media/image14.emf"/><Relationship Id="rId2" Type="http://schemas.openxmlformats.org/officeDocument/2006/relationships/oleObject" Target="../embeddings/oleObject12.bin"/><Relationship Id="rId1" Type="http://schemas.openxmlformats.org/officeDocument/2006/relationships/tags" Target="../tags/tag47.xml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image" Target="../media/image16.png"/><Relationship Id="rId3" Type="http://schemas.openxmlformats.org/officeDocument/2006/relationships/image" Target="../media/image15.emf"/><Relationship Id="rId2" Type="http://schemas.openxmlformats.org/officeDocument/2006/relationships/oleObject" Target="../embeddings/oleObject13.bin"/><Relationship Id="rId1" Type="http://schemas.openxmlformats.org/officeDocument/2006/relationships/tags" Target="../tags/tag49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5.bin"/><Relationship Id="rId8" Type="http://schemas.openxmlformats.org/officeDocument/2006/relationships/tags" Target="../tags/tag56.xml"/><Relationship Id="rId7" Type="http://schemas.openxmlformats.org/officeDocument/2006/relationships/tags" Target="../tags/tag55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Relationship Id="rId31" Type="http://schemas.openxmlformats.org/officeDocument/2006/relationships/vmlDrawing" Target="../drawings/vmlDrawing12.vml"/><Relationship Id="rId30" Type="http://schemas.openxmlformats.org/officeDocument/2006/relationships/slideLayout" Target="../slideLayouts/slideLayout1.xml"/><Relationship Id="rId3" Type="http://schemas.openxmlformats.org/officeDocument/2006/relationships/image" Target="../media/image17.wmf"/><Relationship Id="rId29" Type="http://schemas.openxmlformats.org/officeDocument/2006/relationships/tags" Target="../tags/tag71.xml"/><Relationship Id="rId28" Type="http://schemas.openxmlformats.org/officeDocument/2006/relationships/tags" Target="../tags/tag70.xml"/><Relationship Id="rId27" Type="http://schemas.openxmlformats.org/officeDocument/2006/relationships/tags" Target="../tags/tag69.xml"/><Relationship Id="rId26" Type="http://schemas.openxmlformats.org/officeDocument/2006/relationships/image" Target="../media/image20.wmf"/><Relationship Id="rId25" Type="http://schemas.openxmlformats.org/officeDocument/2006/relationships/oleObject" Target="../embeddings/oleObject17.bin"/><Relationship Id="rId24" Type="http://schemas.openxmlformats.org/officeDocument/2006/relationships/tags" Target="../tags/tag68.xml"/><Relationship Id="rId23" Type="http://schemas.openxmlformats.org/officeDocument/2006/relationships/tags" Target="../tags/tag67.xml"/><Relationship Id="rId22" Type="http://schemas.openxmlformats.org/officeDocument/2006/relationships/tags" Target="../tags/tag66.xml"/><Relationship Id="rId21" Type="http://schemas.openxmlformats.org/officeDocument/2006/relationships/image" Target="../media/image19.emf"/><Relationship Id="rId20" Type="http://schemas.openxmlformats.org/officeDocument/2006/relationships/oleObject" Target="../embeddings/oleObject16.bin"/><Relationship Id="rId2" Type="http://schemas.openxmlformats.org/officeDocument/2006/relationships/oleObject" Target="../embeddings/oleObject14.bin"/><Relationship Id="rId19" Type="http://schemas.openxmlformats.org/officeDocument/2006/relationships/tags" Target="../tags/tag65.xml"/><Relationship Id="rId18" Type="http://schemas.openxmlformats.org/officeDocument/2006/relationships/tags" Target="../tags/tag64.xml"/><Relationship Id="rId17" Type="http://schemas.openxmlformats.org/officeDocument/2006/relationships/tags" Target="../tags/tag63.xml"/><Relationship Id="rId16" Type="http://schemas.openxmlformats.org/officeDocument/2006/relationships/tags" Target="../tags/tag62.xml"/><Relationship Id="rId15" Type="http://schemas.openxmlformats.org/officeDocument/2006/relationships/tags" Target="../tags/tag61.xml"/><Relationship Id="rId14" Type="http://schemas.openxmlformats.org/officeDocument/2006/relationships/tags" Target="../tags/tag60.xml"/><Relationship Id="rId13" Type="http://schemas.openxmlformats.org/officeDocument/2006/relationships/tags" Target="../tags/tag59.xml"/><Relationship Id="rId12" Type="http://schemas.openxmlformats.org/officeDocument/2006/relationships/tags" Target="../tags/tag58.xml"/><Relationship Id="rId11" Type="http://schemas.openxmlformats.org/officeDocument/2006/relationships/tags" Target="../tags/tag57.xml"/><Relationship Id="rId10" Type="http://schemas.openxmlformats.org/officeDocument/2006/relationships/image" Target="../media/image18.emf"/><Relationship Id="rId1" Type="http://schemas.openxmlformats.org/officeDocument/2006/relationships/tags" Target="../tags/tag51.xml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3.xml"/><Relationship Id="rId4" Type="http://schemas.openxmlformats.org/officeDocument/2006/relationships/slide" Target="slide7.xml"/><Relationship Id="rId3" Type="http://schemas.openxmlformats.org/officeDocument/2006/relationships/image" Target="../media/image21.emf"/><Relationship Id="rId2" Type="http://schemas.openxmlformats.org/officeDocument/2006/relationships/oleObject" Target="../embeddings/oleObject18.bin"/><Relationship Id="rId1" Type="http://schemas.openxmlformats.org/officeDocument/2006/relationships/tags" Target="../tags/tag72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4.v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5.xml"/><Relationship Id="rId3" Type="http://schemas.openxmlformats.org/officeDocument/2006/relationships/image" Target="../media/image22.emf"/><Relationship Id="rId2" Type="http://schemas.openxmlformats.org/officeDocument/2006/relationships/oleObject" Target="../embeddings/oleObject19.bin"/><Relationship Id="rId1" Type="http://schemas.openxmlformats.org/officeDocument/2006/relationships/tags" Target="../tags/tag74.xml"/></Relationships>
</file>

<file path=ppt/slides/_rels/slide17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4" Type="http://schemas.openxmlformats.org/officeDocument/2006/relationships/slide" Target="slide7.xml"/><Relationship Id="rId3" Type="http://schemas.openxmlformats.org/officeDocument/2006/relationships/image" Target="../media/image23.emf"/><Relationship Id="rId2" Type="http://schemas.openxmlformats.org/officeDocument/2006/relationships/oleObject" Target="../embeddings/oleObject20.bin"/><Relationship Id="rId1" Type="http://schemas.openxmlformats.org/officeDocument/2006/relationships/tags" Target="../tags/tag76.xml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81.xml"/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.bin"/><Relationship Id="rId8" Type="http://schemas.openxmlformats.org/officeDocument/2006/relationships/tags" Target="../tags/tag16.xml"/><Relationship Id="rId7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3" Type="http://schemas.openxmlformats.org/officeDocument/2006/relationships/vmlDrawing" Target="../drawings/vmlDrawing2.v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17.xml"/><Relationship Id="rId10" Type="http://schemas.openxmlformats.org/officeDocument/2006/relationships/image" Target="../media/image4.wmf"/><Relationship Id="rId1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23.xml"/><Relationship Id="rId8" Type="http://schemas.openxmlformats.org/officeDocument/2006/relationships/tags" Target="../tags/tag22.xml"/><Relationship Id="rId7" Type="http://schemas.openxmlformats.org/officeDocument/2006/relationships/image" Target="../media/image8.wmf"/><Relationship Id="rId6" Type="http://schemas.openxmlformats.org/officeDocument/2006/relationships/oleObject" Target="../embeddings/oleObject6.bin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3" Type="http://schemas.openxmlformats.org/officeDocument/2006/relationships/image" Target="../media/image7.emf"/><Relationship Id="rId2" Type="http://schemas.openxmlformats.org/officeDocument/2006/relationships/oleObject" Target="../embeddings/oleObject5.bin"/><Relationship Id="rId13" Type="http://schemas.openxmlformats.org/officeDocument/2006/relationships/vmlDrawing" Target="../drawings/vmlDrawing4.vml"/><Relationship Id="rId12" Type="http://schemas.openxmlformats.org/officeDocument/2006/relationships/slideLayout" Target="../slideLayouts/slideLayout1.xml"/><Relationship Id="rId11" Type="http://schemas.openxmlformats.org/officeDocument/2006/relationships/tags" Target="../tags/tag25.xml"/><Relationship Id="rId10" Type="http://schemas.openxmlformats.org/officeDocument/2006/relationships/tags" Target="../tags/tag24.xml"/><Relationship Id="rId1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7.xml"/><Relationship Id="rId3" Type="http://schemas.openxmlformats.org/officeDocument/2006/relationships/image" Target="../media/image9.emf"/><Relationship Id="rId2" Type="http://schemas.openxmlformats.org/officeDocument/2006/relationships/oleObject" Target="../embeddings/oleObject7.bin"/><Relationship Id="rId1" Type="http://schemas.openxmlformats.org/officeDocument/2006/relationships/tags" Target="../tags/tag26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" Target="slide10.xml"/><Relationship Id="rId8" Type="http://schemas.openxmlformats.org/officeDocument/2006/relationships/slide" Target="slide9.xml"/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7" Type="http://schemas.openxmlformats.org/officeDocument/2006/relationships/slideLayout" Target="../slideLayouts/slideLayout1.xml"/><Relationship Id="rId16" Type="http://schemas.openxmlformats.org/officeDocument/2006/relationships/tags" Target="../tags/tag37.xml"/><Relationship Id="rId15" Type="http://schemas.openxmlformats.org/officeDocument/2006/relationships/slide" Target="slide17.xml"/><Relationship Id="rId14" Type="http://schemas.openxmlformats.org/officeDocument/2006/relationships/slide" Target="slide12.xml"/><Relationship Id="rId13" Type="http://schemas.openxmlformats.org/officeDocument/2006/relationships/tags" Target="../tags/tag36.xml"/><Relationship Id="rId12" Type="http://schemas.openxmlformats.org/officeDocument/2006/relationships/tags" Target="../tags/tag35.xml"/><Relationship Id="rId11" Type="http://schemas.openxmlformats.org/officeDocument/2006/relationships/slide" Target="slide13.xml"/><Relationship Id="rId10" Type="http://schemas.openxmlformats.org/officeDocument/2006/relationships/slide" Target="slide11.xml"/><Relationship Id="rId1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8.xml"/><Relationship Id="rId3" Type="http://schemas.openxmlformats.org/officeDocument/2006/relationships/slide" Target="slide7.xml"/><Relationship Id="rId2" Type="http://schemas.openxmlformats.org/officeDocument/2006/relationships/image" Target="../media/image10.emf"/><Relationship Id="rId1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slide" Target="slide7.xml"/><Relationship Id="rId2" Type="http://schemas.openxmlformats.org/officeDocument/2006/relationships/image" Target="../media/image11.emf"/><Relationship Id="rId1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245155" y="1011555"/>
            <a:ext cx="9799200" cy="2570399"/>
          </a:xfrm>
        </p:spPr>
        <p:txBody>
          <a:bodyPr vert="horz" lIns="90000" tIns="46800" rIns="90000" bIns="46800" anchor="b" anchorCtr="0">
            <a:normAutofit/>
            <a:scene3d>
              <a:camera prst="orthographicFront"/>
              <a:lightRig rig="threePt" dir="t"/>
            </a:scene3d>
          </a:bodyPr>
          <a:p>
            <a:pPr defTabSz="914400" fontAlgn="auto">
              <a:buClrTx/>
              <a:buSzTx/>
              <a:buFontTx/>
              <a:buNone/>
            </a:pPr>
            <a:r>
              <a:rPr lang="zh-CN" altLang="en-US" sz="7200" strike="noStrike" kern="1200" normalizeH="0" baseline="0" noProof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直线与圆的位置关系</a:t>
            </a:r>
            <a:br>
              <a:rPr lang="zh-CN" altLang="en-US" sz="7200" strike="noStrike" kern="1200" normalizeH="0" baseline="0" noProof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r>
              <a:rPr lang="zh-CN" altLang="en-US" sz="7200" strike="noStrike" kern="1200" normalizeH="0" baseline="0" noProof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复习（</a:t>
            </a:r>
            <a:r>
              <a:rPr lang="en-US" altLang="zh-CN" sz="7200" strike="noStrike" kern="1200" normalizeH="0" baseline="0" noProof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7200" strike="noStrike" kern="1200" normalizeH="0" baseline="0" noProof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</a:t>
            </a:r>
            <a:endParaRPr lang="zh-CN" altLang="en-US" sz="7200" strike="noStrike" kern="1200" normalizeH="0" baseline="0" noProof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074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563" y="3791268"/>
            <a:ext cx="9799637" cy="1471612"/>
          </a:xfrm>
        </p:spPr>
        <p:txBody>
          <a:bodyPr vert="horz" lIns="90000" tIns="46800" rIns="90000" bIns="46800" anchor="t" anchorCtr="0"/>
          <a:p>
            <a:pPr defTabSz="914400">
              <a:buClrTx/>
              <a:buSzTx/>
            </a:pPr>
            <a:r>
              <a:rPr lang="zh-CN" altLang="en-US" sz="3200" b="1" kern="1200" normalizeH="0" baseline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南京市临江高级中学</a:t>
            </a:r>
            <a:r>
              <a:rPr lang="en-US" altLang="zh-CN" sz="3200" b="1" kern="1200" normalizeH="0" baseline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zh-CN" altLang="en-US" sz="3200" b="1" kern="1200" normalizeH="0" baseline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赵婷</a:t>
            </a:r>
            <a:endParaRPr lang="zh-CN" altLang="en-US" sz="3200" b="1" kern="1200" normalizeH="0" baseline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3"/>
    </p:custData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1265" name="对象 3">
            <a:hlinkClick r:id="" action="ppaction://ole?verb="/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898525" y="809466"/>
          <a:ext cx="9455150" cy="224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2" imgW="5295900" imgH="1400175" progId="Word.Document.8">
                  <p:embed/>
                </p:oleObj>
              </mc:Choice>
              <mc:Fallback>
                <p:oleObj name="" r:id="rId2" imgW="5295900" imgH="1400175" progId="Word.Document.8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98525" y="809466"/>
                        <a:ext cx="9455150" cy="22402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动作按钮: 后退或前一项 1">
            <a:hlinkClick r:id="rId4" action="ppaction://hlinksldjump"/>
          </p:cNvPr>
          <p:cNvSpPr/>
          <p:nvPr>
            <p:custDataLst>
              <p:tags r:id="rId5"/>
            </p:custDataLst>
          </p:nvPr>
        </p:nvSpPr>
        <p:spPr>
          <a:xfrm>
            <a:off x="9672638" y="5340350"/>
            <a:ext cx="522288" cy="520700"/>
          </a:xfrm>
          <a:prstGeom prst="actionButtonBackPrevious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auto"/>
            <a:endParaRPr lang="zh-CN" altLang="en-US" strike="noStrike" noProof="1"/>
          </a:p>
        </p:txBody>
      </p:sp>
    </p:spTree>
    <p:custDataLst>
      <p:tags r:id="rId6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2289" name="对象 3">
            <a:hlinkClick r:id="" action="ppaction://ole?verb="/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097915" y="999173"/>
          <a:ext cx="9455150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2" imgW="5295900" imgH="1009650" progId="Word.Document.8">
                  <p:embed/>
                </p:oleObj>
              </mc:Choice>
              <mc:Fallback>
                <p:oleObj name="" r:id="rId2" imgW="5295900" imgH="1009650" progId="Word.Document.8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7915" y="999173"/>
                        <a:ext cx="9455150" cy="1616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动作按钮: 后退或前一项 1">
            <a:hlinkClick r:id="rId4" action="ppaction://hlinksldjump"/>
          </p:cNvPr>
          <p:cNvSpPr/>
          <p:nvPr>
            <p:custDataLst>
              <p:tags r:id="rId5"/>
            </p:custDataLst>
          </p:nvPr>
        </p:nvSpPr>
        <p:spPr>
          <a:xfrm>
            <a:off x="9672638" y="5340350"/>
            <a:ext cx="522288" cy="520700"/>
          </a:xfrm>
          <a:prstGeom prst="actionButtonBackPrevious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auto"/>
            <a:endParaRPr lang="zh-CN" altLang="en-US" strike="noStrike" noProof="1"/>
          </a:p>
        </p:txBody>
      </p:sp>
    </p:spTree>
    <p:custDataLst>
      <p:tags r:id="rId6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8193" name="内容占位符 3">
            <a:hlinkClick r:id="" action="ppaction://ole?verb="/>
          </p:cNvPr>
          <p:cNvGraphicFramePr>
            <a:graphicFrameLocks noGrp="1" noChangeAspect="1"/>
          </p:cNvGraphicFramePr>
          <p:nvPr>
            <p:ph idx="1"/>
            <p:custDataLst>
              <p:tags r:id="rId1"/>
            </p:custDataLst>
          </p:nvPr>
        </p:nvGraphicFramePr>
        <p:xfrm>
          <a:off x="1012825" y="1174274"/>
          <a:ext cx="9483725" cy="1796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2" imgW="5295900" imgH="1200150" progId="Word.Document.8">
                  <p:embed/>
                </p:oleObj>
              </mc:Choice>
              <mc:Fallback>
                <p:oleObj name="" r:id="rId2" imgW="5295900" imgH="1200150" progId="Word.Document.8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12825" y="1174274"/>
                        <a:ext cx="9483725" cy="179641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动作按钮: 后退或前一项 3">
            <a:hlinkClick r:id="rId4" action="ppaction://hlinksldjump"/>
          </p:cNvPr>
          <p:cNvSpPr/>
          <p:nvPr/>
        </p:nvSpPr>
        <p:spPr>
          <a:xfrm>
            <a:off x="9934575" y="5400675"/>
            <a:ext cx="568325" cy="522288"/>
          </a:xfrm>
          <a:prstGeom prst="actionButtonBackPrevious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auto"/>
            <a:endParaRPr lang="zh-CN" altLang="en-US" strike="noStrike" noProof="1"/>
          </a:p>
        </p:txBody>
      </p:sp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4337" name="对象 3">
            <a:hlinkClick r:id="" action="ppaction://ole?verb="/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898525" y="809625"/>
          <a:ext cx="9775825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2" imgW="5295900" imgH="1400175" progId="Word.Document.8">
                  <p:embed/>
                </p:oleObj>
              </mc:Choice>
              <mc:Fallback>
                <p:oleObj name="" r:id="rId2" imgW="5295900" imgH="1400175" progId="Word.Document.8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98525" y="809625"/>
                        <a:ext cx="9775825" cy="2317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2565" y="2573655"/>
            <a:ext cx="2950210" cy="326199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5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文本框 1"/>
          <p:cNvSpPr/>
          <p:nvPr>
            <p:custDataLst>
              <p:tags r:id="rId1"/>
            </p:custDataLst>
          </p:nvPr>
        </p:nvSpPr>
        <p:spPr>
          <a:xfrm>
            <a:off x="268288" y="210503"/>
            <a:ext cx="2735580" cy="70675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fontAlgn="base"/>
            <a:r>
              <a:rPr sz="4000" b="1" strike="noStrike" noProof="1">
                <a:solidFill>
                  <a:schemeClr val="accent6">
                    <a:lumMod val="75000"/>
                  </a:schemeClr>
                </a:solidFill>
                <a:effectLst/>
                <a:highlight>
                  <a:srgbClr val="C0C0C0"/>
                </a:highlight>
                <a:latin typeface="楷体" panose="02010609060101010101" charset="-122"/>
                <a:ea typeface="楷体" panose="02010609060101010101" charset="-122"/>
                <a:cs typeface="+mn-cs"/>
                <a:sym typeface="宋体" panose="02010600030101010101" pitchFamily="2" charset="-122"/>
              </a:rPr>
              <a:t>解题路径：</a:t>
            </a:r>
            <a:endParaRPr sz="4000" b="1" strike="noStrike" noProof="1">
              <a:solidFill>
                <a:schemeClr val="accent6">
                  <a:lumMod val="75000"/>
                </a:schemeClr>
              </a:solidFill>
              <a:effectLst/>
              <a:highlight>
                <a:srgbClr val="C0C0C0"/>
              </a:highlight>
              <a:latin typeface="楷体" panose="02010609060101010101" charset="-122"/>
              <a:ea typeface="楷体" panose="02010609060101010101" charset="-122"/>
              <a:sym typeface="宋体" panose="02010600030101010101" pitchFamily="2" charset="-122"/>
            </a:endParaRPr>
          </a:p>
        </p:txBody>
      </p:sp>
      <p:graphicFrame>
        <p:nvGraphicFramePr>
          <p:cNvPr id="1536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2" imgW="114300" imgH="215900" progId="Equation.KSEE3">
                  <p:embed/>
                </p:oleObj>
              </mc:Choice>
              <mc:Fallback>
                <p:oleObj name="" r:id="rId2" imgW="114300" imgH="215900" progId="Equation.KSEE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3" name="组合 34"/>
          <p:cNvGrpSpPr/>
          <p:nvPr/>
        </p:nvGrpSpPr>
        <p:grpSpPr>
          <a:xfrm>
            <a:off x="1420495" y="1466850"/>
            <a:ext cx="9236075" cy="2828925"/>
            <a:chOff x="2390" y="2020"/>
            <a:chExt cx="14544" cy="4456"/>
          </a:xfrm>
        </p:grpSpPr>
        <p:sp>
          <p:nvSpPr>
            <p:cNvPr id="4" name="文本框 3"/>
            <p:cNvSpPr txBox="1"/>
            <p:nvPr>
              <p:custDataLst>
                <p:tags r:id="rId4"/>
              </p:custDataLst>
            </p:nvPr>
          </p:nvSpPr>
          <p:spPr>
            <a:xfrm>
              <a:off x="2390" y="2214"/>
              <a:ext cx="3614" cy="96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gradFill>
                <a:gsLst>
                  <a:gs pos="50000">
                    <a:schemeClr val="accent5"/>
                  </a:gs>
                  <a:gs pos="0">
                    <a:schemeClr val="accent5">
                      <a:lumMod val="25000"/>
                      <a:lumOff val="75000"/>
                    </a:schemeClr>
                  </a:gs>
                  <a:gs pos="100000">
                    <a:schemeClr val="accent5">
                      <a:lumMod val="85000"/>
                    </a:schemeClr>
                  </a:gs>
                </a:gsLst>
                <a:lin ang="5400000" scaled="0"/>
              </a:gradFill>
            </a:ln>
          </p:spPr>
          <p:txBody>
            <a:bodyPr wrap="square" rtlCol="0">
              <a:noAutofit/>
            </a:bodyPr>
            <a:p>
              <a:pPr algn="ctr" fontAlgn="auto"/>
              <a:endParaRPr lang="zh-CN" altLang="en-US" sz="2400" b="1" noProof="1"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5" name="文本框 4"/>
            <p:cNvSpPr txBox="1"/>
            <p:nvPr>
              <p:custDataLst>
                <p:tags r:id="rId5"/>
              </p:custDataLst>
            </p:nvPr>
          </p:nvSpPr>
          <p:spPr>
            <a:xfrm>
              <a:off x="2429" y="4627"/>
              <a:ext cx="3837" cy="13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gradFill>
                <a:gsLst>
                  <a:gs pos="50000">
                    <a:schemeClr val="accent5"/>
                  </a:gs>
                  <a:gs pos="0">
                    <a:schemeClr val="accent5">
                      <a:lumMod val="25000"/>
                      <a:lumOff val="75000"/>
                    </a:schemeClr>
                  </a:gs>
                  <a:gs pos="100000">
                    <a:schemeClr val="accent5">
                      <a:lumMod val="85000"/>
                    </a:schemeClr>
                  </a:gs>
                </a:gsLst>
                <a:lin ang="5400000" scaled="0"/>
              </a:gradFill>
            </a:ln>
          </p:spPr>
          <p:txBody>
            <a:bodyPr wrap="square" rtlCol="0">
              <a:spAutoFit/>
            </a:bodyPr>
            <a:p>
              <a:pPr fontAlgn="auto"/>
              <a:r>
                <a:rPr lang="zh-CN" altLang="en-US" sz="2400" b="1" noProof="1">
                  <a:latin typeface="黑体" panose="02010609060101010101" charset="-122"/>
                  <a:ea typeface="黑体" panose="02010609060101010101" charset="-122"/>
                  <a:cs typeface="+mn-cs"/>
                  <a:sym typeface="+mn-ea"/>
                </a:rPr>
                <a:t>圆（弦心距，半径，半弦长）</a:t>
              </a:r>
              <a:endParaRPr lang="en-US" altLang="zh-CN" sz="2400" b="1" noProof="1"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6" name="右大括号 5"/>
            <p:cNvSpPr/>
            <p:nvPr>
              <p:custDataLst>
                <p:tags r:id="rId6"/>
              </p:custDataLst>
            </p:nvPr>
          </p:nvSpPr>
          <p:spPr>
            <a:xfrm>
              <a:off x="6067" y="2505"/>
              <a:ext cx="975" cy="2689"/>
            </a:xfrm>
            <a:prstGeom prst="rightBrace">
              <a:avLst/>
            </a:prstGeom>
            <a:ln w="31750">
              <a:gradFill>
                <a:gsLst>
                  <a:gs pos="0">
                    <a:schemeClr val="accent1">
                      <a:hueOff val="-4200000"/>
                    </a:schemeClr>
                  </a:gs>
                  <a:gs pos="100000">
                    <a:schemeClr val="accent1"/>
                  </a:gs>
                </a:gsLst>
              </a:gradFill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  <p:txBody>
            <a:bodyPr rtlCol="0" anchor="ctr"/>
            <a:p>
              <a:pPr algn="ctr" fontAlgn="auto"/>
              <a:endParaRPr lang="zh-CN" altLang="en-US" strike="noStrike" noProof="1"/>
            </a:p>
          </p:txBody>
        </p:sp>
        <p:sp>
          <p:nvSpPr>
            <p:cNvPr id="7" name="右箭头 6"/>
            <p:cNvSpPr/>
            <p:nvPr>
              <p:custDataLst>
                <p:tags r:id="rId7"/>
              </p:custDataLst>
            </p:nvPr>
          </p:nvSpPr>
          <p:spPr>
            <a:xfrm>
              <a:off x="7192" y="3602"/>
              <a:ext cx="959" cy="431"/>
            </a:xfrm>
            <a:prstGeom prst="rightArrow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auto"/>
              <a:endParaRPr lang="zh-CN" altLang="en-US" strike="noStrike" noProof="1"/>
            </a:p>
          </p:txBody>
        </p:sp>
        <p:grpSp>
          <p:nvGrpSpPr>
            <p:cNvPr id="15368" name="组合 10"/>
            <p:cNvGrpSpPr/>
            <p:nvPr/>
          </p:nvGrpSpPr>
          <p:grpSpPr>
            <a:xfrm>
              <a:off x="8237" y="3453"/>
              <a:ext cx="2763" cy="777"/>
              <a:chOff x="7876" y="1359"/>
              <a:chExt cx="2978" cy="765"/>
            </a:xfrm>
          </p:grpSpPr>
          <p:graphicFrame>
            <p:nvGraphicFramePr>
              <p:cNvPr id="15369" name="对象 8">
                <a:hlinkClick r:id="" action="ppaction://ole?verb="/>
              </p:cNvPr>
              <p:cNvGraphicFramePr>
                <a:graphicFrameLocks noChangeAspect="1"/>
              </p:cNvGraphicFramePr>
              <p:nvPr>
                <p:custDataLst>
                  <p:tags r:id="rId8"/>
                </p:custDataLst>
              </p:nvPr>
            </p:nvGraphicFramePr>
            <p:xfrm>
              <a:off x="7876" y="1359"/>
              <a:ext cx="2978" cy="76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9" name="" r:id="rId9" imgW="5257800" imgH="409575" progId="Word.Document.8">
                      <p:embed/>
                    </p:oleObj>
                  </mc:Choice>
                  <mc:Fallback>
                    <p:oleObj name="" r:id="rId9" imgW="5257800" imgH="409575" progId="Word.Document.8">
                      <p:embed/>
                      <p:pic>
                        <p:nvPicPr>
                          <p:cNvPr id="0" name="图片 3088"/>
                          <p:cNvPicPr/>
                          <p:nvPr/>
                        </p:nvPicPr>
                        <p:blipFill>
                          <a:blip r:embed="rId10"/>
                          <a:srcRect r="69324" b="-156"/>
                          <a:stretch>
                            <a:fillRect/>
                          </a:stretch>
                        </p:blipFill>
                        <p:spPr>
                          <a:xfrm>
                            <a:off x="7876" y="1359"/>
                            <a:ext cx="2978" cy="765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文本框 9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7945" y="1473"/>
                <a:ext cx="2394" cy="580"/>
              </a:xfrm>
              <a:prstGeom prst="rect">
                <a:avLst/>
              </a:prstGeom>
              <a:noFill/>
              <a:ln>
                <a:gradFill>
                  <a:gsLst>
                    <a:gs pos="50000">
                      <a:schemeClr val="accent1"/>
                    </a:gs>
                    <a:gs pos="0">
                      <a:schemeClr val="accent1">
                        <a:lumMod val="25000"/>
                        <a:lumOff val="75000"/>
                      </a:schemeClr>
                    </a:gs>
                    <a:gs pos="100000">
                      <a:schemeClr val="accent1">
                        <a:lumMod val="85000"/>
                      </a:schemeClr>
                    </a:gs>
                  </a:gsLst>
                  <a:lin ang="5400000" scaled="0"/>
                </a:gra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lumMod val="60000"/>
                        <a:lumOff val="40000"/>
                      </a:schemeClr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p>
                <a:pPr fontAlgn="auto"/>
                <a:endParaRPr lang="zh-CN" altLang="en-US" noProof="1"/>
              </a:p>
            </p:txBody>
          </p:sp>
        </p:grpSp>
        <p:sp>
          <p:nvSpPr>
            <p:cNvPr id="12" name="上箭头 11"/>
            <p:cNvSpPr/>
            <p:nvPr>
              <p:custDataLst>
                <p:tags r:id="rId12"/>
              </p:custDataLst>
            </p:nvPr>
          </p:nvSpPr>
          <p:spPr>
            <a:xfrm>
              <a:off x="7448" y="4383"/>
              <a:ext cx="446" cy="921"/>
            </a:xfrm>
            <a:prstGeom prst="upArrow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auto"/>
              <a:endParaRPr lang="zh-CN" altLang="en-US" strike="noStrike" noProof="1"/>
            </a:p>
          </p:txBody>
        </p:sp>
        <p:sp>
          <p:nvSpPr>
            <p:cNvPr id="13" name="文本框 12"/>
            <p:cNvSpPr txBox="1"/>
            <p:nvPr>
              <p:custDataLst>
                <p:tags r:id="rId13"/>
              </p:custDataLst>
            </p:nvPr>
          </p:nvSpPr>
          <p:spPr>
            <a:xfrm>
              <a:off x="6267" y="5752"/>
              <a:ext cx="2814" cy="7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gradFill>
                <a:gsLst>
                  <a:gs pos="50000">
                    <a:schemeClr val="accent5"/>
                  </a:gs>
                  <a:gs pos="0">
                    <a:schemeClr val="accent5">
                      <a:lumMod val="25000"/>
                      <a:lumOff val="75000"/>
                    </a:schemeClr>
                  </a:gs>
                  <a:gs pos="100000">
                    <a:schemeClr val="accent5">
                      <a:lumMod val="85000"/>
                    </a:schemeClr>
                  </a:gs>
                </a:gsLst>
                <a:lin ang="5400000" scaled="0"/>
              </a:gradFill>
            </a:ln>
          </p:spPr>
          <p:txBody>
            <a:bodyPr wrap="square" rtlCol="0">
              <a:spAutoFit/>
            </a:bodyPr>
            <a:p>
              <a:pPr algn="ctr" fontAlgn="auto"/>
              <a:r>
                <a:rPr lang="zh-CN" altLang="en-US" sz="2400" b="1" noProof="1">
                  <a:latin typeface="黑体" panose="02010609060101010101" charset="-122"/>
                  <a:ea typeface="黑体" panose="02010609060101010101" charset="-122"/>
                  <a:cs typeface="+mn-cs"/>
                </a:rPr>
                <a:t>垂径定理</a:t>
              </a:r>
              <a:endParaRPr lang="zh-CN" altLang="en-US" sz="2400" b="1" noProof="1"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20" name="文本框 19"/>
            <p:cNvSpPr txBox="1"/>
            <p:nvPr>
              <p:custDataLst>
                <p:tags r:id="rId14"/>
              </p:custDataLst>
            </p:nvPr>
          </p:nvSpPr>
          <p:spPr>
            <a:xfrm>
              <a:off x="9431" y="5680"/>
              <a:ext cx="3636" cy="7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gradFill>
                <a:gsLst>
                  <a:gs pos="50000">
                    <a:schemeClr val="accent5"/>
                  </a:gs>
                  <a:gs pos="0">
                    <a:schemeClr val="accent5">
                      <a:lumMod val="25000"/>
                      <a:lumOff val="75000"/>
                    </a:schemeClr>
                  </a:gs>
                  <a:gs pos="100000">
                    <a:schemeClr val="accent5">
                      <a:lumMod val="85000"/>
                    </a:schemeClr>
                  </a:gs>
                </a:gsLst>
                <a:lin ang="5400000" scaled="0"/>
              </a:gradFill>
            </a:ln>
          </p:spPr>
          <p:txBody>
            <a:bodyPr wrap="square" rtlCol="0">
              <a:spAutoFit/>
            </a:bodyPr>
            <a:p>
              <a:pPr algn="ctr" fontAlgn="auto"/>
              <a:r>
                <a:rPr lang="zh-CN" altLang="en-US" sz="2400" b="1" noProof="1">
                  <a:latin typeface="黑体" panose="02010609060101010101" charset="-122"/>
                  <a:ea typeface="黑体" panose="02010609060101010101" charset="-122"/>
                  <a:cs typeface="+mn-cs"/>
                </a:rPr>
                <a:t>线圆位置关系</a:t>
              </a:r>
              <a:endParaRPr lang="zh-CN" altLang="en-US" sz="2400" b="1" noProof="1"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21" name="下箭头 20"/>
            <p:cNvSpPr/>
            <p:nvPr>
              <p:custDataLst>
                <p:tags r:id="rId15"/>
              </p:custDataLst>
            </p:nvPr>
          </p:nvSpPr>
          <p:spPr>
            <a:xfrm>
              <a:off x="10604" y="2807"/>
              <a:ext cx="397" cy="727"/>
            </a:xfrm>
            <a:prstGeom prst="downArrow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auto"/>
              <a:endParaRPr lang="zh-CN" altLang="en-US" strike="noStrike" noProof="1"/>
            </a:p>
          </p:txBody>
        </p:sp>
        <p:sp>
          <p:nvSpPr>
            <p:cNvPr id="22" name="文本框 21"/>
            <p:cNvSpPr txBox="1"/>
            <p:nvPr>
              <p:custDataLst>
                <p:tags r:id="rId16"/>
              </p:custDataLst>
            </p:nvPr>
          </p:nvSpPr>
          <p:spPr>
            <a:xfrm>
              <a:off x="9539" y="2020"/>
              <a:ext cx="2814" cy="7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gradFill>
                <a:gsLst>
                  <a:gs pos="50000">
                    <a:schemeClr val="accent5"/>
                  </a:gs>
                  <a:gs pos="0">
                    <a:schemeClr val="accent5">
                      <a:lumMod val="25000"/>
                      <a:lumOff val="75000"/>
                    </a:schemeClr>
                  </a:gs>
                  <a:gs pos="100000">
                    <a:schemeClr val="accent5">
                      <a:lumMod val="85000"/>
                    </a:schemeClr>
                  </a:gs>
                </a:gsLst>
                <a:lin ang="5400000" scaled="0"/>
              </a:gradFill>
            </a:ln>
          </p:spPr>
          <p:txBody>
            <a:bodyPr wrap="square" rtlCol="0">
              <a:spAutoFit/>
            </a:bodyPr>
            <a:p>
              <a:pPr algn="ctr" fontAlgn="auto"/>
              <a:r>
                <a:rPr lang="en-US" altLang="zh-CN" sz="2400" b="1" noProof="1">
                  <a:latin typeface="黑体" panose="02010609060101010101" charset="-122"/>
                  <a:ea typeface="黑体" panose="02010609060101010101" charset="-122"/>
                  <a:cs typeface="+mn-cs"/>
                </a:rPr>
                <a:t>“d-r”</a:t>
              </a:r>
              <a:endParaRPr lang="zh-CN" altLang="en-US" sz="2400" b="1" noProof="1"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17" name="上箭头 16"/>
            <p:cNvSpPr/>
            <p:nvPr>
              <p:custDataLst>
                <p:tags r:id="rId17"/>
              </p:custDataLst>
            </p:nvPr>
          </p:nvSpPr>
          <p:spPr>
            <a:xfrm>
              <a:off x="10715" y="4431"/>
              <a:ext cx="446" cy="921"/>
            </a:xfrm>
            <a:prstGeom prst="upArrow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auto"/>
              <a:endParaRPr lang="zh-CN" altLang="en-US" strike="noStrike" noProof="1"/>
            </a:p>
          </p:txBody>
        </p:sp>
        <p:sp>
          <p:nvSpPr>
            <p:cNvPr id="24" name="右箭头 23"/>
            <p:cNvSpPr/>
            <p:nvPr>
              <p:custDataLst>
                <p:tags r:id="rId18"/>
              </p:custDataLst>
            </p:nvPr>
          </p:nvSpPr>
          <p:spPr>
            <a:xfrm>
              <a:off x="10393" y="3672"/>
              <a:ext cx="902" cy="431"/>
            </a:xfrm>
            <a:prstGeom prst="rightArrow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auto"/>
              <a:endParaRPr lang="zh-CN" altLang="en-US" strike="noStrike" noProof="1"/>
            </a:p>
          </p:txBody>
        </p:sp>
        <p:grpSp>
          <p:nvGrpSpPr>
            <p:cNvPr id="15378" name="组合 24"/>
            <p:cNvGrpSpPr/>
            <p:nvPr/>
          </p:nvGrpSpPr>
          <p:grpSpPr>
            <a:xfrm>
              <a:off x="11279" y="3514"/>
              <a:ext cx="2362" cy="783"/>
              <a:chOff x="7868" y="931"/>
              <a:chExt cx="2546" cy="771"/>
            </a:xfrm>
          </p:grpSpPr>
          <p:graphicFrame>
            <p:nvGraphicFramePr>
              <p:cNvPr id="15379" name="对象 25">
                <a:hlinkClick r:id="" action="ppaction://ole?verb="/>
              </p:cNvPr>
              <p:cNvGraphicFramePr>
                <a:graphicFrameLocks noChangeAspect="1"/>
              </p:cNvGraphicFramePr>
              <p:nvPr>
                <p:custDataLst>
                  <p:tags r:id="rId19"/>
                </p:custDataLst>
              </p:nvPr>
            </p:nvGraphicFramePr>
            <p:xfrm>
              <a:off x="7886" y="1056"/>
              <a:ext cx="2528" cy="6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8" name="" r:id="rId20" imgW="5257800" imgH="409575" progId="Word.Document.8">
                      <p:embed/>
                    </p:oleObj>
                  </mc:Choice>
                  <mc:Fallback>
                    <p:oleObj name="" r:id="rId20" imgW="5257800" imgH="409575" progId="Word.Document.8">
                      <p:embed/>
                      <p:pic>
                        <p:nvPicPr>
                          <p:cNvPr id="0" name="图片 3087"/>
                          <p:cNvPicPr/>
                          <p:nvPr/>
                        </p:nvPicPr>
                        <p:blipFill>
                          <a:blip r:embed="rId21"/>
                          <a:srcRect r="69324" b="-156"/>
                          <a:stretch>
                            <a:fillRect/>
                          </a:stretch>
                        </p:blipFill>
                        <p:spPr>
                          <a:xfrm>
                            <a:off x="7886" y="1056"/>
                            <a:ext cx="2528" cy="64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8" name="文本框 27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7868" y="931"/>
                <a:ext cx="2394" cy="580"/>
              </a:xfrm>
              <a:prstGeom prst="rect">
                <a:avLst/>
              </a:prstGeom>
              <a:noFill/>
              <a:ln>
                <a:gradFill>
                  <a:gsLst>
                    <a:gs pos="50000">
                      <a:schemeClr val="accent1"/>
                    </a:gs>
                    <a:gs pos="0">
                      <a:schemeClr val="accent1">
                        <a:lumMod val="25000"/>
                        <a:lumOff val="75000"/>
                      </a:schemeClr>
                    </a:gs>
                    <a:gs pos="100000">
                      <a:schemeClr val="accent1">
                        <a:lumMod val="85000"/>
                      </a:schemeClr>
                    </a:gs>
                  </a:gsLst>
                  <a:lin ang="5400000" scaled="0"/>
                </a:gra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lumMod val="60000"/>
                        <a:lumOff val="40000"/>
                      </a:schemeClr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p>
                <a:pPr fontAlgn="auto"/>
                <a:endParaRPr lang="zh-CN" altLang="en-US" noProof="1"/>
              </a:p>
            </p:txBody>
          </p:sp>
        </p:grpSp>
        <p:sp>
          <p:nvSpPr>
            <p:cNvPr id="30" name="右箭头 29"/>
            <p:cNvSpPr/>
            <p:nvPr>
              <p:custDataLst>
                <p:tags r:id="rId23"/>
              </p:custDataLst>
            </p:nvPr>
          </p:nvSpPr>
          <p:spPr>
            <a:xfrm>
              <a:off x="13537" y="3673"/>
              <a:ext cx="902" cy="454"/>
            </a:xfrm>
            <a:prstGeom prst="rightArrow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auto"/>
              <a:endParaRPr lang="zh-CN" altLang="en-US" strike="noStrike" noProof="1"/>
            </a:p>
          </p:txBody>
        </p:sp>
        <p:sp>
          <p:nvSpPr>
            <p:cNvPr id="31" name="文本框 30"/>
            <p:cNvSpPr txBox="1"/>
            <p:nvPr>
              <p:custDataLst>
                <p:tags r:id="rId24"/>
              </p:custDataLst>
            </p:nvPr>
          </p:nvSpPr>
          <p:spPr>
            <a:xfrm>
              <a:off x="14340" y="3534"/>
              <a:ext cx="2594" cy="87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gradFill>
                <a:gsLst>
                  <a:gs pos="50000">
                    <a:schemeClr val="accent5"/>
                  </a:gs>
                  <a:gs pos="0">
                    <a:schemeClr val="accent5">
                      <a:lumMod val="25000"/>
                      <a:lumOff val="75000"/>
                    </a:schemeClr>
                  </a:gs>
                  <a:gs pos="100000">
                    <a:schemeClr val="accent5">
                      <a:lumMod val="85000"/>
                    </a:schemeClr>
                  </a:gs>
                </a:gsLst>
                <a:lin ang="5400000" scaled="0"/>
              </a:gradFill>
            </a:ln>
          </p:spPr>
          <p:txBody>
            <a:bodyPr wrap="square" rtlCol="0">
              <a:noAutofit/>
            </a:bodyPr>
            <a:p>
              <a:pPr algn="ctr" fontAlgn="auto"/>
              <a:r>
                <a:rPr lang="zh-CN" altLang="en-US" sz="2400" b="1" noProof="1">
                  <a:latin typeface="黑体" panose="02010609060101010101" charset="-122"/>
                  <a:ea typeface="黑体" panose="02010609060101010101" charset="-122"/>
                  <a:cs typeface="+mn-cs"/>
                </a:rPr>
                <a:t>直线方程</a:t>
              </a:r>
              <a:endParaRPr lang="zh-CN" altLang="en-US" sz="2400" b="1" noProof="1">
                <a:latin typeface="黑体" panose="02010609060101010101" charset="-122"/>
                <a:ea typeface="黑体" panose="02010609060101010101" charset="-122"/>
              </a:endParaRPr>
            </a:p>
          </p:txBody>
        </p:sp>
        <p:graphicFrame>
          <p:nvGraphicFramePr>
            <p:cNvPr id="15383" name="对象 2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2606" y="2380"/>
            <a:ext cx="2587" cy="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" r:id="rId25" imgW="876300" imgH="228600" progId="Equation.KSEE3">
                    <p:embed/>
                  </p:oleObj>
                </mc:Choice>
                <mc:Fallback>
                  <p:oleObj name="" r:id="rId25" imgW="876300" imgH="228600" progId="Equation.KSEE3">
                    <p:embed/>
                    <p:pic>
                      <p:nvPicPr>
                        <p:cNvPr id="0" name="图片 3090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2606" y="2380"/>
                          <a:ext cx="2587" cy="6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上箭头 32"/>
            <p:cNvSpPr/>
            <p:nvPr>
              <p:custDataLst>
                <p:tags r:id="rId27"/>
              </p:custDataLst>
            </p:nvPr>
          </p:nvSpPr>
          <p:spPr>
            <a:xfrm>
              <a:off x="13641" y="4383"/>
              <a:ext cx="446" cy="921"/>
            </a:xfrm>
            <a:prstGeom prst="upArrow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auto"/>
              <a:endParaRPr lang="zh-CN" altLang="en-US" strike="noStrike" noProof="1"/>
            </a:p>
          </p:txBody>
        </p:sp>
        <p:sp>
          <p:nvSpPr>
            <p:cNvPr id="34" name="文本框 33"/>
            <p:cNvSpPr txBox="1"/>
            <p:nvPr>
              <p:custDataLst>
                <p:tags r:id="rId28"/>
              </p:custDataLst>
            </p:nvPr>
          </p:nvSpPr>
          <p:spPr>
            <a:xfrm>
              <a:off x="13298" y="5752"/>
              <a:ext cx="3636" cy="7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gradFill>
                <a:gsLst>
                  <a:gs pos="50000">
                    <a:schemeClr val="accent5"/>
                  </a:gs>
                  <a:gs pos="0">
                    <a:schemeClr val="accent5">
                      <a:lumMod val="25000"/>
                      <a:lumOff val="75000"/>
                    </a:schemeClr>
                  </a:gs>
                  <a:gs pos="100000">
                    <a:schemeClr val="accent5">
                      <a:lumMod val="85000"/>
                    </a:schemeClr>
                  </a:gs>
                </a:gsLst>
                <a:lin ang="5400000" scaled="0"/>
              </a:gradFill>
            </a:ln>
          </p:spPr>
          <p:txBody>
            <a:bodyPr wrap="square" rtlCol="0">
              <a:spAutoFit/>
            </a:bodyPr>
            <a:p>
              <a:pPr algn="ctr" fontAlgn="auto"/>
              <a:r>
                <a:rPr lang="zh-CN" altLang="en-US" sz="2400" b="1" noProof="1">
                  <a:latin typeface="黑体" panose="02010609060101010101" charset="-122"/>
                  <a:ea typeface="黑体" panose="02010609060101010101" charset="-122"/>
                  <a:cs typeface="+mn-cs"/>
                </a:rPr>
                <a:t>斜率是否存在</a:t>
              </a:r>
              <a:endParaRPr lang="zh-CN" altLang="en-US" sz="2400" b="1" noProof="1"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</p:spTree>
    <p:custDataLst>
      <p:tags r:id="rId29"/>
    </p:custDataLst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6385" name="对象 4">
            <a:hlinkClick r:id="" action="ppaction://ole?verb="/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006475" y="638175"/>
          <a:ext cx="9669463" cy="289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2" imgW="5295900" imgH="1800225" progId="Word.Document.8">
                  <p:embed/>
                </p:oleObj>
              </mc:Choice>
              <mc:Fallback>
                <p:oleObj name="" r:id="rId2" imgW="5295900" imgH="1800225" progId="Word.Document.8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06475" y="638175"/>
                        <a:ext cx="9669463" cy="28940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动作按钮: 后退或前一项 1">
            <a:hlinkClick r:id="rId4" action="ppaction://hlinksldjump"/>
          </p:cNvPr>
          <p:cNvSpPr/>
          <p:nvPr/>
        </p:nvSpPr>
        <p:spPr>
          <a:xfrm>
            <a:off x="9441815" y="5171440"/>
            <a:ext cx="568960" cy="614045"/>
          </a:xfrm>
          <a:prstGeom prst="actionButtonBackPrevious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5"/>
    </p:custData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409" name="对象 3">
            <a:hlinkClick r:id="" action="ppaction://ole?verb="/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898525" y="809625"/>
          <a:ext cx="1001395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2" imgW="5295900" imgH="1400175" progId="Word.Document.8">
                  <p:embed/>
                </p:oleObj>
              </mc:Choice>
              <mc:Fallback>
                <p:oleObj name="" r:id="rId2" imgW="5295900" imgH="1400175" progId="Word.Document.8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98525" y="809625"/>
                        <a:ext cx="10013950" cy="2374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4"/>
    </p:custDataLst>
  </p:cSld>
  <p:clrMapOvr>
    <a:masterClrMapping/>
  </p:clrMapOvr>
  <p:transition spd="slow">
    <p:split orient="vert"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409" name="对象 3">
            <a:hlinkClick r:id="" action="ppaction://ole?verb="/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729615" y="515938"/>
          <a:ext cx="10013950" cy="3053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2" imgW="5295900" imgH="1800225" progId="Word.Document.8">
                  <p:embed/>
                </p:oleObj>
              </mc:Choice>
              <mc:Fallback>
                <p:oleObj name="" r:id="rId2" imgW="5295900" imgH="1800225" progId="Word.Document.8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29615" y="515938"/>
                        <a:ext cx="10013950" cy="30537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动作按钮: 后退或前一项 1">
            <a:hlinkClick r:id="rId4" action="ppaction://hlinksldjump"/>
          </p:cNvPr>
          <p:cNvSpPr/>
          <p:nvPr/>
        </p:nvSpPr>
        <p:spPr>
          <a:xfrm>
            <a:off x="9735185" y="5447030"/>
            <a:ext cx="567690" cy="537845"/>
          </a:xfrm>
          <a:prstGeom prst="actionButtonBackPrevious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5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1"/>
          <p:cNvSpPr/>
          <p:nvPr>
            <p:custDataLst>
              <p:tags r:id="rId1"/>
            </p:custDataLst>
          </p:nvPr>
        </p:nvSpPr>
        <p:spPr>
          <a:xfrm>
            <a:off x="268288" y="122238"/>
            <a:ext cx="2225040" cy="70675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fontAlgn="base"/>
            <a:r>
              <a:rPr sz="4000" b="1" strike="noStrike" noProof="1">
                <a:solidFill>
                  <a:srgbClr val="0000FF"/>
                </a:solidFill>
                <a:effectLst/>
                <a:highlight>
                  <a:srgbClr val="C0C0C0"/>
                </a:highlight>
                <a:latin typeface="楷体" panose="02010609060101010101" charset="-122"/>
                <a:ea typeface="楷体" panose="02010609060101010101" charset="-122"/>
                <a:cs typeface="+mn-cs"/>
                <a:sym typeface="宋体" panose="02010600030101010101" pitchFamily="2" charset="-122"/>
              </a:rPr>
              <a:t>课堂</a:t>
            </a:r>
            <a:r>
              <a:rPr sz="4000" b="1" strike="noStrike" noProof="1">
                <a:solidFill>
                  <a:srgbClr val="0000FF"/>
                </a:solidFill>
                <a:effectLst/>
                <a:highlight>
                  <a:srgbClr val="C0C0C0"/>
                </a:highlight>
                <a:latin typeface="楷体" panose="02010609060101010101" charset="-122"/>
                <a:ea typeface="楷体" panose="02010609060101010101" charset="-122"/>
                <a:cs typeface="+mn-cs"/>
                <a:sym typeface="宋体" panose="02010600030101010101" pitchFamily="2" charset="-122"/>
              </a:rPr>
              <a:t>小结</a:t>
            </a:r>
            <a:endParaRPr sz="4000" b="1" strike="noStrike" noProof="1">
              <a:solidFill>
                <a:srgbClr val="0000FF"/>
              </a:solidFill>
              <a:effectLst/>
              <a:highlight>
                <a:srgbClr val="C0C0C0"/>
              </a:highlight>
              <a:latin typeface="楷体" panose="02010609060101010101" charset="-122"/>
              <a:ea typeface="楷体" panose="02010609060101010101" charset="-122"/>
              <a:cs typeface="+mn-cs"/>
              <a:sym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68375" y="1301750"/>
            <a:ext cx="9425940" cy="11245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</a:pPr>
            <a:r>
              <a:rPr lang="en-US" altLang="zh-CN" sz="280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1.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+mn-ea"/>
              </a:rPr>
              <a:t>解直线与圆的位置关系问题一般可从代数特征或几何特征去考虑，根据题目给出的已知条件选择恰当的方法；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982980" y="2810510"/>
            <a:ext cx="9411335" cy="11245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</a:pPr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2.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+mn-ea"/>
              </a:rPr>
              <a:t>涉及圆中弦的问题时，运用半弦长、半径、弦心距构成直角三角形解题是减少运算量的有效途径；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982980" y="4227195"/>
            <a:ext cx="9411335" cy="6076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</a:pPr>
            <a:r>
              <a:rPr lang="en-US" altLang="zh-CN" sz="2800">
                <a:solidFill>
                  <a:schemeClr val="tx1"/>
                </a:solidFill>
                <a:effectLst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3.</a:t>
            </a:r>
            <a:r>
              <a:rPr lang="zh-CN" altLang="en-US" sz="2800">
                <a:solidFill>
                  <a:schemeClr val="tx1"/>
                </a:solidFill>
                <a:effectLst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数形结合，等价转化，分类讨论思想的综合运用</a:t>
            </a:r>
            <a:r>
              <a:rPr lang="en-US" altLang="zh-CN" sz="2800">
                <a:solidFill>
                  <a:schemeClr val="tx1"/>
                </a:solidFill>
                <a:effectLst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.</a:t>
            </a:r>
            <a:endParaRPr lang="en-US" altLang="zh-CN" sz="2800">
              <a:solidFill>
                <a:schemeClr val="tx1"/>
              </a:solidFill>
              <a:effectLst/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121" name="内容占位符 3">
            <a:hlinkClick r:id="" action="ppaction://ole?verb="/>
          </p:cNvPr>
          <p:cNvGraphicFramePr>
            <a:graphicFrameLocks noGrp="1" noChangeAspect="1"/>
          </p:cNvGraphicFramePr>
          <p:nvPr>
            <p:ph idx="1"/>
            <p:custDataLst>
              <p:tags r:id="rId1"/>
            </p:custDataLst>
          </p:nvPr>
        </p:nvGraphicFramePr>
        <p:xfrm>
          <a:off x="622300" y="1167130"/>
          <a:ext cx="10469880" cy="182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2" imgW="5753100" imgH="1200150" progId="Word.Document.8">
                  <p:embed/>
                </p:oleObj>
              </mc:Choice>
              <mc:Fallback>
                <p:oleObj name="" r:id="rId2" imgW="5753100" imgH="1200150" progId="Word.Document.8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2300" y="1167130"/>
                        <a:ext cx="10469880" cy="182245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1"/>
          <p:cNvSpPr/>
          <p:nvPr>
            <p:custDataLst>
              <p:tags r:id="rId4"/>
            </p:custDataLst>
          </p:nvPr>
        </p:nvSpPr>
        <p:spPr>
          <a:xfrm>
            <a:off x="176213" y="229553"/>
            <a:ext cx="2225040" cy="70675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fontAlgn="base"/>
            <a:r>
              <a:rPr sz="4000" b="1" strike="noStrike" noProof="1">
                <a:solidFill>
                  <a:srgbClr val="0000FF"/>
                </a:solidFill>
                <a:effectLst/>
                <a:highlight>
                  <a:srgbClr val="C0C0C0"/>
                </a:highlight>
                <a:latin typeface="楷体" panose="02010609060101010101" charset="-122"/>
                <a:ea typeface="楷体" panose="02010609060101010101" charset="-122"/>
                <a:cs typeface="+mn-cs"/>
                <a:sym typeface="宋体" panose="02010600030101010101" pitchFamily="2" charset="-122"/>
              </a:rPr>
              <a:t>课前小</a:t>
            </a:r>
            <a:r>
              <a:rPr sz="4000" b="1" strike="noStrike" noProof="1">
                <a:solidFill>
                  <a:srgbClr val="0000FF"/>
                </a:solidFill>
                <a:effectLst/>
                <a:highlight>
                  <a:srgbClr val="C0C0C0"/>
                </a:highlight>
                <a:latin typeface="楷体" panose="02010609060101010101" charset="-122"/>
                <a:ea typeface="楷体" panose="02010609060101010101" charset="-122"/>
                <a:cs typeface="+mn-cs"/>
                <a:sym typeface="宋体" panose="02010600030101010101" pitchFamily="2" charset="-122"/>
              </a:rPr>
              <a:t>练</a:t>
            </a:r>
            <a:endParaRPr sz="4000" b="1" strike="noStrike" noProof="1">
              <a:solidFill>
                <a:srgbClr val="0000FF"/>
              </a:solidFill>
              <a:effectLst/>
              <a:highlight>
                <a:srgbClr val="C0C0C0"/>
              </a:highlight>
              <a:latin typeface="楷体" panose="02010609060101010101" charset="-122"/>
              <a:ea typeface="楷体" panose="02010609060101010101" charset="-122"/>
              <a:cs typeface="+mn-cs"/>
              <a:sym typeface="宋体" panose="02010600030101010101" pitchFamily="2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260985" y="2239010"/>
            <a:ext cx="1995805" cy="103124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直线与圆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  <a:p>
            <a:pPr algn="ctr"/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位置关系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" name="左大括号 5"/>
          <p:cNvSpPr/>
          <p:nvPr/>
        </p:nvSpPr>
        <p:spPr>
          <a:xfrm>
            <a:off x="2517775" y="840740"/>
            <a:ext cx="1120775" cy="397700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2962910" y="2821940"/>
            <a:ext cx="798195" cy="152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" name="圆角矩形 7"/>
          <p:cNvSpPr/>
          <p:nvPr/>
        </p:nvSpPr>
        <p:spPr>
          <a:xfrm>
            <a:off x="3899535" y="718185"/>
            <a:ext cx="2196465" cy="55245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/>
              <a:t>位置</a:t>
            </a:r>
            <a:r>
              <a:rPr lang="zh-CN" altLang="en-US" sz="2400"/>
              <a:t>关系判断</a:t>
            </a:r>
            <a:endParaRPr lang="zh-CN" altLang="en-US" sz="2400"/>
          </a:p>
        </p:txBody>
      </p:sp>
      <p:sp>
        <p:nvSpPr>
          <p:cNvPr id="9" name="圆角矩形 8"/>
          <p:cNvSpPr/>
          <p:nvPr/>
        </p:nvSpPr>
        <p:spPr>
          <a:xfrm>
            <a:off x="3811270" y="2552700"/>
            <a:ext cx="2284730" cy="55245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/>
              <a:t>相交</a:t>
            </a:r>
            <a:r>
              <a:rPr lang="zh-CN" altLang="en-US" sz="2400"/>
              <a:t>弦</a:t>
            </a:r>
            <a:endParaRPr lang="zh-CN" altLang="en-US" sz="2400"/>
          </a:p>
        </p:txBody>
      </p:sp>
      <p:sp>
        <p:nvSpPr>
          <p:cNvPr id="10" name="圆角矩形 9"/>
          <p:cNvSpPr/>
          <p:nvPr>
            <p:custDataLst>
              <p:tags r:id="rId1"/>
            </p:custDataLst>
          </p:nvPr>
        </p:nvSpPr>
        <p:spPr>
          <a:xfrm>
            <a:off x="3811270" y="4641215"/>
            <a:ext cx="2284730" cy="55245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/>
              <a:t>切线问题</a:t>
            </a:r>
            <a:endParaRPr lang="zh-CN" altLang="en-US" sz="2400"/>
          </a:p>
        </p:txBody>
      </p:sp>
      <p:sp>
        <p:nvSpPr>
          <p:cNvPr id="11" name="左大括号 10"/>
          <p:cNvSpPr/>
          <p:nvPr/>
        </p:nvSpPr>
        <p:spPr>
          <a:xfrm>
            <a:off x="6433185" y="226695"/>
            <a:ext cx="400050" cy="141287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左大括号 13"/>
          <p:cNvSpPr/>
          <p:nvPr/>
        </p:nvSpPr>
        <p:spPr>
          <a:xfrm>
            <a:off x="6433185" y="2238375"/>
            <a:ext cx="353060" cy="156591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>
            <p:custDataLst>
              <p:tags r:id="rId2"/>
            </p:custDataLst>
          </p:nvPr>
        </p:nvSpPr>
        <p:spPr>
          <a:xfrm>
            <a:off x="7123430" y="2222500"/>
            <a:ext cx="1397635" cy="49149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/>
              <a:t>弦长</a:t>
            </a:r>
            <a:endParaRPr lang="zh-CN" altLang="en-US" sz="2400"/>
          </a:p>
        </p:txBody>
      </p:sp>
      <p:sp>
        <p:nvSpPr>
          <p:cNvPr id="16" name="圆角矩形 15"/>
          <p:cNvSpPr/>
          <p:nvPr>
            <p:custDataLst>
              <p:tags r:id="rId3"/>
            </p:custDataLst>
          </p:nvPr>
        </p:nvSpPr>
        <p:spPr>
          <a:xfrm>
            <a:off x="6943725" y="3539490"/>
            <a:ext cx="2754630" cy="49149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/>
              <a:t>弦所在的</a:t>
            </a:r>
            <a:r>
              <a:rPr lang="zh-CN" altLang="en-US" sz="2400"/>
              <a:t>直线方程</a:t>
            </a:r>
            <a:endParaRPr lang="zh-CN" altLang="en-US" sz="2400"/>
          </a:p>
        </p:txBody>
      </p:sp>
      <p:pic>
        <p:nvPicPr>
          <p:cNvPr id="4098" name="图片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rcRect l="48735" t="70715" r="25823" b="2759"/>
          <a:stretch>
            <a:fillRect/>
          </a:stretch>
        </p:blipFill>
        <p:spPr>
          <a:xfrm>
            <a:off x="8689340" y="1811020"/>
            <a:ext cx="2165350" cy="158115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0" name="对象 1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041130" y="226695"/>
          <a:ext cx="880745" cy="455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6" imgW="342900" imgH="177165" progId="Equation.KSEE3">
                  <p:embed/>
                </p:oleObj>
              </mc:Choice>
              <mc:Fallback>
                <p:oleObj name="" r:id="rId6" imgW="342900" imgH="177165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41130" y="226695"/>
                        <a:ext cx="880745" cy="455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组合 21"/>
          <p:cNvGrpSpPr/>
          <p:nvPr/>
        </p:nvGrpSpPr>
        <p:grpSpPr>
          <a:xfrm>
            <a:off x="7062470" y="226695"/>
            <a:ext cx="3807460" cy="613410"/>
            <a:chOff x="11122" y="357"/>
            <a:chExt cx="5996" cy="966"/>
          </a:xfrm>
        </p:grpSpPr>
        <p:sp>
          <p:nvSpPr>
            <p:cNvPr id="12" name="圆角矩形 11"/>
            <p:cNvSpPr/>
            <p:nvPr/>
          </p:nvSpPr>
          <p:spPr>
            <a:xfrm>
              <a:off x="11122" y="357"/>
              <a:ext cx="2201" cy="774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2400"/>
                <a:t>几何法</a:t>
              </a:r>
              <a:endParaRPr lang="zh-CN" altLang="en-US" sz="2400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3976" y="357"/>
              <a:ext cx="3142" cy="96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/>
                <a:t>         </a:t>
              </a:r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062470" y="1393190"/>
            <a:ext cx="3229610" cy="491490"/>
            <a:chOff x="11122" y="2194"/>
            <a:chExt cx="5086" cy="774"/>
          </a:xfrm>
        </p:grpSpPr>
        <p:sp>
          <p:nvSpPr>
            <p:cNvPr id="13" name="圆角矩形 12"/>
            <p:cNvSpPr/>
            <p:nvPr>
              <p:custDataLst>
                <p:tags r:id="rId8"/>
              </p:custDataLst>
            </p:nvPr>
          </p:nvSpPr>
          <p:spPr>
            <a:xfrm>
              <a:off x="11122" y="2194"/>
              <a:ext cx="2201" cy="774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2400"/>
                <a:t>代数法</a:t>
              </a:r>
              <a:endParaRPr lang="zh-CN" altLang="en-US" sz="2400"/>
            </a:p>
          </p:txBody>
        </p:sp>
        <p:graphicFrame>
          <p:nvGraphicFramePr>
            <p:cNvPr id="24" name="对象 23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4300" y="2203"/>
            <a:ext cx="1908" cy="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" r:id="rId9" imgW="596900" imgH="203200" progId="Equation.KSEE3">
                    <p:embed/>
                  </p:oleObj>
                </mc:Choice>
                <mc:Fallback>
                  <p:oleObj name="" r:id="rId9" imgW="596900" imgH="203200" progId="Equation.KSEE3">
                    <p:embed/>
                    <p:pic>
                      <p:nvPicPr>
                        <p:cNvPr id="0" name="图片 1026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4300" y="2203"/>
                          <a:ext cx="1908" cy="64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文本框 1"/>
          <p:cNvSpPr txBox="1"/>
          <p:nvPr/>
        </p:nvSpPr>
        <p:spPr>
          <a:xfrm>
            <a:off x="9965055" y="3662680"/>
            <a:ext cx="17653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对斜率的讨论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121" name="内容占位符 3">
            <a:hlinkClick r:id="" action="ppaction://ole?verb="/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876300" y="469900"/>
          <a:ext cx="9772650" cy="368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5295900" imgH="2390775" progId="Word.Document.8">
                  <p:embed/>
                </p:oleObj>
              </mc:Choice>
              <mc:Fallback>
                <p:oleObj name="" r:id="rId1" imgW="5295900" imgH="2390775" progId="Word.Document.8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76300" y="469900"/>
                        <a:ext cx="9772650" cy="368617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745" y="2654300"/>
            <a:ext cx="4316730" cy="375983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145" name="组合 22"/>
          <p:cNvGrpSpPr/>
          <p:nvPr/>
        </p:nvGrpSpPr>
        <p:grpSpPr>
          <a:xfrm>
            <a:off x="1104900" y="1285875"/>
            <a:ext cx="8407400" cy="3014663"/>
            <a:chOff x="1498" y="598"/>
            <a:chExt cx="12563" cy="4483"/>
          </a:xfrm>
        </p:grpSpPr>
        <p:sp>
          <p:nvSpPr>
            <p:cNvPr id="4" name="文本框 3"/>
            <p:cNvSpPr txBox="1"/>
            <p:nvPr/>
          </p:nvSpPr>
          <p:spPr>
            <a:xfrm>
              <a:off x="1498" y="1010"/>
              <a:ext cx="4060" cy="6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gradFill>
                <a:gsLst>
                  <a:gs pos="50000">
                    <a:schemeClr val="accent5"/>
                  </a:gs>
                  <a:gs pos="0">
                    <a:schemeClr val="accent5">
                      <a:lumMod val="25000"/>
                      <a:lumOff val="75000"/>
                    </a:schemeClr>
                  </a:gs>
                  <a:gs pos="100000">
                    <a:schemeClr val="accent5">
                      <a:lumMod val="85000"/>
                    </a:schemeClr>
                  </a:gs>
                </a:gsLst>
                <a:lin ang="5400000" scaled="0"/>
              </a:gradFill>
            </a:ln>
          </p:spPr>
          <p:txBody>
            <a:bodyPr wrap="square" rtlCol="0">
              <a:spAutoFit/>
            </a:bodyPr>
            <a:p>
              <a:pPr algn="ctr" fontAlgn="auto"/>
              <a:r>
                <a:rPr lang="zh-CN" altLang="en-US" sz="2400" b="1" noProof="1">
                  <a:latin typeface="黑体" panose="02010609060101010101" charset="-122"/>
                  <a:ea typeface="黑体" panose="02010609060101010101" charset="-122"/>
                  <a:cs typeface="+mn-cs"/>
                </a:rPr>
                <a:t>等腰直角三角形</a:t>
              </a:r>
              <a:endParaRPr lang="zh-CN" altLang="en-US" sz="2400" b="1" noProof="1"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5" name="文本框 4"/>
            <p:cNvSpPr txBox="1"/>
            <p:nvPr>
              <p:custDataLst>
                <p:tags r:id="rId1"/>
              </p:custDataLst>
            </p:nvPr>
          </p:nvSpPr>
          <p:spPr>
            <a:xfrm>
              <a:off x="1498" y="3138"/>
              <a:ext cx="4205" cy="12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gradFill>
                <a:gsLst>
                  <a:gs pos="50000">
                    <a:schemeClr val="accent5"/>
                  </a:gs>
                  <a:gs pos="0">
                    <a:schemeClr val="accent5">
                      <a:lumMod val="25000"/>
                      <a:lumOff val="75000"/>
                    </a:schemeClr>
                  </a:gs>
                  <a:gs pos="100000">
                    <a:schemeClr val="accent5">
                      <a:lumMod val="85000"/>
                    </a:schemeClr>
                  </a:gs>
                </a:gsLst>
                <a:lin ang="5400000" scaled="0"/>
              </a:gradFill>
            </a:ln>
          </p:spPr>
          <p:txBody>
            <a:bodyPr wrap="square" rtlCol="0">
              <a:spAutoFit/>
            </a:bodyPr>
            <a:p>
              <a:pPr fontAlgn="auto"/>
              <a:r>
                <a:rPr lang="zh-CN" altLang="en-US" sz="2400" b="1" noProof="1">
                  <a:latin typeface="黑体" panose="02010609060101010101" charset="-122"/>
                  <a:ea typeface="黑体" panose="02010609060101010101" charset="-122"/>
                  <a:cs typeface="+mn-cs"/>
                </a:rPr>
                <a:t>圆（弦心距，半径，半弦长）</a:t>
              </a:r>
              <a:endParaRPr lang="zh-CN" altLang="en-US" sz="2400" b="1" noProof="1"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6" name="右大括号 5"/>
            <p:cNvSpPr/>
            <p:nvPr/>
          </p:nvSpPr>
          <p:spPr>
            <a:xfrm>
              <a:off x="5558" y="1323"/>
              <a:ext cx="896" cy="2540"/>
            </a:xfrm>
            <a:prstGeom prst="rightBrace">
              <a:avLst/>
            </a:prstGeom>
            <a:ln w="31750">
              <a:gradFill>
                <a:gsLst>
                  <a:gs pos="0">
                    <a:schemeClr val="accent1">
                      <a:hueOff val="-4200000"/>
                    </a:schemeClr>
                  </a:gs>
                  <a:gs pos="100000">
                    <a:schemeClr val="accent1"/>
                  </a:gs>
                </a:gsLst>
              </a:gradFill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  <p:txBody>
            <a:bodyPr rtlCol="0" anchor="ctr"/>
            <a:p>
              <a:pPr algn="ctr" fontAlgn="auto"/>
              <a:endParaRPr lang="zh-CN" altLang="en-US" strike="noStrike" noProof="1"/>
            </a:p>
          </p:txBody>
        </p:sp>
        <p:sp>
          <p:nvSpPr>
            <p:cNvPr id="7" name="右箭头 6"/>
            <p:cNvSpPr/>
            <p:nvPr/>
          </p:nvSpPr>
          <p:spPr>
            <a:xfrm>
              <a:off x="6454" y="2386"/>
              <a:ext cx="968" cy="364"/>
            </a:xfrm>
            <a:prstGeom prst="rightArrow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auto"/>
              <a:endParaRPr lang="zh-CN" altLang="en-US" strike="noStrike" noProof="1"/>
            </a:p>
          </p:txBody>
        </p:sp>
        <p:grpSp>
          <p:nvGrpSpPr>
            <p:cNvPr id="6150" name="组合 10"/>
            <p:cNvGrpSpPr/>
            <p:nvPr/>
          </p:nvGrpSpPr>
          <p:grpSpPr>
            <a:xfrm>
              <a:off x="7422" y="2254"/>
              <a:ext cx="2840" cy="646"/>
              <a:chOff x="8403" y="2320"/>
              <a:chExt cx="2744" cy="646"/>
            </a:xfrm>
          </p:grpSpPr>
          <p:graphicFrame>
            <p:nvGraphicFramePr>
              <p:cNvPr id="6151" name="对象 8">
                <a:hlinkClick r:id="" action="ppaction://ole?verb="/>
              </p:cNvPr>
              <p:cNvGraphicFramePr>
                <a:graphicFrameLocks noChangeAspect="1"/>
              </p:cNvGraphicFramePr>
              <p:nvPr/>
            </p:nvGraphicFramePr>
            <p:xfrm>
              <a:off x="8607" y="2320"/>
              <a:ext cx="2540" cy="6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8" name="" r:id="rId2" imgW="5257800" imgH="409575" progId="Word.Document.8">
                      <p:embed/>
                    </p:oleObj>
                  </mc:Choice>
                  <mc:Fallback>
                    <p:oleObj name="" r:id="rId2" imgW="5257800" imgH="409575" progId="Word.Document.8">
                      <p:embed/>
                      <p:pic>
                        <p:nvPicPr>
                          <p:cNvPr id="0" name="图片 3077"/>
                          <p:cNvPicPr/>
                          <p:nvPr/>
                        </p:nvPicPr>
                        <p:blipFill>
                          <a:blip r:embed="rId3"/>
                          <a:srcRect r="69324" b="-156"/>
                          <a:stretch>
                            <a:fillRect/>
                          </a:stretch>
                        </p:blipFill>
                        <p:spPr>
                          <a:xfrm>
                            <a:off x="8607" y="2320"/>
                            <a:ext cx="2540" cy="64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文本框 9"/>
              <p:cNvSpPr txBox="1"/>
              <p:nvPr/>
            </p:nvSpPr>
            <p:spPr>
              <a:xfrm>
                <a:off x="8403" y="2386"/>
                <a:ext cx="2394" cy="580"/>
              </a:xfrm>
              <a:prstGeom prst="rect">
                <a:avLst/>
              </a:prstGeom>
              <a:noFill/>
              <a:ln>
                <a:gradFill>
                  <a:gsLst>
                    <a:gs pos="50000">
                      <a:schemeClr val="accent1"/>
                    </a:gs>
                    <a:gs pos="0">
                      <a:schemeClr val="accent1">
                        <a:lumMod val="25000"/>
                        <a:lumOff val="75000"/>
                      </a:schemeClr>
                    </a:gs>
                    <a:gs pos="100000">
                      <a:schemeClr val="accent1">
                        <a:lumMod val="85000"/>
                      </a:schemeClr>
                    </a:gs>
                  </a:gsLst>
                  <a:lin ang="5400000" scaled="0"/>
                </a:gra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lumMod val="60000"/>
                        <a:lumOff val="40000"/>
                      </a:schemeClr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p>
                <a:pPr fontAlgn="auto"/>
                <a:endParaRPr lang="zh-CN" altLang="en-US" noProof="1"/>
              </a:p>
            </p:txBody>
          </p:sp>
        </p:grpSp>
        <p:sp>
          <p:nvSpPr>
            <p:cNvPr id="12" name="上箭头 11"/>
            <p:cNvSpPr/>
            <p:nvPr/>
          </p:nvSpPr>
          <p:spPr>
            <a:xfrm>
              <a:off x="6794" y="3138"/>
              <a:ext cx="410" cy="870"/>
            </a:xfrm>
            <a:prstGeom prst="upArrow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auto"/>
              <a:endParaRPr lang="zh-CN" altLang="en-US" strike="noStrike" noProof="1"/>
            </a:p>
          </p:txBody>
        </p:sp>
        <p:sp>
          <p:nvSpPr>
            <p:cNvPr id="13" name="文本框 12"/>
            <p:cNvSpPr txBox="1"/>
            <p:nvPr>
              <p:custDataLst>
                <p:tags r:id="rId4"/>
              </p:custDataLst>
            </p:nvPr>
          </p:nvSpPr>
          <p:spPr>
            <a:xfrm>
              <a:off x="5703" y="4396"/>
              <a:ext cx="2586" cy="6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gradFill>
                <a:gsLst>
                  <a:gs pos="50000">
                    <a:schemeClr val="accent5"/>
                  </a:gs>
                  <a:gs pos="0">
                    <a:schemeClr val="accent5">
                      <a:lumMod val="25000"/>
                      <a:lumOff val="75000"/>
                    </a:schemeClr>
                  </a:gs>
                  <a:gs pos="100000">
                    <a:schemeClr val="accent5">
                      <a:lumMod val="85000"/>
                    </a:schemeClr>
                  </a:gs>
                </a:gsLst>
                <a:lin ang="5400000" scaled="0"/>
              </a:gradFill>
            </a:ln>
          </p:spPr>
          <p:txBody>
            <a:bodyPr wrap="square" rtlCol="0">
              <a:spAutoFit/>
            </a:bodyPr>
            <a:p>
              <a:pPr algn="ctr" fontAlgn="auto"/>
              <a:r>
                <a:rPr lang="zh-CN" altLang="en-US" sz="2400" b="1" noProof="1">
                  <a:latin typeface="黑体" panose="02010609060101010101" charset="-122"/>
                  <a:ea typeface="黑体" panose="02010609060101010101" charset="-122"/>
                  <a:cs typeface="+mn-cs"/>
                </a:rPr>
                <a:t>垂径定理</a:t>
              </a:r>
              <a:endParaRPr lang="zh-CN" altLang="en-US" sz="2400" b="1" noProof="1"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14" name="右箭头 13"/>
            <p:cNvSpPr/>
            <p:nvPr/>
          </p:nvSpPr>
          <p:spPr>
            <a:xfrm>
              <a:off x="10107" y="2387"/>
              <a:ext cx="1066" cy="363"/>
            </a:xfrm>
            <a:prstGeom prst="rightArrow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auto"/>
              <a:endParaRPr lang="zh-CN" altLang="en-US" strike="noStrike" noProof="1"/>
            </a:p>
          </p:txBody>
        </p:sp>
        <p:grpSp>
          <p:nvGrpSpPr>
            <p:cNvPr id="6156" name="组合 17"/>
            <p:cNvGrpSpPr/>
            <p:nvPr/>
          </p:nvGrpSpPr>
          <p:grpSpPr>
            <a:xfrm>
              <a:off x="11380" y="2175"/>
              <a:ext cx="2681" cy="685"/>
              <a:chOff x="11380" y="2175"/>
              <a:chExt cx="2681" cy="685"/>
            </a:xfrm>
          </p:grpSpPr>
          <p:sp>
            <p:nvSpPr>
              <p:cNvPr id="15" name="文本框 14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11380" y="2175"/>
                <a:ext cx="2681" cy="68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gradFill>
                  <a:gsLst>
                    <a:gs pos="50000">
                      <a:schemeClr val="accent5"/>
                    </a:gs>
                    <a:gs pos="0">
                      <a:schemeClr val="accent5">
                        <a:lumMod val="25000"/>
                        <a:lumOff val="75000"/>
                      </a:schemeClr>
                    </a:gs>
                    <a:gs pos="100000">
                      <a:schemeClr val="accent5">
                        <a:lumMod val="85000"/>
                      </a:schemeClr>
                    </a:gs>
                  </a:gsLst>
                  <a:lin ang="5400000" scaled="0"/>
                </a:gradFill>
              </a:ln>
            </p:spPr>
            <p:txBody>
              <a:bodyPr wrap="square" rtlCol="0">
                <a:spAutoFit/>
              </a:bodyPr>
              <a:p>
                <a:pPr algn="ctr" fontAlgn="auto"/>
                <a:r>
                  <a:rPr lang="zh-CN" altLang="en-US" sz="2400" b="1" noProof="1">
                    <a:latin typeface="黑体" panose="02010609060101010101" charset="-122"/>
                    <a:ea typeface="黑体" panose="02010609060101010101" charset="-122"/>
                    <a:cs typeface="+mn-cs"/>
                  </a:rPr>
                  <a:t>求</a:t>
                </a:r>
                <a:r>
                  <a:rPr lang="en-US" altLang="zh-CN" sz="2400" b="1" noProof="1">
                    <a:latin typeface="黑体" panose="02010609060101010101" charset="-122"/>
                    <a:ea typeface="黑体" panose="02010609060101010101" charset="-122"/>
                    <a:cs typeface="+mn-cs"/>
                  </a:rPr>
                  <a:t>  </a:t>
                </a:r>
                <a:r>
                  <a:rPr lang="zh-CN" altLang="en-US" sz="2400" b="1" noProof="1">
                    <a:latin typeface="黑体" panose="02010609060101010101" charset="-122"/>
                    <a:ea typeface="黑体" panose="02010609060101010101" charset="-122"/>
                    <a:cs typeface="+mn-cs"/>
                  </a:rPr>
                  <a:t>值</a:t>
                </a:r>
                <a:endParaRPr lang="zh-CN" altLang="en-US" sz="2400" b="1" noProof="1"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  <p:graphicFrame>
            <p:nvGraphicFramePr>
              <p:cNvPr id="6158" name="对象 15">
                <a:hlinkClick r:id="" action="ppaction://ole?verb="/>
              </p:cNvPr>
              <p:cNvGraphicFramePr>
                <a:graphicFrameLocks noChangeAspect="1"/>
              </p:cNvGraphicFramePr>
              <p:nvPr/>
            </p:nvGraphicFramePr>
            <p:xfrm>
              <a:off x="12489" y="2175"/>
              <a:ext cx="553" cy="6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7" name="" r:id="rId6" imgW="127000" imgH="139700" progId="Equation.KSEE3">
                      <p:embed/>
                    </p:oleObj>
                  </mc:Choice>
                  <mc:Fallback>
                    <p:oleObj name="" r:id="rId6" imgW="127000" imgH="139700" progId="Equation.KSEE3">
                      <p:embed/>
                      <p:pic>
                        <p:nvPicPr>
                          <p:cNvPr id="0" name="图片 3076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12489" y="2175"/>
                            <a:ext cx="553" cy="64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9" name="上箭头 18"/>
            <p:cNvSpPr/>
            <p:nvPr/>
          </p:nvSpPr>
          <p:spPr>
            <a:xfrm>
              <a:off x="10590" y="3138"/>
              <a:ext cx="363" cy="846"/>
            </a:xfrm>
            <a:prstGeom prst="upArrow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auto"/>
              <a:endParaRPr lang="zh-CN" altLang="en-US" strike="noStrike" noProof="1"/>
            </a:p>
          </p:txBody>
        </p:sp>
        <p:sp>
          <p:nvSpPr>
            <p:cNvPr id="20" name="文本框 19"/>
            <p:cNvSpPr txBox="1"/>
            <p:nvPr>
              <p:custDataLst>
                <p:tags r:id="rId8"/>
              </p:custDataLst>
            </p:nvPr>
          </p:nvSpPr>
          <p:spPr>
            <a:xfrm>
              <a:off x="9337" y="4372"/>
              <a:ext cx="3341" cy="6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gradFill>
                <a:gsLst>
                  <a:gs pos="50000">
                    <a:schemeClr val="accent5"/>
                  </a:gs>
                  <a:gs pos="0">
                    <a:schemeClr val="accent5">
                      <a:lumMod val="25000"/>
                      <a:lumOff val="75000"/>
                    </a:schemeClr>
                  </a:gs>
                  <a:gs pos="100000">
                    <a:schemeClr val="accent5">
                      <a:lumMod val="85000"/>
                    </a:schemeClr>
                  </a:gs>
                </a:gsLst>
                <a:lin ang="5400000" scaled="0"/>
              </a:gradFill>
            </a:ln>
          </p:spPr>
          <p:txBody>
            <a:bodyPr wrap="square" rtlCol="0">
              <a:spAutoFit/>
            </a:bodyPr>
            <a:p>
              <a:pPr algn="ctr" fontAlgn="auto"/>
              <a:r>
                <a:rPr lang="zh-CN" altLang="en-US" sz="2400" b="1" noProof="1">
                  <a:latin typeface="黑体" panose="02010609060101010101" charset="-122"/>
                  <a:ea typeface="黑体" panose="02010609060101010101" charset="-122"/>
                  <a:cs typeface="+mn-cs"/>
                </a:rPr>
                <a:t>线圆位置关系</a:t>
              </a:r>
              <a:endParaRPr lang="zh-CN" altLang="en-US" sz="2400" b="1" noProof="1"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21" name="下箭头 20"/>
            <p:cNvSpPr/>
            <p:nvPr/>
          </p:nvSpPr>
          <p:spPr>
            <a:xfrm>
              <a:off x="10589" y="1439"/>
              <a:ext cx="364" cy="687"/>
            </a:xfrm>
            <a:prstGeom prst="downArrow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auto"/>
              <a:endParaRPr lang="zh-CN" altLang="en-US" strike="noStrike" noProof="1"/>
            </a:p>
          </p:txBody>
        </p:sp>
        <p:sp>
          <p:nvSpPr>
            <p:cNvPr id="22" name="文本框 21"/>
            <p:cNvSpPr txBox="1"/>
            <p:nvPr>
              <p:custDataLst>
                <p:tags r:id="rId9"/>
              </p:custDataLst>
            </p:nvPr>
          </p:nvSpPr>
          <p:spPr>
            <a:xfrm>
              <a:off x="9479" y="598"/>
              <a:ext cx="2586" cy="6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gradFill>
                <a:gsLst>
                  <a:gs pos="50000">
                    <a:schemeClr val="accent5"/>
                  </a:gs>
                  <a:gs pos="0">
                    <a:schemeClr val="accent5">
                      <a:lumMod val="25000"/>
                      <a:lumOff val="75000"/>
                    </a:schemeClr>
                  </a:gs>
                  <a:gs pos="100000">
                    <a:schemeClr val="accent5">
                      <a:lumMod val="85000"/>
                    </a:schemeClr>
                  </a:gs>
                </a:gsLst>
                <a:lin ang="5400000" scaled="0"/>
              </a:gradFill>
            </a:ln>
          </p:spPr>
          <p:txBody>
            <a:bodyPr wrap="square" rtlCol="0">
              <a:spAutoFit/>
            </a:bodyPr>
            <a:p>
              <a:pPr algn="ctr" fontAlgn="auto"/>
              <a:r>
                <a:rPr lang="en-US" altLang="zh-CN" sz="2400" b="1" noProof="1">
                  <a:latin typeface="黑体" panose="02010609060101010101" charset="-122"/>
                  <a:ea typeface="黑体" panose="02010609060101010101" charset="-122"/>
                  <a:cs typeface="+mn-cs"/>
                </a:rPr>
                <a:t>“d-r”</a:t>
              </a:r>
              <a:endParaRPr lang="zh-CN" altLang="en-US" sz="2400" b="1" noProof="1"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sp>
        <p:nvSpPr>
          <p:cNvPr id="2" name="文本框 1"/>
          <p:cNvSpPr/>
          <p:nvPr>
            <p:custDataLst>
              <p:tags r:id="rId10"/>
            </p:custDataLst>
          </p:nvPr>
        </p:nvSpPr>
        <p:spPr>
          <a:xfrm>
            <a:off x="268288" y="210503"/>
            <a:ext cx="2735580" cy="70675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fontAlgn="base"/>
            <a:r>
              <a:rPr sz="4000" b="1" strike="noStrike" noProof="1">
                <a:solidFill>
                  <a:schemeClr val="accent6">
                    <a:lumMod val="75000"/>
                  </a:schemeClr>
                </a:solidFill>
                <a:effectLst/>
                <a:highlight>
                  <a:srgbClr val="C0C0C0"/>
                </a:highlight>
                <a:latin typeface="楷体" panose="02010609060101010101" charset="-122"/>
                <a:ea typeface="楷体" panose="02010609060101010101" charset="-122"/>
                <a:cs typeface="+mn-cs"/>
                <a:sym typeface="宋体" panose="02010600030101010101" pitchFamily="2" charset="-122"/>
              </a:rPr>
              <a:t>解题路径：</a:t>
            </a:r>
            <a:endParaRPr sz="4000" b="1" strike="noStrike" noProof="1">
              <a:solidFill>
                <a:schemeClr val="accent6">
                  <a:lumMod val="75000"/>
                </a:schemeClr>
              </a:solidFill>
              <a:effectLst/>
              <a:highlight>
                <a:srgbClr val="C0C0C0"/>
              </a:highlight>
              <a:latin typeface="楷体" panose="02010609060101010101" charset="-122"/>
              <a:ea typeface="楷体" panose="02010609060101010101" charset="-122"/>
              <a:sym typeface="宋体" panose="02010600030101010101" pitchFamily="2" charset="-122"/>
            </a:endParaRPr>
          </a:p>
        </p:txBody>
      </p:sp>
    </p:spTree>
    <p:custDataLst>
      <p:tags r:id="rId11"/>
    </p:custData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 31"/>
          <p:cNvSpPr/>
          <p:nvPr>
            <p:custDataLst>
              <p:tags r:id="rId1"/>
            </p:custDataLst>
          </p:nvPr>
        </p:nvSpPr>
        <p:spPr>
          <a:xfrm>
            <a:off x="766763" y="574675"/>
            <a:ext cx="10267950" cy="931863"/>
          </a:xfrm>
          <a:prstGeom prst="rect">
            <a:avLst/>
          </a:prstGeom>
          <a:noFill/>
          <a:ln w="38100">
            <a:noFill/>
          </a:ln>
        </p:spPr>
        <p:txBody>
          <a:bodyPr wrap="none" anchor="t" anchorCtr="0"/>
          <a:p>
            <a:pPr eaLnBrk="0" hangingPunct="0"/>
            <a:r>
              <a:rPr lang="zh-CN" altLang="zh-CN" sz="2800" b="1">
                <a:latin typeface="宋体" panose="02010600030101010101" pitchFamily="2" charset="-122"/>
                <a:ea typeface="微软雅黑" panose="020B0503020204020204" charset="-122"/>
                <a:sym typeface="微软雅黑" panose="020B0503020204020204" charset="-122"/>
              </a:rPr>
              <a:t>思考</a:t>
            </a:r>
            <a:r>
              <a:rPr lang="zh-CN" altLang="en-US" sz="2800" b="1">
                <a:latin typeface="宋体" panose="02010600030101010101" pitchFamily="2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  <a:r>
              <a:rPr lang="en-US" altLang="zh-CN" sz="2800" b="1">
                <a:latin typeface="宋体" panose="02010600030101010101" pitchFamily="2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800" b="1">
                <a:latin typeface="宋体" panose="02010600030101010101" pitchFamily="2" charset="-122"/>
                <a:ea typeface="微软雅黑" panose="020B0503020204020204" charset="-122"/>
                <a:sym typeface="微软雅黑" panose="020B0503020204020204" charset="-122"/>
              </a:rPr>
              <a:t>你能改变题目的某些条件或结论，改编例题吗？</a:t>
            </a:r>
            <a:endParaRPr lang="zh-CN" altLang="en-US" sz="2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8193" name="内容占位符 3">
            <a:hlinkClick r:id="" action="ppaction://ole?verb="/>
          </p:cNvPr>
          <p:cNvGraphicFramePr>
            <a:graphicFrameLocks noGrp="1" noChangeAspect="1"/>
          </p:cNvGraphicFramePr>
          <p:nvPr>
            <p:ph type="subTitle" idx="1"/>
          </p:nvPr>
        </p:nvGraphicFramePr>
        <p:xfrm>
          <a:off x="1319213" y="1668463"/>
          <a:ext cx="9093200" cy="287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5295900" imgH="2000250" progId="Word.Document.8">
                  <p:embed/>
                </p:oleObj>
              </mc:Choice>
              <mc:Fallback>
                <p:oleObj name="" r:id="rId2" imgW="5295900" imgH="2000250" progId="Word.Documen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19213" y="1668463"/>
                        <a:ext cx="9093200" cy="2871787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文本框 3"/>
          <p:cNvSpPr txBox="1"/>
          <p:nvPr/>
        </p:nvSpPr>
        <p:spPr>
          <a:xfrm>
            <a:off x="720725" y="933450"/>
            <a:ext cx="15049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变化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：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194" name="文本框 4"/>
          <p:cNvSpPr txBox="1"/>
          <p:nvPr>
            <p:custDataLst>
              <p:tags r:id="rId1"/>
            </p:custDataLst>
          </p:nvPr>
        </p:nvSpPr>
        <p:spPr>
          <a:xfrm>
            <a:off x="1981200" y="933450"/>
            <a:ext cx="39751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改变例题中三角形的形状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195" name="文本框 5"/>
          <p:cNvSpPr txBox="1"/>
          <p:nvPr>
            <p:custDataLst>
              <p:tags r:id="rId2"/>
            </p:custDataLst>
          </p:nvPr>
        </p:nvSpPr>
        <p:spPr>
          <a:xfrm>
            <a:off x="720725" y="1758950"/>
            <a:ext cx="15049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变化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：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196" name="文本框 6"/>
          <p:cNvSpPr txBox="1"/>
          <p:nvPr>
            <p:custDataLst>
              <p:tags r:id="rId3"/>
            </p:custDataLst>
          </p:nvPr>
        </p:nvSpPr>
        <p:spPr>
          <a:xfrm>
            <a:off x="1981200" y="1758950"/>
            <a:ext cx="57245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改变例题中圆的位置，让圆也动起来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197" name="文本框 7"/>
          <p:cNvSpPr txBox="1"/>
          <p:nvPr>
            <p:custDataLst>
              <p:tags r:id="rId4"/>
            </p:custDataLst>
          </p:nvPr>
        </p:nvSpPr>
        <p:spPr>
          <a:xfrm>
            <a:off x="720725" y="2584450"/>
            <a:ext cx="15049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变化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：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198" name="文本框 8"/>
          <p:cNvSpPr txBox="1"/>
          <p:nvPr>
            <p:custDataLst>
              <p:tags r:id="rId5"/>
            </p:custDataLst>
          </p:nvPr>
        </p:nvSpPr>
        <p:spPr>
          <a:xfrm>
            <a:off x="1981200" y="2584450"/>
            <a:ext cx="67373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改变例题中直线的移动位置，让直线也转动起来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199" name="文本框 9"/>
          <p:cNvSpPr txBox="1"/>
          <p:nvPr>
            <p:custDataLst>
              <p:tags r:id="rId6"/>
            </p:custDataLst>
          </p:nvPr>
        </p:nvSpPr>
        <p:spPr>
          <a:xfrm>
            <a:off x="720725" y="4404360"/>
            <a:ext cx="15049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变化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：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200" name="文本框 10"/>
          <p:cNvSpPr txBox="1"/>
          <p:nvPr>
            <p:custDataLst>
              <p:tags r:id="rId7"/>
            </p:custDataLst>
          </p:nvPr>
        </p:nvSpPr>
        <p:spPr>
          <a:xfrm>
            <a:off x="2108200" y="4404360"/>
            <a:ext cx="67373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改变例题中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……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动作按钮: 前进或下一项 1">
            <a:hlinkClick r:id="" action="ppaction://hlinkshowjump?jump=nextslide"/>
          </p:cNvPr>
          <p:cNvSpPr/>
          <p:nvPr/>
        </p:nvSpPr>
        <p:spPr>
          <a:xfrm>
            <a:off x="9872663" y="931863"/>
            <a:ext cx="474663" cy="461963"/>
          </a:xfrm>
          <a:prstGeom prst="actionButtonForwardNex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auto"/>
            <a:endParaRPr lang="zh-CN" altLang="en-US" strike="noStrike" noProof="1"/>
          </a:p>
        </p:txBody>
      </p:sp>
      <p:sp>
        <p:nvSpPr>
          <p:cNvPr id="3" name="动作按钮: 前进或下一项 2">
            <a:hlinkClick r:id="rId8" action="ppaction://hlinksldjump"/>
          </p:cNvPr>
          <p:cNvSpPr/>
          <p:nvPr/>
        </p:nvSpPr>
        <p:spPr>
          <a:xfrm>
            <a:off x="9918700" y="1746250"/>
            <a:ext cx="444500" cy="492125"/>
          </a:xfrm>
          <a:prstGeom prst="actionButtonForwardNex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auto"/>
            <a:endParaRPr lang="zh-CN" altLang="en-US" strike="noStrike" noProof="1"/>
          </a:p>
        </p:txBody>
      </p:sp>
      <p:sp>
        <p:nvSpPr>
          <p:cNvPr id="12" name="动作按钮: 前进或下一项 11">
            <a:hlinkClick r:id="rId9" action="ppaction://hlinksldjump"/>
          </p:cNvPr>
          <p:cNvSpPr/>
          <p:nvPr/>
        </p:nvSpPr>
        <p:spPr>
          <a:xfrm>
            <a:off x="9888538" y="2706688"/>
            <a:ext cx="460375" cy="460375"/>
          </a:xfrm>
          <a:prstGeom prst="actionButtonForwardNex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auto"/>
            <a:endParaRPr lang="zh-CN" altLang="en-US" strike="noStrike" noProof="1"/>
          </a:p>
        </p:txBody>
      </p:sp>
      <p:sp>
        <p:nvSpPr>
          <p:cNvPr id="14" name="动作按钮: 前进或下一项 13">
            <a:hlinkClick r:id="rId10" action="ppaction://hlinksldjump"/>
          </p:cNvPr>
          <p:cNvSpPr/>
          <p:nvPr/>
        </p:nvSpPr>
        <p:spPr>
          <a:xfrm>
            <a:off x="9872663" y="4235450"/>
            <a:ext cx="476250" cy="492125"/>
          </a:xfrm>
          <a:prstGeom prst="actionButtonForwardNex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auto"/>
            <a:endParaRPr lang="zh-CN" altLang="en-US" strike="noStrike" noProof="1"/>
          </a:p>
        </p:txBody>
      </p:sp>
      <p:sp>
        <p:nvSpPr>
          <p:cNvPr id="15" name="动作按钮: 自定义 14">
            <a:hlinkClick r:id="rId11" action="ppaction://hlinksldjump"/>
          </p:cNvPr>
          <p:cNvSpPr/>
          <p:nvPr/>
        </p:nvSpPr>
        <p:spPr>
          <a:xfrm>
            <a:off x="8718550" y="5586095"/>
            <a:ext cx="630238" cy="428625"/>
          </a:xfrm>
          <a:prstGeom prst="actionButtonBlank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auto"/>
            <a:r>
              <a:rPr lang="zh-CN" altLang="en-US" strike="noStrike" noProof="1">
                <a:solidFill>
                  <a:schemeClr val="tx1"/>
                </a:solidFill>
              </a:rPr>
              <a:t>例</a:t>
            </a:r>
            <a:r>
              <a:rPr lang="en-US" altLang="zh-CN" strike="noStrike" noProof="1">
                <a:solidFill>
                  <a:schemeClr val="tx1"/>
                </a:solidFill>
              </a:rPr>
              <a:t>1</a:t>
            </a:r>
            <a:endParaRPr lang="en-US" altLang="zh-CN" strike="noStrike" noProof="1">
              <a:solidFill>
                <a:schemeClr val="tx1"/>
              </a:solidFill>
            </a:endParaRPr>
          </a:p>
        </p:txBody>
      </p:sp>
      <p:sp>
        <p:nvSpPr>
          <p:cNvPr id="8206" name="文本框 12"/>
          <p:cNvSpPr txBox="1"/>
          <p:nvPr>
            <p:custDataLst>
              <p:tags r:id="rId12"/>
            </p:custDataLst>
          </p:nvPr>
        </p:nvSpPr>
        <p:spPr>
          <a:xfrm>
            <a:off x="720725" y="3409950"/>
            <a:ext cx="15049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变化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4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：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207" name="文本框 15"/>
          <p:cNvSpPr txBox="1"/>
          <p:nvPr>
            <p:custDataLst>
              <p:tags r:id="rId13"/>
            </p:custDataLst>
          </p:nvPr>
        </p:nvSpPr>
        <p:spPr>
          <a:xfrm>
            <a:off x="1981200" y="3409950"/>
            <a:ext cx="707390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改变例题中结论：求直线的方程，求所成角，求围成的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面积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7" name="动作按钮: 前进或下一项 16">
            <a:hlinkClick r:id="rId14" action="ppaction://hlinksldjump"/>
          </p:cNvPr>
          <p:cNvSpPr/>
          <p:nvPr/>
        </p:nvSpPr>
        <p:spPr>
          <a:xfrm>
            <a:off x="9888538" y="3559175"/>
            <a:ext cx="458788" cy="468313"/>
          </a:xfrm>
          <a:prstGeom prst="actionButtonForwardNex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auto"/>
            <a:endParaRPr lang="zh-CN" altLang="en-US" strike="noStrike" noProof="1"/>
          </a:p>
        </p:txBody>
      </p:sp>
      <p:sp>
        <p:nvSpPr>
          <p:cNvPr id="5" name="动作按钮: 自定义 4">
            <a:hlinkClick r:id="rId15" action="ppaction://hlinksldjump"/>
          </p:cNvPr>
          <p:cNvSpPr/>
          <p:nvPr/>
        </p:nvSpPr>
        <p:spPr>
          <a:xfrm>
            <a:off x="10041255" y="5584825"/>
            <a:ext cx="691515" cy="429895"/>
          </a:xfrm>
          <a:prstGeom prst="actionButtonBlank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例</a:t>
            </a:r>
            <a:r>
              <a:rPr lang="en-US" altLang="zh-CN"/>
              <a:t>2</a:t>
            </a:r>
            <a:endParaRPr lang="en-US" altLang="zh-CN"/>
          </a:p>
        </p:txBody>
      </p:sp>
    </p:spTree>
    <p:custDataLst>
      <p:tags r:id="rId16"/>
    </p:custData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217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98525" y="809625"/>
          <a:ext cx="9455150" cy="22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" imgW="5295900" imgH="1400175" progId="Word.Document.8">
                  <p:embed/>
                </p:oleObj>
              </mc:Choice>
              <mc:Fallback>
                <p:oleObj name="" r:id="rId1" imgW="5295900" imgH="1400175" progId="Word.Document.8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98525" y="809625"/>
                        <a:ext cx="9455150" cy="22399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动作按钮: 后退或前一项 1">
            <a:hlinkClick r:id="rId3" action="ppaction://hlinksldjump"/>
          </p:cNvPr>
          <p:cNvSpPr/>
          <p:nvPr/>
        </p:nvSpPr>
        <p:spPr>
          <a:xfrm>
            <a:off x="9672638" y="5340350"/>
            <a:ext cx="522288" cy="520700"/>
          </a:xfrm>
          <a:prstGeom prst="actionButtonBackPrevious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auto"/>
            <a:endParaRPr lang="zh-CN" altLang="en-US" strike="noStrike" noProof="1"/>
          </a:p>
        </p:txBody>
      </p:sp>
    </p:spTree>
    <p:custDataLst>
      <p:tags r:id="rId4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241" name="对象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84238" y="565150"/>
          <a:ext cx="9561512" cy="239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" imgW="5295900" imgH="1400175" progId="Word.Document.8">
                  <p:embed/>
                </p:oleObj>
              </mc:Choice>
              <mc:Fallback>
                <p:oleObj name="" r:id="rId1" imgW="5295900" imgH="1400175" progId="Word.Document.8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84238" y="565150"/>
                        <a:ext cx="9561512" cy="2397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动作按钮: 后退或前一项 1">
            <a:hlinkClick r:id="rId3" action="ppaction://hlinksldjump"/>
          </p:cNvPr>
          <p:cNvSpPr/>
          <p:nvPr>
            <p:custDataLst>
              <p:tags r:id="rId4"/>
            </p:custDataLst>
          </p:nvPr>
        </p:nvSpPr>
        <p:spPr>
          <a:xfrm>
            <a:off x="9672638" y="5340350"/>
            <a:ext cx="522288" cy="520700"/>
          </a:xfrm>
          <a:prstGeom prst="actionButtonBackPrevious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auto"/>
            <a:endParaRPr lang="zh-CN" altLang="en-US" strike="noStrike" noProof="1"/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3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p="http://schemas.openxmlformats.org/presentationml/2006/main">
  <p:tag name="commondata" val="eyJoZGlkIjoiYzllMWEyZTkzMjE2N2JhOWViZjJiZWM0YTAwOGU5YzEifQ==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WPS 演示</Application>
  <PresentationFormat>宽屏</PresentationFormat>
  <Paragraphs>89</Paragraphs>
  <Slides>18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20</vt:i4>
      </vt:variant>
      <vt:variant>
        <vt:lpstr>幻灯片标题</vt:lpstr>
      </vt:variant>
      <vt:variant>
        <vt:i4>18</vt:i4>
      </vt:variant>
    </vt:vector>
  </HeadingPairs>
  <TitlesOfParts>
    <vt:vector size="49" baseType="lpstr">
      <vt:lpstr>Arial</vt:lpstr>
      <vt:lpstr>宋体</vt:lpstr>
      <vt:lpstr>Wingdings</vt:lpstr>
      <vt:lpstr>微软雅黑</vt:lpstr>
      <vt:lpstr>Wingdings</vt:lpstr>
      <vt:lpstr>楷体</vt:lpstr>
      <vt:lpstr>黑体</vt:lpstr>
      <vt:lpstr>Times New Roman</vt:lpstr>
      <vt:lpstr>Arial Unicode MS</vt:lpstr>
      <vt:lpstr>Calibri</vt:lpstr>
      <vt:lpstr>WPS</vt:lpstr>
      <vt:lpstr>Word.Document.8</vt:lpstr>
      <vt:lpstr>Word.Document.8</vt:lpstr>
      <vt:lpstr>Word.Document.8</vt:lpstr>
      <vt:lpstr>Word.Document.8</vt:lpstr>
      <vt:lpstr>Word.Document.8</vt:lpstr>
      <vt:lpstr>Equation.KSEE3</vt:lpstr>
      <vt:lpstr>Word.Document.8</vt:lpstr>
      <vt:lpstr>Word.Document.8</vt:lpstr>
      <vt:lpstr>Equation.KSEE3</vt:lpstr>
      <vt:lpstr>Word.Document.8</vt:lpstr>
      <vt:lpstr>Word.Document.8</vt:lpstr>
      <vt:lpstr>Equation.KSEE3</vt:lpstr>
      <vt:lpstr>Word.Document.8</vt:lpstr>
      <vt:lpstr>Equation.KSEE3</vt:lpstr>
      <vt:lpstr>Word.Document.8</vt:lpstr>
      <vt:lpstr>Word.Document.8</vt:lpstr>
      <vt:lpstr>Equation.KSEE3</vt:lpstr>
      <vt:lpstr>Word.Document.8</vt:lpstr>
      <vt:lpstr>Word.Document.8</vt:lpstr>
      <vt:lpstr>Word.Document.8</vt:lpstr>
      <vt:lpstr>直线与圆的位置关系 复习（1）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WPS_1598746192</cp:lastModifiedBy>
  <cp:revision>173</cp:revision>
  <dcterms:created xsi:type="dcterms:W3CDTF">2019-06-19T02:08:00Z</dcterms:created>
  <dcterms:modified xsi:type="dcterms:W3CDTF">2023-11-07T00:40:45Z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FD96C5A15E5B464C9BE73895E93BE222_13</vt:lpwstr>
  </property>
</Properties>
</file>