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57" r:id="rId5"/>
    <p:sldId id="258" r:id="rId6"/>
    <p:sldId id="259" r:id="rId7"/>
    <p:sldId id="262" r:id="rId8"/>
    <p:sldId id="263" r:id="rId9"/>
    <p:sldId id="261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原题展示</a:t>
            </a:r>
            <a:r>
              <a:rPr lang="zh-CN" altLang="en-US" sz="3600">
                <a:solidFill>
                  <a:srgbClr val="FF0000"/>
                </a:solidFill>
              </a:rPr>
              <a:t>（</a:t>
            </a:r>
            <a:r>
              <a:rPr lang="en-US" altLang="zh-CN" sz="3600">
                <a:solidFill>
                  <a:srgbClr val="FF0000"/>
                </a:solidFill>
              </a:rPr>
              <a:t>2024</a:t>
            </a:r>
            <a:r>
              <a:rPr lang="zh-CN" altLang="en-US" sz="3600">
                <a:solidFill>
                  <a:srgbClr val="FF0000"/>
                </a:solidFill>
              </a:rPr>
              <a:t>届高三上期中）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22．阅读下面的材料，根据要求写作。</a:t>
            </a:r>
            <a:endParaRPr lang="zh-CN" altLang="en-US"/>
          </a:p>
          <a:p>
            <a:r>
              <a:rPr lang="zh-CN" altLang="en-US"/>
              <a:t>十年来，共建“一带一路”已经从谋篇布局的“大写意”发展成为精谨细腻的“工笔画”。我们的朋友圈越来越大，发展前景越来越好。其实，任何人做任何事，没有大构想不行，没有细落实更不行。</a:t>
            </a:r>
            <a:endParaRPr lang="zh-CN" altLang="en-US"/>
          </a:p>
          <a:p>
            <a:r>
              <a:rPr lang="zh-CN" altLang="en-US"/>
              <a:t>以上材料引发了你怎样的联想和思考？请写一篇文章。</a:t>
            </a:r>
            <a:endParaRPr lang="zh-CN" altLang="en-US"/>
          </a:p>
          <a:p>
            <a:r>
              <a:rPr lang="zh-CN" altLang="en-US"/>
              <a:t>要求：选准角度，确定立意，明确文体，自拟标题；不要套作，不得抄袭；不得泄露个人信息；不少于800字。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182370"/>
          </a:xfrm>
        </p:spPr>
        <p:txBody>
          <a:bodyPr/>
          <a:p>
            <a:r>
              <a:rPr lang="zh-CN" altLang="en-US" sz="4400"/>
              <a:t>审题不当展示</a:t>
            </a:r>
            <a:endParaRPr lang="zh-CN" altLang="en-US" sz="44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720975" y="2642235"/>
            <a:ext cx="6541135" cy="2327275"/>
          </a:xfrm>
        </p:spPr>
        <p:txBody>
          <a:bodyPr/>
          <a:p>
            <a:pPr algn="l"/>
            <a:r>
              <a:rPr lang="en-US" altLang="zh-CN" sz="3600" b="1"/>
              <a:t>1</a:t>
            </a:r>
            <a:r>
              <a:rPr lang="zh-CN" altLang="en-US" sz="3600" b="1"/>
              <a:t>、细节决定成败</a:t>
            </a:r>
            <a:endParaRPr lang="zh-CN" altLang="en-US" sz="3600" b="1"/>
          </a:p>
          <a:p>
            <a:pPr algn="l"/>
            <a:r>
              <a:rPr lang="en-US" altLang="zh-CN" sz="3600" b="1"/>
              <a:t>2</a:t>
            </a:r>
            <a:r>
              <a:rPr lang="zh-CN" altLang="en-US" sz="3600" b="1"/>
              <a:t>、整体与局部</a:t>
            </a:r>
            <a:endParaRPr lang="zh-CN" altLang="en-US" sz="3600" b="1"/>
          </a:p>
          <a:p>
            <a:pPr algn="l"/>
            <a:r>
              <a:rPr lang="en-US" altLang="zh-CN" sz="3600" b="1"/>
              <a:t>3</a:t>
            </a:r>
            <a:r>
              <a:rPr lang="zh-CN" altLang="en-US" sz="3600" b="1"/>
              <a:t>、成功在于行动</a:t>
            </a:r>
            <a:endParaRPr lang="zh-CN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olidFill>
                  <a:srgbClr val="FF0000"/>
                </a:solidFill>
                <a:sym typeface="+mn-ea"/>
              </a:rPr>
              <a:t>精准审题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p>
            <a:pPr marL="0" indent="0">
              <a:buNone/>
            </a:pPr>
            <a:r>
              <a:rPr lang="en-US" altLang="zh-CN" sz="4800">
                <a:solidFill>
                  <a:schemeClr val="tx1"/>
                </a:solidFill>
              </a:rPr>
              <a:t>                        </a:t>
            </a:r>
            <a:r>
              <a:rPr lang="zh-CN" altLang="en-US" sz="4800">
                <a:sym typeface="+mn-ea"/>
              </a:rPr>
              <a:t>22．阅读下面的材料，根据要求写作。</a:t>
            </a:r>
            <a:endParaRPr lang="zh-CN" altLang="en-US" sz="4800"/>
          </a:p>
          <a:p>
            <a:pPr marL="0" indent="0">
              <a:buNone/>
            </a:pPr>
            <a:r>
              <a:rPr lang="zh-CN" altLang="en-US" sz="4800">
                <a:sym typeface="+mn-ea"/>
              </a:rPr>
              <a:t>十年来，共建“一带一路”已经从谋篇布局的“大写意”发展成为精谨细腻的“工笔画”。我们的朋友圈越来越大，发展前景越来越好。其实，任何人做任何事，没有大构想不行，没有细落实更不行。</a:t>
            </a:r>
            <a:endParaRPr lang="zh-CN" altLang="en-US" sz="4800"/>
          </a:p>
          <a:p>
            <a:pPr marL="0" indent="0">
              <a:buNone/>
            </a:pPr>
            <a:r>
              <a:rPr lang="zh-CN" altLang="en-US" sz="4800">
                <a:sym typeface="+mn-ea"/>
              </a:rPr>
              <a:t>以上材料引发了你怎样的联想和思考？请写一篇文章。</a:t>
            </a:r>
            <a:endParaRPr lang="zh-CN" altLang="en-US" sz="4800"/>
          </a:p>
          <a:p>
            <a:pPr marL="0" indent="0">
              <a:buNone/>
            </a:pPr>
            <a:r>
              <a:rPr lang="zh-CN" altLang="en-US" sz="4800">
                <a:sym typeface="+mn-ea"/>
              </a:rPr>
              <a:t>要求：选准角度，确定立意，明确文体，自拟标题；不要套作，不得抄袭；不得泄露个人信息；不少于800字。</a:t>
            </a:r>
            <a:endParaRPr lang="zh-CN" altLang="en-US" sz="4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范文展示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latin typeface="华文行楷" panose="02010800040101010101" charset="-122"/>
                <a:ea typeface="华文行楷" panose="02010800040101010101" charset="-122"/>
              </a:rPr>
              <a:t>                                    </a:t>
            </a:r>
            <a:r>
              <a:rPr lang="zh-CN" altLang="en-US" sz="3600">
                <a:latin typeface="华文隶书" panose="02010800040101010101" charset="-122"/>
                <a:ea typeface="华文隶书" panose="02010800040101010101" charset="-122"/>
              </a:rPr>
              <a:t>人间烟火赋新词</a:t>
            </a:r>
            <a:endParaRPr lang="zh-CN" altLang="en-US" sz="3600">
              <a:latin typeface="华文隶书" panose="02010800040101010101" charset="-122"/>
              <a:ea typeface="华文隶书" panose="02010800040101010101" charset="-122"/>
            </a:endParaRPr>
          </a:p>
          <a:p>
            <a:r>
              <a:rPr lang="en-US" altLang="zh-CN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                     </a:t>
            </a:r>
            <a:r>
              <a:rPr lang="zh-CN" altLang="en-US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南京市秦淮中学高三语文组    温立功</a:t>
            </a:r>
            <a:endParaRPr lang="zh-CN" altLang="en-US"/>
          </a:p>
          <a:p>
            <a:r>
              <a:rPr lang="en-US" altLang="zh-CN"/>
              <a:t>     </a:t>
            </a:r>
            <a:r>
              <a:rPr lang="zh-CN" altLang="en-US"/>
              <a:t>1大写意谋篇布局，工笔画精谨细腻，二者相得益彰，共同绘就“一带一路”波澜壮阔的画卷。胡适先生说，大胆假设，小心求证。假设在前，求证随后，缺一不可。同理，成事之道，</a:t>
            </a:r>
            <a:r>
              <a:rPr lang="zh-CN" altLang="en-US">
                <a:solidFill>
                  <a:schemeClr val="accent5"/>
                </a:solidFill>
              </a:rPr>
              <a:t>大构想</a:t>
            </a:r>
            <a:r>
              <a:rPr lang="zh-CN" altLang="en-US"/>
              <a:t>是方向指引，</a:t>
            </a:r>
            <a:r>
              <a:rPr lang="zh-CN" altLang="en-US">
                <a:solidFill>
                  <a:schemeClr val="accent5"/>
                </a:solidFill>
              </a:rPr>
              <a:t>细落实</a:t>
            </a:r>
            <a:r>
              <a:rPr lang="zh-CN" altLang="en-US"/>
              <a:t>是行动实施。</a:t>
            </a:r>
            <a:r>
              <a:rPr lang="zh-CN" altLang="en-US">
                <a:solidFill>
                  <a:srgbClr val="FF0000"/>
                </a:solidFill>
              </a:rPr>
              <a:t>入题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681355"/>
            <a:ext cx="10515600" cy="5495925"/>
          </a:xfrm>
        </p:spPr>
        <p:txBody>
          <a:bodyPr>
            <a:normAutofit fontScale="70000"/>
          </a:bodyPr>
          <a:p>
            <a:pPr fontAlgn="auto">
              <a:lnSpc>
                <a:spcPts val="4840"/>
              </a:lnSpc>
            </a:pPr>
            <a:r>
              <a:rPr lang="en-US" altLang="zh-CN"/>
              <a:t>   </a:t>
            </a:r>
            <a:r>
              <a:rPr lang="zh-CN" altLang="en-US" sz="3200"/>
              <a:t>2凡事若有所成，必先起于</a:t>
            </a:r>
            <a:r>
              <a:rPr lang="zh-CN" altLang="en-US" sz="3200">
                <a:solidFill>
                  <a:schemeClr val="accent5"/>
                </a:solidFill>
              </a:rPr>
              <a:t>构想</a:t>
            </a:r>
            <a:r>
              <a:rPr lang="zh-CN" altLang="en-US" sz="3200"/>
              <a:t>，唯有运筹帷幄，方能决胜千里。</a:t>
            </a:r>
            <a:r>
              <a:rPr lang="zh-CN" altLang="en-US" sz="3200">
                <a:solidFill>
                  <a:schemeClr val="accent5"/>
                </a:solidFill>
              </a:rPr>
              <a:t>构想</a:t>
            </a:r>
            <a:r>
              <a:rPr lang="zh-CN" altLang="en-US" sz="3200"/>
              <a:t>，不可简单视为理想目标，应从纵横双向维度考虑。首先纵向的</a:t>
            </a:r>
            <a:r>
              <a:rPr lang="zh-CN" altLang="en-US" sz="3200">
                <a:solidFill>
                  <a:schemeClr val="accent5"/>
                </a:solidFill>
              </a:rPr>
              <a:t>构想</a:t>
            </a:r>
            <a:r>
              <a:rPr lang="zh-CN" altLang="en-US" sz="3200"/>
              <a:t>，当指远景规划，不止步于眼前的苟且，不迷失于蝇头的小利，不忘情于今朝的美酒。须眼光向前，关注无穷的远方，关注明日的星辰。其次横向的</a:t>
            </a:r>
            <a:r>
              <a:rPr lang="zh-CN" altLang="en-US" sz="3200">
                <a:solidFill>
                  <a:schemeClr val="accent5"/>
                </a:solidFill>
              </a:rPr>
              <a:t>构想</a:t>
            </a:r>
            <a:r>
              <a:rPr lang="zh-CN" altLang="en-US" sz="3200"/>
              <a:t>，须把个人的前途与国家、民族的命运紧密相连，不可在小国寡民、老死不相往来的小天地里自我陶醉，不可在人不为己、天诛地灭的信条里抱残守缺，不可让自我与国家、民族割裂，</a:t>
            </a:r>
            <a:r>
              <a:rPr lang="zh-CN" altLang="en-US" sz="3200">
                <a:solidFill>
                  <a:schemeClr val="accent5"/>
                </a:solidFill>
              </a:rPr>
              <a:t>构想</a:t>
            </a:r>
            <a:r>
              <a:rPr lang="zh-CN" altLang="en-US" sz="3200"/>
              <a:t>“躲进小楼成一统，管他春夏与秋冬”的美梦。总而言之，</a:t>
            </a:r>
            <a:r>
              <a:rPr lang="zh-CN" altLang="en-US" sz="3200">
                <a:solidFill>
                  <a:schemeClr val="accent5"/>
                </a:solidFill>
              </a:rPr>
              <a:t>构想</a:t>
            </a:r>
            <a:r>
              <a:rPr lang="zh-CN" altLang="en-US" sz="3200"/>
              <a:t>要立足于星辰大海，要谨守家国情怀。如此，构想方为</a:t>
            </a:r>
            <a:r>
              <a:rPr lang="zh-CN" altLang="en-US" sz="3200">
                <a:solidFill>
                  <a:schemeClr val="accent5"/>
                </a:solidFill>
              </a:rPr>
              <a:t>大构想</a:t>
            </a:r>
            <a:r>
              <a:rPr lang="zh-CN" altLang="en-US" sz="3200"/>
              <a:t>，方能真正成为事业的指路明灯。</a:t>
            </a:r>
            <a:r>
              <a:rPr lang="zh-CN" altLang="en-US" sz="3200">
                <a:solidFill>
                  <a:srgbClr val="FF0000"/>
                </a:solidFill>
              </a:rPr>
              <a:t>论述大构想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45565"/>
            <a:ext cx="10515600" cy="4831715"/>
          </a:xfrm>
        </p:spPr>
        <p:txBody>
          <a:bodyPr/>
          <a:p>
            <a:r>
              <a:rPr lang="en-US" altLang="zh-CN"/>
              <a:t>   </a:t>
            </a:r>
            <a:r>
              <a:rPr lang="zh-CN" altLang="en-US"/>
              <a:t>3陆游诗云：纸上得来终觉浅，绝知此事要躬行。</a:t>
            </a:r>
            <a:r>
              <a:rPr lang="zh-CN" altLang="en-US">
                <a:solidFill>
                  <a:schemeClr val="accent4"/>
                </a:solidFill>
              </a:rPr>
              <a:t>构想</a:t>
            </a:r>
            <a:r>
              <a:rPr lang="zh-CN" altLang="en-US"/>
              <a:t>指明了方向，而</a:t>
            </a:r>
            <a:r>
              <a:rPr lang="zh-CN" altLang="en-US">
                <a:solidFill>
                  <a:schemeClr val="accent4"/>
                </a:solidFill>
              </a:rPr>
              <a:t>落实</a:t>
            </a:r>
            <a:r>
              <a:rPr lang="zh-CN" altLang="en-US"/>
              <a:t>则是成败的关键。</a:t>
            </a:r>
            <a:r>
              <a:rPr lang="zh-CN" altLang="en-US">
                <a:solidFill>
                  <a:schemeClr val="accent4"/>
                </a:solidFill>
              </a:rPr>
              <a:t>落实</a:t>
            </a:r>
            <a:r>
              <a:rPr lang="zh-CN" altLang="en-US"/>
              <a:t>之细，首先在于化大为小。蓝图固然宏伟，前景固然美好，但“千里之行，始于足下”，一口吃不成胖子。应将目标化大为小，分步实施。如此招招落定，步步推进，才是落实之要义。其次，当脚踏实地，不可只是唱高调，摇旗呐喊，虚张声势。要真抓实干，步步见真招，日日有实效。彻底摒弃假大空，果断打掉花架子。再次，</a:t>
            </a:r>
            <a:r>
              <a:rPr lang="zh-CN" altLang="en-US">
                <a:solidFill>
                  <a:schemeClr val="accent4"/>
                </a:solidFill>
              </a:rPr>
              <a:t>落实</a:t>
            </a:r>
            <a:r>
              <a:rPr lang="zh-CN" altLang="en-US"/>
              <a:t>须持之以恒，不可三天打鱼，两天晒网，不能凭一时之力，不能靠心血来潮。须在</a:t>
            </a:r>
            <a:r>
              <a:rPr lang="zh-CN" altLang="en-US">
                <a:solidFill>
                  <a:schemeClr val="accent4"/>
                </a:solidFill>
              </a:rPr>
              <a:t>构想</a:t>
            </a:r>
            <a:r>
              <a:rPr lang="zh-CN" altLang="en-US"/>
              <a:t>的指引下，守得住初心，坐得住冷板凳。李大钊说：“不驰于空想，不骛于虚声”，没有一蹴而就的奇迹，只有水滴石穿的成功。</a:t>
            </a:r>
            <a:r>
              <a:rPr lang="zh-CN" altLang="en-US">
                <a:solidFill>
                  <a:srgbClr val="FF0000"/>
                </a:solidFill>
              </a:rPr>
              <a:t>论述细落实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fontAlgn="auto">
              <a:lnSpc>
                <a:spcPts val="5400"/>
              </a:lnSpc>
            </a:pPr>
            <a:r>
              <a:rPr lang="en-US" altLang="zh-CN"/>
              <a:t>    </a:t>
            </a:r>
            <a:r>
              <a:rPr lang="zh-CN" altLang="en-US" sz="4000"/>
              <a:t>4</a:t>
            </a:r>
            <a:r>
              <a:rPr lang="zh-CN" altLang="en-US" sz="4000">
                <a:gradFill>
                  <a:gsLst>
                    <a:gs pos="50000">
                      <a:schemeClr val="accent5"/>
                    </a:gs>
                    <a:gs pos="0">
                      <a:schemeClr val="accent5">
                        <a:lumMod val="25000"/>
                        <a:lumOff val="75000"/>
                      </a:schemeClr>
                    </a:gs>
                    <a:gs pos="100000">
                      <a:schemeClr val="accent5">
                        <a:lumMod val="85000"/>
                      </a:schemeClr>
                    </a:gs>
                  </a:gsLst>
                  <a:lin ang="5400000" scaled="1"/>
                </a:gradFill>
              </a:rPr>
              <a:t>构想</a:t>
            </a:r>
            <a:r>
              <a:rPr lang="zh-CN" altLang="en-US" sz="4000"/>
              <a:t>须大，</a:t>
            </a:r>
            <a:r>
              <a:rPr lang="zh-CN" altLang="en-US" sz="4000">
                <a:solidFill>
                  <a:schemeClr val="accent5"/>
                </a:solidFill>
              </a:rPr>
              <a:t>落实</a:t>
            </a:r>
            <a:r>
              <a:rPr lang="zh-CN" altLang="en-US" sz="4000"/>
              <a:t>要细，这是成功的不二法门。若无</a:t>
            </a:r>
            <a:r>
              <a:rPr lang="zh-CN" altLang="en-US" sz="4000">
                <a:solidFill>
                  <a:schemeClr val="accent5"/>
                </a:solidFill>
              </a:rPr>
              <a:t>大构想</a:t>
            </a:r>
            <a:r>
              <a:rPr lang="zh-CN" altLang="en-US" sz="4000"/>
              <a:t>便如莽夫夜行，纵使头破血流，终将茫然无措，一事无成。若无</a:t>
            </a:r>
            <a:r>
              <a:rPr lang="zh-CN" altLang="en-US" sz="4000">
                <a:solidFill>
                  <a:schemeClr val="accent5"/>
                </a:solidFill>
              </a:rPr>
              <a:t>细落实</a:t>
            </a:r>
            <a:r>
              <a:rPr lang="zh-CN" altLang="en-US" sz="4000"/>
              <a:t>，便是空中楼阁，纵使花团锦簇，终归是镜里看花，水中捞月。</a:t>
            </a:r>
            <a:r>
              <a:rPr lang="zh-CN" altLang="en-US" sz="4000">
                <a:solidFill>
                  <a:schemeClr val="accent2"/>
                </a:solidFill>
              </a:rPr>
              <a:t>论述二者关系</a:t>
            </a:r>
            <a:endParaRPr lang="zh-CN" altLang="en-US" sz="4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pPr fontAlgn="auto">
              <a:lnSpc>
                <a:spcPts val="5120"/>
              </a:lnSpc>
            </a:pPr>
            <a:r>
              <a:rPr lang="en-US" altLang="zh-CN"/>
              <a:t>     </a:t>
            </a:r>
            <a:r>
              <a:rPr lang="zh-CN" altLang="en-US" sz="3600"/>
              <a:t>5往来千里路长在，重建太平正青春。欣逢家国盛世，值此百年变局，凡事当先有</a:t>
            </a:r>
            <a:r>
              <a:rPr lang="zh-CN" altLang="en-US" sz="3600">
                <a:solidFill>
                  <a:srgbClr val="00B050"/>
                </a:solidFill>
              </a:rPr>
              <a:t>大构想</a:t>
            </a:r>
            <a:r>
              <a:rPr lang="zh-CN" altLang="en-US" sz="3600"/>
              <a:t>，仰望星空，高蹈理想；再</a:t>
            </a:r>
            <a:r>
              <a:rPr lang="zh-CN" altLang="en-US" sz="3600">
                <a:solidFill>
                  <a:srgbClr val="00B050"/>
                </a:solidFill>
              </a:rPr>
              <a:t>细加落实</a:t>
            </a:r>
            <a:r>
              <a:rPr lang="zh-CN" altLang="en-US" sz="3600"/>
              <a:t>，脚踏土地，步步为营。有</a:t>
            </a:r>
            <a:r>
              <a:rPr lang="zh-CN" altLang="en-US" sz="3600">
                <a:solidFill>
                  <a:srgbClr val="00B050"/>
                </a:solidFill>
              </a:rPr>
              <a:t>大构想</a:t>
            </a:r>
            <a:r>
              <a:rPr lang="zh-CN" altLang="en-US" sz="3600"/>
              <a:t>在前指引，</a:t>
            </a:r>
            <a:r>
              <a:rPr lang="zh-CN" altLang="en-US" sz="3600">
                <a:solidFill>
                  <a:srgbClr val="00B050"/>
                </a:solidFill>
              </a:rPr>
              <a:t>细落实</a:t>
            </a:r>
            <a:r>
              <a:rPr lang="zh-CN" altLang="en-US" sz="3600"/>
              <a:t>在后推进，事业方可有为。且用这人间烟火，赋就时代新词！</a:t>
            </a:r>
            <a:r>
              <a:rPr lang="zh-CN" altLang="en-US" sz="3600">
                <a:solidFill>
                  <a:srgbClr val="C00000"/>
                </a:solidFill>
              </a:rPr>
              <a:t>重申观点，有力收尾</a:t>
            </a:r>
            <a:endParaRPr lang="zh-CN" altLang="en-US" sz="3600">
              <a:solidFill>
                <a:srgbClr val="C00000"/>
              </a:solidFill>
            </a:endParaRPr>
          </a:p>
          <a:p>
            <a:r>
              <a:rPr lang="zh-CN" altLang="en-US"/>
              <a:t>（不含题目855字）2023/11/25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NzgyYTA3ZmYwYzYxZGE3NTI5MWM2ZDE2NDBhMzBiMj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1446</Words>
  <Application>WPS 演示</Application>
  <PresentationFormat>宽屏</PresentationFormat>
  <Paragraphs>35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华文行楷</vt:lpstr>
      <vt:lpstr>华文隶书</vt:lpstr>
      <vt:lpstr>微软雅黑</vt:lpstr>
      <vt:lpstr>Calibri</vt:lpstr>
      <vt:lpstr>Arial Unicode MS</vt:lpstr>
      <vt:lpstr>WPS</vt:lpstr>
      <vt:lpstr>原题展示（2024届高三上期中）</vt:lpstr>
      <vt:lpstr>审题不当展示</vt:lpstr>
      <vt:lpstr>PowerPoint 演示文稿</vt:lpstr>
      <vt:lpstr>范文展示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温立功</dc:creator>
  <cp:lastModifiedBy>温立功</cp:lastModifiedBy>
  <cp:revision>5</cp:revision>
  <dcterms:created xsi:type="dcterms:W3CDTF">2023-11-29T09:59:00Z</dcterms:created>
  <dcterms:modified xsi:type="dcterms:W3CDTF">2023-11-30T04:50:00Z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6A987475097D4A958B8A7BB3E8A6E884_12</vt:lpwstr>
  </property>
  <property fmtid="{D5CDD505-2E9C-101B-9397-08002B2CF9AE}" pid="3" name="KSOProductBuildVer">
    <vt:lpwstr>2052-12.1.0.15712</vt:lpwstr>
  </property>
</Properties>
</file>