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8" r:id="rId3"/>
    <p:sldId id="261" r:id="rId4"/>
    <p:sldId id="262" r:id="rId5"/>
    <p:sldId id="264" r:id="rId6"/>
    <p:sldId id="265" r:id="rId7"/>
    <p:sldId id="297" r:id="rId8"/>
    <p:sldId id="266" r:id="rId9"/>
    <p:sldId id="263" r:id="rId10"/>
    <p:sldId id="267" r:id="rId11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7426" initials="2" lastIdx="0" clrIdx="0"/>
  <p:cmAuthor id="2" name="作者" initials="A" lastIdx="0" clrIdx="1"/>
  <p:cmAuthor id="3" name="卢 佳娴" initials="卢" lastIdx="0" clrIdx="2"/>
  <p:cmAuthor id="4" name="abc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74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82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>
            <a:alphaModFix amt="7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jpeg"/><Relationship Id="rId8" Type="http://schemas.openxmlformats.org/officeDocument/2006/relationships/tags" Target="../tags/tag68.xml"/><Relationship Id="rId7" Type="http://schemas.openxmlformats.org/officeDocument/2006/relationships/tags" Target="../tags/tag67.xml"/><Relationship Id="rId6" Type="http://schemas.openxmlformats.org/officeDocument/2006/relationships/image" Target="../media/image3.png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2.png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7.png"/><Relationship Id="rId14" Type="http://schemas.openxmlformats.org/officeDocument/2006/relationships/tags" Target="../tags/tag71.xml"/><Relationship Id="rId13" Type="http://schemas.openxmlformats.org/officeDocument/2006/relationships/image" Target="../media/image6.png"/><Relationship Id="rId12" Type="http://schemas.openxmlformats.org/officeDocument/2006/relationships/tags" Target="../tags/tag70.xml"/><Relationship Id="rId11" Type="http://schemas.openxmlformats.org/officeDocument/2006/relationships/image" Target="../media/image5.png"/><Relationship Id="rId10" Type="http://schemas.openxmlformats.org/officeDocument/2006/relationships/tags" Target="../tags/tag69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519670" y="1387475"/>
            <a:ext cx="2200275" cy="2647950"/>
          </a:xfrm>
          <a:prstGeom prst="rect">
            <a:avLst/>
          </a:prstGeom>
        </p:spPr>
      </p:pic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2036445" y="-635"/>
            <a:ext cx="2377440" cy="685863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416A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/>
              <a:cs typeface="+mn-cs"/>
            </a:endParaRPr>
          </a:p>
        </p:txBody>
      </p:sp>
      <p:grpSp>
        <p:nvGrpSpPr>
          <p:cNvPr id="36" name="组合 35"/>
          <p:cNvGrpSpPr/>
          <p:nvPr>
            <p:custDataLst>
              <p:tags r:id="rId4"/>
            </p:custDataLst>
          </p:nvPr>
        </p:nvGrpSpPr>
        <p:grpSpPr>
          <a:xfrm>
            <a:off x="10261579" y="4406758"/>
            <a:ext cx="932032" cy="369332"/>
            <a:chOff x="8930989" y="4419358"/>
            <a:chExt cx="932032" cy="369332"/>
          </a:xfrm>
        </p:grpSpPr>
        <p:pic>
          <p:nvPicPr>
            <p:cNvPr id="37" name="图片 3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57" t="14429" r="26767" b="23454"/>
            <a:stretch>
              <a:fillRect/>
            </a:stretch>
          </p:blipFill>
          <p:spPr>
            <a:xfrm>
              <a:off x="8930989" y="4419358"/>
              <a:ext cx="932032" cy="369332"/>
            </a:xfrm>
            <a:prstGeom prst="rect">
              <a:avLst/>
            </a:prstGeom>
          </p:spPr>
        </p:pic>
        <p:sp>
          <p:nvSpPr>
            <p:cNvPr id="38" name="文本框 37"/>
            <p:cNvSpPr txBox="1"/>
            <p:nvPr>
              <p:custDataLst>
                <p:tags r:id="rId7"/>
              </p:custDataLst>
            </p:nvPr>
          </p:nvSpPr>
          <p:spPr>
            <a:xfrm>
              <a:off x="8962570" y="4419358"/>
              <a:ext cx="9004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李旭科毛笔行书" panose="02010600030101010101" pitchFamily="2" charset="-122"/>
                  <a:ea typeface="李旭科毛笔行书" panose="02010600030101010101" pitchFamily="2" charset="-122"/>
                  <a:cs typeface="+mn-cs"/>
                </a:rPr>
                <a:t>史铁生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李旭科毛笔行书" panose="02010600030101010101" pitchFamily="2" charset="-122"/>
                <a:ea typeface="李旭科毛笔行书" panose="02010600030101010101" pitchFamily="2" charset="-122"/>
                <a:cs typeface="+mn-cs"/>
              </a:endParaRPr>
            </a:p>
          </p:txBody>
        </p:sp>
      </p:grpSp>
      <p:pic>
        <p:nvPicPr>
          <p:cNvPr id="16" name="Picture 2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48" b="29313"/>
          <a:stretch>
            <a:fillRect/>
          </a:stretch>
        </p:blipFill>
        <p:spPr bwMode="auto">
          <a:xfrm>
            <a:off x="840070" y="1005155"/>
            <a:ext cx="4889593" cy="4847689"/>
          </a:xfrm>
          <a:prstGeom prst="ellips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5913755" y="880745"/>
            <a:ext cx="2200275" cy="26479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7663815" y="2827655"/>
            <a:ext cx="2200275" cy="26479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9444355" y="2127885"/>
            <a:ext cx="2200275" cy="26479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endParaRPr lang="zh-CN" altLang="en-US" sz="4800"/>
          </a:p>
        </p:txBody>
      </p:sp>
      <p:pic>
        <p:nvPicPr>
          <p:cNvPr id="5" name="内容占位符 4" descr="图片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79930" y="2343150"/>
            <a:ext cx="8211185" cy="2895600"/>
          </a:xfrm>
          <a:prstGeom prst="rect">
            <a:avLst/>
          </a:prstGeom>
        </p:spPr>
      </p:pic>
      <p:grpSp>
        <p:nvGrpSpPr>
          <p:cNvPr id="6" name="组 5"/>
          <p:cNvGrpSpPr/>
          <p:nvPr/>
        </p:nvGrpSpPr>
        <p:grpSpPr>
          <a:xfrm>
            <a:off x="2484120" y="2641600"/>
            <a:ext cx="7393305" cy="2432050"/>
            <a:chOff x="1994172" y="2802476"/>
            <a:chExt cx="7392971" cy="941319"/>
          </a:xfrm>
        </p:grpSpPr>
        <p:sp>
          <p:nvSpPr>
            <p:cNvPr id="9" name="标题 1"/>
            <p:cNvSpPr txBox="1"/>
            <p:nvPr>
              <p:custDataLst>
                <p:tags r:id="rId2"/>
              </p:custDataLst>
            </p:nvPr>
          </p:nvSpPr>
          <p:spPr>
            <a:xfrm>
              <a:off x="2361820" y="2802476"/>
              <a:ext cx="7025323" cy="9413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zh-CN" sz="880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华文新魏" panose="02010800040101010101" charset="-122"/>
                  <a:ea typeface="华文新魏" panose="02010800040101010101" charset="-122"/>
                </a:rPr>
                <a:t>勘破一死生，</a:t>
              </a:r>
              <a:endParaRPr lang="zh-CN" sz="8800" smtClean="0">
                <a:solidFill>
                  <a:schemeClr val="tx1">
                    <a:lumMod val="85000"/>
                    <a:lumOff val="15000"/>
                  </a:schemeClr>
                </a:solidFill>
                <a:latin typeface="华文新魏" panose="02010800040101010101" charset="-122"/>
                <a:ea typeface="华文新魏" panose="02010800040101010101" charset="-122"/>
              </a:endParaRPr>
            </a:p>
            <a:p>
              <a:pPr algn="l"/>
              <a:r>
                <a:rPr lang="zh-CN" sz="880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华文新魏" panose="02010800040101010101" charset="-122"/>
                  <a:ea typeface="华文新魏" panose="02010800040101010101" charset="-122"/>
                </a:rPr>
                <a:t>追寻真活法。</a:t>
              </a:r>
              <a:endParaRPr lang="zh-CN" sz="8800" smtClean="0">
                <a:solidFill>
                  <a:schemeClr val="tx1">
                    <a:lumMod val="85000"/>
                    <a:lumOff val="15000"/>
                  </a:schemeClr>
                </a:solidFill>
                <a:latin typeface="华文新魏" panose="02010800040101010101" charset="-122"/>
                <a:ea typeface="华文新魏" panose="02010800040101010101" charset="-122"/>
              </a:endParaRPr>
            </a:p>
          </p:txBody>
        </p:sp>
        <p:sp>
          <p:nvSpPr>
            <p:cNvPr id="4" name="矩形 3"/>
            <p:cNvSpPr/>
            <p:nvPr>
              <p:custDataLst>
                <p:tags r:id="rId3"/>
              </p:custDataLst>
            </p:nvPr>
          </p:nvSpPr>
          <p:spPr>
            <a:xfrm>
              <a:off x="1994172" y="2802504"/>
              <a:ext cx="136443" cy="713746"/>
            </a:xfrm>
            <a:prstGeom prst="rect">
              <a:avLst/>
            </a:prstGeom>
            <a:solidFill>
              <a:srgbClr val="B820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活动一：破解</a:t>
            </a:r>
            <a:r>
              <a:rPr lang="en-US" altLang="zh-CN" sz="4800"/>
              <a:t>“</a:t>
            </a:r>
            <a:r>
              <a:rPr lang="zh-CN" altLang="en-US" sz="4800"/>
              <a:t>难题</a:t>
            </a:r>
            <a:r>
              <a:rPr lang="en-US" altLang="zh-CN" sz="4800"/>
              <a:t>”</a:t>
            </a:r>
            <a:endParaRPr lang="en-US" altLang="zh-CN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>
                <a:solidFill>
                  <a:srgbClr val="FF0000"/>
                </a:solidFill>
              </a:rPr>
              <a:t>现在我才想到，当年我总是独自跑到地坛去，曾经给母亲出了一个怎样的难题。</a:t>
            </a:r>
            <a:endParaRPr lang="zh-CN" altLang="en-US" sz="36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3600"/>
          </a:p>
          <a:p>
            <a:pPr marL="0" indent="0">
              <a:buNone/>
            </a:pPr>
            <a:r>
              <a:rPr lang="zh-CN" altLang="en-US" sz="3600"/>
              <a:t>浏览课文，思考：</a:t>
            </a:r>
            <a:r>
              <a:rPr lang="zh-CN" altLang="en-US" sz="3600">
                <a:solidFill>
                  <a:schemeClr val="tx1"/>
                </a:solidFill>
                <a:sym typeface="+mn-ea"/>
              </a:rPr>
              <a:t>难题</a:t>
            </a:r>
            <a:r>
              <a:rPr lang="en-US" altLang="zh-CN" sz="3600">
                <a:solidFill>
                  <a:srgbClr val="C00000"/>
                </a:solidFill>
                <a:sym typeface="+mn-ea"/>
              </a:rPr>
              <a:t>“</a:t>
            </a:r>
            <a:r>
              <a:rPr lang="zh-CN" altLang="en-US" sz="3600">
                <a:solidFill>
                  <a:srgbClr val="C00000"/>
                </a:solidFill>
                <a:sym typeface="+mn-ea"/>
              </a:rPr>
              <a:t>难</a:t>
            </a:r>
            <a:r>
              <a:rPr lang="en-US" altLang="zh-CN" sz="3600">
                <a:solidFill>
                  <a:srgbClr val="C00000"/>
                </a:solidFill>
                <a:sym typeface="+mn-ea"/>
              </a:rPr>
              <a:t>”</a:t>
            </a:r>
            <a:r>
              <a:rPr lang="zh-CN" altLang="en-US" sz="3600">
                <a:solidFill>
                  <a:schemeClr val="tx1"/>
                </a:solidFill>
                <a:sym typeface="+mn-ea"/>
              </a:rPr>
              <a:t>在哪里</a:t>
            </a:r>
            <a:r>
              <a:rPr lang="zh-CN" altLang="en-US" sz="3600">
                <a:solidFill>
                  <a:schemeClr val="tx1"/>
                </a:solidFill>
              </a:rPr>
              <a:t>？</a:t>
            </a:r>
            <a:endParaRPr lang="zh-CN" altLang="en-US" sz="3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活动二：</a:t>
            </a:r>
            <a:r>
              <a:rPr lang="zh-CN" altLang="en-US" sz="4800">
                <a:sym typeface="+mn-ea"/>
              </a:rPr>
              <a:t>角色代入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/>
              <a:t>假如你是史铁生的母亲，面对儿子</a:t>
            </a:r>
            <a:r>
              <a:rPr lang="en-US" altLang="zh-CN" sz="3600"/>
              <a:t>“</a:t>
            </a:r>
            <a:r>
              <a:rPr lang="zh-CN" altLang="en-US" sz="3600"/>
              <a:t>发了疯</a:t>
            </a:r>
            <a:r>
              <a:rPr lang="en-US" altLang="zh-CN" sz="3600"/>
              <a:t>”</a:t>
            </a:r>
            <a:r>
              <a:rPr lang="zh-CN" altLang="en-US" sz="3600"/>
              <a:t>、</a:t>
            </a:r>
            <a:r>
              <a:rPr lang="en-US" altLang="zh-CN" sz="3600"/>
              <a:t>“</a:t>
            </a:r>
            <a:r>
              <a:rPr lang="zh-CN" altLang="en-US" sz="3600"/>
              <a:t>中了魔</a:t>
            </a:r>
            <a:r>
              <a:rPr lang="en-US" altLang="zh-CN" sz="3600"/>
              <a:t>”</a:t>
            </a:r>
            <a:r>
              <a:rPr lang="zh-CN" altLang="en-US" sz="3600"/>
              <a:t>的行为，</a:t>
            </a:r>
            <a:r>
              <a:rPr lang="zh-CN" altLang="en-US" sz="3600">
                <a:solidFill>
                  <a:srgbClr val="FF0000"/>
                </a:solidFill>
              </a:rPr>
              <a:t>你会怎么做</a:t>
            </a:r>
            <a:r>
              <a:rPr lang="zh-CN" altLang="en-US" sz="3600"/>
              <a:t>？</a:t>
            </a:r>
            <a:endParaRPr lang="zh-CN" altLang="en-US" sz="36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活动三：走近母亲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4000">
                <a:solidFill>
                  <a:srgbClr val="FF0000"/>
                </a:solidFill>
              </a:rPr>
              <a:t>面对儿子，史铁生的母亲是怎么做的？</a:t>
            </a:r>
            <a:endParaRPr lang="zh-CN" altLang="en-US" sz="4000">
              <a:solidFill>
                <a:srgbClr val="FF0000"/>
              </a:solidFill>
            </a:endParaRPr>
          </a:p>
        </p:txBody>
      </p:sp>
      <p:pic>
        <p:nvPicPr>
          <p:cNvPr id="4" name="图片 3" descr="9af4d0d2eb82c28e65872c4e6e1a99d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30410" y="3499485"/>
            <a:ext cx="2561590" cy="34378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cbfdb416e3d13f2fcb63822fd010aab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4911090"/>
            <a:ext cx="12191365" cy="19469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活动三：走近母亲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0765790" cy="4759325"/>
          </a:xfrm>
        </p:spPr>
        <p:txBody>
          <a:bodyPr/>
          <a:p>
            <a:pPr marL="0" indent="0">
              <a:buNone/>
            </a:pPr>
            <a:r>
              <a:rPr lang="zh-CN" altLang="en-US" sz="4000">
                <a:solidFill>
                  <a:srgbClr val="FF0000"/>
                </a:solidFill>
              </a:rPr>
              <a:t>从母亲的言行中，可以体会到母亲是一个怎样的人？</a:t>
            </a:r>
            <a:endParaRPr lang="zh-CN" altLang="en-US" sz="40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da5e59f9e9a3a704ff2a6ecf44242d8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22590" y="3568065"/>
            <a:ext cx="4169410" cy="328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活动四：感悟活法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>
                <a:solidFill>
                  <a:srgbClr val="FF0000"/>
                </a:solidFill>
              </a:rPr>
              <a:t>在</a:t>
            </a:r>
            <a:r>
              <a:rPr lang="en-US" altLang="zh-CN" sz="3600">
                <a:solidFill>
                  <a:srgbClr val="FF0000"/>
                </a:solidFill>
              </a:rPr>
              <a:t>“</a:t>
            </a:r>
            <a:r>
              <a:rPr lang="zh-CN" altLang="en-US" sz="3600">
                <a:solidFill>
                  <a:srgbClr val="FF0000"/>
                </a:solidFill>
              </a:rPr>
              <a:t>怎样活</a:t>
            </a:r>
            <a:r>
              <a:rPr lang="en-US" altLang="zh-CN" sz="3600">
                <a:solidFill>
                  <a:srgbClr val="FF0000"/>
                </a:solidFill>
              </a:rPr>
              <a:t>”</a:t>
            </a:r>
            <a:r>
              <a:rPr lang="zh-CN" altLang="en-US" sz="3600">
                <a:solidFill>
                  <a:srgbClr val="FF0000"/>
                </a:solidFill>
              </a:rPr>
              <a:t>的问题上，母亲对</a:t>
            </a:r>
            <a:r>
              <a:rPr lang="en-US" altLang="zh-CN" sz="3600">
                <a:solidFill>
                  <a:srgbClr val="FF0000"/>
                </a:solidFill>
              </a:rPr>
              <a:t>“</a:t>
            </a:r>
            <a:r>
              <a:rPr lang="zh-CN" altLang="en-US" sz="3600">
                <a:solidFill>
                  <a:srgbClr val="FF0000"/>
                </a:solidFill>
              </a:rPr>
              <a:t>我</a:t>
            </a:r>
            <a:r>
              <a:rPr lang="en-US" altLang="zh-CN" sz="3600">
                <a:solidFill>
                  <a:srgbClr val="FF0000"/>
                </a:solidFill>
              </a:rPr>
              <a:t>”</a:t>
            </a:r>
            <a:r>
              <a:rPr lang="zh-CN" altLang="en-US" sz="3600">
                <a:solidFill>
                  <a:srgbClr val="FF0000"/>
                </a:solidFill>
              </a:rPr>
              <a:t>有什么启示？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58825" y="2716530"/>
            <a:ext cx="72047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50000"/>
              </a:lnSpc>
            </a:pPr>
            <a:r>
              <a:rPr lang="zh-CN" altLang="en-US" sz="3200"/>
              <a:t>她艰难的命运，坚忍的意志和毫不张扬的爱，随光阴流转，在我的印象中愈加鲜明深刻。</a:t>
            </a:r>
            <a:endParaRPr lang="zh-CN" altLang="en-US" sz="320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活动五：理解母亲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1189335" cy="1061085"/>
          </a:xfrm>
        </p:spPr>
        <p:txBody>
          <a:bodyPr/>
          <a:p>
            <a:pPr marL="0" indent="0">
              <a:buNone/>
            </a:pPr>
            <a:r>
              <a:rPr lang="en-US" altLang="zh-CN" sz="3600">
                <a:solidFill>
                  <a:srgbClr val="FF0000"/>
                </a:solidFill>
              </a:rPr>
              <a:t>“</a:t>
            </a:r>
            <a:r>
              <a:rPr lang="zh-CN" altLang="en-US" sz="3600">
                <a:solidFill>
                  <a:srgbClr val="FF0000"/>
                </a:solidFill>
              </a:rPr>
              <a:t>我</a:t>
            </a:r>
            <a:r>
              <a:rPr lang="en-US" altLang="zh-CN" sz="3600">
                <a:solidFill>
                  <a:srgbClr val="FF0000"/>
                </a:solidFill>
              </a:rPr>
              <a:t>”</a:t>
            </a:r>
            <a:r>
              <a:rPr lang="zh-CN" altLang="en-US" sz="3600">
                <a:solidFill>
                  <a:srgbClr val="FF0000"/>
                </a:solidFill>
              </a:rPr>
              <a:t>如何理解母亲的苦难？</a:t>
            </a:r>
            <a:endParaRPr lang="zh-CN" altLang="en-US" sz="36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3200"/>
          </a:p>
          <a:p>
            <a:pPr marL="0" indent="0">
              <a:buNone/>
            </a:pPr>
            <a:endParaRPr lang="zh-CN" altLang="en-US" sz="32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CN" altLang="en-US" sz="4800"/>
              <a:t>作业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649785"/>
            <a:ext cx="10969200" cy="4759200"/>
          </a:xfrm>
        </p:spPr>
        <p:txBody>
          <a:bodyPr/>
          <a:p>
            <a:pPr marL="0" indent="0">
              <a:buNone/>
            </a:pPr>
            <a:r>
              <a:rPr lang="zh-CN" altLang="en-US" sz="3200"/>
              <a:t>对比阅读《秋天的怀念》《合欢树》《我与地坛》，感受史铁生在人生不同阶段对母亲的诉说，写一篇不少于</a:t>
            </a:r>
            <a:r>
              <a:rPr lang="en-US" altLang="zh-CN" sz="3200"/>
              <a:t>200</a:t>
            </a:r>
            <a:r>
              <a:rPr lang="zh-CN" altLang="en-US" sz="3200"/>
              <a:t>字的随笔。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AS_UNIQUEID" val="412"/>
</p:tagLst>
</file>

<file path=ppt/tags/tag64.xml><?xml version="1.0" encoding="utf-8"?>
<p:tagLst xmlns:p="http://schemas.openxmlformats.org/presentationml/2006/main">
  <p:tag name="AS_UNIQUEID" val="415"/>
</p:tagLst>
</file>

<file path=ppt/tags/tag65.xml><?xml version="1.0" encoding="utf-8"?>
<p:tagLst xmlns:p="http://schemas.openxmlformats.org/presentationml/2006/main">
  <p:tag name="AS_UNIQUEID" val="416"/>
</p:tagLst>
</file>

<file path=ppt/tags/tag66.xml><?xml version="1.0" encoding="utf-8"?>
<p:tagLst xmlns:p="http://schemas.openxmlformats.org/presentationml/2006/main">
  <p:tag name="AS_UNIQUEID" val="417"/>
</p:tagLst>
</file>

<file path=ppt/tags/tag67.xml><?xml version="1.0" encoding="utf-8"?>
<p:tagLst xmlns:p="http://schemas.openxmlformats.org/presentationml/2006/main">
  <p:tag name="AS_UNIQUEID" val="418"/>
</p:tagLst>
</file>

<file path=ppt/tags/tag68.xml><?xml version="1.0" encoding="utf-8"?>
<p:tagLst xmlns:p="http://schemas.openxmlformats.org/presentationml/2006/main">
  <p:tag name="AS_UNIQUEID" val="419"/>
</p:tagLst>
</file>

<file path=ppt/tags/tag69.xml><?xml version="1.0" encoding="utf-8"?>
<p:tagLst xmlns:p="http://schemas.openxmlformats.org/presentationml/2006/main">
  <p:tag name="AS_UNIQUEID" val="42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AS_UNIQUEID" val="422"/>
</p:tagLst>
</file>

<file path=ppt/tags/tag71.xml><?xml version="1.0" encoding="utf-8"?>
<p:tagLst xmlns:p="http://schemas.openxmlformats.org/presentationml/2006/main">
  <p:tag name="AS_UNIQUEID" val="423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commondata" val="eyJoZGlkIjoiOWJhNzhjMzE5ZGJlYWQ5ZDc3ZTk5MDVhMTRiNTRlMDY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WPS 演示</Application>
  <PresentationFormat>宽屏</PresentationFormat>
  <Paragraphs>39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Franklin Gothic Book</vt:lpstr>
      <vt:lpstr>李旭科毛笔行书</vt:lpstr>
      <vt:lpstr>华文新魏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活动一：破解“难题”</vt:lpstr>
      <vt:lpstr>活动二：角色代入</vt:lpstr>
      <vt:lpstr>活动三：走近母亲</vt:lpstr>
      <vt:lpstr>活动三：走近母亲</vt:lpstr>
      <vt:lpstr>活动四：感悟活法</vt:lpstr>
      <vt:lpstr>活动六：理解母亲</vt:lpstr>
      <vt:lpstr>作业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小文子</cp:lastModifiedBy>
  <cp:revision>186</cp:revision>
  <dcterms:created xsi:type="dcterms:W3CDTF">2019-06-19T02:08:00Z</dcterms:created>
  <dcterms:modified xsi:type="dcterms:W3CDTF">2023-12-21T01:53:22Z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54F39C9E34E442FB91D783133EBBA67D_11</vt:lpwstr>
  </property>
</Properties>
</file>