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sldIdLst>
    <p:sldId id="294" r:id="rId4"/>
    <p:sldId id="257" r:id="rId5"/>
    <p:sldId id="276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12192000" cy="6858000"/>
  <p:notesSz cx="6858000" cy="9144000"/>
  <p:custDataLst>
    <p:tags r:id="rId2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85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ke" initials="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024"/>
        <p:guide pos="3859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gs" Target="tags/tag18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318" cy="686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 userDrawn="1"/>
        </p:nvSpPr>
        <p:spPr>
          <a:xfrm>
            <a:off x="-1" y="11776"/>
            <a:ext cx="12191505" cy="6846542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auto"/>
            <a:r>
              <a:rPr lang="zh-CN" altLang="en-US" sz="1350" strike="noStrike" noProof="1"/>
              <a:t>四级</a:t>
            </a:r>
            <a:endParaRPr lang="zh-CN" altLang="en-US" strike="noStrike" noProof="1"/>
          </a:p>
          <a:p>
            <a:pPr lvl="4" fontAlgn="auto"/>
            <a:r>
              <a:rPr lang="zh-CN" altLang="en-US" sz="1350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A8E5FCBA-24B9-406F-98E5-D2DDB07FDD63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FCB56BDB-FF6A-42CF-BE72-116757A82A45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wmf"/><Relationship Id="rId8" Type="http://schemas.openxmlformats.org/officeDocument/2006/relationships/oleObject" Target="../embeddings/oleObject13.bin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2.bin"/><Relationship Id="rId3" Type="http://schemas.openxmlformats.org/officeDocument/2006/relationships/tags" Target="../tags/tag11.xml"/><Relationship Id="rId21" Type="http://schemas.openxmlformats.org/officeDocument/2006/relationships/vmlDrawing" Target="../drawings/vmlDrawing4.vml"/><Relationship Id="rId20" Type="http://schemas.openxmlformats.org/officeDocument/2006/relationships/slideLayout" Target="../slideLayouts/slideLayout13.xml"/><Relationship Id="rId2" Type="http://schemas.openxmlformats.org/officeDocument/2006/relationships/tags" Target="../tags/tag10.xml"/><Relationship Id="rId19" Type="http://schemas.openxmlformats.org/officeDocument/2006/relationships/image" Target="../media/image14.wmf"/><Relationship Id="rId18" Type="http://schemas.openxmlformats.org/officeDocument/2006/relationships/oleObject" Target="../embeddings/oleObject16.bin"/><Relationship Id="rId17" Type="http://schemas.openxmlformats.org/officeDocument/2006/relationships/tags" Target="../tags/tag17.xml"/><Relationship Id="rId16" Type="http://schemas.openxmlformats.org/officeDocument/2006/relationships/image" Target="../media/image13.wmf"/><Relationship Id="rId15" Type="http://schemas.openxmlformats.org/officeDocument/2006/relationships/oleObject" Target="../embeddings/oleObject15.bin"/><Relationship Id="rId14" Type="http://schemas.openxmlformats.org/officeDocument/2006/relationships/tags" Target="../tags/tag16.xml"/><Relationship Id="rId13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11" Type="http://schemas.openxmlformats.org/officeDocument/2006/relationships/tags" Target="../tags/tag15.xml"/><Relationship Id="rId10" Type="http://schemas.openxmlformats.org/officeDocument/2006/relationships/tags" Target="../tags/tag14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6" Type="http://schemas.openxmlformats.org/officeDocument/2006/relationships/vmlDrawing" Target="../drawings/vmlDrawing1.vml"/><Relationship Id="rId15" Type="http://schemas.openxmlformats.org/officeDocument/2006/relationships/slideLayout" Target="../slideLayouts/slideLayout13.xml"/><Relationship Id="rId14" Type="http://schemas.openxmlformats.org/officeDocument/2006/relationships/oleObject" Target="../embeddings/oleObject6.bin"/><Relationship Id="rId13" Type="http://schemas.openxmlformats.org/officeDocument/2006/relationships/tags" Target="../tags/tag4.xml"/><Relationship Id="rId12" Type="http://schemas.openxmlformats.org/officeDocument/2006/relationships/tags" Target="../tags/tag3.xml"/><Relationship Id="rId11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3.xml"/><Relationship Id="rId6" Type="http://schemas.openxmlformats.org/officeDocument/2006/relationships/tags" Target="../tags/tag8.xml"/><Relationship Id="rId5" Type="http://schemas.openxmlformats.org/officeDocument/2006/relationships/image" Target="../media/image9.png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3.png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file:///D:\&#20849;&#20139;\&#38472;&#20029;\J148.TIF" TargetMode="Externa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13.xml"/><Relationship Id="rId7" Type="http://schemas.openxmlformats.org/officeDocument/2006/relationships/image" Target="../media/image14.wmf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13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Relationship Id="rId3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文本框 5"/>
          <p:cNvSpPr txBox="1"/>
          <p:nvPr/>
        </p:nvSpPr>
        <p:spPr>
          <a:xfrm>
            <a:off x="335915" y="189865"/>
            <a:ext cx="2045970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模型</a:t>
            </a:r>
            <a:r>
              <a:rPr 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拓展二</a:t>
            </a:r>
            <a:endParaRPr lang="zh-CN" sz="28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263525" y="836930"/>
            <a:ext cx="11053445" cy="4246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3.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如图甲所示，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为两块平行金属板，极板间电压为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U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＝1125 V，两板中央各有小孔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O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和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O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′。现有足够多的电子源源不断地从小孔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O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由静止进入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之间。在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板右侧，平行金属板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长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L</a:t>
            </a:r>
            <a:r>
              <a:rPr lang="en-US" sz="2000" b="1" baseline="-25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＝</a:t>
            </a:r>
            <a:r>
              <a:rPr lang="en-US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4×10</a:t>
            </a:r>
            <a:r>
              <a:rPr lang="zh-CN" sz="2000" b="1" baseline="30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－</a:t>
            </a:r>
            <a:r>
              <a:rPr lang="en-US" sz="2000" b="1" baseline="30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</a:t>
            </a:r>
            <a:r>
              <a:rPr lang="en-US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m，板间距离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d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＝</a:t>
            </a:r>
            <a:r>
              <a:rPr lang="en-US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4×10</a:t>
            </a:r>
            <a:r>
              <a:rPr lang="zh-CN" sz="2000" b="1" baseline="30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－</a:t>
            </a:r>
            <a:r>
              <a:rPr lang="en-US" sz="2000" b="1" baseline="30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</a:t>
            </a:r>
            <a:r>
              <a:rPr lang="en-US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m，在距离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右侧边缘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L</a:t>
            </a:r>
            <a:r>
              <a:rPr lang="en-US" sz="2000" b="1" baseline="-25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＝0.1 m处有一荧光屏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P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，当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之间未加电压时电子沿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板的下边沿穿过，打在荧光屏上的</a:t>
            </a:r>
            <a:r>
              <a:rPr lang="en-US" altLang="zh-CN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O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″点并发出荧光。现在金属板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之间加一个如图乙所示的变化电压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u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，在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＝0时刻，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板电势低于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板电势。已知电子质量为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en-US" sz="2000" b="1" baseline="-25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e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＝</a:t>
            </a:r>
            <a:r>
              <a:rPr lang="en-US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9.0×10</a:t>
            </a:r>
            <a:r>
              <a:rPr lang="zh-CN" sz="2000" b="1" baseline="30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－</a:t>
            </a:r>
            <a:r>
              <a:rPr lang="en-US" sz="2000" b="1" baseline="30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31</a:t>
            </a:r>
            <a:r>
              <a:rPr lang="en-US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kg，电荷量为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e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＝</a:t>
            </a:r>
            <a:r>
              <a:rPr lang="en-US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1.6×10</a:t>
            </a:r>
            <a:r>
              <a:rPr lang="zh-CN" sz="2000" b="1" baseline="30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－</a:t>
            </a:r>
            <a:r>
              <a:rPr lang="en-US" sz="2000" b="1" baseline="30000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19</a:t>
            </a:r>
            <a:r>
              <a:rPr lang="en-US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C。(1)每个电子从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板上的小孔</a:t>
            </a:r>
            <a:r>
              <a:rPr lang="en-US" sz="2000" b="1" i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O</a:t>
            </a:r>
            <a:r>
              <a:rPr lang="zh-CN" sz="2000" b="1">
                <a:solidFill>
                  <a:srgbClr val="00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′射出时的速度为多大？(2)电子打在荧光屏上的范围是多少？(3)打在荧光屏上的电子的最大动能是多少？</a:t>
            </a:r>
            <a:endParaRPr lang="zh-CN" altLang="en-US" sz="2000" b="1">
              <a:solidFill>
                <a:srgbClr val="00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8904605" y="3716655"/>
            <a:ext cx="2533015" cy="14281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图片 104"/>
          <p:cNvPicPr/>
          <p:nvPr/>
        </p:nvPicPr>
        <p:blipFill>
          <a:blip r:embed="rId2"/>
          <a:stretch>
            <a:fillRect/>
          </a:stretch>
        </p:blipFill>
        <p:spPr>
          <a:xfrm>
            <a:off x="6380480" y="3860800"/>
            <a:ext cx="2524125" cy="1734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104" grpId="0"/>
      <p:bldP spid="20483" grpId="1"/>
      <p:bldP spid="10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文本框 5"/>
          <p:cNvSpPr txBox="1"/>
          <p:nvPr/>
        </p:nvSpPr>
        <p:spPr>
          <a:xfrm>
            <a:off x="335915" y="261620"/>
            <a:ext cx="2045970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课堂小结</a:t>
            </a:r>
            <a:endParaRPr lang="zh-CN" sz="28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742440" y="838200"/>
            <a:ext cx="8587105" cy="5840095"/>
            <a:chOff x="2744" y="1433"/>
            <a:chExt cx="13523" cy="9197"/>
          </a:xfrm>
        </p:grpSpPr>
        <p:sp>
          <p:nvSpPr>
            <p:cNvPr id="84" name="矩形 83"/>
            <p:cNvSpPr/>
            <p:nvPr>
              <p:custDataLst>
                <p:tags r:id="rId1"/>
              </p:custDataLst>
            </p:nvPr>
          </p:nvSpPr>
          <p:spPr>
            <a:xfrm>
              <a:off x="2793" y="1433"/>
              <a:ext cx="13474" cy="4506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en-US" altLang="zh-CN" sz="2400" b="1" smtClean="0">
                  <a:solidFill>
                    <a:schemeClr val="tx1"/>
                  </a:solidFill>
                  <a:latin typeface="宋体" panose="02010600030101010101" pitchFamily="2" charset="-122"/>
                  <a:cs typeface="宋体" panose="02010600030101010101" pitchFamily="2" charset="-122"/>
                </a:rPr>
                <a:t>1.</a:t>
              </a:r>
              <a:r>
                <a:rPr lang="zh-CN" altLang="en-US" sz="2400" b="1" smtClean="0">
                  <a:solidFill>
                    <a:schemeClr val="tx1"/>
                  </a:solidFill>
                  <a:latin typeface="宋体" panose="02010600030101010101" pitchFamily="2" charset="-122"/>
                  <a:cs typeface="宋体" panose="02010600030101010101" pitchFamily="2" charset="-122"/>
                </a:rPr>
                <a:t>基本概念：</a:t>
              </a:r>
              <a:endParaRPr lang="en-US" altLang="zh-CN" sz="2400" b="1" smtClean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smtClean="0">
                  <a:solidFill>
                    <a:schemeClr val="tx1"/>
                  </a:solidFill>
                  <a:latin typeface="宋体" panose="02010600030101010101" pitchFamily="2" charset="-122"/>
                  <a:cs typeface="宋体" panose="02010600030101010101" pitchFamily="2" charset="-122"/>
                </a:rPr>
                <a:t>带电粒子：一般不考虑重力；</a:t>
              </a:r>
              <a:endParaRPr lang="zh-CN" altLang="en-US" sz="2400" b="1" smtClean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smtClean="0">
                  <a:solidFill>
                    <a:schemeClr val="tx1"/>
                  </a:solidFill>
                  <a:latin typeface="宋体" panose="02010600030101010101" pitchFamily="2" charset="-122"/>
                  <a:cs typeface="宋体" panose="02010600030101010101" pitchFamily="2" charset="-122"/>
                </a:rPr>
                <a:t>电场中运动形式：①直线加速； ②偏转（类平抛）；</a:t>
              </a:r>
              <a:endParaRPr lang="zh-CN" altLang="en-US" sz="2400" b="1" smtClean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400" b="1" smtClean="0">
                  <a:solidFill>
                    <a:schemeClr val="tx1"/>
                  </a:solidFill>
                  <a:latin typeface="宋体" panose="02010600030101010101" pitchFamily="2" charset="-122"/>
                  <a:cs typeface="宋体" panose="02010600030101010101" pitchFamily="2" charset="-122"/>
                  <a:sym typeface="+mn-ea"/>
                </a:rPr>
                <a:t>2.</a:t>
              </a:r>
              <a:r>
                <a:rPr lang="zh-CN" altLang="en-US" sz="2400" b="1" smtClean="0">
                  <a:solidFill>
                    <a:schemeClr val="tx1"/>
                  </a:solidFill>
                  <a:latin typeface="宋体" panose="02010600030101010101" pitchFamily="2" charset="-122"/>
                  <a:cs typeface="宋体" panose="02010600030101010101" pitchFamily="2" charset="-122"/>
                  <a:sym typeface="+mn-ea"/>
                </a:rPr>
                <a:t>常用关系式：</a:t>
              </a:r>
              <a:endParaRPr lang="zh-CN" altLang="en-US" sz="2400" b="1" smtClean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400" b="1" smtClean="0">
                  <a:solidFill>
                    <a:schemeClr val="tx1"/>
                  </a:solidFill>
                  <a:latin typeface="宋体" panose="02010600030101010101" pitchFamily="2" charset="-122"/>
                  <a:cs typeface="宋体" panose="02010600030101010101" pitchFamily="2" charset="-122"/>
                  <a:sym typeface="+mn-ea"/>
                </a:rPr>
                <a:t>直线运动：</a:t>
              </a:r>
              <a:endParaRPr lang="zh-CN" altLang="en-US" sz="2400" b="1" smtClean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5187" y="4674"/>
              <a:ext cx="10504" cy="1389"/>
              <a:chOff x="3859" y="5903"/>
              <a:chExt cx="10504" cy="1389"/>
            </a:xfrm>
          </p:grpSpPr>
          <p:sp>
            <p:nvSpPr>
              <p:cNvPr id="8" name="文本框 7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3859" y="6471"/>
                <a:ext cx="10504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endParaRPr lang="zh-CN" altLang="en-US"/>
              </a:p>
            </p:txBody>
          </p:sp>
          <p:graphicFrame>
            <p:nvGraphicFramePr>
              <p:cNvPr id="4" name="对象 3">
                <a:hlinkClick r:id="" action="ppaction://ole?verb="/>
              </p:cNvPr>
              <p:cNvGraphicFramePr>
                <a:graphicFrameLocks noChangeAspect="1"/>
              </p:cNvGraphicFramePr>
              <p:nvPr>
                <p:custDataLst>
                  <p:tags r:id="rId3"/>
                </p:custDataLst>
              </p:nvPr>
            </p:nvGraphicFramePr>
            <p:xfrm>
              <a:off x="3932" y="6034"/>
              <a:ext cx="2432" cy="1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" name="" r:id="rId4" imgW="762000" imgH="393700" progId="Equation.KSEE3">
                      <p:embed/>
                    </p:oleObj>
                  </mc:Choice>
                  <mc:Fallback>
                    <p:oleObj name="" r:id="rId4" imgW="762000" imgH="393700" progId="Equation.KSEE3">
                      <p:embed/>
                      <p:pic>
                        <p:nvPicPr>
                          <p:cNvPr id="0" name="图片 1024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3932" y="6034"/>
                            <a:ext cx="2432" cy="125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右箭头 9"/>
              <p:cNvSpPr/>
              <p:nvPr>
                <p:custDataLst>
                  <p:tags r:id="rId6"/>
                </p:custDataLst>
              </p:nvPr>
            </p:nvSpPr>
            <p:spPr>
              <a:xfrm>
                <a:off x="6538" y="6596"/>
                <a:ext cx="553" cy="193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graphicFrame>
            <p:nvGraphicFramePr>
              <p:cNvPr id="11" name="对象 10">
                <a:hlinkClick r:id="" action="ppaction://ole?verb="/>
              </p:cNvPr>
              <p:cNvGraphicFramePr>
                <a:graphicFrameLocks noChangeAspect="1"/>
              </p:cNvGraphicFramePr>
              <p:nvPr>
                <p:custDataLst>
                  <p:tags r:id="rId7"/>
                </p:custDataLst>
              </p:nvPr>
            </p:nvGraphicFramePr>
            <p:xfrm>
              <a:off x="7332" y="5903"/>
              <a:ext cx="2178" cy="13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" name="" r:id="rId8" imgW="698500" imgH="444500" progId="Equation.KSEE3">
                      <p:embed/>
                    </p:oleObj>
                  </mc:Choice>
                  <mc:Fallback>
                    <p:oleObj name="" r:id="rId8" imgW="698500" imgH="444500" progId="Equation.KSEE3">
                      <p:embed/>
                      <p:pic>
                        <p:nvPicPr>
                          <p:cNvPr id="0" name="图片 1025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7332" y="5903"/>
                            <a:ext cx="2178" cy="138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" name="文本框 6"/>
            <p:cNvSpPr txBox="1"/>
            <p:nvPr/>
          </p:nvSpPr>
          <p:spPr>
            <a:xfrm>
              <a:off x="2744" y="6229"/>
              <a:ext cx="9600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sz="2400" b="1" smtClean="0">
                  <a:latin typeface="宋体" panose="02010600030101010101" pitchFamily="2" charset="-122"/>
                  <a:cs typeface="宋体" panose="02010600030101010101" pitchFamily="2" charset="-122"/>
                  <a:sym typeface="+mn-ea"/>
                </a:rPr>
                <a:t>偏转：</a:t>
              </a:r>
              <a:endParaRPr lang="zh-CN" altLang="en-US" sz="2400" b="1" smtClean="0">
                <a:latin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4203" y="6076"/>
              <a:ext cx="11051" cy="4554"/>
              <a:chOff x="2227" y="6195"/>
              <a:chExt cx="11051" cy="4554"/>
            </a:xfrm>
          </p:grpSpPr>
          <p:sp>
            <p:nvSpPr>
              <p:cNvPr id="24" name="文本框 23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2227" y="6195"/>
                <a:ext cx="11051" cy="4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endParaRPr lang="zh-CN" altLang="en-US"/>
              </a:p>
              <a:p>
                <a:r>
                  <a:rPr lang="zh-CN" altLang="en-US" sz="2400" b="1"/>
                  <a:t>加速度：</a:t>
                </a:r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r>
                  <a:rPr lang="zh-CN" altLang="en-US" sz="2400" b="1"/>
                  <a:t>离开电场时的偏移量：</a:t>
                </a:r>
                <a:endParaRPr lang="zh-CN" altLang="en-US"/>
              </a:p>
              <a:p>
                <a:endParaRPr lang="zh-CN" altLang="en-US"/>
              </a:p>
              <a:p>
                <a:endParaRPr lang="zh-CN" altLang="en-US"/>
              </a:p>
              <a:p>
                <a:r>
                  <a:rPr lang="zh-CN" altLang="en-US" sz="2400" b="1"/>
                  <a:t>离开电场时的偏转角：</a:t>
                </a:r>
                <a:endParaRPr lang="zh-CN" altLang="en-US" sz="2000" b="1"/>
              </a:p>
              <a:p>
                <a:endParaRPr lang="zh-CN" altLang="en-US" sz="2000" b="1"/>
              </a:p>
            </p:txBody>
          </p:sp>
          <p:graphicFrame>
            <p:nvGraphicFramePr>
              <p:cNvPr id="25" name="对象 24">
                <a:hlinkClick r:id="" action="ppaction://ole?verb="/>
              </p:cNvPr>
              <p:cNvGraphicFramePr>
                <a:graphicFrameLocks noChangeAspect="1"/>
              </p:cNvGraphicFramePr>
              <p:nvPr>
                <p:custDataLst>
                  <p:tags r:id="rId11"/>
                </p:custDataLst>
              </p:nvPr>
            </p:nvGraphicFramePr>
            <p:xfrm>
              <a:off x="3996" y="6309"/>
              <a:ext cx="4014" cy="13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9" name="" r:id="rId12" imgW="1155700" imgH="393700" progId="Equation.KSEE3">
                      <p:embed/>
                    </p:oleObj>
                  </mc:Choice>
                  <mc:Fallback>
                    <p:oleObj name="" r:id="rId12" imgW="1155700" imgH="393700" progId="Equation.KSEE3">
                      <p:embed/>
                      <p:pic>
                        <p:nvPicPr>
                          <p:cNvPr id="0" name="图片 2048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3996" y="6309"/>
                            <a:ext cx="4014" cy="136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对象 25">
                <a:hlinkClick r:id="" action="ppaction://ole?verb="/>
              </p:cNvPr>
              <p:cNvGraphicFramePr>
                <a:graphicFrameLocks noChangeAspect="1"/>
              </p:cNvGraphicFramePr>
              <p:nvPr>
                <p:custDataLst>
                  <p:tags r:id="rId14"/>
                </p:custDataLst>
              </p:nvPr>
            </p:nvGraphicFramePr>
            <p:xfrm>
              <a:off x="6874" y="7666"/>
              <a:ext cx="3953" cy="15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" name="" r:id="rId15" imgW="1168400" imgH="457200" progId="Equation.KSEE3">
                      <p:embed/>
                    </p:oleObj>
                  </mc:Choice>
                  <mc:Fallback>
                    <p:oleObj name="" r:id="rId15" imgW="1168400" imgH="457200" progId="Equation.KSEE3">
                      <p:embed/>
                      <p:pic>
                        <p:nvPicPr>
                          <p:cNvPr id="0" name="图片 2049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6874" y="7666"/>
                            <a:ext cx="3953" cy="154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7" name="对象 26">
                <a:hlinkClick r:id="" action="ppaction://ole?verb="/>
              </p:cNvPr>
              <p:cNvGraphicFramePr>
                <a:graphicFrameLocks noChangeAspect="1"/>
              </p:cNvGraphicFramePr>
              <p:nvPr>
                <p:custDataLst>
                  <p:tags r:id="rId17"/>
                </p:custDataLst>
              </p:nvPr>
            </p:nvGraphicFramePr>
            <p:xfrm>
              <a:off x="6944" y="9295"/>
              <a:ext cx="2821" cy="14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1" name="" r:id="rId18" imgW="838200" imgH="431800" progId="Equation.KSEE3">
                      <p:embed/>
                    </p:oleObj>
                  </mc:Choice>
                  <mc:Fallback>
                    <p:oleObj name="" r:id="rId18" imgW="838200" imgH="431800" progId="Equation.KSEE3">
                      <p:embed/>
                      <p:pic>
                        <p:nvPicPr>
                          <p:cNvPr id="0" name="图片 2050"/>
                          <p:cNvPicPr/>
                          <p:nvPr/>
                        </p:nvPicPr>
                        <p:blipFill>
                          <a:blip r:embed="rId19"/>
                          <a:stretch>
                            <a:fillRect/>
                          </a:stretch>
                        </p:blipFill>
                        <p:spPr>
                          <a:xfrm>
                            <a:off x="6944" y="9295"/>
                            <a:ext cx="2821" cy="1454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23812" y="-28575"/>
            <a:ext cx="12192000" cy="6859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8" name="标题 4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480060" y="2419985"/>
            <a:ext cx="11021060" cy="1465580"/>
          </a:xfrm>
        </p:spPr>
        <p:txBody>
          <a:bodyPr vert="horz" lIns="91440" tIns="45720" rIns="91440" bIns="45720" anchor="b" anchorCtr="0"/>
          <a:p>
            <a:pPr defTabSz="685800">
              <a:buClrTx/>
              <a:buSzTx/>
              <a:buFontTx/>
              <a:buNone/>
            </a:pPr>
            <a:r>
              <a:rPr lang="en-US" altLang="zh-CN" sz="7200" b="1" kern="1200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  <a:sym typeface="Arial" panose="020B0604020202020204" pitchFamily="34" charset="0"/>
              </a:rPr>
              <a:t> </a:t>
            </a:r>
            <a:r>
              <a:rPr lang="zh-CN" altLang="zh-CN" sz="6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带电粒子在电场中的运动</a:t>
            </a:r>
            <a:endParaRPr lang="zh-CN" altLang="zh-CN" sz="6600" b="1" kern="1200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cs typeface="+mj-cs"/>
              <a:sym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文本框 5"/>
          <p:cNvSpPr txBox="1"/>
          <p:nvPr/>
        </p:nvSpPr>
        <p:spPr>
          <a:xfrm>
            <a:off x="109855" y="157480"/>
            <a:ext cx="7430135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模型1：带电粒子在电场中的加速直线运动</a:t>
            </a:r>
            <a:endParaRPr lang="zh-CN" altLang="zh-CN" sz="28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264795" y="765175"/>
            <a:ext cx="1089723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sz="2400" b="1">
                <a:solidFill>
                  <a:srgbClr val="000000"/>
                </a:solidFill>
                <a:ea typeface="宋体" panose="02010600030101010101" pitchFamily="2" charset="-122"/>
              </a:rPr>
              <a:t>（1）如图一所示，一个不计重力质量为m带电量为q的负电荷从P点由静止释放，电源电压为U，板间距离为d。求粒子到达Q极板的速度？</a:t>
            </a:r>
            <a:endParaRPr lang="zh-CN" altLang="en-US" sz="2400" b="1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249285" y="2635250"/>
            <a:ext cx="2562225" cy="2050649"/>
            <a:chOff x="3930" y="3699"/>
            <a:chExt cx="3232" cy="2488"/>
          </a:xfrm>
        </p:grpSpPr>
        <p:pic>
          <p:nvPicPr>
            <p:cNvPr id="101" name="图片 100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3930" y="3699"/>
              <a:ext cx="3232" cy="187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" name="文本框 1"/>
            <p:cNvSpPr txBox="1"/>
            <p:nvPr/>
          </p:nvSpPr>
          <p:spPr>
            <a:xfrm>
              <a:off x="5177" y="5740"/>
              <a:ext cx="1315" cy="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b="1"/>
                <a:t>图一</a:t>
              </a:r>
              <a:endParaRPr lang="zh-CN" altLang="en-US" b="1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489075" y="2460625"/>
            <a:ext cx="8303895" cy="900430"/>
            <a:chOff x="1286" y="6135"/>
            <a:chExt cx="13077" cy="1418"/>
          </a:xfrm>
        </p:grpSpPr>
        <p:sp>
          <p:nvSpPr>
            <p:cNvPr id="8" name="文本框 7"/>
            <p:cNvSpPr txBox="1"/>
            <p:nvPr/>
          </p:nvSpPr>
          <p:spPr>
            <a:xfrm>
              <a:off x="1286" y="6471"/>
              <a:ext cx="13077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/>
                <a:t>方法一：</a:t>
              </a:r>
              <a:endParaRPr lang="zh-CN" altLang="en-US" sz="2400"/>
            </a:p>
          </p:txBody>
        </p:sp>
        <p:graphicFrame>
          <p:nvGraphicFramePr>
            <p:cNvPr id="9" name="对象 8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3141" y="6205"/>
            <a:ext cx="2321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2" imgW="762000" imgH="393700" progId="Equation.KSEE3">
                    <p:embed/>
                  </p:oleObj>
                </mc:Choice>
                <mc:Fallback>
                  <p:oleObj name="" r:id="rId2" imgW="762000" imgH="3937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141" y="6205"/>
                          <a:ext cx="2321" cy="1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右箭头 9"/>
            <p:cNvSpPr/>
            <p:nvPr/>
          </p:nvSpPr>
          <p:spPr>
            <a:xfrm>
              <a:off x="5479" y="6753"/>
              <a:ext cx="690" cy="263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aphicFrame>
          <p:nvGraphicFramePr>
            <p:cNvPr id="11" name="对象 10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6202" y="6135"/>
            <a:ext cx="2226" cy="1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" r:id="rId4" imgW="698500" imgH="444500" progId="Equation.KSEE3">
                    <p:embed/>
                  </p:oleObj>
                </mc:Choice>
                <mc:Fallback>
                  <p:oleObj name="" r:id="rId4" imgW="698500" imgH="4445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202" y="6135"/>
                          <a:ext cx="2226" cy="14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组合 19"/>
          <p:cNvGrpSpPr/>
          <p:nvPr/>
        </p:nvGrpSpPr>
        <p:grpSpPr>
          <a:xfrm>
            <a:off x="1417955" y="3646170"/>
            <a:ext cx="7035165" cy="2536825"/>
            <a:chOff x="1246" y="7553"/>
            <a:chExt cx="11079" cy="3995"/>
          </a:xfrm>
        </p:grpSpPr>
        <p:sp>
          <p:nvSpPr>
            <p:cNvPr id="12" name="文本框 11"/>
            <p:cNvSpPr txBox="1"/>
            <p:nvPr/>
          </p:nvSpPr>
          <p:spPr>
            <a:xfrm>
              <a:off x="1246" y="7769"/>
              <a:ext cx="11079" cy="37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p>
              <a:endParaRPr lang="zh-CN" altLang="en-US"/>
            </a:p>
            <a:p>
              <a:endParaRPr lang="zh-CN" altLang="en-US"/>
            </a:p>
            <a:p>
              <a:r>
                <a:rPr lang="zh-CN" altLang="en-US" sz="2400"/>
                <a:t>方法二：</a:t>
              </a:r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  <p:graphicFrame>
          <p:nvGraphicFramePr>
            <p:cNvPr id="13" name="对象 12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3377" y="7553"/>
            <a:ext cx="1828" cy="6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" r:id="rId6" imgW="571500" imgH="203200" progId="Equation.KSEE3">
                    <p:embed/>
                  </p:oleObj>
                </mc:Choice>
                <mc:Fallback>
                  <p:oleObj name="" r:id="rId6" imgW="571500" imgH="203200" progId="Equation.KSEE3">
                    <p:embed/>
                    <p:pic>
                      <p:nvPicPr>
                        <p:cNvPr id="0" name="图片 1026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377" y="7553"/>
                          <a:ext cx="1828" cy="6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3254" y="8458"/>
            <a:ext cx="1340" cy="1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" r:id="rId8" imgW="444500" imgH="393700" progId="Equation.KSEE3">
                    <p:embed/>
                  </p:oleObj>
                </mc:Choice>
                <mc:Fallback>
                  <p:oleObj name="" r:id="rId8" imgW="444500" imgH="393700" progId="Equation.KSEE3">
                    <p:embed/>
                    <p:pic>
                      <p:nvPicPr>
                        <p:cNvPr id="0" name="图片 1027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254" y="8458"/>
                          <a:ext cx="1340" cy="11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3253" y="9769"/>
            <a:ext cx="2002" cy="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" r:id="rId10" imgW="571500" imgH="203200" progId="Equation.KSEE3">
                    <p:embed/>
                  </p:oleObj>
                </mc:Choice>
                <mc:Fallback>
                  <p:oleObj name="" r:id="rId10" imgW="571500" imgH="203200" progId="Equation.KSEE3">
                    <p:embed/>
                    <p:pic>
                      <p:nvPicPr>
                        <p:cNvPr id="0" name="图片 1028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253" y="9769"/>
                          <a:ext cx="2002" cy="7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左大括号 15"/>
            <p:cNvSpPr/>
            <p:nvPr/>
          </p:nvSpPr>
          <p:spPr>
            <a:xfrm>
              <a:off x="3140" y="7793"/>
              <a:ext cx="120" cy="2494"/>
            </a:xfrm>
            <a:prstGeom prst="leftBrace">
              <a:avLst/>
            </a:prstGeom>
            <a:ln w="12700" cmpd="sng">
              <a:solidFill>
                <a:schemeClr val="accent1">
                  <a:shade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右箭头 16"/>
            <p:cNvSpPr/>
            <p:nvPr>
              <p:custDataLst>
                <p:tags r:id="rId12"/>
              </p:custDataLst>
            </p:nvPr>
          </p:nvSpPr>
          <p:spPr>
            <a:xfrm>
              <a:off x="4927" y="9022"/>
              <a:ext cx="761" cy="305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aphicFrame>
          <p:nvGraphicFramePr>
            <p:cNvPr id="18" name="对象 17">
              <a:hlinkClick r:id="" action="ppaction://ole?verb="/>
            </p:cNvPr>
            <p:cNvGraphicFramePr>
              <a:graphicFrameLocks noChangeAspect="1"/>
            </p:cNvGraphicFramePr>
            <p:nvPr>
              <p:custDataLst>
                <p:tags r:id="rId13"/>
              </p:custDataLst>
            </p:nvPr>
          </p:nvGraphicFramePr>
          <p:xfrm>
            <a:off x="5896" y="8474"/>
            <a:ext cx="2145" cy="1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" name="" r:id="rId14" imgW="698500" imgH="444500" progId="Equation.KSEE3">
                    <p:embed/>
                  </p:oleObj>
                </mc:Choice>
                <mc:Fallback>
                  <p:oleObj name="" r:id="rId14" imgW="698500" imgH="4445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896" y="8474"/>
                          <a:ext cx="2145" cy="13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102" grpId="0"/>
      <p:bldP spid="20483" grpId="1"/>
      <p:bldP spid="10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3" name="文本框 5"/>
          <p:cNvSpPr txBox="1"/>
          <p:nvPr/>
        </p:nvSpPr>
        <p:spPr>
          <a:xfrm>
            <a:off x="109855" y="229235"/>
            <a:ext cx="7430135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模型1：带电粒子在电场中的加速直线运动</a:t>
            </a:r>
            <a:endParaRPr lang="zh-CN" altLang="zh-CN" sz="28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78790" y="909320"/>
            <a:ext cx="11231245" cy="3823970"/>
            <a:chOff x="302" y="1319"/>
            <a:chExt cx="17687" cy="6022"/>
          </a:xfrm>
        </p:grpSpPr>
        <p:sp>
          <p:nvSpPr>
            <p:cNvPr id="4" name="文本框 3"/>
            <p:cNvSpPr txBox="1"/>
            <p:nvPr/>
          </p:nvSpPr>
          <p:spPr>
            <a:xfrm>
              <a:off x="302" y="1319"/>
              <a:ext cx="17687" cy="452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>
                <a:lnSpc>
                  <a:spcPct val="200000"/>
                </a:lnSpc>
              </a:pPr>
              <a:r>
                <a:rPr lang="zh-CN" sz="2200" b="1">
                  <a:solidFill>
                    <a:srgbClr val="000000"/>
                  </a:solidFill>
                  <a:sym typeface="+mn-ea"/>
                </a:rPr>
                <a:t>（</a:t>
              </a:r>
              <a:r>
                <a:rPr lang="en-US" altLang="zh-CN" sz="2200" b="1">
                  <a:solidFill>
                    <a:srgbClr val="000000"/>
                  </a:solidFill>
                  <a:sym typeface="+mn-ea"/>
                </a:rPr>
                <a:t>2</a:t>
              </a:r>
              <a:r>
                <a:rPr lang="zh-CN" sz="2200" b="1">
                  <a:solidFill>
                    <a:srgbClr val="000000"/>
                  </a:solidFill>
                  <a:sym typeface="+mn-ea"/>
                </a:rPr>
                <a:t>）若图一中极板间电场强度随时间变化如图二所示，当t＝0时，在该电场中由静止释放一个带电粒子，设带电粒子只受电场力作用，则下列说法中正确的是（　　）A．带电粒子将始终向同一个方向运动</a:t>
              </a:r>
              <a:r>
                <a:rPr lang="en-US" sz="2200" b="1">
                  <a:solidFill>
                    <a:srgbClr val="000000"/>
                  </a:solidFill>
                  <a:latin typeface="宋体" panose="02010600030101010101" pitchFamily="2" charset="-122"/>
                  <a:sym typeface="+mn-ea"/>
                </a:rPr>
                <a:t>	</a:t>
              </a:r>
              <a:r>
                <a:rPr lang="zh-CN" sz="2200" b="1">
                  <a:solidFill>
                    <a:srgbClr val="000000"/>
                  </a:solidFill>
                  <a:sym typeface="+mn-ea"/>
                </a:rPr>
                <a:t>B．带电粒子在0﹣3s内的初、末位置间的电势差为零</a:t>
              </a:r>
              <a:r>
                <a:rPr lang="en-US" sz="2200" b="1">
                  <a:solidFill>
                    <a:srgbClr val="000000"/>
                  </a:solidFill>
                  <a:latin typeface="宋体" panose="02010600030101010101" pitchFamily="2" charset="-122"/>
                  <a:sym typeface="+mn-ea"/>
                </a:rPr>
                <a:t>	</a:t>
              </a:r>
              <a:r>
                <a:rPr lang="zh-CN" sz="2200" b="1">
                  <a:solidFill>
                    <a:srgbClr val="000000"/>
                  </a:solidFill>
                  <a:sym typeface="+mn-ea"/>
                </a:rPr>
                <a:t>C．2s末带电粒子回到原出发点</a:t>
              </a:r>
              <a:r>
                <a:rPr lang="en-US" sz="2200" b="1">
                  <a:solidFill>
                    <a:srgbClr val="000000"/>
                  </a:solidFill>
                  <a:latin typeface="宋体" panose="02010600030101010101" pitchFamily="2" charset="-122"/>
                  <a:sym typeface="+mn-ea"/>
                </a:rPr>
                <a:t>	</a:t>
              </a:r>
              <a:r>
                <a:rPr lang="zh-CN" sz="2200" b="1">
                  <a:solidFill>
                    <a:srgbClr val="000000"/>
                  </a:solidFill>
                  <a:sym typeface="+mn-ea"/>
                </a:rPr>
                <a:t>D．0﹣2s内，电场力的总功不为零</a:t>
              </a:r>
              <a:endParaRPr lang="zh-CN" sz="2200" b="1">
                <a:latin typeface="Calibri" panose="020F0502020204030204" charset="0"/>
                <a:sym typeface="+mn-ea"/>
              </a:endParaRPr>
            </a:p>
            <a:p>
              <a:endParaRPr lang="zh-CN" sz="2200" b="1">
                <a:latin typeface="Calibri" panose="020F0502020204030204" charset="0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0962" y="4947"/>
              <a:ext cx="3232" cy="2394"/>
              <a:chOff x="4271" y="5400"/>
              <a:chExt cx="3232" cy="2394"/>
            </a:xfrm>
          </p:grpSpPr>
          <p:pic>
            <p:nvPicPr>
              <p:cNvPr id="101" name="图片 100"/>
              <p:cNvPicPr/>
              <p:nvPr>
                <p:custDataLst>
                  <p:tags r:id="rId1"/>
                </p:custDataLst>
              </p:nvPr>
            </p:nvPicPr>
            <p:blipFill>
              <a:blip r:embed="rId2"/>
              <a:stretch>
                <a:fillRect/>
              </a:stretch>
            </p:blipFill>
            <p:spPr>
              <a:xfrm>
                <a:off x="4271" y="5400"/>
                <a:ext cx="3232" cy="187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" name="文本框 5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5569" y="7214"/>
                <a:ext cx="1315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b="1"/>
                  <a:t>图一</a:t>
                </a:r>
                <a:endParaRPr lang="zh-CN" altLang="en-US" b="1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14647" y="5113"/>
              <a:ext cx="3342" cy="2129"/>
              <a:chOff x="14307" y="5680"/>
              <a:chExt cx="3342" cy="2129"/>
            </a:xfrm>
          </p:grpSpPr>
          <p:pic>
            <p:nvPicPr>
              <p:cNvPr id="1073742853" name="图片 1073742852" descr="菁优网：http://www.jyeoo.com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14307" y="5680"/>
                <a:ext cx="3342" cy="159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7" name="文本框 6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15383" y="7229"/>
                <a:ext cx="1315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b="1"/>
                  <a:t>图二</a:t>
                </a:r>
                <a:endParaRPr lang="zh-CN" altLang="en-US" b="1"/>
              </a:p>
            </p:txBody>
          </p:sp>
        </p:grpSp>
      </p:grpSp>
      <p:sp>
        <p:nvSpPr>
          <p:cNvPr id="11" name="文本框 10"/>
          <p:cNvSpPr txBox="1"/>
          <p:nvPr/>
        </p:nvSpPr>
        <p:spPr>
          <a:xfrm>
            <a:off x="9491345" y="1879600"/>
            <a:ext cx="9366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BD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3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文本框 9"/>
          <p:cNvSpPr txBox="1"/>
          <p:nvPr/>
        </p:nvSpPr>
        <p:spPr>
          <a:xfrm>
            <a:off x="185420" y="765175"/>
            <a:ext cx="6406515" cy="420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r>
              <a:rPr lang="zh-CN" sz="2200" b="1">
                <a:latin typeface="Calibri" panose="020F0502020204030204" charset="0"/>
                <a:ea typeface="宋体" panose="02010600030101010101" pitchFamily="2" charset="-122"/>
              </a:rPr>
              <a:t>总结：处理带电粒子在电场中加速直线运动的方法</a:t>
            </a:r>
            <a:endParaRPr lang="zh-CN" altLang="en-US" sz="22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pic>
        <p:nvPicPr>
          <p:cNvPr id="32801" name="Picture 33" descr="D:\共享\陈丽\J148.TIF"/>
          <p:cNvPicPr>
            <a:picLocks noChangeAspect="1" noChangeArrowheads="1"/>
          </p:cNvPicPr>
          <p:nvPr/>
        </p:nvPicPr>
        <p:blipFill>
          <a:blip r:embed="rId1" r:link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085" y="1347470"/>
            <a:ext cx="7205345" cy="456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文本框 5"/>
          <p:cNvSpPr txBox="1"/>
          <p:nvPr/>
        </p:nvSpPr>
        <p:spPr>
          <a:xfrm>
            <a:off x="109855" y="157480"/>
            <a:ext cx="7430135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模型1：带电粒子在电场中的加速直线运动</a:t>
            </a:r>
            <a:endParaRPr lang="zh-CN" altLang="zh-CN" sz="28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10" grpId="0"/>
      <p:bldP spid="20483" grpId="1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63525" y="2277110"/>
            <a:ext cx="112160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sz="20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）若他们离开电场时速度方向相同，则这些粒子一定还具有相等的（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）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A.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质量          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B.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电量          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C.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比荷          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D.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电性</a:t>
            </a:r>
            <a:endParaRPr lang="zh-CN" altLang="en-US" sz="2400" b="1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0483" name="文本框 5"/>
          <p:cNvSpPr txBox="1"/>
          <p:nvPr/>
        </p:nvSpPr>
        <p:spPr>
          <a:xfrm>
            <a:off x="109855" y="157480"/>
            <a:ext cx="7430135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模型</a:t>
            </a:r>
            <a:r>
              <a:rPr lang="en-US" alt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2</a:t>
            </a:r>
            <a:r>
              <a:rPr lang="zh-CN" alt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：带电粒子在电场中的偏转运动</a:t>
            </a:r>
            <a:endParaRPr lang="zh-CN" altLang="zh-CN" sz="28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277495" y="909955"/>
            <a:ext cx="1109916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）如图所示，重力不计的不同的带电粒子以相同的速度垂直进入同一偏转电场，若它们离开电场时的侧向位移大小相等，则这些粒子一定还具有相等的（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A.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质量          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B.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电量          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C.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比荷          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D.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不能确定</a:t>
            </a:r>
            <a:endParaRPr lang="zh-CN" altLang="en-US" sz="24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073742854" name="图片 21"/>
          <p:cNvPicPr>
            <a:picLocks noChangeAspect="1"/>
          </p:cNvPicPr>
          <p:nvPr/>
        </p:nvPicPr>
        <p:blipFill>
          <a:blip r:embed="rId1"/>
          <a:srcRect r="57365" b="19960"/>
          <a:stretch>
            <a:fillRect/>
          </a:stretch>
        </p:blipFill>
        <p:spPr>
          <a:xfrm>
            <a:off x="9336405" y="2780665"/>
            <a:ext cx="2429510" cy="16376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0138410" y="1244600"/>
            <a:ext cx="2006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C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79025" y="2277745"/>
            <a:ext cx="7200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CD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7035" y="3286125"/>
            <a:ext cx="64960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总结：带电粒子在偏转电场中运动规律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131695" y="3790315"/>
            <a:ext cx="7017385" cy="2891790"/>
            <a:chOff x="2227" y="6195"/>
            <a:chExt cx="11051" cy="4554"/>
          </a:xfrm>
        </p:grpSpPr>
        <p:sp>
          <p:nvSpPr>
            <p:cNvPr id="9" name="文本框 8"/>
            <p:cNvSpPr txBox="1"/>
            <p:nvPr/>
          </p:nvSpPr>
          <p:spPr>
            <a:xfrm>
              <a:off x="2227" y="6195"/>
              <a:ext cx="11051" cy="4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endParaRPr lang="zh-CN" altLang="en-US"/>
            </a:p>
            <a:p>
              <a:r>
                <a:rPr lang="zh-CN" altLang="en-US" sz="2400" b="1"/>
                <a:t>加速度：</a:t>
              </a:r>
              <a:endParaRPr lang="zh-CN" altLang="en-US" sz="2400"/>
            </a:p>
            <a:p>
              <a:endParaRPr lang="zh-CN" altLang="en-US"/>
            </a:p>
            <a:p>
              <a:endParaRPr lang="zh-CN" altLang="en-US"/>
            </a:p>
            <a:p>
              <a:r>
                <a:rPr lang="zh-CN" altLang="en-US" sz="2400" b="1"/>
                <a:t>离开电场时的偏移量：</a:t>
              </a:r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r>
                <a:rPr lang="zh-CN" altLang="en-US" sz="2400" b="1"/>
                <a:t>离开电场时的偏转角：</a:t>
              </a:r>
              <a:endParaRPr lang="zh-CN" altLang="en-US" sz="2000" b="1"/>
            </a:p>
            <a:p>
              <a:endParaRPr lang="zh-CN" altLang="en-US" sz="2000" b="1"/>
            </a:p>
          </p:txBody>
        </p:sp>
        <p:graphicFrame>
          <p:nvGraphicFramePr>
            <p:cNvPr id="8" name="对象 7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4268" y="6282"/>
            <a:ext cx="3993" cy="1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" name="" r:id="rId2" imgW="1155700" imgH="393700" progId="Equation.KSEE3">
                    <p:embed/>
                  </p:oleObj>
                </mc:Choice>
                <mc:Fallback>
                  <p:oleObj name="" r:id="rId2" imgW="1155700" imgH="393700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268" y="6282"/>
                          <a:ext cx="3993" cy="13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6987" y="7644"/>
            <a:ext cx="3720" cy="1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" r:id="rId4" imgW="1168400" imgH="457200" progId="Equation.KSEE3">
                    <p:embed/>
                  </p:oleObj>
                </mc:Choice>
                <mc:Fallback>
                  <p:oleObj name="" r:id="rId4" imgW="1168400" imgH="457200" progId="Equation.KSEE3">
                    <p:embed/>
                    <p:pic>
                      <p:nvPicPr>
                        <p:cNvPr id="0" name="图片 2049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987" y="7644"/>
                          <a:ext cx="3720" cy="14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对象 10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6990" y="9227"/>
            <a:ext cx="2788" cy="1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" r:id="rId6" imgW="838200" imgH="431800" progId="Equation.KSEE3">
                    <p:embed/>
                  </p:oleObj>
                </mc:Choice>
                <mc:Fallback>
                  <p:oleObj name="" r:id="rId6" imgW="838200" imgH="431800" progId="Equation.KSEE3">
                    <p:embed/>
                    <p:pic>
                      <p:nvPicPr>
                        <p:cNvPr id="0" name="图片 205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990" y="9227"/>
                          <a:ext cx="2788" cy="14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102" grpId="0"/>
      <p:bldP spid="20483" grpId="1"/>
      <p:bldP spid="102" grpId="1"/>
      <p:bldP spid="4" grpId="0"/>
      <p:bldP spid="4" grpId="1"/>
      <p:bldP spid="2" grpId="0"/>
      <p:bldP spid="2" grpId="1"/>
      <p:bldP spid="5" grpId="0"/>
      <p:bldP spid="5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" name="文本框 102"/>
          <p:cNvSpPr txBox="1"/>
          <p:nvPr/>
        </p:nvSpPr>
        <p:spPr>
          <a:xfrm>
            <a:off x="271780" y="923925"/>
            <a:ext cx="1147953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某种类型的示波管工作原理如图所示，电子先经过电压为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U</a:t>
            </a:r>
            <a:r>
              <a:rPr lang="en-US" sz="2400" b="1" baseline="-2500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的直线加速电场，再垂直进入偏转电场，离开偏转电场时的偏移量为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h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，两平行板之间的距离为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，电压为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U</a:t>
            </a:r>
            <a:r>
              <a:rPr lang="en-US" sz="2400" b="1" baseline="-2500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，板长为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L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，把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叫作示波器的灵敏度，下列说法正确的是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)A.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电子在加速电场中动能增大，在偏转电场中动能不变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B.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电子只要能离开偏转电场，在偏转电场中的运动时间一定等于</a:t>
            </a:r>
            <a:endParaRPr lang="zh-CN" sz="24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C.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U</a:t>
            </a:r>
            <a:r>
              <a:rPr lang="en-US" sz="2400" b="1" baseline="-2500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L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增大，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不变，示波器的灵敏度一定减小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D.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L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变为原来的两倍，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变为原来的</a:t>
            </a:r>
            <a:r>
              <a:rPr 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倍，</a:t>
            </a:r>
            <a:r>
              <a:rPr lang="en-US" sz="2400" b="1" i="1">
                <a:latin typeface="宋体" panose="02010600030101010101" pitchFamily="2" charset="-122"/>
                <a:cs typeface="宋体" panose="02010600030101010101" pitchFamily="2" charset="-122"/>
              </a:rPr>
              <a:t>U</a:t>
            </a:r>
            <a:r>
              <a:rPr lang="en-US" sz="2400" b="1" baseline="-2500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不变，示波器的灵敏度增大</a:t>
            </a:r>
            <a:endParaRPr lang="en-US" sz="24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宋体" panose="02010600030101010101" pitchFamily="2" charset="-122"/>
              </a:rPr>
              <a:t> </a:t>
            </a:r>
            <a:endParaRPr lang="en-US" altLang="en-US" sz="2400" b="1">
              <a:latin typeface="宋体" panose="02010600030101010101" pitchFamily="2" charset="-122"/>
            </a:endParaRPr>
          </a:p>
        </p:txBody>
      </p:sp>
      <p:sp>
        <p:nvSpPr>
          <p:cNvPr id="20483" name="文本框 5"/>
          <p:cNvSpPr txBox="1"/>
          <p:nvPr/>
        </p:nvSpPr>
        <p:spPr>
          <a:xfrm>
            <a:off x="335915" y="261620"/>
            <a:ext cx="2045970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模型</a:t>
            </a:r>
            <a:r>
              <a:rPr lang="zh-CN" sz="28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拓展一</a:t>
            </a:r>
            <a:endParaRPr lang="zh-CN" sz="28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pic>
        <p:nvPicPr>
          <p:cNvPr id="102" name="图片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9480550" y="2103120"/>
            <a:ext cx="2465070" cy="137033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93595" y="1990090"/>
          <a:ext cx="479425" cy="857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2" imgW="241300" imgH="431800" progId="Equation.KSEE3">
                  <p:embed/>
                </p:oleObj>
              </mc:Choice>
              <mc:Fallback>
                <p:oleObj name="" r:id="rId2" imgW="241300" imgH="4318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93595" y="1990090"/>
                        <a:ext cx="479425" cy="857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899525" y="3196590"/>
          <a:ext cx="996315" cy="593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" r:id="rId4" imgW="469900" imgH="279400" progId="Equation.KSEE3">
                  <p:embed/>
                </p:oleObj>
              </mc:Choice>
              <mc:Fallback>
                <p:oleObj name="" r:id="rId4" imgW="469900" imgH="2794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899525" y="3196590"/>
                        <a:ext cx="996315" cy="593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8167370" y="2204720"/>
            <a:ext cx="4438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FF0000"/>
                </a:solidFill>
              </a:rPr>
              <a:t>B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20483" grpId="0"/>
      <p:bldP spid="103" grpId="1"/>
      <p:bldP spid="20483" grpId="1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" name="文本框 103"/>
          <p:cNvSpPr txBox="1"/>
          <p:nvPr/>
        </p:nvSpPr>
        <p:spPr>
          <a:xfrm>
            <a:off x="263525" y="478155"/>
            <a:ext cx="11105515" cy="64312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en-US" sz="2400" b="1">
                <a:latin typeface="宋体" panose="02010600030101010101" pitchFamily="2" charset="-122"/>
              </a:rPr>
              <a:t>2.</a:t>
            </a:r>
            <a:r>
              <a:rPr lang="zh-CN" sz="2400" b="1">
                <a:ea typeface="宋体" panose="02010600030101010101" pitchFamily="2" charset="-122"/>
              </a:rPr>
              <a:t>如图所示，虚线</a:t>
            </a:r>
            <a:r>
              <a:rPr lang="en-US" sz="2400" b="1" i="1">
                <a:latin typeface="宋体" panose="02010600030101010101" pitchFamily="2" charset="-122"/>
              </a:rPr>
              <a:t>MN</a:t>
            </a:r>
            <a:r>
              <a:rPr lang="zh-CN" sz="2400" b="1">
                <a:ea typeface="宋体" panose="02010600030101010101" pitchFamily="2" charset="-122"/>
              </a:rPr>
              <a:t>左侧有一电场强度为</a:t>
            </a:r>
            <a:r>
              <a:rPr lang="en-US" sz="2400" b="1" i="1">
                <a:latin typeface="宋体" panose="02010600030101010101" pitchFamily="2" charset="-122"/>
              </a:rPr>
              <a:t>E</a:t>
            </a:r>
            <a:r>
              <a:rPr lang="en-US" sz="2400" b="1" baseline="-25000">
                <a:latin typeface="宋体" panose="02010600030101010101" pitchFamily="2" charset="-122"/>
              </a:rPr>
              <a:t>1</a:t>
            </a:r>
            <a:r>
              <a:rPr lang="zh-CN" sz="2400" b="1">
                <a:ea typeface="宋体" panose="02010600030101010101" pitchFamily="2" charset="-122"/>
              </a:rPr>
              <a:t>＝</a:t>
            </a:r>
            <a:r>
              <a:rPr lang="en-US" sz="2400" b="1" i="1">
                <a:latin typeface="宋体" panose="02010600030101010101" pitchFamily="2" charset="-122"/>
              </a:rPr>
              <a:t>E</a:t>
            </a:r>
            <a:r>
              <a:rPr lang="zh-CN" sz="2400" b="1">
                <a:ea typeface="宋体" panose="02010600030101010101" pitchFamily="2" charset="-122"/>
              </a:rPr>
              <a:t>的匀强电场，在两条平行的虚线</a:t>
            </a:r>
            <a:r>
              <a:rPr lang="en-US" sz="2400" b="1" i="1">
                <a:latin typeface="宋体" panose="02010600030101010101" pitchFamily="2" charset="-122"/>
              </a:rPr>
              <a:t>MN</a:t>
            </a:r>
            <a:r>
              <a:rPr lang="zh-CN" sz="2400" b="1">
                <a:ea typeface="宋体" panose="02010600030101010101" pitchFamily="2" charset="-122"/>
              </a:rPr>
              <a:t>和</a:t>
            </a:r>
            <a:r>
              <a:rPr lang="en-US" sz="2400" b="1" i="1">
                <a:latin typeface="宋体" panose="02010600030101010101" pitchFamily="2" charset="-122"/>
              </a:rPr>
              <a:t>P</a:t>
            </a:r>
            <a:r>
              <a:rPr lang="zh-CN" sz="2400" b="1">
                <a:ea typeface="宋体" panose="02010600030101010101" pitchFamily="2" charset="-122"/>
              </a:rPr>
              <a:t>Q之间存在着宽为</a:t>
            </a:r>
            <a:r>
              <a:rPr lang="en-US" sz="2400" b="1" i="1">
                <a:latin typeface="宋体" panose="02010600030101010101" pitchFamily="2" charset="-122"/>
              </a:rPr>
              <a:t>L</a:t>
            </a:r>
            <a:r>
              <a:rPr lang="zh-CN" sz="2400" b="1">
                <a:ea typeface="宋体" panose="02010600030101010101" pitchFamily="2" charset="-122"/>
              </a:rPr>
              <a:t>、电场强度为</a:t>
            </a:r>
            <a:r>
              <a:rPr lang="en-US" sz="2400" b="1" i="1">
                <a:latin typeface="宋体" panose="02010600030101010101" pitchFamily="2" charset="-122"/>
              </a:rPr>
              <a:t>E</a:t>
            </a:r>
            <a:r>
              <a:rPr lang="en-US" sz="2400" b="1" baseline="-25000">
                <a:latin typeface="宋体" panose="02010600030101010101" pitchFamily="2" charset="-122"/>
              </a:rPr>
              <a:t>2</a:t>
            </a:r>
            <a:r>
              <a:rPr lang="zh-CN" sz="2400" b="1">
                <a:ea typeface="宋体" panose="02010600030101010101" pitchFamily="2" charset="-122"/>
              </a:rPr>
              <a:t>＝</a:t>
            </a:r>
            <a:r>
              <a:rPr lang="en-US" sz="2400" b="1">
                <a:latin typeface="宋体" panose="02010600030101010101" pitchFamily="2" charset="-122"/>
              </a:rPr>
              <a:t>2</a:t>
            </a:r>
            <a:r>
              <a:rPr lang="en-US" sz="2400" b="1" i="1">
                <a:latin typeface="宋体" panose="02010600030101010101" pitchFamily="2" charset="-122"/>
              </a:rPr>
              <a:t>E</a:t>
            </a:r>
            <a:r>
              <a:rPr lang="zh-CN" sz="2400" b="1">
                <a:ea typeface="宋体" panose="02010600030101010101" pitchFamily="2" charset="-122"/>
              </a:rPr>
              <a:t>的匀强电场，在虚线</a:t>
            </a:r>
            <a:r>
              <a:rPr lang="en-US" sz="2400" b="1" i="1">
                <a:latin typeface="宋体" panose="02010600030101010101" pitchFamily="2" charset="-122"/>
              </a:rPr>
              <a:t>P </a:t>
            </a:r>
            <a:r>
              <a:rPr lang="zh-CN" sz="2400" b="1">
                <a:ea typeface="宋体" panose="02010600030101010101" pitchFamily="2" charset="-122"/>
              </a:rPr>
              <a:t>Q右侧相距为</a:t>
            </a:r>
            <a:r>
              <a:rPr lang="en-US" sz="2400" b="1" i="1">
                <a:latin typeface="宋体" panose="02010600030101010101" pitchFamily="2" charset="-122"/>
              </a:rPr>
              <a:t>L</a:t>
            </a:r>
            <a:r>
              <a:rPr lang="zh-CN" sz="2400" b="1">
                <a:ea typeface="宋体" panose="02010600030101010101" pitchFamily="2" charset="-122"/>
              </a:rPr>
              <a:t>处有一与电场</a:t>
            </a:r>
            <a:r>
              <a:rPr lang="en-US" sz="2400" b="1" i="1">
                <a:latin typeface="宋体" panose="02010600030101010101" pitchFamily="2" charset="-122"/>
              </a:rPr>
              <a:t>E</a:t>
            </a:r>
            <a:r>
              <a:rPr lang="en-US" sz="2400" b="1" baseline="-25000">
                <a:latin typeface="宋体" panose="02010600030101010101" pitchFamily="2" charset="-122"/>
              </a:rPr>
              <a:t>2</a:t>
            </a:r>
            <a:r>
              <a:rPr lang="zh-CN" sz="2400" b="1">
                <a:ea typeface="宋体" panose="02010600030101010101" pitchFamily="2" charset="-122"/>
              </a:rPr>
              <a:t>平行的屏，现将一电子(电荷量为</a:t>
            </a:r>
            <a:r>
              <a:rPr lang="en-US" sz="2400" b="1" i="1">
                <a:latin typeface="宋体" panose="02010600030101010101" pitchFamily="2" charset="-122"/>
              </a:rPr>
              <a:t>e</a:t>
            </a:r>
            <a:r>
              <a:rPr lang="zh-CN" sz="2400" b="1">
                <a:ea typeface="宋体" panose="02010600030101010101" pitchFamily="2" charset="-122"/>
              </a:rPr>
              <a:t>，质量为</a:t>
            </a:r>
            <a:r>
              <a:rPr lang="en-US" sz="2400" b="1" i="1">
                <a:latin typeface="宋体" panose="02010600030101010101" pitchFamily="2" charset="-122"/>
              </a:rPr>
              <a:t>m</a:t>
            </a:r>
            <a:r>
              <a:rPr lang="zh-CN" sz="2400" b="1">
                <a:ea typeface="宋体" panose="02010600030101010101" pitchFamily="2" charset="-122"/>
              </a:rPr>
              <a:t>)无初速度地放入电场</a:t>
            </a:r>
            <a:r>
              <a:rPr lang="en-US" sz="2400" b="1" i="1">
                <a:latin typeface="宋体" panose="02010600030101010101" pitchFamily="2" charset="-122"/>
              </a:rPr>
              <a:t>E</a:t>
            </a:r>
            <a:r>
              <a:rPr lang="en-US" sz="2400" b="1" baseline="-25000">
                <a:latin typeface="宋体" panose="02010600030101010101" pitchFamily="2" charset="-122"/>
              </a:rPr>
              <a:t>1</a:t>
            </a:r>
            <a:r>
              <a:rPr lang="zh-CN" sz="2400" b="1">
                <a:ea typeface="宋体" panose="02010600030101010101" pitchFamily="2" charset="-122"/>
              </a:rPr>
              <a:t>中的</a:t>
            </a:r>
            <a:r>
              <a:rPr lang="en-US" sz="2400" b="1" i="1">
                <a:latin typeface="宋体" panose="02010600030101010101" pitchFamily="2" charset="-122"/>
              </a:rPr>
              <a:t>A</a:t>
            </a:r>
            <a:r>
              <a:rPr lang="zh-CN" sz="2400" b="1">
                <a:ea typeface="宋体" panose="02010600030101010101" pitchFamily="2" charset="-122"/>
              </a:rPr>
              <a:t>点，最后电子打在右侧的屏上，</a:t>
            </a:r>
            <a:r>
              <a:rPr lang="en-US" sz="2400" b="1" i="1">
                <a:latin typeface="宋体" panose="02010600030101010101" pitchFamily="2" charset="-122"/>
              </a:rPr>
              <a:t>AO</a:t>
            </a:r>
            <a:r>
              <a:rPr lang="zh-CN" sz="2400" b="1">
                <a:ea typeface="宋体" panose="02010600030101010101" pitchFamily="2" charset="-122"/>
              </a:rPr>
              <a:t>连线与屏垂直，垂足为</a:t>
            </a:r>
            <a:r>
              <a:rPr lang="en-US" sz="2400" b="1" i="1">
                <a:latin typeface="宋体" panose="02010600030101010101" pitchFamily="2" charset="-122"/>
              </a:rPr>
              <a:t>O</a:t>
            </a:r>
            <a:r>
              <a:rPr lang="zh-CN" sz="2400" b="1">
                <a:ea typeface="宋体" panose="02010600030101010101" pitchFamily="2" charset="-122"/>
              </a:rPr>
              <a:t>，求：(1)电子从释放到打到屏上所用的时间；(2)电子刚射出电场</a:t>
            </a:r>
            <a:r>
              <a:rPr lang="en-US" sz="2400" b="1" i="1">
                <a:latin typeface="宋体" panose="02010600030101010101" pitchFamily="2" charset="-122"/>
              </a:rPr>
              <a:t>E</a:t>
            </a:r>
            <a:r>
              <a:rPr lang="en-US" sz="2400" b="1" baseline="-25000">
                <a:latin typeface="宋体" panose="02010600030101010101" pitchFamily="2" charset="-122"/>
              </a:rPr>
              <a:t>2</a:t>
            </a:r>
            <a:r>
              <a:rPr lang="zh-CN" sz="2400" b="1">
                <a:ea typeface="宋体" panose="02010600030101010101" pitchFamily="2" charset="-122"/>
              </a:rPr>
              <a:t>时的速度方向与</a:t>
            </a:r>
            <a:r>
              <a:rPr lang="en-US" sz="2400" b="1" i="1">
                <a:latin typeface="宋体" panose="02010600030101010101" pitchFamily="2" charset="-122"/>
              </a:rPr>
              <a:t>AO</a:t>
            </a:r>
            <a:r>
              <a:rPr lang="zh-CN" sz="2400" b="1">
                <a:ea typeface="宋体" panose="02010600030101010101" pitchFamily="2" charset="-122"/>
              </a:rPr>
              <a:t>连线夹角</a:t>
            </a:r>
            <a:r>
              <a:rPr lang="en-US" sz="2400" b="1" i="1">
                <a:latin typeface="宋体" panose="02010600030101010101" pitchFamily="2" charset="-122"/>
              </a:rPr>
              <a:t>θ</a:t>
            </a:r>
            <a:r>
              <a:rPr lang="zh-CN" sz="2400" b="1">
                <a:ea typeface="宋体" panose="02010600030101010101" pitchFamily="2" charset="-122"/>
              </a:rPr>
              <a:t>的正切值</a:t>
            </a:r>
            <a:r>
              <a:rPr lang="en-US" sz="2400" b="1">
                <a:latin typeface="宋体" panose="02010600030101010101" pitchFamily="2" charset="-122"/>
              </a:rPr>
              <a:t>tan</a:t>
            </a:r>
            <a:r>
              <a:rPr lang="en-US" sz="2400" b="1" i="1">
                <a:latin typeface="宋体" panose="02010600030101010101" pitchFamily="2" charset="-122"/>
              </a:rPr>
              <a:t>θ</a:t>
            </a:r>
            <a:r>
              <a:rPr lang="zh-CN" sz="2400" b="1">
                <a:ea typeface="宋体" panose="02010600030101010101" pitchFamily="2" charset="-122"/>
              </a:rPr>
              <a:t>；(3)电子打到屏上</a:t>
            </a:r>
            <a:r>
              <a:rPr lang="en-US" sz="2400" b="1" i="1">
                <a:latin typeface="宋体" panose="02010600030101010101" pitchFamily="2" charset="-122"/>
              </a:rPr>
              <a:t>P</a:t>
            </a:r>
            <a:r>
              <a:rPr lang="zh-CN" sz="2400" b="1">
                <a:ea typeface="宋体" panose="02010600030101010101" pitchFamily="2" charset="-122"/>
              </a:rPr>
              <a:t>′点到</a:t>
            </a:r>
            <a:r>
              <a:rPr lang="en-US" sz="2400" b="1" i="1">
                <a:latin typeface="宋体" panose="02010600030101010101" pitchFamily="2" charset="-122"/>
              </a:rPr>
              <a:t>O</a:t>
            </a:r>
            <a:r>
              <a:rPr lang="zh-CN" sz="2400" b="1">
                <a:ea typeface="宋体" panose="02010600030101010101" pitchFamily="2" charset="-122"/>
              </a:rPr>
              <a:t>点的距离</a:t>
            </a:r>
            <a:r>
              <a:rPr lang="en-US" sz="2400" b="1" i="1">
                <a:latin typeface="宋体" panose="02010600030101010101" pitchFamily="2" charset="-122"/>
              </a:rPr>
              <a:t>x</a:t>
            </a:r>
            <a:r>
              <a:rPr lang="zh-CN" sz="2400" b="1">
                <a:ea typeface="宋体" panose="02010600030101010101" pitchFamily="2" charset="-122"/>
              </a:rPr>
              <a:t>。</a:t>
            </a:r>
            <a:r>
              <a:rPr 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</a:t>
            </a:r>
            <a:r>
              <a:rPr 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sz="20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lnSpc>
                <a:spcPct val="200000"/>
              </a:lnSpc>
            </a:pPr>
            <a:r>
              <a:rPr lang="en-US" sz="18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en-US" altLang="en-US" sz="18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0483" name="文本框 5"/>
          <p:cNvSpPr txBox="1"/>
          <p:nvPr/>
        </p:nvSpPr>
        <p:spPr>
          <a:xfrm>
            <a:off x="335915" y="189865"/>
            <a:ext cx="2045970" cy="5207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r>
              <a:rPr lang="zh-CN" alt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模型</a:t>
            </a:r>
            <a:r>
              <a:rPr lang="zh-CN" sz="2600" b="1" dirty="0">
                <a:solidFill>
                  <a:schemeClr val="accent1"/>
                </a:solidFill>
                <a:latin typeface="Times New Roman" panose="02020603050405020304"/>
                <a:ea typeface="黑体" panose="02010609060101010101" pitchFamily="49" charset="-122"/>
                <a:sym typeface="微软雅黑" panose="020B0503020204020204" charset="-122"/>
              </a:rPr>
              <a:t>拓展一</a:t>
            </a:r>
            <a:endParaRPr lang="zh-CN" sz="2600" b="1" dirty="0">
              <a:solidFill>
                <a:schemeClr val="accent1"/>
              </a:solidFill>
              <a:latin typeface="Times New Roman" panose="02020603050405020304"/>
              <a:ea typeface="黑体" panose="02010609060101010101" pitchFamily="49" charset="-122"/>
              <a:sym typeface="微软雅黑" panose="020B0503020204020204" charset="-122"/>
            </a:endParaRPr>
          </a:p>
        </p:txBody>
      </p:sp>
      <p:pic>
        <p:nvPicPr>
          <p:cNvPr id="103" name="图片 102"/>
          <p:cNvPicPr/>
          <p:nvPr/>
        </p:nvPicPr>
        <p:blipFill>
          <a:blip r:embed="rId1"/>
          <a:stretch>
            <a:fillRect/>
          </a:stretch>
        </p:blipFill>
        <p:spPr>
          <a:xfrm>
            <a:off x="9238615" y="3420745"/>
            <a:ext cx="2824480" cy="15887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104" grpId="0"/>
      <p:bldP spid="20483" grpId="1"/>
      <p:bldP spid="10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捕获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1815" y="45085"/>
            <a:ext cx="11169650" cy="6842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commondata" val="eyJoZGlkIjoiMjBhMGE5ODA0ZjA3YWE2Y2EzYjBmNDdlZDE5ZjMwZmEifQ=="/>
</p:tagLst>
</file>

<file path=ppt/tags/tag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5_1*a*1"/>
  <p:tag name="KSO_WM_TEMPLATE_CATEGORY" val="custom"/>
  <p:tag name="KSO_WM_TEMPLATE_INDEX" val="20206915"/>
  <p:tag name="KSO_WM_UNIT_LAYERLEVEL" val="1"/>
  <p:tag name="KSO_WM_TAG_VERSION" val="1.0"/>
  <p:tag name="KSO_WM_BEAUTIFY_FLAG" val=""/>
  <p:tag name="KSO_WM_UNIT_PRESET_TEXT" val="空白演示经典风格"/>
  <p:tag name="KSO_WM_UNIT_TEXT_FILL_FORE_SCHEMECOLOR_INDEX_BRIGHTNESS" val="0"/>
  <p:tag name="KSO_WM_UNIT_TEXT_FILL_FORE_SCHEMECOLOR_INDEX" val="5"/>
  <p:tag name="KSO_WM_UNIT_TEXT_FILL_TYPE" val="1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AS_UNIQUEID" val="1714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1482</Words>
  <Application>WPS 演示</Application>
  <PresentationFormat/>
  <Paragraphs>106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16</vt:i4>
      </vt:variant>
      <vt:variant>
        <vt:lpstr>幻灯片标题</vt:lpstr>
      </vt:variant>
      <vt:variant>
        <vt:i4>11</vt:i4>
      </vt:variant>
    </vt:vector>
  </HeadingPairs>
  <TitlesOfParts>
    <vt:vector size="38" baseType="lpstr">
      <vt:lpstr>Arial</vt:lpstr>
      <vt:lpstr>宋体</vt:lpstr>
      <vt:lpstr>Wingdings</vt:lpstr>
      <vt:lpstr>黑体</vt:lpstr>
      <vt:lpstr>Times New Roman</vt:lpstr>
      <vt:lpstr>微软雅黑</vt:lpstr>
      <vt:lpstr>Calibri</vt:lpstr>
      <vt:lpstr>Times New Roman</vt:lpstr>
      <vt:lpstr>Arial Unicode MS</vt:lpstr>
      <vt:lpstr>默认设计模板</vt:lpstr>
      <vt:lpstr>Office 主题​​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 带电粒子在电场中的运动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电场、电场强度</dc:title>
  <dc:creator>fshq15212718708</dc:creator>
  <cp:lastModifiedBy>权</cp:lastModifiedBy>
  <cp:revision>15</cp:revision>
  <dcterms:created xsi:type="dcterms:W3CDTF">2023-12-05T03:12:00Z</dcterms:created>
  <dcterms:modified xsi:type="dcterms:W3CDTF">2023-12-19T01:35:59Z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1AC5CF818DF54BFA99C7948446F3AAAD_13</vt:lpwstr>
  </property>
</Properties>
</file>