
<file path=[Content_Types].xml><?xml version="1.0" encoding="utf-8"?>
<Types xmlns="http://schemas.openxmlformats.org/package/2006/content-types">
  <Default Extension="vml" ContentType="application/vnd.openxmlformats-officedocument.vmlDrawing"/>
  <Default Extension="doc" ContentType="application/msword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handoutMasterIdLst>
    <p:handoutMasterId r:id="rId14"/>
  </p:handoutMasterIdLst>
  <p:sldIdLst>
    <p:sldId id="256" r:id="rId3"/>
    <p:sldId id="264" r:id="rId4"/>
    <p:sldId id="265" r:id="rId5"/>
    <p:sldId id="289" r:id="rId6"/>
    <p:sldId id="282" r:id="rId7"/>
    <p:sldId id="259" r:id="rId8"/>
    <p:sldId id="263" r:id="rId9"/>
    <p:sldId id="262" r:id="rId10"/>
    <p:sldId id="260" r:id="rId11"/>
    <p:sldId id="261" r:id="rId12"/>
    <p:sldId id="266" r:id="rId13"/>
  </p:sldIdLst>
  <p:sldSz cx="12192000" cy="6858000"/>
  <p:notesSz cx="6858000" cy="9144000"/>
  <p:custDataLst>
    <p:tags r:id="rId1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57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gs" Target="tags/tag117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handoutMaster" Target="handoutMasters/handoutMaster1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9" Type="http://schemas.openxmlformats.org/officeDocument/2006/relationships/tags" Target="../tags/tag8.xml"/><Relationship Id="rId8" Type="http://schemas.openxmlformats.org/officeDocument/2006/relationships/tags" Target="../tags/tag7.xml"/><Relationship Id="rId7" Type="http://schemas.openxmlformats.org/officeDocument/2006/relationships/tags" Target="../tags/tag6.x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2" Type="http://schemas.openxmlformats.org/officeDocument/2006/relationships/tags" Target="../tags/tag10.xml"/><Relationship Id="rId11" Type="http://schemas.openxmlformats.org/officeDocument/2006/relationships/image" Target="../media/image1.png"/><Relationship Id="rId10" Type="http://schemas.openxmlformats.org/officeDocument/2006/relationships/tags" Target="../tags/tag9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60.xml"/><Relationship Id="rId4" Type="http://schemas.openxmlformats.org/officeDocument/2006/relationships/tags" Target="../tags/tag59.xml"/><Relationship Id="rId3" Type="http://schemas.openxmlformats.org/officeDocument/2006/relationships/tags" Target="../tags/tag58.xml"/><Relationship Id="rId2" Type="http://schemas.openxmlformats.org/officeDocument/2006/relationships/tags" Target="../tags/tag57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65.xml"/><Relationship Id="rId5" Type="http://schemas.openxmlformats.org/officeDocument/2006/relationships/tags" Target="../tags/tag64.xml"/><Relationship Id="rId4" Type="http://schemas.openxmlformats.org/officeDocument/2006/relationships/tags" Target="../tags/tag63.xml"/><Relationship Id="rId3" Type="http://schemas.openxmlformats.org/officeDocument/2006/relationships/tags" Target="../tags/tag62.xml"/><Relationship Id="rId2" Type="http://schemas.openxmlformats.org/officeDocument/2006/relationships/tags" Target="../tags/tag6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9" Type="http://schemas.openxmlformats.org/officeDocument/2006/relationships/tags" Target="../tags/tag18.xml"/><Relationship Id="rId8" Type="http://schemas.openxmlformats.org/officeDocument/2006/relationships/tags" Target="../tags/tag17.xml"/><Relationship Id="rId7" Type="http://schemas.openxmlformats.org/officeDocument/2006/relationships/tags" Target="../tags/tag16.xml"/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1" Type="http://schemas.openxmlformats.org/officeDocument/2006/relationships/tags" Target="../tags/tag19.xml"/><Relationship Id="rId10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24.xml"/><Relationship Id="rId5" Type="http://schemas.openxmlformats.org/officeDocument/2006/relationships/tags" Target="../tags/tag23.xml"/><Relationship Id="rId4" Type="http://schemas.openxmlformats.org/officeDocument/2006/relationships/tags" Target="../tags/tag22.xml"/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30.xml"/><Relationship Id="rId6" Type="http://schemas.openxmlformats.org/officeDocument/2006/relationships/tags" Target="../tags/tag29.xml"/><Relationship Id="rId5" Type="http://schemas.openxmlformats.org/officeDocument/2006/relationships/tags" Target="../tags/tag28.xml"/><Relationship Id="rId4" Type="http://schemas.openxmlformats.org/officeDocument/2006/relationships/tags" Target="../tags/tag27.xml"/><Relationship Id="rId3" Type="http://schemas.openxmlformats.org/officeDocument/2006/relationships/tags" Target="../tags/tag26.xml"/><Relationship Id="rId2" Type="http://schemas.openxmlformats.org/officeDocument/2006/relationships/tags" Target="../tags/tag25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38.xml"/><Relationship Id="rId8" Type="http://schemas.openxmlformats.org/officeDocument/2006/relationships/tags" Target="../tags/tag37.xml"/><Relationship Id="rId7" Type="http://schemas.openxmlformats.org/officeDocument/2006/relationships/tags" Target="../tags/tag36.xml"/><Relationship Id="rId6" Type="http://schemas.openxmlformats.org/officeDocument/2006/relationships/tags" Target="../tags/tag35.xml"/><Relationship Id="rId5" Type="http://schemas.openxmlformats.org/officeDocument/2006/relationships/tags" Target="../tags/tag34.xml"/><Relationship Id="rId4" Type="http://schemas.openxmlformats.org/officeDocument/2006/relationships/tags" Target="../tags/tag33.xml"/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42.xml"/><Relationship Id="rId4" Type="http://schemas.openxmlformats.org/officeDocument/2006/relationships/tags" Target="../tags/tag41.xml"/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51.xml"/><Relationship Id="rId6" Type="http://schemas.openxmlformats.org/officeDocument/2006/relationships/tags" Target="../tags/tag50.xml"/><Relationship Id="rId5" Type="http://schemas.openxmlformats.org/officeDocument/2006/relationships/tags" Target="../tags/tag49.xml"/><Relationship Id="rId4" Type="http://schemas.openxmlformats.org/officeDocument/2006/relationships/tags" Target="../tags/tag48.xml"/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80" y="1344295"/>
            <a:ext cx="9799320" cy="1393825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cxnSp>
        <p:nvCxnSpPr>
          <p:cNvPr id="12" name="直接连接符 11"/>
          <p:cNvCxnSpPr/>
          <p:nvPr userDrawn="1">
            <p:custDataLst>
              <p:tags r:id="rId7"/>
            </p:custDataLst>
          </p:nvPr>
        </p:nvCxnSpPr>
        <p:spPr>
          <a:xfrm>
            <a:off x="590550" y="3292475"/>
            <a:ext cx="11130915" cy="0"/>
          </a:xfrm>
          <a:prstGeom prst="line">
            <a:avLst/>
          </a:prstGeom>
          <a:ln w="41275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 userDrawn="1">
            <p:custDataLst>
              <p:tags r:id="rId8"/>
            </p:custDataLst>
          </p:nvPr>
        </p:nvCxnSpPr>
        <p:spPr>
          <a:xfrm>
            <a:off x="840740" y="3429000"/>
            <a:ext cx="1045400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本框 19"/>
          <p:cNvSpPr txBox="1"/>
          <p:nvPr userDrawn="1">
            <p:custDataLst>
              <p:tags r:id="rId9"/>
            </p:custDataLst>
          </p:nvPr>
        </p:nvSpPr>
        <p:spPr>
          <a:xfrm>
            <a:off x="9938385" y="262255"/>
            <a:ext cx="197294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latin typeface="华文隶书" panose="02010800040101010101" charset="-122"/>
                <a:ea typeface="华文隶书" panose="02010800040101010101" charset="-122"/>
              </a:rPr>
              <a:t>高</a:t>
            </a:r>
            <a:r>
              <a:rPr lang="zh-CN" altLang="en-US" sz="3200" b="1">
                <a:latin typeface="华文隶书" panose="02010800040101010101" charset="-122"/>
                <a:ea typeface="华文隶书" panose="02010800040101010101" charset="-122"/>
              </a:rPr>
              <a:t>三物理</a:t>
            </a:r>
            <a:endParaRPr lang="zh-CN" altLang="en-US" sz="3200" b="1">
              <a:latin typeface="华文隶书" panose="02010800040101010101" charset="-122"/>
              <a:ea typeface="华文隶书" panose="02010800040101010101" charset="-122"/>
            </a:endParaRPr>
          </a:p>
        </p:txBody>
      </p:sp>
      <p:grpSp>
        <p:nvGrpSpPr>
          <p:cNvPr id="6" name="组合 5"/>
          <p:cNvGrpSpPr/>
          <p:nvPr userDrawn="1"/>
        </p:nvGrpSpPr>
        <p:grpSpPr>
          <a:xfrm>
            <a:off x="619125" y="156845"/>
            <a:ext cx="3984625" cy="828040"/>
            <a:chOff x="942" y="546"/>
            <a:chExt cx="6275" cy="1304"/>
          </a:xfrm>
        </p:grpSpPr>
        <p:pic>
          <p:nvPicPr>
            <p:cNvPr id="4" name="图片 3"/>
            <p:cNvPicPr>
              <a:picLocks noChangeAspect="1"/>
            </p:cNvPicPr>
            <p:nvPr userDrawn="1">
              <p:custDataLst>
                <p:tags r:id="rId10"/>
              </p:custDataLst>
            </p:nvPr>
          </p:nvPicPr>
          <p:blipFill>
            <a:blip r:embed="rId11">
              <a:clrChange>
                <a:clrFrom>
                  <a:srgbClr val="0C7ED9">
                    <a:alpha val="100000"/>
                  </a:srgbClr>
                </a:clrFrom>
                <a:clrTo>
                  <a:srgbClr val="0C7ED9">
                    <a:alpha val="100000"/>
                    <a:alpha val="0"/>
                  </a:srgbClr>
                </a:clrTo>
              </a:clrChange>
              <a:lum contrast="-6000"/>
            </a:blip>
            <a:srcRect r="77507"/>
            <a:stretch>
              <a:fillRect/>
            </a:stretch>
          </p:blipFill>
          <p:spPr>
            <a:xfrm>
              <a:off x="942" y="546"/>
              <a:ext cx="1245" cy="1305"/>
            </a:xfrm>
            <a:prstGeom prst="rect">
              <a:avLst/>
            </a:prstGeom>
          </p:spPr>
        </p:pic>
        <p:sp>
          <p:nvSpPr>
            <p:cNvPr id="5" name="文本框 4"/>
            <p:cNvSpPr txBox="1"/>
            <p:nvPr userDrawn="1">
              <p:custDataLst>
                <p:tags r:id="rId12"/>
              </p:custDataLst>
            </p:nvPr>
          </p:nvSpPr>
          <p:spPr>
            <a:xfrm>
              <a:off x="2187" y="738"/>
              <a:ext cx="5030" cy="11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lvl="0" algn="dist"/>
              <a:r>
                <a:rPr lang="zh-CN" altLang="en-US" sz="2800" b="1">
                  <a:latin typeface="华文楷体" panose="02010600040101010101" charset="-122"/>
                  <a:ea typeface="华文楷体" panose="02010600040101010101" charset="-122"/>
                </a:rPr>
                <a:t>南京市秦淮中学</a:t>
              </a:r>
              <a:endParaRPr lang="zh-CN" altLang="en-US" sz="2800" b="1">
                <a:latin typeface="华文楷体" panose="02010600040101010101" charset="-122"/>
                <a:ea typeface="华文楷体" panose="02010600040101010101" charset="-122"/>
              </a:endParaRPr>
            </a:p>
            <a:p>
              <a:pPr algn="l"/>
              <a:r>
                <a:rPr lang="en-US" altLang="zh-CN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NANJING QINHUAI SENIOR HIGH SCHOOL</a:t>
              </a:r>
              <a:endParaRPr lang="en-US" altLang="zh-CN" sz="1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矩形 6"/>
          <p:cNvSpPr/>
          <p:nvPr userDrawn="1">
            <p:custDataLst>
              <p:tags r:id="rId7"/>
            </p:custDataLst>
          </p:nvPr>
        </p:nvSpPr>
        <p:spPr>
          <a:xfrm>
            <a:off x="-15240" y="6430645"/>
            <a:ext cx="12208510" cy="42735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 userDrawn="1">
            <p:custDataLst>
              <p:tags r:id="rId8"/>
            </p:custDataLst>
          </p:nvPr>
        </p:nvSpPr>
        <p:spPr>
          <a:xfrm>
            <a:off x="8702040" y="6456045"/>
            <a:ext cx="34899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400" b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崇德樂善</a:t>
            </a:r>
            <a:r>
              <a:rPr lang="en-US" altLang="zh-CN" sz="2400" b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  </a:t>
            </a:r>
            <a:r>
              <a:rPr lang="zh-CN" altLang="en-US" sz="2400" b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知行合一</a:t>
            </a:r>
            <a:endParaRPr lang="zh-CN" altLang="en-US" sz="2400" b="1">
              <a:latin typeface="隶书" panose="02010509060101010101" charset="-122"/>
              <a:ea typeface="隶书" panose="02010509060101010101" charset="-122"/>
              <a:cs typeface="隶书" panose="02010509060101010101" charset="-122"/>
            </a:endParaRPr>
          </a:p>
        </p:txBody>
      </p:sp>
      <p:pic>
        <p:nvPicPr>
          <p:cNvPr id="8" name="图片 7"/>
          <p:cNvPicPr>
            <a:picLocks noChangeAspect="1"/>
          </p:cNvPicPr>
          <p:nvPr userDrawn="1">
            <p:custDataLst>
              <p:tags r:id="rId9"/>
            </p:custDataLst>
          </p:nvPr>
        </p:nvPicPr>
        <p:blipFill>
          <a:blip r:embed="rId10">
            <a:clrChange>
              <a:clrFrom>
                <a:srgbClr val="0C7ED9">
                  <a:alpha val="100000"/>
                </a:srgbClr>
              </a:clrFrom>
              <a:clrTo>
                <a:srgbClr val="0C7ED9">
                  <a:alpha val="100000"/>
                  <a:alpha val="0"/>
                </a:srgbClr>
              </a:clrTo>
            </a:clrChange>
            <a:lum bright="12000"/>
          </a:blip>
          <a:stretch>
            <a:fillRect/>
          </a:stretch>
        </p:blipFill>
        <p:spPr>
          <a:xfrm>
            <a:off x="6815455" y="6412865"/>
            <a:ext cx="1886585" cy="467995"/>
          </a:xfrm>
          <a:prstGeom prst="rect">
            <a:avLst/>
          </a:prstGeom>
        </p:spPr>
      </p:pic>
      <p:cxnSp>
        <p:nvCxnSpPr>
          <p:cNvPr id="10" name="直接连接符 9"/>
          <p:cNvCxnSpPr/>
          <p:nvPr userDrawn="1">
            <p:custDataLst>
              <p:tags r:id="rId11"/>
            </p:custDataLst>
          </p:nvPr>
        </p:nvCxnSpPr>
        <p:spPr bwMode="auto">
          <a:xfrm>
            <a:off x="-17780" y="779145"/>
            <a:ext cx="12261850" cy="8255"/>
          </a:xfrm>
          <a:prstGeom prst="line">
            <a:avLst/>
          </a:prstGeom>
          <a:ln w="28575" cmpd="sng">
            <a:solidFill>
              <a:schemeClr val="accent1">
                <a:lumMod val="50000"/>
              </a:schemeClr>
            </a:solidFill>
            <a:prstDash val="soli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71.xml"/><Relationship Id="rId16" Type="http://schemas.openxmlformats.org/officeDocument/2006/relationships/tags" Target="../tags/tag70.xml"/><Relationship Id="rId15" Type="http://schemas.openxmlformats.org/officeDocument/2006/relationships/tags" Target="../tags/tag69.xml"/><Relationship Id="rId14" Type="http://schemas.openxmlformats.org/officeDocument/2006/relationships/tags" Target="../tags/tag68.xml"/><Relationship Id="rId13" Type="http://schemas.openxmlformats.org/officeDocument/2006/relationships/tags" Target="../tags/tag67.xml"/><Relationship Id="rId12" Type="http://schemas.openxmlformats.org/officeDocument/2006/relationships/tags" Target="../tags/tag66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2.xml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tags" Target="../tags/tag108.xml"/><Relationship Id="rId8" Type="http://schemas.openxmlformats.org/officeDocument/2006/relationships/tags" Target="../tags/tag107.xml"/><Relationship Id="rId7" Type="http://schemas.openxmlformats.org/officeDocument/2006/relationships/image" Target="file:///D:\&#20849;&#20139;\&#38472;&#20029;\Q900.TIF" TargetMode="External"/><Relationship Id="rId6" Type="http://schemas.openxmlformats.org/officeDocument/2006/relationships/image" Target="../media/image18.png"/><Relationship Id="rId5" Type="http://schemas.openxmlformats.org/officeDocument/2006/relationships/tags" Target="../tags/tag106.xml"/><Relationship Id="rId4" Type="http://schemas.openxmlformats.org/officeDocument/2006/relationships/image" Target="../media/image17.emf"/><Relationship Id="rId3" Type="http://schemas.openxmlformats.org/officeDocument/2006/relationships/oleObject" Target="../embeddings/Document4.doc"/><Relationship Id="rId2" Type="http://schemas.openxmlformats.org/officeDocument/2006/relationships/tags" Target="../tags/tag105.xml"/><Relationship Id="rId11" Type="http://schemas.openxmlformats.org/officeDocument/2006/relationships/vmlDrawing" Target="../drawings/vmlDrawing3.vml"/><Relationship Id="rId10" Type="http://schemas.openxmlformats.org/officeDocument/2006/relationships/slideLayout" Target="../slideLayouts/slideLayout2.xml"/><Relationship Id="rId1" Type="http://schemas.openxmlformats.org/officeDocument/2006/relationships/tags" Target="../tags/tag104.xml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tags" Target="../tags/tag115.xml"/><Relationship Id="rId8" Type="http://schemas.openxmlformats.org/officeDocument/2006/relationships/tags" Target="../tags/tag114.xml"/><Relationship Id="rId7" Type="http://schemas.openxmlformats.org/officeDocument/2006/relationships/tags" Target="../tags/tag113.xml"/><Relationship Id="rId6" Type="http://schemas.openxmlformats.org/officeDocument/2006/relationships/image" Target="../media/image20.png"/><Relationship Id="rId5" Type="http://schemas.openxmlformats.org/officeDocument/2006/relationships/tags" Target="../tags/tag112.xml"/><Relationship Id="rId4" Type="http://schemas.openxmlformats.org/officeDocument/2006/relationships/tags" Target="../tags/tag111.xml"/><Relationship Id="rId3" Type="http://schemas.openxmlformats.org/officeDocument/2006/relationships/tags" Target="../tags/tag110.xml"/><Relationship Id="rId2" Type="http://schemas.openxmlformats.org/officeDocument/2006/relationships/image" Target="../media/image19.png"/><Relationship Id="rId11" Type="http://schemas.openxmlformats.org/officeDocument/2006/relationships/slideLayout" Target="../slideLayouts/slideLayout2.xml"/><Relationship Id="rId10" Type="http://schemas.openxmlformats.org/officeDocument/2006/relationships/tags" Target="../tags/tag116.xml"/><Relationship Id="rId1" Type="http://schemas.openxmlformats.org/officeDocument/2006/relationships/tags" Target="../tags/tag109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74.xml"/><Relationship Id="rId2" Type="http://schemas.openxmlformats.org/officeDocument/2006/relationships/tags" Target="../tags/tag73.xml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tags" Target="../tags/tag78.xml"/><Relationship Id="rId4" Type="http://schemas.openxmlformats.org/officeDocument/2006/relationships/tags" Target="../tags/tag77.xml"/><Relationship Id="rId3" Type="http://schemas.openxmlformats.org/officeDocument/2006/relationships/image" Target="../media/image4.png"/><Relationship Id="rId2" Type="http://schemas.openxmlformats.org/officeDocument/2006/relationships/tags" Target="../tags/tag76.xml"/><Relationship Id="rId1" Type="http://schemas.openxmlformats.org/officeDocument/2006/relationships/tags" Target="../tags/tag7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7" Type="http://schemas.openxmlformats.org/officeDocument/2006/relationships/tags" Target="../tags/tag84.xml"/><Relationship Id="rId6" Type="http://schemas.openxmlformats.org/officeDocument/2006/relationships/image" Target="../media/image5.png"/><Relationship Id="rId5" Type="http://schemas.openxmlformats.org/officeDocument/2006/relationships/tags" Target="../tags/tag83.xml"/><Relationship Id="rId4" Type="http://schemas.openxmlformats.org/officeDocument/2006/relationships/tags" Target="../tags/tag82.xml"/><Relationship Id="rId3" Type="http://schemas.openxmlformats.org/officeDocument/2006/relationships/tags" Target="../tags/tag81.xml"/><Relationship Id="rId2" Type="http://schemas.openxmlformats.org/officeDocument/2006/relationships/tags" Target="../tags/tag80.xml"/><Relationship Id="rId1" Type="http://schemas.openxmlformats.org/officeDocument/2006/relationships/tags" Target="../tags/tag79.xml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87.xml"/><Relationship Id="rId3" Type="http://schemas.openxmlformats.org/officeDocument/2006/relationships/tags" Target="../tags/tag86.xml"/><Relationship Id="rId2" Type="http://schemas.openxmlformats.org/officeDocument/2006/relationships/image" Target="../media/image6.png"/><Relationship Id="rId1" Type="http://schemas.openxmlformats.org/officeDocument/2006/relationships/tags" Target="../tags/tag85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emf"/><Relationship Id="rId8" Type="http://schemas.openxmlformats.org/officeDocument/2006/relationships/oleObject" Target="../embeddings/Document2.doc"/><Relationship Id="rId7" Type="http://schemas.openxmlformats.org/officeDocument/2006/relationships/tags" Target="../tags/tag91.xml"/><Relationship Id="rId6" Type="http://schemas.openxmlformats.org/officeDocument/2006/relationships/image" Target="../media/image8.png"/><Relationship Id="rId5" Type="http://schemas.openxmlformats.org/officeDocument/2006/relationships/tags" Target="../tags/tag90.xml"/><Relationship Id="rId4" Type="http://schemas.openxmlformats.org/officeDocument/2006/relationships/tags" Target="../tags/tag89.xml"/><Relationship Id="rId3" Type="http://schemas.openxmlformats.org/officeDocument/2006/relationships/image" Target="../media/image7.emf"/><Relationship Id="rId2" Type="http://schemas.openxmlformats.org/officeDocument/2006/relationships/oleObject" Target="../embeddings/Document1.doc"/><Relationship Id="rId12" Type="http://schemas.openxmlformats.org/officeDocument/2006/relationships/vmlDrawing" Target="../drawings/vmlDrawing1.vml"/><Relationship Id="rId11" Type="http://schemas.openxmlformats.org/officeDocument/2006/relationships/slideLayout" Target="../slideLayouts/slideLayout2.xml"/><Relationship Id="rId10" Type="http://schemas.openxmlformats.org/officeDocument/2006/relationships/tags" Target="../tags/tag92.xml"/><Relationship Id="rId1" Type="http://schemas.openxmlformats.org/officeDocument/2006/relationships/tags" Target="../tags/tag88.xml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tags" Target="../tags/tag95.xml"/><Relationship Id="rId5" Type="http://schemas.openxmlformats.org/officeDocument/2006/relationships/tags" Target="../tags/tag94.xml"/><Relationship Id="rId4" Type="http://schemas.openxmlformats.org/officeDocument/2006/relationships/image" Target="../media/image12.emf"/><Relationship Id="rId3" Type="http://schemas.openxmlformats.org/officeDocument/2006/relationships/image" Target="../media/image11.png"/><Relationship Id="rId2" Type="http://schemas.openxmlformats.org/officeDocument/2006/relationships/tags" Target="../tags/tag93.xml"/><Relationship Id="rId1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tags" Target="../tags/tag98.xml"/><Relationship Id="rId4" Type="http://schemas.openxmlformats.org/officeDocument/2006/relationships/tags" Target="../tags/tag97.xml"/><Relationship Id="rId3" Type="http://schemas.openxmlformats.org/officeDocument/2006/relationships/image" Target="../media/image14.emf"/><Relationship Id="rId2" Type="http://schemas.openxmlformats.org/officeDocument/2006/relationships/image" Target="../media/image13.png"/><Relationship Id="rId1" Type="http://schemas.openxmlformats.org/officeDocument/2006/relationships/tags" Target="../tags/tag96.xml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tags" Target="../tags/tag103.xml"/><Relationship Id="rId7" Type="http://schemas.openxmlformats.org/officeDocument/2006/relationships/image" Target="../media/image16.png"/><Relationship Id="rId6" Type="http://schemas.openxmlformats.org/officeDocument/2006/relationships/tags" Target="../tags/tag102.xml"/><Relationship Id="rId5" Type="http://schemas.openxmlformats.org/officeDocument/2006/relationships/image" Target="../media/image15.emf"/><Relationship Id="rId4" Type="http://schemas.openxmlformats.org/officeDocument/2006/relationships/oleObject" Target="../embeddings/Document3.doc"/><Relationship Id="rId3" Type="http://schemas.openxmlformats.org/officeDocument/2006/relationships/tags" Target="../tags/tag101.xml"/><Relationship Id="rId2" Type="http://schemas.openxmlformats.org/officeDocument/2006/relationships/tags" Target="../tags/tag100.xml"/><Relationship Id="rId10" Type="http://schemas.openxmlformats.org/officeDocument/2006/relationships/vmlDrawing" Target="../drawings/vmlDrawing2.vml"/><Relationship Id="rId1" Type="http://schemas.openxmlformats.org/officeDocument/2006/relationships/tags" Target="../tags/tag9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088130" y="1937385"/>
            <a:ext cx="3840480" cy="1198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en-US" sz="7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电场</a:t>
            </a:r>
            <a:r>
              <a:rPr lang="zh-CN" altLang="en-US" sz="7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强度</a:t>
            </a:r>
            <a:endParaRPr lang="zh-CN" altLang="en-US" sz="72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矩形 4"/>
          <p:cNvSpPr/>
          <p:nvPr/>
        </p:nvSpPr>
        <p:spPr>
          <a:xfrm>
            <a:off x="3185160" y="3651885"/>
            <a:ext cx="5821680" cy="64516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en-US" sz="36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高三一轮复习</a:t>
            </a:r>
            <a:r>
              <a:rPr lang="en-US" altLang="zh-CN" sz="36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</a:t>
            </a:r>
            <a:r>
              <a:rPr lang="zh-CN" altLang="en-US" sz="36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电场力的</a:t>
            </a:r>
            <a:r>
              <a:rPr lang="zh-CN" altLang="en-US" sz="36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性质</a:t>
            </a:r>
            <a:endParaRPr lang="zh-CN" altLang="en-US" sz="36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267541" y="654777"/>
            <a:ext cx="11656625" cy="252095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marL="355600" indent="-355600" algn="just">
              <a:lnSpc>
                <a:spcPct val="150000"/>
              </a:lnSpc>
              <a:spcAft>
                <a:spcPts val="0"/>
              </a:spcAft>
              <a:tabLst>
                <a:tab pos="2700655" algn="l"/>
              </a:tabLst>
            </a:pPr>
            <a:r>
              <a:rPr lang="zh-CN" altLang="en-US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拓展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3</a:t>
            </a:r>
            <a:r>
              <a:rPr lang="zh-CN" altLang="en-US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、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 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一半径为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R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的绝缘球体上均匀分布着电荷量为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Q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的正电荷，以球心为原点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O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建立坐标系，如图所示，在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x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＝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3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R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的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D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点有一电荷量为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q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的固定点电荷，已知在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x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＝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2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R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的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C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点电场强度为零，静电力常量为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k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。则下列说法正确的是</a:t>
            </a:r>
            <a:endParaRPr lang="zh-CN" altLang="zh-CN" sz="2600" kern="100" dirty="0">
              <a:latin typeface="Times New Roman" panose="02020603050405020304"/>
              <a:ea typeface="微软雅黑" panose="020B0503020204020204" charset="-122"/>
              <a:cs typeface="Times New Roman" panose="02020603050405020304"/>
            </a:endParaRPr>
          </a:p>
          <a:p>
            <a:pPr marL="355600" indent="-355600" algn="just">
              <a:lnSpc>
                <a:spcPct val="150000"/>
              </a:lnSpc>
              <a:spcAft>
                <a:spcPts val="0"/>
              </a:spcAft>
              <a:tabLst>
                <a:tab pos="2700655" algn="l"/>
              </a:tabLst>
            </a:pP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 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 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(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　　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)</a:t>
            </a:r>
            <a:endParaRPr lang="zh-CN" altLang="zh-CN" sz="1050" kern="100" dirty="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641032" y="3069153"/>
          <a:ext cx="6036310" cy="36042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705" name="Document" r:id="rId3" imgW="6038850" imgH="3629025" progId="Word.Document.8">
                  <p:embed/>
                </p:oleObj>
              </mc:Choice>
              <mc:Fallback>
                <p:oleObj name="Document" r:id="rId3" imgW="6038850" imgH="3629025" progId="Word.Document.8">
                  <p:embed/>
                  <p:pic>
                    <p:nvPicPr>
                      <p:cNvPr id="0" name="图片 1567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032" y="3069153"/>
                        <a:ext cx="6036310" cy="36042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6693" name="Picture 21" descr="D:\共享\陈丽\Q900.TIF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6" r:link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8480" y="3080036"/>
            <a:ext cx="5345351" cy="1751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>
            <p:custDataLst>
              <p:tags r:id="rId8"/>
            </p:custDataLst>
          </p:nvPr>
        </p:nvSpPr>
        <p:spPr>
          <a:xfrm>
            <a:off x="745331" y="2525471"/>
            <a:ext cx="10801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000" b="1" dirty="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C</a:t>
            </a:r>
            <a:endParaRPr lang="zh-CN" altLang="en-US" sz="3000" b="1" dirty="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</p:spTree>
    <p:custDataLst>
      <p:tags r:id="rId9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" name="文本框 8"/>
          <p:cNvSpPr txBox="1"/>
          <p:nvPr>
            <p:custDataLst>
              <p:tags r:id="rId1"/>
            </p:custDataLst>
          </p:nvPr>
        </p:nvSpPr>
        <p:spPr>
          <a:xfrm>
            <a:off x="243205" y="130810"/>
            <a:ext cx="51593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457200" indent="-457200">
              <a:buFont typeface="Wingdings" panose="05000000000000000000" charset="0"/>
              <a:buChar char="u"/>
            </a:pPr>
            <a:r>
              <a:rPr lang="zh-CN" altLang="en-US" sz="32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总结</a:t>
            </a:r>
            <a:endParaRPr lang="zh-CN" altLang="en-US" sz="3200" b="1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43205" y="963930"/>
            <a:ext cx="6096000" cy="4914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  <a:sym typeface="+mn-ea"/>
              </a:rPr>
              <a:t>1</a:t>
            </a:r>
            <a:r>
              <a:rPr lang="zh-CN" altLang="en-US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  <a:sym typeface="+mn-ea"/>
              </a:rPr>
              <a:t>、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  <a:sym typeface="+mn-ea"/>
              </a:rPr>
              <a:t>电场强度</a:t>
            </a:r>
            <a:endParaRPr lang="zh-CN" altLang="zh-CN" sz="2600" kern="100" dirty="0">
              <a:latin typeface="Times New Roman" panose="02020603050405020304"/>
              <a:ea typeface="微软雅黑" panose="020B0503020204020204" charset="-122"/>
              <a:cs typeface="Times New Roman" panose="02020603050405020304"/>
              <a:sym typeface="+mn-ea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文本框 4"/>
              <p:cNvSpPr txBox="1"/>
              <p:nvPr/>
            </p:nvSpPr>
            <p:spPr>
              <a:xfrm>
                <a:off x="931545" y="1611630"/>
                <a:ext cx="4064000" cy="848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zh-CN" altLang="en-US" sz="2800"/>
                  <a:t>（</a:t>
                </a:r>
                <a:r>
                  <a:rPr lang="en-US" altLang="zh-CN" sz="2800"/>
                  <a:t>1</a:t>
                </a:r>
                <a:r>
                  <a:rPr lang="zh-CN" altLang="en-US" sz="2800"/>
                  <a:t>）定义式：</a:t>
                </a:r>
                <a14:m>
                  <m:oMath xmlns:m="http://schemas.openxmlformats.org/officeDocument/2006/math">
                    <m:r>
                      <a:rPr lang="en-US" altLang="zh-CN" sz="3200" i="1">
                        <a:latin typeface="Cambria Math" panose="02040503050406030204" charset="0"/>
                        <a:cs typeface="Cambria Math" panose="02040503050406030204" charset="0"/>
                      </a:rPr>
                      <m:t>𝐸</m:t>
                    </m:r>
                    <m:r>
                      <a:rPr lang="en-US" altLang="zh-CN" sz="3200" i="1">
                        <a:latin typeface="Cambria Math" panose="02040503050406030204" charset="0"/>
                        <a:cs typeface="Cambria Math" panose="02040503050406030204" charset="0"/>
                      </a:rPr>
                      <m:t>=</m:t>
                    </m:r>
                    <m:f>
                      <m:fPr>
                        <m:ctrlPr>
                          <a:rPr lang="en-US" altLang="zh-CN" sz="3200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en-US" altLang="zh-CN" sz="3200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𝐹</m:t>
                        </m:r>
                      </m:num>
                      <m:den>
                        <m:r>
                          <a:rPr lang="en-US" altLang="zh-CN" sz="3200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𝑞</m:t>
                        </m:r>
                      </m:den>
                    </m:f>
                  </m:oMath>
                </a14:m>
                <a:endParaRPr lang="en-US" altLang="zh-CN" sz="3200" i="1">
                  <a:latin typeface="Cambria Math" panose="02040503050406030204" charset="0"/>
                  <a:cs typeface="Cambria Math" panose="02040503050406030204" charset="0"/>
                </a:endParaRPr>
              </a:p>
            </p:txBody>
          </p:sp>
        </mc:Choice>
        <mc:Fallback>
          <p:sp>
            <p:nvSpPr>
              <p:cNvPr id="5" name="文本框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545" y="1611630"/>
                <a:ext cx="4064000" cy="84899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文本框 5"/>
          <p:cNvSpPr txBox="1"/>
          <p:nvPr>
            <p:custDataLst>
              <p:tags r:id="rId3"/>
            </p:custDataLst>
          </p:nvPr>
        </p:nvSpPr>
        <p:spPr>
          <a:xfrm>
            <a:off x="4693285" y="1790700"/>
            <a:ext cx="2771775" cy="4914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  <a:sym typeface="+mn-ea"/>
              </a:rPr>
              <a:t>单位：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  <a:sym typeface="+mn-ea"/>
              </a:rPr>
              <a:t>N/C</a:t>
            </a:r>
            <a:r>
              <a:rPr lang="zh-CN" altLang="en-US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  <a:sym typeface="+mn-ea"/>
              </a:rPr>
              <a:t>或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  <a:sym typeface="+mn-ea"/>
              </a:rPr>
              <a:t>V/m</a:t>
            </a:r>
            <a:endParaRPr lang="en-US" altLang="zh-CN" sz="2600" kern="100" dirty="0">
              <a:latin typeface="Times New Roman" panose="02020603050405020304"/>
              <a:ea typeface="微软雅黑" panose="020B0503020204020204" charset="-122"/>
              <a:cs typeface="Times New Roman" panose="02020603050405020304"/>
              <a:sym typeface="+mn-ea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本框 6"/>
              <p:cNvSpPr txBox="1"/>
              <p:nvPr>
                <p:custDataLst>
                  <p:tags r:id="rId4"/>
                </p:custDataLst>
              </p:nvPr>
            </p:nvSpPr>
            <p:spPr>
              <a:xfrm>
                <a:off x="931545" y="2587625"/>
                <a:ext cx="6080125" cy="7016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zh-CN" altLang="en-US" sz="2800"/>
                  <a:t>（</a:t>
                </a:r>
                <a:r>
                  <a:rPr lang="en-US" altLang="zh-CN" sz="2800"/>
                  <a:t>2</a:t>
                </a:r>
                <a:r>
                  <a:rPr lang="zh-CN" altLang="en-US" sz="2800"/>
                  <a:t>）点电荷的电场：</a:t>
                </a:r>
                <a14:m>
                  <m:oMath xmlns:m="http://schemas.openxmlformats.org/officeDocument/2006/math">
                    <m:r>
                      <a:rPr lang="en-US" altLang="zh-CN" sz="2800" i="1">
                        <a:latin typeface="Cambria Math" panose="02040503050406030204" charset="0"/>
                        <a:cs typeface="Cambria Math" panose="02040503050406030204" charset="0"/>
                      </a:rPr>
                      <m:t>𝐸</m:t>
                    </m:r>
                    <m:r>
                      <a:rPr lang="en-US" altLang="zh-CN" sz="2800" i="1">
                        <a:latin typeface="Cambria Math" panose="02040503050406030204" charset="0"/>
                        <a:ea typeface="MS Mincho" charset="0"/>
                        <a:cs typeface="Cambria Math" panose="02040503050406030204" charset="0"/>
                      </a:rPr>
                      <m:t>=</m:t>
                    </m:r>
                    <m:r>
                      <a:rPr lang="en-US" altLang="zh-CN" sz="2800" i="1">
                        <a:latin typeface="Cambria Math" panose="02040503050406030204" charset="0"/>
                        <a:ea typeface="MS Mincho" charset="0"/>
                        <a:cs typeface="Cambria Math" panose="02040503050406030204" charset="0"/>
                      </a:rPr>
                      <m:t>𝑘</m:t>
                    </m:r>
                    <m:f>
                      <m:fPr>
                        <m:ctrlPr>
                          <a:rPr lang="en-US" altLang="zh-CN" sz="2800" i="1"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en-US" altLang="zh-CN" sz="2800" i="1"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𝑄</m:t>
                        </m:r>
                      </m:num>
                      <m:den>
                        <m:sSup>
                          <m:sSupPr>
                            <m:ctrlPr>
                              <a:rPr lang="en-US" altLang="zh-CN" sz="2800" i="1">
                                <a:latin typeface="Cambria Math" panose="02040503050406030204" charset="0"/>
                                <a:ea typeface="MS Mincho" charset="0"/>
                                <a:cs typeface="Cambria Math" panose="02040503050406030204" charset="0"/>
                              </a:rPr>
                            </m:ctrlPr>
                          </m:sSupPr>
                          <m:e>
                            <m:r>
                              <a:rPr lang="en-US" altLang="zh-CN" sz="2800" i="1">
                                <a:latin typeface="Cambria Math" panose="02040503050406030204" charset="0"/>
                                <a:ea typeface="MS Mincho" charset="0"/>
                                <a:cs typeface="Cambria Math" panose="02040503050406030204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US" altLang="zh-CN" sz="2800" i="1">
                                <a:latin typeface="Cambria Math" panose="02040503050406030204" charset="0"/>
                                <a:ea typeface="MS Mincho" charset="0"/>
                                <a:cs typeface="Cambria Math" panose="0204050305040603020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altLang="zh-CN" sz="2800" i="1">
                  <a:latin typeface="Cambria Math" panose="02040503050406030204" charset="0"/>
                  <a:cs typeface="Cambria Math" panose="02040503050406030204" charset="0"/>
                </a:endParaRPr>
              </a:p>
            </p:txBody>
          </p:sp>
        </mc:Choice>
        <mc:Fallback>
          <p:sp>
            <p:nvSpPr>
              <p:cNvPr id="7" name="文本框 6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5"/>
                </p:custDataLst>
              </p:nvPr>
            </p:nvSpPr>
            <p:spPr>
              <a:xfrm>
                <a:off x="931545" y="2587625"/>
                <a:ext cx="6080125" cy="70167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文本框 7"/>
          <p:cNvSpPr txBox="1"/>
          <p:nvPr>
            <p:custDataLst>
              <p:tags r:id="rId7"/>
            </p:custDataLst>
          </p:nvPr>
        </p:nvSpPr>
        <p:spPr>
          <a:xfrm>
            <a:off x="243205" y="3688080"/>
            <a:ext cx="6096000" cy="4914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  <a:sym typeface="+mn-ea"/>
              </a:rPr>
              <a:t>2</a:t>
            </a:r>
            <a:r>
              <a:rPr lang="zh-CN" altLang="en-US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  <a:sym typeface="+mn-ea"/>
              </a:rPr>
              <a:t>、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  <a:sym typeface="+mn-ea"/>
              </a:rPr>
              <a:t>电场强度的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  <a:sym typeface="+mn-ea"/>
              </a:rPr>
              <a:t>叠加</a:t>
            </a:r>
            <a:endParaRPr lang="zh-CN" altLang="zh-CN" sz="2600" kern="100" dirty="0">
              <a:latin typeface="Times New Roman" panose="02020603050405020304"/>
              <a:ea typeface="微软雅黑" panose="020B0503020204020204" charset="-122"/>
              <a:cs typeface="Times New Roman" panose="02020603050405020304"/>
              <a:sym typeface="+mn-ea"/>
            </a:endParaRPr>
          </a:p>
        </p:txBody>
      </p:sp>
      <p:sp>
        <p:nvSpPr>
          <p:cNvPr id="10" name="文本框 9"/>
          <p:cNvSpPr txBox="1"/>
          <p:nvPr>
            <p:custDataLst>
              <p:tags r:id="rId8"/>
            </p:custDataLst>
          </p:nvPr>
        </p:nvSpPr>
        <p:spPr>
          <a:xfrm>
            <a:off x="931545" y="4345940"/>
            <a:ext cx="593407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（</a:t>
            </a:r>
            <a:r>
              <a:rPr lang="en-US" altLang="zh-CN" sz="2800"/>
              <a:t>1</a:t>
            </a:r>
            <a:r>
              <a:rPr lang="zh-CN" altLang="en-US" sz="2800"/>
              <a:t>）叠加法则：平行四边形</a:t>
            </a:r>
            <a:r>
              <a:rPr lang="zh-CN" altLang="en-US" sz="2800"/>
              <a:t>定则</a:t>
            </a:r>
            <a:endParaRPr lang="zh-CN" altLang="en-US" sz="2800"/>
          </a:p>
        </p:txBody>
      </p:sp>
      <p:sp>
        <p:nvSpPr>
          <p:cNvPr id="11" name="文本框 10"/>
          <p:cNvSpPr txBox="1"/>
          <p:nvPr>
            <p:custDataLst>
              <p:tags r:id="rId9"/>
            </p:custDataLst>
          </p:nvPr>
        </p:nvSpPr>
        <p:spPr>
          <a:xfrm>
            <a:off x="931545" y="5093335"/>
            <a:ext cx="97713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（</a:t>
            </a:r>
            <a:r>
              <a:rPr lang="en-US" altLang="zh-CN" sz="2800"/>
              <a:t>2</a:t>
            </a:r>
            <a:r>
              <a:rPr lang="zh-CN" altLang="en-US" sz="2800"/>
              <a:t>）常用方法：微元法、填补法、等效法、对称</a:t>
            </a:r>
            <a:r>
              <a:rPr lang="zh-CN" altLang="en-US" sz="2800"/>
              <a:t>法</a:t>
            </a:r>
            <a:endParaRPr lang="zh-CN" altLang="en-US" sz="2800"/>
          </a:p>
        </p:txBody>
      </p:sp>
    </p:spTree>
    <p:custDataLst>
      <p:tags r:id="rId10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7" name="文本框 106"/>
          <p:cNvSpPr txBox="1"/>
          <p:nvPr/>
        </p:nvSpPr>
        <p:spPr>
          <a:xfrm>
            <a:off x="528320" y="923925"/>
            <a:ext cx="10922635" cy="28511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p>
            <a:pPr indent="0">
              <a:lnSpc>
                <a:spcPct val="150000"/>
              </a:lnSpc>
            </a:pPr>
            <a:r>
              <a:rPr lang="zh-CN" sz="2800" b="0">
                <a:ea typeface="宋体" panose="02010600030101010101" pitchFamily="2" charset="-122"/>
              </a:rPr>
              <a:t>【问题情景</a:t>
            </a:r>
            <a:r>
              <a:rPr lang="en-US" altLang="zh-CN" sz="2800" b="0">
                <a:ea typeface="宋体" panose="02010600030101010101" pitchFamily="2" charset="-122"/>
              </a:rPr>
              <a:t>1</a:t>
            </a:r>
            <a:r>
              <a:rPr lang="zh-CN" sz="2800" b="0">
                <a:ea typeface="宋体" panose="02010600030101010101" pitchFamily="2" charset="-122"/>
              </a:rPr>
              <a:t>】真空中有一电场，在电场中</a:t>
            </a:r>
            <a:r>
              <a:rPr lang="en-US" sz="2800" b="0" i="1">
                <a:latin typeface="Times New Roman" panose="02020603050405020304" pitchFamily="18" charset="0"/>
                <a:ea typeface="宋体" panose="02010600030101010101" pitchFamily="2" charset="-122"/>
              </a:rPr>
              <a:t>P</a:t>
            </a:r>
            <a:r>
              <a:rPr lang="zh-CN" sz="2800" b="0">
                <a:ea typeface="宋体" panose="02010600030101010101" pitchFamily="2" charset="-122"/>
              </a:rPr>
              <a:t>点放入一电荷量为</a:t>
            </a:r>
            <a:endParaRPr lang="zh-CN" sz="2800" b="0">
              <a:ea typeface="宋体" panose="02010600030101010101" pitchFamily="2" charset="-122"/>
            </a:endParaRPr>
          </a:p>
          <a:p>
            <a:pPr indent="0">
              <a:lnSpc>
                <a:spcPct val="150000"/>
              </a:lnSpc>
            </a:pPr>
            <a:r>
              <a:rPr lang="en-US" sz="2800" b="0">
                <a:latin typeface="Times New Roman" panose="02020603050405020304" pitchFamily="18" charset="0"/>
                <a:ea typeface="宋体" panose="02010600030101010101" pitchFamily="2" charset="-122"/>
              </a:rPr>
              <a:t>+6×10</a:t>
            </a:r>
            <a:r>
              <a:rPr lang="en-US" sz="2800" b="0" baseline="30000">
                <a:latin typeface="Times New Roman" panose="02020603050405020304" pitchFamily="18" charset="0"/>
                <a:ea typeface="宋体" panose="02010600030101010101" pitchFamily="2" charset="-122"/>
              </a:rPr>
              <a:t>-9</a:t>
            </a:r>
            <a:r>
              <a:rPr lang="en-US" sz="2800" b="0"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zh-CN" sz="2800" b="0">
                <a:ea typeface="宋体" panose="02010600030101010101" pitchFamily="2" charset="-122"/>
              </a:rPr>
              <a:t>的点电荷，它受到的电场力为</a:t>
            </a:r>
            <a:r>
              <a:rPr lang="en-US" sz="2800" b="0">
                <a:latin typeface="Times New Roman" panose="02020603050405020304" pitchFamily="18" charset="0"/>
                <a:ea typeface="宋体" panose="02010600030101010101" pitchFamily="2" charset="-122"/>
              </a:rPr>
              <a:t>9×10</a:t>
            </a:r>
            <a:r>
              <a:rPr lang="en-US" sz="2800" b="0" baseline="30000">
                <a:latin typeface="Times New Roman" panose="02020603050405020304" pitchFamily="18" charset="0"/>
                <a:ea typeface="宋体" panose="02010600030101010101" pitchFamily="2" charset="-122"/>
              </a:rPr>
              <a:t>-6</a:t>
            </a:r>
            <a:r>
              <a:rPr lang="en-US" sz="2800" b="0">
                <a:latin typeface="Times New Roman" panose="02020603050405020304" pitchFamily="18" charset="0"/>
                <a:ea typeface="宋体" panose="02010600030101010101" pitchFamily="2" charset="-122"/>
              </a:rPr>
              <a:t>N</a:t>
            </a:r>
            <a:r>
              <a:rPr lang="zh-CN" altLang="en-US" sz="2800" b="0">
                <a:latin typeface="Times New Roman" panose="02020603050405020304" pitchFamily="18" charset="0"/>
                <a:ea typeface="宋体" panose="02010600030101010101" pitchFamily="2" charset="-122"/>
              </a:rPr>
              <a:t>，方向水平向左，</a:t>
            </a:r>
            <a:r>
              <a:rPr lang="zh-CN" altLang="en-US" sz="2800" b="0">
                <a:latin typeface="Times New Roman" panose="02020603050405020304" pitchFamily="18" charset="0"/>
                <a:ea typeface="宋体" panose="02010600030101010101" pitchFamily="2" charset="-122"/>
              </a:rPr>
              <a:t>求：</a:t>
            </a:r>
            <a:endParaRPr lang="zh-CN" sz="2800" b="0">
              <a:ea typeface="宋体" panose="02010600030101010101" pitchFamily="2" charset="-122"/>
            </a:endParaRPr>
          </a:p>
          <a:p>
            <a:pPr indent="0">
              <a:lnSpc>
                <a:spcPct val="150000"/>
              </a:lnSpc>
            </a:pPr>
            <a:r>
              <a:rPr lang="en-US" altLang="zh-CN" sz="2800" b="0">
                <a:ea typeface="宋体" panose="02010600030101010101" pitchFamily="2" charset="-122"/>
              </a:rPr>
              <a:t>1</a:t>
            </a:r>
            <a:r>
              <a:rPr lang="zh-CN" altLang="en-US" sz="2800" b="0">
                <a:ea typeface="宋体" panose="02010600030101010101" pitchFamily="2" charset="-122"/>
              </a:rPr>
              <a:t>、</a:t>
            </a:r>
            <a:r>
              <a:rPr lang="en-US" sz="2800" b="0" i="1">
                <a:latin typeface="Times New Roman" panose="02020603050405020304" pitchFamily="18" charset="0"/>
                <a:ea typeface="宋体" panose="02010600030101010101" pitchFamily="2" charset="-122"/>
              </a:rPr>
              <a:t>P</a:t>
            </a:r>
            <a:r>
              <a:rPr lang="zh-CN" sz="2800" b="0">
                <a:ea typeface="宋体" panose="02010600030101010101" pitchFamily="2" charset="-122"/>
              </a:rPr>
              <a:t>点的场强</a:t>
            </a:r>
            <a:endParaRPr lang="en-US" sz="2800" b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>
              <a:lnSpc>
                <a:spcPct val="150000"/>
              </a:lnSpc>
            </a:pPr>
            <a:r>
              <a:rPr lang="en-US" altLang="zh-CN" sz="2800" b="0">
                <a:ea typeface="宋体" panose="02010600030101010101" pitchFamily="2" charset="-122"/>
              </a:rPr>
              <a:t>2</a:t>
            </a:r>
            <a:r>
              <a:rPr lang="zh-CN" altLang="en-US" sz="2800" b="0">
                <a:ea typeface="宋体" panose="02010600030101010101" pitchFamily="2" charset="-122"/>
              </a:rPr>
              <a:t>、</a:t>
            </a:r>
            <a:r>
              <a:rPr lang="zh-CN" sz="2800" b="0">
                <a:ea typeface="宋体" panose="02010600030101010101" pitchFamily="2" charset="-122"/>
              </a:rPr>
              <a:t>如果在</a:t>
            </a:r>
            <a:r>
              <a:rPr lang="en-US" sz="2800" b="0" i="1">
                <a:latin typeface="Times New Roman" panose="02020603050405020304" pitchFamily="18" charset="0"/>
                <a:ea typeface="宋体" panose="02010600030101010101" pitchFamily="2" charset="-122"/>
              </a:rPr>
              <a:t>P</a:t>
            </a:r>
            <a:r>
              <a:rPr lang="zh-CN" sz="2800" b="0">
                <a:ea typeface="宋体" panose="02010600030101010101" pitchFamily="2" charset="-122"/>
              </a:rPr>
              <a:t>点放</a:t>
            </a:r>
            <a:r>
              <a:rPr lang="zh-CN" sz="2800">
                <a:ea typeface="宋体" panose="02010600030101010101" pitchFamily="2" charset="-122"/>
                <a:sym typeface="+mn-ea"/>
              </a:rPr>
              <a:t>入一电荷量为</a:t>
            </a:r>
            <a:r>
              <a:rPr lang="en-US" altLang="zh-CN" sz="2800">
                <a:ea typeface="宋体" panose="02010600030101010101" pitchFamily="2" charset="-122"/>
                <a:sym typeface="+mn-ea"/>
              </a:rPr>
              <a:t>-</a:t>
            </a:r>
            <a:r>
              <a:rPr lang="en-US" sz="280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6×10</a:t>
            </a:r>
            <a:r>
              <a:rPr lang="en-US" sz="2800" baseline="3000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-9</a:t>
            </a:r>
            <a:r>
              <a:rPr lang="en-US" sz="280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C</a:t>
            </a:r>
            <a:r>
              <a:rPr lang="zh-CN" altLang="en-US" sz="280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点</a:t>
            </a:r>
            <a:r>
              <a:rPr lang="zh-CN" sz="2800" b="0">
                <a:ea typeface="宋体" panose="02010600030101010101" pitchFamily="2" charset="-122"/>
              </a:rPr>
              <a:t>电荷，则</a:t>
            </a:r>
            <a:r>
              <a:rPr lang="en-US" sz="2800" b="0" i="1">
                <a:latin typeface="Times New Roman" panose="02020603050405020304" pitchFamily="18" charset="0"/>
                <a:ea typeface="宋体" panose="02010600030101010101" pitchFamily="2" charset="-122"/>
              </a:rPr>
              <a:t>P</a:t>
            </a:r>
            <a:r>
              <a:rPr lang="zh-CN" sz="2800" b="0">
                <a:ea typeface="宋体" panose="02010600030101010101" pitchFamily="2" charset="-122"/>
              </a:rPr>
              <a:t>点的场强为</a:t>
            </a:r>
            <a:r>
              <a:rPr lang="zh-CN" sz="2800" b="0">
                <a:ea typeface="宋体" panose="02010600030101010101" pitchFamily="2" charset="-122"/>
              </a:rPr>
              <a:t>多少</a:t>
            </a:r>
            <a:endParaRPr lang="zh-CN" sz="2800" b="0">
              <a:ea typeface="宋体" panose="02010600030101010101" pitchFamily="2" charset="-12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文本框 3"/>
              <p:cNvSpPr txBox="1"/>
              <p:nvPr/>
            </p:nvSpPr>
            <p:spPr>
              <a:xfrm>
                <a:off x="528320" y="3522980"/>
                <a:ext cx="11403330" cy="2715895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p>
                <a:pPr>
                  <a:lnSpc>
                    <a:spcPct val="150000"/>
                  </a:lnSpc>
                </a:pPr>
                <a:r>
                  <a:rPr lang="en-US" altLang="zh-CN" sz="2800">
                    <a:ea typeface="宋体" panose="02010600030101010101" pitchFamily="2" charset="-122"/>
                    <a:sym typeface="+mn-ea"/>
                  </a:rPr>
                  <a:t>3</a:t>
                </a:r>
                <a:r>
                  <a:rPr lang="zh-CN" altLang="en-US" sz="2800">
                    <a:ea typeface="宋体" panose="02010600030101010101" pitchFamily="2" charset="-122"/>
                    <a:sym typeface="+mn-ea"/>
                  </a:rPr>
                  <a:t>、</a:t>
                </a:r>
                <a:r>
                  <a:rPr lang="zh-CN" altLang="en-US" sz="2800">
                    <a:ea typeface="宋体" panose="02010600030101010101" pitchFamily="2" charset="-122"/>
                    <a:sym typeface="+mn-ea"/>
                  </a:rPr>
                  <a:t>若该电场为正点电荷产生的电场，</a:t>
                </a:r>
                <a:r>
                  <a:rPr lang="en-US" sz="2800" i="1">
                    <a:latin typeface="Times New Roman" panose="02020603050405020304" pitchFamily="18" charset="0"/>
                    <a:ea typeface="宋体" panose="02010600030101010101" pitchFamily="2" charset="-122"/>
                    <a:sym typeface="+mn-ea"/>
                  </a:rPr>
                  <a:t>P</a:t>
                </a:r>
                <a:r>
                  <a:rPr lang="zh-CN" sz="2800">
                    <a:ea typeface="宋体" panose="02010600030101010101" pitchFamily="2" charset="-122"/>
                    <a:sym typeface="+mn-ea"/>
                  </a:rPr>
                  <a:t>点到点电荷的距离为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zh-CN" sz="2800" i="1"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  <a:sym typeface="+mn-ea"/>
                          </a:rPr>
                        </m:ctrlPr>
                      </m:radPr>
                      <m:deg/>
                      <m:e>
                        <m:r>
                          <a:rPr lang="en-US" altLang="zh-CN" sz="2800" i="1"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  <a:sym typeface="+mn-ea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altLang="zh-CN" sz="2800">
                    <a:latin typeface="Cambria Math" panose="02040503050406030204" charset="0"/>
                    <a:ea typeface="宋体" panose="02010600030101010101" pitchFamily="2" charset="-122"/>
                    <a:cs typeface="Cambria Math" panose="02040503050406030204" charset="0"/>
                    <a:sym typeface="+mn-ea"/>
                  </a:rPr>
                  <a:t>m</a:t>
                </a:r>
                <a:r>
                  <a:rPr lang="zh-CN" altLang="en-US" sz="2800">
                    <a:latin typeface="Cambria Math" panose="02040503050406030204" charset="0"/>
                    <a:ea typeface="宋体" panose="02010600030101010101" pitchFamily="2" charset="-122"/>
                    <a:cs typeface="Cambria Math" panose="02040503050406030204" charset="0"/>
                    <a:sym typeface="+mn-ea"/>
                  </a:rPr>
                  <a:t>，该</a:t>
                </a:r>
                <a:r>
                  <a:rPr lang="zh-CN" altLang="en-US" sz="2800">
                    <a:latin typeface="Cambria Math" panose="02040503050406030204" charset="0"/>
                    <a:ea typeface="宋体" panose="02010600030101010101" pitchFamily="2" charset="-122"/>
                    <a:cs typeface="Cambria Math" panose="02040503050406030204" charset="0"/>
                    <a:sym typeface="+mn-ea"/>
                  </a:rPr>
                  <a:t>点电荷的电荷量为多少？（静电常量为</a:t>
                </a:r>
                <a:r>
                  <a:rPr lang="en-US" altLang="zh-CN" sz="2800">
                    <a:latin typeface="Cambria Math" panose="02040503050406030204" charset="0"/>
                    <a:ea typeface="宋体" panose="02010600030101010101" pitchFamily="2" charset="-122"/>
                    <a:cs typeface="Cambria Math" panose="02040503050406030204" charset="0"/>
                    <a:sym typeface="+mn-ea"/>
                  </a:rPr>
                  <a:t>k=9.0</a:t>
                </a:r>
                <a14:m>
                  <m:oMath xmlns:m="http://schemas.openxmlformats.org/officeDocument/2006/math">
                    <m:r>
                      <a:rPr lang="en-US" altLang="zh-CN" sz="2800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  <a:sym typeface="+mn-ea"/>
                      </a:rPr>
                      <m:t>×</m:t>
                    </m:r>
                  </m:oMath>
                </a14:m>
                <a:r>
                  <a:rPr lang="en-US" altLang="zh-CN" sz="2800">
                    <a:latin typeface="Cambria Math" panose="02040503050406030204" charset="0"/>
                    <a:ea typeface="宋体" panose="02010600030101010101" pitchFamily="2" charset="-122"/>
                    <a:cs typeface="Cambria Math" panose="02040503050406030204" charset="0"/>
                    <a:sym typeface="+mn-ea"/>
                  </a:rPr>
                  <a:t>10</a:t>
                </a:r>
                <a:r>
                  <a:rPr lang="en-US" altLang="zh-CN" sz="2800" baseline="30000">
                    <a:latin typeface="Cambria Math" panose="02040503050406030204" charset="0"/>
                    <a:ea typeface="宋体" panose="02010600030101010101" pitchFamily="2" charset="-122"/>
                    <a:cs typeface="Cambria Math" panose="02040503050406030204" charset="0"/>
                    <a:sym typeface="+mn-ea"/>
                  </a:rPr>
                  <a:t>9</a:t>
                </a:r>
                <a14:m>
                  <m:oMath xmlns:m="http://schemas.openxmlformats.org/officeDocument/2006/math">
                    <m:r>
                      <a:rPr lang="en-US" altLang="zh-CN" sz="2800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  <a:sym typeface="+mn-ea"/>
                      </a:rPr>
                      <m:t>𝑁</m:t>
                    </m:r>
                    <m:r>
                      <a:rPr lang="en-US" altLang="zh-CN" sz="2800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  <a:sym typeface="+mn-ea"/>
                      </a:rPr>
                      <m:t>⋅</m:t>
                    </m:r>
                    <m:sSup>
                      <m:sSupPr>
                        <m:ctrlPr>
                          <a:rPr lang="en-US" altLang="zh-CN" sz="2800" i="1"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  <a:sym typeface="+mn-ea"/>
                          </a:rPr>
                        </m:ctrlPr>
                      </m:sSupPr>
                      <m:e>
                        <m:r>
                          <a:rPr lang="en-US" altLang="zh-CN" sz="2800" i="1"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  <a:sym typeface="+mn-ea"/>
                          </a:rPr>
                          <m:t>𝑚</m:t>
                        </m:r>
                      </m:e>
                      <m:sup>
                        <m:r>
                          <a:rPr lang="en-US" altLang="zh-CN" sz="2800" i="1"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  <a:sym typeface="+mn-ea"/>
                          </a:rPr>
                          <m:t>2</m:t>
                        </m:r>
                      </m:sup>
                    </m:sSup>
                    <m:r>
                      <a:rPr lang="en-US" altLang="zh-CN" sz="2800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  <a:sym typeface="+mn-ea"/>
                      </a:rPr>
                      <m:t>/</m:t>
                    </m:r>
                    <m:sSup>
                      <m:sSupPr>
                        <m:ctrlPr>
                          <a:rPr lang="en-US" altLang="zh-CN" sz="2800" i="1"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  <a:sym typeface="+mn-ea"/>
                          </a:rPr>
                        </m:ctrlPr>
                      </m:sSupPr>
                      <m:e>
                        <m:r>
                          <a:rPr lang="en-US" altLang="zh-CN" sz="2800" i="1"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  <a:sym typeface="+mn-ea"/>
                          </a:rPr>
                          <m:t>𝐶</m:t>
                        </m:r>
                      </m:e>
                      <m:sup>
                        <m:r>
                          <a:rPr lang="en-US" altLang="zh-CN" sz="2800" i="1"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  <a:sym typeface="+mn-ea"/>
                          </a:rPr>
                          <m:t>2</m:t>
                        </m:r>
                      </m:sup>
                    </m:sSup>
                  </m:oMath>
                </a14:m>
                <a:r>
                  <a:rPr lang="zh-CN" altLang="en-US" sz="2800">
                    <a:latin typeface="Cambria Math" panose="02040503050406030204" charset="0"/>
                    <a:ea typeface="宋体" panose="02010600030101010101" pitchFamily="2" charset="-122"/>
                    <a:cs typeface="Cambria Math" panose="02040503050406030204" charset="0"/>
                    <a:sym typeface="+mn-ea"/>
                  </a:rPr>
                  <a:t>）</a:t>
                </a:r>
                <a:endParaRPr lang="zh-CN" altLang="en-US" sz="2800">
                  <a:latin typeface="Cambria Math" panose="02040503050406030204" charset="0"/>
                  <a:ea typeface="宋体" panose="02010600030101010101" pitchFamily="2" charset="-122"/>
                  <a:cs typeface="Cambria Math" panose="02040503050406030204" charset="0"/>
                  <a:sym typeface="+mn-ea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zh-CN" sz="2800">
                    <a:ea typeface="宋体" panose="02010600030101010101" pitchFamily="2" charset="-122"/>
                    <a:sym typeface="+mn-ea"/>
                  </a:rPr>
                  <a:t>4</a:t>
                </a:r>
                <a:r>
                  <a:rPr lang="zh-CN" altLang="en-US" sz="2800">
                    <a:ea typeface="宋体" panose="02010600030101010101" pitchFamily="2" charset="-122"/>
                    <a:sym typeface="+mn-ea"/>
                  </a:rPr>
                  <a:t>、请同学们画出</a:t>
                </a:r>
                <a:r>
                  <a:rPr lang="zh-CN" altLang="en-US" sz="2800">
                    <a:ea typeface="宋体" panose="02010600030101010101" pitchFamily="2" charset="-122"/>
                    <a:sym typeface="+mn-ea"/>
                  </a:rPr>
                  <a:t>该点电荷电场的电场线分布</a:t>
                </a:r>
                <a:endParaRPr lang="zh-CN" altLang="en-US" sz="2800">
                  <a:ea typeface="宋体" panose="02010600030101010101" pitchFamily="2" charset="-122"/>
                  <a:sym typeface="+mn-ea"/>
                </a:endParaRPr>
              </a:p>
              <a:p>
                <a:pPr>
                  <a:lnSpc>
                    <a:spcPct val="150000"/>
                  </a:lnSpc>
                </a:pPr>
                <a:endParaRPr lang="zh-CN" altLang="en-US" sz="2800">
                  <a:latin typeface="Cambria Math" panose="02040503050406030204" charset="0"/>
                  <a:ea typeface="宋体" panose="02010600030101010101" pitchFamily="2" charset="-122"/>
                  <a:cs typeface="Cambria Math" panose="02040503050406030204" charset="0"/>
                  <a:sym typeface="+mn-ea"/>
                </a:endParaRPr>
              </a:p>
            </p:txBody>
          </p:sp>
        </mc:Choice>
        <mc:Fallback>
          <p:sp>
            <p:nvSpPr>
              <p:cNvPr id="4" name="文本框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320" y="3522980"/>
                <a:ext cx="11403330" cy="2715895"/>
              </a:xfrm>
              <a:prstGeom prst="rect">
                <a:avLst/>
              </a:prstGeo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文本框 8"/>
          <p:cNvSpPr txBox="1"/>
          <p:nvPr>
            <p:custDataLst>
              <p:tags r:id="rId2"/>
            </p:custDataLst>
          </p:nvPr>
        </p:nvSpPr>
        <p:spPr>
          <a:xfrm>
            <a:off x="243205" y="130810"/>
            <a:ext cx="51593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457200" indent="-457200">
              <a:buFont typeface="Wingdings" panose="05000000000000000000" charset="0"/>
              <a:buChar char="u"/>
            </a:pPr>
            <a:r>
              <a:rPr lang="zh-CN" altLang="en-US" sz="32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电场强度的理解与</a:t>
            </a:r>
            <a:r>
              <a:rPr lang="zh-CN" altLang="en-US" sz="32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计算</a:t>
            </a:r>
            <a:endParaRPr lang="zh-CN" altLang="en-US" sz="3200" b="1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596265" y="988060"/>
            <a:ext cx="11155045" cy="18148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sz="2800">
                <a:ea typeface="宋体" panose="02010600030101010101" pitchFamily="2" charset="-122"/>
                <a:sym typeface="+mn-ea"/>
              </a:rPr>
              <a:t>【问题情景</a:t>
            </a:r>
            <a:r>
              <a:rPr lang="en-US" altLang="zh-CN" sz="2800">
                <a:ea typeface="宋体" panose="02010600030101010101" pitchFamily="2" charset="-122"/>
                <a:sym typeface="+mn-ea"/>
              </a:rPr>
              <a:t>2</a:t>
            </a:r>
            <a:r>
              <a:rPr lang="zh-CN" sz="2800">
                <a:ea typeface="宋体" panose="02010600030101010101" pitchFamily="2" charset="-122"/>
                <a:sym typeface="+mn-ea"/>
              </a:rPr>
              <a:t>】如图所示，若该电场为一对相距为</a:t>
            </a:r>
            <a:r>
              <a:rPr lang="en-US" altLang="zh-CN" sz="2800">
                <a:ea typeface="宋体" panose="02010600030101010101" pitchFamily="2" charset="-122"/>
                <a:sym typeface="+mn-ea"/>
              </a:rPr>
              <a:t>2L</a:t>
            </a:r>
            <a:r>
              <a:rPr lang="zh-CN" altLang="en-US" sz="2800">
                <a:ea typeface="宋体" panose="02010600030101010101" pitchFamily="2" charset="-122"/>
                <a:sym typeface="+mn-ea"/>
              </a:rPr>
              <a:t>，带电量均为</a:t>
            </a:r>
            <a:r>
              <a:rPr lang="en-US" altLang="zh-CN" sz="2800">
                <a:ea typeface="宋体" panose="02010600030101010101" pitchFamily="2" charset="-122"/>
                <a:sym typeface="+mn-ea"/>
              </a:rPr>
              <a:t>+Q</a:t>
            </a:r>
            <a:r>
              <a:rPr lang="zh-CN" altLang="en-US" sz="2800">
                <a:ea typeface="宋体" panose="02010600030101010101" pitchFamily="2" charset="-122"/>
                <a:sym typeface="+mn-ea"/>
              </a:rPr>
              <a:t>的点电荷</a:t>
            </a:r>
            <a:r>
              <a:rPr lang="en-US" altLang="zh-CN" sz="2800">
                <a:ea typeface="宋体" panose="02010600030101010101" pitchFamily="2" charset="-122"/>
                <a:sym typeface="+mn-ea"/>
              </a:rPr>
              <a:t>A</a:t>
            </a:r>
            <a:r>
              <a:rPr lang="zh-CN" altLang="en-US" sz="2800">
                <a:ea typeface="宋体" panose="02010600030101010101" pitchFamily="2" charset="-122"/>
                <a:sym typeface="+mn-ea"/>
              </a:rPr>
              <a:t>、</a:t>
            </a:r>
            <a:r>
              <a:rPr lang="en-US" altLang="zh-CN" sz="2800">
                <a:ea typeface="宋体" panose="02010600030101010101" pitchFamily="2" charset="-122"/>
                <a:sym typeface="+mn-ea"/>
              </a:rPr>
              <a:t>B</a:t>
            </a:r>
            <a:r>
              <a:rPr lang="zh-CN" altLang="en-US" sz="2800">
                <a:ea typeface="宋体" panose="02010600030101010101" pitchFamily="2" charset="-122"/>
                <a:sym typeface="+mn-ea"/>
              </a:rPr>
              <a:t>所产生，两电荷连线的中点为</a:t>
            </a:r>
            <a:r>
              <a:rPr lang="en-US" altLang="zh-CN" sz="2800">
                <a:ea typeface="宋体" panose="02010600030101010101" pitchFamily="2" charset="-122"/>
                <a:sym typeface="+mn-ea"/>
              </a:rPr>
              <a:t>O</a:t>
            </a:r>
            <a:r>
              <a:rPr lang="zh-CN" altLang="en-US" sz="2800">
                <a:ea typeface="宋体" panose="02010600030101010101" pitchFamily="2" charset="-122"/>
                <a:sym typeface="+mn-ea"/>
              </a:rPr>
              <a:t>，</a:t>
            </a:r>
            <a:r>
              <a:rPr lang="en-US" altLang="zh-CN" sz="2800">
                <a:ea typeface="宋体" panose="02010600030101010101" pitchFamily="2" charset="-122"/>
                <a:sym typeface="+mn-ea"/>
              </a:rPr>
              <a:t>C</a:t>
            </a:r>
            <a:r>
              <a:rPr lang="zh-CN" altLang="en-US" sz="2800">
                <a:ea typeface="宋体" panose="02010600030101010101" pitchFamily="2" charset="-122"/>
                <a:sym typeface="+mn-ea"/>
              </a:rPr>
              <a:t>点为其垂直平分线上的一点，到</a:t>
            </a:r>
            <a:r>
              <a:rPr lang="en-US" altLang="zh-CN" sz="2800">
                <a:ea typeface="宋体" panose="02010600030101010101" pitchFamily="2" charset="-122"/>
                <a:sym typeface="+mn-ea"/>
              </a:rPr>
              <a:t>O</a:t>
            </a:r>
            <a:r>
              <a:rPr lang="zh-CN" altLang="en-US" sz="2800">
                <a:ea typeface="宋体" panose="02010600030101010101" pitchFamily="2" charset="-122"/>
                <a:sym typeface="+mn-ea"/>
              </a:rPr>
              <a:t>点的距离也为</a:t>
            </a:r>
            <a:r>
              <a:rPr lang="en-US" altLang="zh-CN" sz="2800">
                <a:ea typeface="宋体" panose="02010600030101010101" pitchFamily="2" charset="-122"/>
                <a:sym typeface="+mn-ea"/>
              </a:rPr>
              <a:t>L</a:t>
            </a:r>
            <a:r>
              <a:rPr lang="zh-CN" altLang="en-US" sz="2800">
                <a:ea typeface="宋体" panose="02010600030101010101" pitchFamily="2" charset="-122"/>
                <a:sym typeface="+mn-ea"/>
              </a:rPr>
              <a:t>，</a:t>
            </a:r>
            <a:r>
              <a:rPr lang="en-US" altLang="zh-CN" sz="2800">
                <a:ea typeface="宋体" panose="02010600030101010101" pitchFamily="2" charset="-122"/>
                <a:sym typeface="+mn-ea"/>
              </a:rPr>
              <a:t>D</a:t>
            </a:r>
            <a:r>
              <a:rPr lang="zh-CN" altLang="en-US" sz="2800">
                <a:ea typeface="宋体" panose="02010600030101010101" pitchFamily="2" charset="-122"/>
                <a:sym typeface="+mn-ea"/>
              </a:rPr>
              <a:t>点为其连线上的一点，到</a:t>
            </a:r>
            <a:r>
              <a:rPr lang="en-US" altLang="zh-CN" sz="2800">
                <a:ea typeface="宋体" panose="02010600030101010101" pitchFamily="2" charset="-122"/>
                <a:sym typeface="+mn-ea"/>
              </a:rPr>
              <a:t>A</a:t>
            </a:r>
            <a:r>
              <a:rPr lang="zh-CN" altLang="en-US" sz="2800">
                <a:ea typeface="宋体" panose="02010600030101010101" pitchFamily="2" charset="-122"/>
                <a:sym typeface="+mn-ea"/>
              </a:rPr>
              <a:t>点的距离为</a:t>
            </a:r>
            <a:r>
              <a:rPr lang="en-US" altLang="zh-CN" sz="2800">
                <a:ea typeface="宋体" panose="02010600030101010101" pitchFamily="2" charset="-122"/>
                <a:sym typeface="+mn-ea"/>
              </a:rPr>
              <a:t>a</a:t>
            </a:r>
            <a:r>
              <a:rPr lang="zh-CN" altLang="en-US" sz="2800">
                <a:ea typeface="宋体" panose="02010600030101010101" pitchFamily="2" charset="-122"/>
                <a:sym typeface="+mn-ea"/>
              </a:rPr>
              <a:t>，</a:t>
            </a:r>
            <a:r>
              <a:rPr lang="zh-CN" altLang="en-US" sz="2800">
                <a:ea typeface="宋体" panose="02010600030101010101" pitchFamily="2" charset="-122"/>
                <a:sym typeface="+mn-ea"/>
              </a:rPr>
              <a:t>求：</a:t>
            </a:r>
            <a:endParaRPr lang="zh-CN" altLang="en-US" sz="2800">
              <a:ea typeface="宋体" panose="02010600030101010101" pitchFamily="2" charset="-122"/>
              <a:sym typeface="+mn-ea"/>
            </a:endParaRPr>
          </a:p>
        </p:txBody>
      </p:sp>
      <p:sp>
        <p:nvSpPr>
          <p:cNvPr id="9" name="文本框 8"/>
          <p:cNvSpPr txBox="1"/>
          <p:nvPr>
            <p:custDataLst>
              <p:tags r:id="rId1"/>
            </p:custDataLst>
          </p:nvPr>
        </p:nvSpPr>
        <p:spPr>
          <a:xfrm>
            <a:off x="243205" y="130810"/>
            <a:ext cx="51593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457200" indent="-457200">
              <a:buFont typeface="Wingdings" panose="05000000000000000000" charset="0"/>
              <a:buChar char="u"/>
            </a:pPr>
            <a:r>
              <a:rPr lang="zh-CN" altLang="en-US" sz="32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电场强度的</a:t>
            </a:r>
            <a:r>
              <a:rPr lang="zh-CN" altLang="en-US" sz="32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叠加</a:t>
            </a:r>
            <a:endParaRPr lang="zh-CN" altLang="en-US" sz="3200" b="1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96265" y="3076575"/>
            <a:ext cx="6096000" cy="18148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>
                <a:ea typeface="宋体" panose="02010600030101010101" pitchFamily="2" charset="-122"/>
                <a:sym typeface="+mn-ea"/>
              </a:rPr>
              <a:t>1</a:t>
            </a:r>
            <a:r>
              <a:rPr lang="zh-CN" altLang="en-US" sz="2800">
                <a:ea typeface="宋体" panose="02010600030101010101" pitchFamily="2" charset="-122"/>
                <a:sym typeface="+mn-ea"/>
              </a:rPr>
              <a:t>、请画出</a:t>
            </a:r>
            <a:r>
              <a:rPr lang="zh-CN" altLang="en-US" sz="2800">
                <a:ea typeface="宋体" panose="02010600030101010101" pitchFamily="2" charset="-122"/>
                <a:sym typeface="+mn-ea"/>
              </a:rPr>
              <a:t>该电场的电场线分布</a:t>
            </a:r>
            <a:endParaRPr lang="zh-CN" altLang="en-US" sz="2800">
              <a:ea typeface="宋体" panose="02010600030101010101" pitchFamily="2" charset="-122"/>
              <a:sym typeface="+mn-ea"/>
            </a:endParaRPr>
          </a:p>
          <a:p>
            <a:r>
              <a:rPr lang="en-US" altLang="zh-CN" sz="2800">
                <a:ea typeface="宋体" panose="02010600030101010101" pitchFamily="2" charset="-122"/>
                <a:sym typeface="+mn-ea"/>
              </a:rPr>
              <a:t>2</a:t>
            </a:r>
            <a:r>
              <a:rPr lang="zh-CN" altLang="en-US" sz="2800">
                <a:ea typeface="宋体" panose="02010600030101010101" pitchFamily="2" charset="-122"/>
                <a:sym typeface="+mn-ea"/>
              </a:rPr>
              <a:t>、</a:t>
            </a:r>
            <a:r>
              <a:rPr lang="en-US" altLang="zh-CN" sz="2800">
                <a:ea typeface="宋体" panose="02010600030101010101" pitchFamily="2" charset="-122"/>
                <a:sym typeface="+mn-ea"/>
              </a:rPr>
              <a:t>A</a:t>
            </a:r>
            <a:r>
              <a:rPr lang="zh-CN" altLang="en-US" sz="2800">
                <a:ea typeface="宋体" panose="02010600030101010101" pitchFamily="2" charset="-122"/>
                <a:sym typeface="+mn-ea"/>
              </a:rPr>
              <a:t>、</a:t>
            </a:r>
            <a:r>
              <a:rPr lang="en-US" altLang="zh-CN" sz="2800">
                <a:ea typeface="宋体" panose="02010600030101010101" pitchFamily="2" charset="-122"/>
                <a:sym typeface="+mn-ea"/>
              </a:rPr>
              <a:t>B</a:t>
            </a:r>
            <a:r>
              <a:rPr lang="zh-CN" altLang="en-US" sz="2800">
                <a:ea typeface="宋体" panose="02010600030101010101" pitchFamily="2" charset="-122"/>
                <a:sym typeface="+mn-ea"/>
              </a:rPr>
              <a:t>连线上以及垂直平分线上的电场强度变化</a:t>
            </a:r>
            <a:endParaRPr lang="zh-CN" altLang="en-US" sz="2800">
              <a:ea typeface="宋体" panose="02010600030101010101" pitchFamily="2" charset="-122"/>
              <a:sym typeface="+mn-ea"/>
            </a:endParaRPr>
          </a:p>
          <a:p>
            <a:endParaRPr lang="zh-CN" altLang="en-US" sz="2800">
              <a:ea typeface="宋体" panose="02010600030101010101" pitchFamily="2" charset="-122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96265" y="4955540"/>
            <a:ext cx="7183755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思考：若</a:t>
            </a:r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A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B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为一对等量异种电荷，则上述问题的结果如何变化？</a:t>
            </a:r>
            <a:endParaRPr lang="zh-CN" altLang="en-US" sz="2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7780020" y="2684780"/>
            <a:ext cx="3294380" cy="2602230"/>
            <a:chOff x="12252" y="4228"/>
            <a:chExt cx="5188" cy="4098"/>
          </a:xfrm>
        </p:grpSpPr>
        <p:grpSp>
          <p:nvGrpSpPr>
            <p:cNvPr id="16" name="组合 15"/>
            <p:cNvGrpSpPr/>
            <p:nvPr/>
          </p:nvGrpSpPr>
          <p:grpSpPr>
            <a:xfrm>
              <a:off x="12252" y="4228"/>
              <a:ext cx="5189" cy="4099"/>
              <a:chOff x="12028" y="4491"/>
              <a:chExt cx="5414" cy="3550"/>
            </a:xfrm>
          </p:grpSpPr>
          <p:pic>
            <p:nvPicPr>
              <p:cNvPr id="100003" name="图片 100003" descr="@@@bffcef6e-ff06-407a-b796-c84889c81b47"/>
              <p:cNvPicPr>
                <a:picLocks noChangeAspect="1"/>
              </p:cNvPicPr>
              <p:nvPr>
                <p:custDataLst>
                  <p:tags r:id="rId2"/>
                </p:custDataLst>
              </p:nvPr>
            </p:nvPicPr>
            <p:blipFill>
              <a:blip r:embed="rId3"/>
              <a:stretch>
                <a:fillRect/>
              </a:stretch>
            </p:blipFill>
            <p:spPr>
              <a:xfrm>
                <a:off x="12028" y="4587"/>
                <a:ext cx="5414" cy="3454"/>
              </a:xfrm>
              <a:prstGeom prst="rect">
                <a:avLst/>
              </a:prstGeom>
            </p:spPr>
          </p:pic>
          <p:sp>
            <p:nvSpPr>
              <p:cNvPr id="15" name="矩形 14"/>
              <p:cNvSpPr/>
              <p:nvPr/>
            </p:nvSpPr>
            <p:spPr>
              <a:xfrm>
                <a:off x="14903" y="4491"/>
                <a:ext cx="563" cy="90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  <p:sp>
          <p:nvSpPr>
            <p:cNvPr id="2" name="矩形 1"/>
            <p:cNvSpPr/>
            <p:nvPr>
              <p:custDataLst>
                <p:tags r:id="rId4"/>
              </p:custDataLst>
            </p:nvPr>
          </p:nvSpPr>
          <p:spPr>
            <a:xfrm>
              <a:off x="14577" y="4414"/>
              <a:ext cx="540" cy="4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</p:spTree>
    <p:custDataLst>
      <p:tags r:id="rId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矩形 6"/>
          <p:cNvSpPr/>
          <p:nvPr>
            <p:custDataLst>
              <p:tags r:id="rId1"/>
            </p:custDataLst>
          </p:nvPr>
        </p:nvSpPr>
        <p:spPr>
          <a:xfrm>
            <a:off x="199301" y="763299"/>
            <a:ext cx="11695796" cy="2059305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p>
            <a:pPr marL="355600" indent="-355600" algn="just">
              <a:lnSpc>
                <a:spcPct val="150000"/>
              </a:lnSpc>
              <a:spcAft>
                <a:spcPts val="0"/>
              </a:spcAft>
              <a:tabLst>
                <a:tab pos="2700655" algn="l"/>
              </a:tabLst>
            </a:pPr>
            <a:r>
              <a:rPr lang="zh-CN" altLang="en-US" sz="2800" kern="1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例题：</a:t>
            </a:r>
            <a:r>
              <a:rPr lang="zh-CN" altLang="zh-CN" sz="2800" kern="1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两个带等量正电的点电荷，固定在图</a:t>
            </a:r>
            <a:r>
              <a:rPr lang="en-US" altLang="zh-CN" sz="2800" kern="1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5</a:t>
            </a:r>
            <a:r>
              <a:rPr lang="zh-CN" altLang="zh-CN" sz="2800" kern="1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中</a:t>
            </a:r>
            <a:r>
              <a:rPr lang="en-US" altLang="zh-CN" sz="2800" i="1" kern="1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A</a:t>
            </a:r>
            <a:r>
              <a:rPr lang="zh-CN" altLang="zh-CN" sz="2800" kern="1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lang="en-US" altLang="zh-CN" sz="2800" i="1" kern="1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B</a:t>
            </a:r>
            <a:r>
              <a:rPr lang="zh-CN" altLang="zh-CN" sz="2800" kern="1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两点，</a:t>
            </a:r>
            <a:r>
              <a:rPr lang="en-US" altLang="zh-CN" sz="2800" i="1" kern="1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O</a:t>
            </a:r>
            <a:r>
              <a:rPr lang="zh-CN" altLang="zh-CN" sz="2800" kern="1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是它们连线的中点，</a:t>
            </a:r>
            <a:r>
              <a:rPr lang="en-US" altLang="zh-CN" sz="2800" i="1" kern="1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N</a:t>
            </a:r>
            <a:r>
              <a:rPr lang="zh-CN" altLang="zh-CN" sz="2800" kern="1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lang="en-US" altLang="zh-CN" sz="2800" i="1" kern="1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P</a:t>
            </a:r>
            <a:r>
              <a:rPr lang="zh-CN" altLang="zh-CN" sz="2800" kern="1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是中垂线上的两点，</a:t>
            </a:r>
            <a:r>
              <a:rPr lang="en-US" altLang="zh-CN" sz="2800" i="1" kern="1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ON</a:t>
            </a:r>
            <a:r>
              <a:rPr lang="zh-CN" altLang="zh-CN" sz="2800" kern="1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＝</a:t>
            </a:r>
            <a:r>
              <a:rPr lang="en-US" altLang="zh-CN" sz="2800" i="1" kern="1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OP</a:t>
            </a:r>
            <a:r>
              <a:rPr lang="zh-CN" altLang="zh-CN" sz="2800" kern="1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。一带负电的试探电荷，从</a:t>
            </a:r>
            <a:r>
              <a:rPr lang="en-US" altLang="zh-CN" sz="2800" i="1" kern="1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P</a:t>
            </a:r>
            <a:r>
              <a:rPr lang="zh-CN" altLang="zh-CN" sz="2800" kern="1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点由静止释放，只在静电力作用下运动，则试探电荷</a:t>
            </a:r>
            <a:r>
              <a:rPr lang="en-US" altLang="zh-CN" sz="2800" kern="1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</a:t>
            </a:r>
            <a:r>
              <a:rPr lang="zh-CN" altLang="zh-CN" sz="2800" kern="1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</a:t>
            </a:r>
            <a:r>
              <a:rPr lang="en-US" altLang="zh-CN" sz="2800" kern="1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)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8" name="矩形 7"/>
          <p:cNvSpPr/>
          <p:nvPr>
            <p:custDataLst>
              <p:tags r:id="rId2"/>
            </p:custDataLst>
          </p:nvPr>
        </p:nvSpPr>
        <p:spPr>
          <a:xfrm>
            <a:off x="579755" y="2524760"/>
            <a:ext cx="8188325" cy="3998595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700655" algn="l"/>
              </a:tabLst>
            </a:pPr>
            <a:r>
              <a:rPr lang="en-US" altLang="zh-CN" sz="2800" kern="1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A.</a:t>
            </a:r>
            <a:r>
              <a:rPr lang="zh-CN" altLang="zh-CN" sz="2800" kern="1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运动到</a:t>
            </a:r>
            <a:r>
              <a:rPr lang="en-US" altLang="zh-CN" sz="2800" i="1" kern="1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O</a:t>
            </a:r>
            <a:r>
              <a:rPr lang="zh-CN" altLang="zh-CN" sz="2800" kern="1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点时的速度最大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700655" algn="l"/>
              </a:tabLst>
            </a:pPr>
            <a:r>
              <a:rPr lang="en-US" altLang="zh-CN" sz="2800" kern="1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B.</a:t>
            </a:r>
            <a:r>
              <a:rPr lang="zh-CN" altLang="zh-CN" sz="2800" kern="1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经过关于</a:t>
            </a:r>
            <a:r>
              <a:rPr lang="en-US" altLang="zh-CN" sz="2800" i="1" kern="1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O</a:t>
            </a:r>
            <a:r>
              <a:rPr lang="zh-CN" altLang="zh-CN" sz="2800" kern="1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对称的两点时加速度相同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700655" algn="l"/>
              </a:tabLst>
            </a:pPr>
            <a:r>
              <a:rPr lang="en-US" altLang="zh-CN" sz="2800" kern="1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C.</a:t>
            </a:r>
            <a:r>
              <a:rPr lang="zh-CN" altLang="zh-CN" sz="2800" kern="1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沿着</a:t>
            </a:r>
            <a:r>
              <a:rPr lang="en-US" altLang="zh-CN" sz="2800" i="1" kern="1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P</a:t>
            </a:r>
            <a:r>
              <a:rPr lang="en-US" altLang="zh-CN" sz="2800" kern="1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→</a:t>
            </a:r>
            <a:r>
              <a:rPr lang="en-US" altLang="zh-CN" sz="2800" i="1" kern="1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O</a:t>
            </a:r>
            <a:r>
              <a:rPr lang="en-US" altLang="zh-CN" sz="2800" kern="1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→</a:t>
            </a:r>
            <a:r>
              <a:rPr lang="en-US" altLang="zh-CN" sz="2800" i="1" kern="1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N</a:t>
            </a:r>
            <a:r>
              <a:rPr lang="zh-CN" altLang="zh-CN" sz="2800" kern="1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，试探电荷的加速度一定先减小后增加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700655" algn="l"/>
              </a:tabLst>
            </a:pPr>
            <a:r>
              <a:rPr lang="en-US" altLang="zh-CN" sz="2800" kern="1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D.</a:t>
            </a:r>
            <a:r>
              <a:rPr lang="zh-CN" altLang="zh-CN" sz="2800" kern="1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若试探电荷的电荷量增大，试探电荷在</a:t>
            </a:r>
            <a:r>
              <a:rPr lang="en-US" altLang="zh-CN" sz="2800" i="1" kern="1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P</a:t>
            </a:r>
            <a:r>
              <a:rPr lang="zh-CN" altLang="zh-CN" sz="2800" kern="1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点所受静电力与其电荷量的比值增大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1" name="TextBox 10"/>
          <p:cNvSpPr txBox="1"/>
          <p:nvPr>
            <p:custDataLst>
              <p:tags r:id="rId3"/>
            </p:custDataLst>
          </p:nvPr>
        </p:nvSpPr>
        <p:spPr>
          <a:xfrm>
            <a:off x="8767861" y="2131321"/>
            <a:ext cx="10801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000" b="1" dirty="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A</a:t>
            </a:r>
            <a:endParaRPr lang="zh-CN" altLang="en-US" sz="3000" b="1" dirty="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Rectangle 29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0" y="0"/>
            <a:ext cx="12190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p>
            <a:endParaRPr lang="zh-CN" altLang="en-US"/>
          </a:p>
        </p:txBody>
      </p:sp>
      <p:pic>
        <p:nvPicPr>
          <p:cNvPr id="110620" name="图片 17" descr="说明: D:\共享\Word\Q907.TIF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8384" y="2817302"/>
            <a:ext cx="3088177" cy="2470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7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7" name="文本框 106"/>
          <p:cNvSpPr txBox="1"/>
          <p:nvPr/>
        </p:nvSpPr>
        <p:spPr>
          <a:xfrm>
            <a:off x="600710" y="930275"/>
            <a:ext cx="10902315" cy="18148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28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变式</a:t>
            </a:r>
            <a:r>
              <a:rPr lang="en-US" altLang="zh-CN" sz="28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lang="zh-CN" altLang="en-US" sz="28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lang="zh-CN" sz="28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如图所示，在场强大小为</a:t>
            </a:r>
            <a:r>
              <a:rPr lang="en-US" sz="28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E</a:t>
            </a:r>
            <a:r>
              <a:rPr lang="zh-CN" sz="28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，方向水平向右的匀强电场中，放一个带负电的点电荷，</a:t>
            </a:r>
            <a:r>
              <a:rPr lang="en-US" sz="28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A</a:t>
            </a:r>
            <a:r>
              <a:rPr lang="zh-CN" sz="28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lang="en-US" sz="28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B</a:t>
            </a:r>
            <a:r>
              <a:rPr lang="zh-CN" sz="28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lang="en-US" sz="28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C</a:t>
            </a:r>
            <a:r>
              <a:rPr lang="zh-CN" sz="28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lang="en-US" sz="28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D</a:t>
            </a:r>
            <a:r>
              <a:rPr lang="zh-CN" sz="28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四点在以点电荷为圆心的圆周上，并且</a:t>
            </a:r>
            <a:r>
              <a:rPr lang="en-US" sz="28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A</a:t>
            </a:r>
            <a:r>
              <a:rPr lang="zh-CN" sz="28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点、</a:t>
            </a:r>
            <a:r>
              <a:rPr lang="en-US" sz="28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C</a:t>
            </a:r>
            <a:r>
              <a:rPr lang="zh-CN" sz="28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点与点电荷在同一水平线上，</a:t>
            </a:r>
            <a:r>
              <a:rPr lang="en-US" sz="28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B</a:t>
            </a:r>
            <a:r>
              <a:rPr lang="zh-CN" sz="28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点、</a:t>
            </a:r>
            <a:r>
              <a:rPr lang="en-US" sz="28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D</a:t>
            </a:r>
            <a:r>
              <a:rPr lang="zh-CN" sz="28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点与点电荷在同一竖直线上，已知</a:t>
            </a:r>
            <a:r>
              <a:rPr lang="en-US" sz="28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C</a:t>
            </a:r>
            <a:r>
              <a:rPr lang="zh-CN" sz="28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点处的电场强度恰为零，则下列说法正确的是（</a:t>
            </a:r>
            <a:r>
              <a:rPr lang="en-US" sz="28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zh-CN" sz="28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endParaRPr lang="zh-CN" altLang="en-US" sz="2800" b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100003" name="图片 100003" descr="@@@2e7b4c80-b45d-49a7-8abf-4cd3760f5ffe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7960995" y="3056890"/>
            <a:ext cx="2523490" cy="192341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716280" y="3165475"/>
            <a:ext cx="7085330" cy="18148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8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A</a:t>
            </a:r>
            <a:r>
              <a:rPr lang="zh-CN" sz="28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．圆周上</a:t>
            </a:r>
            <a:r>
              <a:rPr lang="en-US" sz="28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A</a:t>
            </a:r>
            <a:r>
              <a:rPr lang="zh-CN" sz="28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点电场强度最大，且为</a:t>
            </a:r>
            <a:r>
              <a:rPr lang="en-US" sz="28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2EB</a:t>
            </a:r>
            <a:r>
              <a:rPr lang="zh-CN" sz="28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．</a:t>
            </a:r>
            <a:r>
              <a:rPr lang="en-US" sz="28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B</a:t>
            </a:r>
            <a:r>
              <a:rPr lang="zh-CN" sz="28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lang="en-US" sz="28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D</a:t>
            </a:r>
            <a:r>
              <a:rPr lang="zh-CN" sz="28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两点电场强度大小相等，方向相同</a:t>
            </a:r>
            <a:r>
              <a:rPr lang="en-US" sz="28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C</a:t>
            </a:r>
            <a:r>
              <a:rPr lang="zh-CN" sz="28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．</a:t>
            </a:r>
            <a:r>
              <a:rPr lang="en-US" sz="28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B</a:t>
            </a:r>
            <a:r>
              <a:rPr lang="zh-CN" sz="28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点场强大小为</a:t>
            </a:r>
            <a:r>
              <a:rPr lang="en-US" sz="28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ED</a:t>
            </a:r>
            <a:r>
              <a:rPr lang="zh-CN" sz="28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．</a:t>
            </a:r>
            <a:r>
              <a:rPr lang="en-US" sz="28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B</a:t>
            </a:r>
            <a:r>
              <a:rPr lang="zh-CN" sz="28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点场强的方向与水平方向成</a:t>
            </a:r>
            <a:r>
              <a:rPr lang="en-US" sz="28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30</a:t>
            </a:r>
            <a:r>
              <a:rPr lang="en-US" sz="2800" b="0" baseline="30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0</a:t>
            </a:r>
            <a:r>
              <a:rPr lang="zh-CN" sz="28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角</a:t>
            </a:r>
            <a:endParaRPr lang="zh-CN" altLang="en-US" sz="2800" b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3" name="TextBox 1"/>
          <p:cNvSpPr txBox="1"/>
          <p:nvPr>
            <p:custDataLst>
              <p:tags r:id="rId3"/>
            </p:custDataLst>
          </p:nvPr>
        </p:nvSpPr>
        <p:spPr>
          <a:xfrm>
            <a:off x="10572115" y="2192020"/>
            <a:ext cx="52832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000" b="1" dirty="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A</a:t>
            </a:r>
            <a:endParaRPr lang="en-US" altLang="zh-CN" sz="3000" b="1" dirty="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</p:spTree>
    <p:custDataLst>
      <p:tags r:id="rId4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5" name="对象 4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58950" y="1268990"/>
          <a:ext cx="11503660" cy="19500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956" name="Document" r:id="rId2" imgW="11544300" imgH="1952625" progId="Word.Document.8">
                  <p:embed/>
                </p:oleObj>
              </mc:Choice>
              <mc:Fallback>
                <p:oleObj name="Document" r:id="rId2" imgW="11544300" imgH="1952625" progId="Word.Document.8">
                  <p:embed/>
                  <p:pic>
                    <p:nvPicPr>
                      <p:cNvPr id="0" name="图片 1679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950" y="1268990"/>
                        <a:ext cx="11503660" cy="19500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1"/>
          <p:cNvSpPr txBox="1"/>
          <p:nvPr>
            <p:custDataLst>
              <p:tags r:id="rId4"/>
            </p:custDataLst>
          </p:nvPr>
        </p:nvSpPr>
        <p:spPr>
          <a:xfrm>
            <a:off x="11047095" y="2555875"/>
            <a:ext cx="52832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000" b="1" dirty="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B</a:t>
            </a:r>
            <a:endParaRPr lang="zh-CN" altLang="en-US" sz="3000" b="1" dirty="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167937" name="图片 7" descr="说明: D:\共享\Word\21W2.TIF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4954" y="3263826"/>
            <a:ext cx="3070882" cy="2744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对象 7"/>
          <p:cNvGraphicFramePr>
            <a:graphicFrameLocks noChangeAspect="1"/>
          </p:cNvGraphicFramePr>
          <p:nvPr>
            <p:custDataLst>
              <p:tags r:id="rId7"/>
            </p:custDataLst>
          </p:nvPr>
        </p:nvGraphicFramePr>
        <p:xfrm>
          <a:off x="668381" y="4363978"/>
          <a:ext cx="8070850" cy="169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957" name="Document" r:id="rId8" imgW="8096250" imgH="1714500" progId="Word.Document.8">
                  <p:embed/>
                </p:oleObj>
              </mc:Choice>
              <mc:Fallback>
                <p:oleObj name="Document" r:id="rId8" imgW="8096250" imgH="1714500" progId="Word.Document.8">
                  <p:embed/>
                  <p:pic>
                    <p:nvPicPr>
                      <p:cNvPr id="0" name="图片 1679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381" y="4363978"/>
                        <a:ext cx="8070850" cy="169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0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mc:AlternateContent xmlns:mc="http://schemas.openxmlformats.org/markup-compatibility/2006">
        <mc:Choice xmlns:a14="http://schemas.microsoft.com/office/drawing/2010/main" Requires="a14">
          <p:sp>
            <p:nvSpPr>
              <p:cNvPr id="107" name="文本框 106"/>
              <p:cNvSpPr txBox="1"/>
              <p:nvPr/>
            </p:nvSpPr>
            <p:spPr>
              <a:xfrm>
                <a:off x="668020" y="955040"/>
                <a:ext cx="10438130" cy="225615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>
                <a:spAutoFit/>
              </a:bodyPr>
              <a:p>
                <a:pPr indent="0"/>
                <a:r>
                  <a:rPr lang="zh-CN" sz="2800" b="0">
                    <a:latin typeface="宋体" panose="02010600030101010101" pitchFamily="2" charset="-122"/>
                    <a:ea typeface="宋体" panose="02010600030101010101" pitchFamily="2" charset="-122"/>
                    <a:cs typeface="宋体" panose="02010600030101010101" pitchFamily="2" charset="-122"/>
                  </a:rPr>
                  <a:t>变式</a:t>
                </a:r>
                <a:r>
                  <a:rPr lang="en-US" altLang="zh-CN" sz="2800" b="0">
                    <a:latin typeface="宋体" panose="02010600030101010101" pitchFamily="2" charset="-122"/>
                    <a:ea typeface="宋体" panose="02010600030101010101" pitchFamily="2" charset="-122"/>
                    <a:cs typeface="宋体" panose="02010600030101010101" pitchFamily="2" charset="-122"/>
                  </a:rPr>
                  <a:t>3</a:t>
                </a:r>
                <a:r>
                  <a:rPr lang="zh-CN" altLang="en-US" sz="2800" b="0">
                    <a:latin typeface="宋体" panose="02010600030101010101" pitchFamily="2" charset="-122"/>
                    <a:ea typeface="宋体" panose="02010600030101010101" pitchFamily="2" charset="-122"/>
                    <a:cs typeface="宋体" panose="02010600030101010101" pitchFamily="2" charset="-122"/>
                  </a:rPr>
                  <a:t>、</a:t>
                </a:r>
                <a:r>
                  <a:rPr lang="zh-CN" sz="2800" b="0">
                    <a:latin typeface="宋体" panose="02010600030101010101" pitchFamily="2" charset="-122"/>
                    <a:ea typeface="宋体" panose="02010600030101010101" pitchFamily="2" charset="-122"/>
                    <a:cs typeface="宋体" panose="02010600030101010101" pitchFamily="2" charset="-122"/>
                  </a:rPr>
                  <a:t>如图所示，竖直面内固定的均匀带电圆环半径为</a:t>
                </a:r>
                <a:r>
                  <a:rPr lang="en-US" sz="2800" b="0" i="1">
                    <a:latin typeface="宋体" panose="02010600030101010101" pitchFamily="2" charset="-122"/>
                    <a:ea typeface="宋体" panose="02010600030101010101" pitchFamily="2" charset="-122"/>
                    <a:cs typeface="宋体" panose="02010600030101010101" pitchFamily="2" charset="-122"/>
                  </a:rPr>
                  <a:t>R</a:t>
                </a:r>
                <a:r>
                  <a:rPr lang="zh-CN" sz="2800" b="0">
                    <a:latin typeface="宋体" panose="02010600030101010101" pitchFamily="2" charset="-122"/>
                    <a:ea typeface="宋体" panose="02010600030101010101" pitchFamily="2" charset="-122"/>
                    <a:cs typeface="宋体" panose="02010600030101010101" pitchFamily="2" charset="-122"/>
                  </a:rPr>
                  <a:t>，带电量为</a:t>
                </a:r>
                <a:r>
                  <a:rPr lang="en-US" altLang="zh-CN" sz="2800" b="0">
                    <a:latin typeface="宋体" panose="02010600030101010101" pitchFamily="2" charset="-122"/>
                    <a:ea typeface="宋体" panose="02010600030101010101" pitchFamily="2" charset="-122"/>
                    <a:cs typeface="宋体" panose="02010600030101010101" pitchFamily="2" charset="-122"/>
                  </a:rPr>
                  <a:t>-Q</a:t>
                </a:r>
                <a:r>
                  <a:rPr lang="zh-CN" sz="2800" b="0">
                    <a:latin typeface="宋体" panose="02010600030101010101" pitchFamily="2" charset="-122"/>
                    <a:ea typeface="宋体" panose="02010600030101010101" pitchFamily="2" charset="-122"/>
                    <a:cs typeface="宋体" panose="02010600030101010101" pitchFamily="2" charset="-122"/>
                  </a:rPr>
                  <a:t>，在圆环的最高点用绝缘丝线悬挂一质量为m、带电量为q的小球（大小不计），小球在垂直圆环平面的对称轴上处于平衡状态，小球到圆环中心O距离为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zh-CN" sz="2800" b="0" i="1"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</a:rPr>
                        </m:ctrlPr>
                      </m:radPr>
                      <m:deg/>
                      <m:e>
                        <m:r>
                          <a:rPr lang="en-US" altLang="zh-CN" sz="2800" b="0" i="1"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altLang="zh-CN" sz="2800" b="0">
                    <a:latin typeface="宋体" panose="02010600030101010101" pitchFamily="2" charset="-122"/>
                    <a:ea typeface="宋体" panose="02010600030101010101" pitchFamily="2" charset="-122"/>
                    <a:cs typeface="宋体" panose="02010600030101010101" pitchFamily="2" charset="-122"/>
                  </a:rPr>
                  <a:t>R</a:t>
                </a:r>
                <a:r>
                  <a:rPr lang="zh-CN" altLang="en-US" sz="2800" b="0">
                    <a:latin typeface="宋体" panose="02010600030101010101" pitchFamily="2" charset="-122"/>
                    <a:ea typeface="宋体" panose="02010600030101010101" pitchFamily="2" charset="-122"/>
                    <a:cs typeface="宋体" panose="02010600030101010101" pitchFamily="2" charset="-122"/>
                  </a:rPr>
                  <a:t>，已知静电力常量为k，重力加速度为g，以下判断正确的是（　　）</a:t>
                </a:r>
                <a:endParaRPr lang="zh-CN" altLang="en-US" sz="2800" b="0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endParaRPr>
              </a:p>
            </p:txBody>
          </p:sp>
        </mc:Choice>
        <mc:Fallback>
          <p:sp>
            <p:nvSpPr>
              <p:cNvPr id="107" name="文本框 10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020" y="955040"/>
                <a:ext cx="10438130" cy="2256155"/>
              </a:xfrm>
              <a:prstGeom prst="rect">
                <a:avLst/>
              </a:prstGeom>
              <a:blipFill rotWithShape="1">
                <a:blip r:embed="rId1"/>
                <a:stretch>
                  <a:fillRect/>
                </a:stretch>
              </a:blipFill>
              <a:ln w="9525">
                <a:noFill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0003" name="图片 100003" descr="@@@095af165-9b75-465e-93f0-9dedaa634018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8827135" y="3806825"/>
            <a:ext cx="2174240" cy="216027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rcRect r="25223"/>
          <a:stretch>
            <a:fillRect/>
          </a:stretch>
        </p:blipFill>
        <p:spPr>
          <a:xfrm>
            <a:off x="530225" y="3294380"/>
            <a:ext cx="8201660" cy="305816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8818880" y="4557395"/>
            <a:ext cx="212725" cy="1644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TextBox 1"/>
          <p:cNvSpPr txBox="1"/>
          <p:nvPr>
            <p:custDataLst>
              <p:tags r:id="rId5"/>
            </p:custDataLst>
          </p:nvPr>
        </p:nvSpPr>
        <p:spPr>
          <a:xfrm>
            <a:off x="5623971" y="2657431"/>
            <a:ext cx="1080135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000" b="1" dirty="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C</a:t>
            </a:r>
            <a:endParaRPr lang="en-US" altLang="zh-CN" sz="3000" b="1" dirty="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</p:spTree>
    <p:custDataLst>
      <p:tags r:id="rId6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" name="文本框 10"/>
          <p:cNvSpPr txBox="1"/>
          <p:nvPr/>
        </p:nvSpPr>
        <p:spPr>
          <a:xfrm>
            <a:off x="610235" y="861060"/>
            <a:ext cx="10720070" cy="1383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2800" b="0">
                <a:ea typeface="宋体" panose="02010600030101010101" pitchFamily="2" charset="-122"/>
              </a:rPr>
              <a:t>拓展</a:t>
            </a:r>
            <a:r>
              <a:rPr lang="en-US" altLang="zh-CN" sz="2800" b="0">
                <a:ea typeface="宋体" panose="02010600030101010101" pitchFamily="2" charset="-122"/>
              </a:rPr>
              <a:t>1</a:t>
            </a:r>
            <a:r>
              <a:rPr lang="zh-CN" sz="2800" b="0">
                <a:ea typeface="宋体" panose="02010600030101010101" pitchFamily="2" charset="-122"/>
              </a:rPr>
              <a:t>：如图所示，半径为</a:t>
            </a:r>
            <a:r>
              <a:rPr lang="en-US" altLang="zh-CN" sz="2800" b="0">
                <a:ea typeface="宋体" panose="02010600030101010101" pitchFamily="2" charset="-122"/>
              </a:rPr>
              <a:t>R的导体环的顶端有一宽为l的小狭缝A</a:t>
            </a:r>
            <a:r>
              <a:rPr lang="zh-CN" altLang="en-US" sz="2800" b="0">
                <a:ea typeface="宋体" panose="02010600030101010101" pitchFamily="2" charset="-122"/>
              </a:rPr>
              <a:t>，且满足</a:t>
            </a:r>
            <a:r>
              <a:rPr lang="en-US" altLang="zh-CN" sz="2800" b="0">
                <a:ea typeface="宋体" panose="02010600030101010101" pitchFamily="2" charset="-122"/>
              </a:rPr>
              <a:t>l远远小于</a:t>
            </a:r>
            <a:r>
              <a:rPr lang="en-US" altLang="zh-CN" sz="2800">
                <a:ea typeface="宋体" panose="02010600030101010101" pitchFamily="2" charset="-122"/>
                <a:sym typeface="+mn-ea"/>
              </a:rPr>
              <a:t>R在导体环上均匀分布着总电荷量为的q负电荷,已知静电力常量为k则下列说法正确的是（　　）</a:t>
            </a:r>
            <a:endParaRPr lang="en-US" altLang="zh-CN" sz="2800">
              <a:ea typeface="宋体" panose="02010600030101010101" pitchFamily="2" charset="-122"/>
              <a:sym typeface="+mn-ea"/>
            </a:endParaRPr>
          </a:p>
        </p:txBody>
      </p:sp>
      <p:pic>
        <p:nvPicPr>
          <p:cNvPr id="100013" name="图片 100013" descr="@@@16f4b7c8-17d5-4e42-98d8-f8c3148fe0f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9119870" y="2847340"/>
            <a:ext cx="2277745" cy="227774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rcRect r="15241"/>
          <a:stretch>
            <a:fillRect/>
          </a:stretch>
        </p:blipFill>
        <p:spPr>
          <a:xfrm>
            <a:off x="464820" y="2430780"/>
            <a:ext cx="8126095" cy="3111500"/>
          </a:xfrm>
          <a:prstGeom prst="rect">
            <a:avLst/>
          </a:prstGeom>
        </p:spPr>
      </p:pic>
      <p:sp>
        <p:nvSpPr>
          <p:cNvPr id="13" name="TextBox 1"/>
          <p:cNvSpPr txBox="1"/>
          <p:nvPr>
            <p:custDataLst>
              <p:tags r:id="rId4"/>
            </p:custDataLst>
          </p:nvPr>
        </p:nvSpPr>
        <p:spPr>
          <a:xfrm>
            <a:off x="6635526" y="1691596"/>
            <a:ext cx="1080135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000" b="1" dirty="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D</a:t>
            </a:r>
            <a:endParaRPr lang="en-US" altLang="zh-CN" sz="3000" b="1" dirty="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</p:spTree>
    <p:custDataLst>
      <p:tags r:id="rId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351701" y="708819"/>
            <a:ext cx="11504225" cy="272034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p>
            <a:pPr marL="355600" indent="-355600" algn="just">
              <a:lnSpc>
                <a:spcPct val="130000"/>
              </a:lnSpc>
              <a:spcAft>
                <a:spcPts val="0"/>
              </a:spcAft>
              <a:tabLst>
                <a:tab pos="2700655" algn="l"/>
              </a:tabLst>
            </a:pP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 </a:t>
            </a:r>
            <a:r>
              <a:rPr lang="zh-CN" altLang="en-US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拓展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2</a:t>
            </a:r>
            <a:r>
              <a:rPr lang="zh-CN" altLang="en-US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、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一无限大接地导体板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MN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前面放有一点电荷＋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Q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，它们在周围产生的电场可看作是在没有导体板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MN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存在的情况下，由点电荷＋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Q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与其像电荷－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Q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共同激发产生的。像电荷－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Q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的位置就是把导体板当作平面镜时，电荷＋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Q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在此镜中的像点位置。如图所示，已知＋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Q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所在位置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P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点到金属板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MN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的距离为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L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，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a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为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OP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的中点，</a:t>
            </a:r>
            <a:r>
              <a:rPr lang="en-US" altLang="zh-CN" sz="2600" i="1" kern="100" dirty="0" err="1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abcd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是边长为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L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的正方形，其中</a:t>
            </a:r>
            <a:r>
              <a:rPr lang="en-US" altLang="zh-CN" sz="2600" i="1" kern="100" dirty="0" err="1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ab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边平行于</a:t>
            </a:r>
            <a:r>
              <a:rPr lang="en-US" altLang="zh-CN" sz="2600" i="1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MN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。则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(</a:t>
            </a:r>
            <a:r>
              <a:rPr lang="zh-CN" altLang="zh-CN" sz="2600" kern="100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　　</a:t>
            </a:r>
            <a:r>
              <a:rPr lang="en-US" altLang="zh-CN" sz="2600" kern="100" dirty="0">
                <a:latin typeface="Times New Roman" panose="02020603050405020304"/>
                <a:ea typeface="微软雅黑" panose="020B0503020204020204" charset="-122"/>
                <a:cs typeface="Courier New" panose="02070309020205020404"/>
              </a:rPr>
              <a:t>)</a:t>
            </a:r>
            <a:endParaRPr lang="zh-CN" altLang="zh-CN" sz="1050" kern="100" dirty="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4" name="TextBox 1"/>
          <p:cNvSpPr txBox="1"/>
          <p:nvPr>
            <p:custDataLst>
              <p:tags r:id="rId2"/>
            </p:custDataLst>
          </p:nvPr>
        </p:nvSpPr>
        <p:spPr>
          <a:xfrm>
            <a:off x="11047095" y="2716530"/>
            <a:ext cx="80899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000" b="1" dirty="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B</a:t>
            </a:r>
            <a:endParaRPr lang="zh-CN" altLang="en-US" sz="3000" b="1" dirty="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840607" y="3428925"/>
          <a:ext cx="7592695" cy="30537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972" name="Document" r:id="rId4" imgW="7620000" imgH="3067050" progId="Word.Document.8">
                  <p:embed/>
                </p:oleObj>
              </mc:Choice>
              <mc:Fallback>
                <p:oleObj name="Document" r:id="rId4" imgW="7620000" imgH="3067050" progId="Word.Document.8">
                  <p:embed/>
                  <p:pic>
                    <p:nvPicPr>
                      <p:cNvPr id="0" name="图片 1689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0607" y="3428925"/>
                        <a:ext cx="7592695" cy="30537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8961" name="图片 9" descr="说明: D:\共享\Word\Q897.TIF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9970" y="3429000"/>
            <a:ext cx="2978785" cy="2840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8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BEAUTIFY_FLAG" val=""/>
</p:tagLst>
</file>

<file path=ppt/tags/tag100.xml><?xml version="1.0" encoding="utf-8"?>
<p:tagLst xmlns:p="http://schemas.openxmlformats.org/presentationml/2006/main">
  <p:tag name="KSO_WM_BEAUTIFY_FLAG" val=""/>
</p:tagLst>
</file>

<file path=ppt/tags/tag101.xml><?xml version="1.0" encoding="utf-8"?>
<p:tagLst xmlns:p="http://schemas.openxmlformats.org/presentationml/2006/main">
  <p:tag name="KSO_WM_BEAUTIFY_FLAG" val=""/>
</p:tagLst>
</file>

<file path=ppt/tags/tag102.xml><?xml version="1.0" encoding="utf-8"?>
<p:tagLst xmlns:p="http://schemas.openxmlformats.org/presentationml/2006/main">
  <p:tag name="KSO_WM_BEAUTIFY_FLAG" val=""/>
</p:tagLst>
</file>

<file path=ppt/tags/tag10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4.xml><?xml version="1.0" encoding="utf-8"?>
<p:tagLst xmlns:p="http://schemas.openxmlformats.org/presentationml/2006/main">
  <p:tag name="KSO_WM_BEAUTIFY_FLAG" val=""/>
</p:tagLst>
</file>

<file path=ppt/tags/tag105.xml><?xml version="1.0" encoding="utf-8"?>
<p:tagLst xmlns:p="http://schemas.openxmlformats.org/presentationml/2006/main">
  <p:tag name="KSO_WM_BEAUTIFY_FLAG" val=""/>
</p:tagLst>
</file>

<file path=ppt/tags/tag106.xml><?xml version="1.0" encoding="utf-8"?>
<p:tagLst xmlns:p="http://schemas.openxmlformats.org/presentationml/2006/main">
  <p:tag name="KSO_WM_BEAUTIFY_FLAG" val=""/>
</p:tagLst>
</file>

<file path=ppt/tags/tag107.xml><?xml version="1.0" encoding="utf-8"?>
<p:tagLst xmlns:p="http://schemas.openxmlformats.org/presentationml/2006/main">
  <p:tag name="KSO_WM_BEAUTIFY_FLAG" val=""/>
</p:tagLst>
</file>

<file path=ppt/tags/tag10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9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BEAUTIFY_FLAG" val=""/>
</p:tagLst>
</file>

<file path=ppt/tags/tag111.xml><?xml version="1.0" encoding="utf-8"?>
<p:tagLst xmlns:p="http://schemas.openxmlformats.org/presentationml/2006/main">
  <p:tag name="KSO_WM_BEAUTIFY_FLAG" val=""/>
</p:tagLst>
</file>

<file path=ppt/tags/tag112.xml><?xml version="1.0" encoding="utf-8"?>
<p:tagLst xmlns:p="http://schemas.openxmlformats.org/presentationml/2006/main">
  <p:tag name="KSO_WM_BEAUTIFY_FLAG" val=""/>
</p:tagLst>
</file>

<file path=ppt/tags/tag113.xml><?xml version="1.0" encoding="utf-8"?>
<p:tagLst xmlns:p="http://schemas.openxmlformats.org/presentationml/2006/main">
  <p:tag name="KSO_WM_BEAUTIFY_FLAG" val=""/>
</p:tagLst>
</file>

<file path=ppt/tags/tag114.xml><?xml version="1.0" encoding="utf-8"?>
<p:tagLst xmlns:p="http://schemas.openxmlformats.org/presentationml/2006/main">
  <p:tag name="KSO_WM_BEAUTIFY_FLAG" val=""/>
</p:tagLst>
</file>

<file path=ppt/tags/tag115.xml><?xml version="1.0" encoding="utf-8"?>
<p:tagLst xmlns:p="http://schemas.openxmlformats.org/presentationml/2006/main">
  <p:tag name="KSO_WM_BEAUTIFY_FLAG" val=""/>
</p:tagLst>
</file>

<file path=ppt/tags/tag11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17.xml><?xml version="1.0" encoding="utf-8"?>
<p:tagLst xmlns:p="http://schemas.openxmlformats.org/presentationml/2006/main">
  <p:tag name="commondata" val="eyJoZGlkIjoiNTQwZGZjMWZhNWRiZTc2OGNiMzRmMzk3ZTFjMzllY2QifQ==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AS_UNIQUEID" val="248"/>
  <p:tag name="KSO_WM_BEAUTIFY_FLAG" val="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BEAUTIFY_FLAG" val="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BEAUTIFY_FLAG" val="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72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3.xml><?xml version="1.0" encoding="utf-8"?>
<p:tagLst xmlns:p="http://schemas.openxmlformats.org/presentationml/2006/main">
  <p:tag name="KSO_WM_BEAUTIFY_FLAG" val=""/>
</p:tagLst>
</file>

<file path=ppt/tags/tag7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5.xml><?xml version="1.0" encoding="utf-8"?>
<p:tagLst xmlns:p="http://schemas.openxmlformats.org/presentationml/2006/main">
  <p:tag name="KSO_WM_BEAUTIFY_FLAG" val=""/>
</p:tagLst>
</file>

<file path=ppt/tags/tag76.xml><?xml version="1.0" encoding="utf-8"?>
<p:tagLst xmlns:p="http://schemas.openxmlformats.org/presentationml/2006/main">
  <p:tag name="KSO_WM_BEAUTIFY_FLAG" val=""/>
</p:tagLst>
</file>

<file path=ppt/tags/tag77.xml><?xml version="1.0" encoding="utf-8"?>
<p:tagLst xmlns:p="http://schemas.openxmlformats.org/presentationml/2006/main">
  <p:tag name="KSO_WM_BEAUTIFY_FLAG" val=""/>
</p:tagLst>
</file>

<file path=ppt/tags/tag7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9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80.xml><?xml version="1.0" encoding="utf-8"?>
<p:tagLst xmlns:p="http://schemas.openxmlformats.org/presentationml/2006/main">
  <p:tag name="KSO_WM_BEAUTIFY_FLAG" val=""/>
</p:tagLst>
</file>

<file path=ppt/tags/tag81.xml><?xml version="1.0" encoding="utf-8"?>
<p:tagLst xmlns:p="http://schemas.openxmlformats.org/presentationml/2006/main">
  <p:tag name="KSO_WM_BEAUTIFY_FLAG" val=""/>
</p:tagLst>
</file>

<file path=ppt/tags/tag82.xml><?xml version="1.0" encoding="utf-8"?>
<p:tagLst xmlns:p="http://schemas.openxmlformats.org/presentationml/2006/main">
  <p:tag name="KSO_WM_BEAUTIFY_FLAG" val=""/>
</p:tagLst>
</file>

<file path=ppt/tags/tag83.xml><?xml version="1.0" encoding="utf-8"?>
<p:tagLst xmlns:p="http://schemas.openxmlformats.org/presentationml/2006/main">
  <p:tag name="KSO_WM_BEAUTIFY_FLAG" val=""/>
</p:tagLst>
</file>

<file path=ppt/tags/tag8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5.xml><?xml version="1.0" encoding="utf-8"?>
<p:tagLst xmlns:p="http://schemas.openxmlformats.org/presentationml/2006/main">
  <p:tag name="KSO_WM_BEAUTIFY_FLAG" val=""/>
</p:tagLst>
</file>

<file path=ppt/tags/tag86.xml><?xml version="1.0" encoding="utf-8"?>
<p:tagLst xmlns:p="http://schemas.openxmlformats.org/presentationml/2006/main">
  <p:tag name="KSO_WM_BEAUTIFY_FLAG" val=""/>
</p:tagLst>
</file>

<file path=ppt/tags/tag8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8.xml><?xml version="1.0" encoding="utf-8"?>
<p:tagLst xmlns:p="http://schemas.openxmlformats.org/presentationml/2006/main">
  <p:tag name="KSO_WM_BEAUTIFY_FLAG" val=""/>
</p:tagLst>
</file>

<file path=ppt/tags/tag89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ags/tag90.xml><?xml version="1.0" encoding="utf-8"?>
<p:tagLst xmlns:p="http://schemas.openxmlformats.org/presentationml/2006/main">
  <p:tag name="KSO_WM_BEAUTIFY_FLAG" val=""/>
</p:tagLst>
</file>

<file path=ppt/tags/tag91.xml><?xml version="1.0" encoding="utf-8"?>
<p:tagLst xmlns:p="http://schemas.openxmlformats.org/presentationml/2006/main">
  <p:tag name="KSO_WM_BEAUTIFY_FLAG" val=""/>
</p:tagLst>
</file>

<file path=ppt/tags/tag9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3.xml><?xml version="1.0" encoding="utf-8"?>
<p:tagLst xmlns:p="http://schemas.openxmlformats.org/presentationml/2006/main">
  <p:tag name="KSO_WM_BEAUTIFY_FLAG" val=""/>
</p:tagLst>
</file>

<file path=ppt/tags/tag94.xml><?xml version="1.0" encoding="utf-8"?>
<p:tagLst xmlns:p="http://schemas.openxmlformats.org/presentationml/2006/main">
  <p:tag name="KSO_WM_BEAUTIFY_FLAG" val=""/>
</p:tagLst>
</file>

<file path=ppt/tags/tag9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6.xml><?xml version="1.0" encoding="utf-8"?>
<p:tagLst xmlns:p="http://schemas.openxmlformats.org/presentationml/2006/main">
  <p:tag name="KSO_WM_BEAUTIFY_FLAG" val=""/>
</p:tagLst>
</file>

<file path=ppt/tags/tag97.xml><?xml version="1.0" encoding="utf-8"?>
<p:tagLst xmlns:p="http://schemas.openxmlformats.org/presentationml/2006/main">
  <p:tag name="KSO_WM_BEAUTIFY_FLAG" val=""/>
</p:tagLst>
</file>

<file path=ppt/tags/tag9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1411</Words>
  <Application>WPS 演示</Application>
  <PresentationFormat>宽屏</PresentationFormat>
  <Paragraphs>78</Paragraphs>
  <Slides>11</Slides>
  <Notes>4</Notes>
  <HiddenSlides>0</HiddenSlides>
  <MMClips>0</MMClips>
  <ScaleCrop>false</ScaleCrop>
  <HeadingPairs>
    <vt:vector size="8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4</vt:i4>
      </vt:variant>
      <vt:variant>
        <vt:lpstr>幻灯片标题</vt:lpstr>
      </vt:variant>
      <vt:variant>
        <vt:i4>11</vt:i4>
      </vt:variant>
    </vt:vector>
  </HeadingPairs>
  <TitlesOfParts>
    <vt:vector size="34" baseType="lpstr">
      <vt:lpstr>Arial</vt:lpstr>
      <vt:lpstr>宋体</vt:lpstr>
      <vt:lpstr>Wingdings</vt:lpstr>
      <vt:lpstr>Wingdings</vt:lpstr>
      <vt:lpstr>华文隶书</vt:lpstr>
      <vt:lpstr>华文楷体</vt:lpstr>
      <vt:lpstr>Times New Roman</vt:lpstr>
      <vt:lpstr>隶书</vt:lpstr>
      <vt:lpstr>Cambria Math</vt:lpstr>
      <vt:lpstr>楷体</vt:lpstr>
      <vt:lpstr>华文细黑</vt:lpstr>
      <vt:lpstr>MS Mincho</vt:lpstr>
      <vt:lpstr>Segoe Print</vt:lpstr>
      <vt:lpstr>Times New Roman</vt:lpstr>
      <vt:lpstr>微软雅黑</vt:lpstr>
      <vt:lpstr>Courier New</vt:lpstr>
      <vt:lpstr>Arial Unicode MS</vt:lpstr>
      <vt:lpstr>Calibri</vt:lpstr>
      <vt:lpstr>WPS</vt:lpstr>
      <vt:lpstr>Word.Document.8</vt:lpstr>
      <vt:lpstr>Word.Document.8</vt:lpstr>
      <vt:lpstr>Word.Document.8</vt:lpstr>
      <vt:lpstr>Word.Document.8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晴</cp:lastModifiedBy>
  <cp:revision>170</cp:revision>
  <dcterms:created xsi:type="dcterms:W3CDTF">2019-06-19T02:08:00Z</dcterms:created>
  <dcterms:modified xsi:type="dcterms:W3CDTF">2023-12-11T08:02:40Z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2052-12.1.0.15990</vt:lpwstr>
  </property>
  <property fmtid="{D5CDD505-2E9C-101B-9397-08002B2CF9AE}" pid="3" name="ICV">
    <vt:lpwstr>8170E2FEEEFA4A3B88B3E80F42EDE866_11</vt:lpwstr>
  </property>
</Properties>
</file>