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4"/>
  </p:handoutMasterIdLst>
  <p:sldIdLst>
    <p:sldId id="256" r:id="rId3"/>
    <p:sldId id="264" r:id="rId4"/>
    <p:sldId id="265" r:id="rId5"/>
    <p:sldId id="289" r:id="rId6"/>
    <p:sldId id="282" r:id="rId7"/>
    <p:sldId id="259" r:id="rId8"/>
    <p:sldId id="263" r:id="rId9"/>
    <p:sldId id="262" r:id="rId10"/>
    <p:sldId id="260" r:id="rId11"/>
    <p:sldId id="261" r:id="rId12"/>
    <p:sldId id="266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17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2" Type="http://schemas.openxmlformats.org/officeDocument/2006/relationships/tags" Target="../tags/tag10.xml"/><Relationship Id="rId11" Type="http://schemas.openxmlformats.org/officeDocument/2006/relationships/image" Target="../media/image1.png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1" Type="http://schemas.openxmlformats.org/officeDocument/2006/relationships/tags" Target="../tags/tag19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1344295"/>
            <a:ext cx="9799320" cy="139382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12" name="直接连接符 11"/>
          <p:cNvCxnSpPr/>
          <p:nvPr userDrawn="1">
            <p:custDataLst>
              <p:tags r:id="rId7"/>
            </p:custDataLst>
          </p:nvPr>
        </p:nvCxnSpPr>
        <p:spPr>
          <a:xfrm>
            <a:off x="590550" y="3292475"/>
            <a:ext cx="11130915" cy="0"/>
          </a:xfrm>
          <a:prstGeom prst="line">
            <a:avLst/>
          </a:prstGeom>
          <a:ln w="412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>
            <p:custDataLst>
              <p:tags r:id="rId8"/>
            </p:custDataLst>
          </p:nvPr>
        </p:nvCxnSpPr>
        <p:spPr>
          <a:xfrm>
            <a:off x="840740" y="3429000"/>
            <a:ext cx="10454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>
            <p:custDataLst>
              <p:tags r:id="rId9"/>
            </p:custDataLst>
          </p:nvPr>
        </p:nvSpPr>
        <p:spPr>
          <a:xfrm>
            <a:off x="9938385" y="262255"/>
            <a:ext cx="1972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高</a:t>
            </a:r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三物理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19125" y="156845"/>
            <a:ext cx="3984625" cy="828040"/>
            <a:chOff x="942" y="546"/>
            <a:chExt cx="6275" cy="1304"/>
          </a:xfrm>
        </p:grpSpPr>
        <p:pic>
          <p:nvPicPr>
            <p:cNvPr id="4" name="图片 3"/>
            <p:cNvPicPr>
              <a:picLocks noChangeAspect="1"/>
            </p:cNvPicPr>
            <p:nvPr userDrawn="1">
              <p:custDataLst>
                <p:tags r:id="rId10"/>
              </p:custDataLst>
            </p:nvPr>
          </p:nvPicPr>
          <p:blipFill>
            <a:blip r:embed="rId11">
              <a:clrChange>
                <a:clrFrom>
                  <a:srgbClr val="0C7ED9">
                    <a:alpha val="100000"/>
                  </a:srgbClr>
                </a:clrFrom>
                <a:clrTo>
                  <a:srgbClr val="0C7ED9">
                    <a:alpha val="100000"/>
                    <a:alpha val="0"/>
                  </a:srgbClr>
                </a:clrTo>
              </a:clrChange>
              <a:lum contrast="-6000"/>
            </a:blip>
            <a:srcRect r="77507"/>
            <a:stretch>
              <a:fillRect/>
            </a:stretch>
          </p:blipFill>
          <p:spPr>
            <a:xfrm>
              <a:off x="942" y="546"/>
              <a:ext cx="1245" cy="130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 userDrawn="1">
              <p:custDataLst>
                <p:tags r:id="rId12"/>
              </p:custDataLst>
            </p:nvPr>
          </p:nvSpPr>
          <p:spPr>
            <a:xfrm>
              <a:off x="2187" y="738"/>
              <a:ext cx="503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lvl="0" algn="dist"/>
              <a:r>
                <a:rPr lang="zh-CN" altLang="en-US" sz="2800" b="1">
                  <a:latin typeface="华文楷体" panose="02010600040101010101" charset="-122"/>
                  <a:ea typeface="华文楷体" panose="02010600040101010101" charset="-122"/>
                </a:rPr>
                <a:t>南京市秦淮中学</a:t>
              </a:r>
              <a:endParaRPr lang="zh-CN" altLang="en-US" sz="2800" b="1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l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NANJING QINHUAI SENIOR HIGH SCHOOL</a:t>
              </a:r>
              <a:endPara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>
            <p:custDataLst>
              <p:tags r:id="rId7"/>
            </p:custDataLst>
          </p:nvPr>
        </p:nvSpPr>
        <p:spPr>
          <a:xfrm>
            <a:off x="-15240" y="6430645"/>
            <a:ext cx="12208510" cy="427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 userDrawn="1">
            <p:custDataLst>
              <p:tags r:id="rId8"/>
            </p:custDataLst>
          </p:nvPr>
        </p:nvSpPr>
        <p:spPr>
          <a:xfrm>
            <a:off x="8702040" y="6456045"/>
            <a:ext cx="3489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崇德樂善</a:t>
            </a:r>
            <a:r>
              <a:rPr lang="en-US" altLang="zh-CN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24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知行合一</a:t>
            </a:r>
            <a:endParaRPr lang="zh-CN" altLang="en-US" sz="24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6815455" y="6412865"/>
            <a:ext cx="1886585" cy="467995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>
            <p:custDataLst>
              <p:tags r:id="rId11"/>
            </p:custDataLst>
          </p:nvPr>
        </p:nvCxnSpPr>
        <p:spPr bwMode="auto">
          <a:xfrm>
            <a:off x="-17780" y="779145"/>
            <a:ext cx="12261850" cy="8255"/>
          </a:xfrm>
          <a:prstGeom prst="line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71.xml"/><Relationship Id="rId16" Type="http://schemas.openxmlformats.org/officeDocument/2006/relationships/tags" Target="../tags/tag70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image" Target="file:///D:\&#20849;&#20139;\&#38472;&#20029;\Q900.TIF" TargetMode="External"/><Relationship Id="rId6" Type="http://schemas.openxmlformats.org/officeDocument/2006/relationships/image" Target="../media/image18.png"/><Relationship Id="rId5" Type="http://schemas.openxmlformats.org/officeDocument/2006/relationships/tags" Target="../tags/tag106.xml"/><Relationship Id="rId4" Type="http://schemas.openxmlformats.org/officeDocument/2006/relationships/image" Target="../media/image17.emf"/><Relationship Id="rId3" Type="http://schemas.openxmlformats.org/officeDocument/2006/relationships/oleObject" Target="../embeddings/Document4.doc"/><Relationship Id="rId2" Type="http://schemas.openxmlformats.org/officeDocument/2006/relationships/tags" Target="../tags/tag105.xml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0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image" Target="../media/image20.png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image" Target="../media/image19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16.xml"/><Relationship Id="rId1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image" Target="../media/image4.png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84.xml"/><Relationship Id="rId6" Type="http://schemas.openxmlformats.org/officeDocument/2006/relationships/image" Target="../media/image5.png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image" Target="../media/image6.png"/><Relationship Id="rId1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emf"/><Relationship Id="rId8" Type="http://schemas.openxmlformats.org/officeDocument/2006/relationships/oleObject" Target="../embeddings/Document2.doc"/><Relationship Id="rId7" Type="http://schemas.openxmlformats.org/officeDocument/2006/relationships/tags" Target="../tags/tag91.xml"/><Relationship Id="rId6" Type="http://schemas.openxmlformats.org/officeDocument/2006/relationships/image" Target="../media/image8.png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image" Target="../media/image7.emf"/><Relationship Id="rId2" Type="http://schemas.openxmlformats.org/officeDocument/2006/relationships/oleObject" Target="../embeddings/Document1.doc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92.xml"/><Relationship Id="rId1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image" Target="../media/image12.emf"/><Relationship Id="rId3" Type="http://schemas.openxmlformats.org/officeDocument/2006/relationships/image" Target="../media/image11.png"/><Relationship Id="rId2" Type="http://schemas.openxmlformats.org/officeDocument/2006/relationships/tags" Target="../tags/tag93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tags" Target="../tags/tag9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03.xml"/><Relationship Id="rId7" Type="http://schemas.openxmlformats.org/officeDocument/2006/relationships/image" Target="../media/image16.png"/><Relationship Id="rId6" Type="http://schemas.openxmlformats.org/officeDocument/2006/relationships/tags" Target="../tags/tag102.xml"/><Relationship Id="rId5" Type="http://schemas.openxmlformats.org/officeDocument/2006/relationships/image" Target="../media/image15.emf"/><Relationship Id="rId4" Type="http://schemas.openxmlformats.org/officeDocument/2006/relationships/oleObject" Target="../embeddings/Document3.doc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0" Type="http://schemas.openxmlformats.org/officeDocument/2006/relationships/vmlDrawing" Target="../drawings/vmlDrawing2.vml"/><Relationship Id="rId1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88130" y="1937385"/>
            <a:ext cx="38404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电场</a:t>
            </a:r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强度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85160" y="3651885"/>
            <a:ext cx="5821680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高三一轮复习</a:t>
            </a:r>
            <a:r>
              <a:rPr lang="en-US" altLang="zh-CN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电场力的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性质</a:t>
            </a:r>
            <a:endParaRPr lang="zh-CN" altLang="en-US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67541" y="654777"/>
            <a:ext cx="11656625" cy="25209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marL="355600" indent="-3556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拓展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一半径为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R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的绝缘球体上均匀分布着电荷量为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的正电荷，以球心为原点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O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建立坐标系，如图所示，在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x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R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D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点有一电荷量为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的固定点电荷，已知在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x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R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点电场强度为零，静电力常量为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k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。则下列说法正确的是</a:t>
            </a:r>
            <a:endParaRPr lang="zh-CN" altLang="zh-CN" sz="2600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</a:endParaRPr>
          </a:p>
          <a:p>
            <a:pPr marL="355600" indent="-3556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641032" y="3069153"/>
          <a:ext cx="6036310" cy="360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5" name="Document" r:id="rId3" imgW="6038850" imgH="3629025" progId="Word.Document.8">
                  <p:embed/>
                </p:oleObj>
              </mc:Choice>
              <mc:Fallback>
                <p:oleObj name="Document" r:id="rId3" imgW="6038850" imgH="3629025" progId="Word.Document.8">
                  <p:embed/>
                  <p:pic>
                    <p:nvPicPr>
                      <p:cNvPr id="0" name="图片 1567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" y="3069153"/>
                        <a:ext cx="6036310" cy="3604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6693" name="Picture 21" descr="D:\共享\陈丽\Q900.TI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480" y="3080036"/>
            <a:ext cx="5345351" cy="175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>
            <p:custDataLst>
              <p:tags r:id="rId8"/>
            </p:custDataLst>
          </p:nvPr>
        </p:nvSpPr>
        <p:spPr>
          <a:xfrm>
            <a:off x="745331" y="252547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243205" y="130810"/>
            <a:ext cx="5159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u"/>
            </a:pP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总结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3205" y="963930"/>
            <a:ext cx="609600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1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电场强度</a:t>
            </a:r>
            <a:endParaRPr lang="zh-CN" altLang="zh-CN" sz="2600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931545" y="1611630"/>
                <a:ext cx="4064000" cy="848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800"/>
                  <a:t>（</a:t>
                </a:r>
                <a:r>
                  <a:rPr lang="en-US" altLang="zh-CN" sz="2800"/>
                  <a:t>1</a:t>
                </a:r>
                <a:r>
                  <a:rPr lang="zh-CN" altLang="en-US" sz="2800"/>
                  <a:t>）定义式：</a:t>
                </a:r>
                <a14:m>
                  <m:oMath xmlns:m="http://schemas.openxmlformats.org/officeDocument/2006/math">
                    <m:r>
                      <a:rPr lang="en-US" altLang="zh-CN" sz="3200" i="1">
                        <a:latin typeface="Cambria Math" panose="02040503050406030204" charset="0"/>
                        <a:cs typeface="Cambria Math" panose="02040503050406030204" charset="0"/>
                      </a:rPr>
                      <m:t>𝐸</m:t>
                    </m:r>
                    <m:r>
                      <a:rPr lang="en-US" altLang="zh-CN" sz="3200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𝐹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𝑞</m:t>
                        </m:r>
                      </m:den>
                    </m:f>
                  </m:oMath>
                </a14:m>
                <a:endParaRPr lang="en-US" altLang="zh-CN" sz="3200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45" y="1611630"/>
                <a:ext cx="4064000" cy="848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4693285" y="1790700"/>
            <a:ext cx="2771775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单位：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N/C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或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V/m</a:t>
            </a:r>
            <a:endParaRPr lang="en-US" altLang="zh-CN" sz="2600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931545" y="2587625"/>
                <a:ext cx="6080125" cy="701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800"/>
                  <a:t>（</a:t>
                </a:r>
                <a:r>
                  <a:rPr lang="en-US" altLang="zh-CN" sz="2800"/>
                  <a:t>2</a:t>
                </a:r>
                <a:r>
                  <a:rPr lang="zh-CN" altLang="en-US" sz="2800"/>
                  <a:t>）点电荷的电场：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charset="0"/>
                        <a:cs typeface="Cambria Math" panose="02040503050406030204" charset="0"/>
                      </a:rPr>
                      <m:t>𝐸</m:t>
                    </m:r>
                    <m:r>
                      <a:rPr lang="en-US" altLang="zh-CN" sz="28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sz="28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𝑘</m:t>
                    </m:r>
                    <m:f>
                      <m:fPr>
                        <m:ctrlPr>
                          <a:rPr lang="en-US" altLang="zh-CN" sz="2800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𝑄</m:t>
                        </m:r>
                      </m:num>
                      <m:den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charset="0"/>
                                <a:ea typeface="MS Mincho" charset="0"/>
                                <a:cs typeface="Cambria Math" panose="02040503050406030204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charset="0"/>
                                <a:ea typeface="MS Mincho" charset="0"/>
                                <a:cs typeface="Cambria Math" panose="0204050305040603020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charset="0"/>
                                <a:ea typeface="MS Mincho" charset="0"/>
                                <a:cs typeface="Cambria Math" panose="0204050305040603020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sz="2800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"/>
                </p:custDataLst>
              </p:nvPr>
            </p:nvSpPr>
            <p:spPr>
              <a:xfrm>
                <a:off x="931545" y="2587625"/>
                <a:ext cx="6080125" cy="7016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243205" y="3688080"/>
            <a:ext cx="609600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2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电场强度的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叠加</a:t>
            </a:r>
            <a:endParaRPr lang="zh-CN" altLang="zh-CN" sz="2600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931545" y="4345940"/>
            <a:ext cx="5934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）叠加法则：平行四边形</a:t>
            </a:r>
            <a:r>
              <a:rPr lang="zh-CN" altLang="en-US" sz="2800"/>
              <a:t>定则</a:t>
            </a:r>
            <a:endParaRPr lang="zh-CN" altLang="en-US" sz="2800"/>
          </a:p>
        </p:txBody>
      </p: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931545" y="5093335"/>
            <a:ext cx="9771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）常用方法：微元法、填补法、等效法、对称</a:t>
            </a:r>
            <a:r>
              <a:rPr lang="zh-CN" altLang="en-US" sz="2800"/>
              <a:t>法</a:t>
            </a:r>
            <a:endParaRPr lang="zh-CN" altLang="en-US" sz="2800"/>
          </a:p>
        </p:txBody>
      </p:sp>
    </p:spTree>
    <p:custDataLst>
      <p:tags r:id="rId10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" name="文本框 106"/>
          <p:cNvSpPr txBox="1"/>
          <p:nvPr/>
        </p:nvSpPr>
        <p:spPr>
          <a:xfrm>
            <a:off x="528320" y="923925"/>
            <a:ext cx="10922635" cy="2851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>
              <a:lnSpc>
                <a:spcPct val="150000"/>
              </a:lnSpc>
            </a:pPr>
            <a:r>
              <a:rPr lang="zh-CN" sz="2800" b="0">
                <a:ea typeface="宋体" panose="02010600030101010101" pitchFamily="2" charset="-122"/>
              </a:rPr>
              <a:t>【问题情景</a:t>
            </a:r>
            <a:r>
              <a:rPr lang="en-US" altLang="zh-CN" sz="2800" b="0">
                <a:ea typeface="宋体" panose="02010600030101010101" pitchFamily="2" charset="-122"/>
              </a:rPr>
              <a:t>1</a:t>
            </a:r>
            <a:r>
              <a:rPr lang="zh-CN" sz="2800" b="0">
                <a:ea typeface="宋体" panose="02010600030101010101" pitchFamily="2" charset="-122"/>
              </a:rPr>
              <a:t>】真空中有一电场，在电场中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sz="2800" b="0">
                <a:ea typeface="宋体" panose="02010600030101010101" pitchFamily="2" charset="-122"/>
              </a:rPr>
              <a:t>点放入一电荷量为</a:t>
            </a:r>
            <a:endParaRPr lang="zh-CN" sz="2800" b="0"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+6×10</a:t>
            </a:r>
            <a:r>
              <a:rPr lang="en-US" sz="2800" b="0" baseline="30000">
                <a:latin typeface="Times New Roman" panose="02020603050405020304" pitchFamily="18" charset="0"/>
                <a:ea typeface="宋体" panose="02010600030101010101" pitchFamily="2" charset="-122"/>
              </a:rPr>
              <a:t>-9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sz="2800" b="0">
                <a:ea typeface="宋体" panose="02010600030101010101" pitchFamily="2" charset="-122"/>
              </a:rPr>
              <a:t>的点电荷，它受到的电场力为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9×10</a:t>
            </a:r>
            <a:r>
              <a:rPr lang="en-US" sz="2800" b="0" baseline="30000"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，方向水平向左，</a:t>
            </a:r>
            <a:r>
              <a:rPr lang="zh-CN" alt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求：</a:t>
            </a:r>
            <a:endParaRPr lang="zh-CN" sz="2800" b="0"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800" b="0">
                <a:ea typeface="宋体" panose="02010600030101010101" pitchFamily="2" charset="-122"/>
              </a:rPr>
              <a:t>1</a:t>
            </a:r>
            <a:r>
              <a:rPr lang="zh-CN" altLang="en-US" sz="2800" b="0">
                <a:ea typeface="宋体" panose="02010600030101010101" pitchFamily="2" charset="-122"/>
              </a:rPr>
              <a:t>、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sz="2800" b="0">
                <a:ea typeface="宋体" panose="02010600030101010101" pitchFamily="2" charset="-122"/>
              </a:rPr>
              <a:t>点的场强</a:t>
            </a:r>
            <a:endParaRPr lang="en-US" sz="28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800" b="0">
                <a:ea typeface="宋体" panose="02010600030101010101" pitchFamily="2" charset="-122"/>
              </a:rPr>
              <a:t>2</a:t>
            </a:r>
            <a:r>
              <a:rPr lang="zh-CN" altLang="en-US" sz="2800" b="0">
                <a:ea typeface="宋体" panose="02010600030101010101" pitchFamily="2" charset="-122"/>
              </a:rPr>
              <a:t>、</a:t>
            </a:r>
            <a:r>
              <a:rPr lang="zh-CN" sz="2800" b="0">
                <a:ea typeface="宋体" panose="02010600030101010101" pitchFamily="2" charset="-122"/>
              </a:rPr>
              <a:t>如果在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sz="2800" b="0">
                <a:ea typeface="宋体" panose="02010600030101010101" pitchFamily="2" charset="-122"/>
              </a:rPr>
              <a:t>点放</a:t>
            </a:r>
            <a:r>
              <a:rPr lang="zh-CN" sz="2800">
                <a:ea typeface="宋体" panose="02010600030101010101" pitchFamily="2" charset="-122"/>
                <a:sym typeface="+mn-ea"/>
              </a:rPr>
              <a:t>入一电荷量为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-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6×10</a:t>
            </a:r>
            <a:r>
              <a:rPr lang="en-US" sz="2800" baseline="300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-9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点</a:t>
            </a:r>
            <a:r>
              <a:rPr lang="zh-CN" sz="2800" b="0">
                <a:ea typeface="宋体" panose="02010600030101010101" pitchFamily="2" charset="-122"/>
              </a:rPr>
              <a:t>电荷，则</a:t>
            </a:r>
            <a:r>
              <a:rPr lang="en-US" sz="2800" b="0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sz="2800" b="0">
                <a:ea typeface="宋体" panose="02010600030101010101" pitchFamily="2" charset="-122"/>
              </a:rPr>
              <a:t>点的场强为</a:t>
            </a:r>
            <a:r>
              <a:rPr lang="zh-CN" sz="2800" b="0">
                <a:ea typeface="宋体" panose="02010600030101010101" pitchFamily="2" charset="-122"/>
              </a:rPr>
              <a:t>多少</a:t>
            </a:r>
            <a:endParaRPr lang="zh-CN" sz="2800" b="0"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528320" y="3522980"/>
                <a:ext cx="11403330" cy="271589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>
                  <a:lnSpc>
                    <a:spcPct val="150000"/>
                  </a:lnSpc>
                </a:pPr>
                <a:r>
                  <a:rPr lang="en-US" altLang="zh-CN" sz="2800">
                    <a:ea typeface="宋体" panose="02010600030101010101" pitchFamily="2" charset="-122"/>
                    <a:sym typeface="+mn-ea"/>
                  </a:rPr>
                  <a:t>3</a:t>
                </a:r>
                <a:r>
                  <a:rPr lang="zh-CN" altLang="en-US" sz="2800">
                    <a:ea typeface="宋体" panose="02010600030101010101" pitchFamily="2" charset="-122"/>
                    <a:sym typeface="+mn-ea"/>
                  </a:rPr>
                  <a:t>、</a:t>
                </a:r>
                <a:r>
                  <a:rPr lang="zh-CN" altLang="en-US" sz="2800">
                    <a:ea typeface="宋体" panose="02010600030101010101" pitchFamily="2" charset="-122"/>
                    <a:sym typeface="+mn-ea"/>
                  </a:rPr>
                  <a:t>若该电场为正点电荷产生的电场，</a:t>
                </a:r>
                <a:r>
                  <a:rPr lang="en-US" sz="2800" i="1">
                    <a:latin typeface="Times New Roman" panose="02020603050405020304" pitchFamily="18" charset="0"/>
                    <a:ea typeface="宋体" panose="02010600030101010101" pitchFamily="2" charset="-122"/>
                    <a:sym typeface="+mn-ea"/>
                  </a:rPr>
                  <a:t>P</a:t>
                </a:r>
                <a:r>
                  <a:rPr lang="zh-CN" sz="2800">
                    <a:ea typeface="宋体" panose="02010600030101010101" pitchFamily="2" charset="-122"/>
                    <a:sym typeface="+mn-ea"/>
                  </a:rPr>
                  <a:t>点到点电荷的距离为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radPr>
                      <m:deg/>
                      <m:e>
                        <m: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m</a:t>
                </a:r>
                <a:r>
                  <a:rPr lang="zh-CN" altLang="en-US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，该</a:t>
                </a:r>
                <a:r>
                  <a:rPr lang="zh-CN" altLang="en-US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点电荷的电荷量为多少？（静电常量为</a:t>
                </a:r>
                <a:r>
                  <a:rPr lang="en-US" altLang="zh-CN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k=9.0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  <a:sym typeface="+mn-ea"/>
                      </a:rPr>
                      <m:t>×</m:t>
                    </m:r>
                  </m:oMath>
                </a14:m>
                <a:r>
                  <a:rPr lang="en-US" altLang="zh-CN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10</a:t>
                </a:r>
                <a:r>
                  <a:rPr lang="en-US" altLang="zh-CN" sz="2800" baseline="300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9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  <a:sym typeface="+mn-ea"/>
                      </a:rPr>
                      <m:t>𝑁</m:t>
                    </m:r>
                    <m:r>
                      <a:rPr lang="en-US" altLang="zh-CN" sz="2800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  <a:sym typeface="+mn-ea"/>
                      </a:rPr>
                      <m:t>⋅</m:t>
                    </m:r>
                    <m:sSup>
                      <m:sSupPr>
                        <m:ctrlP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𝑚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  <m:r>
                      <a:rPr lang="en-US" altLang="zh-CN" sz="2800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  <a:sym typeface="+mn-ea"/>
                      </a:rPr>
                      <m:t>/</m:t>
                    </m:r>
                    <m:sSup>
                      <m:sSupPr>
                        <m:ctrlP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𝐶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）</a:t>
                </a:r>
                <a:endParaRPr lang="zh-CN" altLang="en-US" sz="2800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>
                    <a:ea typeface="宋体" panose="02010600030101010101" pitchFamily="2" charset="-122"/>
                    <a:sym typeface="+mn-ea"/>
                  </a:rPr>
                  <a:t>4</a:t>
                </a:r>
                <a:r>
                  <a:rPr lang="zh-CN" altLang="en-US" sz="2800">
                    <a:ea typeface="宋体" panose="02010600030101010101" pitchFamily="2" charset="-122"/>
                    <a:sym typeface="+mn-ea"/>
                  </a:rPr>
                  <a:t>、请同学们画出</a:t>
                </a:r>
                <a:r>
                  <a:rPr lang="zh-CN" altLang="en-US" sz="2800">
                    <a:ea typeface="宋体" panose="02010600030101010101" pitchFamily="2" charset="-122"/>
                    <a:sym typeface="+mn-ea"/>
                  </a:rPr>
                  <a:t>该点电荷电场的电场线分布</a:t>
                </a:r>
                <a:endParaRPr lang="zh-CN" altLang="en-US" sz="2800">
                  <a:ea typeface="宋体" panose="02010600030101010101" pitchFamily="2" charset="-122"/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" y="3522980"/>
                <a:ext cx="11403330" cy="271589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243205" y="130810"/>
            <a:ext cx="5159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u"/>
            </a:pP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电场强度的理解与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计算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96265" y="988060"/>
            <a:ext cx="1115504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800">
                <a:ea typeface="宋体" panose="02010600030101010101" pitchFamily="2" charset="-122"/>
                <a:sym typeface="+mn-ea"/>
              </a:rPr>
              <a:t>【问题情景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2</a:t>
            </a:r>
            <a:r>
              <a:rPr lang="zh-CN" sz="2800">
                <a:ea typeface="宋体" panose="02010600030101010101" pitchFamily="2" charset="-122"/>
                <a:sym typeface="+mn-ea"/>
              </a:rPr>
              <a:t>】如图所示，若该电场为一对相距为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2L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，带电量均为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+Q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的点电荷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B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所产生，两电荷连线的中点为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O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C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点为其垂直平分线上的一点，到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O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点的距离也为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L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D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点为其连线上的一点，到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点的距离为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，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求：</a:t>
            </a:r>
            <a:endParaRPr lang="zh-CN" altLang="en-US" sz="28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243205" y="130810"/>
            <a:ext cx="5159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u"/>
            </a:pP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电场强度的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叠加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6265" y="3076575"/>
            <a:ext cx="609600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、请画出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该电场的电场线分布</a:t>
            </a:r>
            <a:endParaRPr lang="zh-CN" altLang="en-US" sz="28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B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连线上以及垂直平分线上的电场强度变化</a:t>
            </a:r>
            <a:endParaRPr lang="zh-CN" altLang="en-US" sz="2800">
              <a:ea typeface="宋体" panose="02010600030101010101" pitchFamily="2" charset="-122"/>
              <a:sym typeface="+mn-ea"/>
            </a:endParaRPr>
          </a:p>
          <a:p>
            <a:endParaRPr lang="zh-CN" altLang="en-US" sz="28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6265" y="4955540"/>
            <a:ext cx="71837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思考：若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为一对等量异种电荷，则上述问题的结果如何变化？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780020" y="2684780"/>
            <a:ext cx="3294380" cy="2602230"/>
            <a:chOff x="12252" y="4228"/>
            <a:chExt cx="5188" cy="4098"/>
          </a:xfrm>
        </p:grpSpPr>
        <p:grpSp>
          <p:nvGrpSpPr>
            <p:cNvPr id="16" name="组合 15"/>
            <p:cNvGrpSpPr/>
            <p:nvPr/>
          </p:nvGrpSpPr>
          <p:grpSpPr>
            <a:xfrm>
              <a:off x="12252" y="4228"/>
              <a:ext cx="5189" cy="4099"/>
              <a:chOff x="12028" y="4491"/>
              <a:chExt cx="5414" cy="3550"/>
            </a:xfrm>
          </p:grpSpPr>
          <p:pic>
            <p:nvPicPr>
              <p:cNvPr id="100003" name="图片 100003" descr="@@@bffcef6e-ff06-407a-b796-c84889c81b47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3"/>
              <a:stretch>
                <a:fillRect/>
              </a:stretch>
            </p:blipFill>
            <p:spPr>
              <a:xfrm>
                <a:off x="12028" y="4587"/>
                <a:ext cx="5414" cy="3454"/>
              </a:xfrm>
              <a:prstGeom prst="rect">
                <a:avLst/>
              </a:prstGeom>
            </p:spPr>
          </p:pic>
          <p:sp>
            <p:nvSpPr>
              <p:cNvPr id="15" name="矩形 14"/>
              <p:cNvSpPr/>
              <p:nvPr/>
            </p:nvSpPr>
            <p:spPr>
              <a:xfrm>
                <a:off x="14903" y="4491"/>
                <a:ext cx="563" cy="9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2" name="矩形 1"/>
            <p:cNvSpPr/>
            <p:nvPr>
              <p:custDataLst>
                <p:tags r:id="rId4"/>
              </p:custDataLst>
            </p:nvPr>
          </p:nvSpPr>
          <p:spPr>
            <a:xfrm>
              <a:off x="14577" y="4414"/>
              <a:ext cx="540" cy="4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199301" y="763299"/>
            <a:ext cx="11695796" cy="205930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355600" indent="-3556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en-US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例题：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两个带等量正电的点电荷，固定在图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两点，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是它们连线的中点，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是中垂线上的两点，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ON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OP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。一带负电的试探电荷，从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点由静止释放，只在静电力作用下运动，则试探电荷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579755" y="2524760"/>
            <a:ext cx="8188325" cy="399859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A.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运动到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点时的速度最大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B.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经过关于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对称的两点时加速度相同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C.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沿着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，试探电荷的加速度一定先减小后增加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D.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若试探电荷的电荷量增大，试探电荷在</a:t>
            </a:r>
            <a:r>
              <a:rPr lang="en-US" altLang="zh-CN" sz="2800" i="1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lang="zh-CN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点所受静电力与其电荷量的比值增大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8767861" y="213132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2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219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p>
            <a:endParaRPr lang="zh-CN" altLang="en-US"/>
          </a:p>
        </p:txBody>
      </p:sp>
      <p:pic>
        <p:nvPicPr>
          <p:cNvPr id="110620" name="图片 17" descr="说明: D:\共享\Word\Q907.TI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84" y="2817302"/>
            <a:ext cx="3088177" cy="247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" name="文本框 106"/>
          <p:cNvSpPr txBox="1"/>
          <p:nvPr/>
        </p:nvSpPr>
        <p:spPr>
          <a:xfrm>
            <a:off x="600710" y="930275"/>
            <a:ext cx="1090231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变式</a:t>
            </a:r>
            <a:r>
              <a:rPr lang="en-US" alt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如图所示，在场强大小为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，方向水平向右的匀强电场中，放一个带负电的点电荷，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四点在以点电荷为圆心的圆周上，并且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点与点电荷在同一水平线上，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点与点电荷在同一竖直线上，已知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点处的电场强度恰为零，则下列说法正确的是（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altLang="en-US" sz="28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0003" name="图片 100003" descr="@@@2e7b4c80-b45d-49a7-8abf-4cd3760f5ffe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960995" y="3056890"/>
            <a:ext cx="2523490" cy="19234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16280" y="3165475"/>
            <a:ext cx="708533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．圆周上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点电场强度最大，且为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2E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两点电场强度大小相等，方向相同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C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点场强大小为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D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点场强的方向与水平方向成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</a:t>
            </a:r>
            <a:r>
              <a:rPr lang="en-US" sz="2800" b="0" baseline="30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sz="28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角</a:t>
            </a:r>
            <a:endParaRPr lang="zh-CN" altLang="en-US" sz="28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3"/>
            </p:custDataLst>
          </p:nvPr>
        </p:nvSpPr>
        <p:spPr>
          <a:xfrm>
            <a:off x="10572115" y="2192020"/>
            <a:ext cx="52832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</a:t>
            </a:r>
            <a:endParaRPr lang="en-US" altLang="zh-CN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对象 4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58950" y="1268990"/>
          <a:ext cx="11503660" cy="195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6" name="Document" r:id="rId2" imgW="11544300" imgH="1952625" progId="Word.Document.8">
                  <p:embed/>
                </p:oleObj>
              </mc:Choice>
              <mc:Fallback>
                <p:oleObj name="Document" r:id="rId2" imgW="11544300" imgH="1952625" progId="Word.Document.8">
                  <p:embed/>
                  <p:pic>
                    <p:nvPicPr>
                      <p:cNvPr id="0" name="图片 1679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50" y="1268990"/>
                        <a:ext cx="11503660" cy="1950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1"/>
          <p:cNvSpPr txBox="1"/>
          <p:nvPr>
            <p:custDataLst>
              <p:tags r:id="rId4"/>
            </p:custDataLst>
          </p:nvPr>
        </p:nvSpPr>
        <p:spPr>
          <a:xfrm>
            <a:off x="11047095" y="2555875"/>
            <a:ext cx="52832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67937" name="图片 7" descr="说明: D:\共享\Word\21W2.TI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954" y="3263826"/>
            <a:ext cx="3070882" cy="274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对象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68381" y="4363978"/>
          <a:ext cx="807085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7" name="Document" r:id="rId8" imgW="8096250" imgH="1714500" progId="Word.Document.8">
                  <p:embed/>
                </p:oleObj>
              </mc:Choice>
              <mc:Fallback>
                <p:oleObj name="Document" r:id="rId8" imgW="8096250" imgH="1714500" progId="Word.Document.8">
                  <p:embed/>
                  <p:pic>
                    <p:nvPicPr>
                      <p:cNvPr id="0" name="图片 1679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1" y="4363978"/>
                        <a:ext cx="807085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文本框 106"/>
              <p:cNvSpPr txBox="1"/>
              <p:nvPr/>
            </p:nvSpPr>
            <p:spPr>
              <a:xfrm>
                <a:off x="668020" y="955040"/>
                <a:ext cx="10438130" cy="22561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indent="0"/>
                <a:r>
                  <a:rPr 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变式</a:t>
                </a:r>
                <a:r>
                  <a:rPr lang="en-US" alt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3</a:t>
                </a:r>
                <a:r>
                  <a:rPr lang="zh-CN" altLang="en-US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、</a:t>
                </a:r>
                <a:r>
                  <a:rPr 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如图所示，竖直面内固定的均匀带电圆环半径为</a:t>
                </a:r>
                <a:r>
                  <a:rPr lang="en-US" sz="2800" b="0" i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R</a:t>
                </a:r>
                <a:r>
                  <a:rPr 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，带电量为</a:t>
                </a:r>
                <a:r>
                  <a:rPr lang="en-US" alt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-Q</a:t>
                </a:r>
                <a:r>
                  <a:rPr 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，在圆环的最高点用绝缘丝线悬挂一质量为m、带电量为q的小球（大小不计），小球在垂直圆环平面的对称轴上处于平衡状态，小球到圆环中心O距离为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800" b="0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R</a:t>
                </a:r>
                <a:r>
                  <a:rPr lang="zh-CN" altLang="en-US" sz="2800" b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，已知静电力常量为k，重力加速度为g，以下判断正确的是（　　）</a:t>
                </a:r>
                <a:endParaRPr lang="zh-CN" altLang="en-US" sz="28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7" name="文本框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20" y="955040"/>
                <a:ext cx="10438130" cy="225615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0003" name="图片 100003" descr="@@@095af165-9b75-465e-93f0-9dedaa6340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827135" y="3806825"/>
            <a:ext cx="2174240" cy="21602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rcRect r="25223"/>
          <a:stretch>
            <a:fillRect/>
          </a:stretch>
        </p:blipFill>
        <p:spPr>
          <a:xfrm>
            <a:off x="530225" y="3294380"/>
            <a:ext cx="8201660" cy="30581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818880" y="4557395"/>
            <a:ext cx="212725" cy="164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TextBox 1"/>
          <p:cNvSpPr txBox="1"/>
          <p:nvPr>
            <p:custDataLst>
              <p:tags r:id="rId5"/>
            </p:custDataLst>
          </p:nvPr>
        </p:nvSpPr>
        <p:spPr>
          <a:xfrm>
            <a:off x="5623971" y="2657431"/>
            <a:ext cx="10801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C</a:t>
            </a:r>
            <a:endParaRPr lang="en-US" altLang="zh-CN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610235" y="861060"/>
            <a:ext cx="1072007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ea typeface="宋体" panose="02010600030101010101" pitchFamily="2" charset="-122"/>
              </a:rPr>
              <a:t>拓展</a:t>
            </a:r>
            <a:r>
              <a:rPr lang="en-US" altLang="zh-CN" sz="2800" b="0">
                <a:ea typeface="宋体" panose="02010600030101010101" pitchFamily="2" charset="-122"/>
              </a:rPr>
              <a:t>1</a:t>
            </a:r>
            <a:r>
              <a:rPr lang="zh-CN" sz="2800" b="0">
                <a:ea typeface="宋体" panose="02010600030101010101" pitchFamily="2" charset="-122"/>
              </a:rPr>
              <a:t>：如图所示，半径为</a:t>
            </a:r>
            <a:r>
              <a:rPr lang="en-US" altLang="zh-CN" sz="2800" b="0">
                <a:ea typeface="宋体" panose="02010600030101010101" pitchFamily="2" charset="-122"/>
              </a:rPr>
              <a:t>R的导体环的顶端有一宽为l的小狭缝A</a:t>
            </a:r>
            <a:r>
              <a:rPr lang="zh-CN" altLang="en-US" sz="2800" b="0">
                <a:ea typeface="宋体" panose="02010600030101010101" pitchFamily="2" charset="-122"/>
              </a:rPr>
              <a:t>，且满足</a:t>
            </a:r>
            <a:r>
              <a:rPr lang="en-US" altLang="zh-CN" sz="2800" b="0">
                <a:ea typeface="宋体" panose="02010600030101010101" pitchFamily="2" charset="-122"/>
              </a:rPr>
              <a:t>l远远小于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R在导体环上均匀分布着总电荷量为的q负电荷,已知静电力常量为k则下列说法正确的是（　　）</a:t>
            </a:r>
            <a:endParaRPr lang="en-US" altLang="zh-CN" sz="2800"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100013" name="图片 100013" descr="@@@16f4b7c8-17d5-4e42-98d8-f8c3148fe0f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119870" y="2847340"/>
            <a:ext cx="2277745" cy="2277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rcRect r="15241"/>
          <a:stretch>
            <a:fillRect/>
          </a:stretch>
        </p:blipFill>
        <p:spPr>
          <a:xfrm>
            <a:off x="464820" y="2430780"/>
            <a:ext cx="8126095" cy="3111500"/>
          </a:xfrm>
          <a:prstGeom prst="rect">
            <a:avLst/>
          </a:prstGeom>
        </p:spPr>
      </p:pic>
      <p:sp>
        <p:nvSpPr>
          <p:cNvPr id="13" name="TextBox 1"/>
          <p:cNvSpPr txBox="1"/>
          <p:nvPr>
            <p:custDataLst>
              <p:tags r:id="rId4"/>
            </p:custDataLst>
          </p:nvPr>
        </p:nvSpPr>
        <p:spPr>
          <a:xfrm>
            <a:off x="6635526" y="1691596"/>
            <a:ext cx="10801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</a:t>
            </a:r>
            <a:endParaRPr lang="en-US" altLang="zh-CN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351701" y="708819"/>
            <a:ext cx="11504225" cy="27203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355600" indent="-355600" algn="just">
              <a:lnSpc>
                <a:spcPct val="13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拓展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一无限大接地导体板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MN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前面放有一点电荷＋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，它们在周围产生的电场可看作是在没有导体板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MN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存在的情况下，由点电荷＋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与其像电荷－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共同激发产生的。像电荷－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的位置就是把导体板当作平面镜时，电荷＋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在此镜中的像点位置。如图所示，已知＋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Q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所在位置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P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点到金属板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MN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的距离为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L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OP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的中点，</a:t>
            </a:r>
            <a:r>
              <a:rPr lang="en-US" altLang="zh-CN" sz="2600" i="1" kern="100" dirty="0" err="1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abcd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是边长为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L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的正方形，其中</a:t>
            </a:r>
            <a:r>
              <a:rPr lang="en-US" altLang="zh-CN" sz="2600" i="1" kern="100" dirty="0" err="1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边平行于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MN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。则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4" name="TextBox 1"/>
          <p:cNvSpPr txBox="1"/>
          <p:nvPr>
            <p:custDataLst>
              <p:tags r:id="rId2"/>
            </p:custDataLst>
          </p:nvPr>
        </p:nvSpPr>
        <p:spPr>
          <a:xfrm>
            <a:off x="11047095" y="2716530"/>
            <a:ext cx="808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840607" y="3428925"/>
          <a:ext cx="7592695" cy="305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2" name="Document" r:id="rId4" imgW="7620000" imgH="3067050" progId="Word.Document.8">
                  <p:embed/>
                </p:oleObj>
              </mc:Choice>
              <mc:Fallback>
                <p:oleObj name="Document" r:id="rId4" imgW="7620000" imgH="3067050" progId="Word.Document.8">
                  <p:embed/>
                  <p:pic>
                    <p:nvPicPr>
                      <p:cNvPr id="0" name="图片 1689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607" y="3428925"/>
                        <a:ext cx="7592695" cy="3053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8961" name="图片 9" descr="说明: D:\共享\Word\Q897.TIF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970" y="3429000"/>
            <a:ext cx="2978785" cy="284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7.xml><?xml version="1.0" encoding="utf-8"?>
<p:tagLst xmlns:p="http://schemas.openxmlformats.org/presentationml/2006/main">
  <p:tag name="commondata" val="eyJoZGlkIjoiNTQwZGZjMWZhNWRiZTc2OGNiMzRmMzk3ZTFjMzllY2QifQ==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AS_UNIQUEID" val="248"/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1411</Words>
  <Application>WPS 演示</Application>
  <PresentationFormat>宽屏</PresentationFormat>
  <Paragraphs>78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11</vt:i4>
      </vt:variant>
    </vt:vector>
  </HeadingPairs>
  <TitlesOfParts>
    <vt:vector size="34" baseType="lpstr">
      <vt:lpstr>Arial</vt:lpstr>
      <vt:lpstr>宋体</vt:lpstr>
      <vt:lpstr>Wingdings</vt:lpstr>
      <vt:lpstr>Wingdings</vt:lpstr>
      <vt:lpstr>华文隶书</vt:lpstr>
      <vt:lpstr>华文楷体</vt:lpstr>
      <vt:lpstr>Times New Roman</vt:lpstr>
      <vt:lpstr>隶书</vt:lpstr>
      <vt:lpstr>Cambria Math</vt:lpstr>
      <vt:lpstr>楷体</vt:lpstr>
      <vt:lpstr>华文细黑</vt:lpstr>
      <vt:lpstr>MS Mincho</vt:lpstr>
      <vt:lpstr>Segoe Print</vt:lpstr>
      <vt:lpstr>Times New Roman</vt:lpstr>
      <vt:lpstr>微软雅黑</vt:lpstr>
      <vt:lpstr>Courier New</vt:lpstr>
      <vt:lpstr>Arial Unicode MS</vt:lpstr>
      <vt:lpstr>Calibri</vt:lpstr>
      <vt:lpstr>WPS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晴</cp:lastModifiedBy>
  <cp:revision>170</cp:revision>
  <dcterms:created xsi:type="dcterms:W3CDTF">2019-06-19T02:08:00Z</dcterms:created>
  <dcterms:modified xsi:type="dcterms:W3CDTF">2023-12-11T08:02:40Z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8170E2FEEEFA4A3B88B3E80F42EDE866_11</vt:lpwstr>
  </property>
</Properties>
</file>