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png" ContentType="image/png"/>
  <Default Extension="jpeg" ContentType="image/jpeg"/>
  <Default Extension="JPG" ContentType="image/.jp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9"/>
  </p:notesMasterIdLst>
  <p:sldIdLst>
    <p:sldId id="257" r:id="rId4"/>
    <p:sldId id="258" r:id="rId5"/>
    <p:sldId id="259" r:id="rId6"/>
    <p:sldId id="260" r:id="rId7"/>
    <p:sldId id="265" r:id="rId8"/>
    <p:sldId id="261" r:id="rId9"/>
    <p:sldId id="266" r:id="rId10"/>
    <p:sldId id="263" r:id="rId11"/>
    <p:sldId id="262" r:id="rId12"/>
    <p:sldId id="264" r:id="rId13"/>
    <p:sldId id="267" r:id="rId14"/>
    <p:sldId id="278" r:id="rId15"/>
    <p:sldId id="272" r:id="rId16"/>
    <p:sldId id="273" r:id="rId17"/>
    <p:sldId id="274" r:id="rId18"/>
    <p:sldId id="275" r:id="rId20"/>
    <p:sldId id="276" r:id="rId21"/>
  </p:sldIdLst>
  <p:sldSz cx="12192000" cy="6858000"/>
  <p:notesSz cx="6858000" cy="9144000"/>
  <p:custDataLst>
    <p:tags r:id="rId26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26" userDrawn="1">
          <p15:clr>
            <a:srgbClr val="A4A3A4"/>
          </p15:clr>
        </p15:guide>
        <p15:guide id="2" pos="389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ike" initials="b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026"/>
        <p:guide pos="389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6" Type="http://schemas.openxmlformats.org/officeDocument/2006/relationships/tags" Target="tags/tag16.xml"/><Relationship Id="rId25" Type="http://schemas.openxmlformats.org/officeDocument/2006/relationships/commentAuthors" Target="commentAuthors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notesMaster" Target="notesMasters/notesMaster1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3076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077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3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18434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4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auto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auto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fld id="{A8E5FCBA-24B9-406F-98E5-D2DDB07FDD63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FCB56BDB-FF6A-42CF-BE72-116757A82A45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auto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trike="noStrike" noProof="1"/>
              <a:t>二级</a:t>
            </a:r>
            <a:endParaRPr lang="zh-CN" altLang="en-US" strike="noStrike" noProof="1"/>
          </a:p>
          <a:p>
            <a:pPr lvl="2" fontAlgn="auto"/>
            <a:r>
              <a:rPr lang="zh-CN" altLang="en-US" strike="noStrike" noProof="1"/>
              <a:t>三级</a:t>
            </a:r>
            <a:endParaRPr lang="zh-CN" altLang="en-US" strike="noStrike" noProof="1"/>
          </a:p>
          <a:p>
            <a:pPr lvl="3" fontAlgn="auto"/>
            <a:r>
              <a:rPr lang="zh-CN" altLang="en-US" sz="1350" strike="noStrike" noProof="1"/>
              <a:t>四级</a:t>
            </a:r>
            <a:endParaRPr lang="zh-CN" altLang="en-US" strike="noStrike" noProof="1"/>
          </a:p>
          <a:p>
            <a:pPr lvl="4" fontAlgn="auto"/>
            <a:r>
              <a:rPr lang="zh-CN" altLang="en-US" sz="1350" strike="noStrike" noProof="1"/>
              <a:t>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fld id="{A8E5FCBA-24B9-406F-98E5-D2DDB07FDD63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FCB56BDB-FF6A-42CF-BE72-116757A82A45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auto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fld id="{A8E5FCBA-24B9-406F-98E5-D2DDB07FDD63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FCB56BDB-FF6A-42CF-BE72-116757A82A45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 fontAlgn="auto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trike="noStrike" noProof="1"/>
              <a:t>二级</a:t>
            </a:r>
            <a:endParaRPr lang="zh-CN" altLang="en-US" strike="noStrike" noProof="1"/>
          </a:p>
          <a:p>
            <a:pPr lvl="2" fontAlgn="auto"/>
            <a:r>
              <a:rPr lang="zh-CN" altLang="en-US" strike="noStrike" noProof="1"/>
              <a:t>三级</a:t>
            </a:r>
            <a:endParaRPr lang="zh-CN" altLang="en-US" strike="noStrike" noProof="1"/>
          </a:p>
          <a:p>
            <a:pPr lvl="3" fontAlgn="auto"/>
            <a:r>
              <a:rPr lang="zh-CN" altLang="en-US" sz="1350" strike="noStrike" noProof="1"/>
              <a:t>四级</a:t>
            </a:r>
            <a:endParaRPr lang="zh-CN" altLang="en-US" strike="noStrike" noProof="1"/>
          </a:p>
          <a:p>
            <a:pPr lvl="4" fontAlgn="auto"/>
            <a:r>
              <a:rPr lang="zh-CN" altLang="en-US" sz="1350" strike="noStrike" noProof="1"/>
              <a:t>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 fontAlgn="auto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trike="noStrike" noProof="1"/>
              <a:t>二级</a:t>
            </a:r>
            <a:endParaRPr lang="zh-CN" altLang="en-US" strike="noStrike" noProof="1"/>
          </a:p>
          <a:p>
            <a:pPr lvl="2" fontAlgn="auto"/>
            <a:r>
              <a:rPr lang="zh-CN" altLang="en-US" strike="noStrike" noProof="1"/>
              <a:t>三级</a:t>
            </a:r>
            <a:endParaRPr lang="zh-CN" altLang="en-US" strike="noStrike" noProof="1"/>
          </a:p>
          <a:p>
            <a:pPr lvl="3" fontAlgn="auto"/>
            <a:r>
              <a:rPr lang="zh-CN" altLang="en-US" sz="1350" strike="noStrike" noProof="1"/>
              <a:t>四级</a:t>
            </a:r>
            <a:endParaRPr lang="zh-CN" altLang="en-US" strike="noStrike" noProof="1"/>
          </a:p>
          <a:p>
            <a:pPr lvl="4" fontAlgn="auto"/>
            <a:r>
              <a:rPr lang="zh-CN" altLang="en-US" sz="1350" strike="noStrike" noProof="1"/>
              <a:t>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fld id="{A8E5FCBA-24B9-406F-98E5-D2DDB07FDD63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FCB56BDB-FF6A-42CF-BE72-116757A82A45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auto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auto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 fontAlgn="auto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trike="noStrike" noProof="1"/>
              <a:t>二级</a:t>
            </a:r>
            <a:endParaRPr lang="zh-CN" altLang="en-US" strike="noStrike" noProof="1"/>
          </a:p>
          <a:p>
            <a:pPr lvl="2" fontAlgn="auto"/>
            <a:r>
              <a:rPr lang="zh-CN" altLang="en-US" strike="noStrike" noProof="1"/>
              <a:t>三级</a:t>
            </a:r>
            <a:endParaRPr lang="zh-CN" altLang="en-US" strike="noStrike" noProof="1"/>
          </a:p>
          <a:p>
            <a:pPr lvl="3" fontAlgn="auto"/>
            <a:r>
              <a:rPr lang="zh-CN" altLang="en-US" sz="1350" strike="noStrike" noProof="1"/>
              <a:t>四级</a:t>
            </a:r>
            <a:endParaRPr lang="zh-CN" altLang="en-US" strike="noStrike" noProof="1"/>
          </a:p>
          <a:p>
            <a:pPr lvl="4" fontAlgn="auto"/>
            <a:r>
              <a:rPr lang="zh-CN" altLang="en-US" sz="1350" strike="noStrike" noProof="1"/>
              <a:t>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auto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 fontAlgn="auto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trike="noStrike" noProof="1"/>
              <a:t>二级</a:t>
            </a:r>
            <a:endParaRPr lang="zh-CN" altLang="en-US" strike="noStrike" noProof="1"/>
          </a:p>
          <a:p>
            <a:pPr lvl="2" fontAlgn="auto"/>
            <a:r>
              <a:rPr lang="zh-CN" altLang="en-US" strike="noStrike" noProof="1"/>
              <a:t>三级</a:t>
            </a:r>
            <a:endParaRPr lang="zh-CN" altLang="en-US" strike="noStrike" noProof="1"/>
          </a:p>
          <a:p>
            <a:pPr lvl="3" fontAlgn="auto"/>
            <a:r>
              <a:rPr lang="zh-CN" altLang="en-US" sz="1350" strike="noStrike" noProof="1"/>
              <a:t>四级</a:t>
            </a:r>
            <a:endParaRPr lang="zh-CN" altLang="en-US" strike="noStrike" noProof="1"/>
          </a:p>
          <a:p>
            <a:pPr lvl="4" fontAlgn="auto"/>
            <a:r>
              <a:rPr lang="zh-CN" altLang="en-US" sz="1350" strike="noStrike" noProof="1"/>
              <a:t>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fld id="{A8E5FCBA-24B9-406F-98E5-D2DDB07FDD63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zh-CN" altLang="en-US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FCB56BDB-FF6A-42CF-BE72-116757A82A45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fld id="{A8E5FCBA-24B9-406F-98E5-D2DDB07FDD63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FCB56BDB-FF6A-42CF-BE72-116757A82A45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fld id="{A8E5FCBA-24B9-406F-98E5-D2DDB07FDD63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FCB56BDB-FF6A-42CF-BE72-116757A82A45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auto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auto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trike="noStrike" noProof="1"/>
              <a:t>二级</a:t>
            </a:r>
            <a:endParaRPr lang="zh-CN" altLang="en-US" strike="noStrike" noProof="1"/>
          </a:p>
          <a:p>
            <a:pPr lvl="2" fontAlgn="auto"/>
            <a:r>
              <a:rPr lang="zh-CN" altLang="en-US" strike="noStrike" noProof="1"/>
              <a:t>三级</a:t>
            </a:r>
            <a:endParaRPr lang="zh-CN" altLang="en-US" strike="noStrike" noProof="1"/>
          </a:p>
          <a:p>
            <a:pPr lvl="3" fontAlgn="auto"/>
            <a:r>
              <a:rPr lang="zh-CN" altLang="en-US" strike="noStrike" noProof="1"/>
              <a:t>四级</a:t>
            </a:r>
            <a:endParaRPr lang="zh-CN" altLang="en-US" strike="noStrike" noProof="1"/>
          </a:p>
          <a:p>
            <a:pPr lvl="4" fontAlgn="auto"/>
            <a:r>
              <a:rPr lang="zh-CN" altLang="en-US" strike="noStrike" noProof="1"/>
              <a:t>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auto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fld id="{A8E5FCBA-24B9-406F-98E5-D2DDB07FDD63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FCB56BDB-FF6A-42CF-BE72-116757A82A45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auto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auto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auto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fld id="{A8E5FCBA-24B9-406F-98E5-D2DDB07FDD63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FCB56BDB-FF6A-42CF-BE72-116757A82A45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auto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trike="noStrike" noProof="1"/>
              <a:t>二级</a:t>
            </a:r>
            <a:endParaRPr lang="zh-CN" altLang="en-US" strike="noStrike" noProof="1"/>
          </a:p>
          <a:p>
            <a:pPr lvl="2" fontAlgn="auto"/>
            <a:r>
              <a:rPr lang="zh-CN" altLang="en-US" strike="noStrike" noProof="1"/>
              <a:t>三级</a:t>
            </a:r>
            <a:endParaRPr lang="zh-CN" altLang="en-US" strike="noStrike" noProof="1"/>
          </a:p>
          <a:p>
            <a:pPr lvl="3" fontAlgn="auto"/>
            <a:r>
              <a:rPr lang="zh-CN" altLang="en-US" sz="1350" strike="noStrike" noProof="1"/>
              <a:t>四级</a:t>
            </a:r>
            <a:endParaRPr lang="zh-CN" altLang="en-US" strike="noStrike" noProof="1"/>
          </a:p>
          <a:p>
            <a:pPr lvl="4" fontAlgn="auto"/>
            <a:r>
              <a:rPr lang="zh-CN" altLang="en-US" sz="1350" strike="noStrike" noProof="1"/>
              <a:t>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fld id="{A8E5FCBA-24B9-406F-98E5-D2DDB07FDD63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FCB56BDB-FF6A-42CF-BE72-116757A82A45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pPr fontAlgn="auto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 fontAlgn="auto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trike="noStrike" noProof="1"/>
              <a:t>二级</a:t>
            </a:r>
            <a:endParaRPr lang="zh-CN" altLang="en-US" strike="noStrike" noProof="1"/>
          </a:p>
          <a:p>
            <a:pPr lvl="2" fontAlgn="auto"/>
            <a:r>
              <a:rPr lang="zh-CN" altLang="en-US" strike="noStrike" noProof="1"/>
              <a:t>三级</a:t>
            </a:r>
            <a:endParaRPr lang="zh-CN" altLang="en-US" strike="noStrike" noProof="1"/>
          </a:p>
          <a:p>
            <a:pPr lvl="3" fontAlgn="auto"/>
            <a:r>
              <a:rPr lang="zh-CN" altLang="en-US" sz="1350" strike="noStrike" noProof="1"/>
              <a:t>四级</a:t>
            </a:r>
            <a:endParaRPr lang="zh-CN" altLang="en-US" strike="noStrike" noProof="1"/>
          </a:p>
          <a:p>
            <a:pPr lvl="4" fontAlgn="auto"/>
            <a:r>
              <a:rPr lang="zh-CN" altLang="en-US" sz="1350" strike="noStrike" noProof="1"/>
              <a:t>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fld id="{A8E5FCBA-24B9-406F-98E5-D2DDB07FDD63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FCB56BDB-FF6A-42CF-BE72-116757A82A45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050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fontAlgn="auto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trike="noStrike" noProof="1"/>
              <a:t>二级</a:t>
            </a:r>
            <a:endParaRPr lang="zh-CN" altLang="en-US" strike="noStrike" noProof="1"/>
          </a:p>
          <a:p>
            <a:pPr lvl="2" fontAlgn="auto"/>
            <a:r>
              <a:rPr lang="zh-CN" altLang="en-US" strike="noStrike" noProof="1"/>
              <a:t>三级</a:t>
            </a:r>
            <a:endParaRPr lang="zh-CN" altLang="en-US" strike="noStrike" noProof="1"/>
          </a:p>
          <a:p>
            <a:pPr lvl="3" fontAlgn="auto"/>
            <a:r>
              <a:rPr lang="zh-CN" altLang="en-US" sz="1350" strike="noStrike" noProof="1"/>
              <a:t>四级</a:t>
            </a:r>
            <a:endParaRPr lang="zh-CN" altLang="en-US" strike="noStrike" noProof="1"/>
          </a:p>
          <a:p>
            <a:pPr lvl="4" fontAlgn="auto"/>
            <a:r>
              <a:rPr lang="zh-CN" altLang="en-US" sz="1350" strike="noStrike" noProof="1"/>
              <a:t>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/>
            <a:fld id="{A8E5FCBA-24B9-406F-98E5-D2DDB07FDD63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/>
            <a:fld id="{FCB56BDB-FF6A-42CF-BE72-116757A82A45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2.xml"/><Relationship Id="rId3" Type="http://schemas.openxmlformats.org/officeDocument/2006/relationships/tags" Target="../tags/tag2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8.bin"/><Relationship Id="rId8" Type="http://schemas.openxmlformats.org/officeDocument/2006/relationships/tags" Target="../tags/tag8.xml"/><Relationship Id="rId7" Type="http://schemas.openxmlformats.org/officeDocument/2006/relationships/oleObject" Target="../embeddings/oleObject7.bin"/><Relationship Id="rId6" Type="http://schemas.openxmlformats.org/officeDocument/2006/relationships/tags" Target="../tags/tag7.x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6.bin"/><Relationship Id="rId3" Type="http://schemas.openxmlformats.org/officeDocument/2006/relationships/tags" Target="../tags/tag6.xml"/><Relationship Id="rId2" Type="http://schemas.openxmlformats.org/officeDocument/2006/relationships/image" Target="../media/image17.wmf"/><Relationship Id="rId16" Type="http://schemas.openxmlformats.org/officeDocument/2006/relationships/vmlDrawing" Target="../drawings/vmlDrawing4.vml"/><Relationship Id="rId15" Type="http://schemas.openxmlformats.org/officeDocument/2006/relationships/slideLayout" Target="../slideLayouts/slideLayout13.xml"/><Relationship Id="rId14" Type="http://schemas.openxmlformats.org/officeDocument/2006/relationships/image" Target="../media/image21.png"/><Relationship Id="rId13" Type="http://schemas.openxmlformats.org/officeDocument/2006/relationships/image" Target="../media/image20.png"/><Relationship Id="rId12" Type="http://schemas.openxmlformats.org/officeDocument/2006/relationships/oleObject" Target="../embeddings/oleObject9.bin"/><Relationship Id="rId11" Type="http://schemas.openxmlformats.org/officeDocument/2006/relationships/tags" Target="../tags/tag9.xml"/><Relationship Id="rId10" Type="http://schemas.openxmlformats.org/officeDocument/2006/relationships/image" Target="../media/image19.wmf"/><Relationship Id="rId1" Type="http://schemas.openxmlformats.org/officeDocument/2006/relationships/oleObject" Target="../embeddings/oleObject5.bin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5.vml"/><Relationship Id="rId8" Type="http://schemas.openxmlformats.org/officeDocument/2006/relationships/slideLayout" Target="../slideLayouts/slideLayout13.xml"/><Relationship Id="rId7" Type="http://schemas.openxmlformats.org/officeDocument/2006/relationships/image" Target="../media/image24.wmf"/><Relationship Id="rId6" Type="http://schemas.openxmlformats.org/officeDocument/2006/relationships/oleObject" Target="../embeddings/oleObject12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1.bin"/><Relationship Id="rId3" Type="http://schemas.openxmlformats.org/officeDocument/2006/relationships/image" Target="../media/image22.wmf"/><Relationship Id="rId2" Type="http://schemas.openxmlformats.org/officeDocument/2006/relationships/oleObject" Target="../embeddings/oleObject10.bin"/><Relationship Id="rId1" Type="http://schemas.openxmlformats.org/officeDocument/2006/relationships/tags" Target="../tags/tag10.xml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6.vml"/><Relationship Id="rId4" Type="http://schemas.openxmlformats.org/officeDocument/2006/relationships/slideLayout" Target="../slideLayouts/slideLayout13.xml"/><Relationship Id="rId3" Type="http://schemas.openxmlformats.org/officeDocument/2006/relationships/image" Target="../media/image26.wmf"/><Relationship Id="rId2" Type="http://schemas.openxmlformats.org/officeDocument/2006/relationships/oleObject" Target="../embeddings/oleObject13.bin"/><Relationship Id="rId1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3.xml"/><Relationship Id="rId4" Type="http://schemas.openxmlformats.org/officeDocument/2006/relationships/tags" Target="../tags/tag12.xml"/><Relationship Id="rId3" Type="http://schemas.openxmlformats.org/officeDocument/2006/relationships/image" Target="NULL" TargetMode="External"/><Relationship Id="rId2" Type="http://schemas.openxmlformats.org/officeDocument/2006/relationships/image" Target="../media/image27.png"/><Relationship Id="rId1" Type="http://schemas.openxmlformats.org/officeDocument/2006/relationships/tags" Target="../tags/tag11.xml"/></Relationships>
</file>

<file path=ppt/slides/_rels/slide15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vmlDrawing" Target="../drawings/vmlDrawing7.vml"/><Relationship Id="rId5" Type="http://schemas.openxmlformats.org/officeDocument/2006/relationships/slideLayout" Target="../slideLayouts/slideLayout13.xml"/><Relationship Id="rId4" Type="http://schemas.openxmlformats.org/officeDocument/2006/relationships/image" Target="NULL" TargetMode="External"/><Relationship Id="rId3" Type="http://schemas.openxmlformats.org/officeDocument/2006/relationships/image" Target="../media/image29.png"/><Relationship Id="rId2" Type="http://schemas.openxmlformats.org/officeDocument/2006/relationships/image" Target="../media/image28.wmf"/><Relationship Id="rId1" Type="http://schemas.openxmlformats.org/officeDocument/2006/relationships/oleObject" Target="../embeddings/oleObject14.bin"/></Relationships>
</file>

<file path=ppt/slides/_rels/slide1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3.xml"/><Relationship Id="rId4" Type="http://schemas.openxmlformats.org/officeDocument/2006/relationships/image" Target="../media/image30.png"/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31.png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.vml"/><Relationship Id="rId5" Type="http://schemas.openxmlformats.org/officeDocument/2006/relationships/slideLayout" Target="../slideLayouts/slideLayout13.xml"/><Relationship Id="rId4" Type="http://schemas.openxmlformats.org/officeDocument/2006/relationships/image" Target="../media/image3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2.wmf"/><Relationship Id="rId1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2.vml"/><Relationship Id="rId5" Type="http://schemas.openxmlformats.org/officeDocument/2006/relationships/slideLayout" Target="../slideLayouts/slideLayout13.xml"/><Relationship Id="rId4" Type="http://schemas.openxmlformats.org/officeDocument/2006/relationships/image" Target="../media/image5.wmf"/><Relationship Id="rId3" Type="http://schemas.openxmlformats.org/officeDocument/2006/relationships/oleObject" Target="../embeddings/oleObject3.bin"/><Relationship Id="rId2" Type="http://schemas.openxmlformats.org/officeDocument/2006/relationships/tags" Target="../tags/tag3.xml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3.vml"/><Relationship Id="rId5" Type="http://schemas.openxmlformats.org/officeDocument/2006/relationships/slideLayout" Target="../slideLayouts/slideLayout13.xml"/><Relationship Id="rId4" Type="http://schemas.openxmlformats.org/officeDocument/2006/relationships/image" Target="../media/image9.wmf"/><Relationship Id="rId3" Type="http://schemas.openxmlformats.org/officeDocument/2006/relationships/oleObject" Target="../embeddings/oleObject4.bin"/><Relationship Id="rId2" Type="http://schemas.openxmlformats.org/officeDocument/2006/relationships/image" Target="../media/image8.jpeg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image" Target="../media/image10.jpeg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image" Target="../media/image14.png"/><Relationship Id="rId1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09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-23812" y="-28575"/>
            <a:ext cx="12192000" cy="68595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098" name="标题 4"/>
          <p:cNvSpPr>
            <a:spLocks noGrp="1"/>
          </p:cNvSpPr>
          <p:nvPr>
            <p:ph type="ctrTitle"/>
            <p:custDataLst>
              <p:tags r:id="rId3"/>
            </p:custDataLst>
          </p:nvPr>
        </p:nvSpPr>
        <p:spPr>
          <a:xfrm>
            <a:off x="1558925" y="2276475"/>
            <a:ext cx="9144000" cy="1465263"/>
          </a:xfrm>
        </p:spPr>
        <p:txBody>
          <a:bodyPr vert="horz" lIns="91440" tIns="45720" rIns="91440" bIns="45720" anchor="b" anchorCtr="0"/>
          <a:p>
            <a:pPr defTabSz="685800">
              <a:buClrTx/>
              <a:buSzTx/>
              <a:buFontTx/>
              <a:buNone/>
            </a:pPr>
            <a:r>
              <a:rPr lang="en-US" altLang="zh-CN" sz="7200" b="1" kern="1200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  <a:sym typeface="Arial" panose="020B0604020202020204" pitchFamily="34" charset="0"/>
              </a:rPr>
              <a:t> </a:t>
            </a:r>
            <a:r>
              <a:rPr lang="zh-CN" altLang="en-US" sz="7200" b="1" kern="1200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  <a:sym typeface="Arial" panose="020B0604020202020204" pitchFamily="34" charset="0"/>
              </a:rPr>
              <a:t>电场、电场强度</a:t>
            </a:r>
            <a:endParaRPr lang="zh-CN" altLang="en-US" sz="7200" b="1" kern="1200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  <a:cs typeface="+mj-cs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693738" y="763588"/>
          <a:ext cx="11161713" cy="3036888"/>
        </p:xfrm>
        <a:graphic>
          <a:graphicData uri="http://schemas.openxmlformats.org/drawingml/2006/table">
            <a:tbl>
              <a:tblPr/>
              <a:tblGrid>
                <a:gridCol w="2763520"/>
                <a:gridCol w="4824095"/>
                <a:gridCol w="3573780"/>
              </a:tblGrid>
              <a:tr h="54864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0655" algn="l"/>
                        </a:tabLst>
                      </a:pPr>
                      <a:endParaRPr lang="zh-CN" sz="2000" kern="100" dirty="0">
                        <a:effectLst/>
                        <a:latin typeface="Times New Roman" panose="02020603050405020304"/>
                        <a:ea typeface="微软雅黑" panose="020B0503020204020204" charset="-122"/>
                        <a:cs typeface="Times New Roman" panose="02020603050405020304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0655" algn="l"/>
                        </a:tabLst>
                      </a:pPr>
                      <a:endParaRPr lang="zh-CN" sz="2000" kern="100">
                        <a:effectLst/>
                        <a:latin typeface="Times New Roman" panose="02020603050405020304"/>
                        <a:ea typeface="微软雅黑" panose="020B0503020204020204" charset="-122"/>
                        <a:cs typeface="Times New Roman" panose="02020603050405020304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0655" algn="l"/>
                        </a:tabLst>
                      </a:pPr>
                      <a:endParaRPr lang="zh-CN" sz="2000" kern="100">
                        <a:effectLst/>
                        <a:latin typeface="Times New Roman" panose="02020603050405020304"/>
                        <a:ea typeface="微软雅黑" panose="020B0503020204020204" charset="-122"/>
                        <a:cs typeface="Times New Roman" panose="02020603050405020304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209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0655" algn="l"/>
                        </a:tabLst>
                      </a:pPr>
                      <a:endParaRPr lang="zh-CN" sz="2000" kern="100" dirty="0">
                        <a:effectLst/>
                        <a:latin typeface="Times New Roman" panose="02020603050405020304"/>
                        <a:ea typeface="微软雅黑" panose="020B0503020204020204" charset="-122"/>
                        <a:cs typeface="Times New Roman" panose="02020603050405020304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0655" algn="l"/>
                        </a:tabLst>
                      </a:pPr>
                      <a:r>
                        <a:rPr lang="en-US" sz="2300" i="1" kern="100" dirty="0">
                          <a:effectLst/>
                          <a:latin typeface="Times New Roman" panose="02020603050405020304"/>
                          <a:ea typeface="微软雅黑" panose="020B0503020204020204" charset="-122"/>
                          <a:cs typeface="Courier New" panose="02070309020205020404"/>
                        </a:rPr>
                        <a:t> </a:t>
                      </a:r>
                      <a:endParaRPr lang="zh-CN" sz="2300" kern="100" dirty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0655" algn="l"/>
                        </a:tabLst>
                      </a:pPr>
                      <a:r>
                        <a:rPr lang="en-US" sz="2300" kern="100" dirty="0">
                          <a:effectLst/>
                          <a:latin typeface="Times New Roman" panose="02020603050405020304"/>
                          <a:ea typeface="微软雅黑" panose="020B0503020204020204" charset="-122"/>
                          <a:cs typeface="Courier New" panose="02070309020205020404"/>
                        </a:rPr>
                        <a:t> </a:t>
                      </a:r>
                      <a:endParaRPr lang="zh-CN" sz="2300" kern="100" dirty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584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0655" algn="l"/>
                        </a:tabLst>
                      </a:pPr>
                      <a:endParaRPr lang="zh-CN" sz="2000" kern="100" dirty="0" smtClean="0">
                        <a:effectLst/>
                        <a:latin typeface="Times New Roman" panose="02020603050405020304"/>
                        <a:ea typeface="微软雅黑" panose="020B0503020204020204" charset="-122"/>
                        <a:cs typeface="Times New Roman" panose="02020603050405020304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0655" algn="l"/>
                        </a:tabLst>
                      </a:pPr>
                      <a:endParaRPr lang="zh-CN" sz="2000" kern="100" dirty="0">
                        <a:effectLst/>
                        <a:latin typeface="Times New Roman" panose="02020603050405020304"/>
                        <a:ea typeface="微软雅黑" panose="020B0503020204020204" charset="-122"/>
                        <a:cs typeface="Times New Roman" panose="02020603050405020304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0655" algn="l"/>
                        </a:tabLst>
                      </a:pPr>
                      <a:endParaRPr lang="zh-CN" sz="2000" kern="100" dirty="0">
                        <a:effectLst/>
                        <a:latin typeface="Times New Roman" panose="02020603050405020304"/>
                        <a:ea typeface="微软雅黑" panose="020B0503020204020204" charset="-122"/>
                        <a:cs typeface="Times New Roman" panose="02020603050405020304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3331" name="图片 92" descr="说明: Q888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872038" y="1339850"/>
            <a:ext cx="1728787" cy="13684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332" name="图片 80" descr="说明: Q889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048750" y="1266825"/>
            <a:ext cx="1933575" cy="1574800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695325" y="3787775"/>
          <a:ext cx="11185525" cy="2766060"/>
        </p:xfrm>
        <a:graphic>
          <a:graphicData uri="http://schemas.openxmlformats.org/drawingml/2006/table">
            <a:tbl>
              <a:tblPr/>
              <a:tblGrid>
                <a:gridCol w="2759710"/>
                <a:gridCol w="4828540"/>
                <a:gridCol w="3597275"/>
              </a:tblGrid>
              <a:tr h="1005840">
                <a:tc>
                  <a:txBody>
                    <a:bodyPr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0655" algn="l"/>
                        </a:tabLst>
                      </a:pPr>
                      <a:endParaRPr lang="en-US" sz="2000" kern="100" dirty="0">
                        <a:effectLst/>
                        <a:latin typeface="Times New Roman" panose="02020603050405020304"/>
                        <a:ea typeface="微软雅黑" panose="020B0503020204020204" charset="-122"/>
                        <a:cs typeface="Courier New" panose="02070309020205020404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0655" algn="l"/>
                        </a:tabLst>
                      </a:pPr>
                      <a:endParaRPr lang="zh-CN" sz="2000" kern="100">
                        <a:effectLst/>
                        <a:latin typeface="Times New Roman" panose="02020603050405020304"/>
                        <a:ea typeface="微软雅黑" panose="020B0503020204020204" charset="-122"/>
                        <a:cs typeface="Times New Roman" panose="02020603050405020304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0655" algn="l"/>
                        </a:tabLst>
                      </a:pPr>
                      <a:endParaRPr lang="zh-CN" sz="2000" kern="100" dirty="0">
                        <a:effectLst/>
                        <a:latin typeface="Times New Roman" panose="02020603050405020304"/>
                        <a:ea typeface="微软雅黑" panose="020B0503020204020204" charset="-122"/>
                        <a:cs typeface="Times New Roman" panose="02020603050405020304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5840">
                <a:tc>
                  <a:txBody>
                    <a:bodyPr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0655" algn="l"/>
                        </a:tabLst>
                      </a:pPr>
                      <a:endParaRPr lang="zh-CN" sz="2000" kern="100" dirty="0">
                        <a:effectLst/>
                        <a:latin typeface="Times New Roman" panose="02020603050405020304"/>
                        <a:ea typeface="微软雅黑" panose="020B0503020204020204" charset="-122"/>
                        <a:cs typeface="Times New Roman" panose="02020603050405020304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0655" algn="l"/>
                        </a:tabLst>
                      </a:pPr>
                      <a:endParaRPr lang="zh-CN" sz="2000" kern="100" dirty="0">
                        <a:effectLst/>
                        <a:latin typeface="Times New Roman" panose="02020603050405020304"/>
                        <a:ea typeface="微软雅黑" panose="020B0503020204020204" charset="-122"/>
                        <a:cs typeface="Times New Roman" panose="02020603050405020304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0655" algn="l"/>
                        </a:tabLst>
                      </a:pPr>
                      <a:endParaRPr lang="zh-CN" sz="2000" kern="100">
                        <a:effectLst/>
                        <a:latin typeface="Times New Roman" panose="02020603050405020304"/>
                        <a:ea typeface="微软雅黑" panose="020B0503020204020204" charset="-122"/>
                        <a:cs typeface="Times New Roman" panose="02020603050405020304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4380">
                <a:tc>
                  <a:txBody>
                    <a:bodyPr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0655" algn="l"/>
                        </a:tabLst>
                      </a:pPr>
                      <a:endParaRPr lang="zh-CN" sz="2000" kern="100" dirty="0">
                        <a:effectLst/>
                        <a:latin typeface="Times New Roman" panose="02020603050405020304"/>
                        <a:ea typeface="微软雅黑" panose="020B0503020204020204" charset="-122"/>
                        <a:cs typeface="Times New Roman" panose="02020603050405020304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0655" algn="l"/>
                        </a:tabLst>
                      </a:pPr>
                      <a:endParaRPr lang="zh-CN" sz="2000" kern="100" dirty="0">
                        <a:effectLst/>
                        <a:latin typeface="Times New Roman" panose="02020603050405020304"/>
                        <a:ea typeface="微软雅黑" panose="020B0503020204020204" charset="-122"/>
                        <a:cs typeface="Times New Roman" panose="02020603050405020304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0655" algn="l"/>
                        </a:tabLst>
                      </a:pPr>
                      <a:endParaRPr lang="zh-CN" sz="2000" kern="100" dirty="0">
                        <a:effectLst/>
                        <a:latin typeface="Times New Roman" panose="02020603050405020304"/>
                        <a:ea typeface="微软雅黑" panose="020B0503020204020204" charset="-122"/>
                        <a:cs typeface="Times New Roman" panose="02020603050405020304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351" name="文本框 5"/>
          <p:cNvSpPr txBox="1"/>
          <p:nvPr/>
        </p:nvSpPr>
        <p:spPr>
          <a:xfrm>
            <a:off x="269875" y="85725"/>
            <a:ext cx="5656263" cy="522288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800" b="1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三、</a:t>
            </a:r>
            <a:r>
              <a:rPr lang="zh-CN" altLang="zh-CN" sz="2600" b="1" dirty="0">
                <a:solidFill>
                  <a:schemeClr val="accent1"/>
                </a:solidFill>
                <a:latin typeface="Times New Roman" panose="02020603050405020304"/>
                <a:ea typeface="黑体" panose="02010609060101010101" pitchFamily="49" charset="-122"/>
                <a:sym typeface="微软雅黑" panose="020B0503020204020204" charset="-122"/>
              </a:rPr>
              <a:t>等量同种和异种点电荷的电场线</a:t>
            </a:r>
            <a:endParaRPr lang="zh-CN" altLang="zh-CN" sz="2600" b="1" dirty="0">
              <a:solidFill>
                <a:schemeClr val="accent1"/>
              </a:solidFill>
              <a:latin typeface="Times New Roman" panose="02020603050405020304"/>
              <a:ea typeface="黑体" panose="02010609060101010101" pitchFamily="49" charset="-122"/>
              <a:sym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362075" y="833438"/>
            <a:ext cx="1492250" cy="36195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/>
          <a:p>
            <a:r>
              <a:rPr lang="zh-CN" altLang="zh-CN" dirty="0">
                <a:latin typeface="Times New Roman" panose="02020603050405020304"/>
                <a:ea typeface="微软雅黑" panose="020B0503020204020204" charset="-122"/>
              </a:rPr>
              <a:t>比较项目</a:t>
            </a:r>
            <a:endParaRPr lang="zh-CN" altLang="zh-CN" dirty="0">
              <a:latin typeface="Times New Roman" panose="02020603050405020304"/>
              <a:ea typeface="微软雅黑" panose="020B0503020204020204" charset="-122"/>
            </a:endParaRPr>
          </a:p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102225" y="820738"/>
            <a:ext cx="2146300" cy="37465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/>
          <a:p>
            <a:r>
              <a:rPr lang="zh-CN" altLang="zh-CN">
                <a:latin typeface="Times New Roman" panose="02020603050405020304"/>
                <a:ea typeface="微软雅黑" panose="020B0503020204020204" charset="-122"/>
              </a:rPr>
              <a:t>等量异种点电荷</a:t>
            </a:r>
            <a:endParaRPr lang="zh-CN" altLang="zh-CN">
              <a:latin typeface="Times New Roman" panose="02020603050405020304"/>
              <a:ea typeface="微软雅黑" panose="020B0503020204020204" charset="-122"/>
            </a:endParaRPr>
          </a:p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264650" y="876300"/>
            <a:ext cx="2232025" cy="401638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/>
          <a:p>
            <a:r>
              <a:rPr lang="zh-CN" altLang="zh-CN">
                <a:latin typeface="Times New Roman" panose="02020603050405020304"/>
                <a:ea typeface="微软雅黑" panose="020B0503020204020204" charset="-122"/>
              </a:rPr>
              <a:t>等量同种点电荷</a:t>
            </a:r>
            <a:endParaRPr lang="zh-CN" altLang="zh-CN">
              <a:latin typeface="Times New Roman" panose="02020603050405020304"/>
              <a:ea typeface="微软雅黑" panose="020B0503020204020204" charset="-122"/>
            </a:endParaRPr>
          </a:p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84250" y="1563688"/>
            <a:ext cx="1782763" cy="922337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 defTabSz="914400">
              <a:lnSpc>
                <a:spcPct val="150000"/>
              </a:lnSpc>
              <a:tabLst>
                <a:tab pos="2700655" algn="l"/>
              </a:tabLst>
            </a:pPr>
            <a:r>
              <a:rPr lang="zh-CN" altLang="zh-CN" dirty="0">
                <a:latin typeface="Times New Roman" panose="02020603050405020304"/>
                <a:ea typeface="微软雅黑" panose="020B0503020204020204" charset="-122"/>
              </a:rPr>
              <a:t>电场线的</a:t>
            </a:r>
            <a:endParaRPr lang="en-US" altLang="zh-CN" dirty="0">
              <a:latin typeface="Times New Roman" panose="02020603050405020304"/>
              <a:ea typeface="微软雅黑" panose="020B0503020204020204" charset="-122"/>
            </a:endParaRPr>
          </a:p>
          <a:p>
            <a:pPr algn="ctr" defTabSz="914400">
              <a:lnSpc>
                <a:spcPct val="150000"/>
              </a:lnSpc>
              <a:tabLst>
                <a:tab pos="2700655" algn="l"/>
              </a:tabLst>
            </a:pPr>
            <a:r>
              <a:rPr lang="zh-CN" altLang="zh-CN" dirty="0">
                <a:latin typeface="Times New Roman" panose="02020603050405020304"/>
                <a:ea typeface="微软雅黑" panose="020B0503020204020204" charset="-122"/>
              </a:rPr>
              <a:t>分布图</a:t>
            </a:r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93750" y="2778125"/>
            <a:ext cx="2278063" cy="922338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 defTabSz="914400">
              <a:lnSpc>
                <a:spcPct val="150000"/>
              </a:lnSpc>
              <a:tabLst>
                <a:tab pos="2700655" algn="l"/>
              </a:tabLst>
            </a:pPr>
            <a:r>
              <a:rPr lang="zh-CN" altLang="zh-CN" dirty="0">
                <a:latin typeface="Times New Roman" panose="02020603050405020304"/>
                <a:ea typeface="微软雅黑" panose="020B0503020204020204" charset="-122"/>
              </a:rPr>
              <a:t>连线中点</a:t>
            </a:r>
            <a:r>
              <a:rPr lang="en-US" altLang="zh-CN" i="1" dirty="0">
                <a:latin typeface="Times New Roman" panose="02020603050405020304"/>
                <a:ea typeface="微软雅黑" panose="020B0503020204020204" charset="-122"/>
              </a:rPr>
              <a:t>O</a:t>
            </a:r>
            <a:r>
              <a:rPr lang="zh-CN" altLang="zh-CN" dirty="0">
                <a:latin typeface="Times New Roman" panose="02020603050405020304"/>
                <a:ea typeface="微软雅黑" panose="020B0503020204020204" charset="-122"/>
              </a:rPr>
              <a:t>处</a:t>
            </a:r>
            <a:endParaRPr lang="en-US" altLang="zh-CN" dirty="0">
              <a:latin typeface="Times New Roman" panose="02020603050405020304"/>
              <a:ea typeface="微软雅黑" panose="020B0503020204020204" charset="-122"/>
            </a:endParaRPr>
          </a:p>
          <a:p>
            <a:pPr algn="ctr" defTabSz="914400">
              <a:lnSpc>
                <a:spcPct val="150000"/>
              </a:lnSpc>
              <a:tabLst>
                <a:tab pos="2700655" algn="l"/>
              </a:tabLst>
            </a:pPr>
            <a:r>
              <a:rPr lang="zh-CN" altLang="zh-CN" dirty="0">
                <a:latin typeface="Times New Roman" panose="02020603050405020304"/>
                <a:ea typeface="微软雅黑" panose="020B0503020204020204" charset="-122"/>
              </a:rPr>
              <a:t>的电场强度</a:t>
            </a:r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965575" y="2955925"/>
            <a:ext cx="3930650" cy="92075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zh-CN" dirty="0">
                <a:latin typeface="Times New Roman" panose="02020603050405020304"/>
                <a:ea typeface="微软雅黑" panose="020B0503020204020204" charset="-122"/>
              </a:rPr>
              <a:t>连线上</a:t>
            </a:r>
            <a:r>
              <a:rPr lang="en-US" altLang="zh-CN" i="1" dirty="0">
                <a:latin typeface="Times New Roman" panose="02020603050405020304"/>
                <a:ea typeface="微软雅黑" panose="020B0503020204020204" charset="-122"/>
              </a:rPr>
              <a:t>O</a:t>
            </a:r>
            <a:r>
              <a:rPr lang="zh-CN" altLang="zh-CN" dirty="0">
                <a:latin typeface="Times New Roman" panose="02020603050405020304"/>
                <a:ea typeface="微软雅黑" panose="020B0503020204020204" charset="-122"/>
              </a:rPr>
              <a:t>点电场强度最小，指向负电荷一方</a:t>
            </a:r>
            <a:endParaRPr lang="zh-CN" altLang="zh-CN" dirty="0">
              <a:latin typeface="Times New Roman" panose="02020603050405020304"/>
              <a:ea typeface="微软雅黑" panose="020B0503020204020204" charset="-122"/>
            </a:endParaRPr>
          </a:p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982075" y="2962275"/>
            <a:ext cx="2154238" cy="5080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 defTabSz="914400">
              <a:lnSpc>
                <a:spcPct val="150000"/>
              </a:lnSpc>
              <a:tabLst>
                <a:tab pos="2700655" algn="l"/>
              </a:tabLst>
            </a:pPr>
            <a:r>
              <a:rPr lang="zh-CN" altLang="zh-CN" dirty="0">
                <a:latin typeface="Times New Roman" panose="02020603050405020304"/>
                <a:ea typeface="微软雅黑" panose="020B0503020204020204" charset="-122"/>
              </a:rPr>
              <a:t>为零</a:t>
            </a:r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722313" y="3838575"/>
            <a:ext cx="2636837" cy="1198563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just" defTabSz="914400">
              <a:lnSpc>
                <a:spcPct val="150000"/>
              </a:lnSpc>
              <a:tabLst>
                <a:tab pos="2700655" algn="l"/>
              </a:tabLst>
            </a:pPr>
            <a:r>
              <a:rPr lang="zh-CN" altLang="zh-CN" dirty="0">
                <a:latin typeface="Times New Roman" panose="02020603050405020304"/>
                <a:ea typeface="微软雅黑" panose="020B0503020204020204" charset="-122"/>
              </a:rPr>
              <a:t>连线上的电场强度大小</a:t>
            </a:r>
            <a:r>
              <a:rPr lang="en-US" altLang="zh-CN" dirty="0">
                <a:latin typeface="Times New Roman" panose="02020603050405020304"/>
                <a:ea typeface="微软雅黑" panose="020B0503020204020204" charset="-122"/>
              </a:rPr>
              <a:t>(</a:t>
            </a:r>
            <a:r>
              <a:rPr lang="zh-CN" altLang="zh-CN" dirty="0">
                <a:latin typeface="Times New Roman" panose="02020603050405020304"/>
                <a:ea typeface="微软雅黑" panose="020B0503020204020204" charset="-122"/>
              </a:rPr>
              <a:t>从左到右</a:t>
            </a:r>
            <a:r>
              <a:rPr lang="en-US" altLang="zh-CN" dirty="0">
                <a:latin typeface="Times New Roman" panose="02020603050405020304"/>
                <a:ea typeface="微软雅黑" panose="020B0503020204020204" charset="-122"/>
              </a:rPr>
              <a:t>)</a:t>
            </a:r>
            <a:endParaRPr lang="en-US" altLang="zh-CN" dirty="0">
              <a:latin typeface="Times New Roman" panose="02020603050405020304"/>
              <a:ea typeface="微软雅黑" panose="020B0503020204020204" charset="-122"/>
            </a:endParaRPr>
          </a:p>
          <a:p>
            <a:pPr defTabSz="914400">
              <a:tabLst>
                <a:tab pos="2700655" algn="l"/>
              </a:tabLst>
            </a:pPr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413250" y="4133850"/>
            <a:ext cx="2906713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zh-CN">
                <a:latin typeface="Times New Roman" panose="02020603050405020304"/>
                <a:ea typeface="微软雅黑" panose="020B0503020204020204" charset="-122"/>
              </a:rPr>
              <a:t>沿连线先变小，再变大</a:t>
            </a:r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902700" y="4121150"/>
            <a:ext cx="2520950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zh-CN" dirty="0">
                <a:latin typeface="Times New Roman" panose="02020603050405020304"/>
                <a:ea typeface="微软雅黑" panose="020B0503020204020204" charset="-122"/>
              </a:rPr>
              <a:t>沿连线先变小，再变大</a:t>
            </a:r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958850" y="4848225"/>
            <a:ext cx="2112963" cy="120015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zh-CN" dirty="0">
                <a:latin typeface="Times New Roman" panose="02020603050405020304"/>
                <a:ea typeface="微软雅黑" panose="020B0503020204020204" charset="-122"/>
              </a:rPr>
              <a:t>沿连线的中垂线由</a:t>
            </a:r>
            <a:r>
              <a:rPr lang="en-US" altLang="zh-CN" i="1" dirty="0">
                <a:latin typeface="Times New Roman" panose="02020603050405020304"/>
                <a:ea typeface="微软雅黑" panose="020B0503020204020204" charset="-122"/>
              </a:rPr>
              <a:t>O</a:t>
            </a:r>
            <a:r>
              <a:rPr lang="zh-CN" altLang="zh-CN" dirty="0">
                <a:latin typeface="Times New Roman" panose="02020603050405020304"/>
                <a:ea typeface="微软雅黑" panose="020B0503020204020204" charset="-122"/>
              </a:rPr>
              <a:t>点向外电场强度大小</a:t>
            </a:r>
            <a:endParaRPr lang="zh-CN" altLang="zh-CN" dirty="0">
              <a:latin typeface="Times New Roman" panose="02020603050405020304"/>
              <a:ea typeface="微软雅黑" panose="020B0503020204020204" charset="-122"/>
            </a:endParaRPr>
          </a:p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4364038" y="5092700"/>
            <a:ext cx="2762250" cy="646113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i="1" dirty="0">
                <a:latin typeface="Times New Roman" panose="02020603050405020304"/>
                <a:ea typeface="微软雅黑" panose="020B0503020204020204" charset="-122"/>
              </a:rPr>
              <a:t>O</a:t>
            </a:r>
            <a:r>
              <a:rPr lang="zh-CN" altLang="zh-CN" dirty="0">
                <a:latin typeface="Times New Roman" panose="02020603050405020304"/>
                <a:ea typeface="微软雅黑" panose="020B0503020204020204" charset="-122"/>
              </a:rPr>
              <a:t>点最大，向外逐渐变小</a:t>
            </a:r>
            <a:endParaRPr lang="zh-CN" altLang="zh-CN" dirty="0">
              <a:latin typeface="Times New Roman" panose="02020603050405020304"/>
              <a:ea typeface="微软雅黑" panose="020B0503020204020204" charset="-122"/>
            </a:endParaRPr>
          </a:p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640763" y="5099050"/>
            <a:ext cx="3168650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i="1">
                <a:latin typeface="Times New Roman" panose="02020603050405020304"/>
                <a:ea typeface="微软雅黑" panose="020B0503020204020204" charset="-122"/>
              </a:rPr>
              <a:t>O</a:t>
            </a:r>
            <a:r>
              <a:rPr lang="zh-CN" altLang="zh-CN">
                <a:latin typeface="Times New Roman" panose="02020603050405020304"/>
                <a:ea typeface="微软雅黑" panose="020B0503020204020204" charset="-122"/>
              </a:rPr>
              <a:t>点最小，向外先变大后变小</a:t>
            </a:r>
            <a:endParaRPr lang="zh-CN" altLang="zh-CN">
              <a:latin typeface="Times New Roman" panose="02020603050405020304"/>
              <a:ea typeface="微软雅黑" panose="020B0503020204020204" charset="-122"/>
            </a:endParaRPr>
          </a:p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852488" y="5899150"/>
            <a:ext cx="2311400" cy="922338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zh-CN" dirty="0">
                <a:latin typeface="Times New Roman" panose="02020603050405020304"/>
                <a:ea typeface="微软雅黑" panose="020B0503020204020204" charset="-122"/>
              </a:rPr>
              <a:t>关于</a:t>
            </a:r>
            <a:r>
              <a:rPr lang="en-US" altLang="zh-CN" i="1" dirty="0">
                <a:latin typeface="Times New Roman" panose="02020603050405020304"/>
                <a:ea typeface="微软雅黑" panose="020B0503020204020204" charset="-122"/>
              </a:rPr>
              <a:t>O</a:t>
            </a:r>
            <a:r>
              <a:rPr lang="zh-CN" altLang="zh-CN" dirty="0">
                <a:latin typeface="Times New Roman" panose="02020603050405020304"/>
                <a:ea typeface="微软雅黑" panose="020B0503020204020204" charset="-122"/>
              </a:rPr>
              <a:t>点对称的</a:t>
            </a:r>
            <a:r>
              <a:rPr lang="en-US" altLang="zh-CN" i="1" dirty="0">
                <a:latin typeface="Times New Roman" panose="02020603050405020304"/>
                <a:ea typeface="微软雅黑" panose="020B0503020204020204" charset="-122"/>
              </a:rPr>
              <a:t>A</a:t>
            </a:r>
            <a:r>
              <a:rPr lang="zh-CN" altLang="zh-CN" dirty="0">
                <a:latin typeface="Times New Roman" panose="02020603050405020304"/>
                <a:ea typeface="微软雅黑" panose="020B0503020204020204" charset="-122"/>
              </a:rPr>
              <a:t>与</a:t>
            </a:r>
            <a:r>
              <a:rPr lang="en-US" altLang="zh-CN" i="1" dirty="0">
                <a:latin typeface="Times New Roman" panose="02020603050405020304"/>
                <a:ea typeface="微软雅黑" panose="020B0503020204020204" charset="-122"/>
              </a:rPr>
              <a:t>A</a:t>
            </a:r>
            <a:r>
              <a:rPr lang="en-US" altLang="zh-CN" dirty="0">
                <a:latin typeface="Times New Roman" panose="02020603050405020304"/>
                <a:ea typeface="微软雅黑" panose="020B0503020204020204" charset="-122"/>
              </a:rPr>
              <a:t>′</a:t>
            </a:r>
            <a:r>
              <a:rPr lang="zh-CN" altLang="zh-CN" dirty="0">
                <a:latin typeface="Times New Roman" panose="02020603050405020304"/>
                <a:ea typeface="微软雅黑" panose="020B0503020204020204" charset="-122"/>
              </a:rPr>
              <a:t>，</a:t>
            </a:r>
            <a:r>
              <a:rPr lang="en-US" altLang="zh-CN" i="1" dirty="0">
                <a:latin typeface="Times New Roman" panose="02020603050405020304"/>
                <a:ea typeface="微软雅黑" panose="020B0503020204020204" charset="-122"/>
              </a:rPr>
              <a:t>B</a:t>
            </a:r>
            <a:r>
              <a:rPr lang="zh-CN" altLang="zh-CN" dirty="0">
                <a:latin typeface="Times New Roman" panose="02020603050405020304"/>
                <a:ea typeface="微软雅黑" panose="020B0503020204020204" charset="-122"/>
              </a:rPr>
              <a:t>与</a:t>
            </a:r>
            <a:r>
              <a:rPr lang="en-US" altLang="zh-CN" i="1" dirty="0">
                <a:latin typeface="Times New Roman" panose="02020603050405020304"/>
                <a:ea typeface="微软雅黑" panose="020B0503020204020204" charset="-122"/>
              </a:rPr>
              <a:t>B</a:t>
            </a:r>
            <a:r>
              <a:rPr lang="en-US" altLang="zh-CN" dirty="0">
                <a:latin typeface="Times New Roman" panose="02020603050405020304"/>
                <a:ea typeface="微软雅黑" panose="020B0503020204020204" charset="-122"/>
              </a:rPr>
              <a:t>′</a:t>
            </a:r>
            <a:r>
              <a:rPr lang="zh-CN" altLang="zh-CN" dirty="0">
                <a:latin typeface="Times New Roman" panose="02020603050405020304"/>
                <a:ea typeface="微软雅黑" panose="020B0503020204020204" charset="-122"/>
              </a:rPr>
              <a:t>的电场强度</a:t>
            </a:r>
            <a:endParaRPr lang="zh-CN" altLang="zh-CN" dirty="0">
              <a:latin typeface="Times New Roman" panose="02020603050405020304"/>
              <a:ea typeface="微软雅黑" panose="020B0503020204020204" charset="-122"/>
            </a:endParaRPr>
          </a:p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4991100" y="5957888"/>
            <a:ext cx="1560513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zh-CN" dirty="0">
                <a:latin typeface="Times New Roman" panose="02020603050405020304"/>
                <a:ea typeface="微软雅黑" panose="020B0503020204020204" charset="-122"/>
              </a:rPr>
              <a:t>等大同向</a:t>
            </a:r>
            <a:endParaRPr lang="zh-CN" altLang="zh-CN" dirty="0">
              <a:latin typeface="Times New Roman" panose="02020603050405020304"/>
              <a:ea typeface="微软雅黑" panose="020B0503020204020204" charset="-122"/>
            </a:endParaRPr>
          </a:p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9572625" y="5972175"/>
            <a:ext cx="1993900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zh-CN" dirty="0">
                <a:latin typeface="Times New Roman" panose="02020603050405020304"/>
                <a:ea typeface="微软雅黑" panose="020B0503020204020204" charset="-122"/>
              </a:rPr>
              <a:t>等大反向</a:t>
            </a:r>
            <a:endParaRPr lang="zh-CN" altLang="zh-CN" dirty="0">
              <a:latin typeface="Times New Roman" panose="02020603050405020304"/>
              <a:ea typeface="微软雅黑" panose="020B0503020204020204" charset="-122"/>
            </a:endParaRPr>
          </a:p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51" grpId="0"/>
      <p:bldP spid="3" grpId="0"/>
      <p:bldP spid="6" grpId="0"/>
      <p:bldP spid="7" grpId="0"/>
      <p:bldP spid="8" grpId="0"/>
      <p:bldP spid="10" grpId="0"/>
      <p:bldP spid="13" grpId="0"/>
      <p:bldP spid="16" grpId="0"/>
      <p:bldP spid="20" grpId="0"/>
      <p:bldP spid="13351" grpId="1"/>
      <p:bldP spid="3" grpId="1"/>
      <p:bldP spid="6" grpId="1"/>
      <p:bldP spid="7" grpId="1"/>
      <p:bldP spid="8" grpId="1"/>
      <p:bldP spid="10" grpId="1"/>
      <p:bldP spid="13" grpId="1"/>
      <p:bldP spid="16" grpId="1"/>
      <p:bldP spid="20" grpId="1"/>
      <p:bldP spid="11" grpId="0"/>
      <p:bldP spid="11" grpId="1"/>
      <p:bldP spid="12" grpId="0"/>
      <p:bldP spid="12" grpId="1"/>
      <p:bldP spid="14" grpId="0"/>
      <p:bldP spid="14" grpId="1"/>
      <p:bldP spid="15" grpId="0"/>
      <p:bldP spid="15" grpId="1"/>
      <p:bldP spid="17" grpId="0"/>
      <p:bldP spid="17" grpId="1"/>
      <p:bldP spid="18" grpId="0"/>
      <p:bldP spid="18" grpId="1"/>
      <p:bldP spid="21" grpId="0"/>
      <p:bldP spid="21" grpId="1"/>
      <p:bldP spid="22" grpId="0"/>
      <p:bldP spid="22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7" name="文本框 5"/>
          <p:cNvSpPr txBox="1"/>
          <p:nvPr/>
        </p:nvSpPr>
        <p:spPr>
          <a:xfrm>
            <a:off x="269875" y="85725"/>
            <a:ext cx="5656263" cy="522288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800" b="1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四、</a:t>
            </a:r>
            <a:r>
              <a:rPr lang="zh-CN" altLang="zh-CN" sz="2600" b="1" dirty="0">
                <a:solidFill>
                  <a:schemeClr val="accent1"/>
                </a:solidFill>
                <a:latin typeface="Times New Roman" panose="02020603050405020304"/>
                <a:ea typeface="黑体" panose="02010609060101010101" pitchFamily="49" charset="-122"/>
                <a:sym typeface="微软雅黑" panose="020B0503020204020204" charset="-122"/>
              </a:rPr>
              <a:t>电场强度的叠加</a:t>
            </a:r>
            <a:endParaRPr lang="zh-CN" altLang="zh-CN" sz="2600" b="1" dirty="0">
              <a:solidFill>
                <a:schemeClr val="accent1"/>
              </a:solidFill>
              <a:latin typeface="Times New Roman" panose="02020603050405020304"/>
              <a:ea typeface="黑体" panose="02010609060101010101" pitchFamily="49" charset="-122"/>
              <a:sym typeface="微软雅黑" panose="020B0503020204020204" charset="-122"/>
            </a:endParaRPr>
          </a:p>
        </p:txBody>
      </p:sp>
      <p:grpSp>
        <p:nvGrpSpPr>
          <p:cNvPr id="14338" name="组合 19"/>
          <p:cNvGrpSpPr/>
          <p:nvPr/>
        </p:nvGrpSpPr>
        <p:grpSpPr>
          <a:xfrm>
            <a:off x="428625" y="765175"/>
            <a:ext cx="10283825" cy="3668713"/>
            <a:chOff x="675" y="1658"/>
            <a:chExt cx="16194" cy="5777"/>
          </a:xfrm>
        </p:grpSpPr>
        <p:sp>
          <p:nvSpPr>
            <p:cNvPr id="14339" name="文本框 105"/>
            <p:cNvSpPr txBox="1"/>
            <p:nvPr/>
          </p:nvSpPr>
          <p:spPr>
            <a:xfrm>
              <a:off x="5600" y="5983"/>
              <a:ext cx="8000" cy="145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endParaRPr lang="en-US" altLang="zh-CN">
                <a:latin typeface="Times New Roman" panose="02020603050405020304" charset="0"/>
                <a:ea typeface="宋体" panose="02010600030101010101" pitchFamily="2" charset="-122"/>
              </a:endParaRPr>
            </a:p>
            <a:p>
              <a:r>
                <a:rPr lang="en-US" altLang="zh-CN">
                  <a:latin typeface="Times New Roman" panose="02020603050405020304" charset="0"/>
                  <a:ea typeface="宋体" panose="02010600030101010101" pitchFamily="2" charset="-122"/>
                </a:rPr>
                <a:t> </a:t>
              </a:r>
              <a:endParaRPr lang="en-US" altLang="zh-CN">
                <a:latin typeface="Times New Roman" panose="02020603050405020304" charset="0"/>
                <a:ea typeface="宋体" panose="02010600030101010101" pitchFamily="2" charset="-122"/>
              </a:endParaRPr>
            </a:p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340" name="文本框 9"/>
            <p:cNvSpPr txBox="1"/>
            <p:nvPr/>
          </p:nvSpPr>
          <p:spPr>
            <a:xfrm>
              <a:off x="675" y="1658"/>
              <a:ext cx="16194" cy="377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pPr marL="328930" indent="-328930">
                <a:lnSpc>
                  <a:spcPct val="150000"/>
                </a:lnSpc>
              </a:pPr>
              <a:r>
                <a:rPr lang="en-US" altLang="zh-CN">
                  <a:latin typeface="Times New Roman" panose="02020603050405020304" charset="0"/>
                  <a:ea typeface="微软雅黑" panose="020B0503020204020204" charset="-122"/>
                </a:rPr>
                <a:t> </a:t>
              </a:r>
              <a:r>
                <a:rPr lang="zh-CN" altLang="en-US" sz="2000" dirty="0">
                  <a:latin typeface="黑体" panose="02010609060101010101" pitchFamily="49" charset="-122"/>
                  <a:ea typeface="黑体" panose="02010609060101010101" pitchFamily="49" charset="-122"/>
                  <a:sym typeface="微软雅黑" panose="020B0503020204020204" charset="-122"/>
                </a:rPr>
                <a:t>【例</a:t>
              </a:r>
              <a:r>
                <a:rPr lang="en-US" altLang="zh-CN" sz="2000" dirty="0">
                  <a:latin typeface="黑体" panose="02010609060101010101" pitchFamily="49" charset="-122"/>
                  <a:ea typeface="黑体" panose="02010609060101010101" pitchFamily="49" charset="-122"/>
                  <a:sym typeface="微软雅黑" panose="020B0503020204020204" charset="-122"/>
                </a:rPr>
                <a:t>7</a:t>
              </a:r>
              <a:r>
                <a:rPr lang="zh-CN" altLang="en-US" sz="2000" dirty="0">
                  <a:latin typeface="黑体" panose="02010609060101010101" pitchFamily="49" charset="-122"/>
                  <a:ea typeface="黑体" panose="02010609060101010101" pitchFamily="49" charset="-122"/>
                  <a:sym typeface="微软雅黑" panose="020B0503020204020204" charset="-122"/>
                </a:rPr>
                <a:t>】</a:t>
              </a:r>
              <a:r>
                <a:rPr lang="en-US" altLang="zh-CN" sz="2000">
                  <a:latin typeface="Arial" panose="020B0604020202020204" pitchFamily="34" charset="0"/>
                  <a:ea typeface="微软雅黑" panose="020B0503020204020204" charset="-122"/>
                </a:rPr>
                <a:t>(2021·</a:t>
              </a:r>
              <a:r>
                <a:rPr lang="zh-CN" altLang="zh-CN" sz="2000">
                  <a:latin typeface="Arial" panose="020B0604020202020204" pitchFamily="34" charset="0"/>
                  <a:ea typeface="微软雅黑" panose="020B0503020204020204" charset="-122"/>
                </a:rPr>
                <a:t>湖南卷，</a:t>
              </a:r>
              <a:r>
                <a:rPr lang="en-US" altLang="zh-CN" sz="2000">
                  <a:latin typeface="Arial" panose="020B0604020202020204" pitchFamily="34" charset="0"/>
                  <a:ea typeface="微软雅黑" panose="020B0503020204020204" charset="-122"/>
                </a:rPr>
                <a:t>4)</a:t>
              </a:r>
              <a:r>
                <a:rPr lang="zh-CN" altLang="zh-CN" sz="2000">
                  <a:latin typeface="Arial" panose="020B0604020202020204" pitchFamily="34" charset="0"/>
                  <a:ea typeface="微软雅黑" panose="020B0503020204020204" charset="-122"/>
                </a:rPr>
                <a:t>如图，在</a:t>
              </a:r>
              <a:r>
                <a:rPr lang="en-US" altLang="zh-CN" sz="2000">
                  <a:latin typeface="Times New Roman" panose="02020603050405020304" charset="0"/>
                  <a:ea typeface="微软雅黑" panose="020B0503020204020204" charset="-122"/>
                </a:rPr>
                <a:t>(</a:t>
              </a:r>
              <a:r>
                <a:rPr lang="en-US" altLang="zh-CN" sz="2000" i="1">
                  <a:latin typeface="Times New Roman" panose="02020603050405020304" charset="0"/>
                  <a:ea typeface="微软雅黑" panose="020B0503020204020204" charset="-122"/>
                </a:rPr>
                <a:t>a</a:t>
              </a:r>
              <a:r>
                <a:rPr lang="zh-CN" altLang="zh-CN" sz="2000">
                  <a:latin typeface="Arial" panose="020B0604020202020204" pitchFamily="34" charset="0"/>
                  <a:ea typeface="微软雅黑" panose="020B0503020204020204" charset="-122"/>
                </a:rPr>
                <a:t>，</a:t>
              </a:r>
              <a:r>
                <a:rPr lang="en-US" altLang="zh-CN" sz="2000">
                  <a:latin typeface="Times New Roman" panose="02020603050405020304" charset="0"/>
                  <a:ea typeface="微软雅黑" panose="020B0503020204020204" charset="-122"/>
                </a:rPr>
                <a:t>0)</a:t>
              </a:r>
              <a:r>
                <a:rPr lang="zh-CN" altLang="zh-CN" sz="2000">
                  <a:latin typeface="Arial" panose="020B0604020202020204" pitchFamily="34" charset="0"/>
                  <a:ea typeface="微软雅黑" panose="020B0503020204020204" charset="-122"/>
                </a:rPr>
                <a:t>位置放置电荷量为</a:t>
              </a:r>
              <a:r>
                <a:rPr lang="en-US" altLang="zh-CN" sz="2000" i="1">
                  <a:latin typeface="Times New Roman" panose="02020603050405020304" charset="0"/>
                  <a:ea typeface="微软雅黑" panose="020B0503020204020204" charset="-122"/>
                </a:rPr>
                <a:t>q</a:t>
              </a:r>
              <a:r>
                <a:rPr lang="zh-CN" altLang="zh-CN" sz="2000">
                  <a:latin typeface="Arial" panose="020B0604020202020204" pitchFamily="34" charset="0"/>
                  <a:ea typeface="微软雅黑" panose="020B0503020204020204" charset="-122"/>
                </a:rPr>
                <a:t>的正点电荷</a:t>
              </a:r>
              <a:r>
                <a:rPr lang="zh-CN" altLang="zh-CN" sz="2000">
                  <a:latin typeface="Times New Roman" panose="02020603050405020304" charset="0"/>
                  <a:ea typeface="微软雅黑" panose="020B0503020204020204" charset="-122"/>
                </a:rPr>
                <a:t>，在</a:t>
              </a:r>
              <a:r>
                <a:rPr lang="en-US" altLang="zh-CN" sz="2000">
                  <a:latin typeface="Times New Roman" panose="02020603050405020304" charset="0"/>
                  <a:ea typeface="宋体" panose="02010600030101010101" pitchFamily="2" charset="-122"/>
                </a:rPr>
                <a:t>(</a:t>
              </a:r>
              <a:r>
                <a:rPr lang="en-US" altLang="zh-CN" sz="2000">
                  <a:latin typeface="Times New Roman" panose="02020603050405020304" charset="0"/>
                  <a:ea typeface="微软雅黑" panose="020B0503020204020204" charset="-122"/>
                </a:rPr>
                <a:t>0</a:t>
              </a:r>
              <a:r>
                <a:rPr lang="zh-CN" altLang="zh-CN" sz="2000">
                  <a:latin typeface="Arial" panose="020B0604020202020204" pitchFamily="34" charset="0"/>
                  <a:ea typeface="微软雅黑" panose="020B0503020204020204" charset="-122"/>
                </a:rPr>
                <a:t>，</a:t>
              </a:r>
              <a:r>
                <a:rPr lang="en-US" altLang="zh-CN" sz="2000" i="1">
                  <a:latin typeface="Times New Roman" panose="02020603050405020304" charset="0"/>
                  <a:ea typeface="微软雅黑" panose="020B0503020204020204" charset="-122"/>
                </a:rPr>
                <a:t>a</a:t>
              </a:r>
              <a:r>
                <a:rPr lang="en-US" altLang="zh-CN" sz="2000">
                  <a:latin typeface="Times New Roman" panose="02020603050405020304" charset="0"/>
                  <a:ea typeface="微软雅黑" panose="020B0503020204020204" charset="-122"/>
                </a:rPr>
                <a:t>)</a:t>
              </a:r>
              <a:r>
                <a:rPr lang="zh-CN" altLang="zh-CN" sz="2000">
                  <a:latin typeface="Arial" panose="020B0604020202020204" pitchFamily="34" charset="0"/>
                  <a:ea typeface="微软雅黑" panose="020B0503020204020204" charset="-122"/>
                </a:rPr>
                <a:t>位置放置电荷量为</a:t>
              </a:r>
              <a:r>
                <a:rPr lang="en-US" altLang="zh-CN" sz="2000" i="1">
                  <a:latin typeface="Times New Roman" panose="02020603050405020304" charset="0"/>
                  <a:ea typeface="微软雅黑" panose="020B0503020204020204" charset="-122"/>
                </a:rPr>
                <a:t>q</a:t>
              </a:r>
              <a:r>
                <a:rPr lang="zh-CN" altLang="zh-CN" sz="2000">
                  <a:latin typeface="Arial" panose="020B0604020202020204" pitchFamily="34" charset="0"/>
                  <a:ea typeface="微软雅黑" panose="020B0503020204020204" charset="-122"/>
                </a:rPr>
                <a:t>的负点电荷，在距</a:t>
              </a:r>
              <a:r>
                <a:rPr lang="en-US" altLang="zh-CN" sz="2000" i="1">
                  <a:latin typeface="Times New Roman" panose="02020603050405020304" charset="0"/>
                  <a:ea typeface="微软雅黑" panose="020B0503020204020204" charset="-122"/>
                </a:rPr>
                <a:t>P</a:t>
              </a:r>
              <a:r>
                <a:rPr lang="en-US" altLang="zh-CN" sz="2000">
                  <a:latin typeface="Times New Roman" panose="02020603050405020304" charset="0"/>
                  <a:ea typeface="微软雅黑" panose="020B0503020204020204" charset="-122"/>
                </a:rPr>
                <a:t>(</a:t>
              </a:r>
              <a:r>
                <a:rPr lang="en-US" altLang="zh-CN" sz="2000" i="1">
                  <a:latin typeface="Times New Roman" panose="02020603050405020304" charset="0"/>
                  <a:ea typeface="微软雅黑" panose="020B0503020204020204" charset="-122"/>
                </a:rPr>
                <a:t>a</a:t>
              </a:r>
              <a:r>
                <a:rPr lang="zh-CN" altLang="zh-CN" sz="2000">
                  <a:latin typeface="Arial" panose="020B0604020202020204" pitchFamily="34" charset="0"/>
                  <a:ea typeface="微软雅黑" panose="020B0503020204020204" charset="-122"/>
                </a:rPr>
                <a:t>，</a:t>
              </a:r>
              <a:r>
                <a:rPr lang="en-US" altLang="zh-CN" sz="2000" i="1">
                  <a:latin typeface="Times New Roman" panose="02020603050405020304" charset="0"/>
                  <a:ea typeface="微软雅黑" panose="020B0503020204020204" charset="-122"/>
                </a:rPr>
                <a:t>a</a:t>
              </a:r>
              <a:r>
                <a:rPr lang="en-US" altLang="zh-CN" sz="2000">
                  <a:latin typeface="Times New Roman" panose="02020603050405020304" charset="0"/>
                  <a:ea typeface="微软雅黑" panose="020B0503020204020204" charset="-122"/>
                </a:rPr>
                <a:t>)</a:t>
              </a:r>
              <a:r>
                <a:rPr lang="zh-CN" altLang="zh-CN" sz="2000">
                  <a:latin typeface="Arial" panose="020B0604020202020204" pitchFamily="34" charset="0"/>
                  <a:ea typeface="微软雅黑" panose="020B0503020204020204" charset="-122"/>
                </a:rPr>
                <a:t>为</a:t>
              </a:r>
              <a:r>
                <a:rPr lang="en-US" altLang="zh-CN" sz="2000">
                  <a:latin typeface="Arial" panose="020B0604020202020204" pitchFamily="34" charset="0"/>
                  <a:ea typeface="微软雅黑" panose="020B0503020204020204" charset="-122"/>
                </a:rPr>
                <a:t>    </a:t>
              </a:r>
              <a:r>
                <a:rPr lang="en-US" altLang="zh-CN" sz="2000" i="1">
                  <a:latin typeface="Times New Roman" panose="02020603050405020304" charset="0"/>
                  <a:ea typeface="微软雅黑" panose="020B0503020204020204" charset="-122"/>
                </a:rPr>
                <a:t>a</a:t>
              </a:r>
              <a:r>
                <a:rPr lang="zh-CN" altLang="zh-CN" sz="2000">
                  <a:latin typeface="Arial" panose="020B0604020202020204" pitchFamily="34" charset="0"/>
                  <a:ea typeface="微软雅黑" panose="020B0503020204020204" charset="-122"/>
                </a:rPr>
                <a:t>的某点处放置正点电荷</a:t>
              </a:r>
              <a:r>
                <a:rPr lang="en-US" altLang="zh-CN" sz="2000" i="1">
                  <a:latin typeface="Times New Roman" panose="02020603050405020304" charset="0"/>
                  <a:ea typeface="微软雅黑" panose="020B0503020204020204" charset="-122"/>
                </a:rPr>
                <a:t>Q</a:t>
              </a:r>
              <a:r>
                <a:rPr lang="zh-CN" altLang="zh-CN" sz="2000">
                  <a:latin typeface="Arial" panose="020B0604020202020204" pitchFamily="34" charset="0"/>
                  <a:ea typeface="微软雅黑" panose="020B0503020204020204" charset="-122"/>
                </a:rPr>
                <a:t>，使得</a:t>
              </a:r>
              <a:r>
                <a:rPr lang="en-US" altLang="zh-CN" sz="2000" i="1">
                  <a:latin typeface="Times New Roman" panose="02020603050405020304" charset="0"/>
                  <a:ea typeface="微软雅黑" panose="020B0503020204020204" charset="-122"/>
                </a:rPr>
                <a:t>P</a:t>
              </a:r>
              <a:r>
                <a:rPr lang="zh-CN" altLang="zh-CN" sz="2000">
                  <a:latin typeface="Arial" panose="020B0604020202020204" pitchFamily="34" charset="0"/>
                  <a:ea typeface="微软雅黑" panose="020B0503020204020204" charset="-122"/>
                </a:rPr>
                <a:t>点的电场强度为零。则</a:t>
              </a:r>
              <a:r>
                <a:rPr lang="en-US" altLang="zh-CN" sz="2000" i="1">
                  <a:latin typeface="Times New Roman" panose="02020603050405020304" charset="0"/>
                  <a:ea typeface="微软雅黑" panose="020B0503020204020204" charset="-122"/>
                </a:rPr>
                <a:t>Q</a:t>
              </a:r>
              <a:r>
                <a:rPr lang="zh-CN" altLang="zh-CN" sz="2000">
                  <a:latin typeface="Arial" panose="020B0604020202020204" pitchFamily="34" charset="0"/>
                  <a:ea typeface="微软雅黑" panose="020B0503020204020204" charset="-122"/>
                </a:rPr>
                <a:t>的位置及电荷量分别为</a:t>
              </a:r>
              <a:r>
                <a:rPr lang="en-US" altLang="zh-CN" sz="2000">
                  <a:latin typeface="Times New Roman" panose="02020603050405020304" charset="0"/>
                  <a:ea typeface="微软雅黑" panose="020B0503020204020204" charset="-122"/>
                </a:rPr>
                <a:t>    (</a:t>
              </a:r>
              <a:r>
                <a:rPr lang="zh-CN" altLang="zh-CN" sz="2000">
                  <a:latin typeface="Arial" panose="020B0604020202020204" pitchFamily="34" charset="0"/>
                  <a:ea typeface="微软雅黑" panose="020B0503020204020204" charset="-122"/>
                </a:rPr>
                <a:t>　　</a:t>
              </a:r>
              <a:r>
                <a:rPr lang="en-US" altLang="zh-CN" sz="2000">
                  <a:latin typeface="Times New Roman" panose="02020603050405020304" charset="0"/>
                  <a:ea typeface="微软雅黑" panose="020B0503020204020204" charset="-122"/>
                </a:rPr>
                <a:t>)</a:t>
              </a:r>
              <a:endParaRPr lang="en-US" altLang="zh-CN" sz="2000">
                <a:latin typeface="Times New Roman" panose="02020603050405020304" charset="0"/>
                <a:ea typeface="微软雅黑" panose="020B0503020204020204" charset="-122"/>
              </a:endParaRPr>
            </a:p>
            <a:p>
              <a:pPr marL="328930" indent="-328930">
                <a:lnSpc>
                  <a:spcPct val="150000"/>
                </a:lnSpc>
              </a:pPr>
              <a:r>
                <a:rPr lang="en-US" altLang="en-US" sz="2000">
                  <a:latin typeface="Times New Roman" panose="02020603050405020304" charset="0"/>
                  <a:ea typeface="微软雅黑" panose="020B0503020204020204" charset="-122"/>
                </a:rPr>
                <a:t>       A.(0，2a)，    q	             B.(0，2a)，      q</a:t>
              </a:r>
              <a:endParaRPr lang="en-US" altLang="en-US" sz="2000">
                <a:latin typeface="Times New Roman" panose="02020603050405020304" charset="0"/>
                <a:ea typeface="微软雅黑" panose="020B0503020204020204" charset="-122"/>
              </a:endParaRPr>
            </a:p>
            <a:p>
              <a:pPr marL="328930" indent="-328930">
                <a:lnSpc>
                  <a:spcPct val="150000"/>
                </a:lnSpc>
              </a:pPr>
              <a:r>
                <a:rPr lang="en-US" altLang="en-US" sz="2000">
                  <a:latin typeface="Times New Roman" panose="02020603050405020304" charset="0"/>
                  <a:ea typeface="微软雅黑" panose="020B0503020204020204" charset="-122"/>
                </a:rPr>
                <a:t>       C.(2a，0)，    q	             D.(2a，0)，      q</a:t>
              </a:r>
              <a:endParaRPr lang="en-US" altLang="en-US" sz="2000">
                <a:latin typeface="Times New Roman" panose="02020603050405020304" charset="0"/>
                <a:ea typeface="微软雅黑" panose="020B0503020204020204" charset="-122"/>
              </a:endParaRPr>
            </a:p>
          </p:txBody>
        </p:sp>
        <p:graphicFrame>
          <p:nvGraphicFramePr>
            <p:cNvPr id="14341" name="对象 10">
              <a:hlinkClick r:id="" action="ppaction://ole?verb="/>
            </p:cNvPr>
            <p:cNvGraphicFramePr>
              <a:graphicFrameLocks noChangeAspect="1"/>
            </p:cNvGraphicFramePr>
            <p:nvPr/>
          </p:nvGraphicFramePr>
          <p:xfrm>
            <a:off x="8393" y="2678"/>
            <a:ext cx="495" cy="4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2" name="" r:id="rId1" imgW="241300" imgH="215900" progId="Equation.KSEE3">
                    <p:embed/>
                  </p:oleObj>
                </mc:Choice>
                <mc:Fallback>
                  <p:oleObj name="" r:id="rId1" imgW="241300" imgH="215900" progId="Equation.KSEE3">
                    <p:embed/>
                    <p:pic>
                      <p:nvPicPr>
                        <p:cNvPr id="0" name="图片 3081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8393" y="2678"/>
                          <a:ext cx="495" cy="44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42" name="对象 11">
              <a:hlinkClick r:id="" action="ppaction://ole?verb="/>
            </p:cNvPr>
            <p:cNvGraphicFramePr>
              <a:graphicFrameLocks noChangeAspect="1"/>
            </p:cNvGraphicFramePr>
            <p:nvPr>
              <p:custDataLst>
                <p:tags r:id="rId3"/>
              </p:custDataLst>
            </p:nvPr>
          </p:nvGraphicFramePr>
          <p:xfrm>
            <a:off x="3476" y="4152"/>
            <a:ext cx="495" cy="4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3" name="" r:id="rId4" imgW="241300" imgH="215900" progId="Equation.KSEE3">
                    <p:embed/>
                  </p:oleObj>
                </mc:Choice>
                <mc:Fallback>
                  <p:oleObj name="" r:id="rId4" imgW="241300" imgH="215900" progId="Equation.KSEE3">
                    <p:embed/>
                    <p:pic>
                      <p:nvPicPr>
                        <p:cNvPr id="0" name="图片 3082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3476" y="4152"/>
                          <a:ext cx="495" cy="44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43" name="对象 12">
              <a:hlinkClick r:id="" action="ppaction://ole?verb="/>
            </p:cNvPr>
            <p:cNvGraphicFramePr>
              <a:graphicFrameLocks noChangeAspect="1"/>
            </p:cNvGraphicFramePr>
            <p:nvPr>
              <p:custDataLst>
                <p:tags r:id="rId6"/>
              </p:custDataLst>
            </p:nvPr>
          </p:nvGraphicFramePr>
          <p:xfrm>
            <a:off x="3450" y="4917"/>
            <a:ext cx="495" cy="4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4" name="" r:id="rId7" imgW="241300" imgH="215900" progId="Equation.KSEE3">
                    <p:embed/>
                  </p:oleObj>
                </mc:Choice>
                <mc:Fallback>
                  <p:oleObj name="" r:id="rId7" imgW="241300" imgH="215900" progId="Equation.KSEE3">
                    <p:embed/>
                    <p:pic>
                      <p:nvPicPr>
                        <p:cNvPr id="0" name="图片 3083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3450" y="4917"/>
                          <a:ext cx="495" cy="44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44" name="对象 14">
              <a:hlinkClick r:id="" action="ppaction://ole?verb="/>
            </p:cNvPr>
            <p:cNvGraphicFramePr>
              <a:graphicFrameLocks noChangeAspect="1"/>
            </p:cNvGraphicFramePr>
            <p:nvPr>
              <p:custDataLst>
                <p:tags r:id="rId8"/>
              </p:custDataLst>
            </p:nvPr>
          </p:nvGraphicFramePr>
          <p:xfrm>
            <a:off x="8353" y="4152"/>
            <a:ext cx="739" cy="5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0" name="" r:id="rId9" imgW="316865" imgH="215900" progId="Equation.KSEE3">
                    <p:embed/>
                  </p:oleObj>
                </mc:Choice>
                <mc:Fallback>
                  <p:oleObj name="" r:id="rId9" imgW="316865" imgH="215900" progId="Equation.KSEE3">
                    <p:embed/>
                    <p:pic>
                      <p:nvPicPr>
                        <p:cNvPr id="0" name="图片 3079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8353" y="4152"/>
                          <a:ext cx="739" cy="50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45" name="对象 16">
              <a:hlinkClick r:id="" action="ppaction://ole?verb="/>
            </p:cNvPr>
            <p:cNvGraphicFramePr>
              <a:graphicFrameLocks noChangeAspect="1"/>
            </p:cNvGraphicFramePr>
            <p:nvPr>
              <p:custDataLst>
                <p:tags r:id="rId11"/>
              </p:custDataLst>
            </p:nvPr>
          </p:nvGraphicFramePr>
          <p:xfrm>
            <a:off x="8327" y="4832"/>
            <a:ext cx="739" cy="5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1" name="" r:id="rId12" imgW="316865" imgH="215900" progId="Equation.KSEE3">
                    <p:embed/>
                  </p:oleObj>
                </mc:Choice>
                <mc:Fallback>
                  <p:oleObj name="" r:id="rId12" imgW="316865" imgH="215900" progId="Equation.KSEE3">
                    <p:embed/>
                    <p:pic>
                      <p:nvPicPr>
                        <p:cNvPr id="0" name="图片 3080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8327" y="4832"/>
                          <a:ext cx="739" cy="50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4346" name="图片 7" descr="说明: D:\共享\Word\21W2.TIF"/>
          <p:cNvPicPr>
            <a:picLocks noChangeAspect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35863" y="1700213"/>
            <a:ext cx="3070225" cy="27447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347" name="Picture 26" descr="Q893"/>
          <p:cNvPicPr>
            <a:picLocks noChangeAspect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11225" y="3860800"/>
            <a:ext cx="6483350" cy="21193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48" name="文本框 1"/>
          <p:cNvSpPr txBox="1"/>
          <p:nvPr/>
        </p:nvSpPr>
        <p:spPr>
          <a:xfrm>
            <a:off x="5546725" y="1787525"/>
            <a:ext cx="406400" cy="430213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2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B</a:t>
            </a:r>
            <a:endParaRPr lang="en-US" altLang="zh-CN" sz="22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/>
      <p:bldP spid="14337" grpId="1"/>
      <p:bldP spid="14348" grpId="0"/>
      <p:bldP spid="14348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1" name="文本框 5"/>
          <p:cNvSpPr txBox="1"/>
          <p:nvPr>
            <p:custDataLst>
              <p:tags r:id="rId1"/>
            </p:custDataLst>
          </p:nvPr>
        </p:nvSpPr>
        <p:spPr>
          <a:xfrm>
            <a:off x="269875" y="300990"/>
            <a:ext cx="5656263" cy="522288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800" b="1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五、</a:t>
            </a:r>
            <a:r>
              <a:rPr lang="zh-CN" altLang="zh-CN" sz="2600" b="1" dirty="0">
                <a:solidFill>
                  <a:schemeClr val="accent1"/>
                </a:solidFill>
                <a:latin typeface="Times New Roman" panose="02020603050405020304"/>
                <a:ea typeface="黑体" panose="02010609060101010101" pitchFamily="49" charset="-122"/>
                <a:sym typeface="微软雅黑" panose="020B0503020204020204" charset="-122"/>
              </a:rPr>
              <a:t>课堂小结</a:t>
            </a:r>
            <a:endParaRPr lang="zh-CN" altLang="zh-CN" sz="2600" b="1" dirty="0">
              <a:solidFill>
                <a:schemeClr val="accent1"/>
              </a:solidFill>
              <a:latin typeface="Times New Roman" panose="02020603050405020304"/>
              <a:ea typeface="黑体" panose="02010609060101010101" pitchFamily="49" charset="-122"/>
              <a:sym typeface="微软雅黑" panose="020B0503020204020204" charset="-122"/>
            </a:endParaRPr>
          </a:p>
        </p:txBody>
      </p:sp>
      <p:grpSp>
        <p:nvGrpSpPr>
          <p:cNvPr id="15362" name="组合 12"/>
          <p:cNvGrpSpPr/>
          <p:nvPr/>
        </p:nvGrpSpPr>
        <p:grpSpPr>
          <a:xfrm>
            <a:off x="727075" y="1123950"/>
            <a:ext cx="10334625" cy="3962400"/>
            <a:chOff x="1146" y="1657"/>
            <a:chExt cx="16275" cy="6241"/>
          </a:xfrm>
        </p:grpSpPr>
        <p:sp>
          <p:nvSpPr>
            <p:cNvPr id="15363" name="文本框 3"/>
            <p:cNvSpPr txBox="1"/>
            <p:nvPr/>
          </p:nvSpPr>
          <p:spPr>
            <a:xfrm>
              <a:off x="1174" y="1657"/>
              <a:ext cx="16247" cy="624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/>
            <a:p>
              <a:pPr>
                <a:lnSpc>
                  <a:spcPct val="200000"/>
                </a:lnSpc>
              </a:pPr>
              <a:r>
                <a:rPr lang="zh-CN" altLang="en-US" sz="2400" b="1">
                  <a:latin typeface="Arial" panose="020B0604020202020204" pitchFamily="34" charset="0"/>
                  <a:ea typeface="宋体" panose="02010600030101010101" pitchFamily="2" charset="-122"/>
                </a:rPr>
                <a:t>电场强度定义：</a:t>
              </a:r>
              <a:r>
                <a:rPr lang="zh-CN" altLang="en-US" sz="2400">
                  <a:latin typeface="Arial" panose="020B0604020202020204" pitchFamily="34" charset="0"/>
                  <a:ea typeface="宋体" panose="02010600030101010101" pitchFamily="2" charset="-122"/>
                </a:rPr>
                <a:t>电场中，试探电荷受到的电场力与其电荷量的比值，简称场强；它是描述电场强度及方向的物理量．</a:t>
              </a:r>
              <a:endParaRPr lang="zh-CN" altLang="en-US" sz="2400"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pPr>
                <a:lnSpc>
                  <a:spcPct val="200000"/>
                </a:lnSpc>
              </a:pPr>
              <a:r>
                <a:rPr lang="zh-CN" altLang="en-US" sz="2400" b="1">
                  <a:latin typeface="Arial" panose="020B0604020202020204" pitchFamily="34" charset="0"/>
                  <a:ea typeface="宋体" panose="02010600030101010101" pitchFamily="2" charset="-122"/>
                </a:rPr>
                <a:t>场强三个计算公式：</a:t>
              </a:r>
              <a:endParaRPr lang="zh-CN" altLang="en-US" sz="2400" b="1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15364" name="对象 4">
              <a:hlinkClick r:id="" action="ppaction://ole?verb="/>
            </p:cNvPr>
            <p:cNvGraphicFramePr>
              <a:graphicFrameLocks noChangeAspect="1"/>
            </p:cNvGraphicFramePr>
            <p:nvPr/>
          </p:nvGraphicFramePr>
          <p:xfrm>
            <a:off x="5551" y="4269"/>
            <a:ext cx="1251" cy="11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3" name="" r:id="rId2" imgW="444500" imgH="419100" progId="Equation.KSEE3">
                    <p:embed/>
                  </p:oleObj>
                </mc:Choice>
                <mc:Fallback>
                  <p:oleObj name="" r:id="rId2" imgW="444500" imgH="419100" progId="Equation.KSEE3">
                    <p:embed/>
                    <p:pic>
                      <p:nvPicPr>
                        <p:cNvPr id="0" name="图片 3082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5551" y="4269"/>
                          <a:ext cx="1251" cy="118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365" name="对象 5">
              <a:hlinkClick r:id="" action="ppaction://ole?verb="/>
            </p:cNvPr>
            <p:cNvGraphicFramePr>
              <a:graphicFrameLocks noChangeAspect="1"/>
            </p:cNvGraphicFramePr>
            <p:nvPr/>
          </p:nvGraphicFramePr>
          <p:xfrm>
            <a:off x="9145" y="4343"/>
            <a:ext cx="1407" cy="10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4" name="" r:id="rId4" imgW="508000" imgH="393700" progId="Equation.KSEE3">
                    <p:embed/>
                  </p:oleObj>
                </mc:Choice>
                <mc:Fallback>
                  <p:oleObj name="" r:id="rId4" imgW="508000" imgH="393700" progId="Equation.KSEE3">
                    <p:embed/>
                    <p:pic>
                      <p:nvPicPr>
                        <p:cNvPr id="0" name="图片 3083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9145" y="4343"/>
                          <a:ext cx="1407" cy="109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366" name="对象 6">
              <a:hlinkClick r:id="" action="ppaction://ole?verb="/>
            </p:cNvPr>
            <p:cNvGraphicFramePr>
              <a:graphicFrameLocks noChangeAspect="1"/>
            </p:cNvGraphicFramePr>
            <p:nvPr/>
          </p:nvGraphicFramePr>
          <p:xfrm>
            <a:off x="12775" y="4351"/>
            <a:ext cx="1223" cy="10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9" name="" r:id="rId6" imgW="444500" imgH="393700" progId="Equation.KSEE3">
                    <p:embed/>
                  </p:oleObj>
                </mc:Choice>
                <mc:Fallback>
                  <p:oleObj name="" r:id="rId6" imgW="444500" imgH="393700" progId="Equation.KSEE3">
                    <p:embed/>
                    <p:pic>
                      <p:nvPicPr>
                        <p:cNvPr id="0" name="图片 3088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12775" y="4351"/>
                          <a:ext cx="1223" cy="108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67" name="文本框 7"/>
            <p:cNvSpPr txBox="1"/>
            <p:nvPr/>
          </p:nvSpPr>
          <p:spPr>
            <a:xfrm>
              <a:off x="6539" y="4491"/>
              <a:ext cx="1965" cy="62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r>
                <a:rPr lang="zh-CN" altLang="en-US" sz="2000">
                  <a:latin typeface="Arial" panose="020B0604020202020204" pitchFamily="34" charset="0"/>
                  <a:ea typeface="宋体" panose="02010600030101010101" pitchFamily="2" charset="-122"/>
                </a:rPr>
                <a:t>（定义式）</a:t>
              </a:r>
              <a:endParaRPr lang="zh-CN" altLang="en-US" sz="20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5368" name="文本框 8"/>
            <p:cNvSpPr txBox="1"/>
            <p:nvPr/>
          </p:nvSpPr>
          <p:spPr>
            <a:xfrm>
              <a:off x="10237" y="4508"/>
              <a:ext cx="2009" cy="62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r>
                <a:rPr lang="zh-CN" altLang="en-US" sz="2000">
                  <a:latin typeface="Arial" panose="020B0604020202020204" pitchFamily="34" charset="0"/>
                  <a:ea typeface="宋体" panose="02010600030101010101" pitchFamily="2" charset="-122"/>
                </a:rPr>
                <a:t>（决定式）</a:t>
              </a:r>
              <a:endParaRPr lang="zh-CN" altLang="en-US" sz="20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5369" name="文本框 9"/>
            <p:cNvSpPr txBox="1"/>
            <p:nvPr/>
          </p:nvSpPr>
          <p:spPr>
            <a:xfrm>
              <a:off x="13642" y="4523"/>
              <a:ext cx="2685" cy="83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/>
            <a:p>
              <a:r>
                <a:rPr lang="zh-CN" altLang="en-US" sz="2000">
                  <a:latin typeface="Arial" panose="020B0604020202020204" pitchFamily="34" charset="0"/>
                  <a:ea typeface="宋体" panose="02010600030101010101" pitchFamily="2" charset="-122"/>
                </a:rPr>
                <a:t>（匀强电场）</a:t>
              </a:r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5370" name="文本框 11"/>
            <p:cNvSpPr txBox="1"/>
            <p:nvPr/>
          </p:nvSpPr>
          <p:spPr>
            <a:xfrm>
              <a:off x="1146" y="5305"/>
              <a:ext cx="15372" cy="247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pPr>
                <a:lnSpc>
                  <a:spcPct val="200000"/>
                </a:lnSpc>
              </a:pPr>
              <a:r>
                <a:rPr lang="zh-CN" altLang="en-US" sz="2400" b="1">
                  <a:latin typeface="Arial" panose="020B0604020202020204" pitchFamily="34" charset="0"/>
                  <a:ea typeface="宋体" panose="02010600030101010101" pitchFamily="2" charset="-122"/>
                </a:rPr>
                <a:t>六种常见的电场线：</a:t>
              </a:r>
              <a:r>
                <a:rPr lang="zh-CN" altLang="en-US" sz="2400">
                  <a:latin typeface="Arial" panose="020B0604020202020204" pitchFamily="34" charset="0"/>
                  <a:ea typeface="宋体" panose="02010600030101010101" pitchFamily="2" charset="-122"/>
                </a:rPr>
                <a:t>等量异种</a:t>
              </a:r>
              <a:r>
                <a:rPr lang="en-US" altLang="zh-CN" sz="2400">
                  <a:latin typeface="Arial" panose="020B0604020202020204" pitchFamily="34" charset="0"/>
                  <a:ea typeface="宋体" panose="02010600030101010101" pitchFamily="2" charset="-122"/>
                </a:rPr>
                <a:t>/</a:t>
              </a:r>
              <a:r>
                <a:rPr lang="zh-CN" altLang="en-US" sz="2400">
                  <a:latin typeface="Arial" panose="020B0604020202020204" pitchFamily="34" charset="0"/>
                  <a:ea typeface="宋体" panose="02010600030101010101" pitchFamily="2" charset="-122"/>
                </a:rPr>
                <a:t>同种电荷电场线</a:t>
              </a:r>
              <a:endParaRPr lang="zh-CN" altLang="en-US" sz="2400"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pPr>
                <a:lnSpc>
                  <a:spcPct val="200000"/>
                </a:lnSpc>
              </a:pPr>
              <a:r>
                <a:rPr lang="zh-CN" altLang="en-US" sz="2400" b="1">
                  <a:latin typeface="Arial" panose="020B0604020202020204" pitchFamily="34" charset="0"/>
                  <a:ea typeface="宋体" panose="02010600030101010101" pitchFamily="2" charset="-122"/>
                </a:rPr>
                <a:t>点电荷电场叠加：</a:t>
              </a:r>
              <a:r>
                <a:rPr lang="zh-CN" altLang="en-US" sz="2400">
                  <a:latin typeface="Arial" panose="020B0604020202020204" pitchFamily="34" charset="0"/>
                  <a:ea typeface="宋体" panose="02010600030101010101" pitchFamily="2" charset="-122"/>
                </a:rPr>
                <a:t>矢量叠加</a:t>
              </a:r>
              <a:endParaRPr lang="zh-CN" altLang="en-US" sz="24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1" name="矩形 4"/>
          <p:cNvSpPr/>
          <p:nvPr/>
        </p:nvSpPr>
        <p:spPr>
          <a:xfrm>
            <a:off x="163513" y="836613"/>
            <a:ext cx="11690350" cy="5967412"/>
          </a:xfrm>
          <a:prstGeom prst="rect">
            <a:avLst/>
          </a:prstGeom>
          <a:noFill/>
          <a:ln w="9525">
            <a:noFill/>
          </a:ln>
        </p:spPr>
        <p:txBody>
          <a:bodyPr wrap="square" lIns="121898" tIns="60948" rIns="121898" bIns="60948" anchor="t" anchorCtr="0">
            <a:spAutoFit/>
          </a:bodyPr>
          <a:p>
            <a:pPr marL="355600" indent="-355600" algn="just" defTabSz="914400">
              <a:lnSpc>
                <a:spcPct val="200000"/>
              </a:lnSpc>
              <a:tabLst>
                <a:tab pos="2700655" algn="l"/>
              </a:tabLst>
            </a:pPr>
            <a:r>
              <a:rPr lang="zh-CN" altLang="zh-CN" sz="2000" dirty="0">
                <a:latin typeface="黑体" panose="02010609060101010101" pitchFamily="49" charset="-122"/>
                <a:ea typeface="黑体" panose="02010609060101010101" pitchFamily="49" charset="-122"/>
              </a:rPr>
              <a:t>【例8】一无限大接地导体板MN前面放有一点电荷＋Q，它们在周围产生的电场可看作是在没有导体板MN存在的情况下，由点电荷＋Q与其像电荷－Q共同激发产生的。像电荷－Q的位置就是把导体板当作平面镜时，电荷＋Q在此镜中的像点位置。如图11所示，已知＋Q所在位置P点到金属板MN的距离为L，a为OP的中点，abcd是边长为L的正方形，其中ab边平行于MN。则(　　)</a:t>
            </a:r>
            <a:endParaRPr lang="zh-CN" altLang="zh-CN" sz="20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55600" indent="-355600" algn="just" defTabSz="914400">
              <a:lnSpc>
                <a:spcPct val="200000"/>
              </a:lnSpc>
              <a:tabLst>
                <a:tab pos="2700655" algn="l"/>
              </a:tabLst>
            </a:pPr>
            <a:r>
              <a:rPr lang="zh-CN" altLang="zh-CN" sz="2000" dirty="0">
                <a:latin typeface="黑体" panose="02010609060101010101" pitchFamily="49" charset="-122"/>
                <a:ea typeface="黑体" panose="02010609060101010101" pitchFamily="49" charset="-122"/>
              </a:rPr>
              <a:t>A.a点的电场强度大小为E＝</a:t>
            </a:r>
            <a:endParaRPr lang="zh-CN" altLang="zh-CN" sz="20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55600" indent="-355600" algn="just" defTabSz="914400">
              <a:lnSpc>
                <a:spcPct val="200000"/>
              </a:lnSpc>
              <a:tabLst>
                <a:tab pos="2700655" algn="l"/>
              </a:tabLst>
            </a:pPr>
            <a:r>
              <a:rPr lang="zh-CN" altLang="zh-CN" sz="2000" dirty="0">
                <a:latin typeface="黑体" panose="02010609060101010101" pitchFamily="49" charset="-122"/>
                <a:ea typeface="黑体" panose="02010609060101010101" pitchFamily="49" charset="-122"/>
              </a:rPr>
              <a:t>B.a点的电场强度大小大于b点的电场强度大小</a:t>
            </a:r>
            <a:endParaRPr lang="zh-CN" altLang="zh-CN" sz="20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55600" indent="-355600" algn="just" defTabSz="914400">
              <a:lnSpc>
                <a:spcPct val="200000"/>
              </a:lnSpc>
              <a:tabLst>
                <a:tab pos="2700655" algn="l"/>
              </a:tabLst>
            </a:pPr>
            <a:r>
              <a:rPr lang="zh-CN" altLang="zh-CN" sz="2000" dirty="0">
                <a:latin typeface="黑体" panose="02010609060101010101" pitchFamily="49" charset="-122"/>
                <a:ea typeface="黑体" panose="02010609060101010101" pitchFamily="49" charset="-122"/>
              </a:rPr>
              <a:t>C.b点的电场强度和c点的电场强度相同</a:t>
            </a:r>
            <a:endParaRPr lang="zh-CN" altLang="zh-CN" sz="20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55600" indent="-355600" algn="just" defTabSz="914400">
              <a:lnSpc>
                <a:spcPct val="200000"/>
              </a:lnSpc>
              <a:tabLst>
                <a:tab pos="2700655" algn="l"/>
              </a:tabLst>
            </a:pPr>
            <a:r>
              <a:rPr lang="zh-CN" altLang="zh-CN" sz="2000" dirty="0">
                <a:latin typeface="黑体" panose="02010609060101010101" pitchFamily="49" charset="-122"/>
                <a:ea typeface="黑体" panose="02010609060101010101" pitchFamily="49" charset="-122"/>
              </a:rPr>
              <a:t>D.一正点电荷从a点经b、c运动到d点的过程中电势能的变化量为零</a:t>
            </a:r>
            <a:endParaRPr lang="zh-CN" altLang="zh-CN" sz="20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55600" indent="-355600" algn="just" defTabSz="914400">
              <a:lnSpc>
                <a:spcPct val="150000"/>
              </a:lnSpc>
              <a:tabLst>
                <a:tab pos="2700655" algn="l"/>
              </a:tabLst>
            </a:pPr>
            <a:endParaRPr lang="zh-CN" altLang="zh-CN" sz="20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55600" indent="-355600" algn="just" defTabSz="914400">
              <a:lnSpc>
                <a:spcPct val="150000"/>
              </a:lnSpc>
              <a:tabLst>
                <a:tab pos="2700655" algn="l"/>
              </a:tabLst>
            </a:pPr>
            <a:endParaRPr lang="zh-CN" altLang="zh-CN" sz="2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15362" name="图片 9" descr="说明: D:\共享\Word\Q897.TIF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472488" y="2781300"/>
            <a:ext cx="3181350" cy="3033713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15363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324225" y="3355975"/>
          <a:ext cx="706438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" r:id="rId2" imgW="393700" imgH="393700" progId="Equation.KSEE3">
                  <p:embed/>
                </p:oleObj>
              </mc:Choice>
              <mc:Fallback>
                <p:oleObj name="" r:id="rId2" imgW="393700" imgH="393700" progId="Equation.KSEE3">
                  <p:embed/>
                  <p:pic>
                    <p:nvPicPr>
                      <p:cNvPr id="0" name="图片 3085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324225" y="3355975"/>
                        <a:ext cx="706438" cy="7080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4" name="文本框 5"/>
          <p:cNvSpPr txBox="1"/>
          <p:nvPr/>
        </p:nvSpPr>
        <p:spPr>
          <a:xfrm>
            <a:off x="127000" y="228600"/>
            <a:ext cx="5656263" cy="522288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800" b="1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四、</a:t>
            </a:r>
            <a:r>
              <a:rPr lang="zh-CN" altLang="zh-CN" sz="2600" b="1" dirty="0">
                <a:solidFill>
                  <a:schemeClr val="accent1"/>
                </a:solidFill>
                <a:latin typeface="Times New Roman" panose="02020603050405020304"/>
                <a:ea typeface="黑体" panose="02010609060101010101" pitchFamily="49" charset="-122"/>
                <a:sym typeface="微软雅黑" panose="020B0503020204020204" charset="-122"/>
              </a:rPr>
              <a:t>电场强度的叠加</a:t>
            </a:r>
            <a:endParaRPr lang="zh-CN" altLang="zh-CN" sz="2600" b="1" dirty="0">
              <a:solidFill>
                <a:schemeClr val="accent1"/>
              </a:solidFill>
              <a:latin typeface="Times New Roman" panose="02020603050405020304"/>
              <a:ea typeface="黑体" panose="02010609060101010101" pitchFamily="49" charset="-122"/>
              <a:sym typeface="微软雅黑" panose="020B0503020204020204" charset="-122"/>
            </a:endParaRPr>
          </a:p>
        </p:txBody>
      </p:sp>
      <p:sp>
        <p:nvSpPr>
          <p:cNvPr id="15365" name="文本框 7"/>
          <p:cNvSpPr txBox="1"/>
          <p:nvPr/>
        </p:nvSpPr>
        <p:spPr>
          <a:xfrm>
            <a:off x="7824788" y="2957513"/>
            <a:ext cx="404812" cy="398462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20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B</a:t>
            </a:r>
            <a:endParaRPr lang="en-US" altLang="zh-CN" sz="20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  <p:bldP spid="15361" grpId="0"/>
      <p:bldP spid="15364" grpId="1"/>
      <p:bldP spid="15361" grpId="1"/>
      <p:bldP spid="15365" grpId="0"/>
      <p:bldP spid="15365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文本框 3"/>
          <p:cNvSpPr txBox="1"/>
          <p:nvPr/>
        </p:nvSpPr>
        <p:spPr>
          <a:xfrm>
            <a:off x="911225" y="3716338"/>
            <a:ext cx="10577513" cy="1938337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marL="355600" indent="-355600" algn="just" defTabSz="914400">
              <a:lnSpc>
                <a:spcPct val="200000"/>
              </a:lnSpc>
              <a:tabLst>
                <a:tab pos="2700655" algn="l"/>
              </a:tabLst>
            </a:pPr>
            <a:r>
              <a:rPr lang="zh-CN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等效法</a:t>
            </a:r>
            <a:endParaRPr lang="zh-CN" altLang="zh-CN" sz="20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55600" indent="-355600" algn="just" defTabSz="914400">
              <a:lnSpc>
                <a:spcPct val="200000"/>
              </a:lnSpc>
              <a:tabLst>
                <a:tab pos="2700655" algn="l"/>
              </a:tabLst>
            </a:pPr>
            <a:r>
              <a:rPr lang="en-US" altLang="zh-CN" sz="2000" dirty="0">
                <a:latin typeface="黑体" panose="02010609060101010101" pitchFamily="49" charset="-122"/>
                <a:ea typeface="黑体" panose="02010609060101010101" pitchFamily="49" charset="-122"/>
              </a:rPr>
              <a:t>	</a:t>
            </a:r>
            <a:r>
              <a:rPr lang="zh-CN" altLang="zh-CN" sz="2000" dirty="0">
                <a:latin typeface="黑体" panose="02010609060101010101" pitchFamily="49" charset="-122"/>
                <a:ea typeface="黑体" panose="02010609060101010101" pitchFamily="49" charset="-122"/>
              </a:rPr>
              <a:t>在保证效果相同的前提下，将复杂的电场情景变换为简单的或熟悉的电场情景。</a:t>
            </a:r>
            <a:endParaRPr lang="zh-CN" altLang="zh-CN" sz="20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55600" indent="-355600" algn="just" defTabSz="914400">
              <a:lnSpc>
                <a:spcPct val="200000"/>
              </a:lnSpc>
              <a:tabLst>
                <a:tab pos="2700655" algn="l"/>
              </a:tabLst>
            </a:pPr>
            <a:r>
              <a:rPr lang="zh-CN" altLang="zh-CN" sz="2000" dirty="0">
                <a:latin typeface="黑体" panose="02010609060101010101" pitchFamily="49" charset="-122"/>
                <a:ea typeface="黑体" panose="02010609060101010101" pitchFamily="49" charset="-122"/>
              </a:rPr>
              <a:t>例如：一个点电荷＋</a:t>
            </a:r>
            <a:r>
              <a:rPr lang="en-US" altLang="zh-CN" sz="2000" i="1" dirty="0">
                <a:latin typeface="黑体" panose="02010609060101010101" pitchFamily="49" charset="-122"/>
                <a:ea typeface="黑体" panose="02010609060101010101" pitchFamily="49" charset="-122"/>
              </a:rPr>
              <a:t>q</a:t>
            </a:r>
            <a:r>
              <a:rPr lang="zh-CN" altLang="zh-CN" sz="2000" dirty="0">
                <a:latin typeface="黑体" panose="02010609060101010101" pitchFamily="49" charset="-122"/>
                <a:ea typeface="黑体" panose="02010609060101010101" pitchFamily="49" charset="-122"/>
              </a:rPr>
              <a:t>与一个无限大薄金属板形成的电场，等效为两个异种点电荷形成的电场</a:t>
            </a:r>
            <a:endParaRPr lang="zh-CN" altLang="zh-CN" sz="2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16386" name="Picture 26" descr="D:\共享\陈丽\Q896.ti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 r:link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78225" y="762000"/>
            <a:ext cx="5211763" cy="33813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387" name="文本框 5"/>
          <p:cNvSpPr txBox="1"/>
          <p:nvPr>
            <p:custDataLst>
              <p:tags r:id="rId4"/>
            </p:custDataLst>
          </p:nvPr>
        </p:nvSpPr>
        <p:spPr>
          <a:xfrm>
            <a:off x="127000" y="228600"/>
            <a:ext cx="5656263" cy="522288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800" b="1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四、</a:t>
            </a:r>
            <a:r>
              <a:rPr lang="zh-CN" altLang="zh-CN" sz="2600" b="1" dirty="0">
                <a:solidFill>
                  <a:schemeClr val="accent1"/>
                </a:solidFill>
                <a:latin typeface="Times New Roman" panose="02020603050405020304"/>
                <a:ea typeface="黑体" panose="02010609060101010101" pitchFamily="49" charset="-122"/>
                <a:sym typeface="微软雅黑" panose="020B0503020204020204" charset="-122"/>
              </a:rPr>
              <a:t>电场强度的叠加（等效法）</a:t>
            </a:r>
            <a:endParaRPr lang="zh-CN" altLang="zh-CN" sz="2600" b="1" dirty="0">
              <a:solidFill>
                <a:schemeClr val="accent1"/>
              </a:solidFill>
              <a:latin typeface="Times New Roman" panose="02020603050405020304"/>
              <a:ea typeface="黑体" panose="02010609060101010101" pitchFamily="49" charset="-122"/>
              <a:sym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09" name="文本框 4"/>
          <p:cNvSpPr txBox="1"/>
          <p:nvPr/>
        </p:nvSpPr>
        <p:spPr>
          <a:xfrm>
            <a:off x="192088" y="836613"/>
            <a:ext cx="11601450" cy="6430962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200000"/>
              </a:lnSpc>
            </a:pPr>
            <a:r>
              <a:rPr lang="zh-CN" altLang="zh-CN" sz="2200" dirty="0">
                <a:latin typeface="黑体" panose="02010609060101010101" pitchFamily="49" charset="-122"/>
                <a:ea typeface="黑体" panose="02010609060101010101" pitchFamily="49" charset="-122"/>
              </a:rPr>
              <a:t>【例</a:t>
            </a:r>
            <a:r>
              <a:rPr lang="en-US" altLang="zh-CN" sz="2200" dirty="0"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r>
              <a:rPr lang="zh-CN" altLang="zh-CN" sz="2200" dirty="0">
                <a:latin typeface="黑体" panose="02010609060101010101" pitchFamily="49" charset="-122"/>
                <a:ea typeface="黑体" panose="02010609060101010101" pitchFamily="49" charset="-122"/>
              </a:rPr>
              <a:t>】</a:t>
            </a:r>
            <a:r>
              <a:rPr lang="zh-CN" altLang="zh-CN" sz="2200" dirty="0">
                <a:latin typeface="Times New Roman" panose="02020603050405020304"/>
                <a:ea typeface="微软雅黑" panose="020B0503020204020204" charset="-122"/>
              </a:rPr>
              <a:t>一半径为</a:t>
            </a:r>
            <a:r>
              <a:rPr lang="en-US" altLang="zh-CN" sz="2200" i="1" dirty="0">
                <a:latin typeface="Times New Roman" panose="02020603050405020304"/>
                <a:ea typeface="微软雅黑" panose="020B0503020204020204" charset="-122"/>
              </a:rPr>
              <a:t>R</a:t>
            </a:r>
            <a:r>
              <a:rPr lang="zh-CN" altLang="zh-CN" sz="2200" dirty="0">
                <a:latin typeface="Times New Roman" panose="02020603050405020304"/>
                <a:ea typeface="微软雅黑" panose="020B0503020204020204" charset="-122"/>
              </a:rPr>
              <a:t>的绝缘球体上均匀分布着电荷量为</a:t>
            </a:r>
            <a:r>
              <a:rPr lang="en-US" altLang="zh-CN" sz="2200" i="1" dirty="0">
                <a:latin typeface="Times New Roman" panose="02020603050405020304"/>
                <a:ea typeface="微软雅黑" panose="020B0503020204020204" charset="-122"/>
              </a:rPr>
              <a:t>Q</a:t>
            </a:r>
            <a:r>
              <a:rPr lang="zh-CN" altLang="zh-CN" sz="2200" dirty="0">
                <a:latin typeface="Times New Roman" panose="02020603050405020304"/>
                <a:ea typeface="微软雅黑" panose="020B0503020204020204" charset="-122"/>
              </a:rPr>
              <a:t>的正电荷，以球心为原点</a:t>
            </a:r>
            <a:r>
              <a:rPr lang="en-US" altLang="zh-CN" sz="2200" i="1" dirty="0">
                <a:latin typeface="Times New Roman" panose="02020603050405020304"/>
                <a:ea typeface="微软雅黑" panose="020B0503020204020204" charset="-122"/>
              </a:rPr>
              <a:t>O</a:t>
            </a:r>
            <a:r>
              <a:rPr lang="zh-CN" altLang="zh-CN" sz="2200" dirty="0">
                <a:latin typeface="Times New Roman" panose="02020603050405020304"/>
                <a:ea typeface="微软雅黑" panose="020B0503020204020204" charset="-122"/>
              </a:rPr>
              <a:t>建立坐标系，如图所示，在</a:t>
            </a:r>
            <a:r>
              <a:rPr lang="en-US" altLang="zh-CN" sz="2200" i="1" dirty="0">
                <a:latin typeface="Times New Roman" panose="02020603050405020304"/>
                <a:ea typeface="微软雅黑" panose="020B0503020204020204" charset="-122"/>
              </a:rPr>
              <a:t>x</a:t>
            </a:r>
            <a:r>
              <a:rPr lang="zh-CN" altLang="zh-CN" sz="2200" dirty="0">
                <a:latin typeface="Times New Roman" panose="02020603050405020304"/>
                <a:ea typeface="微软雅黑" panose="020B0503020204020204" charset="-122"/>
              </a:rPr>
              <a:t>＝</a:t>
            </a:r>
            <a:r>
              <a:rPr lang="en-US" altLang="zh-CN" sz="2200" dirty="0">
                <a:latin typeface="Times New Roman" panose="02020603050405020304"/>
                <a:ea typeface="微软雅黑" panose="020B0503020204020204" charset="-122"/>
              </a:rPr>
              <a:t>3</a:t>
            </a:r>
            <a:r>
              <a:rPr lang="en-US" altLang="zh-CN" sz="2200" i="1" dirty="0">
                <a:latin typeface="Times New Roman" panose="02020603050405020304"/>
                <a:ea typeface="微软雅黑" panose="020B0503020204020204" charset="-122"/>
              </a:rPr>
              <a:t>R</a:t>
            </a:r>
            <a:r>
              <a:rPr lang="zh-CN" altLang="zh-CN" sz="2200" dirty="0">
                <a:latin typeface="Times New Roman" panose="02020603050405020304"/>
                <a:ea typeface="微软雅黑" panose="020B0503020204020204" charset="-122"/>
              </a:rPr>
              <a:t>的</a:t>
            </a:r>
            <a:r>
              <a:rPr lang="en-US" altLang="zh-CN" sz="2200" i="1" dirty="0">
                <a:latin typeface="Times New Roman" panose="02020603050405020304"/>
                <a:ea typeface="微软雅黑" panose="020B0503020204020204" charset="-122"/>
              </a:rPr>
              <a:t>D</a:t>
            </a:r>
            <a:r>
              <a:rPr lang="zh-CN" altLang="zh-CN" sz="2200" dirty="0">
                <a:latin typeface="Times New Roman" panose="02020603050405020304"/>
                <a:ea typeface="微软雅黑" panose="020B0503020204020204" charset="-122"/>
              </a:rPr>
              <a:t>点有一电荷量为</a:t>
            </a:r>
            <a:r>
              <a:rPr lang="en-US" altLang="zh-CN" sz="2200" i="1" dirty="0">
                <a:latin typeface="Times New Roman" panose="02020603050405020304"/>
                <a:ea typeface="微软雅黑" panose="020B0503020204020204" charset="-122"/>
              </a:rPr>
              <a:t>q</a:t>
            </a:r>
            <a:r>
              <a:rPr lang="zh-CN" altLang="zh-CN" sz="2200" dirty="0">
                <a:latin typeface="Times New Roman" panose="02020603050405020304"/>
                <a:ea typeface="微软雅黑" panose="020B0503020204020204" charset="-122"/>
              </a:rPr>
              <a:t>的固定点电荷，已知在</a:t>
            </a:r>
            <a:r>
              <a:rPr lang="en-US" altLang="zh-CN" sz="2200" i="1" dirty="0">
                <a:latin typeface="Times New Roman" panose="02020603050405020304"/>
                <a:ea typeface="微软雅黑" panose="020B0503020204020204" charset="-122"/>
              </a:rPr>
              <a:t>x</a:t>
            </a:r>
            <a:r>
              <a:rPr lang="zh-CN" altLang="zh-CN" sz="2200" dirty="0">
                <a:latin typeface="Times New Roman" panose="02020603050405020304"/>
                <a:ea typeface="微软雅黑" panose="020B0503020204020204" charset="-122"/>
              </a:rPr>
              <a:t>＝</a:t>
            </a:r>
            <a:r>
              <a:rPr lang="en-US" altLang="zh-CN" sz="2200" dirty="0">
                <a:latin typeface="Times New Roman" panose="02020603050405020304"/>
                <a:ea typeface="微软雅黑" panose="020B0503020204020204" charset="-122"/>
              </a:rPr>
              <a:t>2</a:t>
            </a:r>
            <a:r>
              <a:rPr lang="en-US" altLang="zh-CN" sz="2200" i="1" dirty="0">
                <a:latin typeface="Times New Roman" panose="02020603050405020304"/>
                <a:ea typeface="微软雅黑" panose="020B0503020204020204" charset="-122"/>
              </a:rPr>
              <a:t>R</a:t>
            </a:r>
            <a:r>
              <a:rPr lang="zh-CN" altLang="zh-CN" sz="2200" dirty="0">
                <a:latin typeface="Times New Roman" panose="02020603050405020304"/>
                <a:ea typeface="微软雅黑" panose="020B0503020204020204" charset="-122"/>
              </a:rPr>
              <a:t>的</a:t>
            </a:r>
            <a:r>
              <a:rPr lang="en-US" altLang="zh-CN" sz="2200" i="1" dirty="0">
                <a:latin typeface="Times New Roman" panose="02020603050405020304"/>
                <a:ea typeface="微软雅黑" panose="020B0503020204020204" charset="-122"/>
              </a:rPr>
              <a:t>C</a:t>
            </a:r>
            <a:r>
              <a:rPr lang="zh-CN" altLang="zh-CN" sz="2200" dirty="0">
                <a:latin typeface="Times New Roman" panose="02020603050405020304"/>
                <a:ea typeface="微软雅黑" panose="020B0503020204020204" charset="-122"/>
              </a:rPr>
              <a:t>点电场强度为零，静电力常量为</a:t>
            </a:r>
            <a:r>
              <a:rPr lang="en-US" altLang="zh-CN" sz="2200" i="1" dirty="0">
                <a:latin typeface="Times New Roman" panose="02020603050405020304"/>
                <a:ea typeface="微软雅黑" panose="020B0503020204020204" charset="-122"/>
              </a:rPr>
              <a:t>k</a:t>
            </a:r>
            <a:r>
              <a:rPr lang="zh-CN" altLang="zh-CN" sz="2200" dirty="0">
                <a:latin typeface="Times New Roman" panose="02020603050405020304"/>
                <a:ea typeface="微软雅黑" panose="020B0503020204020204" charset="-122"/>
              </a:rPr>
              <a:t>。则下列说法正确的是</a:t>
            </a:r>
            <a:r>
              <a:rPr lang="en-US" altLang="zh-CN" sz="2200" dirty="0">
                <a:latin typeface="Times New Roman" panose="02020603050405020304"/>
                <a:ea typeface="微软雅黑" panose="020B0503020204020204" charset="-122"/>
              </a:rPr>
              <a:t>(</a:t>
            </a:r>
            <a:r>
              <a:rPr lang="zh-CN" altLang="zh-CN" sz="2200" dirty="0">
                <a:latin typeface="Times New Roman" panose="02020603050405020304"/>
                <a:ea typeface="微软雅黑" panose="020B0503020204020204" charset="-122"/>
              </a:rPr>
              <a:t>　　</a:t>
            </a:r>
            <a:r>
              <a:rPr lang="en-US" altLang="zh-CN" sz="2200" dirty="0">
                <a:latin typeface="Times New Roman" panose="02020603050405020304"/>
                <a:ea typeface="微软雅黑" panose="020B0503020204020204" charset="-122"/>
              </a:rPr>
              <a:t>)</a:t>
            </a:r>
            <a:endParaRPr lang="en-US" altLang="zh-CN" sz="2200" dirty="0">
              <a:latin typeface="Times New Roman" panose="02020603050405020304"/>
              <a:ea typeface="微软雅黑" panose="020B050302020402020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200" dirty="0">
                <a:latin typeface="Times New Roman" panose="02020603050405020304"/>
                <a:ea typeface="微软雅黑" panose="020B0503020204020204" charset="-122"/>
              </a:rPr>
              <a:t>A.q＜0</a:t>
            </a:r>
            <a:endParaRPr lang="en-US" altLang="zh-CN" sz="2200" dirty="0">
              <a:latin typeface="Times New Roman" panose="02020603050405020304"/>
              <a:ea typeface="微软雅黑" panose="020B050302020402020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200" dirty="0">
                <a:latin typeface="Times New Roman" panose="02020603050405020304"/>
                <a:ea typeface="微软雅黑" panose="020B0503020204020204" charset="-122"/>
              </a:rPr>
              <a:t>B.O点电场强度为零</a:t>
            </a:r>
            <a:endParaRPr lang="en-US" altLang="zh-CN" sz="2200" dirty="0">
              <a:latin typeface="Times New Roman" panose="02020603050405020304"/>
              <a:ea typeface="微软雅黑" panose="020B050302020402020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200" dirty="0">
                <a:latin typeface="Times New Roman" panose="02020603050405020304"/>
                <a:ea typeface="微软雅黑" panose="020B0503020204020204" charset="-122"/>
              </a:rPr>
              <a:t>C.F点电场强度大小为</a:t>
            </a:r>
            <a:endParaRPr lang="en-US" altLang="zh-CN" sz="2200" dirty="0">
              <a:latin typeface="Times New Roman" panose="02020603050405020304"/>
              <a:ea typeface="微软雅黑" panose="020B050302020402020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200" dirty="0">
                <a:latin typeface="Times New Roman" panose="02020603050405020304"/>
                <a:ea typeface="微软雅黑" panose="020B0503020204020204" charset="-122"/>
              </a:rPr>
              <a:t>D.从B点到D点，电势先升高后降低</a:t>
            </a:r>
            <a:endParaRPr lang="en-US" altLang="zh-CN" sz="2200" dirty="0">
              <a:latin typeface="Times New Roman" panose="02020603050405020304"/>
              <a:ea typeface="微软雅黑" panose="020B0503020204020204" charset="-122"/>
            </a:endParaRPr>
          </a:p>
          <a:p>
            <a:endParaRPr lang="en-US" altLang="zh-CN" sz="2600" dirty="0">
              <a:latin typeface="Times New Roman" panose="02020603050405020304"/>
              <a:ea typeface="微软雅黑" panose="020B0503020204020204" charset="-122"/>
            </a:endParaRPr>
          </a:p>
          <a:p>
            <a:endParaRPr lang="en-US" altLang="zh-CN" sz="2600" dirty="0">
              <a:latin typeface="Times New Roman" panose="02020603050405020304"/>
              <a:ea typeface="微软雅黑" panose="020B0503020204020204" charset="-122"/>
            </a:endParaRPr>
          </a:p>
          <a:p>
            <a:endParaRPr lang="en-US" altLang="zh-CN" sz="2600" dirty="0">
              <a:latin typeface="Times New Roman" panose="02020603050405020304"/>
              <a:ea typeface="微软雅黑" panose="020B0503020204020204" charset="-122"/>
            </a:endParaRPr>
          </a:p>
          <a:p>
            <a:endParaRPr lang="en-US" altLang="zh-CN" sz="2600" dirty="0">
              <a:latin typeface="Times New Roman" panose="02020603050405020304"/>
              <a:ea typeface="微软雅黑" panose="020B0503020204020204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16500" y="2492375"/>
            <a:ext cx="534988" cy="430213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22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C</a:t>
            </a:r>
            <a:endParaRPr lang="en-US" altLang="zh-CN" sz="2200" b="1" dirty="0">
              <a:solidFill>
                <a:srgbClr val="C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17411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927350" y="4346575"/>
          <a:ext cx="630238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" r:id="rId1" imgW="393700" imgH="393700" progId="Equation.KSEE3">
                  <p:embed/>
                </p:oleObj>
              </mc:Choice>
              <mc:Fallback>
                <p:oleObj name="" r:id="rId1" imgW="393700" imgH="393700" progId="Equation.KSEE3">
                  <p:embed/>
                  <p:pic>
                    <p:nvPicPr>
                      <p:cNvPr id="0" name="图片 308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927350" y="4346575"/>
                        <a:ext cx="630238" cy="6302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2" name="文本框 5"/>
          <p:cNvSpPr txBox="1"/>
          <p:nvPr/>
        </p:nvSpPr>
        <p:spPr>
          <a:xfrm>
            <a:off x="109538" y="228600"/>
            <a:ext cx="5673725" cy="5207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/>
          <a:p>
            <a:r>
              <a:rPr lang="zh-CN" altLang="en-US" sz="2800" b="1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四、</a:t>
            </a:r>
            <a:r>
              <a:rPr lang="zh-CN" altLang="zh-CN" sz="2600" b="1" dirty="0">
                <a:solidFill>
                  <a:schemeClr val="accent1"/>
                </a:solidFill>
                <a:latin typeface="Times New Roman" panose="02020603050405020304"/>
                <a:ea typeface="黑体" panose="02010609060101010101" pitchFamily="49" charset="-122"/>
                <a:sym typeface="微软雅黑" panose="020B0503020204020204" charset="-122"/>
              </a:rPr>
              <a:t>电场强度的叠加</a:t>
            </a:r>
            <a:endParaRPr lang="zh-CN" altLang="zh-CN" sz="2600" b="1" dirty="0">
              <a:solidFill>
                <a:schemeClr val="accent1"/>
              </a:solidFill>
              <a:latin typeface="Times New Roman" panose="02020603050405020304"/>
              <a:ea typeface="黑体" panose="02010609060101010101" pitchFamily="49" charset="-122"/>
              <a:sym typeface="微软雅黑" panose="020B0503020204020204" charset="-122"/>
            </a:endParaRPr>
          </a:p>
        </p:txBody>
      </p:sp>
      <p:pic>
        <p:nvPicPr>
          <p:cNvPr id="17413" name="Picture 21" descr="D:\共享\陈丽\Q900.TIF"/>
          <p:cNvPicPr>
            <a:picLocks noChangeAspect="1"/>
          </p:cNvPicPr>
          <p:nvPr/>
        </p:nvPicPr>
        <p:blipFill>
          <a:blip r:embed="rId3" r:link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448300" y="3500438"/>
            <a:ext cx="5005388" cy="1641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" grpId="0"/>
      <p:bldP spid="17412" grpId="0"/>
      <p:bldP spid="17409" grpId="1"/>
      <p:bldP spid="17412" grpId="1"/>
      <p:bldP spid="8" grpId="0"/>
      <p:bldP spid="8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" name="矩形 11"/>
          <p:cNvSpPr/>
          <p:nvPr>
            <p:custDataLst>
              <p:tags r:id="rId1"/>
            </p:custDataLst>
          </p:nvPr>
        </p:nvSpPr>
        <p:spPr>
          <a:xfrm>
            <a:off x="263525" y="622300"/>
            <a:ext cx="11504613" cy="372110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p>
            <a:pPr marL="355600" indent="-355600" algn="just" fontAlgn="base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en-US" altLang="zh-CN" sz="2600" b="1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2</a:t>
            </a:r>
            <a:r>
              <a:rPr lang="en-US" altLang="zh-CN" sz="26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.</a:t>
            </a:r>
            <a:r>
              <a:rPr lang="zh-CN" altLang="zh-CN" sz="2600" b="1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对称法</a:t>
            </a:r>
            <a:endParaRPr lang="zh-CN" altLang="zh-CN" sz="1050" strike="noStrike" kern="100" noProof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marL="355600" indent="-355600" algn="just" fontAlgn="base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en-US" altLang="zh-CN" sz="2600" strike="noStrike" kern="100" noProof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	</a:t>
            </a:r>
            <a:r>
              <a:rPr lang="zh-CN" altLang="zh-CN" sz="2600" strike="noStrike" kern="100" noProof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利用</a:t>
            </a:r>
            <a:r>
              <a:rPr lang="zh-CN" altLang="zh-CN" sz="26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空间上对称分布的电荷形成的电场具有对称性的特点，使复杂电场的叠加计算问题大为简化。</a:t>
            </a:r>
            <a:endParaRPr lang="zh-CN" altLang="zh-CN" sz="1050" strike="noStrike" kern="100" noProof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marL="355600" indent="-355600" algn="just" fontAlgn="base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en-US" altLang="zh-CN" sz="2600" strike="noStrike" kern="100" noProof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	</a:t>
            </a:r>
            <a:r>
              <a:rPr lang="zh-CN" altLang="zh-CN" sz="2600" strike="noStrike" kern="100" noProof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例如</a:t>
            </a:r>
            <a:r>
              <a:rPr lang="zh-CN" altLang="zh-CN" sz="26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：如图所示，均匀带电的球壳在</a:t>
            </a:r>
            <a:r>
              <a:rPr lang="en-US" altLang="zh-CN" sz="2600" i="1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O</a:t>
            </a:r>
            <a:r>
              <a:rPr lang="zh-CN" altLang="zh-CN" sz="26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点产生的电场强度，等效为弧</a:t>
            </a:r>
            <a:r>
              <a:rPr lang="en-US" altLang="zh-CN" sz="2600" i="1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BC</a:t>
            </a:r>
            <a:r>
              <a:rPr lang="zh-CN" altLang="zh-CN" sz="26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产生的电场强度，弧</a:t>
            </a:r>
            <a:r>
              <a:rPr lang="en-US" altLang="zh-CN" sz="2600" i="1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BC</a:t>
            </a:r>
            <a:r>
              <a:rPr lang="zh-CN" altLang="zh-CN" sz="26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产生的电场强度方向，又等效为弧的中点</a:t>
            </a:r>
            <a:r>
              <a:rPr lang="en-US" altLang="zh-CN" sz="2600" i="1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M</a:t>
            </a:r>
            <a:r>
              <a:rPr lang="zh-CN" altLang="zh-CN" sz="26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在</a:t>
            </a:r>
            <a:r>
              <a:rPr lang="en-US" altLang="zh-CN" sz="2600" i="1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O</a:t>
            </a:r>
            <a:r>
              <a:rPr lang="zh-CN" altLang="zh-CN" sz="26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点产生的电场强度方向。</a:t>
            </a:r>
            <a:endParaRPr lang="zh-CN" altLang="zh-CN" sz="1050" strike="noStrike" kern="100" noProof="1" dirty="0">
              <a:effectLst/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19458" name="文本框 5"/>
          <p:cNvSpPr txBox="1"/>
          <p:nvPr>
            <p:custDataLst>
              <p:tags r:id="rId2"/>
            </p:custDataLst>
          </p:nvPr>
        </p:nvSpPr>
        <p:spPr>
          <a:xfrm>
            <a:off x="127000" y="228600"/>
            <a:ext cx="5656263" cy="522288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800" b="1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四、</a:t>
            </a:r>
            <a:r>
              <a:rPr lang="zh-CN" altLang="zh-CN" sz="2600" b="1" dirty="0">
                <a:solidFill>
                  <a:schemeClr val="accent1"/>
                </a:solidFill>
                <a:latin typeface="Times New Roman" panose="02020603050405020304"/>
                <a:ea typeface="黑体" panose="02010609060101010101" pitchFamily="49" charset="-122"/>
                <a:sym typeface="微软雅黑" panose="020B0503020204020204" charset="-122"/>
              </a:rPr>
              <a:t>电场强度的叠加（对称法）</a:t>
            </a:r>
            <a:endParaRPr lang="zh-CN" altLang="zh-CN" sz="2600" b="1" dirty="0">
              <a:solidFill>
                <a:schemeClr val="accent1"/>
              </a:solidFill>
              <a:latin typeface="Times New Roman" panose="02020603050405020304"/>
              <a:ea typeface="黑体" panose="02010609060101010101" pitchFamily="49" charset="-122"/>
              <a:sym typeface="微软雅黑" panose="020B0503020204020204" charset="-122"/>
            </a:endParaRPr>
          </a:p>
        </p:txBody>
      </p:sp>
      <p:pic>
        <p:nvPicPr>
          <p:cNvPr id="19459" name="图片 11" descr="说明: D:\共享\Word\Q899.TIF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43475" y="3573463"/>
            <a:ext cx="2198688" cy="22479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285750" y="692150"/>
            <a:ext cx="11728450" cy="5437188"/>
          </a:xfrm>
          <a:prstGeom prst="rect">
            <a:avLst/>
          </a:prstGeom>
        </p:spPr>
        <p:txBody>
          <a:bodyPr wrap="square" lIns="121898" tIns="60948" rIns="121898" bIns="60948">
            <a:noAutofit/>
          </a:bodyPr>
          <a:p>
            <a:pPr marL="355600" indent="-355600" algn="just" defTabSz="914400" fontAlgn="base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zh-CN" altLang="zh-CN" sz="2200" strike="noStrike" kern="100" noProof="1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【例</a:t>
            </a:r>
            <a:r>
              <a:rPr lang="en-US" altLang="zh-CN" sz="2200" strike="noStrike" kern="100" noProof="1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10</a:t>
            </a:r>
            <a:r>
              <a:rPr lang="zh-CN" altLang="zh-CN" sz="2200" strike="noStrike" kern="100" noProof="1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】</a:t>
            </a:r>
            <a:r>
              <a:rPr lang="en-US" altLang="zh-CN" sz="22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lang="zh-CN" altLang="zh-CN" sz="22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已知均匀带电球壳内部电场强度处处为零，电势处处相等。如图</a:t>
            </a:r>
            <a:r>
              <a:rPr lang="en-US" altLang="zh-CN" sz="22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14</a:t>
            </a:r>
            <a:r>
              <a:rPr lang="zh-CN" altLang="zh-CN" sz="22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所示，正电荷均匀分布在半球面上，</a:t>
            </a:r>
            <a:r>
              <a:rPr lang="en-US" altLang="zh-CN" sz="2200" i="1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Ox</a:t>
            </a:r>
            <a:r>
              <a:rPr lang="zh-CN" altLang="zh-CN" sz="22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为通过半球顶点与球心</a:t>
            </a:r>
            <a:r>
              <a:rPr lang="en-US" altLang="zh-CN" sz="2200" i="1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O</a:t>
            </a:r>
            <a:r>
              <a:rPr lang="zh-CN" altLang="zh-CN" sz="22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的轴线，</a:t>
            </a:r>
            <a:r>
              <a:rPr lang="en-US" altLang="zh-CN" sz="2200" i="1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A</a:t>
            </a:r>
            <a:r>
              <a:rPr lang="zh-CN" altLang="zh-CN" sz="22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、</a:t>
            </a:r>
            <a:r>
              <a:rPr lang="en-US" altLang="zh-CN" sz="2200" i="1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B</a:t>
            </a:r>
            <a:r>
              <a:rPr lang="zh-CN" altLang="zh-CN" sz="22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为轴上的点，且</a:t>
            </a:r>
            <a:r>
              <a:rPr lang="en-US" altLang="zh-CN" sz="2200" i="1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AO</a:t>
            </a:r>
            <a:r>
              <a:rPr lang="zh-CN" altLang="zh-CN" sz="22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＝</a:t>
            </a:r>
            <a:r>
              <a:rPr lang="en-US" altLang="zh-CN" sz="2200" i="1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OB</a:t>
            </a:r>
            <a:r>
              <a:rPr lang="zh-CN" altLang="zh-CN" sz="22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，则下列判断正确的是</a:t>
            </a:r>
            <a:r>
              <a:rPr lang="en-US" altLang="zh-CN" sz="22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(</a:t>
            </a:r>
            <a:r>
              <a:rPr lang="zh-CN" altLang="zh-CN" sz="22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　　</a:t>
            </a:r>
            <a:r>
              <a:rPr lang="en-US" altLang="zh-CN" sz="22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)</a:t>
            </a:r>
            <a:endParaRPr lang="en-US" altLang="zh-CN" sz="2200" strike="noStrike" kern="100" noProof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algn="just" defTabSz="914400" fontAlgn="base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en-US" altLang="zh-CN" sz="22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A.</a:t>
            </a:r>
            <a:r>
              <a:rPr lang="en-US" altLang="zh-CN" sz="2200" i="1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</a:t>
            </a:r>
            <a:r>
              <a:rPr lang="zh-CN" altLang="zh-CN" sz="22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、</a:t>
            </a:r>
            <a:r>
              <a:rPr lang="en-US" altLang="zh-CN" sz="2200" i="1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B </a:t>
            </a:r>
            <a:r>
              <a:rPr lang="zh-CN" altLang="zh-CN" sz="22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两点的电势相等</a:t>
            </a:r>
            <a:endParaRPr lang="zh-CN" altLang="zh-CN" sz="2200" strike="noStrike" kern="100" noProof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algn="just" defTabSz="914400" fontAlgn="base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en-US" altLang="zh-CN" sz="22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B.</a:t>
            </a:r>
            <a:r>
              <a:rPr lang="en-US" altLang="zh-CN" sz="2200" i="1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</a:t>
            </a:r>
            <a:r>
              <a:rPr lang="zh-CN" altLang="zh-CN" sz="22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、</a:t>
            </a:r>
            <a:r>
              <a:rPr lang="en-US" altLang="zh-CN" sz="2200" i="1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B </a:t>
            </a:r>
            <a:r>
              <a:rPr lang="zh-CN" altLang="zh-CN" sz="22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两点的电场强度不相同</a:t>
            </a:r>
            <a:endParaRPr lang="zh-CN" altLang="zh-CN" sz="2200" strike="noStrike" kern="100" noProof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algn="just" defTabSz="914400" fontAlgn="base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en-US" altLang="zh-CN" sz="22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C.</a:t>
            </a:r>
            <a:r>
              <a:rPr lang="zh-CN" altLang="zh-CN" sz="22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点电荷从</a:t>
            </a:r>
            <a:r>
              <a:rPr lang="en-US" altLang="zh-CN" sz="2200" i="1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</a:t>
            </a:r>
            <a:r>
              <a:rPr lang="zh-CN" altLang="zh-CN" sz="22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点移动到</a:t>
            </a:r>
            <a:r>
              <a:rPr lang="en-US" altLang="zh-CN" sz="2200" i="1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B</a:t>
            </a:r>
            <a:r>
              <a:rPr lang="zh-CN" altLang="zh-CN" sz="22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点，静电力一定做正功</a:t>
            </a:r>
            <a:endParaRPr lang="zh-CN" altLang="zh-CN" sz="2200" strike="noStrike" kern="100" noProof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algn="just" defTabSz="914400" fontAlgn="base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en-US" altLang="zh-CN" sz="22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D.</a:t>
            </a:r>
            <a:r>
              <a:rPr lang="zh-CN" altLang="zh-CN" sz="22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同一个负电荷放在</a:t>
            </a:r>
            <a:r>
              <a:rPr lang="en-US" altLang="zh-CN" sz="2200" i="1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B</a:t>
            </a:r>
            <a:r>
              <a:rPr lang="zh-CN" altLang="zh-CN" sz="22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点比放在</a:t>
            </a:r>
            <a:r>
              <a:rPr lang="en-US" altLang="zh-CN" sz="2200" i="1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</a:t>
            </a:r>
            <a:r>
              <a:rPr lang="zh-CN" altLang="zh-CN" sz="22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点的电势能大</a:t>
            </a:r>
            <a:endParaRPr lang="zh-CN" altLang="zh-CN" sz="2200" strike="noStrike" kern="100" noProof="1" dirty="0">
              <a:effectLst/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marL="355600" indent="-355600" algn="just" defTabSz="914400" fontAlgn="base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endParaRPr lang="zh-CN" altLang="zh-CN" sz="2200" strike="noStrike" kern="100" noProof="1" dirty="0">
              <a:effectLst/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24175" y="1879600"/>
            <a:ext cx="403225" cy="24765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/>
          <a:p>
            <a:r>
              <a:rPr lang="en-US" altLang="zh-CN" sz="2200" b="1" dirty="0">
                <a:solidFill>
                  <a:srgbClr val="C00000"/>
                </a:solidFill>
                <a:latin typeface="Times New Roman" panose="02020603050405020304" charset="0"/>
                <a:ea typeface="华文细黑" panose="02010600040101010101" pitchFamily="2" charset="-122"/>
              </a:rPr>
              <a:t>D</a:t>
            </a:r>
            <a:endParaRPr lang="en-US" altLang="zh-CN" sz="2200" b="1" dirty="0">
              <a:solidFill>
                <a:srgbClr val="C00000"/>
              </a:solidFill>
              <a:latin typeface="Times New Roman" panose="02020603050405020304" charset="0"/>
              <a:ea typeface="华文细黑" panose="02010600040101010101" pitchFamily="2" charset="-122"/>
            </a:endParaRPr>
          </a:p>
        </p:txBody>
      </p:sp>
      <p:sp>
        <p:nvSpPr>
          <p:cNvPr id="20483" name="文本框 5"/>
          <p:cNvSpPr txBox="1"/>
          <p:nvPr/>
        </p:nvSpPr>
        <p:spPr>
          <a:xfrm>
            <a:off x="109538" y="157163"/>
            <a:ext cx="5673725" cy="5207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/>
          <a:p>
            <a:r>
              <a:rPr lang="zh-CN" altLang="en-US" sz="2800" b="1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四、</a:t>
            </a:r>
            <a:r>
              <a:rPr lang="zh-CN" altLang="zh-CN" sz="2600" b="1" dirty="0">
                <a:solidFill>
                  <a:schemeClr val="accent1"/>
                </a:solidFill>
                <a:latin typeface="Times New Roman" panose="02020603050405020304"/>
                <a:ea typeface="黑体" panose="02010609060101010101" pitchFamily="49" charset="-122"/>
                <a:sym typeface="微软雅黑" panose="020B0503020204020204" charset="-122"/>
              </a:rPr>
              <a:t>电场强度的叠加</a:t>
            </a:r>
            <a:endParaRPr lang="zh-CN" altLang="zh-CN" sz="2600" b="1" dirty="0">
              <a:solidFill>
                <a:schemeClr val="accent1"/>
              </a:solidFill>
              <a:latin typeface="Times New Roman" panose="02020603050405020304"/>
              <a:ea typeface="黑体" panose="02010609060101010101" pitchFamily="49" charset="-122"/>
              <a:sym typeface="微软雅黑" panose="020B0503020204020204" charset="-122"/>
            </a:endParaRPr>
          </a:p>
        </p:txBody>
      </p:sp>
      <p:pic>
        <p:nvPicPr>
          <p:cNvPr id="20484" name="图片 12" descr="说明: D:\共享\Word\Q901.TIF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319963" y="1989138"/>
            <a:ext cx="2360612" cy="23129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485" name="文本框 3"/>
          <p:cNvSpPr txBox="1"/>
          <p:nvPr/>
        </p:nvSpPr>
        <p:spPr>
          <a:xfrm>
            <a:off x="479425" y="4437063"/>
            <a:ext cx="10799763" cy="1614487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marL="355600" indent="-355600" algn="just" defTabSz="914400">
              <a:lnSpc>
                <a:spcPct val="150000"/>
              </a:lnSpc>
              <a:tabLst>
                <a:tab pos="2700655" algn="l"/>
              </a:tabLst>
            </a:pPr>
            <a:r>
              <a:rPr lang="en-US" altLang="zh-CN" sz="2200" b="1" dirty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en-US" altLang="zh-CN" sz="2200" dirty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zh-CN" sz="2200" b="1" dirty="0">
                <a:latin typeface="黑体" panose="02010609060101010101" pitchFamily="49" charset="-122"/>
                <a:ea typeface="黑体" panose="02010609060101010101" pitchFamily="49" charset="-122"/>
              </a:rPr>
              <a:t>填补法</a:t>
            </a:r>
            <a:endParaRPr lang="zh-CN" altLang="zh-CN" sz="22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55600" indent="-355600" algn="just" defTabSz="914400">
              <a:lnSpc>
                <a:spcPct val="150000"/>
              </a:lnSpc>
              <a:tabLst>
                <a:tab pos="2700655" algn="l"/>
              </a:tabLst>
            </a:pPr>
            <a:r>
              <a:rPr lang="en-US" altLang="zh-CN" sz="2200" dirty="0">
                <a:latin typeface="黑体" panose="02010609060101010101" pitchFamily="49" charset="-122"/>
                <a:ea typeface="黑体" panose="02010609060101010101" pitchFamily="49" charset="-122"/>
              </a:rPr>
              <a:t>	</a:t>
            </a:r>
            <a:r>
              <a:rPr lang="zh-CN" altLang="zh-CN" sz="2200" dirty="0">
                <a:latin typeface="黑体" panose="02010609060101010101" pitchFamily="49" charset="-122"/>
                <a:ea typeface="黑体" panose="02010609060101010101" pitchFamily="49" charset="-122"/>
              </a:rPr>
              <a:t>将有缺口的带电圆环或圆板补全为完整的圆环或圆板，或将半球面补全为球面，从而化难为易、事半功倍。</a:t>
            </a:r>
            <a:endParaRPr lang="zh-CN" altLang="zh-CN" sz="2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  <p:bldP spid="6" grpId="0"/>
      <p:bldP spid="20483" grpId="1"/>
      <p:bldP spid="6" grpId="1"/>
      <p:bldP spid="7" grpId="0"/>
      <p:bldP spid="7" grpId="1"/>
      <p:bldP spid="20485" grpId="0"/>
      <p:bldP spid="20485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文本框 3"/>
          <p:cNvSpPr txBox="1"/>
          <p:nvPr/>
        </p:nvSpPr>
        <p:spPr>
          <a:xfrm>
            <a:off x="269875" y="230188"/>
            <a:ext cx="9628188" cy="522287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800" b="1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一、电场、电场强度基本知识回顾</a:t>
            </a:r>
            <a:r>
              <a:rPr lang="en-US" altLang="zh-CN" sz="2800" b="1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-</a:t>
            </a:r>
            <a:r>
              <a:rPr lang="zh-CN" altLang="en-US" sz="2800" b="1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场强定义</a:t>
            </a:r>
            <a:endParaRPr lang="zh-CN" altLang="en-US" sz="2800" b="1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22" name="文本框 99"/>
          <p:cNvSpPr txBox="1"/>
          <p:nvPr/>
        </p:nvSpPr>
        <p:spPr>
          <a:xfrm>
            <a:off x="142875" y="1052513"/>
            <a:ext cx="12104688" cy="34766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200000"/>
              </a:lnSpc>
            </a:pPr>
            <a:r>
              <a:rPr lang="zh-CN" altLang="en-US" sz="2200" dirty="0">
                <a:latin typeface="Times New Roman" panose="02020603050405020304" charset="0"/>
                <a:ea typeface="黑体" panose="02010609060101010101" pitchFamily="49" charset="-122"/>
              </a:rPr>
              <a:t>【例</a:t>
            </a:r>
            <a:r>
              <a:rPr lang="en-US" altLang="zh-CN" sz="2200" dirty="0">
                <a:latin typeface="Times New Roman" panose="02020603050405020304" charset="0"/>
                <a:ea typeface="黑体" panose="02010609060101010101" pitchFamily="49" charset="-122"/>
              </a:rPr>
              <a:t>1</a:t>
            </a:r>
            <a:r>
              <a:rPr lang="zh-CN" altLang="en-US" sz="2200" dirty="0">
                <a:latin typeface="Times New Roman" panose="02020603050405020304" charset="0"/>
                <a:ea typeface="黑体" panose="02010609060101010101" pitchFamily="49" charset="-122"/>
              </a:rPr>
              <a:t>】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电场中有一点</a:t>
            </a:r>
            <a:r>
              <a:rPr lang="en-US" altLang="zh-CN" sz="2200" i="1">
                <a:latin typeface="黑体" panose="02010609060101010101" pitchFamily="49" charset="-122"/>
                <a:ea typeface="黑体" panose="02010609060101010101" pitchFamily="49" charset="-122"/>
              </a:rPr>
              <a:t>P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，点</a:t>
            </a:r>
            <a:r>
              <a:rPr lang="en-US" altLang="zh-CN" sz="2200" i="1">
                <a:latin typeface="黑体" panose="02010609060101010101" pitchFamily="49" charset="-122"/>
                <a:ea typeface="黑体" panose="02010609060101010101" pitchFamily="49" charset="-122"/>
              </a:rPr>
              <a:t>P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处放一试探电荷</a:t>
            </a:r>
            <a:r>
              <a:rPr lang="en-US" altLang="zh-CN" sz="2200" i="1">
                <a:latin typeface="黑体" panose="02010609060101010101" pitchFamily="49" charset="-122"/>
                <a:ea typeface="黑体" panose="02010609060101010101" pitchFamily="49" charset="-122"/>
              </a:rPr>
              <a:t>q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，关于</a:t>
            </a:r>
            <a:r>
              <a:rPr lang="en-US" altLang="zh-CN" sz="2200" i="1">
                <a:latin typeface="黑体" panose="02010609060101010101" pitchFamily="49" charset="-122"/>
                <a:ea typeface="黑体" panose="02010609060101010101" pitchFamily="49" charset="-122"/>
              </a:rPr>
              <a:t>P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点的电场强度，下列说法正确的是</a:t>
            </a:r>
            <a:r>
              <a:rPr lang="en-US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　　</a:t>
            </a:r>
            <a:r>
              <a:rPr lang="en-US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220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A.</a:t>
            </a:r>
            <a:r>
              <a:rPr lang="en-US" altLang="zh-CN" sz="2200" i="1">
                <a:latin typeface="黑体" panose="02010609060101010101" pitchFamily="49" charset="-122"/>
                <a:ea typeface="黑体" panose="02010609060101010101" pitchFamily="49" charset="-122"/>
              </a:rPr>
              <a:t>P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点电场强度的方向总是跟静电力的方向一致</a:t>
            </a:r>
            <a:endParaRPr lang="en-US" altLang="zh-CN" sz="220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B.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将放在</a:t>
            </a:r>
            <a:r>
              <a:rPr lang="en-US" altLang="zh-CN" sz="2200" i="1">
                <a:latin typeface="黑体" panose="02010609060101010101" pitchFamily="49" charset="-122"/>
                <a:ea typeface="黑体" panose="02010609060101010101" pitchFamily="49" charset="-122"/>
              </a:rPr>
              <a:t>P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点的试探电荷</a:t>
            </a:r>
            <a:r>
              <a:rPr lang="en-US" altLang="zh-CN" sz="2200" i="1">
                <a:latin typeface="黑体" panose="02010609060101010101" pitchFamily="49" charset="-122"/>
                <a:ea typeface="黑体" panose="02010609060101010101" pitchFamily="49" charset="-122"/>
              </a:rPr>
              <a:t>q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拿走，则</a:t>
            </a:r>
            <a:r>
              <a:rPr lang="en-US" altLang="zh-CN" sz="2200" i="1">
                <a:latin typeface="黑体" panose="02010609060101010101" pitchFamily="49" charset="-122"/>
                <a:ea typeface="黑体" panose="02010609060101010101" pitchFamily="49" charset="-122"/>
              </a:rPr>
              <a:t>P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点的电场强度为零</a:t>
            </a:r>
            <a:endParaRPr lang="en-US" altLang="zh-CN" sz="220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C.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根据公式</a:t>
            </a:r>
            <a:r>
              <a:rPr lang="en-US" altLang="zh-CN" sz="2200" i="1">
                <a:latin typeface="黑体" panose="02010609060101010101" pitchFamily="49" charset="-122"/>
                <a:ea typeface="黑体" panose="02010609060101010101" pitchFamily="49" charset="-122"/>
              </a:rPr>
              <a:t>E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＝</a:t>
            </a:r>
            <a:r>
              <a:rPr lang="en-US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可知，</a:t>
            </a:r>
            <a:r>
              <a:rPr lang="en-US" altLang="zh-CN" sz="2200" i="1">
                <a:latin typeface="黑体" panose="02010609060101010101" pitchFamily="49" charset="-122"/>
                <a:ea typeface="黑体" panose="02010609060101010101" pitchFamily="49" charset="-122"/>
              </a:rPr>
              <a:t>P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点电场强度的大小跟静电力成正比，跟放入</a:t>
            </a:r>
            <a:r>
              <a:rPr lang="en-US" altLang="zh-CN" sz="2200" i="1">
                <a:latin typeface="黑体" panose="02010609060101010101" pitchFamily="49" charset="-122"/>
                <a:ea typeface="黑体" panose="02010609060101010101" pitchFamily="49" charset="-122"/>
              </a:rPr>
              <a:t>P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点的电荷的电荷量成反比</a:t>
            </a:r>
            <a:endParaRPr lang="en-US" altLang="zh-CN" sz="220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D.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若</a:t>
            </a:r>
            <a:r>
              <a:rPr lang="en-US" altLang="zh-CN" sz="2200" i="1">
                <a:latin typeface="黑体" panose="02010609060101010101" pitchFamily="49" charset="-122"/>
                <a:ea typeface="黑体" panose="02010609060101010101" pitchFamily="49" charset="-122"/>
              </a:rPr>
              <a:t>P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点的场强越大，则同一试探电荷在</a:t>
            </a:r>
            <a:r>
              <a:rPr lang="en-US" altLang="zh-CN" sz="2200" i="1">
                <a:latin typeface="黑体" panose="02010609060101010101" pitchFamily="49" charset="-122"/>
                <a:ea typeface="黑体" panose="02010609060101010101" pitchFamily="49" charset="-122"/>
              </a:rPr>
              <a:t>P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点所受的静电力越大</a:t>
            </a:r>
            <a:endParaRPr lang="zh-CN" altLang="en-US" sz="22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5123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063750" y="3114675"/>
          <a:ext cx="388938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" imgW="190500" imgH="419100" progId="Equation.KSEE3">
                  <p:embed/>
                </p:oleObj>
              </mc:Choice>
              <mc:Fallback>
                <p:oleObj name="" r:id="rId1" imgW="190500" imgH="419100" progId="Equation.KSEE3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063750" y="3114675"/>
                        <a:ext cx="388938" cy="8588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文本框 6"/>
          <p:cNvSpPr txBox="1"/>
          <p:nvPr/>
        </p:nvSpPr>
        <p:spPr>
          <a:xfrm>
            <a:off x="550863" y="4579938"/>
            <a:ext cx="10833100" cy="1198562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indent="609600">
              <a:lnSpc>
                <a:spcPct val="150000"/>
              </a:lnSpc>
            </a:pPr>
            <a:r>
              <a:rPr lang="zh-CN" altLang="zh-CN" sz="24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电场中，试探电荷受到的</a:t>
            </a:r>
            <a:r>
              <a:rPr lang="en-US" altLang="zh-CN" sz="24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__________</a:t>
            </a:r>
            <a:r>
              <a:rPr lang="zh-CN" altLang="zh-CN" sz="24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与其电荷量的比值，简称场强；它是描述</a:t>
            </a:r>
            <a:r>
              <a:rPr lang="en-US" altLang="zh-CN" sz="24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____________</a:t>
            </a:r>
            <a:r>
              <a:rPr lang="zh-CN" altLang="zh-CN" sz="24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及</a:t>
            </a:r>
            <a:r>
              <a:rPr lang="en-US" altLang="zh-CN" sz="24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________</a:t>
            </a:r>
            <a:r>
              <a:rPr lang="zh-CN" altLang="zh-CN" sz="24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的物理量．定义式：</a:t>
            </a:r>
            <a:r>
              <a:rPr lang="en-US" altLang="zh-CN" sz="24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____.</a:t>
            </a:r>
            <a:endParaRPr lang="en-US" altLang="en-US" sz="240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26" name="矩形 9"/>
          <p:cNvSpPr/>
          <p:nvPr/>
        </p:nvSpPr>
        <p:spPr>
          <a:xfrm>
            <a:off x="4800600" y="4660900"/>
            <a:ext cx="1100138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zh-CN" sz="24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电场力</a:t>
            </a:r>
            <a:endParaRPr lang="zh-CN" altLang="zh-CN" sz="24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127" name="矩形 10"/>
          <p:cNvSpPr/>
          <p:nvPr/>
        </p:nvSpPr>
        <p:spPr>
          <a:xfrm>
            <a:off x="1416050" y="5227638"/>
            <a:ext cx="1406525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zh-CN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电场强弱</a:t>
            </a:r>
            <a:endParaRPr lang="zh-CN" altLang="zh-CN" sz="24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128" name="矩形 11"/>
          <p:cNvSpPr/>
          <p:nvPr/>
        </p:nvSpPr>
        <p:spPr>
          <a:xfrm>
            <a:off x="3648075" y="5227638"/>
            <a:ext cx="79375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zh-CN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方向</a:t>
            </a:r>
            <a:endParaRPr lang="zh-CN" altLang="zh-CN" sz="24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5129" name="对象 12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7391400" y="5073650"/>
          <a:ext cx="587375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3" imgW="444500" imgH="419100" progId="Equation.KSEE3">
                  <p:embed/>
                </p:oleObj>
              </mc:Choice>
              <mc:Fallback>
                <p:oleObj name="" r:id="rId3" imgW="444500" imgH="419100" progId="Equation.KSEE3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91400" y="5073650"/>
                        <a:ext cx="587375" cy="5524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0" name="文本框 14"/>
          <p:cNvSpPr txBox="1"/>
          <p:nvPr/>
        </p:nvSpPr>
        <p:spPr>
          <a:xfrm>
            <a:off x="11209338" y="1268413"/>
            <a:ext cx="427037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D</a:t>
            </a:r>
            <a:endParaRPr lang="en-US" altLang="zh-CN" sz="24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" grpId="0"/>
      <p:bldP spid="5122" grpId="0"/>
      <p:bldP spid="5121" grpId="1"/>
      <p:bldP spid="5122" grpId="1"/>
      <p:bldP spid="5130" grpId="0"/>
      <p:bldP spid="5130" grpId="1"/>
      <p:bldP spid="5125" grpId="0"/>
      <p:bldP spid="5125" grpId="1"/>
      <p:bldP spid="5126" grpId="0"/>
      <p:bldP spid="5126" grpId="1"/>
      <p:bldP spid="5127" grpId="0"/>
      <p:bldP spid="5127" grpId="1"/>
      <p:bldP spid="5128" grpId="0"/>
      <p:bldP spid="5128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文本框 99"/>
          <p:cNvSpPr txBox="1"/>
          <p:nvPr/>
        </p:nvSpPr>
        <p:spPr>
          <a:xfrm>
            <a:off x="193675" y="623888"/>
            <a:ext cx="11666538" cy="6246812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200000"/>
              </a:lnSpc>
            </a:pPr>
            <a:r>
              <a:rPr lang="zh-CN" altLang="en-US" sz="22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charset="-122"/>
              </a:rPr>
              <a:t>【例</a:t>
            </a:r>
            <a:r>
              <a:rPr lang="en-US" altLang="zh-CN" sz="22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charset="-122"/>
              </a:rPr>
              <a:t>2</a:t>
            </a:r>
            <a:r>
              <a:rPr lang="zh-CN" altLang="en-US" sz="22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charset="-122"/>
              </a:rPr>
              <a:t>】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如图所示，在一带负电荷的导体</a:t>
            </a:r>
            <a:r>
              <a:rPr lang="en-US" altLang="zh-CN" sz="2200" i="1">
                <a:latin typeface="黑体" panose="02010609060101010101" pitchFamily="49" charset="-122"/>
                <a:ea typeface="黑体" panose="02010609060101010101" pitchFamily="49" charset="-122"/>
              </a:rPr>
              <a:t>A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附近有一点</a:t>
            </a:r>
            <a:r>
              <a:rPr lang="en-US" altLang="zh-CN" sz="2200" i="1">
                <a:latin typeface="黑体" panose="02010609060101010101" pitchFamily="49" charset="-122"/>
                <a:ea typeface="黑体" panose="02010609060101010101" pitchFamily="49" charset="-122"/>
              </a:rPr>
              <a:t>B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，如在</a:t>
            </a:r>
            <a:r>
              <a:rPr lang="en-US" altLang="zh-CN" sz="2200" i="1">
                <a:latin typeface="黑体" panose="02010609060101010101" pitchFamily="49" charset="-122"/>
                <a:ea typeface="黑体" panose="02010609060101010101" pitchFamily="49" charset="-122"/>
              </a:rPr>
              <a:t>B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处放置一个</a:t>
            </a:r>
            <a:r>
              <a:rPr lang="en-US" altLang="zh-CN" sz="2200" i="1">
                <a:latin typeface="黑体" panose="02010609060101010101" pitchFamily="49" charset="-122"/>
                <a:ea typeface="黑体" panose="02010609060101010101" pitchFamily="49" charset="-122"/>
              </a:rPr>
              <a:t>q</a:t>
            </a:r>
            <a:r>
              <a:rPr lang="en-US" altLang="zh-CN" sz="2200" baseline="-2500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＝－</a:t>
            </a:r>
            <a:r>
              <a:rPr lang="en-US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2.0×10</a:t>
            </a:r>
            <a:r>
              <a:rPr lang="zh-CN" altLang="zh-CN" sz="2200" baseline="30000">
                <a:latin typeface="黑体" panose="02010609060101010101" pitchFamily="49" charset="-122"/>
                <a:ea typeface="黑体" panose="02010609060101010101" pitchFamily="49" charset="-122"/>
              </a:rPr>
              <a:t>－</a:t>
            </a:r>
            <a:r>
              <a:rPr lang="en-US" altLang="zh-CN" sz="2200" baseline="30000"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r>
              <a:rPr lang="en-US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 C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的电荷，测出其受到的静电力</a:t>
            </a:r>
            <a:r>
              <a:rPr lang="en-US" altLang="zh-CN" sz="2200" i="1">
                <a:latin typeface="黑体" panose="02010609060101010101" pitchFamily="49" charset="-122"/>
                <a:ea typeface="黑体" panose="02010609060101010101" pitchFamily="49" charset="-122"/>
              </a:rPr>
              <a:t>F</a:t>
            </a:r>
            <a:r>
              <a:rPr lang="en-US" altLang="zh-CN" sz="2200" baseline="-2500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大小为</a:t>
            </a:r>
            <a:r>
              <a:rPr lang="en-US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4.0×10</a:t>
            </a:r>
            <a:r>
              <a:rPr lang="zh-CN" altLang="zh-CN" sz="2200" baseline="30000">
                <a:latin typeface="黑体" panose="02010609060101010101" pitchFamily="49" charset="-122"/>
                <a:ea typeface="黑体" panose="02010609060101010101" pitchFamily="49" charset="-122"/>
              </a:rPr>
              <a:t>－</a:t>
            </a:r>
            <a:r>
              <a:rPr lang="en-US" altLang="zh-CN" sz="2200" baseline="30000"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r>
              <a:rPr lang="en-US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 N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，方向如图，则：</a:t>
            </a:r>
            <a:endParaRPr lang="zh-CN" altLang="zh-CN" sz="220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(1)</a:t>
            </a:r>
            <a:r>
              <a:rPr lang="en-US" altLang="zh-CN" sz="2200" i="1">
                <a:latin typeface="黑体" panose="02010609060101010101" pitchFamily="49" charset="-122"/>
                <a:ea typeface="黑体" panose="02010609060101010101" pitchFamily="49" charset="-122"/>
              </a:rPr>
              <a:t>B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处场强多大？方向如何？</a:t>
            </a:r>
            <a:endParaRPr lang="zh-CN" altLang="zh-CN" sz="220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(2)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如果换成一个</a:t>
            </a:r>
            <a:r>
              <a:rPr lang="en-US" altLang="zh-CN" sz="2200" i="1">
                <a:latin typeface="黑体" panose="02010609060101010101" pitchFamily="49" charset="-122"/>
                <a:ea typeface="黑体" panose="02010609060101010101" pitchFamily="49" charset="-122"/>
              </a:rPr>
              <a:t>q</a:t>
            </a:r>
            <a:r>
              <a:rPr lang="en-US" altLang="zh-CN" sz="2200" baseline="-2500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＝＋</a:t>
            </a:r>
            <a:r>
              <a:rPr lang="en-US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4.0×10</a:t>
            </a:r>
            <a:r>
              <a:rPr lang="zh-CN" altLang="zh-CN" sz="2200" baseline="30000">
                <a:latin typeface="黑体" panose="02010609060101010101" pitchFamily="49" charset="-122"/>
                <a:ea typeface="黑体" panose="02010609060101010101" pitchFamily="49" charset="-122"/>
              </a:rPr>
              <a:t>－</a:t>
            </a:r>
            <a:r>
              <a:rPr lang="en-US" altLang="zh-CN" sz="2200" baseline="30000"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r>
              <a:rPr lang="en-US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 C 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的电荷放在</a:t>
            </a:r>
            <a:r>
              <a:rPr lang="en-US" altLang="zh-CN" sz="2200" i="1">
                <a:latin typeface="黑体" panose="02010609060101010101" pitchFamily="49" charset="-122"/>
                <a:ea typeface="黑体" panose="02010609060101010101" pitchFamily="49" charset="-122"/>
              </a:rPr>
              <a:t>B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点，其受力多大？此时</a:t>
            </a:r>
            <a:r>
              <a:rPr lang="en-US" altLang="zh-CN" sz="2200" i="1">
                <a:latin typeface="黑体" panose="02010609060101010101" pitchFamily="49" charset="-122"/>
                <a:ea typeface="黑体" panose="02010609060101010101" pitchFamily="49" charset="-122"/>
              </a:rPr>
              <a:t>B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处场强多大？</a:t>
            </a:r>
            <a:endParaRPr lang="zh-CN" altLang="zh-CN" sz="220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(3)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如果将</a:t>
            </a:r>
            <a:r>
              <a:rPr lang="en-US" altLang="zh-CN" sz="2200" i="1">
                <a:latin typeface="黑体" panose="02010609060101010101" pitchFamily="49" charset="-122"/>
                <a:ea typeface="黑体" panose="02010609060101010101" pitchFamily="49" charset="-122"/>
              </a:rPr>
              <a:t>B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处电荷拿走，</a:t>
            </a:r>
            <a:r>
              <a:rPr lang="en-US" altLang="zh-CN" sz="2200" i="1">
                <a:latin typeface="黑体" panose="02010609060101010101" pitchFamily="49" charset="-122"/>
                <a:ea typeface="黑体" panose="02010609060101010101" pitchFamily="49" charset="-122"/>
              </a:rPr>
              <a:t>B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处的场强是多大？</a:t>
            </a:r>
            <a:endParaRPr lang="zh-CN" altLang="zh-CN" sz="220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endParaRPr lang="zh-CN" altLang="zh-CN" sz="200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endParaRPr lang="zh-CN" altLang="zh-CN" sz="200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endParaRPr lang="zh-CN" altLang="en-US" sz="200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endParaRPr lang="zh-CN" altLang="en-US" sz="200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endParaRPr lang="zh-CN" altLang="en-US" sz="200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endParaRPr lang="zh-CN" altLang="en-US" sz="20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6146" name="图片 4"/>
          <p:cNvPicPr/>
          <p:nvPr/>
        </p:nvPicPr>
        <p:blipFill>
          <a:blip r:embed="rId1"/>
          <a:stretch>
            <a:fillRect/>
          </a:stretch>
        </p:blipFill>
        <p:spPr>
          <a:xfrm>
            <a:off x="9048750" y="1412875"/>
            <a:ext cx="2025650" cy="12525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7" name="文本框 3"/>
          <p:cNvSpPr txBox="1"/>
          <p:nvPr/>
        </p:nvSpPr>
        <p:spPr>
          <a:xfrm>
            <a:off x="269875" y="230188"/>
            <a:ext cx="7899400" cy="522287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800" b="1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一、电场、电场强度基本知识回顾</a:t>
            </a:r>
            <a:r>
              <a:rPr lang="en-US" altLang="zh-CN" sz="2800" b="1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-</a:t>
            </a:r>
            <a:r>
              <a:rPr lang="zh-CN" altLang="en-US" sz="2800" b="1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电场强度计算</a:t>
            </a:r>
            <a:endParaRPr lang="zh-CN" altLang="en-US" sz="2800" b="1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6148" name="组合 7"/>
          <p:cNvGrpSpPr/>
          <p:nvPr/>
        </p:nvGrpSpPr>
        <p:grpSpPr>
          <a:xfrm>
            <a:off x="696913" y="3932238"/>
            <a:ext cx="9815512" cy="2168525"/>
            <a:chOff x="1096" y="6419"/>
            <a:chExt cx="15459" cy="3415"/>
          </a:xfrm>
        </p:grpSpPr>
        <p:sp>
          <p:nvSpPr>
            <p:cNvPr id="6149" name="文本框 5"/>
            <p:cNvSpPr txBox="1"/>
            <p:nvPr/>
          </p:nvSpPr>
          <p:spPr>
            <a:xfrm>
              <a:off x="1096" y="6419"/>
              <a:ext cx="15459" cy="341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pPr>
                <a:lnSpc>
                  <a:spcPct val="150000"/>
                </a:lnSpc>
              </a:pPr>
              <a:r>
                <a:rPr lang="en-US" altLang="zh-CN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(1)</a:t>
              </a:r>
              <a:r>
                <a:rPr lang="zh-CN" altLang="zh-CN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由场强公式可得</a:t>
              </a:r>
              <a:r>
                <a:rPr lang="en-US" altLang="zh-CN" i="1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E</a:t>
              </a:r>
              <a:r>
                <a:rPr lang="en-US" altLang="zh-CN" i="1" baseline="-2500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B</a:t>
              </a:r>
              <a:r>
                <a:rPr lang="zh-CN" altLang="zh-CN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＝</a:t>
              </a:r>
              <a:r>
                <a:rPr lang="en-US" altLang="zh-CN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   </a:t>
              </a:r>
              <a:r>
                <a:rPr lang="zh-CN" altLang="zh-CN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＝2.0×10</a:t>
              </a:r>
              <a:r>
                <a:rPr lang="zh-CN" altLang="zh-CN" baseline="3000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－8</a:t>
              </a:r>
              <a:r>
                <a:rPr lang="en-US" altLang="zh-CN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/(</a:t>
              </a:r>
              <a:r>
                <a:rPr lang="zh-CN" altLang="zh-CN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4.0×10－6</a:t>
              </a:r>
              <a:r>
                <a:rPr lang="en-US" altLang="zh-CN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) N/C</a:t>
              </a:r>
              <a:r>
                <a:rPr lang="zh-CN" altLang="zh-CN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＝</a:t>
              </a:r>
              <a:r>
                <a:rPr lang="en-US" altLang="zh-CN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200 N/C</a:t>
              </a:r>
              <a:r>
                <a:rPr lang="zh-CN" altLang="zh-CN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，因为</a:t>
              </a:r>
              <a:r>
                <a:rPr lang="en-US" altLang="zh-CN" i="1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B</a:t>
              </a:r>
              <a:r>
                <a:rPr lang="zh-CN" altLang="zh-CN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处是负电荷，所以</a:t>
              </a:r>
              <a:r>
                <a:rPr lang="en-US" altLang="zh-CN" i="1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B</a:t>
              </a:r>
              <a:r>
                <a:rPr lang="zh-CN" altLang="zh-CN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处场强方向与</a:t>
              </a:r>
              <a:r>
                <a:rPr lang="en-US" altLang="zh-CN" i="1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F</a:t>
              </a:r>
              <a:r>
                <a:rPr lang="en-US" altLang="zh-CN" baseline="-2500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1</a:t>
              </a:r>
              <a:r>
                <a:rPr lang="zh-CN" altLang="zh-CN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方向相反</a:t>
              </a:r>
              <a:r>
                <a:rPr lang="en-US" altLang="zh-CN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.</a:t>
              </a:r>
              <a:endParaRPr lang="en-US" altLang="zh-CN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(2)</a:t>
              </a:r>
              <a:r>
                <a:rPr lang="en-US" altLang="zh-CN" i="1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q</a:t>
              </a:r>
              <a:r>
                <a:rPr lang="en-US" altLang="zh-CN" baseline="-2500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2</a:t>
              </a:r>
              <a:r>
                <a:rPr lang="zh-CN" altLang="zh-CN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在</a:t>
              </a:r>
              <a:r>
                <a:rPr lang="en-US" altLang="zh-CN" i="1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B</a:t>
              </a:r>
              <a:r>
                <a:rPr lang="zh-CN" altLang="zh-CN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点所受静电力大小</a:t>
              </a:r>
              <a:r>
                <a:rPr lang="en-US" altLang="zh-CN" i="1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F</a:t>
              </a:r>
              <a:r>
                <a:rPr lang="en-US" altLang="zh-CN" baseline="-2500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2</a:t>
              </a:r>
              <a:r>
                <a:rPr lang="zh-CN" altLang="zh-CN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＝</a:t>
              </a:r>
              <a:r>
                <a:rPr lang="en-US" altLang="zh-CN" i="1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q</a:t>
              </a:r>
              <a:r>
                <a:rPr lang="en-US" altLang="zh-CN" baseline="-2500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2</a:t>
              </a:r>
              <a:r>
                <a:rPr lang="en-US" altLang="zh-CN" i="1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E</a:t>
              </a:r>
              <a:r>
                <a:rPr lang="en-US" altLang="zh-CN" i="1" baseline="-2500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B</a:t>
              </a:r>
              <a:r>
                <a:rPr lang="zh-CN" altLang="zh-CN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＝</a:t>
              </a:r>
              <a:r>
                <a:rPr lang="en-US" altLang="zh-CN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4.0×10</a:t>
              </a:r>
              <a:r>
                <a:rPr lang="zh-CN" altLang="zh-CN" baseline="3000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－</a:t>
              </a:r>
              <a:r>
                <a:rPr lang="en-US" altLang="zh-CN" baseline="3000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7</a:t>
              </a:r>
              <a:r>
                <a:rPr lang="en-US" altLang="zh-CN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×200 N</a:t>
              </a:r>
              <a:r>
                <a:rPr lang="zh-CN" altLang="zh-CN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＝</a:t>
              </a:r>
              <a:r>
                <a:rPr lang="en-US" altLang="zh-CN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8.0×10</a:t>
              </a:r>
              <a:r>
                <a:rPr lang="zh-CN" altLang="zh-CN" baseline="3000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－</a:t>
              </a:r>
              <a:r>
                <a:rPr lang="en-US" altLang="zh-CN" baseline="3000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5</a:t>
              </a:r>
              <a:r>
                <a:rPr lang="en-US" altLang="zh-CN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 N</a:t>
              </a:r>
              <a:r>
                <a:rPr lang="zh-CN" altLang="zh-CN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，方向与场强方向相同，也就是与</a:t>
              </a:r>
              <a:r>
                <a:rPr lang="en-US" altLang="zh-CN" i="1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F</a:t>
              </a:r>
              <a:r>
                <a:rPr lang="en-US" altLang="zh-CN" baseline="-2500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1</a:t>
              </a:r>
              <a:r>
                <a:rPr lang="zh-CN" altLang="zh-CN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方向相反</a:t>
              </a:r>
              <a:r>
                <a:rPr lang="en-US" altLang="zh-CN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.</a:t>
              </a:r>
              <a:r>
                <a:rPr lang="zh-CN" altLang="zh-CN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此时</a:t>
              </a:r>
              <a:r>
                <a:rPr lang="en-US" altLang="zh-CN" i="1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B</a:t>
              </a:r>
              <a:r>
                <a:rPr lang="zh-CN" altLang="zh-CN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处场强大小仍为</a:t>
              </a:r>
              <a:r>
                <a:rPr lang="en-US" altLang="zh-CN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200 N/C</a:t>
              </a:r>
              <a:r>
                <a:rPr lang="zh-CN" altLang="zh-CN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，方向与</a:t>
              </a:r>
              <a:r>
                <a:rPr lang="en-US" altLang="zh-CN" i="1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F</a:t>
              </a:r>
              <a:r>
                <a:rPr lang="en-US" altLang="zh-CN" baseline="-2500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1</a:t>
              </a:r>
              <a:r>
                <a:rPr lang="zh-CN" altLang="zh-CN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方向相反</a:t>
              </a:r>
              <a:r>
                <a:rPr lang="en-US" altLang="zh-CN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.</a:t>
              </a:r>
              <a:endParaRPr lang="en-US" altLang="zh-CN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(3)</a:t>
              </a:r>
              <a:r>
                <a:rPr lang="zh-CN" altLang="zh-CN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某点场强大小与有无试探电荷无关，故将</a:t>
              </a:r>
              <a:r>
                <a:rPr lang="en-US" altLang="zh-CN" i="1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B</a:t>
              </a:r>
              <a:r>
                <a:rPr lang="zh-CN" altLang="zh-CN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处电荷拿走，</a:t>
              </a:r>
              <a:r>
                <a:rPr lang="en-US" altLang="zh-CN" i="1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B</a:t>
              </a:r>
              <a:r>
                <a:rPr lang="zh-CN" altLang="zh-CN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处场强大小仍为</a:t>
              </a:r>
              <a:r>
                <a:rPr lang="en-US" altLang="zh-CN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200 N/C.</a:t>
              </a:r>
              <a:endParaRPr lang="en-US" altLang="en-US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graphicFrame>
          <p:nvGraphicFramePr>
            <p:cNvPr id="6150" name="对象 12">
              <a:hlinkClick r:id="" action="ppaction://ole?verb="/>
            </p:cNvPr>
            <p:cNvGraphicFramePr>
              <a:graphicFrameLocks noChangeAspect="1"/>
            </p:cNvGraphicFramePr>
            <p:nvPr>
              <p:custDataLst>
                <p:tags r:id="rId2"/>
              </p:custDataLst>
            </p:nvPr>
          </p:nvGraphicFramePr>
          <p:xfrm>
            <a:off x="4983" y="6420"/>
            <a:ext cx="557" cy="8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8" name="" r:id="rId3" imgW="292100" imgH="431800" progId="Equation.KSEE3">
                    <p:embed/>
                  </p:oleObj>
                </mc:Choice>
                <mc:Fallback>
                  <p:oleObj name="" r:id="rId3" imgW="292100" imgH="431800" progId="Equation.KSEE3">
                    <p:embed/>
                    <p:pic>
                      <p:nvPicPr>
                        <p:cNvPr id="0" name="图片 3077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983" y="6420"/>
                          <a:ext cx="557" cy="82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5122" grpId="0"/>
      <p:bldP spid="6147" grpId="1"/>
      <p:bldP spid="512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文本框 3"/>
          <p:cNvSpPr txBox="1"/>
          <p:nvPr/>
        </p:nvSpPr>
        <p:spPr>
          <a:xfrm>
            <a:off x="269875" y="230188"/>
            <a:ext cx="7899400" cy="522287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800" b="1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一、电场、电场强度基本知识回顾</a:t>
            </a:r>
            <a:r>
              <a:rPr lang="en-US" altLang="zh-CN" sz="2800" b="1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-</a:t>
            </a:r>
            <a:r>
              <a:rPr lang="zh-CN" altLang="en-US" sz="2800" b="1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场强强度计算</a:t>
            </a:r>
            <a:endParaRPr lang="zh-CN" altLang="en-US" sz="2800" b="1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70" name="文本框 100"/>
          <p:cNvSpPr txBox="1"/>
          <p:nvPr/>
        </p:nvSpPr>
        <p:spPr>
          <a:xfrm>
            <a:off x="477838" y="765175"/>
            <a:ext cx="11642725" cy="55086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200000"/>
              </a:lnSpc>
            </a:pPr>
            <a:r>
              <a:rPr lang="zh-CN" altLang="en-US" sz="22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charset="-122"/>
              </a:rPr>
              <a:t>【例</a:t>
            </a:r>
            <a:r>
              <a:rPr lang="en-US" altLang="zh-CN" sz="22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charset="-122"/>
              </a:rPr>
              <a:t>3</a:t>
            </a:r>
            <a:r>
              <a:rPr lang="zh-CN" altLang="en-US" sz="22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charset="-122"/>
              </a:rPr>
              <a:t>】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真空中</a:t>
            </a:r>
            <a:r>
              <a:rPr lang="en-US" altLang="zh-CN" sz="2200" i="1">
                <a:latin typeface="黑体" panose="02010609060101010101" pitchFamily="49" charset="-122"/>
                <a:ea typeface="黑体" panose="02010609060101010101" pitchFamily="49" charset="-122"/>
              </a:rPr>
              <a:t>Ox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坐标轴上的某点有一个点电荷</a:t>
            </a:r>
            <a:r>
              <a:rPr lang="en-US" altLang="zh-CN" sz="2200" i="1">
                <a:latin typeface="黑体" panose="02010609060101010101" pitchFamily="49" charset="-122"/>
                <a:ea typeface="黑体" panose="02010609060101010101" pitchFamily="49" charset="-122"/>
              </a:rPr>
              <a:t>Q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，坐标轴上</a:t>
            </a:r>
            <a:r>
              <a:rPr lang="en-US" altLang="zh-CN" sz="2200" i="1">
                <a:latin typeface="黑体" panose="02010609060101010101" pitchFamily="49" charset="-122"/>
                <a:ea typeface="黑体" panose="02010609060101010101" pitchFamily="49" charset="-122"/>
              </a:rPr>
              <a:t>A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2200" i="1">
                <a:latin typeface="黑体" panose="02010609060101010101" pitchFamily="49" charset="-122"/>
                <a:ea typeface="黑体" panose="02010609060101010101" pitchFamily="49" charset="-122"/>
              </a:rPr>
              <a:t>B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两点的坐标分别为</a:t>
            </a:r>
            <a:r>
              <a:rPr lang="en-US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0.2 m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和</a:t>
            </a:r>
            <a:r>
              <a:rPr lang="en-US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0.7 m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．在</a:t>
            </a:r>
            <a:r>
              <a:rPr lang="en-US" altLang="zh-CN" sz="2200" i="1">
                <a:latin typeface="黑体" panose="02010609060101010101" pitchFamily="49" charset="-122"/>
                <a:ea typeface="黑体" panose="02010609060101010101" pitchFamily="49" charset="-122"/>
              </a:rPr>
              <a:t>A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点放一个带正电的试探电荷，在</a:t>
            </a:r>
            <a:r>
              <a:rPr lang="en-US" altLang="zh-CN" sz="2200" i="1">
                <a:latin typeface="黑体" panose="02010609060101010101" pitchFamily="49" charset="-122"/>
                <a:ea typeface="黑体" panose="02010609060101010101" pitchFamily="49" charset="-122"/>
              </a:rPr>
              <a:t>B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点放一个带负电的试探电荷，</a:t>
            </a:r>
            <a:r>
              <a:rPr lang="en-US" altLang="zh-CN" sz="2200" i="1">
                <a:latin typeface="黑体" panose="02010609060101010101" pitchFamily="49" charset="-122"/>
                <a:ea typeface="黑体" panose="02010609060101010101" pitchFamily="49" charset="-122"/>
              </a:rPr>
              <a:t>A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2200" i="1">
                <a:latin typeface="黑体" panose="02010609060101010101" pitchFamily="49" charset="-122"/>
                <a:ea typeface="黑体" panose="02010609060101010101" pitchFamily="49" charset="-122"/>
              </a:rPr>
              <a:t>B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两点的试探电荷受到静电力的方向都跟</a:t>
            </a:r>
            <a:r>
              <a:rPr lang="en-US" altLang="zh-CN" sz="2200" i="1"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轴正方向相同，静电力的大小</a:t>
            </a:r>
            <a:r>
              <a:rPr lang="en-US" altLang="zh-CN" sz="2200" i="1">
                <a:latin typeface="黑体" panose="02010609060101010101" pitchFamily="49" charset="-122"/>
                <a:ea typeface="黑体" panose="02010609060101010101" pitchFamily="49" charset="-122"/>
              </a:rPr>
              <a:t>F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跟试探电荷的电荷量</a:t>
            </a:r>
            <a:r>
              <a:rPr lang="en-US" altLang="zh-CN" sz="2200" i="1">
                <a:latin typeface="黑体" panose="02010609060101010101" pitchFamily="49" charset="-122"/>
                <a:ea typeface="黑体" panose="02010609060101010101" pitchFamily="49" charset="-122"/>
              </a:rPr>
              <a:t>q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的关系分别如图中直线</a:t>
            </a:r>
            <a:r>
              <a:rPr lang="en-US" altLang="zh-CN" sz="2200" i="1">
                <a:latin typeface="黑体" panose="02010609060101010101" pitchFamily="49" charset="-122"/>
                <a:ea typeface="黑体" panose="02010609060101010101" pitchFamily="49" charset="-122"/>
              </a:rPr>
              <a:t>a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2200" i="1">
                <a:latin typeface="黑体" panose="02010609060101010101" pitchFamily="49" charset="-122"/>
                <a:ea typeface="黑体" panose="02010609060101010101" pitchFamily="49" charset="-122"/>
              </a:rPr>
              <a:t>b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所示．忽略</a:t>
            </a:r>
            <a:r>
              <a:rPr lang="en-US" altLang="zh-CN" sz="2200" i="1">
                <a:latin typeface="黑体" panose="02010609060101010101" pitchFamily="49" charset="-122"/>
                <a:ea typeface="黑体" panose="02010609060101010101" pitchFamily="49" charset="-122"/>
              </a:rPr>
              <a:t>A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2200" i="1">
                <a:latin typeface="黑体" panose="02010609060101010101" pitchFamily="49" charset="-122"/>
                <a:ea typeface="黑体" panose="02010609060101010101" pitchFamily="49" charset="-122"/>
              </a:rPr>
              <a:t>B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间的作用力．下列说法正确的是</a:t>
            </a:r>
            <a:r>
              <a:rPr lang="en-US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　　</a:t>
            </a:r>
            <a:r>
              <a:rPr lang="en-US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220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A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．</a:t>
            </a:r>
            <a:r>
              <a:rPr lang="en-US" altLang="zh-CN" sz="2200" i="1">
                <a:latin typeface="黑体" panose="02010609060101010101" pitchFamily="49" charset="-122"/>
                <a:ea typeface="黑体" panose="02010609060101010101" pitchFamily="49" charset="-122"/>
              </a:rPr>
              <a:t>B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点的电场强度大小为</a:t>
            </a:r>
            <a:r>
              <a:rPr lang="en-US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0.25 N/C</a:t>
            </a:r>
            <a:endParaRPr lang="en-US" altLang="zh-CN" sz="220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B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．</a:t>
            </a:r>
            <a:r>
              <a:rPr lang="en-US" altLang="zh-CN" sz="2200" i="1">
                <a:latin typeface="黑体" panose="02010609060101010101" pitchFamily="49" charset="-122"/>
                <a:ea typeface="黑体" panose="02010609060101010101" pitchFamily="49" charset="-122"/>
              </a:rPr>
              <a:t>A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点的电场强度的方向沿</a:t>
            </a:r>
            <a:r>
              <a:rPr lang="en-US" altLang="zh-CN" sz="2200" i="1"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轴负方向</a:t>
            </a:r>
            <a:endParaRPr lang="zh-CN" altLang="zh-CN" sz="220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C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．点电荷</a:t>
            </a:r>
            <a:r>
              <a:rPr lang="en-US" altLang="zh-CN" sz="2200" i="1">
                <a:latin typeface="黑体" panose="02010609060101010101" pitchFamily="49" charset="-122"/>
                <a:ea typeface="黑体" panose="02010609060101010101" pitchFamily="49" charset="-122"/>
              </a:rPr>
              <a:t>Q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的位置坐标为</a:t>
            </a:r>
            <a:r>
              <a:rPr lang="en-US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0.3 m</a:t>
            </a:r>
            <a:endParaRPr lang="en-US" altLang="zh-CN" sz="220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D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．点电荷</a:t>
            </a:r>
            <a:r>
              <a:rPr lang="en-US" altLang="zh-CN" sz="2200" i="1">
                <a:latin typeface="黑体" panose="02010609060101010101" pitchFamily="49" charset="-122"/>
                <a:ea typeface="黑体" panose="02010609060101010101" pitchFamily="49" charset="-122"/>
              </a:rPr>
              <a:t>Q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是正电荷</a:t>
            </a:r>
            <a:endParaRPr lang="en-US" altLang="en-US" sz="22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7171" name="图片 4"/>
          <p:cNvPicPr/>
          <p:nvPr/>
        </p:nvPicPr>
        <p:blipFill>
          <a:blip r:embed="rId1"/>
          <a:stretch>
            <a:fillRect/>
          </a:stretch>
        </p:blipFill>
        <p:spPr>
          <a:xfrm>
            <a:off x="6169025" y="3933825"/>
            <a:ext cx="4976813" cy="20383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2" name="文本框 5"/>
          <p:cNvSpPr txBox="1"/>
          <p:nvPr/>
        </p:nvSpPr>
        <p:spPr>
          <a:xfrm>
            <a:off x="7723188" y="3067050"/>
            <a:ext cx="512762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</a:t>
            </a:r>
            <a:endParaRPr lang="en-US" altLang="zh-CN" sz="24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" grpId="0"/>
      <p:bldP spid="7170" grpId="0"/>
      <p:bldP spid="7169" grpId="1"/>
      <p:bldP spid="7170" grpId="1"/>
      <p:bldP spid="7172" grpId="0"/>
      <p:bldP spid="717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文本框 103"/>
          <p:cNvSpPr txBox="1"/>
          <p:nvPr/>
        </p:nvSpPr>
        <p:spPr>
          <a:xfrm>
            <a:off x="269875" y="485775"/>
            <a:ext cx="11922125" cy="34766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200000"/>
              </a:lnSpc>
            </a:pPr>
            <a:r>
              <a:rPr lang="zh-CN" altLang="en-US" sz="22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charset="-122"/>
              </a:rPr>
              <a:t>【例</a:t>
            </a:r>
            <a:r>
              <a:rPr lang="en-US" altLang="zh-CN" sz="22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charset="-122"/>
              </a:rPr>
              <a:t>4</a:t>
            </a:r>
            <a:r>
              <a:rPr lang="zh-CN" altLang="en-US" sz="22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charset="-122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2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2023</a:t>
            </a:r>
            <a:r>
              <a:rPr lang="zh-CN" altLang="zh-CN" sz="22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高考全国乙卷）</a:t>
            </a:r>
            <a:r>
              <a:rPr lang="en-US" altLang="zh-CN" sz="22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如图，等边三角形</a:t>
            </a:r>
            <a:r>
              <a:rPr lang="en-US" altLang="zh-CN" sz="22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</a:t>
            </a:r>
            <a:r>
              <a:rPr lang="zh-CN" altLang="zh-CN" sz="22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位于竖直平面内，</a:t>
            </a:r>
            <a:r>
              <a:rPr lang="en-US" altLang="zh-CN" sz="2200" i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AB</a:t>
            </a:r>
            <a:r>
              <a:rPr lang="zh-CN" altLang="zh-CN" sz="22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边水平，顶点</a:t>
            </a:r>
            <a:r>
              <a:rPr lang="en-US" altLang="zh-CN" sz="2200" i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C</a:t>
            </a:r>
            <a:r>
              <a:rPr lang="zh-CN" altLang="zh-CN" sz="22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在</a:t>
            </a:r>
            <a:r>
              <a:rPr lang="en-US" altLang="zh-CN" sz="2200" i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AB</a:t>
            </a:r>
            <a:r>
              <a:rPr lang="zh-CN" altLang="zh-CN" sz="22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边上方，</a:t>
            </a:r>
            <a:r>
              <a:rPr lang="en-US" altLang="zh-CN" sz="22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zh-CN" sz="22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个点电荷分别固定在三角形的三个顶点上。已知</a:t>
            </a:r>
            <a:r>
              <a:rPr lang="en-US" altLang="zh-CN" sz="2200" i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AB</a:t>
            </a:r>
            <a:r>
              <a:rPr lang="zh-CN" altLang="zh-CN" sz="22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边中点</a:t>
            </a:r>
            <a:r>
              <a:rPr lang="en-US" altLang="zh-CN" sz="2200" i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M</a:t>
            </a:r>
            <a:r>
              <a:rPr lang="zh-CN" altLang="zh-CN" sz="22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处的电场强度方向竖直向下，</a:t>
            </a:r>
            <a:r>
              <a:rPr lang="en-US" altLang="zh-CN" sz="2200" i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BC</a:t>
            </a:r>
            <a:r>
              <a:rPr lang="zh-CN" altLang="zh-CN" sz="22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边中点</a:t>
            </a:r>
            <a:r>
              <a:rPr lang="en-US" altLang="zh-CN" sz="2200" i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N</a:t>
            </a:r>
            <a:r>
              <a:rPr lang="zh-CN" altLang="zh-CN" sz="22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处的电场强度方向竖直向上，</a:t>
            </a:r>
            <a:r>
              <a:rPr lang="en-US" altLang="zh-CN" sz="2200" i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A</a:t>
            </a:r>
            <a:r>
              <a:rPr lang="zh-CN" altLang="zh-CN" sz="22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点处点电荷的电荷量的绝对值为</a:t>
            </a:r>
            <a:r>
              <a:rPr lang="en-US" altLang="zh-CN" sz="2200" i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q</a:t>
            </a:r>
            <a:r>
              <a:rPr lang="zh-CN" altLang="zh-CN" sz="22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，求</a:t>
            </a:r>
            <a:endParaRPr lang="zh-CN" altLang="zh-CN" sz="220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zh-CN" altLang="zh-CN" sz="22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2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zh-CN" sz="22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r>
              <a:rPr lang="en-US" altLang="zh-CN" sz="2200" i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B</a:t>
            </a:r>
            <a:r>
              <a:rPr lang="zh-CN" altLang="zh-CN" sz="22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点处点电荷的电荷量的绝对值并判断</a:t>
            </a:r>
            <a:r>
              <a:rPr lang="en-US" altLang="zh-CN" sz="22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zh-CN" sz="22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个点电荷的正负；</a:t>
            </a:r>
            <a:endParaRPr lang="zh-CN" altLang="zh-CN" sz="220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zh-CN" altLang="zh-CN" sz="22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2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zh-CN" sz="22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r>
              <a:rPr lang="en-US" altLang="zh-CN" sz="2200" i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C</a:t>
            </a:r>
            <a:r>
              <a:rPr lang="zh-CN" altLang="zh-CN" sz="22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点处点电荷的电荷量。</a:t>
            </a:r>
            <a:endParaRPr lang="zh-CN" altLang="en-US" sz="220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8194" name="图片 3"/>
          <p:cNvPicPr/>
          <p:nvPr/>
        </p:nvPicPr>
        <p:blipFill>
          <a:blip r:embed="rId1"/>
          <a:stretch>
            <a:fillRect/>
          </a:stretch>
        </p:blipFill>
        <p:spPr>
          <a:xfrm>
            <a:off x="6672263" y="765175"/>
            <a:ext cx="525462" cy="3937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195" name="图片 4"/>
          <p:cNvPicPr/>
          <p:nvPr/>
        </p:nvPicPr>
        <p:blipFill>
          <a:blip r:embed="rId2"/>
          <a:stretch>
            <a:fillRect/>
          </a:stretch>
        </p:blipFill>
        <p:spPr>
          <a:xfrm>
            <a:off x="9350375" y="3429000"/>
            <a:ext cx="2141538" cy="2244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6" name="文本框 5"/>
          <p:cNvSpPr txBox="1"/>
          <p:nvPr/>
        </p:nvSpPr>
        <p:spPr>
          <a:xfrm>
            <a:off x="269875" y="230188"/>
            <a:ext cx="7899400" cy="522287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800" b="1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一、电场、电场强度基本知识回顾</a:t>
            </a:r>
            <a:r>
              <a:rPr lang="en-US" altLang="zh-CN" sz="2800" b="1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-</a:t>
            </a:r>
            <a:r>
              <a:rPr lang="zh-CN" altLang="en-US" sz="2800" b="1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场强强度计算</a:t>
            </a:r>
            <a:endParaRPr lang="zh-CN" altLang="en-US" sz="2800" b="1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197" name="文本框 104"/>
          <p:cNvSpPr txBox="1"/>
          <p:nvPr/>
        </p:nvSpPr>
        <p:spPr>
          <a:xfrm>
            <a:off x="334963" y="3859213"/>
            <a:ext cx="8085137" cy="2306637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150000"/>
              </a:lnSpc>
            </a:pPr>
            <a:r>
              <a:rPr lang="zh-CN" altLang="zh-CN" sz="200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（</a:t>
            </a:r>
            <a:r>
              <a:rPr lang="en-US" altLang="zh-CN" sz="200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1</a:t>
            </a:r>
            <a:r>
              <a:rPr lang="zh-CN" altLang="zh-CN" sz="200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）根据题述，可知</a:t>
            </a:r>
            <a:r>
              <a:rPr lang="en-US" altLang="zh-CN" sz="200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A</a:t>
            </a:r>
            <a:r>
              <a:rPr lang="zh-CN" altLang="zh-CN" sz="200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、</a:t>
            </a:r>
            <a:r>
              <a:rPr lang="en-US" altLang="zh-CN" sz="200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B</a:t>
            </a:r>
            <a:r>
              <a:rPr lang="zh-CN" altLang="zh-CN" sz="200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两点各带等量正电荷，</a:t>
            </a:r>
            <a:r>
              <a:rPr lang="en-US" altLang="zh-CN" sz="200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A</a:t>
            </a:r>
            <a:r>
              <a:rPr lang="zh-CN" altLang="zh-CN" sz="200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、</a:t>
            </a:r>
            <a:r>
              <a:rPr lang="en-US" altLang="zh-CN" sz="200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B</a:t>
            </a:r>
            <a:r>
              <a:rPr lang="zh-CN" altLang="zh-CN" sz="200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两点电荷在</a:t>
            </a:r>
            <a:r>
              <a:rPr lang="en-US" altLang="zh-CN" sz="200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M</a:t>
            </a:r>
            <a:r>
              <a:rPr lang="zh-CN" altLang="zh-CN" sz="200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点产生的电场相互抵消，</a:t>
            </a:r>
            <a:r>
              <a:rPr lang="en-US" altLang="zh-CN" sz="200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 C</a:t>
            </a:r>
            <a:r>
              <a:rPr lang="zh-CN" altLang="zh-CN" sz="200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点带正电荷，设为</a:t>
            </a:r>
            <a:r>
              <a:rPr lang="en-US" altLang="zh-CN" sz="200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Q</a:t>
            </a:r>
            <a:r>
              <a:rPr lang="zh-CN" altLang="zh-CN" sz="200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，在</a:t>
            </a:r>
            <a:r>
              <a:rPr lang="en-US" altLang="zh-CN" sz="200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M</a:t>
            </a:r>
            <a:r>
              <a:rPr lang="zh-CN" altLang="zh-CN" sz="200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点产生的电场方向竖直向下。所以</a:t>
            </a:r>
            <a:r>
              <a:rPr lang="en-US" altLang="zh-CN" sz="200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B</a:t>
            </a:r>
            <a:r>
              <a:rPr lang="zh-CN" altLang="zh-CN" sz="200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点电荷所带电量为</a:t>
            </a:r>
            <a:r>
              <a:rPr lang="en-US" altLang="zh-CN" sz="200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q</a:t>
            </a:r>
            <a:r>
              <a:rPr lang="zh-CN" altLang="zh-CN" sz="200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。</a:t>
            </a:r>
            <a:endParaRPr lang="zh-CN" altLang="zh-CN" sz="2000">
              <a:solidFill>
                <a:srgbClr val="FF00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endParaRPr lang="zh-CN" altLang="zh-CN">
              <a:solidFill>
                <a:srgbClr val="FF00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（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2</a:t>
            </a:r>
            <a:r>
              <a:rPr lang="zh-CN" altLang="en-US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）</a:t>
            </a:r>
            <a:endParaRPr lang="zh-CN" altLang="en-US">
              <a:solidFill>
                <a:srgbClr val="FF00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graphicFrame>
        <p:nvGraphicFramePr>
          <p:cNvPr id="8198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127125" y="5513388"/>
          <a:ext cx="944563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3" imgW="520700" imgH="431800" progId="Equation.KSEE3">
                  <p:embed/>
                </p:oleObj>
              </mc:Choice>
              <mc:Fallback>
                <p:oleObj name="" r:id="rId3" imgW="520700" imgH="431800" progId="Equation.KSEE3">
                  <p:embed/>
                  <p:pic>
                    <p:nvPicPr>
                      <p:cNvPr id="0" name="图片 307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27125" y="5513388"/>
                        <a:ext cx="944563" cy="7842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193" grpId="0"/>
      <p:bldP spid="8196" grpId="1"/>
      <p:bldP spid="8193" grpId="1"/>
      <p:bldP spid="8197" grpId="0"/>
      <p:bldP spid="819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7" name="文本框 4"/>
          <p:cNvSpPr txBox="1"/>
          <p:nvPr>
            <p:custDataLst>
              <p:tags r:id="rId1"/>
            </p:custDataLst>
          </p:nvPr>
        </p:nvSpPr>
        <p:spPr>
          <a:xfrm>
            <a:off x="269875" y="230188"/>
            <a:ext cx="9759950" cy="522287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800" b="1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一、电场、电场强度基本知识回顾</a:t>
            </a:r>
            <a:r>
              <a:rPr lang="en-US" altLang="zh-CN" sz="2800" b="1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-</a:t>
            </a:r>
            <a:r>
              <a:rPr lang="zh-CN" altLang="en-US" sz="2800" b="1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场强计算三个公式</a:t>
            </a:r>
            <a:endParaRPr lang="en-US" altLang="zh-CN" sz="2800" b="1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9218" name="图片 7" descr="捕获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888" y="1196975"/>
            <a:ext cx="10866437" cy="414813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1" name="文本框 4"/>
          <p:cNvSpPr txBox="1"/>
          <p:nvPr>
            <p:custDataLst>
              <p:tags r:id="rId1"/>
            </p:custDataLst>
          </p:nvPr>
        </p:nvSpPr>
        <p:spPr>
          <a:xfrm>
            <a:off x="269875" y="230188"/>
            <a:ext cx="9759950" cy="522287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800" b="1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二、</a:t>
            </a:r>
            <a:r>
              <a:rPr lang="zh-CN" altLang="zh-CN" sz="2800" b="1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六种典型电场的电场线</a:t>
            </a:r>
            <a:endParaRPr lang="zh-CN" altLang="zh-CN" sz="2800" b="1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242" name="文本框 3"/>
          <p:cNvSpPr txBox="1"/>
          <p:nvPr/>
        </p:nvSpPr>
        <p:spPr>
          <a:xfrm>
            <a:off x="1057275" y="2852738"/>
            <a:ext cx="2484438" cy="1384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请画出以下六种情况下电场的电场线</a:t>
            </a:r>
            <a:endParaRPr lang="zh-CN" altLang="en-US" sz="28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左大括号 5"/>
          <p:cNvSpPr/>
          <p:nvPr/>
        </p:nvSpPr>
        <p:spPr>
          <a:xfrm>
            <a:off x="3470275" y="766763"/>
            <a:ext cx="757238" cy="542131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 fontAlgn="base"/>
            <a:endParaRPr lang="zh-CN" altLang="en-US" b="1" strike="noStrike" noProof="1">
              <a:solidFill>
                <a:schemeClr val="tx1"/>
              </a:solidFill>
            </a:endParaRPr>
          </a:p>
        </p:txBody>
      </p:sp>
      <p:sp>
        <p:nvSpPr>
          <p:cNvPr id="10244" name="文本框 6"/>
          <p:cNvSpPr txBox="1"/>
          <p:nvPr/>
        </p:nvSpPr>
        <p:spPr>
          <a:xfrm>
            <a:off x="4300538" y="836613"/>
            <a:ext cx="6019800" cy="5322887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2000" b="1">
                <a:latin typeface="Arial" panose="020B0604020202020204" pitchFamily="34" charset="0"/>
                <a:ea typeface="宋体" panose="02010600030101010101" pitchFamily="2" charset="-122"/>
              </a:rPr>
              <a:t>1.</a:t>
            </a:r>
            <a:r>
              <a:rPr lang="zh-CN" altLang="en-US" sz="2000" b="1">
                <a:latin typeface="Arial" panose="020B0604020202020204" pitchFamily="34" charset="0"/>
                <a:ea typeface="宋体" panose="02010600030101010101" pitchFamily="2" charset="-122"/>
              </a:rPr>
              <a:t>孤立正负点电荷电场线</a:t>
            </a:r>
            <a:endParaRPr lang="zh-CN" altLang="en-US" sz="2000" b="1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zh-CN" altLang="en-US" sz="2000" b="1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zh-CN" altLang="en-US" sz="2000" b="1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zh-CN" altLang="en-US" sz="2000" b="1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2000" b="1">
                <a:latin typeface="Arial" panose="020B0604020202020204" pitchFamily="34" charset="0"/>
                <a:ea typeface="宋体" panose="02010600030101010101" pitchFamily="2" charset="-122"/>
              </a:rPr>
              <a:t>2.</a:t>
            </a:r>
            <a:r>
              <a:rPr lang="zh-CN" altLang="en-US" sz="2000" b="1">
                <a:latin typeface="Arial" panose="020B0604020202020204" pitchFamily="34" charset="0"/>
                <a:ea typeface="宋体" panose="02010600030101010101" pitchFamily="2" charset="-122"/>
              </a:rPr>
              <a:t>等量异种电荷</a:t>
            </a:r>
            <a:endParaRPr lang="zh-CN" altLang="en-US" sz="2000" b="1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zh-CN" altLang="en-US" sz="2000" b="1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zh-CN" altLang="en-US" sz="2000" b="1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zh-CN" altLang="en-US" sz="2000" b="1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2000" b="1">
                <a:latin typeface="Arial" panose="020B0604020202020204" pitchFamily="34" charset="0"/>
                <a:ea typeface="宋体" panose="02010600030101010101" pitchFamily="2" charset="-122"/>
              </a:rPr>
              <a:t>3.</a:t>
            </a:r>
            <a:r>
              <a:rPr lang="zh-CN" altLang="en-US" sz="2000" b="1">
                <a:latin typeface="Arial" panose="020B0604020202020204" pitchFamily="34" charset="0"/>
                <a:ea typeface="宋体" panose="02010600030101010101" pitchFamily="2" charset="-122"/>
              </a:rPr>
              <a:t>等量同种电荷</a:t>
            </a:r>
            <a:endParaRPr lang="zh-CN" altLang="en-US" sz="2000" b="1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zh-CN" altLang="en-US" sz="2000" b="1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zh-CN" altLang="en-US" sz="2000" b="1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zh-CN" altLang="en-US" sz="2000" b="1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2000" b="1">
                <a:latin typeface="Arial" panose="020B0604020202020204" pitchFamily="34" charset="0"/>
                <a:ea typeface="宋体" panose="02010600030101010101" pitchFamily="2" charset="-122"/>
              </a:rPr>
              <a:t>4.</a:t>
            </a:r>
            <a:r>
              <a:rPr lang="zh-CN" altLang="en-US" sz="2000" b="1">
                <a:latin typeface="Arial" panose="020B0604020202020204" pitchFamily="34" charset="0"/>
                <a:ea typeface="宋体" panose="02010600030101010101" pitchFamily="2" charset="-122"/>
              </a:rPr>
              <a:t>匀强电场</a:t>
            </a:r>
            <a:endParaRPr lang="zh-CN" altLang="en-US" sz="2000" b="1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zh-CN" altLang="en-US" sz="2000" b="1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zh-CN" altLang="en-US" sz="2000" b="1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zh-CN" altLang="en-US" sz="2000" b="1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2000" b="1">
                <a:latin typeface="Arial" panose="020B0604020202020204" pitchFamily="34" charset="0"/>
                <a:ea typeface="宋体" panose="02010600030101010101" pitchFamily="2" charset="-122"/>
              </a:rPr>
              <a:t>5.</a:t>
            </a:r>
            <a:r>
              <a:rPr lang="zh-CN" altLang="en-US" sz="2000" b="1">
                <a:latin typeface="Arial" panose="020B0604020202020204" pitchFamily="34" charset="0"/>
                <a:ea typeface="宋体" panose="02010600030101010101" pitchFamily="2" charset="-122"/>
              </a:rPr>
              <a:t>点电荷与金属板间的电场</a:t>
            </a:r>
            <a:endParaRPr lang="zh-CN" altLang="en-US" sz="20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1265" name="图片 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77875" y="1484313"/>
            <a:ext cx="5386388" cy="15843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66" name="图片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4450" y="1477963"/>
            <a:ext cx="4887913" cy="16779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67" name="文本框 4"/>
          <p:cNvSpPr txBox="1"/>
          <p:nvPr/>
        </p:nvSpPr>
        <p:spPr>
          <a:xfrm>
            <a:off x="269875" y="230188"/>
            <a:ext cx="9759950" cy="522287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800" b="1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二、</a:t>
            </a:r>
            <a:r>
              <a:rPr lang="zh-CN" altLang="zh-CN" sz="2800" b="1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六种典型电场的电场线</a:t>
            </a:r>
            <a:endParaRPr lang="zh-CN" altLang="zh-CN" sz="2800" b="1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269" name="文本框 7"/>
          <p:cNvSpPr txBox="1"/>
          <p:nvPr/>
        </p:nvSpPr>
        <p:spPr>
          <a:xfrm>
            <a:off x="552450" y="3648075"/>
            <a:ext cx="10841038" cy="1938338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marL="355600" indent="-355600" algn="just" defTabSz="914400">
              <a:lnSpc>
                <a:spcPct val="150000"/>
              </a:lnSpc>
              <a:tabLst>
                <a:tab pos="2700655" algn="l"/>
              </a:tabLst>
            </a:pPr>
            <a:r>
              <a:rPr lang="zh-CN" altLang="zh-CN" sz="2000" dirty="0">
                <a:latin typeface="Times New Roman" panose="02020603050405020304"/>
                <a:ea typeface="微软雅黑" panose="020B0503020204020204" charset="-122"/>
                <a:sym typeface="微软雅黑" panose="020B0503020204020204" charset="-122"/>
              </a:rPr>
              <a:t>电场线的特点</a:t>
            </a:r>
            <a:endParaRPr lang="en-US" altLang="zh-CN" sz="20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charset="-122"/>
            </a:endParaRPr>
          </a:p>
          <a:p>
            <a:pPr marL="355600" indent="-355600" algn="just" defTabSz="914400">
              <a:lnSpc>
                <a:spcPct val="150000"/>
              </a:lnSpc>
              <a:tabLst>
                <a:tab pos="2700655" algn="l"/>
              </a:tabLst>
            </a:pPr>
            <a:r>
              <a:rPr lang="en-US" altLang="zh-CN" sz="20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charset="-122"/>
              </a:rPr>
              <a:t>1.</a:t>
            </a:r>
            <a:r>
              <a:rPr lang="zh-CN" altLang="zh-CN" sz="20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charset="-122"/>
              </a:rPr>
              <a:t>电场线从</a:t>
            </a:r>
            <a:r>
              <a:rPr lang="en-US" altLang="zh-CN" sz="2000" dirty="0"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/>
              </a:rPr>
              <a:t>________</a:t>
            </a:r>
            <a:r>
              <a:rPr lang="zh-CN" altLang="zh-CN" sz="20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charset="-122"/>
              </a:rPr>
              <a:t>或</a:t>
            </a:r>
            <a:r>
              <a:rPr lang="en-US" altLang="zh-CN" sz="2000" dirty="0"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/>
              </a:rPr>
              <a:t>________</a:t>
            </a:r>
            <a:r>
              <a:rPr lang="zh-CN" altLang="zh-CN" sz="20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charset="-122"/>
              </a:rPr>
              <a:t>出发，终止于</a:t>
            </a:r>
            <a:r>
              <a:rPr lang="en-US" altLang="zh-CN" sz="2000" dirty="0"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/>
              </a:rPr>
              <a:t>________</a:t>
            </a:r>
            <a:r>
              <a:rPr lang="zh-CN" altLang="zh-CN" sz="20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charset="-122"/>
              </a:rPr>
              <a:t>或</a:t>
            </a:r>
            <a:r>
              <a:rPr lang="en-US" altLang="zh-CN" sz="2000" dirty="0"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/>
              </a:rPr>
              <a:t>________</a:t>
            </a:r>
            <a:r>
              <a:rPr lang="zh-CN" altLang="zh-CN" sz="20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charset="-122"/>
              </a:rPr>
              <a:t>。</a:t>
            </a:r>
            <a:endParaRPr lang="zh-CN" altLang="zh-CN" sz="20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55600" indent="-355600" algn="just" defTabSz="914400">
              <a:lnSpc>
                <a:spcPct val="150000"/>
              </a:lnSpc>
              <a:tabLst>
                <a:tab pos="2700655" algn="l"/>
              </a:tabLst>
            </a:pPr>
            <a:r>
              <a:rPr lang="en-US" altLang="zh-CN" sz="20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charset="-122"/>
              </a:rPr>
              <a:t>2.</a:t>
            </a:r>
            <a:r>
              <a:rPr lang="zh-CN" altLang="zh-CN" sz="20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charset="-122"/>
              </a:rPr>
              <a:t>同一电场的电场线不相交，不闭合。</a:t>
            </a:r>
            <a:endParaRPr lang="zh-CN" altLang="zh-CN" sz="20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55600" indent="-355600" algn="just" defTabSz="914400">
              <a:lnSpc>
                <a:spcPct val="150000"/>
              </a:lnSpc>
              <a:tabLst>
                <a:tab pos="2700655" algn="l"/>
              </a:tabLst>
            </a:pPr>
            <a:r>
              <a:rPr lang="en-US" altLang="zh-CN" sz="20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charset="-122"/>
              </a:rPr>
              <a:t>3.</a:t>
            </a:r>
            <a:r>
              <a:rPr lang="zh-CN" altLang="zh-CN" sz="20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charset="-122"/>
              </a:rPr>
              <a:t>在同一幅图中，电场强度较大的地方电场线较</a:t>
            </a:r>
            <a:r>
              <a:rPr lang="en-US" altLang="zh-CN" sz="2000" dirty="0"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/>
              </a:rPr>
              <a:t>____</a:t>
            </a:r>
            <a:r>
              <a:rPr lang="zh-CN" altLang="zh-CN" sz="20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charset="-122"/>
              </a:rPr>
              <a:t>，电场强度较小的地方电场线较</a:t>
            </a:r>
            <a:r>
              <a:rPr lang="en-US" altLang="zh-CN" sz="2000" dirty="0"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/>
              </a:rPr>
              <a:t>____</a:t>
            </a:r>
            <a:r>
              <a:rPr lang="zh-CN" altLang="zh-CN" sz="20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charset="-122"/>
              </a:rPr>
              <a:t>。</a:t>
            </a:r>
            <a:endParaRPr lang="zh-CN" altLang="zh-CN" sz="20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charset="-122"/>
            </a:endParaRPr>
          </a:p>
        </p:txBody>
      </p:sp>
      <p:sp>
        <p:nvSpPr>
          <p:cNvPr id="11270" name="矩形 8"/>
          <p:cNvSpPr/>
          <p:nvPr/>
        </p:nvSpPr>
        <p:spPr>
          <a:xfrm>
            <a:off x="1895475" y="4151313"/>
            <a:ext cx="944563" cy="39846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zh-CN" sz="2000" dirty="0">
                <a:solidFill>
                  <a:srgbClr val="C00000"/>
                </a:solidFill>
                <a:latin typeface="Times New Roman" panose="02020603050405020304"/>
                <a:ea typeface="微软雅黑" panose="020B0503020204020204" charset="-122"/>
                <a:sym typeface="Times New Roman" panose="02020603050405020304"/>
              </a:rPr>
              <a:t>正电荷</a:t>
            </a:r>
            <a:endParaRPr lang="zh-CN" altLang="zh-CN" sz="2000" dirty="0">
              <a:solidFill>
                <a:srgbClr val="C00000"/>
              </a:solidFill>
              <a:latin typeface="Times New Roman" panose="02020603050405020304"/>
              <a:ea typeface="微软雅黑" panose="020B0503020204020204" charset="-122"/>
              <a:sym typeface="Times New Roman" panose="02020603050405020304"/>
            </a:endParaRPr>
          </a:p>
        </p:txBody>
      </p:sp>
      <p:sp>
        <p:nvSpPr>
          <p:cNvPr id="11271" name="矩形 9"/>
          <p:cNvSpPr/>
          <p:nvPr/>
        </p:nvSpPr>
        <p:spPr>
          <a:xfrm>
            <a:off x="3216275" y="4129088"/>
            <a:ext cx="944563" cy="39846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zh-CN" sz="2000" dirty="0">
                <a:solidFill>
                  <a:srgbClr val="C00000"/>
                </a:solidFill>
                <a:latin typeface="Times New Roman" panose="02020603050405020304"/>
                <a:ea typeface="微软雅黑" panose="020B0503020204020204" charset="-122"/>
                <a:sym typeface="Times New Roman" panose="02020603050405020304"/>
              </a:rPr>
              <a:t>无限远</a:t>
            </a:r>
            <a:endParaRPr lang="zh-CN" altLang="zh-CN" sz="2000" dirty="0">
              <a:solidFill>
                <a:srgbClr val="C00000"/>
              </a:solidFill>
              <a:latin typeface="Times New Roman" panose="02020603050405020304"/>
              <a:ea typeface="微软雅黑" panose="020B0503020204020204" charset="-122"/>
              <a:sym typeface="Times New Roman" panose="02020603050405020304"/>
            </a:endParaRPr>
          </a:p>
        </p:txBody>
      </p:sp>
      <p:sp>
        <p:nvSpPr>
          <p:cNvPr id="11272" name="矩形 10"/>
          <p:cNvSpPr/>
          <p:nvPr/>
        </p:nvSpPr>
        <p:spPr>
          <a:xfrm>
            <a:off x="5735638" y="4151313"/>
            <a:ext cx="944562" cy="39846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zh-CN" sz="2000" dirty="0">
                <a:solidFill>
                  <a:srgbClr val="C00000"/>
                </a:solidFill>
                <a:latin typeface="Times New Roman" panose="02020603050405020304"/>
                <a:ea typeface="微软雅黑" panose="020B0503020204020204" charset="-122"/>
                <a:sym typeface="Times New Roman" panose="02020603050405020304"/>
              </a:rPr>
              <a:t>无限远</a:t>
            </a:r>
            <a:endParaRPr lang="zh-CN" altLang="zh-CN" sz="2000" dirty="0">
              <a:solidFill>
                <a:srgbClr val="C00000"/>
              </a:solidFill>
              <a:latin typeface="Times New Roman" panose="02020603050405020304"/>
              <a:ea typeface="微软雅黑" panose="020B0503020204020204" charset="-122"/>
              <a:sym typeface="Times New Roman" panose="02020603050405020304"/>
            </a:endParaRPr>
          </a:p>
        </p:txBody>
      </p:sp>
      <p:sp>
        <p:nvSpPr>
          <p:cNvPr id="11273" name="矩形 11"/>
          <p:cNvSpPr/>
          <p:nvPr/>
        </p:nvSpPr>
        <p:spPr>
          <a:xfrm>
            <a:off x="7032625" y="4151313"/>
            <a:ext cx="944563" cy="39846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zh-CN" sz="2000" dirty="0">
                <a:solidFill>
                  <a:srgbClr val="C00000"/>
                </a:solidFill>
                <a:latin typeface="Times New Roman" panose="02020603050405020304"/>
                <a:ea typeface="微软雅黑" panose="020B0503020204020204" charset="-122"/>
                <a:sym typeface="Times New Roman" panose="02020603050405020304"/>
              </a:rPr>
              <a:t>负电荷</a:t>
            </a:r>
            <a:endParaRPr lang="zh-CN" altLang="zh-CN" sz="2000" dirty="0">
              <a:solidFill>
                <a:srgbClr val="C00000"/>
              </a:solidFill>
              <a:latin typeface="Times New Roman" panose="02020603050405020304"/>
              <a:ea typeface="微软雅黑" panose="020B0503020204020204" charset="-122"/>
              <a:sym typeface="Times New Roman" panose="02020603050405020304"/>
            </a:endParaRPr>
          </a:p>
        </p:txBody>
      </p:sp>
      <p:sp>
        <p:nvSpPr>
          <p:cNvPr id="11274" name="矩形 12"/>
          <p:cNvSpPr/>
          <p:nvPr/>
        </p:nvSpPr>
        <p:spPr>
          <a:xfrm>
            <a:off x="6022975" y="5087938"/>
            <a:ext cx="438150" cy="39846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zh-CN" sz="2000">
                <a:solidFill>
                  <a:srgbClr val="C00000"/>
                </a:solidFill>
                <a:latin typeface="Times New Roman" panose="02020603050405020304"/>
                <a:ea typeface="微软雅黑" panose="020B0503020204020204" charset="-122"/>
                <a:sym typeface="Times New Roman" panose="02020603050405020304"/>
              </a:rPr>
              <a:t>密</a:t>
            </a:r>
            <a:endParaRPr lang="zh-CN" altLang="zh-CN" sz="2000">
              <a:solidFill>
                <a:srgbClr val="C00000"/>
              </a:solidFill>
              <a:latin typeface="Times New Roman" panose="02020603050405020304"/>
              <a:ea typeface="微软雅黑" panose="020B0503020204020204" charset="-122"/>
              <a:sym typeface="Times New Roman" panose="02020603050405020304"/>
            </a:endParaRPr>
          </a:p>
        </p:txBody>
      </p:sp>
      <p:sp>
        <p:nvSpPr>
          <p:cNvPr id="11275" name="矩形 13"/>
          <p:cNvSpPr/>
          <p:nvPr/>
        </p:nvSpPr>
        <p:spPr>
          <a:xfrm>
            <a:off x="10056813" y="5065713"/>
            <a:ext cx="436562" cy="39846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zh-CN" sz="2000">
                <a:solidFill>
                  <a:srgbClr val="C00000"/>
                </a:solidFill>
                <a:latin typeface="Times New Roman" panose="02020603050405020304"/>
                <a:ea typeface="微软雅黑" panose="020B0503020204020204" charset="-122"/>
                <a:sym typeface="Times New Roman" panose="02020603050405020304"/>
              </a:rPr>
              <a:t>疏</a:t>
            </a:r>
            <a:endParaRPr lang="zh-CN" altLang="zh-CN" sz="2000">
              <a:solidFill>
                <a:srgbClr val="C00000"/>
              </a:solidFill>
              <a:latin typeface="Times New Roman" panose="02020603050405020304"/>
              <a:ea typeface="微软雅黑" panose="020B0503020204020204" charset="-122"/>
              <a:sym typeface="Times New Roman" panose="020206030504050203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  <p:bldP spid="11267" grpId="1"/>
      <p:bldP spid="11269" grpId="0"/>
      <p:bldP spid="11269" grpId="1"/>
      <p:bldP spid="11270" grpId="0"/>
      <p:bldP spid="11270" grpId="1"/>
      <p:bldP spid="11271" grpId="0"/>
      <p:bldP spid="11271" grpId="1"/>
      <p:bldP spid="11272" grpId="0"/>
      <p:bldP spid="11272" grpId="1"/>
      <p:bldP spid="11273" grpId="0"/>
      <p:bldP spid="11273" grpId="1"/>
      <p:bldP spid="11274" grpId="0"/>
      <p:bldP spid="11274" grpId="1"/>
      <p:bldP spid="11275" grpId="0"/>
      <p:bldP spid="11275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文本框 4"/>
          <p:cNvSpPr txBox="1"/>
          <p:nvPr/>
        </p:nvSpPr>
        <p:spPr>
          <a:xfrm>
            <a:off x="269875" y="230188"/>
            <a:ext cx="9759950" cy="522287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800" b="1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三、</a:t>
            </a:r>
            <a:r>
              <a:rPr lang="zh-CN" altLang="zh-CN" sz="2600" b="1" dirty="0">
                <a:solidFill>
                  <a:schemeClr val="accent1"/>
                </a:solidFill>
                <a:latin typeface="Times New Roman" panose="02020603050405020304"/>
                <a:ea typeface="黑体" panose="02010609060101010101" pitchFamily="49" charset="-122"/>
              </a:rPr>
              <a:t>等量同种和异种点电荷的电场线</a:t>
            </a:r>
            <a:endParaRPr lang="zh-CN" altLang="zh-CN" sz="2600" b="1" dirty="0">
              <a:solidFill>
                <a:schemeClr val="accent1"/>
              </a:solidFill>
              <a:latin typeface="Times New Roman" panose="02020603050405020304"/>
              <a:ea typeface="黑体" panose="02010609060101010101" pitchFamily="49" charset="-122"/>
            </a:endParaRPr>
          </a:p>
        </p:txBody>
      </p:sp>
      <p:sp>
        <p:nvSpPr>
          <p:cNvPr id="12290" name="文本框 101"/>
          <p:cNvSpPr txBox="1"/>
          <p:nvPr/>
        </p:nvSpPr>
        <p:spPr>
          <a:xfrm>
            <a:off x="263525" y="693738"/>
            <a:ext cx="11545888" cy="3322637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150000"/>
              </a:lnSpc>
            </a:pPr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charset="-122"/>
              </a:rPr>
              <a:t>【例</a:t>
            </a:r>
            <a:r>
              <a:rPr lang="en-US" altLang="zh-CN" sz="20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charset="-122"/>
              </a:rPr>
              <a:t>5</a:t>
            </a:r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charset="-122"/>
              </a:rPr>
              <a:t>】</a:t>
            </a:r>
            <a:r>
              <a:rPr lang="en-US" altLang="zh-CN" sz="2000"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zh-CN" sz="2000">
                <a:latin typeface="黑体" panose="02010609060101010101" pitchFamily="49" charset="-122"/>
                <a:ea typeface="黑体" panose="02010609060101010101" pitchFamily="49" charset="-122"/>
              </a:rPr>
              <a:t>多选</a:t>
            </a:r>
            <a:r>
              <a:rPr lang="en-US" altLang="zh-CN" sz="2000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zh-CN" altLang="zh-CN" sz="2000">
                <a:latin typeface="黑体" panose="02010609060101010101" pitchFamily="49" charset="-122"/>
                <a:ea typeface="黑体" panose="02010609060101010101" pitchFamily="49" charset="-122"/>
              </a:rPr>
              <a:t>电场线能直观地反映电场的分布情况．如图甲是等量异号点电荷形成电场的电场线，图乙是电场中的一些点；</a:t>
            </a:r>
            <a:r>
              <a:rPr lang="en-US" altLang="zh-CN" sz="2000" i="1">
                <a:latin typeface="黑体" panose="02010609060101010101" pitchFamily="49" charset="-122"/>
                <a:ea typeface="黑体" panose="02010609060101010101" pitchFamily="49" charset="-122"/>
              </a:rPr>
              <a:t>O</a:t>
            </a:r>
            <a:r>
              <a:rPr lang="zh-CN" altLang="zh-CN" sz="2000">
                <a:latin typeface="黑体" panose="02010609060101010101" pitchFamily="49" charset="-122"/>
                <a:ea typeface="黑体" panose="02010609060101010101" pitchFamily="49" charset="-122"/>
              </a:rPr>
              <a:t>是电荷连线的中点，</a:t>
            </a:r>
            <a:r>
              <a:rPr lang="en-US" altLang="zh-CN" sz="2000" i="1">
                <a:latin typeface="黑体" panose="02010609060101010101" pitchFamily="49" charset="-122"/>
                <a:ea typeface="黑体" panose="02010609060101010101" pitchFamily="49" charset="-122"/>
              </a:rPr>
              <a:t>E</a:t>
            </a:r>
            <a:r>
              <a:rPr lang="zh-CN" altLang="zh-CN" sz="200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2000" i="1">
                <a:latin typeface="黑体" panose="02010609060101010101" pitchFamily="49" charset="-122"/>
                <a:ea typeface="黑体" panose="02010609060101010101" pitchFamily="49" charset="-122"/>
              </a:rPr>
              <a:t>F</a:t>
            </a:r>
            <a:r>
              <a:rPr lang="zh-CN" altLang="zh-CN" sz="2000">
                <a:latin typeface="黑体" panose="02010609060101010101" pitchFamily="49" charset="-122"/>
                <a:ea typeface="黑体" panose="02010609060101010101" pitchFamily="49" charset="-122"/>
              </a:rPr>
              <a:t>是连线中垂线上关于</a:t>
            </a:r>
            <a:r>
              <a:rPr lang="en-US" altLang="zh-CN" sz="2000" i="1">
                <a:latin typeface="黑体" panose="02010609060101010101" pitchFamily="49" charset="-122"/>
                <a:ea typeface="黑体" panose="02010609060101010101" pitchFamily="49" charset="-122"/>
              </a:rPr>
              <a:t>O</a:t>
            </a:r>
            <a:r>
              <a:rPr lang="zh-CN" altLang="zh-CN" sz="2000">
                <a:latin typeface="黑体" panose="02010609060101010101" pitchFamily="49" charset="-122"/>
                <a:ea typeface="黑体" panose="02010609060101010101" pitchFamily="49" charset="-122"/>
              </a:rPr>
              <a:t>对称的两点，</a:t>
            </a:r>
            <a:r>
              <a:rPr lang="en-US" altLang="zh-CN" sz="2000" i="1">
                <a:latin typeface="黑体" panose="02010609060101010101" pitchFamily="49" charset="-122"/>
                <a:ea typeface="黑体" panose="02010609060101010101" pitchFamily="49" charset="-122"/>
              </a:rPr>
              <a:t>B</a:t>
            </a:r>
            <a:r>
              <a:rPr lang="zh-CN" altLang="zh-CN" sz="200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2000" i="1">
                <a:latin typeface="黑体" panose="02010609060101010101" pitchFamily="49" charset="-122"/>
                <a:ea typeface="黑体" panose="02010609060101010101" pitchFamily="49" charset="-122"/>
              </a:rPr>
              <a:t>C</a:t>
            </a:r>
            <a:r>
              <a:rPr lang="zh-CN" altLang="zh-CN" sz="2000">
                <a:latin typeface="黑体" panose="02010609060101010101" pitchFamily="49" charset="-122"/>
                <a:ea typeface="黑体" panose="02010609060101010101" pitchFamily="49" charset="-122"/>
              </a:rPr>
              <a:t>和</a:t>
            </a:r>
            <a:r>
              <a:rPr lang="en-US" altLang="zh-CN" sz="2000" i="1">
                <a:latin typeface="黑体" panose="02010609060101010101" pitchFamily="49" charset="-122"/>
                <a:ea typeface="黑体" panose="02010609060101010101" pitchFamily="49" charset="-122"/>
              </a:rPr>
              <a:t>A</a:t>
            </a:r>
            <a:r>
              <a:rPr lang="zh-CN" altLang="zh-CN" sz="200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2000" i="1">
                <a:latin typeface="黑体" panose="02010609060101010101" pitchFamily="49" charset="-122"/>
                <a:ea typeface="黑体" panose="02010609060101010101" pitchFamily="49" charset="-122"/>
              </a:rPr>
              <a:t>D</a:t>
            </a:r>
            <a:r>
              <a:rPr lang="zh-CN" altLang="zh-CN" sz="2000">
                <a:latin typeface="黑体" panose="02010609060101010101" pitchFamily="49" charset="-122"/>
                <a:ea typeface="黑体" panose="02010609060101010101" pitchFamily="49" charset="-122"/>
              </a:rPr>
              <a:t>是两电荷连线上关于</a:t>
            </a:r>
            <a:r>
              <a:rPr lang="en-US" altLang="zh-CN" sz="2000" i="1">
                <a:latin typeface="黑体" panose="02010609060101010101" pitchFamily="49" charset="-122"/>
                <a:ea typeface="黑体" panose="02010609060101010101" pitchFamily="49" charset="-122"/>
              </a:rPr>
              <a:t>O</a:t>
            </a:r>
            <a:r>
              <a:rPr lang="zh-CN" altLang="zh-CN" sz="2000">
                <a:latin typeface="黑体" panose="02010609060101010101" pitchFamily="49" charset="-122"/>
                <a:ea typeface="黑体" panose="02010609060101010101" pitchFamily="49" charset="-122"/>
              </a:rPr>
              <a:t>对称的两点．则</a:t>
            </a:r>
            <a:r>
              <a:rPr lang="en-US" altLang="zh-CN" sz="2000"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zh-CN" sz="2000">
                <a:latin typeface="黑体" panose="02010609060101010101" pitchFamily="49" charset="-122"/>
                <a:ea typeface="黑体" panose="02010609060101010101" pitchFamily="49" charset="-122"/>
              </a:rPr>
              <a:t>　　</a:t>
            </a:r>
            <a:r>
              <a:rPr lang="en-US" altLang="zh-CN" sz="2000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200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>
                <a:latin typeface="黑体" panose="02010609060101010101" pitchFamily="49" charset="-122"/>
                <a:ea typeface="黑体" panose="02010609060101010101" pitchFamily="49" charset="-122"/>
              </a:rPr>
              <a:t>A</a:t>
            </a:r>
            <a:r>
              <a:rPr lang="zh-CN" altLang="zh-CN" sz="2000">
                <a:latin typeface="黑体" panose="02010609060101010101" pitchFamily="49" charset="-122"/>
                <a:ea typeface="黑体" panose="02010609060101010101" pitchFamily="49" charset="-122"/>
              </a:rPr>
              <a:t>．</a:t>
            </a:r>
            <a:r>
              <a:rPr lang="en-US" altLang="zh-CN" sz="2000" i="1">
                <a:latin typeface="黑体" panose="02010609060101010101" pitchFamily="49" charset="-122"/>
                <a:ea typeface="黑体" panose="02010609060101010101" pitchFamily="49" charset="-122"/>
              </a:rPr>
              <a:t>E</a:t>
            </a:r>
            <a:r>
              <a:rPr lang="zh-CN" altLang="zh-CN" sz="200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2000" i="1">
                <a:latin typeface="黑体" panose="02010609060101010101" pitchFamily="49" charset="-122"/>
                <a:ea typeface="黑体" panose="02010609060101010101" pitchFamily="49" charset="-122"/>
              </a:rPr>
              <a:t>F</a:t>
            </a:r>
            <a:r>
              <a:rPr lang="zh-CN" altLang="zh-CN" sz="2000">
                <a:latin typeface="黑体" panose="02010609060101010101" pitchFamily="49" charset="-122"/>
                <a:ea typeface="黑体" panose="02010609060101010101" pitchFamily="49" charset="-122"/>
              </a:rPr>
              <a:t>两点电场强度相同</a:t>
            </a:r>
            <a:endParaRPr lang="zh-CN" altLang="zh-CN" sz="200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>
                <a:latin typeface="黑体" panose="02010609060101010101" pitchFamily="49" charset="-122"/>
                <a:ea typeface="黑体" panose="02010609060101010101" pitchFamily="49" charset="-122"/>
              </a:rPr>
              <a:t>B</a:t>
            </a:r>
            <a:r>
              <a:rPr lang="zh-CN" altLang="zh-CN" sz="2000">
                <a:latin typeface="黑体" panose="02010609060101010101" pitchFamily="49" charset="-122"/>
                <a:ea typeface="黑体" panose="02010609060101010101" pitchFamily="49" charset="-122"/>
              </a:rPr>
              <a:t>．</a:t>
            </a:r>
            <a:r>
              <a:rPr lang="en-US" altLang="zh-CN" sz="2000" i="1">
                <a:latin typeface="黑体" panose="02010609060101010101" pitchFamily="49" charset="-122"/>
                <a:ea typeface="黑体" panose="02010609060101010101" pitchFamily="49" charset="-122"/>
              </a:rPr>
              <a:t>A</a:t>
            </a:r>
            <a:r>
              <a:rPr lang="zh-CN" altLang="zh-CN" sz="200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2000" i="1">
                <a:latin typeface="黑体" panose="02010609060101010101" pitchFamily="49" charset="-122"/>
                <a:ea typeface="黑体" panose="02010609060101010101" pitchFamily="49" charset="-122"/>
              </a:rPr>
              <a:t>D</a:t>
            </a:r>
            <a:r>
              <a:rPr lang="zh-CN" altLang="zh-CN" sz="2000">
                <a:latin typeface="黑体" panose="02010609060101010101" pitchFamily="49" charset="-122"/>
                <a:ea typeface="黑体" panose="02010609060101010101" pitchFamily="49" charset="-122"/>
              </a:rPr>
              <a:t>两点电场强度不同</a:t>
            </a:r>
            <a:endParaRPr lang="zh-CN" altLang="zh-CN" sz="200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>
                <a:latin typeface="黑体" panose="02010609060101010101" pitchFamily="49" charset="-122"/>
                <a:ea typeface="黑体" panose="02010609060101010101" pitchFamily="49" charset="-122"/>
              </a:rPr>
              <a:t>C</a:t>
            </a:r>
            <a:r>
              <a:rPr lang="zh-CN" altLang="zh-CN" sz="2000">
                <a:latin typeface="黑体" panose="02010609060101010101" pitchFamily="49" charset="-122"/>
                <a:ea typeface="黑体" panose="02010609060101010101" pitchFamily="49" charset="-122"/>
              </a:rPr>
              <a:t>．</a:t>
            </a:r>
            <a:r>
              <a:rPr lang="en-US" altLang="zh-CN" sz="2000" i="1">
                <a:latin typeface="黑体" panose="02010609060101010101" pitchFamily="49" charset="-122"/>
                <a:ea typeface="黑体" panose="02010609060101010101" pitchFamily="49" charset="-122"/>
              </a:rPr>
              <a:t>B</a:t>
            </a:r>
            <a:r>
              <a:rPr lang="zh-CN" altLang="zh-CN" sz="200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2000" i="1">
                <a:latin typeface="黑体" panose="02010609060101010101" pitchFamily="49" charset="-122"/>
                <a:ea typeface="黑体" panose="02010609060101010101" pitchFamily="49" charset="-122"/>
              </a:rPr>
              <a:t>O</a:t>
            </a:r>
            <a:r>
              <a:rPr lang="zh-CN" altLang="zh-CN" sz="200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2000" i="1">
                <a:latin typeface="黑体" panose="02010609060101010101" pitchFamily="49" charset="-122"/>
                <a:ea typeface="黑体" panose="02010609060101010101" pitchFamily="49" charset="-122"/>
              </a:rPr>
              <a:t>C</a:t>
            </a:r>
            <a:r>
              <a:rPr lang="zh-CN" altLang="zh-CN" sz="2000">
                <a:latin typeface="黑体" panose="02010609060101010101" pitchFamily="49" charset="-122"/>
                <a:ea typeface="黑体" panose="02010609060101010101" pitchFamily="49" charset="-122"/>
              </a:rPr>
              <a:t>三点中，</a:t>
            </a:r>
            <a:r>
              <a:rPr lang="en-US" altLang="zh-CN" sz="2000" i="1">
                <a:latin typeface="黑体" panose="02010609060101010101" pitchFamily="49" charset="-122"/>
                <a:ea typeface="黑体" panose="02010609060101010101" pitchFamily="49" charset="-122"/>
              </a:rPr>
              <a:t>O</a:t>
            </a:r>
            <a:r>
              <a:rPr lang="zh-CN" altLang="zh-CN" sz="2000">
                <a:latin typeface="黑体" panose="02010609060101010101" pitchFamily="49" charset="-122"/>
                <a:ea typeface="黑体" panose="02010609060101010101" pitchFamily="49" charset="-122"/>
              </a:rPr>
              <a:t>点电场强度最小</a:t>
            </a:r>
            <a:endParaRPr lang="zh-CN" altLang="zh-CN" sz="200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>
                <a:latin typeface="黑体" panose="02010609060101010101" pitchFamily="49" charset="-122"/>
                <a:ea typeface="黑体" panose="02010609060101010101" pitchFamily="49" charset="-122"/>
              </a:rPr>
              <a:t>D</a:t>
            </a:r>
            <a:r>
              <a:rPr lang="zh-CN" altLang="zh-CN" sz="2000">
                <a:latin typeface="黑体" panose="02010609060101010101" pitchFamily="49" charset="-122"/>
                <a:ea typeface="黑体" panose="02010609060101010101" pitchFamily="49" charset="-122"/>
              </a:rPr>
              <a:t>．从</a:t>
            </a:r>
            <a:r>
              <a:rPr lang="en-US" altLang="zh-CN" sz="2000" i="1">
                <a:latin typeface="黑体" panose="02010609060101010101" pitchFamily="49" charset="-122"/>
                <a:ea typeface="黑体" panose="02010609060101010101" pitchFamily="49" charset="-122"/>
              </a:rPr>
              <a:t>C</a:t>
            </a:r>
            <a:r>
              <a:rPr lang="zh-CN" altLang="zh-CN" sz="2000">
                <a:latin typeface="黑体" panose="02010609060101010101" pitchFamily="49" charset="-122"/>
                <a:ea typeface="黑体" panose="02010609060101010101" pitchFamily="49" charset="-122"/>
              </a:rPr>
              <a:t>点向</a:t>
            </a:r>
            <a:r>
              <a:rPr lang="en-US" altLang="zh-CN" sz="2000" i="1">
                <a:latin typeface="黑体" panose="02010609060101010101" pitchFamily="49" charset="-122"/>
                <a:ea typeface="黑体" panose="02010609060101010101" pitchFamily="49" charset="-122"/>
              </a:rPr>
              <a:t>O</a:t>
            </a:r>
            <a:r>
              <a:rPr lang="zh-CN" altLang="zh-CN" sz="2000">
                <a:latin typeface="黑体" panose="02010609060101010101" pitchFamily="49" charset="-122"/>
                <a:ea typeface="黑体" panose="02010609060101010101" pitchFamily="49" charset="-122"/>
              </a:rPr>
              <a:t>点运动的电子加速度逐渐增大</a:t>
            </a:r>
            <a:endParaRPr lang="en-US" altLang="en-US" sz="20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12291" name="图片 5"/>
          <p:cNvPicPr/>
          <p:nvPr/>
        </p:nvPicPr>
        <p:blipFill>
          <a:blip r:embed="rId1"/>
          <a:stretch>
            <a:fillRect/>
          </a:stretch>
        </p:blipFill>
        <p:spPr>
          <a:xfrm>
            <a:off x="6888163" y="1773238"/>
            <a:ext cx="3521075" cy="17065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2" name="文本框 6"/>
          <p:cNvSpPr txBox="1"/>
          <p:nvPr/>
        </p:nvSpPr>
        <p:spPr>
          <a:xfrm>
            <a:off x="4222750" y="1749425"/>
            <a:ext cx="549275" cy="40005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0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AC</a:t>
            </a:r>
            <a:endParaRPr lang="zh-CN" altLang="en-US" sz="20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00025" y="3922713"/>
            <a:ext cx="11695113" cy="3351213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p>
            <a:pPr marL="355600" indent="-355600" algn="just" fontAlgn="base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zh-CN" altLang="en-US" sz="2000" strike="noStrike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【例</a:t>
            </a:r>
            <a:r>
              <a:rPr lang="en-US" altLang="zh-CN" sz="2000" strike="noStrike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6</a:t>
            </a:r>
            <a:r>
              <a:rPr lang="zh-CN" altLang="en-US" sz="2000" strike="noStrike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】</a:t>
            </a:r>
            <a:r>
              <a:rPr lang="zh-CN" altLang="zh-CN" sz="20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两个带等量正电的点电荷，固定在图</a:t>
            </a:r>
            <a:r>
              <a:rPr lang="en-US" altLang="zh-CN" sz="20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5</a:t>
            </a:r>
            <a:r>
              <a:rPr lang="zh-CN" altLang="zh-CN" sz="20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中</a:t>
            </a:r>
            <a:r>
              <a:rPr lang="en-US" altLang="zh-CN" sz="2000" i="1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A</a:t>
            </a:r>
            <a:r>
              <a:rPr lang="zh-CN" altLang="zh-CN" sz="20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、</a:t>
            </a:r>
            <a:r>
              <a:rPr lang="en-US" altLang="zh-CN" sz="2000" i="1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B</a:t>
            </a:r>
            <a:r>
              <a:rPr lang="zh-CN" altLang="zh-CN" sz="20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两点，</a:t>
            </a:r>
            <a:r>
              <a:rPr lang="en-US" altLang="zh-CN" sz="2000" i="1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O</a:t>
            </a:r>
            <a:r>
              <a:rPr lang="zh-CN" altLang="zh-CN" sz="20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是它们连线的中点，</a:t>
            </a:r>
            <a:r>
              <a:rPr lang="en-US" altLang="zh-CN" sz="2000" i="1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N</a:t>
            </a:r>
            <a:r>
              <a:rPr lang="zh-CN" altLang="zh-CN" sz="20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、</a:t>
            </a:r>
            <a:r>
              <a:rPr lang="en-US" altLang="zh-CN" sz="2000" i="1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P</a:t>
            </a:r>
            <a:r>
              <a:rPr lang="zh-CN" altLang="zh-CN" sz="20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是中垂线上的两点，</a:t>
            </a:r>
            <a:r>
              <a:rPr lang="en-US" altLang="zh-CN" sz="2000" i="1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ON</a:t>
            </a:r>
            <a:r>
              <a:rPr lang="zh-CN" altLang="zh-CN" sz="20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＝</a:t>
            </a:r>
            <a:r>
              <a:rPr lang="en-US" altLang="zh-CN" sz="2000" i="1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OP</a:t>
            </a:r>
            <a:r>
              <a:rPr lang="zh-CN" altLang="zh-CN" sz="20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。一带负电的试探电荷，从</a:t>
            </a:r>
            <a:r>
              <a:rPr lang="en-US" altLang="zh-CN" sz="2000" i="1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P</a:t>
            </a:r>
            <a:r>
              <a:rPr lang="zh-CN" altLang="zh-CN" sz="20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点由静止释放，只在静电力作用下运动，则试探电荷</a:t>
            </a:r>
            <a:r>
              <a:rPr lang="en-US" altLang="zh-CN" sz="20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(</a:t>
            </a:r>
            <a:r>
              <a:rPr lang="zh-CN" altLang="zh-CN" sz="20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　　</a:t>
            </a:r>
            <a:r>
              <a:rPr lang="en-US" altLang="zh-CN" sz="2000" strike="noStrike" kern="100" noProof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)</a:t>
            </a:r>
            <a:endParaRPr lang="en-US" altLang="zh-CN" sz="2000" strike="noStrike" kern="100" noProof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algn="just" fontAlgn="base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en-US" altLang="zh-CN" sz="2000" strike="noStrike" kern="100" noProof="1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  <a:sym typeface="+mn-ea"/>
              </a:rPr>
              <a:t>A.</a:t>
            </a:r>
            <a:r>
              <a:rPr lang="zh-CN" altLang="zh-CN" sz="2000" strike="noStrike" kern="100" noProof="1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  <a:sym typeface="+mn-ea"/>
              </a:rPr>
              <a:t>运动到</a:t>
            </a:r>
            <a:r>
              <a:rPr lang="en-US" altLang="zh-CN" sz="2000" i="1" strike="noStrike" kern="100" noProof="1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  <a:sym typeface="+mn-ea"/>
              </a:rPr>
              <a:t>O</a:t>
            </a:r>
            <a:r>
              <a:rPr lang="zh-CN" altLang="zh-CN" sz="2000" strike="noStrike" kern="100" noProof="1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  <a:sym typeface="+mn-ea"/>
              </a:rPr>
              <a:t>点时的速度最大</a:t>
            </a:r>
            <a:endParaRPr lang="zh-CN" altLang="zh-CN" sz="2000" strike="noStrike" kern="100" noProof="1" dirty="0">
              <a:latin typeface="宋体" panose="02010600030101010101" pitchFamily="2" charset="-122"/>
              <a:cs typeface="Courier New" panose="02070309020205020404"/>
            </a:endParaRPr>
          </a:p>
          <a:p>
            <a:pPr algn="just" fontAlgn="base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en-US" altLang="zh-CN" sz="2000" strike="noStrike" kern="100" noProof="1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  <a:sym typeface="+mn-ea"/>
              </a:rPr>
              <a:t>B.</a:t>
            </a:r>
            <a:r>
              <a:rPr lang="zh-CN" altLang="zh-CN" sz="2000" strike="noStrike" kern="100" noProof="1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  <a:sym typeface="+mn-ea"/>
              </a:rPr>
              <a:t>经过关于</a:t>
            </a:r>
            <a:r>
              <a:rPr lang="en-US" altLang="zh-CN" sz="2000" i="1" strike="noStrike" kern="100" noProof="1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  <a:sym typeface="+mn-ea"/>
              </a:rPr>
              <a:t>O</a:t>
            </a:r>
            <a:r>
              <a:rPr lang="zh-CN" altLang="zh-CN" sz="2000" strike="noStrike" kern="100" noProof="1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  <a:sym typeface="+mn-ea"/>
              </a:rPr>
              <a:t>对称的两点时加速度相同</a:t>
            </a:r>
            <a:endParaRPr lang="zh-CN" altLang="zh-CN" sz="2000" strike="noStrike" kern="100" noProof="1" dirty="0">
              <a:latin typeface="宋体" panose="02010600030101010101" pitchFamily="2" charset="-122"/>
              <a:cs typeface="Courier New" panose="02070309020205020404"/>
            </a:endParaRPr>
          </a:p>
          <a:p>
            <a:pPr algn="just" fontAlgn="base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en-US" altLang="zh-CN" sz="2000" strike="noStrike" kern="100" noProof="1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  <a:sym typeface="+mn-ea"/>
              </a:rPr>
              <a:t>C.</a:t>
            </a:r>
            <a:r>
              <a:rPr lang="zh-CN" altLang="zh-CN" sz="2000" strike="noStrike" kern="100" noProof="1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  <a:sym typeface="+mn-ea"/>
              </a:rPr>
              <a:t>沿着</a:t>
            </a:r>
            <a:r>
              <a:rPr lang="en-US" altLang="zh-CN" sz="2000" i="1" strike="noStrike" kern="100" noProof="1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  <a:sym typeface="+mn-ea"/>
              </a:rPr>
              <a:t>P</a:t>
            </a:r>
            <a:r>
              <a:rPr lang="en-US" altLang="zh-CN" sz="2000" strike="noStrike" kern="100" noProof="1" dirty="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/>
                <a:sym typeface="+mn-ea"/>
              </a:rPr>
              <a:t>→</a:t>
            </a:r>
            <a:r>
              <a:rPr lang="en-US" altLang="zh-CN" sz="2000" i="1" strike="noStrike" kern="100" noProof="1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  <a:sym typeface="+mn-ea"/>
              </a:rPr>
              <a:t>O</a:t>
            </a:r>
            <a:r>
              <a:rPr lang="en-US" altLang="zh-CN" sz="2000" strike="noStrike" kern="100" noProof="1" dirty="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/>
                <a:sym typeface="+mn-ea"/>
              </a:rPr>
              <a:t>→</a:t>
            </a:r>
            <a:r>
              <a:rPr lang="en-US" altLang="zh-CN" sz="2000" i="1" strike="noStrike" kern="100" noProof="1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  <a:sym typeface="+mn-ea"/>
              </a:rPr>
              <a:t>N</a:t>
            </a:r>
            <a:r>
              <a:rPr lang="zh-CN" altLang="zh-CN" sz="2000" strike="noStrike" kern="100" noProof="1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  <a:sym typeface="+mn-ea"/>
              </a:rPr>
              <a:t>，试探电荷的加速度一定先减小后增加</a:t>
            </a:r>
            <a:endParaRPr lang="zh-CN" altLang="zh-CN" sz="2000" strike="noStrike" kern="100" noProof="1" dirty="0">
              <a:latin typeface="宋体" panose="02010600030101010101" pitchFamily="2" charset="-122"/>
              <a:cs typeface="Courier New" panose="02070309020205020404"/>
            </a:endParaRPr>
          </a:p>
          <a:p>
            <a:pPr algn="just" fontAlgn="base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en-US" altLang="zh-CN" sz="2000" strike="noStrike" kern="100" noProof="1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  <a:sym typeface="+mn-ea"/>
              </a:rPr>
              <a:t>D.</a:t>
            </a:r>
            <a:r>
              <a:rPr lang="zh-CN" altLang="zh-CN" sz="2000" strike="noStrike" kern="100" noProof="1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  <a:sym typeface="+mn-ea"/>
              </a:rPr>
              <a:t>若试探电荷的电荷量增大，试探电荷在</a:t>
            </a:r>
            <a:r>
              <a:rPr lang="en-US" altLang="zh-CN" sz="2000" i="1" strike="noStrike" kern="100" noProof="1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  <a:sym typeface="+mn-ea"/>
              </a:rPr>
              <a:t>P</a:t>
            </a:r>
            <a:r>
              <a:rPr lang="zh-CN" altLang="zh-CN" sz="2000" strike="noStrike" kern="100" noProof="1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  <a:sym typeface="+mn-ea"/>
              </a:rPr>
              <a:t>点所受静电力与其电荷量的比值增大</a:t>
            </a:r>
            <a:endParaRPr lang="zh-CN" altLang="zh-CN" sz="2000" strike="noStrike" kern="100" noProof="1" dirty="0">
              <a:effectLst/>
              <a:latin typeface="宋体" panose="02010600030101010101" pitchFamily="2" charset="-122"/>
              <a:cs typeface="Courier New" panose="02070309020205020404"/>
            </a:endParaRPr>
          </a:p>
          <a:p>
            <a:pPr marL="355600" indent="-355600" algn="just" fontAlgn="base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endParaRPr lang="en-US" altLang="zh-CN" sz="2000" strike="noStrike" kern="100" noProof="1" dirty="0">
              <a:effectLst/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pic>
        <p:nvPicPr>
          <p:cNvPr id="12294" name="图片 17" descr="说明: D:\共享\Word\Q907.TI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480550" y="5013325"/>
            <a:ext cx="1814513" cy="14525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" name="TextBox 10"/>
          <p:cNvSpPr txBox="1"/>
          <p:nvPr/>
        </p:nvSpPr>
        <p:spPr>
          <a:xfrm>
            <a:off x="11136313" y="4508500"/>
            <a:ext cx="374650" cy="40005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20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A</a:t>
            </a:r>
            <a:endParaRPr lang="en-US" altLang="zh-CN" sz="20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9" grpId="0"/>
      <p:bldP spid="12290" grpId="0"/>
      <p:bldP spid="12289" grpId="1"/>
      <p:bldP spid="12290" grpId="1"/>
      <p:bldP spid="12292" grpId="0"/>
      <p:bldP spid="12292" grpId="1"/>
      <p:bldP spid="16" grpId="0"/>
      <p:bldP spid="16" grpId="1"/>
      <p:bldP spid="18" grpId="0"/>
      <p:bldP spid="18" grpId="1"/>
    </p:bldLst>
  </p:timing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commondata" val="eyJoZGlkIjoiMjBhMGE5ODA0ZjA3YWE2Y2EzYjBmNDdlZDE5ZjMwZmEifQ=="/>
</p:tagLst>
</file>

<file path=ppt/tags/tag2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1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6915_1*a*1"/>
  <p:tag name="KSO_WM_TEMPLATE_CATEGORY" val="custom"/>
  <p:tag name="KSO_WM_TEMPLATE_INDEX" val="20206915"/>
  <p:tag name="KSO_WM_UNIT_LAYERLEVEL" val="1"/>
  <p:tag name="KSO_WM_TAG_VERSION" val="1.0"/>
  <p:tag name="KSO_WM_BEAUTIFY_FLAG" val=""/>
  <p:tag name="KSO_WM_UNIT_PRESET_TEXT" val="空白演示经典风格"/>
  <p:tag name="KSO_WM_UNIT_TEXT_FILL_FORE_SCHEMECOLOR_INDEX_BRIGHTNESS" val="0"/>
  <p:tag name="KSO_WM_UNIT_TEXT_FILL_FORE_SCHEMECOLOR_INDEX" val="5"/>
  <p:tag name="KSO_WM_UNIT_TEXT_FILL_TYPE" val="1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ont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3283</Words>
  <Application>WPS 演示</Application>
  <PresentationFormat/>
  <Paragraphs>248</Paragraphs>
  <Slides>17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14</vt:i4>
      </vt:variant>
      <vt:variant>
        <vt:lpstr>幻灯片标题</vt:lpstr>
      </vt:variant>
      <vt:variant>
        <vt:i4>17</vt:i4>
      </vt:variant>
    </vt:vector>
  </HeadingPairs>
  <TitlesOfParts>
    <vt:vector size="44" baseType="lpstr">
      <vt:lpstr>Arial</vt:lpstr>
      <vt:lpstr>宋体</vt:lpstr>
      <vt:lpstr>Wingdings</vt:lpstr>
      <vt:lpstr>黑体</vt:lpstr>
      <vt:lpstr>Times New Roman</vt:lpstr>
      <vt:lpstr>微软雅黑</vt:lpstr>
      <vt:lpstr>Times New Roman</vt:lpstr>
      <vt:lpstr>Courier New</vt:lpstr>
      <vt:lpstr>华文细黑</vt:lpstr>
      <vt:lpstr>Arial Unicode MS</vt:lpstr>
      <vt:lpstr>Calibri</vt:lpstr>
      <vt:lpstr>默认设计模板</vt:lpstr>
      <vt:lpstr>Office 主题​​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 电场、电场强度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电场、电场强度</dc:title>
  <dc:creator>fshq15212718708</dc:creator>
  <cp:lastModifiedBy>权</cp:lastModifiedBy>
  <cp:revision>9</cp:revision>
  <dcterms:created xsi:type="dcterms:W3CDTF">2023-12-05T03:12:00Z</dcterms:created>
  <dcterms:modified xsi:type="dcterms:W3CDTF">2023-12-07T13:21:02Z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2052-12.1.0.15990</vt:lpwstr>
  </property>
  <property fmtid="{D5CDD505-2E9C-101B-9397-08002B2CF9AE}" pid="3" name="ICV">
    <vt:lpwstr>E165385C6CDB41DDAE5B5B03A22FF7EA_12</vt:lpwstr>
  </property>
</Properties>
</file>