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9"/>
  </p:notesMasterIdLst>
  <p:sldIdLst>
    <p:sldId id="257" r:id="rId4"/>
    <p:sldId id="258" r:id="rId5"/>
    <p:sldId id="259" r:id="rId6"/>
    <p:sldId id="260" r:id="rId7"/>
    <p:sldId id="265" r:id="rId8"/>
    <p:sldId id="261" r:id="rId9"/>
    <p:sldId id="266" r:id="rId10"/>
    <p:sldId id="263" r:id="rId11"/>
    <p:sldId id="262" r:id="rId12"/>
    <p:sldId id="264" r:id="rId13"/>
    <p:sldId id="267" r:id="rId14"/>
    <p:sldId id="278" r:id="rId15"/>
    <p:sldId id="272" r:id="rId16"/>
    <p:sldId id="273" r:id="rId17"/>
    <p:sldId id="274" r:id="rId18"/>
    <p:sldId id="275" r:id="rId20"/>
    <p:sldId id="276" r:id="rId21"/>
  </p:sldIdLst>
  <p:sldSz cx="12192000" cy="6858000"/>
  <p:notesSz cx="6858000" cy="9144000"/>
  <p:custDataLst>
    <p:tags r:id="rId2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6" userDrawn="1">
          <p15:clr>
            <a:srgbClr val="A4A3A4"/>
          </p15:clr>
        </p15:guide>
        <p15:guide id="2" pos="389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ke" initials="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26"/>
        <p:guide pos="389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gs" Target="tags/tag16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843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8" Type="http://schemas.openxmlformats.org/officeDocument/2006/relationships/tags" Target="../tags/tag8.xml"/><Relationship Id="rId7" Type="http://schemas.openxmlformats.org/officeDocument/2006/relationships/oleObject" Target="../embeddings/oleObject7.bin"/><Relationship Id="rId6" Type="http://schemas.openxmlformats.org/officeDocument/2006/relationships/tags" Target="../tags/tag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6.bin"/><Relationship Id="rId3" Type="http://schemas.openxmlformats.org/officeDocument/2006/relationships/tags" Target="../tags/tag6.xml"/><Relationship Id="rId2" Type="http://schemas.openxmlformats.org/officeDocument/2006/relationships/image" Target="../media/image17.wmf"/><Relationship Id="rId16" Type="http://schemas.openxmlformats.org/officeDocument/2006/relationships/vmlDrawing" Target="../drawings/vmlDrawing4.vml"/><Relationship Id="rId15" Type="http://schemas.openxmlformats.org/officeDocument/2006/relationships/slideLayout" Target="../slideLayouts/slideLayout13.xml"/><Relationship Id="rId14" Type="http://schemas.openxmlformats.org/officeDocument/2006/relationships/image" Target="../media/image21.png"/><Relationship Id="rId13" Type="http://schemas.openxmlformats.org/officeDocument/2006/relationships/image" Target="../media/image20.png"/><Relationship Id="rId12" Type="http://schemas.openxmlformats.org/officeDocument/2006/relationships/oleObject" Target="../embeddings/oleObject9.bin"/><Relationship Id="rId11" Type="http://schemas.openxmlformats.org/officeDocument/2006/relationships/tags" Target="../tags/tag9.xml"/><Relationship Id="rId10" Type="http://schemas.openxmlformats.org/officeDocument/2006/relationships/image" Target="../media/image19.wmf"/><Relationship Id="rId1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5.vml"/><Relationship Id="rId8" Type="http://schemas.openxmlformats.org/officeDocument/2006/relationships/slideLayout" Target="../slideLayouts/slideLayout13.xml"/><Relationship Id="rId7" Type="http://schemas.openxmlformats.org/officeDocument/2006/relationships/image" Target="../media/image24.wmf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1.bin"/><Relationship Id="rId3" Type="http://schemas.openxmlformats.org/officeDocument/2006/relationships/image" Target="../media/image22.wmf"/><Relationship Id="rId2" Type="http://schemas.openxmlformats.org/officeDocument/2006/relationships/oleObject" Target="../embeddings/oleObject10.bin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26.wmf"/><Relationship Id="rId2" Type="http://schemas.openxmlformats.org/officeDocument/2006/relationships/oleObject" Target="../embeddings/oleObject13.bin"/><Relationship Id="rId1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2.xml"/><Relationship Id="rId3" Type="http://schemas.openxmlformats.org/officeDocument/2006/relationships/image" Target="NULL" TargetMode="External"/><Relationship Id="rId2" Type="http://schemas.openxmlformats.org/officeDocument/2006/relationships/image" Target="../media/image27.png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13.xml"/><Relationship Id="rId4" Type="http://schemas.openxmlformats.org/officeDocument/2006/relationships/image" Target="NULL" TargetMode="External"/><Relationship Id="rId3" Type="http://schemas.openxmlformats.org/officeDocument/2006/relationships/image" Target="../media/image29.png"/><Relationship Id="rId2" Type="http://schemas.openxmlformats.org/officeDocument/2006/relationships/image" Target="../media/image28.wmf"/><Relationship Id="rId1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30.png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jpeg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4.png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23812" y="-28575"/>
            <a:ext cx="12192000" cy="6859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8" name="标题 4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558925" y="2276475"/>
            <a:ext cx="9144000" cy="1465263"/>
          </a:xfrm>
        </p:spPr>
        <p:txBody>
          <a:bodyPr vert="horz" lIns="91440" tIns="45720" rIns="91440" bIns="45720" anchor="b" anchorCtr="0"/>
          <a:p>
            <a:pPr defTabSz="685800">
              <a:buClrTx/>
              <a:buSzTx/>
              <a:buFontTx/>
              <a:buNone/>
            </a:pPr>
            <a:r>
              <a:rPr lang="en-US" altLang="zh-CN" sz="7200" b="1" kern="1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Arial" panose="020B0604020202020204" pitchFamily="34" charset="0"/>
              </a:rPr>
              <a:t> </a:t>
            </a:r>
            <a:r>
              <a:rPr lang="zh-CN" altLang="en-US" sz="7200" b="1" kern="1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Arial" panose="020B0604020202020204" pitchFamily="34" charset="0"/>
              </a:rPr>
              <a:t>电场、电场强度</a:t>
            </a:r>
            <a:endParaRPr lang="zh-CN" altLang="en-US" sz="7200" b="1" kern="12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93738" y="763588"/>
          <a:ext cx="11161713" cy="3036888"/>
        </p:xfrm>
        <a:graphic>
          <a:graphicData uri="http://schemas.openxmlformats.org/drawingml/2006/table">
            <a:tbl>
              <a:tblPr/>
              <a:tblGrid>
                <a:gridCol w="2763520"/>
                <a:gridCol w="4824095"/>
                <a:gridCol w="3573780"/>
              </a:tblGrid>
              <a:tr h="54864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9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2300" i="1" kern="100" dirty="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Courier New" panose="02070309020205020404"/>
                        </a:rPr>
                        <a:t> </a:t>
                      </a:r>
                      <a:endParaRPr lang="zh-CN" sz="23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2300" kern="100" dirty="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Courier New" panose="02070309020205020404"/>
                        </a:rPr>
                        <a:t> </a:t>
                      </a:r>
                      <a:endParaRPr lang="zh-CN" sz="23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 smtClean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31" name="图片 92" descr="说明: Q888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72038" y="1339850"/>
            <a:ext cx="1728787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32" name="图片 80" descr="说明: Q88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48750" y="1266825"/>
            <a:ext cx="1933575" cy="15748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95325" y="3787775"/>
          <a:ext cx="11185525" cy="2766060"/>
        </p:xfrm>
        <a:graphic>
          <a:graphicData uri="http://schemas.openxmlformats.org/drawingml/2006/table">
            <a:tbl>
              <a:tblPr/>
              <a:tblGrid>
                <a:gridCol w="2759710"/>
                <a:gridCol w="4828540"/>
                <a:gridCol w="3597275"/>
              </a:tblGrid>
              <a:tr h="1005840"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en-US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40"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80"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endParaRPr lang="zh-CN" sz="2000" kern="100" dirty="0">
                        <a:effectLst/>
                        <a:latin typeface="Times New Roman" panose="02020603050405020304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51" name="文本框 5"/>
          <p:cNvSpPr txBox="1"/>
          <p:nvPr/>
        </p:nvSpPr>
        <p:spPr>
          <a:xfrm>
            <a:off x="269875" y="85725"/>
            <a:ext cx="5656263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等量同种和异种点电荷的电场线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62075" y="833438"/>
            <a:ext cx="1492250" cy="3619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比较项目</a:t>
            </a:r>
            <a:endParaRPr lang="zh-CN" altLang="zh-CN" dirty="0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02225" y="820738"/>
            <a:ext cx="2146300" cy="3746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>
                <a:latin typeface="Times New Roman" panose="02020603050405020304"/>
                <a:ea typeface="微软雅黑" panose="020B0503020204020204" charset="-122"/>
              </a:rPr>
              <a:t>等量异种点电荷</a:t>
            </a:r>
            <a:endParaRPr lang="zh-CN" altLang="zh-CN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264650" y="876300"/>
            <a:ext cx="2232025" cy="40163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>
                <a:latin typeface="Times New Roman" panose="02020603050405020304"/>
                <a:ea typeface="微软雅黑" panose="020B0503020204020204" charset="-122"/>
              </a:rPr>
              <a:t>等量同种点电荷</a:t>
            </a:r>
            <a:endParaRPr lang="zh-CN" altLang="zh-CN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4250" y="1563688"/>
            <a:ext cx="1782763" cy="9223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defTabSz="914400">
              <a:lnSpc>
                <a:spcPct val="150000"/>
              </a:lnSpc>
              <a:tabLst>
                <a:tab pos="2700655" algn="l"/>
              </a:tabLst>
            </a:pP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电场线的</a:t>
            </a:r>
            <a:endParaRPr lang="en-US" altLang="zh-CN" dirty="0">
              <a:latin typeface="Times New Roman" panose="02020603050405020304"/>
              <a:ea typeface="微软雅黑" panose="020B0503020204020204" charset="-122"/>
            </a:endParaRPr>
          </a:p>
          <a:p>
            <a:pPr algn="ctr" defTabSz="914400">
              <a:lnSpc>
                <a:spcPct val="150000"/>
              </a:lnSpc>
              <a:tabLst>
                <a:tab pos="2700655" algn="l"/>
              </a:tabLst>
            </a:pP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分布图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93750" y="2778125"/>
            <a:ext cx="2278063" cy="92233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defTabSz="914400">
              <a:lnSpc>
                <a:spcPct val="150000"/>
              </a:lnSpc>
              <a:tabLst>
                <a:tab pos="2700655" algn="l"/>
              </a:tabLst>
            </a:pP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连线中点</a:t>
            </a:r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O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处</a:t>
            </a:r>
            <a:endParaRPr lang="en-US" altLang="zh-CN" dirty="0">
              <a:latin typeface="Times New Roman" panose="02020603050405020304"/>
              <a:ea typeface="微软雅黑" panose="020B0503020204020204" charset="-122"/>
            </a:endParaRPr>
          </a:p>
          <a:p>
            <a:pPr algn="ctr" defTabSz="914400">
              <a:lnSpc>
                <a:spcPct val="150000"/>
              </a:lnSpc>
              <a:tabLst>
                <a:tab pos="2700655" algn="l"/>
              </a:tabLst>
            </a:pP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的电场强度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65575" y="2955925"/>
            <a:ext cx="3930650" cy="920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连线上</a:t>
            </a:r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O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点电场强度最小，指向负电荷一方</a:t>
            </a:r>
            <a:endParaRPr lang="zh-CN" altLang="zh-CN" dirty="0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82075" y="2962275"/>
            <a:ext cx="2154238" cy="508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defTabSz="914400">
              <a:lnSpc>
                <a:spcPct val="150000"/>
              </a:lnSpc>
              <a:tabLst>
                <a:tab pos="2700655" algn="l"/>
              </a:tabLst>
            </a:pP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为零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2313" y="3838575"/>
            <a:ext cx="2636837" cy="11985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 defTabSz="914400">
              <a:lnSpc>
                <a:spcPct val="150000"/>
              </a:lnSpc>
              <a:tabLst>
                <a:tab pos="2700655" algn="l"/>
              </a:tabLst>
            </a:pP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连线上的电场强度大小</a:t>
            </a:r>
            <a:r>
              <a:rPr lang="en-US" altLang="zh-CN" dirty="0">
                <a:latin typeface="Times New Roman" panose="02020603050405020304"/>
                <a:ea typeface="微软雅黑" panose="020B0503020204020204" charset="-122"/>
              </a:rPr>
              <a:t>(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从左到右</a:t>
            </a:r>
            <a:r>
              <a:rPr lang="en-US" altLang="zh-CN" dirty="0">
                <a:latin typeface="Times New Roman" panose="02020603050405020304"/>
                <a:ea typeface="微软雅黑" panose="020B0503020204020204" charset="-122"/>
              </a:rPr>
              <a:t>)</a:t>
            </a:r>
            <a:endParaRPr lang="en-US" altLang="zh-CN" dirty="0">
              <a:latin typeface="Times New Roman" panose="02020603050405020304"/>
              <a:ea typeface="微软雅黑" panose="020B0503020204020204" charset="-122"/>
            </a:endParaRPr>
          </a:p>
          <a:p>
            <a:pPr defTabSz="914400">
              <a:tabLst>
                <a:tab pos="2700655" algn="l"/>
              </a:tabLst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13250" y="4133850"/>
            <a:ext cx="2906713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>
                <a:latin typeface="Times New Roman" panose="02020603050405020304"/>
                <a:ea typeface="微软雅黑" panose="020B0503020204020204" charset="-122"/>
              </a:rPr>
              <a:t>沿连线先变小，再变大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902700" y="4121150"/>
            <a:ext cx="25209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沿连线先变小，再变大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58850" y="4848225"/>
            <a:ext cx="2112963" cy="1200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沿连线的中垂线由</a:t>
            </a:r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O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点向外电场强度大小</a:t>
            </a:r>
            <a:endParaRPr lang="zh-CN" altLang="zh-CN" dirty="0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364038" y="5092700"/>
            <a:ext cx="2762250" cy="646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O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点最大，向外逐渐变小</a:t>
            </a:r>
            <a:endParaRPr lang="zh-CN" altLang="zh-CN" dirty="0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640763" y="5099050"/>
            <a:ext cx="316865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i="1">
                <a:latin typeface="Times New Roman" panose="02020603050405020304"/>
                <a:ea typeface="微软雅黑" panose="020B0503020204020204" charset="-122"/>
              </a:rPr>
              <a:t>O</a:t>
            </a:r>
            <a:r>
              <a:rPr lang="zh-CN" altLang="zh-CN">
                <a:latin typeface="Times New Roman" panose="02020603050405020304"/>
                <a:ea typeface="微软雅黑" panose="020B0503020204020204" charset="-122"/>
              </a:rPr>
              <a:t>点最小，向外先变大后变小</a:t>
            </a:r>
            <a:endParaRPr lang="zh-CN" altLang="zh-CN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52488" y="5899150"/>
            <a:ext cx="2311400" cy="92233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关于</a:t>
            </a:r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O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点对称的</a:t>
            </a:r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A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与</a:t>
            </a:r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A</a:t>
            </a:r>
            <a:r>
              <a:rPr lang="en-US" altLang="zh-CN" dirty="0">
                <a:latin typeface="Times New Roman" panose="02020603050405020304"/>
                <a:ea typeface="微软雅黑" panose="020B0503020204020204" charset="-122"/>
              </a:rPr>
              <a:t>′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，</a:t>
            </a:r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B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与</a:t>
            </a:r>
            <a:r>
              <a:rPr lang="en-US" altLang="zh-CN" i="1" dirty="0">
                <a:latin typeface="Times New Roman" panose="02020603050405020304"/>
                <a:ea typeface="微软雅黑" panose="020B0503020204020204" charset="-122"/>
              </a:rPr>
              <a:t>B</a:t>
            </a:r>
            <a:r>
              <a:rPr lang="en-US" altLang="zh-CN" dirty="0">
                <a:latin typeface="Times New Roman" panose="02020603050405020304"/>
                <a:ea typeface="微软雅黑" panose="020B0503020204020204" charset="-122"/>
              </a:rPr>
              <a:t>′</a:t>
            </a:r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的电场强度</a:t>
            </a:r>
            <a:endParaRPr lang="zh-CN" altLang="zh-CN" dirty="0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91100" y="5957888"/>
            <a:ext cx="1560513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等大同向</a:t>
            </a:r>
            <a:endParaRPr lang="zh-CN" altLang="zh-CN" dirty="0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572625" y="5972175"/>
            <a:ext cx="199390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dirty="0">
                <a:latin typeface="Times New Roman" panose="02020603050405020304"/>
                <a:ea typeface="微软雅黑" panose="020B0503020204020204" charset="-122"/>
              </a:rPr>
              <a:t>等大反向</a:t>
            </a:r>
            <a:endParaRPr lang="zh-CN" altLang="zh-CN" dirty="0">
              <a:latin typeface="Times New Roman" panose="02020603050405020304"/>
              <a:ea typeface="微软雅黑" panose="020B0503020204020204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/>
      <p:bldP spid="3" grpId="0"/>
      <p:bldP spid="6" grpId="0"/>
      <p:bldP spid="7" grpId="0"/>
      <p:bldP spid="8" grpId="0"/>
      <p:bldP spid="10" grpId="0"/>
      <p:bldP spid="13" grpId="0"/>
      <p:bldP spid="16" grpId="0"/>
      <p:bldP spid="20" grpId="0"/>
      <p:bldP spid="13351" grpId="1"/>
      <p:bldP spid="3" grpId="1"/>
      <p:bldP spid="6" grpId="1"/>
      <p:bldP spid="7" grpId="1"/>
      <p:bldP spid="8" grpId="1"/>
      <p:bldP spid="10" grpId="1"/>
      <p:bldP spid="13" grpId="1"/>
      <p:bldP spid="16" grpId="1"/>
      <p:bldP spid="20" grpId="1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  <p:bldP spid="17" grpId="0"/>
      <p:bldP spid="17" grpId="1"/>
      <p:bldP spid="18" grpId="0"/>
      <p:bldP spid="18" grpId="1"/>
      <p:bldP spid="21" grpId="0"/>
      <p:bldP spid="21" grpId="1"/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5"/>
          <p:cNvSpPr txBox="1"/>
          <p:nvPr/>
        </p:nvSpPr>
        <p:spPr>
          <a:xfrm>
            <a:off x="269875" y="85725"/>
            <a:ext cx="5656263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电场强度的叠加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grpSp>
        <p:nvGrpSpPr>
          <p:cNvPr id="14338" name="组合 19"/>
          <p:cNvGrpSpPr/>
          <p:nvPr/>
        </p:nvGrpSpPr>
        <p:grpSpPr>
          <a:xfrm>
            <a:off x="428625" y="765175"/>
            <a:ext cx="10283825" cy="3668713"/>
            <a:chOff x="675" y="1658"/>
            <a:chExt cx="16194" cy="5777"/>
          </a:xfrm>
        </p:grpSpPr>
        <p:sp>
          <p:nvSpPr>
            <p:cNvPr id="14339" name="文本框 105"/>
            <p:cNvSpPr txBox="1"/>
            <p:nvPr/>
          </p:nvSpPr>
          <p:spPr>
            <a:xfrm>
              <a:off x="5600" y="5983"/>
              <a:ext cx="8000" cy="14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endParaRPr lang="en-US" altLang="zh-CN">
                <a:latin typeface="Times New Roman" panose="02020603050405020304" charset="0"/>
                <a:ea typeface="宋体" panose="02010600030101010101" pitchFamily="2" charset="-122"/>
              </a:endParaRPr>
            </a:p>
            <a:p>
              <a:r>
                <a:rPr lang="en-US" altLang="zh-CN">
                  <a:latin typeface="Times New Roman" panose="02020603050405020304" charset="0"/>
                  <a:ea typeface="宋体" panose="02010600030101010101" pitchFamily="2" charset="-122"/>
                </a:rPr>
                <a:t> </a:t>
              </a:r>
              <a:endParaRPr lang="en-US" altLang="zh-CN">
                <a:latin typeface="Times New Roman" panose="02020603050405020304" charset="0"/>
                <a:ea typeface="宋体" panose="02010600030101010101" pitchFamily="2" charset="-122"/>
              </a:endParaRPr>
            </a:p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0" name="文本框 9"/>
            <p:cNvSpPr txBox="1"/>
            <p:nvPr/>
          </p:nvSpPr>
          <p:spPr>
            <a:xfrm>
              <a:off x="675" y="1658"/>
              <a:ext cx="16194" cy="37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marL="328930" indent="-328930">
                <a:lnSpc>
                  <a:spcPct val="150000"/>
                </a:lnSpc>
              </a:pPr>
              <a:r>
                <a:rPr lang="en-US" altLang="zh-CN">
                  <a:latin typeface="Times New Roman" panose="02020603050405020304" charset="0"/>
                  <a:ea typeface="微软雅黑" panose="020B0503020204020204" charset="-122"/>
                </a:rPr>
                <a:t> </a:t>
              </a:r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charset="-122"/>
                </a:rPr>
                <a:t>【例</a:t>
              </a:r>
              <a:r>
                <a:rPr lang="en-US" altLang="zh-CN" sz="20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charset="-122"/>
                </a:rPr>
                <a:t>7</a:t>
              </a:r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  <a:sym typeface="微软雅黑" panose="020B0503020204020204" charset="-122"/>
                </a:rPr>
                <a:t>】</a:t>
              </a:r>
              <a:r>
                <a:rPr lang="en-US" altLang="zh-CN" sz="2000">
                  <a:latin typeface="Arial" panose="020B0604020202020204" pitchFamily="34" charset="0"/>
                  <a:ea typeface="微软雅黑" panose="020B0503020204020204" charset="-122"/>
                </a:rPr>
                <a:t>(2021·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湖南卷，</a:t>
              </a:r>
              <a:r>
                <a:rPr lang="en-US" altLang="zh-CN" sz="2000">
                  <a:latin typeface="Arial" panose="020B0604020202020204" pitchFamily="34" charset="0"/>
                  <a:ea typeface="微软雅黑" panose="020B0503020204020204" charset="-122"/>
                </a:rPr>
                <a:t>4)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如图，在</a:t>
              </a:r>
              <a:r>
                <a:rPr lang="en-US" altLang="zh-CN" sz="2000">
                  <a:latin typeface="Times New Roman" panose="02020603050405020304" charset="0"/>
                  <a:ea typeface="微软雅黑" panose="020B0503020204020204" charset="-122"/>
                </a:rPr>
                <a:t>(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a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，</a:t>
              </a:r>
              <a:r>
                <a:rPr lang="en-US" altLang="zh-CN" sz="2000">
                  <a:latin typeface="Times New Roman" panose="02020603050405020304" charset="0"/>
                  <a:ea typeface="微软雅黑" panose="020B0503020204020204" charset="-122"/>
                </a:rPr>
                <a:t>0)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位置放置电荷量为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q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的正点电荷</a:t>
              </a:r>
              <a:r>
                <a:rPr lang="zh-CN" altLang="zh-CN" sz="2000">
                  <a:latin typeface="Times New Roman" panose="02020603050405020304" charset="0"/>
                  <a:ea typeface="微软雅黑" panose="020B0503020204020204" charset="-122"/>
                </a:rPr>
                <a:t>，在</a:t>
              </a:r>
              <a:r>
                <a:rPr lang="en-US" altLang="zh-CN" sz="2000">
                  <a:latin typeface="Times New Roman" panose="02020603050405020304" charset="0"/>
                  <a:ea typeface="宋体" panose="02010600030101010101" pitchFamily="2" charset="-122"/>
                </a:rPr>
                <a:t>(</a:t>
              </a:r>
              <a:r>
                <a:rPr lang="en-US" altLang="zh-CN" sz="2000">
                  <a:latin typeface="Times New Roman" panose="02020603050405020304" charset="0"/>
                  <a:ea typeface="微软雅黑" panose="020B0503020204020204" charset="-122"/>
                </a:rPr>
                <a:t>0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，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a</a:t>
              </a:r>
              <a:r>
                <a:rPr lang="en-US" altLang="zh-CN" sz="2000">
                  <a:latin typeface="Times New Roman" panose="02020603050405020304" charset="0"/>
                  <a:ea typeface="微软雅黑" panose="020B0503020204020204" charset="-122"/>
                </a:rPr>
                <a:t>)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位置放置电荷量为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q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的负点电荷，在距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P</a:t>
              </a:r>
              <a:r>
                <a:rPr lang="en-US" altLang="zh-CN" sz="2000">
                  <a:latin typeface="Times New Roman" panose="02020603050405020304" charset="0"/>
                  <a:ea typeface="微软雅黑" panose="020B0503020204020204" charset="-122"/>
                </a:rPr>
                <a:t>(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a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，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a</a:t>
              </a:r>
              <a:r>
                <a:rPr lang="en-US" altLang="zh-CN" sz="2000">
                  <a:latin typeface="Times New Roman" panose="02020603050405020304" charset="0"/>
                  <a:ea typeface="微软雅黑" panose="020B0503020204020204" charset="-122"/>
                </a:rPr>
                <a:t>)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为</a:t>
              </a:r>
              <a:r>
                <a:rPr lang="en-US" altLang="zh-CN" sz="2000">
                  <a:latin typeface="Arial" panose="020B0604020202020204" pitchFamily="34" charset="0"/>
                  <a:ea typeface="微软雅黑" panose="020B0503020204020204" charset="-122"/>
                </a:rPr>
                <a:t>    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a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的某点处放置正点电荷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Q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，使得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P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点的电场强度为零。则</a:t>
              </a:r>
              <a:r>
                <a:rPr lang="en-US" altLang="zh-CN" sz="2000" i="1">
                  <a:latin typeface="Times New Roman" panose="02020603050405020304" charset="0"/>
                  <a:ea typeface="微软雅黑" panose="020B0503020204020204" charset="-122"/>
                </a:rPr>
                <a:t>Q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的位置及电荷量分别为</a:t>
              </a:r>
              <a:r>
                <a:rPr lang="en-US" altLang="zh-CN" sz="2000">
                  <a:latin typeface="Times New Roman" panose="02020603050405020304" charset="0"/>
                  <a:ea typeface="微软雅黑" panose="020B0503020204020204" charset="-122"/>
                </a:rPr>
                <a:t>    (</a:t>
              </a:r>
              <a:r>
                <a:rPr lang="zh-CN" altLang="zh-CN" sz="2000">
                  <a:latin typeface="Arial" panose="020B0604020202020204" pitchFamily="34" charset="0"/>
                  <a:ea typeface="微软雅黑" panose="020B0503020204020204" charset="-122"/>
                </a:rPr>
                <a:t>　　</a:t>
              </a:r>
              <a:r>
                <a:rPr lang="en-US" altLang="zh-CN" sz="2000">
                  <a:latin typeface="Times New Roman" panose="02020603050405020304" charset="0"/>
                  <a:ea typeface="微软雅黑" panose="020B0503020204020204" charset="-122"/>
                </a:rPr>
                <a:t>)</a:t>
              </a:r>
              <a:endParaRPr lang="en-US" altLang="zh-CN" sz="2000">
                <a:latin typeface="Times New Roman" panose="02020603050405020304" charset="0"/>
                <a:ea typeface="微软雅黑" panose="020B0503020204020204" charset="-122"/>
              </a:endParaRPr>
            </a:p>
            <a:p>
              <a:pPr marL="328930" indent="-328930">
                <a:lnSpc>
                  <a:spcPct val="150000"/>
                </a:lnSpc>
              </a:pPr>
              <a:r>
                <a:rPr lang="en-US" altLang="en-US" sz="2000">
                  <a:latin typeface="Times New Roman" panose="02020603050405020304" charset="0"/>
                  <a:ea typeface="微软雅黑" panose="020B0503020204020204" charset="-122"/>
                </a:rPr>
                <a:t>       A.(0，2a)，    q	             B.(0，2a)，      q</a:t>
              </a:r>
              <a:endParaRPr lang="en-US" altLang="en-US" sz="2000">
                <a:latin typeface="Times New Roman" panose="02020603050405020304" charset="0"/>
                <a:ea typeface="微软雅黑" panose="020B0503020204020204" charset="-122"/>
              </a:endParaRPr>
            </a:p>
            <a:p>
              <a:pPr marL="328930" indent="-328930">
                <a:lnSpc>
                  <a:spcPct val="150000"/>
                </a:lnSpc>
              </a:pPr>
              <a:r>
                <a:rPr lang="en-US" altLang="en-US" sz="2000">
                  <a:latin typeface="Times New Roman" panose="02020603050405020304" charset="0"/>
                  <a:ea typeface="微软雅黑" panose="020B0503020204020204" charset="-122"/>
                </a:rPr>
                <a:t>       C.(2a，0)，    q	             D.(2a，0)，      q</a:t>
              </a:r>
              <a:endParaRPr lang="en-US" altLang="en-US" sz="2000">
                <a:latin typeface="Times New Roman" panose="02020603050405020304" charset="0"/>
                <a:ea typeface="微软雅黑" panose="020B0503020204020204" charset="-122"/>
              </a:endParaRPr>
            </a:p>
          </p:txBody>
        </p:sp>
        <p:graphicFrame>
          <p:nvGraphicFramePr>
            <p:cNvPr id="14341" name="对象 10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393" y="2678"/>
            <a:ext cx="495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" imgW="241300" imgH="215900" progId="Equation.KSEE3">
                    <p:embed/>
                  </p:oleObj>
                </mc:Choice>
                <mc:Fallback>
                  <p:oleObj name="" r:id="rId1" imgW="241300" imgH="215900" progId="Equation.KSEE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8393" y="2678"/>
                          <a:ext cx="495" cy="4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对象 11">
              <a:hlinkClick r:id="" action="ppaction://ole?verb="/>
            </p:cNvPr>
            <p:cNvGraphicFramePr>
              <a:graphicFrameLocks noChangeAspect="1"/>
            </p:cNvGraphicFramePr>
            <p:nvPr>
              <p:custDataLst>
                <p:tags r:id="rId3"/>
              </p:custDataLst>
            </p:nvPr>
          </p:nvGraphicFramePr>
          <p:xfrm>
            <a:off x="3476" y="4152"/>
            <a:ext cx="495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4" imgW="241300" imgH="215900" progId="Equation.KSEE3">
                    <p:embed/>
                  </p:oleObj>
                </mc:Choice>
                <mc:Fallback>
                  <p:oleObj name="" r:id="rId4" imgW="241300" imgH="215900" progId="Equation.KSEE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76" y="4152"/>
                          <a:ext cx="495" cy="4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3" name="对象 12">
              <a:hlinkClick r:id="" action="ppaction://ole?verb="/>
            </p:cNvPr>
            <p:cNvGraphicFramePr>
              <a:graphicFrameLocks noChangeAspect="1"/>
            </p:cNvGraphicFramePr>
            <p:nvPr>
              <p:custDataLst>
                <p:tags r:id="rId6"/>
              </p:custDataLst>
            </p:nvPr>
          </p:nvGraphicFramePr>
          <p:xfrm>
            <a:off x="3450" y="4917"/>
            <a:ext cx="495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7" imgW="241300" imgH="215900" progId="Equation.KSEE3">
                    <p:embed/>
                  </p:oleObj>
                </mc:Choice>
                <mc:Fallback>
                  <p:oleObj name="" r:id="rId7" imgW="241300" imgH="215900" progId="Equation.KSEE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50" y="4917"/>
                          <a:ext cx="495" cy="4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4" name="对象 14">
              <a:hlinkClick r:id="" action="ppaction://ole?verb="/>
            </p:cNvPr>
            <p:cNvGraphicFramePr>
              <a:graphicFrameLocks noChangeAspect="1"/>
            </p:cNvGraphicFramePr>
            <p:nvPr>
              <p:custDataLst>
                <p:tags r:id="rId8"/>
              </p:custDataLst>
            </p:nvPr>
          </p:nvGraphicFramePr>
          <p:xfrm>
            <a:off x="8353" y="4152"/>
            <a:ext cx="739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9" imgW="316865" imgH="215900" progId="Equation.KSEE3">
                    <p:embed/>
                  </p:oleObj>
                </mc:Choice>
                <mc:Fallback>
                  <p:oleObj name="" r:id="rId9" imgW="316865" imgH="215900" progId="Equation.KSEE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353" y="4152"/>
                          <a:ext cx="739" cy="5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5" name="对象 16">
              <a:hlinkClick r:id="" action="ppaction://ole?verb="/>
            </p:cNvPr>
            <p:cNvGraphicFramePr>
              <a:graphicFrameLocks noChangeAspect="1"/>
            </p:cNvGraphicFramePr>
            <p:nvPr>
              <p:custDataLst>
                <p:tags r:id="rId11"/>
              </p:custDataLst>
            </p:nvPr>
          </p:nvGraphicFramePr>
          <p:xfrm>
            <a:off x="8327" y="4832"/>
            <a:ext cx="739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12" imgW="316865" imgH="215900" progId="Equation.KSEE3">
                    <p:embed/>
                  </p:oleObj>
                </mc:Choice>
                <mc:Fallback>
                  <p:oleObj name="" r:id="rId12" imgW="316865" imgH="215900" progId="Equation.KSEE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327" y="4832"/>
                          <a:ext cx="739" cy="5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346" name="图片 7" descr="说明: D:\共享\Word\21W2.TIF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5863" y="1700213"/>
            <a:ext cx="3070225" cy="274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7" name="Picture 26" descr="Q893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1225" y="3860800"/>
            <a:ext cx="6483350" cy="2119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8" name="文本框 1"/>
          <p:cNvSpPr txBox="1"/>
          <p:nvPr/>
        </p:nvSpPr>
        <p:spPr>
          <a:xfrm>
            <a:off x="5546725" y="1787525"/>
            <a:ext cx="406400" cy="4302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endParaRPr lang="en-US" altLang="zh-CN" sz="2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7" grpId="1"/>
      <p:bldP spid="14348" grpId="0"/>
      <p:bldP spid="1434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文本框 5"/>
          <p:cNvSpPr txBox="1"/>
          <p:nvPr>
            <p:custDataLst>
              <p:tags r:id="rId1"/>
            </p:custDataLst>
          </p:nvPr>
        </p:nvSpPr>
        <p:spPr>
          <a:xfrm>
            <a:off x="269875" y="300990"/>
            <a:ext cx="5656263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课堂小结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grpSp>
        <p:nvGrpSpPr>
          <p:cNvPr id="15362" name="组合 12"/>
          <p:cNvGrpSpPr/>
          <p:nvPr/>
        </p:nvGrpSpPr>
        <p:grpSpPr>
          <a:xfrm>
            <a:off x="727075" y="1123950"/>
            <a:ext cx="10334625" cy="3962400"/>
            <a:chOff x="1146" y="1657"/>
            <a:chExt cx="16275" cy="6241"/>
          </a:xfrm>
        </p:grpSpPr>
        <p:sp>
          <p:nvSpPr>
            <p:cNvPr id="15363" name="文本框 3"/>
            <p:cNvSpPr txBox="1"/>
            <p:nvPr/>
          </p:nvSpPr>
          <p:spPr>
            <a:xfrm>
              <a:off x="1174" y="1657"/>
              <a:ext cx="16247" cy="62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/>
            <a:p>
              <a:pPr>
                <a:lnSpc>
                  <a:spcPct val="200000"/>
                </a:lnSpc>
              </a:pPr>
              <a:r>
                <a:rPr lang="zh-CN" altLang="en-US" sz="2400" b="1">
                  <a:latin typeface="Arial" panose="020B0604020202020204" pitchFamily="34" charset="0"/>
                  <a:ea typeface="宋体" panose="02010600030101010101" pitchFamily="2" charset="-122"/>
                </a:rPr>
                <a:t>电场强度定义：</a:t>
              </a:r>
              <a:r>
                <a:rPr lang="zh-CN" altLang="en-US" sz="2400">
                  <a:latin typeface="Arial" panose="020B0604020202020204" pitchFamily="34" charset="0"/>
                  <a:ea typeface="宋体" panose="02010600030101010101" pitchFamily="2" charset="-122"/>
                </a:rPr>
                <a:t>电场中，试探电荷受到的电场力与其电荷量的比值，简称场强；它是描述电场强度及方向的物理量．</a:t>
              </a:r>
              <a:endParaRPr lang="zh-CN" altLang="en-US" sz="240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z="2400" b="1">
                  <a:latin typeface="Arial" panose="020B0604020202020204" pitchFamily="34" charset="0"/>
                  <a:ea typeface="宋体" panose="02010600030101010101" pitchFamily="2" charset="-122"/>
                </a:rPr>
                <a:t>场强三个计算公式：</a:t>
              </a:r>
              <a:endParaRPr lang="zh-CN" altLang="en-US" sz="2400" b="1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5364" name="对象 4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5551" y="4269"/>
            <a:ext cx="1251" cy="1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2" imgW="444500" imgH="419100" progId="Equation.KSEE3">
                    <p:embed/>
                  </p:oleObj>
                </mc:Choice>
                <mc:Fallback>
                  <p:oleObj name="" r:id="rId2" imgW="444500" imgH="419100" progId="Equation.KSEE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5551" y="4269"/>
                          <a:ext cx="1251" cy="11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5" name="对象 5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9145" y="4343"/>
            <a:ext cx="1407" cy="10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4" imgW="508000" imgH="393700" progId="Equation.KSEE3">
                    <p:embed/>
                  </p:oleObj>
                </mc:Choice>
                <mc:Fallback>
                  <p:oleObj name="" r:id="rId4" imgW="508000" imgH="393700" progId="Equation.KSEE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9145" y="4343"/>
                          <a:ext cx="1407" cy="109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6" name="对象 6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2775" y="4351"/>
            <a:ext cx="1223" cy="10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6" imgW="444500" imgH="393700" progId="Equation.KSEE3">
                    <p:embed/>
                  </p:oleObj>
                </mc:Choice>
                <mc:Fallback>
                  <p:oleObj name="" r:id="rId6" imgW="444500" imgH="393700" progId="Equation.KSEE3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2775" y="4351"/>
                          <a:ext cx="1223" cy="108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7" name="文本框 7"/>
            <p:cNvSpPr txBox="1"/>
            <p:nvPr/>
          </p:nvSpPr>
          <p:spPr>
            <a:xfrm>
              <a:off x="6539" y="4491"/>
              <a:ext cx="1965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en-US" sz="2000">
                  <a:latin typeface="Arial" panose="020B0604020202020204" pitchFamily="34" charset="0"/>
                  <a:ea typeface="宋体" panose="02010600030101010101" pitchFamily="2" charset="-122"/>
                </a:rPr>
                <a:t>（定义式）</a:t>
              </a:r>
              <a:endParaRPr lang="zh-CN" altLang="en-US" sz="2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68" name="文本框 8"/>
            <p:cNvSpPr txBox="1"/>
            <p:nvPr/>
          </p:nvSpPr>
          <p:spPr>
            <a:xfrm>
              <a:off x="10237" y="4508"/>
              <a:ext cx="2009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en-US" sz="2000">
                  <a:latin typeface="Arial" panose="020B0604020202020204" pitchFamily="34" charset="0"/>
                  <a:ea typeface="宋体" panose="02010600030101010101" pitchFamily="2" charset="-122"/>
                </a:rPr>
                <a:t>（决定式）</a:t>
              </a:r>
              <a:endParaRPr lang="zh-CN" altLang="en-US" sz="2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69" name="文本框 9"/>
            <p:cNvSpPr txBox="1"/>
            <p:nvPr/>
          </p:nvSpPr>
          <p:spPr>
            <a:xfrm>
              <a:off x="13642" y="4523"/>
              <a:ext cx="2685" cy="8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/>
            <a:p>
              <a:r>
                <a:rPr lang="zh-CN" altLang="en-US" sz="2000">
                  <a:latin typeface="Arial" panose="020B0604020202020204" pitchFamily="34" charset="0"/>
                  <a:ea typeface="宋体" panose="02010600030101010101" pitchFamily="2" charset="-122"/>
                </a:rPr>
                <a:t>（匀强电场）</a:t>
              </a: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70" name="文本框 11"/>
            <p:cNvSpPr txBox="1"/>
            <p:nvPr/>
          </p:nvSpPr>
          <p:spPr>
            <a:xfrm>
              <a:off x="1146" y="5305"/>
              <a:ext cx="15372" cy="24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ct val="200000"/>
                </a:lnSpc>
              </a:pPr>
              <a:r>
                <a:rPr lang="zh-CN" altLang="en-US" sz="2400" b="1">
                  <a:latin typeface="Arial" panose="020B0604020202020204" pitchFamily="34" charset="0"/>
                  <a:ea typeface="宋体" panose="02010600030101010101" pitchFamily="2" charset="-122"/>
                </a:rPr>
                <a:t>六种常见的电场线：</a:t>
              </a:r>
              <a:r>
                <a:rPr lang="zh-CN" altLang="en-US" sz="2400">
                  <a:latin typeface="Arial" panose="020B0604020202020204" pitchFamily="34" charset="0"/>
                  <a:ea typeface="宋体" panose="02010600030101010101" pitchFamily="2" charset="-122"/>
                </a:rPr>
                <a:t>等量异种</a:t>
              </a:r>
              <a:r>
                <a:rPr lang="en-US" altLang="zh-CN" sz="2400">
                  <a:latin typeface="Arial" panose="020B0604020202020204" pitchFamily="34" charset="0"/>
                  <a:ea typeface="宋体" panose="02010600030101010101" pitchFamily="2" charset="-122"/>
                </a:rPr>
                <a:t>/</a:t>
              </a:r>
              <a:r>
                <a:rPr lang="zh-CN" altLang="en-US" sz="2400">
                  <a:latin typeface="Arial" panose="020B0604020202020204" pitchFamily="34" charset="0"/>
                  <a:ea typeface="宋体" panose="02010600030101010101" pitchFamily="2" charset="-122"/>
                </a:rPr>
                <a:t>同种电荷电场线</a:t>
              </a:r>
              <a:endParaRPr lang="zh-CN" altLang="en-US" sz="240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z="2400" b="1">
                  <a:latin typeface="Arial" panose="020B0604020202020204" pitchFamily="34" charset="0"/>
                  <a:ea typeface="宋体" panose="02010600030101010101" pitchFamily="2" charset="-122"/>
                </a:rPr>
                <a:t>点电荷电场叠加：</a:t>
              </a:r>
              <a:r>
                <a:rPr lang="zh-CN" altLang="en-US" sz="2400">
                  <a:latin typeface="Arial" panose="020B0604020202020204" pitchFamily="34" charset="0"/>
                  <a:ea typeface="宋体" panose="02010600030101010101" pitchFamily="2" charset="-122"/>
                </a:rPr>
                <a:t>矢量叠加</a:t>
              </a:r>
              <a:endParaRPr lang="zh-CN" altLang="en-US" sz="2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矩形 4"/>
          <p:cNvSpPr/>
          <p:nvPr/>
        </p:nvSpPr>
        <p:spPr>
          <a:xfrm>
            <a:off x="163513" y="836613"/>
            <a:ext cx="11690350" cy="5967412"/>
          </a:xfrm>
          <a:prstGeom prst="rect">
            <a:avLst/>
          </a:prstGeom>
          <a:noFill/>
          <a:ln w="9525">
            <a:noFill/>
          </a:ln>
        </p:spPr>
        <p:txBody>
          <a:bodyPr wrap="square" lIns="121898" tIns="60948" rIns="121898" bIns="60948" anchor="t" anchorCtr="0">
            <a:spAutoFit/>
          </a:bodyPr>
          <a:p>
            <a:pPr marL="355600" indent="-355600" algn="just" defTabSz="914400">
              <a:lnSpc>
                <a:spcPct val="200000"/>
              </a:lnSpc>
              <a:tabLst>
                <a:tab pos="2700655" algn="l"/>
              </a:tabLst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【例8】一无限大接地导体板MN前面放有一点电荷＋Q，它们在周围产生的电场可看作是在没有导体板MN存在的情况下，由点电荷＋Q与其像电荷－Q共同激发产生的。像电荷－Q的位置就是把导体板当作平面镜时，电荷＋Q在此镜中的像点位置。如图11所示，已知＋Q所在位置P点到金属板MN的距离为L，a为OP的中点，abcd是边长为L的正方形，其中ab边平行于MN。则(　　)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200000"/>
              </a:lnSpc>
              <a:tabLst>
                <a:tab pos="2700655" algn="l"/>
              </a:tabLst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A.a点的电场强度大小为E＝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200000"/>
              </a:lnSpc>
              <a:tabLst>
                <a:tab pos="2700655" algn="l"/>
              </a:tabLst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B.a点的电场强度大小大于b点的电场强度大小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200000"/>
              </a:lnSpc>
              <a:tabLst>
                <a:tab pos="2700655" algn="l"/>
              </a:tabLst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C.b点的电场强度和c点的电场强度相同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200000"/>
              </a:lnSpc>
              <a:tabLst>
                <a:tab pos="2700655" algn="l"/>
              </a:tabLst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D.一正点电荷从a点经b、c运动到d点的过程中电势能的变化量为零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150000"/>
              </a:lnSpc>
              <a:tabLst>
                <a:tab pos="2700655" algn="l"/>
              </a:tabLst>
            </a:pP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150000"/>
              </a:lnSpc>
              <a:tabLst>
                <a:tab pos="2700655" algn="l"/>
              </a:tabLst>
            </a:pP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362" name="图片 9" descr="说明: D:\共享\Word\Q897.TIF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72488" y="2781300"/>
            <a:ext cx="3181350" cy="30337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5363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324225" y="3355975"/>
          <a:ext cx="70643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2" imgW="393700" imgH="393700" progId="Equation.KSEE3">
                  <p:embed/>
                </p:oleObj>
              </mc:Choice>
              <mc:Fallback>
                <p:oleObj name="" r:id="rId2" imgW="393700" imgH="393700" progId="Equation.KSEE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24225" y="3355975"/>
                        <a:ext cx="706438" cy="708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文本框 5"/>
          <p:cNvSpPr txBox="1"/>
          <p:nvPr/>
        </p:nvSpPr>
        <p:spPr>
          <a:xfrm>
            <a:off x="127000" y="228600"/>
            <a:ext cx="5656263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电场强度的叠加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sp>
        <p:nvSpPr>
          <p:cNvPr id="15365" name="文本框 7"/>
          <p:cNvSpPr txBox="1"/>
          <p:nvPr/>
        </p:nvSpPr>
        <p:spPr>
          <a:xfrm>
            <a:off x="7824788" y="2957513"/>
            <a:ext cx="404812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endParaRPr lang="en-US" altLang="zh-CN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1" grpId="0"/>
      <p:bldP spid="15364" grpId="1"/>
      <p:bldP spid="15361" grpId="1"/>
      <p:bldP spid="15365" grpId="0"/>
      <p:bldP spid="1536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3"/>
          <p:cNvSpPr txBox="1"/>
          <p:nvPr/>
        </p:nvSpPr>
        <p:spPr>
          <a:xfrm>
            <a:off x="911225" y="3716338"/>
            <a:ext cx="10577513" cy="19383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55600" indent="-355600" algn="just" defTabSz="914400">
              <a:lnSpc>
                <a:spcPct val="200000"/>
              </a:lnSpc>
              <a:tabLst>
                <a:tab pos="2700655" algn="l"/>
              </a:tabLst>
            </a:pP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等效法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200000"/>
              </a:lnSpc>
              <a:tabLst>
                <a:tab pos="2700655" algn="l"/>
              </a:tabLs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在保证效果相同的前提下，将复杂的电场情景变换为简单的或熟悉的电场情景。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200000"/>
              </a:lnSpc>
              <a:tabLst>
                <a:tab pos="2700655" algn="l"/>
              </a:tabLst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例如：一个点电荷＋</a:t>
            </a:r>
            <a:r>
              <a:rPr lang="en-US" altLang="zh-CN" sz="2000" i="1" dirty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与一个无限大薄金属板形成的电场，等效为两个异种点电荷形成的电场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6386" name="Picture 26" descr="D:\共享\陈丽\Q896.ti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8225" y="762000"/>
            <a:ext cx="5211763" cy="3381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文本框 5"/>
          <p:cNvSpPr txBox="1"/>
          <p:nvPr>
            <p:custDataLst>
              <p:tags r:id="rId4"/>
            </p:custDataLst>
          </p:nvPr>
        </p:nvSpPr>
        <p:spPr>
          <a:xfrm>
            <a:off x="127000" y="228600"/>
            <a:ext cx="5656263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电场强度的叠加（等效法）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4"/>
          <p:cNvSpPr txBox="1"/>
          <p:nvPr/>
        </p:nvSpPr>
        <p:spPr>
          <a:xfrm>
            <a:off x="192088" y="836613"/>
            <a:ext cx="11601450" cy="64309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200000"/>
              </a:lnSpc>
            </a:pPr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【例</a:t>
            </a: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一半径为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R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的绝缘球体上均匀分布着电荷量为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Q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的正电荷，以球心为原点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O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建立坐标系，如图所示，在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x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＝</a:t>
            </a:r>
            <a:r>
              <a:rPr lang="en-US" altLang="zh-CN" sz="2200" dirty="0">
                <a:latin typeface="Times New Roman" panose="02020603050405020304"/>
                <a:ea typeface="微软雅黑" panose="020B0503020204020204" charset="-122"/>
              </a:rPr>
              <a:t>3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R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的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D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点有一电荷量为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q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的固定点电荷，已知在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x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＝</a:t>
            </a:r>
            <a:r>
              <a:rPr lang="en-US" altLang="zh-CN" sz="2200" dirty="0">
                <a:latin typeface="Times New Roman" panose="02020603050405020304"/>
                <a:ea typeface="微软雅黑" panose="020B0503020204020204" charset="-122"/>
              </a:rPr>
              <a:t>2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R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的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C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点电场强度为零，静电力常量为</a:t>
            </a:r>
            <a:r>
              <a:rPr lang="en-US" altLang="zh-CN" sz="2200" i="1" dirty="0">
                <a:latin typeface="Times New Roman" panose="02020603050405020304"/>
                <a:ea typeface="微软雅黑" panose="020B0503020204020204" charset="-122"/>
              </a:rPr>
              <a:t>k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。则下列说法正确的是</a:t>
            </a:r>
            <a:r>
              <a:rPr lang="en-US" altLang="zh-CN" sz="2200" dirty="0">
                <a:latin typeface="Times New Roman" panose="02020603050405020304"/>
                <a:ea typeface="微软雅黑" panose="020B0503020204020204" charset="-122"/>
              </a:rPr>
              <a:t>(</a:t>
            </a:r>
            <a:r>
              <a:rPr lang="zh-CN" altLang="zh-CN" sz="2200" dirty="0">
                <a:latin typeface="Times New Roman" panose="02020603050405020304"/>
                <a:ea typeface="微软雅黑" panose="020B0503020204020204" charset="-122"/>
              </a:rPr>
              <a:t>　　</a:t>
            </a:r>
            <a:r>
              <a:rPr lang="en-US" altLang="zh-CN" sz="2200" dirty="0">
                <a:latin typeface="Times New Roman" panose="02020603050405020304"/>
                <a:ea typeface="微软雅黑" panose="020B0503020204020204" charset="-122"/>
              </a:rPr>
              <a:t>)</a:t>
            </a:r>
            <a:endParaRPr lang="en-US" altLang="zh-CN" sz="2200" dirty="0">
              <a:latin typeface="Times New Roman" panose="02020603050405020304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 dirty="0">
                <a:latin typeface="Times New Roman" panose="02020603050405020304"/>
                <a:ea typeface="微软雅黑" panose="020B0503020204020204" charset="-122"/>
              </a:rPr>
              <a:t>A.q＜0</a:t>
            </a:r>
            <a:endParaRPr lang="en-US" altLang="zh-CN" sz="2200" dirty="0">
              <a:latin typeface="Times New Roman" panose="02020603050405020304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 dirty="0">
                <a:latin typeface="Times New Roman" panose="02020603050405020304"/>
                <a:ea typeface="微软雅黑" panose="020B0503020204020204" charset="-122"/>
              </a:rPr>
              <a:t>B.O点电场强度为零</a:t>
            </a:r>
            <a:endParaRPr lang="en-US" altLang="zh-CN" sz="2200" dirty="0">
              <a:latin typeface="Times New Roman" panose="02020603050405020304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 dirty="0">
                <a:latin typeface="Times New Roman" panose="02020603050405020304"/>
                <a:ea typeface="微软雅黑" panose="020B0503020204020204" charset="-122"/>
              </a:rPr>
              <a:t>C.F点电场强度大小为</a:t>
            </a:r>
            <a:endParaRPr lang="en-US" altLang="zh-CN" sz="2200" dirty="0">
              <a:latin typeface="Times New Roman" panose="02020603050405020304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 dirty="0">
                <a:latin typeface="Times New Roman" panose="02020603050405020304"/>
                <a:ea typeface="微软雅黑" panose="020B0503020204020204" charset="-122"/>
              </a:rPr>
              <a:t>D.从B点到D点，电势先升高后降低</a:t>
            </a:r>
            <a:endParaRPr lang="en-US" altLang="zh-CN" sz="2200" dirty="0">
              <a:latin typeface="Times New Roman" panose="02020603050405020304"/>
              <a:ea typeface="微软雅黑" panose="020B0503020204020204" charset="-122"/>
            </a:endParaRPr>
          </a:p>
          <a:p>
            <a:endParaRPr lang="en-US" altLang="zh-CN" sz="2600" dirty="0">
              <a:latin typeface="Times New Roman" panose="02020603050405020304"/>
              <a:ea typeface="微软雅黑" panose="020B0503020204020204" charset="-122"/>
            </a:endParaRPr>
          </a:p>
          <a:p>
            <a:endParaRPr lang="en-US" altLang="zh-CN" sz="2600" dirty="0">
              <a:latin typeface="Times New Roman" panose="02020603050405020304"/>
              <a:ea typeface="微软雅黑" panose="020B0503020204020204" charset="-122"/>
            </a:endParaRPr>
          </a:p>
          <a:p>
            <a:endParaRPr lang="en-US" altLang="zh-CN" sz="2600" dirty="0">
              <a:latin typeface="Times New Roman" panose="02020603050405020304"/>
              <a:ea typeface="微软雅黑" panose="020B0503020204020204" charset="-122"/>
            </a:endParaRPr>
          </a:p>
          <a:p>
            <a:endParaRPr lang="en-US" altLang="zh-CN" sz="2600" dirty="0"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6500" y="2492375"/>
            <a:ext cx="534988" cy="4302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2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endParaRPr lang="en-US" altLang="zh-CN" sz="22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7411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27350" y="4346575"/>
          <a:ext cx="63023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" imgW="393700" imgH="393700" progId="Equation.KSEE3">
                  <p:embed/>
                </p:oleObj>
              </mc:Choice>
              <mc:Fallback>
                <p:oleObj name="" r:id="rId1" imgW="393700" imgH="393700" progId="Equation.KSEE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27350" y="4346575"/>
                        <a:ext cx="630238" cy="630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文本框 5"/>
          <p:cNvSpPr txBox="1"/>
          <p:nvPr/>
        </p:nvSpPr>
        <p:spPr>
          <a:xfrm>
            <a:off x="109538" y="228600"/>
            <a:ext cx="567372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电场强度的叠加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pic>
        <p:nvPicPr>
          <p:cNvPr id="17413" name="Picture 21" descr="D:\共享\陈丽\Q900.TIF"/>
          <p:cNvPicPr>
            <a:picLocks noChangeAspect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48300" y="3500438"/>
            <a:ext cx="5005388" cy="1641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2" grpId="0"/>
      <p:bldP spid="17409" grpId="1"/>
      <p:bldP spid="17412" grpId="1"/>
      <p:bldP spid="8" grpId="0"/>
      <p:bldP spid="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矩形 11"/>
          <p:cNvSpPr/>
          <p:nvPr>
            <p:custDataLst>
              <p:tags r:id="rId1"/>
            </p:custDataLst>
          </p:nvPr>
        </p:nvSpPr>
        <p:spPr>
          <a:xfrm>
            <a:off x="263525" y="622300"/>
            <a:ext cx="11504613" cy="37211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355600" indent="-355600"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b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en-US" altLang="zh-CN" sz="26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zh-CN" altLang="zh-CN" sz="2600" b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对称法</a:t>
            </a:r>
            <a:endParaRPr lang="zh-CN" altLang="zh-CN" sz="1050" strike="noStrike" kern="100" noProof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355600" indent="-355600"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strike="noStrike" kern="100" noProof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	</a:t>
            </a:r>
            <a:r>
              <a:rPr lang="zh-CN" altLang="zh-CN" sz="2600" strike="noStrike" kern="100" noProof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利用</a:t>
            </a:r>
            <a:r>
              <a:rPr lang="zh-CN" altLang="zh-CN" sz="26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空间上对称分布的电荷形成的电场具有对称性的特点，使复杂电场的叠加计算问题大为简化。</a:t>
            </a:r>
            <a:endParaRPr lang="zh-CN" altLang="zh-CN" sz="1050" strike="noStrike" kern="100" noProof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355600" indent="-355600"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strike="noStrike" kern="100" noProof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	</a:t>
            </a:r>
            <a:r>
              <a:rPr lang="zh-CN" altLang="zh-CN" sz="2600" strike="noStrike" kern="100" noProof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例如</a:t>
            </a:r>
            <a:r>
              <a:rPr lang="zh-CN" altLang="zh-CN" sz="26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：如图所示，均匀带电的球壳在</a:t>
            </a:r>
            <a:r>
              <a:rPr lang="en-US" altLang="zh-CN" sz="26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</a:t>
            </a:r>
            <a:r>
              <a:rPr lang="zh-CN" altLang="zh-CN" sz="26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点产生的电场强度，等效为弧</a:t>
            </a:r>
            <a:r>
              <a:rPr lang="en-US" altLang="zh-CN" sz="26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BC</a:t>
            </a:r>
            <a:r>
              <a:rPr lang="zh-CN" altLang="zh-CN" sz="26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产生的电场强度，弧</a:t>
            </a:r>
            <a:r>
              <a:rPr lang="en-US" altLang="zh-CN" sz="26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BC</a:t>
            </a:r>
            <a:r>
              <a:rPr lang="zh-CN" altLang="zh-CN" sz="26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产生的电场强度方向，又等效为弧的中点</a:t>
            </a:r>
            <a:r>
              <a:rPr lang="en-US" altLang="zh-CN" sz="26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</a:t>
            </a:r>
            <a:r>
              <a:rPr lang="zh-CN" altLang="zh-CN" sz="26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</a:t>
            </a:r>
            <a:r>
              <a:rPr lang="en-US" altLang="zh-CN" sz="26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</a:t>
            </a:r>
            <a:r>
              <a:rPr lang="zh-CN" altLang="zh-CN" sz="26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点产生的电场强度方向。</a:t>
            </a:r>
            <a:endParaRPr lang="zh-CN" altLang="zh-CN" sz="1050" strike="noStrike" kern="100" noProof="1" dirty="0"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458" name="文本框 5"/>
          <p:cNvSpPr txBox="1"/>
          <p:nvPr>
            <p:custDataLst>
              <p:tags r:id="rId2"/>
            </p:custDataLst>
          </p:nvPr>
        </p:nvSpPr>
        <p:spPr>
          <a:xfrm>
            <a:off x="127000" y="228600"/>
            <a:ext cx="5656263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电场强度的叠加（对称法）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pic>
        <p:nvPicPr>
          <p:cNvPr id="19459" name="图片 11" descr="说明: D:\共享\Word\Q899.TI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3475" y="3573463"/>
            <a:ext cx="2198688" cy="2247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285750" y="692150"/>
            <a:ext cx="11728450" cy="5437188"/>
          </a:xfrm>
          <a:prstGeom prst="rect">
            <a:avLst/>
          </a:prstGeom>
        </p:spPr>
        <p:txBody>
          <a:bodyPr wrap="square" lIns="121898" tIns="60948" rIns="121898" bIns="60948">
            <a:noAutofit/>
          </a:bodyPr>
          <a:p>
            <a:pPr marL="355600" indent="-355600" algn="just" defTabSz="914400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200" strike="noStrike" kern="100" noProof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【例</a:t>
            </a:r>
            <a:r>
              <a:rPr lang="en-US" altLang="zh-CN" sz="2200" strike="noStrike" kern="100" noProof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10</a:t>
            </a:r>
            <a:r>
              <a:rPr lang="zh-CN" altLang="zh-CN" sz="2200" strike="noStrike" kern="100" noProof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】</a:t>
            </a:r>
            <a:r>
              <a:rPr lang="en-US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已知均匀带电球壳内部电场强度处处为零，电势处处相等。如图</a:t>
            </a:r>
            <a:r>
              <a:rPr lang="en-US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14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所示，正电荷均匀分布在半球面上，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Ox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为通过半球顶点与球心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的轴线，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为轴上的点，且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AO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＝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OB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，则下列判断正确的是</a:t>
            </a:r>
            <a:r>
              <a:rPr lang="en-US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　　</a:t>
            </a:r>
            <a:r>
              <a:rPr lang="en-US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)</a:t>
            </a:r>
            <a:endParaRPr lang="en-US" altLang="zh-CN" sz="2200" strike="noStrike" kern="100" noProof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defTabSz="914400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 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两点的电势相等</a:t>
            </a:r>
            <a:endParaRPr lang="zh-CN" altLang="zh-CN" sz="2200" strike="noStrike" kern="100" noProof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defTabSz="914400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、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 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两点的电场强度不相同</a:t>
            </a:r>
            <a:endParaRPr lang="zh-CN" altLang="zh-CN" sz="2200" strike="noStrike" kern="100" noProof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defTabSz="914400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点电荷从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点移动到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点，静电力一定做正功</a:t>
            </a:r>
            <a:endParaRPr lang="zh-CN" altLang="zh-CN" sz="2200" strike="noStrike" kern="100" noProof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defTabSz="914400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同一个负电荷放在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点比放在</a:t>
            </a:r>
            <a:r>
              <a:rPr lang="en-US" altLang="zh-CN" sz="22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</a:t>
            </a:r>
            <a:r>
              <a:rPr lang="zh-CN" altLang="zh-CN" sz="22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点的电势能大</a:t>
            </a:r>
            <a:endParaRPr lang="zh-CN" altLang="zh-CN" sz="2200" strike="noStrike" kern="100" noProof="1" dirty="0"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355600" indent="-355600" algn="just" defTabSz="914400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endParaRPr lang="zh-CN" altLang="zh-CN" sz="2200" strike="noStrike" kern="100" noProof="1" dirty="0"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4175" y="1879600"/>
            <a:ext cx="403225" cy="2476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en-US" altLang="zh-CN" sz="22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</a:rPr>
              <a:t>D</a:t>
            </a:r>
            <a:endParaRPr lang="en-US" altLang="zh-CN" sz="22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</a:endParaRPr>
          </a:p>
        </p:txBody>
      </p:sp>
      <p:sp>
        <p:nvSpPr>
          <p:cNvPr id="20483" name="文本框 5"/>
          <p:cNvSpPr txBox="1"/>
          <p:nvPr/>
        </p:nvSpPr>
        <p:spPr>
          <a:xfrm>
            <a:off x="109538" y="157163"/>
            <a:ext cx="567372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电场强度的叠加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pic>
        <p:nvPicPr>
          <p:cNvPr id="20484" name="图片 12" descr="说明: D:\共享\Word\Q901.TIF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9963" y="1989138"/>
            <a:ext cx="2360612" cy="2312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5" name="文本框 3"/>
          <p:cNvSpPr txBox="1"/>
          <p:nvPr/>
        </p:nvSpPr>
        <p:spPr>
          <a:xfrm>
            <a:off x="479425" y="4437063"/>
            <a:ext cx="10799763" cy="16144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55600" indent="-355600" algn="just" defTabSz="914400">
              <a:lnSpc>
                <a:spcPct val="150000"/>
              </a:lnSpc>
              <a:tabLst>
                <a:tab pos="2700655" algn="l"/>
              </a:tabLst>
            </a:pPr>
            <a:r>
              <a:rPr lang="en-US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填补法</a:t>
            </a:r>
            <a:endParaRPr lang="zh-CN" altLang="zh-CN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150000"/>
              </a:lnSpc>
              <a:tabLst>
                <a:tab pos="2700655" algn="l"/>
              </a:tabLst>
            </a:pP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将有缺口的带电圆环或圆板补全为完整的圆环或圆板，或将半球面补全为球面，从而化难为易、事半功倍。</a:t>
            </a:r>
            <a:endParaRPr lang="zh-CN" altLang="zh-CN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6" grpId="0"/>
      <p:bldP spid="20483" grpId="1"/>
      <p:bldP spid="6" grpId="1"/>
      <p:bldP spid="7" grpId="0"/>
      <p:bldP spid="7" grpId="1"/>
      <p:bldP spid="20485" grpId="0"/>
      <p:bldP spid="2048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文本框 3"/>
          <p:cNvSpPr txBox="1"/>
          <p:nvPr/>
        </p:nvSpPr>
        <p:spPr>
          <a:xfrm>
            <a:off x="269875" y="230188"/>
            <a:ext cx="9628188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一、电场、电场强度基本知识回顾</a:t>
            </a:r>
            <a:r>
              <a:rPr lang="en-US" altLang="zh-CN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场强定义</a:t>
            </a:r>
            <a:endParaRPr lang="zh-CN" altLang="en-US" sz="2800" b="1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2" name="文本框 99"/>
          <p:cNvSpPr txBox="1"/>
          <p:nvPr/>
        </p:nvSpPr>
        <p:spPr>
          <a:xfrm>
            <a:off x="142875" y="1052513"/>
            <a:ext cx="12104688" cy="3476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200000"/>
              </a:lnSpc>
            </a:pP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</a:rPr>
              <a:t>【例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</a:rPr>
              <a:t>1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</a:rPr>
              <a:t>】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电场中有一点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，点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处放一试探电荷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，关于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点的电场强度，下列说法正确的是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A.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点电场强度的方向总是跟静电力的方向一致</a:t>
            </a:r>
            <a:endParaRPr lang="en-US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B.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将放在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点的试探电荷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拿走，则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点的电场强度为零</a:t>
            </a:r>
            <a:endParaRPr lang="en-US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C.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根据公式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可知，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点电场强度的大小跟静电力成正比，跟放入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点的电荷的电荷量成反比</a:t>
            </a:r>
            <a:endParaRPr lang="en-US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D.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点的场强越大，则同一试探电荷在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点所受的静电力越大</a:t>
            </a:r>
            <a:endParaRPr lang="zh-CN" altLang="en-US" sz="2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5123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63750" y="3114675"/>
          <a:ext cx="38893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90500" imgH="419100" progId="Equation.KSEE3">
                  <p:embed/>
                </p:oleObj>
              </mc:Choice>
              <mc:Fallback>
                <p:oleObj name="" r:id="rId1" imgW="190500" imgH="419100" progId="Equation.KSEE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63750" y="3114675"/>
                        <a:ext cx="388938" cy="858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文本框 6"/>
          <p:cNvSpPr txBox="1"/>
          <p:nvPr/>
        </p:nvSpPr>
        <p:spPr>
          <a:xfrm>
            <a:off x="550863" y="4579938"/>
            <a:ext cx="10833100" cy="11985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indent="609600">
              <a:lnSpc>
                <a:spcPct val="150000"/>
              </a:lnSpc>
            </a:pPr>
            <a:r>
              <a:rPr lang="zh-CN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电场中，试探电荷受到的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</a:t>
            </a:r>
            <a:r>
              <a:rPr lang="zh-CN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与其电荷量的比值，简称场强；它是描述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____________</a:t>
            </a:r>
            <a:r>
              <a:rPr lang="zh-CN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</a:t>
            </a:r>
            <a:r>
              <a:rPr lang="zh-CN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的物理量．定义式：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____.</a:t>
            </a:r>
            <a:endParaRPr lang="en-US" altLang="en-US" sz="24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6" name="矩形 9"/>
          <p:cNvSpPr/>
          <p:nvPr/>
        </p:nvSpPr>
        <p:spPr>
          <a:xfrm>
            <a:off x="4800600" y="4660900"/>
            <a:ext cx="1100138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电场力</a:t>
            </a:r>
            <a:endParaRPr lang="zh-CN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7" name="矩形 10"/>
          <p:cNvSpPr/>
          <p:nvPr/>
        </p:nvSpPr>
        <p:spPr>
          <a:xfrm>
            <a:off x="1416050" y="5227638"/>
            <a:ext cx="14065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电场强弱</a:t>
            </a:r>
            <a:endParaRPr lang="zh-CN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8" name="矩形 11"/>
          <p:cNvSpPr/>
          <p:nvPr/>
        </p:nvSpPr>
        <p:spPr>
          <a:xfrm>
            <a:off x="3648075" y="5227638"/>
            <a:ext cx="79375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方向</a:t>
            </a:r>
            <a:endParaRPr lang="zh-CN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5129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391400" y="5073650"/>
          <a:ext cx="5873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444500" imgH="419100" progId="Equation.KSEE3">
                  <p:embed/>
                </p:oleObj>
              </mc:Choice>
              <mc:Fallback>
                <p:oleObj name="" r:id="rId3" imgW="444500" imgH="4191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5073650"/>
                        <a:ext cx="587375" cy="552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文本框 14"/>
          <p:cNvSpPr txBox="1"/>
          <p:nvPr/>
        </p:nvSpPr>
        <p:spPr>
          <a:xfrm>
            <a:off x="11209338" y="1268413"/>
            <a:ext cx="427037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5122" grpId="0"/>
      <p:bldP spid="5121" grpId="1"/>
      <p:bldP spid="5122" grpId="1"/>
      <p:bldP spid="5130" grpId="0"/>
      <p:bldP spid="5130" grpId="1"/>
      <p:bldP spid="5125" grpId="0"/>
      <p:bldP spid="5125" grpId="1"/>
      <p:bldP spid="5126" grpId="0"/>
      <p:bldP spid="5126" grpId="1"/>
      <p:bldP spid="5127" grpId="0"/>
      <p:bldP spid="5127" grpId="1"/>
      <p:bldP spid="5128" grpId="0"/>
      <p:bldP spid="51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框 99"/>
          <p:cNvSpPr txBox="1"/>
          <p:nvPr/>
        </p:nvSpPr>
        <p:spPr>
          <a:xfrm>
            <a:off x="193675" y="623888"/>
            <a:ext cx="11666538" cy="62468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200000"/>
              </a:lnSpc>
            </a:pP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【例</a:t>
            </a: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2</a:t>
            </a: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】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如图所示，在一带负电荷的导体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附近有一点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，如在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处放置一个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200" baseline="-250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＝－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2.0×10</a:t>
            </a:r>
            <a:r>
              <a:rPr lang="zh-CN" altLang="zh-CN" sz="2200" baseline="3000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200" baseline="3000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 C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的电荷，测出其受到的静电力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en-US" altLang="zh-CN" sz="2200" baseline="-250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大小为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4.0×10</a:t>
            </a:r>
            <a:r>
              <a:rPr lang="zh-CN" altLang="zh-CN" sz="2200" baseline="3000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200" baseline="3000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 N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，方向如图，则：</a:t>
            </a:r>
            <a:endParaRPr lang="zh-CN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处场强多大？方向如何？</a:t>
            </a:r>
            <a:endParaRPr lang="zh-CN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如果换成一个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200" baseline="-250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＝＋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4.0×10</a:t>
            </a:r>
            <a:r>
              <a:rPr lang="zh-CN" altLang="zh-CN" sz="2200" baseline="3000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200" baseline="3000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 C 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的电荷放在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点，其受力多大？此时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处场强多大？</a:t>
            </a:r>
            <a:endParaRPr lang="zh-CN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如果将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处电荷拿走，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处的场强是多大？</a:t>
            </a:r>
            <a:endParaRPr lang="zh-CN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146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9048750" y="1412875"/>
            <a:ext cx="2025650" cy="1252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文本框 3"/>
          <p:cNvSpPr txBox="1"/>
          <p:nvPr/>
        </p:nvSpPr>
        <p:spPr>
          <a:xfrm>
            <a:off x="269875" y="230188"/>
            <a:ext cx="789940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一、电场、电场强度基本知识回顾</a:t>
            </a:r>
            <a:r>
              <a:rPr lang="en-US" altLang="zh-CN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电场强度计算</a:t>
            </a:r>
            <a:endParaRPr lang="zh-CN" altLang="en-US" sz="2800" b="1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48" name="组合 7"/>
          <p:cNvGrpSpPr/>
          <p:nvPr/>
        </p:nvGrpSpPr>
        <p:grpSpPr>
          <a:xfrm>
            <a:off x="696913" y="3932238"/>
            <a:ext cx="9815512" cy="2168525"/>
            <a:chOff x="1096" y="6419"/>
            <a:chExt cx="15459" cy="3415"/>
          </a:xfrm>
        </p:grpSpPr>
        <p:sp>
          <p:nvSpPr>
            <p:cNvPr id="6149" name="文本框 5"/>
            <p:cNvSpPr txBox="1"/>
            <p:nvPr/>
          </p:nvSpPr>
          <p:spPr>
            <a:xfrm>
              <a:off x="1096" y="6419"/>
              <a:ext cx="15459" cy="34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(1)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由场强公式可得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  <a:r>
                <a:rPr lang="en-US" altLang="zh-CN" i="1" baseline="-25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＝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 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＝2.0×10</a:t>
              </a:r>
              <a:r>
                <a:rPr lang="zh-CN" altLang="zh-CN" baseline="30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－8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/(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4.0×10－6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) N/C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＝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200 N/C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，因为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处是负电荷，所以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处场强方向与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  <a:r>
                <a:rPr lang="en-US" altLang="zh-CN" baseline="-25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方向相反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.</a:t>
              </a:r>
              <a:endParaRPr lang="en-US" altLang="zh-CN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(2)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q</a:t>
              </a:r>
              <a:r>
                <a:rPr lang="en-US" altLang="zh-CN" baseline="-25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在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点所受静电力大小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  <a:r>
                <a:rPr lang="en-US" altLang="zh-CN" baseline="-25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＝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q</a:t>
              </a:r>
              <a:r>
                <a:rPr lang="en-US" altLang="zh-CN" baseline="-25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  <a:r>
                <a:rPr lang="en-US" altLang="zh-CN" i="1" baseline="-25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＝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4.0×10</a:t>
              </a:r>
              <a:r>
                <a:rPr lang="zh-CN" altLang="zh-CN" baseline="30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lang="en-US" altLang="zh-CN" baseline="30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7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×200 N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＝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8.0×10</a:t>
              </a:r>
              <a:r>
                <a:rPr lang="zh-CN" altLang="zh-CN" baseline="30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lang="en-US" altLang="zh-CN" baseline="30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N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，方向与场强方向相同，也就是与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  <a:r>
                <a:rPr lang="en-US" altLang="zh-CN" baseline="-25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方向相反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.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此时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处场强大小仍为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200 N/C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，方向与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  <a:r>
                <a:rPr lang="en-US" altLang="zh-CN" baseline="-250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方向相反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.</a:t>
              </a:r>
              <a:endParaRPr lang="en-US" altLang="zh-CN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(3)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某点场强大小与有无试探电荷无关，故将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处电荷拿走，</a:t>
              </a:r>
              <a:r>
                <a:rPr lang="en-US" altLang="zh-CN" i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处场强大小仍为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200 N/C.</a:t>
              </a:r>
              <a:endParaRPr lang="en-US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aphicFrame>
          <p:nvGraphicFramePr>
            <p:cNvPr id="6150" name="对象 12">
              <a:hlinkClick r:id="" action="ppaction://ole?verb="/>
            </p:cNvPr>
            <p:cNvGraphicFramePr>
              <a:graphicFrameLocks noChangeAspect="1"/>
            </p:cNvGraphicFramePr>
            <p:nvPr>
              <p:custDataLst>
                <p:tags r:id="rId2"/>
              </p:custDataLst>
            </p:nvPr>
          </p:nvGraphicFramePr>
          <p:xfrm>
            <a:off x="4983" y="6420"/>
            <a:ext cx="557" cy="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3" imgW="292100" imgH="431800" progId="Equation.KSEE3">
                    <p:embed/>
                  </p:oleObj>
                </mc:Choice>
                <mc:Fallback>
                  <p:oleObj name="" r:id="rId3" imgW="292100" imgH="431800" progId="Equation.KSEE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983" y="6420"/>
                          <a:ext cx="557" cy="8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5122" grpId="0"/>
      <p:bldP spid="6147" grpId="1"/>
      <p:bldP spid="51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文本框 3"/>
          <p:cNvSpPr txBox="1"/>
          <p:nvPr/>
        </p:nvSpPr>
        <p:spPr>
          <a:xfrm>
            <a:off x="269875" y="230188"/>
            <a:ext cx="789940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一、电场、电场强度基本知识回顾</a:t>
            </a:r>
            <a:r>
              <a:rPr lang="en-US" altLang="zh-CN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场强强度计算</a:t>
            </a:r>
            <a:endParaRPr lang="zh-CN" altLang="en-US" sz="2800" b="1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0" name="文本框 100"/>
          <p:cNvSpPr txBox="1"/>
          <p:nvPr/>
        </p:nvSpPr>
        <p:spPr>
          <a:xfrm>
            <a:off x="477838" y="765175"/>
            <a:ext cx="11642725" cy="5508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200000"/>
              </a:lnSpc>
            </a:pP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【例</a:t>
            </a: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3</a:t>
            </a: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】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真空中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Ox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坐标轴上的某点有一个点电荷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，坐标轴上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两点的坐标分别为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0.2 m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0.7 m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．在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点放一个带正电的试探电荷，在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点放一个带负电的试探电荷，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两点的试探电荷受到静电力的方向都跟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轴正方向相同，静电力的大小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跟试探电荷的电荷量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的关系分别如图中直线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所示．忽略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间的作用力．下列说法正确的是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点的电场强度大小为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0.25 N/C</a:t>
            </a:r>
            <a:endParaRPr lang="en-US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点的电场强度的方向沿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轴负方向</a:t>
            </a:r>
            <a:endParaRPr lang="zh-CN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．点电荷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的位置坐标为</a:t>
            </a: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0.3 m</a:t>
            </a:r>
            <a:endParaRPr lang="en-US" altLang="zh-CN" sz="2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．点电荷</a:t>
            </a:r>
            <a:r>
              <a:rPr lang="en-US" altLang="zh-CN" sz="2200" i="1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zh-CN" sz="2200">
                <a:latin typeface="黑体" panose="02010609060101010101" pitchFamily="49" charset="-122"/>
                <a:ea typeface="黑体" panose="02010609060101010101" pitchFamily="49" charset="-122"/>
              </a:rPr>
              <a:t>是正电荷</a:t>
            </a:r>
            <a:endParaRPr lang="en-US" altLang="en-US" sz="2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171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6169025" y="3933825"/>
            <a:ext cx="4976813" cy="2038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文本框 5"/>
          <p:cNvSpPr txBox="1"/>
          <p:nvPr/>
        </p:nvSpPr>
        <p:spPr>
          <a:xfrm>
            <a:off x="7723188" y="3067050"/>
            <a:ext cx="51276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70" grpId="0"/>
      <p:bldP spid="7169" grpId="1"/>
      <p:bldP spid="7170" grpId="1"/>
      <p:bldP spid="7172" grpId="0"/>
      <p:bldP spid="717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框 103"/>
          <p:cNvSpPr txBox="1"/>
          <p:nvPr/>
        </p:nvSpPr>
        <p:spPr>
          <a:xfrm>
            <a:off x="269875" y="485775"/>
            <a:ext cx="11922125" cy="3476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200000"/>
              </a:lnSpc>
            </a:pP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【例</a:t>
            </a: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4</a:t>
            </a: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】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2023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高考全国乙卷）</a:t>
            </a:r>
            <a:r>
              <a:rPr lang="en-US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如图，等边三角形</a:t>
            </a:r>
            <a:r>
              <a:rPr lang="en-US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位于竖直平面内，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边水平，顶点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边上方，</a:t>
            </a:r>
            <a:r>
              <a:rPr lang="en-US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个点电荷分别固定在三角形的三个顶点上。已知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边中点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处的电场强度方向竖直向下，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边中点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处的电场强度方向竖直向上，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点处点电荷的电荷量的绝对值为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，求</a:t>
            </a:r>
            <a:endParaRPr lang="zh-CN" altLang="zh-CN" sz="22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点处点电荷的电荷量的绝对值并判断</a:t>
            </a:r>
            <a:r>
              <a:rPr lang="en-US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个点电荷的正负；</a:t>
            </a:r>
            <a:endParaRPr lang="zh-CN" altLang="zh-CN" sz="22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2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点处点电荷的电荷量。</a:t>
            </a:r>
            <a:endParaRPr lang="zh-CN" altLang="en-US" sz="22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19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6672263" y="765175"/>
            <a:ext cx="525462" cy="393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9350375" y="3429000"/>
            <a:ext cx="2141538" cy="2244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文本框 5"/>
          <p:cNvSpPr txBox="1"/>
          <p:nvPr/>
        </p:nvSpPr>
        <p:spPr>
          <a:xfrm>
            <a:off x="269875" y="230188"/>
            <a:ext cx="789940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一、电场、电场强度基本知识回顾</a:t>
            </a:r>
            <a:r>
              <a:rPr lang="en-US" altLang="zh-CN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场强强度计算</a:t>
            </a:r>
            <a:endParaRPr lang="zh-CN" altLang="en-US" sz="2800" b="1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7" name="文本框 104"/>
          <p:cNvSpPr txBox="1"/>
          <p:nvPr/>
        </p:nvSpPr>
        <p:spPr>
          <a:xfrm>
            <a:off x="334963" y="3859213"/>
            <a:ext cx="8085137" cy="23066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（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1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）根据题述，可知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两点各带等量正电荷，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两点电荷在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点产生的电场相互抵消，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C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点带正电荷，设为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Q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，在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点产生的电场方向竖直向下。所以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点电荷所带电量为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q</a:t>
            </a:r>
            <a:r>
              <a:rPr lang="zh-CN" altLang="zh-CN" sz="2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endParaRPr lang="zh-CN" altLang="zh-CN" sz="200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zh-CN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endParaRPr lang="zh-CN" altLang="en-US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graphicFrame>
        <p:nvGraphicFramePr>
          <p:cNvPr id="8198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27125" y="5513388"/>
          <a:ext cx="9445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520700" imgH="431800" progId="Equation.KSEE3">
                  <p:embed/>
                </p:oleObj>
              </mc:Choice>
              <mc:Fallback>
                <p:oleObj name="" r:id="rId3" imgW="520700" imgH="431800" progId="Equation.KSEE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7125" y="5513388"/>
                        <a:ext cx="944563" cy="784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3" grpId="0"/>
      <p:bldP spid="8196" grpId="1"/>
      <p:bldP spid="8193" grpId="1"/>
      <p:bldP spid="8197" grpId="0"/>
      <p:bldP spid="819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框 4"/>
          <p:cNvSpPr txBox="1"/>
          <p:nvPr>
            <p:custDataLst>
              <p:tags r:id="rId1"/>
            </p:custDataLst>
          </p:nvPr>
        </p:nvSpPr>
        <p:spPr>
          <a:xfrm>
            <a:off x="269875" y="230188"/>
            <a:ext cx="975995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一、电场、电场强度基本知识回顾</a:t>
            </a:r>
            <a:r>
              <a:rPr lang="en-US" altLang="zh-CN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场强计算三个公式</a:t>
            </a:r>
            <a:endParaRPr lang="en-US" altLang="zh-CN" sz="2800" b="1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218" name="图片 7" descr="捕获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8" y="1196975"/>
            <a:ext cx="10866437" cy="4148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框 4"/>
          <p:cNvSpPr txBox="1"/>
          <p:nvPr>
            <p:custDataLst>
              <p:tags r:id="rId1"/>
            </p:custDataLst>
          </p:nvPr>
        </p:nvSpPr>
        <p:spPr>
          <a:xfrm>
            <a:off x="269875" y="230188"/>
            <a:ext cx="975995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zh-CN" altLang="zh-CN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六种典型电场的电场线</a:t>
            </a:r>
            <a:endParaRPr lang="zh-CN" altLang="zh-CN" sz="2800" b="1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2" name="文本框 3"/>
          <p:cNvSpPr txBox="1"/>
          <p:nvPr/>
        </p:nvSpPr>
        <p:spPr>
          <a:xfrm>
            <a:off x="1057275" y="2852738"/>
            <a:ext cx="2484438" cy="1384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请画出以下六种情况下电场的电场线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3470275" y="766763"/>
            <a:ext cx="757238" cy="54213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 fontAlgn="base"/>
            <a:endParaRPr lang="zh-CN" altLang="en-US" b="1" strike="noStrike" noProof="1">
              <a:solidFill>
                <a:schemeClr val="tx1"/>
              </a:solidFill>
            </a:endParaRPr>
          </a:p>
        </p:txBody>
      </p:sp>
      <p:sp>
        <p:nvSpPr>
          <p:cNvPr id="10244" name="文本框 6"/>
          <p:cNvSpPr txBox="1"/>
          <p:nvPr/>
        </p:nvSpPr>
        <p:spPr>
          <a:xfrm>
            <a:off x="4300538" y="836613"/>
            <a:ext cx="6019800" cy="53228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2000" b="1">
                <a:latin typeface="Arial" panose="020B0604020202020204" pitchFamily="34" charset="0"/>
                <a:ea typeface="宋体" panose="02010600030101010101" pitchFamily="2" charset="-122"/>
              </a:rPr>
              <a:t>孤立正负点电荷电场线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2000" b="1">
                <a:latin typeface="Arial" panose="020B0604020202020204" pitchFamily="34" charset="0"/>
                <a:ea typeface="宋体" panose="02010600030101010101" pitchFamily="2" charset="-122"/>
              </a:rPr>
              <a:t>等量异种电荷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2000" b="1">
                <a:latin typeface="Arial" panose="020B0604020202020204" pitchFamily="34" charset="0"/>
                <a:ea typeface="宋体" panose="02010600030101010101" pitchFamily="2" charset="-122"/>
              </a:rPr>
              <a:t>等量同种电荷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2000" b="1">
                <a:latin typeface="Arial" panose="020B0604020202020204" pitchFamily="34" charset="0"/>
                <a:ea typeface="宋体" panose="02010600030101010101" pitchFamily="2" charset="-122"/>
              </a:rPr>
              <a:t>匀强电场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2000" b="1">
                <a:latin typeface="Arial" panose="020B0604020202020204" pitchFamily="34" charset="0"/>
                <a:ea typeface="宋体" panose="02010600030101010101" pitchFamily="2" charset="-122"/>
              </a:rPr>
              <a:t>点电荷与金属板间的电场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5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7875" y="1484313"/>
            <a:ext cx="5386388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6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450" y="1477963"/>
            <a:ext cx="4887913" cy="1677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文本框 4"/>
          <p:cNvSpPr txBox="1"/>
          <p:nvPr/>
        </p:nvSpPr>
        <p:spPr>
          <a:xfrm>
            <a:off x="269875" y="230188"/>
            <a:ext cx="975995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zh-CN" altLang="zh-CN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六种典型电场的电场线</a:t>
            </a:r>
            <a:endParaRPr lang="zh-CN" altLang="zh-CN" sz="2800" b="1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9" name="文本框 7"/>
          <p:cNvSpPr txBox="1"/>
          <p:nvPr/>
        </p:nvSpPr>
        <p:spPr>
          <a:xfrm>
            <a:off x="552450" y="3648075"/>
            <a:ext cx="10841038" cy="193833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55600" indent="-355600" algn="just" defTabSz="914400">
              <a:lnSpc>
                <a:spcPct val="150000"/>
              </a:lnSpc>
              <a:tabLst>
                <a:tab pos="2700655" algn="l"/>
              </a:tabLst>
            </a:pPr>
            <a:r>
              <a:rPr lang="zh-CN" altLang="zh-CN" sz="2000" dirty="0">
                <a:latin typeface="Times New Roman" panose="02020603050405020304"/>
                <a:ea typeface="微软雅黑" panose="020B0503020204020204" charset="-122"/>
                <a:sym typeface="微软雅黑" panose="020B0503020204020204" charset="-122"/>
              </a:rPr>
              <a:t>电场线的特点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charset="-122"/>
            </a:endParaRPr>
          </a:p>
          <a:p>
            <a:pPr marL="355600" indent="-355600" algn="just" defTabSz="914400">
              <a:lnSpc>
                <a:spcPct val="150000"/>
              </a:lnSpc>
              <a:tabLst>
                <a:tab pos="2700655" algn="l"/>
              </a:tabLs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1.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电场线从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/>
              </a:rPr>
              <a:t>________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或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/>
              </a:rPr>
              <a:t>________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出发，终止于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/>
              </a:rPr>
              <a:t>________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或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/>
              </a:rPr>
              <a:t>________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。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150000"/>
              </a:lnSpc>
              <a:tabLst>
                <a:tab pos="2700655" algn="l"/>
              </a:tabLs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2.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同一电场的电场线不相交，不闭合。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55600" indent="-355600" algn="just" defTabSz="914400">
              <a:lnSpc>
                <a:spcPct val="150000"/>
              </a:lnSpc>
              <a:tabLst>
                <a:tab pos="2700655" algn="l"/>
              </a:tabLst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3.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在同一幅图中，电场强度较大的地方电场线较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/>
              </a:rPr>
              <a:t>____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，电场强度较小的地方电场线较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/>
              </a:rPr>
              <a:t>____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。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sp>
        <p:nvSpPr>
          <p:cNvPr id="11270" name="矩形 8"/>
          <p:cNvSpPr/>
          <p:nvPr/>
        </p:nvSpPr>
        <p:spPr>
          <a:xfrm>
            <a:off x="1895475" y="4151313"/>
            <a:ext cx="944563" cy="3984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0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charset="-122"/>
                <a:sym typeface="Times New Roman" panose="02020603050405020304"/>
              </a:rPr>
              <a:t>正电荷</a:t>
            </a:r>
            <a:endParaRPr lang="zh-CN" altLang="zh-CN" sz="2000" dirty="0">
              <a:solidFill>
                <a:srgbClr val="C00000"/>
              </a:solidFill>
              <a:latin typeface="Times New Roman" panose="02020603050405020304"/>
              <a:ea typeface="微软雅黑" panose="020B0503020204020204" charset="-122"/>
              <a:sym typeface="Times New Roman" panose="02020603050405020304"/>
            </a:endParaRPr>
          </a:p>
        </p:txBody>
      </p:sp>
      <p:sp>
        <p:nvSpPr>
          <p:cNvPr id="11271" name="矩形 9"/>
          <p:cNvSpPr/>
          <p:nvPr/>
        </p:nvSpPr>
        <p:spPr>
          <a:xfrm>
            <a:off x="3216275" y="4129088"/>
            <a:ext cx="944563" cy="3984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0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charset="-122"/>
                <a:sym typeface="Times New Roman" panose="02020603050405020304"/>
              </a:rPr>
              <a:t>无限远</a:t>
            </a:r>
            <a:endParaRPr lang="zh-CN" altLang="zh-CN" sz="2000" dirty="0">
              <a:solidFill>
                <a:srgbClr val="C00000"/>
              </a:solidFill>
              <a:latin typeface="Times New Roman" panose="02020603050405020304"/>
              <a:ea typeface="微软雅黑" panose="020B0503020204020204" charset="-122"/>
              <a:sym typeface="Times New Roman" panose="02020603050405020304"/>
            </a:endParaRPr>
          </a:p>
        </p:txBody>
      </p:sp>
      <p:sp>
        <p:nvSpPr>
          <p:cNvPr id="11272" name="矩形 10"/>
          <p:cNvSpPr/>
          <p:nvPr/>
        </p:nvSpPr>
        <p:spPr>
          <a:xfrm>
            <a:off x="5735638" y="4151313"/>
            <a:ext cx="944562" cy="3984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0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charset="-122"/>
                <a:sym typeface="Times New Roman" panose="02020603050405020304"/>
              </a:rPr>
              <a:t>无限远</a:t>
            </a:r>
            <a:endParaRPr lang="zh-CN" altLang="zh-CN" sz="2000" dirty="0">
              <a:solidFill>
                <a:srgbClr val="C00000"/>
              </a:solidFill>
              <a:latin typeface="Times New Roman" panose="02020603050405020304"/>
              <a:ea typeface="微软雅黑" panose="020B0503020204020204" charset="-122"/>
              <a:sym typeface="Times New Roman" panose="02020603050405020304"/>
            </a:endParaRPr>
          </a:p>
        </p:txBody>
      </p:sp>
      <p:sp>
        <p:nvSpPr>
          <p:cNvPr id="11273" name="矩形 11"/>
          <p:cNvSpPr/>
          <p:nvPr/>
        </p:nvSpPr>
        <p:spPr>
          <a:xfrm>
            <a:off x="7032625" y="4151313"/>
            <a:ext cx="944563" cy="3984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0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charset="-122"/>
                <a:sym typeface="Times New Roman" panose="02020603050405020304"/>
              </a:rPr>
              <a:t>负电荷</a:t>
            </a:r>
            <a:endParaRPr lang="zh-CN" altLang="zh-CN" sz="2000" dirty="0">
              <a:solidFill>
                <a:srgbClr val="C00000"/>
              </a:solidFill>
              <a:latin typeface="Times New Roman" panose="02020603050405020304"/>
              <a:ea typeface="微软雅黑" panose="020B0503020204020204" charset="-122"/>
              <a:sym typeface="Times New Roman" panose="02020603050405020304"/>
            </a:endParaRPr>
          </a:p>
        </p:txBody>
      </p:sp>
      <p:sp>
        <p:nvSpPr>
          <p:cNvPr id="11274" name="矩形 12"/>
          <p:cNvSpPr/>
          <p:nvPr/>
        </p:nvSpPr>
        <p:spPr>
          <a:xfrm>
            <a:off x="6022975" y="5087938"/>
            <a:ext cx="438150" cy="3984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000">
                <a:solidFill>
                  <a:srgbClr val="C00000"/>
                </a:solidFill>
                <a:latin typeface="Times New Roman" panose="02020603050405020304"/>
                <a:ea typeface="微软雅黑" panose="020B0503020204020204" charset="-122"/>
                <a:sym typeface="Times New Roman" panose="02020603050405020304"/>
              </a:rPr>
              <a:t>密</a:t>
            </a:r>
            <a:endParaRPr lang="zh-CN" altLang="zh-CN" sz="2000">
              <a:solidFill>
                <a:srgbClr val="C00000"/>
              </a:solidFill>
              <a:latin typeface="Times New Roman" panose="02020603050405020304"/>
              <a:ea typeface="微软雅黑" panose="020B0503020204020204" charset="-122"/>
              <a:sym typeface="Times New Roman" panose="02020603050405020304"/>
            </a:endParaRPr>
          </a:p>
        </p:txBody>
      </p:sp>
      <p:sp>
        <p:nvSpPr>
          <p:cNvPr id="11275" name="矩形 13"/>
          <p:cNvSpPr/>
          <p:nvPr/>
        </p:nvSpPr>
        <p:spPr>
          <a:xfrm>
            <a:off x="10056813" y="5065713"/>
            <a:ext cx="436562" cy="3984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zh-CN" sz="2000">
                <a:solidFill>
                  <a:srgbClr val="C00000"/>
                </a:solidFill>
                <a:latin typeface="Times New Roman" panose="02020603050405020304"/>
                <a:ea typeface="微软雅黑" panose="020B0503020204020204" charset="-122"/>
                <a:sym typeface="Times New Roman" panose="02020603050405020304"/>
              </a:rPr>
              <a:t>疏</a:t>
            </a:r>
            <a:endParaRPr lang="zh-CN" altLang="zh-CN" sz="2000">
              <a:solidFill>
                <a:srgbClr val="C00000"/>
              </a:solidFill>
              <a:latin typeface="Times New Roman" panose="02020603050405020304"/>
              <a:ea typeface="微软雅黑" panose="020B0503020204020204" charset="-122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7" grpId="1"/>
      <p:bldP spid="11269" grpId="0"/>
      <p:bldP spid="11269" grpId="1"/>
      <p:bldP spid="11270" grpId="0"/>
      <p:bldP spid="11270" grpId="1"/>
      <p:bldP spid="11271" grpId="0"/>
      <p:bldP spid="11271" grpId="1"/>
      <p:bldP spid="11272" grpId="0"/>
      <p:bldP spid="11272" grpId="1"/>
      <p:bldP spid="11273" grpId="0"/>
      <p:bldP spid="11273" grpId="1"/>
      <p:bldP spid="11274" grpId="0"/>
      <p:bldP spid="11274" grpId="1"/>
      <p:bldP spid="11275" grpId="0"/>
      <p:bldP spid="1127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框 4"/>
          <p:cNvSpPr txBox="1"/>
          <p:nvPr/>
        </p:nvSpPr>
        <p:spPr>
          <a:xfrm>
            <a:off x="269875" y="230188"/>
            <a:ext cx="975995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</a:rPr>
              <a:t>等量同种和异种点电荷的电场线</a:t>
            </a:r>
            <a:endParaRPr lang="zh-CN" alt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12290" name="文本框 101"/>
          <p:cNvSpPr txBox="1"/>
          <p:nvPr/>
        </p:nvSpPr>
        <p:spPr>
          <a:xfrm>
            <a:off x="263525" y="693738"/>
            <a:ext cx="11545888" cy="33226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【例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5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charset="-122"/>
              </a:rPr>
              <a:t>】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多选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电场线能直观地反映电场的分布情况．如图甲是等量异号点电荷形成电场的电场线，图乙是电场中的一些点；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是电荷连线的中点，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是连线中垂线上关于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对称的两点，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是两电荷连线上关于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对称的两点．则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两点电场强度相同</a:t>
            </a:r>
            <a:endParaRPr lang="zh-CN" altLang="zh-CN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两点电场强度不同</a:t>
            </a:r>
            <a:endParaRPr lang="zh-CN" altLang="zh-CN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三点中，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点电场强度最小</a:t>
            </a:r>
            <a:endParaRPr lang="zh-CN" altLang="zh-CN" sz="2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．从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点向</a:t>
            </a:r>
            <a:r>
              <a:rPr lang="en-US" altLang="zh-CN" sz="2000" i="1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点运动的电子加速度逐渐增大</a:t>
            </a:r>
            <a:endParaRPr lang="en-US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291" name="图片 5"/>
          <p:cNvPicPr/>
          <p:nvPr/>
        </p:nvPicPr>
        <p:blipFill>
          <a:blip r:embed="rId1"/>
          <a:stretch>
            <a:fillRect/>
          </a:stretch>
        </p:blipFill>
        <p:spPr>
          <a:xfrm>
            <a:off x="6888163" y="1773238"/>
            <a:ext cx="3521075" cy="17065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文本框 6"/>
          <p:cNvSpPr txBox="1"/>
          <p:nvPr/>
        </p:nvSpPr>
        <p:spPr>
          <a:xfrm>
            <a:off x="4222750" y="1749425"/>
            <a:ext cx="549275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0025" y="3922713"/>
            <a:ext cx="11695113" cy="335121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355600" indent="-355600"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en-US" sz="2000" strike="noStrike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【例</a:t>
            </a:r>
            <a:r>
              <a:rPr lang="en-US" altLang="zh-CN" sz="2000" strike="noStrike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6</a:t>
            </a:r>
            <a:r>
              <a:rPr lang="zh-CN" altLang="en-US" sz="2000" strike="noStrike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】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两个带等量正电的点电荷，固定在图</a:t>
            </a:r>
            <a:r>
              <a:rPr lang="en-US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5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</a:t>
            </a:r>
            <a:r>
              <a:rPr lang="en-US" altLang="zh-CN" sz="20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en-US" altLang="zh-CN" sz="20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B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两点，</a:t>
            </a:r>
            <a:r>
              <a:rPr lang="en-US" altLang="zh-CN" sz="20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是它们连线的中点，</a:t>
            </a:r>
            <a:r>
              <a:rPr lang="en-US" altLang="zh-CN" sz="20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N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en-US" altLang="zh-CN" sz="20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是中垂线上的两点，</a:t>
            </a:r>
            <a:r>
              <a:rPr lang="en-US" altLang="zh-CN" sz="20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ON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＝</a:t>
            </a:r>
            <a:r>
              <a:rPr lang="en-US" altLang="zh-CN" sz="20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OP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。一带负电的试探电荷，从</a:t>
            </a:r>
            <a:r>
              <a:rPr lang="en-US" altLang="zh-CN" sz="2000" i="1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P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点由静止释放，只在静电力作用下运动，则试探电荷</a:t>
            </a:r>
            <a:r>
              <a:rPr lang="en-US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</a:t>
            </a:r>
            <a:r>
              <a:rPr lang="zh-CN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　　</a:t>
            </a:r>
            <a:r>
              <a:rPr lang="en-US" altLang="zh-CN" sz="2000" strike="noStrike" kern="100" noProof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)</a:t>
            </a:r>
            <a:endParaRPr lang="en-US" altLang="zh-CN" sz="2000" strike="noStrike" kern="100" noProof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A.</a:t>
            </a:r>
            <a:r>
              <a:rPr lang="zh-CN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运动到</a:t>
            </a:r>
            <a:r>
              <a:rPr lang="en-US" altLang="zh-CN" sz="2000" i="1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O</a:t>
            </a:r>
            <a:r>
              <a:rPr lang="zh-CN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点时的速度最大</a:t>
            </a:r>
            <a:endParaRPr lang="zh-CN" altLang="zh-CN" sz="200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B.</a:t>
            </a:r>
            <a:r>
              <a:rPr lang="zh-CN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经过关于</a:t>
            </a:r>
            <a:r>
              <a:rPr lang="en-US" altLang="zh-CN" sz="2000" i="1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O</a:t>
            </a:r>
            <a:r>
              <a:rPr lang="zh-CN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对称的两点时加速度相同</a:t>
            </a:r>
            <a:endParaRPr lang="zh-CN" altLang="zh-CN" sz="200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C.</a:t>
            </a:r>
            <a:r>
              <a:rPr lang="zh-CN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沿着</a:t>
            </a:r>
            <a:r>
              <a:rPr lang="en-US" altLang="zh-CN" sz="2000" i="1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P</a:t>
            </a:r>
            <a:r>
              <a:rPr lang="en-US" altLang="zh-CN" sz="2000" strike="noStrike" kern="100" noProof="1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  <a:sym typeface="+mn-ea"/>
              </a:rPr>
              <a:t>→</a:t>
            </a:r>
            <a:r>
              <a:rPr lang="en-US" altLang="zh-CN" sz="2000" i="1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O</a:t>
            </a:r>
            <a:r>
              <a:rPr lang="en-US" altLang="zh-CN" sz="2000" strike="noStrike" kern="100" noProof="1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  <a:sym typeface="+mn-ea"/>
              </a:rPr>
              <a:t>→</a:t>
            </a:r>
            <a:r>
              <a:rPr lang="en-US" altLang="zh-CN" sz="2000" i="1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N</a:t>
            </a:r>
            <a:r>
              <a:rPr lang="zh-CN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，试探电荷的加速度一定先减小后增加</a:t>
            </a:r>
            <a:endParaRPr lang="zh-CN" altLang="zh-CN" sz="2000" strike="noStrike" kern="100" noProof="1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D.</a:t>
            </a:r>
            <a:r>
              <a:rPr lang="zh-CN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若试探电荷的电荷量增大，试探电荷在</a:t>
            </a:r>
            <a:r>
              <a:rPr lang="en-US" altLang="zh-CN" sz="2000" i="1" strike="noStrike" kern="100" noProof="1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+mn-ea"/>
              </a:rPr>
              <a:t>P</a:t>
            </a:r>
            <a:r>
              <a:rPr lang="zh-CN" altLang="zh-CN" sz="2000" strike="noStrike" kern="100" noProof="1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点所受静电力与其电荷量的比值增大</a:t>
            </a:r>
            <a:endParaRPr lang="zh-CN" altLang="zh-CN" sz="2000" strike="noStrike" kern="100" noProof="1" dirty="0">
              <a:effectLst/>
              <a:latin typeface="宋体" panose="02010600030101010101" pitchFamily="2" charset="-122"/>
              <a:cs typeface="Courier New" panose="02070309020205020404"/>
            </a:endParaRPr>
          </a:p>
          <a:p>
            <a:pPr marL="355600" indent="-355600" algn="just" fontAlgn="base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endParaRPr lang="en-US" altLang="zh-CN" sz="2000" strike="noStrike" kern="100" noProof="1" dirty="0"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12294" name="图片 17" descr="说明: D:\共享\Word\Q907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80550" y="5013325"/>
            <a:ext cx="1814513" cy="1452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TextBox 10"/>
          <p:cNvSpPr txBox="1"/>
          <p:nvPr/>
        </p:nvSpPr>
        <p:spPr>
          <a:xfrm>
            <a:off x="11136313" y="4508500"/>
            <a:ext cx="374650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endParaRPr lang="en-US" altLang="zh-CN" sz="2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0" grpId="0"/>
      <p:bldP spid="12289" grpId="1"/>
      <p:bldP spid="12290" grpId="1"/>
      <p:bldP spid="12292" grpId="0"/>
      <p:bldP spid="12292" grpId="1"/>
      <p:bldP spid="16" grpId="0"/>
      <p:bldP spid="16" grpId="1"/>
      <p:bldP spid="18" grpId="0"/>
      <p:bldP spid="18" grpId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commondata" val="eyJoZGlkIjoiMjBhMGE5ODA0ZjA3YWE2Y2EzYjBmNDdlZDE5ZjMwZmEifQ=="/>
</p:tagLst>
</file>

<file path=ppt/tags/tag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1*a*1"/>
  <p:tag name="KSO_WM_TEMPLATE_CATEGORY" val="custom"/>
  <p:tag name="KSO_WM_TEMPLATE_INDEX" val="20206915"/>
  <p:tag name="KSO_WM_UNIT_LAYERLEVEL" val="1"/>
  <p:tag name="KSO_WM_TAG_VERSION" val="1.0"/>
  <p:tag name="KSO_WM_BEAUTIFY_FLAG" val=""/>
  <p:tag name="KSO_WM_UNIT_PRESET_TEXT" val="空白演示经典风格"/>
  <p:tag name="KSO_WM_UNIT_TEXT_FILL_FORE_SCHEMECOLOR_INDEX_BRIGHTNESS" val="0"/>
  <p:tag name="KSO_WM_UNIT_TEXT_FILL_FORE_SCHEMECOLOR_INDEX" val="5"/>
  <p:tag name="KSO_WM_UNIT_TEXT_FILL_TYPE" val="1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3283</Words>
  <Application>WPS 演示</Application>
  <PresentationFormat/>
  <Paragraphs>248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14</vt:i4>
      </vt:variant>
      <vt:variant>
        <vt:lpstr>幻灯片标题</vt:lpstr>
      </vt:variant>
      <vt:variant>
        <vt:i4>17</vt:i4>
      </vt:variant>
    </vt:vector>
  </HeadingPairs>
  <TitlesOfParts>
    <vt:vector size="44" baseType="lpstr">
      <vt:lpstr>Arial</vt:lpstr>
      <vt:lpstr>宋体</vt:lpstr>
      <vt:lpstr>Wingdings</vt:lpstr>
      <vt:lpstr>黑体</vt:lpstr>
      <vt:lpstr>Times New Roman</vt:lpstr>
      <vt:lpstr>微软雅黑</vt:lpstr>
      <vt:lpstr>Times New Roman</vt:lpstr>
      <vt:lpstr>Courier New</vt:lpstr>
      <vt:lpstr>华文细黑</vt:lpstr>
      <vt:lpstr>Arial Unicode MS</vt:lpstr>
      <vt:lpstr>Calibri</vt:lpstr>
      <vt:lpstr>默认设计模板</vt:lpstr>
      <vt:lpstr>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 电场、电场强度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电场、电场强度</dc:title>
  <dc:creator>fshq15212718708</dc:creator>
  <cp:lastModifiedBy>权</cp:lastModifiedBy>
  <cp:revision>9</cp:revision>
  <dcterms:created xsi:type="dcterms:W3CDTF">2023-12-05T03:12:00Z</dcterms:created>
  <dcterms:modified xsi:type="dcterms:W3CDTF">2023-12-07T13:21:02Z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E165385C6CDB41DDAE5B5B03A22FF7EA_12</vt:lpwstr>
  </property>
</Properties>
</file>