
<file path=[Content_Types].xml><?xml version="1.0" encoding="utf-8"?>
<Types xmlns="http://schemas.openxmlformats.org/package/2006/content-types">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8" r:id="rId3"/>
    <p:sldMasterId id="2147483694" r:id="rId4"/>
    <p:sldMasterId id="2147483706" r:id="rId5"/>
    <p:sldMasterId id="2147483711" r:id="rId6"/>
    <p:sldMasterId id="2147483717" r:id="rId7"/>
    <p:sldMasterId id="2147483724" r:id="rId8"/>
    <p:sldMasterId id="2147483731" r:id="rId9"/>
  </p:sldMasterIdLst>
  <p:notesMasterIdLst>
    <p:notesMasterId r:id="rId12"/>
  </p:notesMasterIdLst>
  <p:sldIdLst>
    <p:sldId id="937" r:id="rId10"/>
    <p:sldId id="938" r:id="rId11"/>
    <p:sldId id="1025" r:id="rId13"/>
    <p:sldId id="1088" r:id="rId14"/>
    <p:sldId id="1113" r:id="rId15"/>
    <p:sldId id="1027" r:id="rId16"/>
    <p:sldId id="1102" r:id="rId17"/>
    <p:sldId id="695" r:id="rId18"/>
    <p:sldId id="956" r:id="rId19"/>
    <p:sldId id="1019" r:id="rId20"/>
    <p:sldId id="1020" r:id="rId21"/>
    <p:sldId id="1021" r:id="rId22"/>
    <p:sldId id="1022" r:id="rId23"/>
    <p:sldId id="1064" r:id="rId24"/>
  </p:sldIdLst>
  <p:sldSz cx="12192000" cy="6858000"/>
  <p:notesSz cx="6858000" cy="9144000"/>
  <p:embeddedFontLst>
    <p:embeddedFont>
      <p:font typeface="黑体" panose="02010609060101010101" pitchFamily="49" charset="-122"/>
      <p:regular r:id="rId29"/>
    </p:embeddedFont>
    <p:embeddedFont>
      <p:font typeface="华文新魏" panose="02010800040101010101" charset="-122"/>
      <p:regular r:id="rId30"/>
    </p:embeddedFont>
    <p:embeddedFont>
      <p:font typeface="微软雅黑" panose="020B0503020204020204" charset="-122"/>
      <p:regular r:id="rId31"/>
    </p:embeddedFont>
    <p:embeddedFont>
      <p:font typeface="楷体" panose="02010609060101010101" charset="-122"/>
      <p:regular r:id="rId32"/>
    </p:embeddedFont>
    <p:embeddedFont>
      <p:font typeface="华文中宋" panose="02010600040101010101" pitchFamily="2" charset="-122"/>
      <p:regular r:id="rId33"/>
    </p:embeddedFont>
    <p:embeddedFont>
      <p:font typeface="方正姚体" panose="02010601030101010101" pitchFamily="2" charset="-122"/>
      <p:regular r:id="rId34"/>
    </p:embeddedFont>
    <p:embeddedFont>
      <p:font typeface="Calibri" panose="020F0502020204030204"/>
      <p:regular r:id="rId35"/>
      <p:bold r:id="rId36"/>
      <p:italic r:id="rId37"/>
      <p:boldItalic r:id="rId38"/>
    </p:embeddedFont>
    <p:embeddedFont>
      <p:font typeface="方正清刻本悦宋简体" panose="02000000000000000000" pitchFamily="2" charset="-122"/>
      <p:regular r:id="rId39"/>
    </p:embeddedFont>
    <p:embeddedFont>
      <p:font typeface="方正清楷 简" panose="02000500000000000000" charset="-122"/>
      <p:regular r:id="rId40"/>
    </p:embeddedFont>
    <p:embeddedFont>
      <p:font typeface="Calibri Light" panose="020F0302020204030204" charset="0"/>
      <p:regular r:id="rId41"/>
      <p:italic r:id="rId42"/>
    </p:embeddedFont>
  </p:embeddedFontLst>
  <p:custDataLst>
    <p:tags r:id="rId43"/>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3200"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8"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0"/>
  <p:cmAuthor id="7" name="倩文 黄" initials="倩" lastIdx="0" clrIdx="0"/>
  <p:cmAuthor id="1" name="Administrator" initials="A" lastIdx="1" clrIdx="0"/>
  <p:cmAuthor id="8" name="lenovo" initials="l" lastIdx="6" clrIdx="2"/>
  <p:cmAuthor id="2" name="FtpDown" initials="F" lastIdx="2" clrIdx="0"/>
  <p:cmAuthor id="3" name="新课标第一网" initials="新" lastIdx="2" clrIdx="0"/>
  <p:cmAuthor id="10" name="Lenovo" initials="L" lastIdx="1" clrIdx="9"/>
  <p:cmAuthor id="4" name="张 梦鸽" initials="张" lastIdx="1" clrIdx="2"/>
  <p:cmAuthor id="11" name="ZZC" initials="Z" lastIdx="1" clrIdx="10"/>
  <p:cmAuthor id="5" name="ming qiu" initials="m" lastIdx="17" clrIdx="1"/>
  <p:cmAuthor id="12" name="12279" initials="1" lastIdx="1" clrIdx="11"/>
  <p:cmAuthor id="6" name="1206988966@qq.com" initials="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FFFF"/>
    <a:srgbClr val="942B28"/>
    <a:srgbClr val="003F88"/>
    <a:srgbClr val="D38F62"/>
    <a:srgbClr val="E2793F"/>
    <a:srgbClr val="DEAF81"/>
    <a:srgbClr val="EFAB5A"/>
    <a:srgbClr val="E2F0D9"/>
    <a:srgbClr val="C16B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43" d="100"/>
          <a:sy n="43" d="100"/>
        </p:scale>
        <p:origin x="72" y="756"/>
      </p:cViewPr>
      <p:guideLst>
        <p:guide orient="horz" pos="195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3" Type="http://schemas.openxmlformats.org/officeDocument/2006/relationships/tags" Target="tags/tag113.xml"/><Relationship Id="rId42" Type="http://schemas.openxmlformats.org/officeDocument/2006/relationships/font" Target="fonts/font14.fntdata"/><Relationship Id="rId41" Type="http://schemas.openxmlformats.org/officeDocument/2006/relationships/font" Target="fonts/font13.fntdata"/><Relationship Id="rId40" Type="http://schemas.openxmlformats.org/officeDocument/2006/relationships/font" Target="fonts/font12.fntdata"/><Relationship Id="rId4" Type="http://schemas.openxmlformats.org/officeDocument/2006/relationships/slideMaster" Target="slideMasters/slideMaster3.xml"/><Relationship Id="rId39" Type="http://schemas.openxmlformats.org/officeDocument/2006/relationships/font" Target="fonts/font11.fntdata"/><Relationship Id="rId38" Type="http://schemas.openxmlformats.org/officeDocument/2006/relationships/font" Target="fonts/font10.fntdata"/><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Master" Target="slideMasters/slideMaster2.xml"/><Relationship Id="rId29" Type="http://schemas.openxmlformats.org/officeDocument/2006/relationships/font" Target="fonts/font1.fntdata"/><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14.xml"/><Relationship Id="rId23" Type="http://schemas.openxmlformats.org/officeDocument/2006/relationships/slide" Target="slides/slide13.xml"/><Relationship Id="rId22" Type="http://schemas.openxmlformats.org/officeDocument/2006/relationships/slide" Target="slides/slide12.xml"/><Relationship Id="rId21" Type="http://schemas.openxmlformats.org/officeDocument/2006/relationships/slide" Target="slides/slide11.xml"/><Relationship Id="rId20" Type="http://schemas.openxmlformats.org/officeDocument/2006/relationships/slide" Target="slides/slide10.xml"/><Relationship Id="rId2" Type="http://schemas.openxmlformats.org/officeDocument/2006/relationships/theme" Target="theme/theme1.xml"/><Relationship Id="rId19" Type="http://schemas.openxmlformats.org/officeDocument/2006/relationships/slide" Target="slides/slide9.xml"/><Relationship Id="rId18" Type="http://schemas.openxmlformats.org/officeDocument/2006/relationships/slide" Target="slides/slide8.xml"/><Relationship Id="rId17" Type="http://schemas.openxmlformats.org/officeDocument/2006/relationships/slide" Target="slides/slide7.xml"/><Relationship Id="rId16" Type="http://schemas.openxmlformats.org/officeDocument/2006/relationships/slide" Target="slides/slide6.xml"/><Relationship Id="rId15" Type="http://schemas.openxmlformats.org/officeDocument/2006/relationships/slide" Target="slides/slide5.xml"/><Relationship Id="rId14" Type="http://schemas.openxmlformats.org/officeDocument/2006/relationships/slide" Target="slides/slide4.xml"/><Relationship Id="rId13" Type="http://schemas.openxmlformats.org/officeDocument/2006/relationships/slide" Target="slides/slide3.xml"/><Relationship Id="rId12" Type="http://schemas.openxmlformats.org/officeDocument/2006/relationships/notesMaster" Target="notesMasters/notesMaster1.xml"/><Relationship Id="rId11" Type="http://schemas.openxmlformats.org/officeDocument/2006/relationships/slide" Target="slides/slide2.xml"/><Relationship Id="rId10" Type="http://schemas.openxmlformats.org/officeDocument/2006/relationships/slide" Target="slides/slide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途径，目标</a:t>
            </a:r>
            <a:endParaRPr lang="zh-CN" altLang="en-US"/>
          </a:p>
          <a:p>
            <a:endParaRPr lang="zh-CN" altLang="en-US"/>
          </a:p>
        </p:txBody>
      </p:sp>
      <p:sp>
        <p:nvSpPr>
          <p:cNvPr id="4" name="灯片编号占位符 3"/>
          <p:cNvSpPr>
            <a:spLocks noGrp="1"/>
          </p:cNvSpPr>
          <p:nvPr>
            <p:ph type="sldNum" sz="quarter" idx="10"/>
          </p:nvPr>
        </p:nvSpPr>
        <p:spPr/>
        <p:txBody>
          <a:bodyPr/>
          <a:lstStyle/>
          <a:p>
            <a:fld id="{D43CD1DD-7A2C-4ED2-A02A-CACD21005F4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showMasterSp="0"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sp>
        <p:nvSpPr>
          <p:cNvPr id="5" name="矩形 4"/>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2" name="文本框 1"/>
          <p:cNvSpPr txBox="1"/>
          <p:nvPr userDrawn="1"/>
        </p:nvSpPr>
        <p:spPr>
          <a:xfrm>
            <a:off x="0" y="0"/>
            <a:ext cx="12192000" cy="511175"/>
          </a:xfrm>
          <a:prstGeom prst="rect">
            <a:avLst/>
          </a:prstGeom>
          <a:solidFill>
            <a:srgbClr val="C00000"/>
          </a:solidFill>
        </p:spPr>
        <p:txBody>
          <a:bodyPr wrap="square" rtlCol="0">
            <a:spAutoFit/>
          </a:bodyPr>
          <a:lstStyle/>
          <a:p>
            <a:endParaRPr lang="zh-CN" altLang="en-US" sz="273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cSld name="3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sp>
        <p:nvSpPr>
          <p:cNvPr id="5" name="矩形 4"/>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5855"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345" u="none" strike="noStrike" kern="1200" cap="none" spc="200" normalizeH="0" baseline="0">
                <a:solidFill>
                  <a:schemeClr val="tx1">
                    <a:lumMod val="65000"/>
                    <a:lumOff val="35000"/>
                  </a:schemeClr>
                </a:solidFill>
                <a:uFillTx/>
              </a:defRPr>
            </a:lvl1pPr>
            <a:lvl2pPr marL="446405" indent="0" algn="ctr">
              <a:buNone/>
              <a:defRPr sz="1955"/>
            </a:lvl2pPr>
            <a:lvl3pPr marL="892175" indent="0" algn="ctr">
              <a:buNone/>
              <a:defRPr sz="1755"/>
            </a:lvl3pPr>
            <a:lvl4pPr marL="1337945" indent="0" algn="ctr">
              <a:buNone/>
              <a:defRPr sz="1560"/>
            </a:lvl4pPr>
            <a:lvl5pPr marL="1783715" indent="0" algn="ctr">
              <a:buNone/>
              <a:defRPr sz="1560"/>
            </a:lvl5pPr>
            <a:lvl6pPr marL="2229485" indent="0" algn="ctr">
              <a:buNone/>
              <a:defRPr sz="1560"/>
            </a:lvl6pPr>
            <a:lvl7pPr marL="2676525" indent="0" algn="ctr">
              <a:buNone/>
              <a:defRPr sz="1560"/>
            </a:lvl7pPr>
            <a:lvl8pPr marL="3122295" indent="0" algn="ctr">
              <a:buNone/>
              <a:defRPr sz="1560"/>
            </a:lvl8pPr>
            <a:lvl9pPr marL="3566795" indent="0" algn="ctr">
              <a:buNone/>
              <a:defRPr sz="156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1"/>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showMasterSp="0"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1"/>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1"/>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1"/>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1"/>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1"/>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1" y="6502400"/>
            <a:ext cx="1962785" cy="271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A1409A68-E45B-4F64-9FC1-03BB6B7B7B1F}"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6DC08D5D-ACD7-438B-8F02-9B3F7D64ACD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showMasterSp="0">
  <p:cSld name="1_空白">
    <p:spTree>
      <p:nvGrpSpPr>
        <p:cNvPr id="1" name=""/>
        <p:cNvGrpSpPr/>
        <p:nvPr/>
      </p:nvGrpSpPr>
      <p:grpSpPr>
        <a:xfrm>
          <a:off x="0" y="0"/>
          <a:ext cx="0" cy="0"/>
          <a:chOff x="0" y="0"/>
          <a:chExt cx="0" cy="0"/>
        </a:xfrm>
      </p:grpSpPr>
      <p:sp>
        <p:nvSpPr>
          <p:cNvPr id="5" name="矩形 4"/>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2" name="文本框 1"/>
          <p:cNvSpPr txBox="1"/>
          <p:nvPr userDrawn="1"/>
        </p:nvSpPr>
        <p:spPr>
          <a:xfrm>
            <a:off x="0" y="0"/>
            <a:ext cx="12192000" cy="512445"/>
          </a:xfrm>
          <a:prstGeom prst="rect">
            <a:avLst/>
          </a:prstGeom>
          <a:solidFill>
            <a:srgbClr val="C00000"/>
          </a:solidFill>
        </p:spPr>
        <p:txBody>
          <a:bodyPr wrap="square" rtlCol="0">
            <a:spAutoFit/>
          </a:bodyPr>
          <a:lstStyle/>
          <a:p>
            <a:endParaRPr lang="zh-CN" altLang="en-US" sz="2735"/>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3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09600" y="6356351"/>
            <a:ext cx="2844800" cy="365125"/>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65600" y="6356351"/>
            <a:ext cx="3860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737600" y="6356351"/>
            <a:ext cx="2844800" cy="365125"/>
          </a:xfrm>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showMasterSp="0"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1" y="6502400"/>
            <a:ext cx="1962785" cy="271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09600" y="6356351"/>
            <a:ext cx="2844800" cy="365125"/>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65600" y="6356351"/>
            <a:ext cx="3860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737600" y="6356351"/>
            <a:ext cx="2844800" cy="365125"/>
          </a:xfrm>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showMasterSp="0"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1" y="6502400"/>
            <a:ext cx="1962785" cy="271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showMasterSp="0">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2" Type="http://schemas.openxmlformats.org/officeDocument/2006/relationships/theme" Target="../theme/theme1.xml"/><Relationship Id="rId41" Type="http://schemas.openxmlformats.org/officeDocument/2006/relationships/tags" Target="../tags/tag2.xml"/><Relationship Id="rId40" Type="http://schemas.openxmlformats.org/officeDocument/2006/relationships/tags" Target="../tags/tag1.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1" Type="http://schemas.openxmlformats.org/officeDocument/2006/relationships/theme" Target="../theme/theme2.xml"/><Relationship Id="rId10" Type="http://schemas.openxmlformats.org/officeDocument/2006/relationships/tags" Target="../tags/tag7.xml"/><Relationship Id="rId1"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9" Type="http://schemas.openxmlformats.org/officeDocument/2006/relationships/theme" Target="../theme/theme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27.xml"/><Relationship Id="rId8" Type="http://schemas.openxmlformats.org/officeDocument/2006/relationships/tags" Target="../tags/tag26.xml"/><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0" Type="http://schemas.openxmlformats.org/officeDocument/2006/relationships/theme" Target="../theme/theme4.xml"/><Relationship Id="rId1"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slideLayout" Target="../slideLayouts/slideLayout64.xml"/><Relationship Id="rId4" Type="http://schemas.openxmlformats.org/officeDocument/2006/relationships/slideLayout" Target="../slideLayouts/slideLayout63.xml"/><Relationship Id="rId3" Type="http://schemas.openxmlformats.org/officeDocument/2006/relationships/slideLayout" Target="../slideLayouts/slideLayout62.xml"/><Relationship Id="rId2" Type="http://schemas.openxmlformats.org/officeDocument/2006/relationships/slideLayout" Target="../slideLayouts/slideLayout61.xml"/><Relationship Id="rId11" Type="http://schemas.openxmlformats.org/officeDocument/2006/relationships/theme" Target="../theme/theme5.xml"/><Relationship Id="rId10" Type="http://schemas.openxmlformats.org/officeDocument/2006/relationships/tags" Target="../tags/tag32.xml"/><Relationship Id="rId1"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 Id="rId3" Type="http://schemas.openxmlformats.org/officeDocument/2006/relationships/slideLayout" Target="../slideLayouts/slideLayout67.xml"/><Relationship Id="rId2" Type="http://schemas.openxmlformats.org/officeDocument/2006/relationships/slideLayout" Target="../slideLayouts/slideLayout66.xml"/><Relationship Id="rId12" Type="http://schemas.openxmlformats.org/officeDocument/2006/relationships/theme" Target="../theme/theme6.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2" Type="http://schemas.openxmlformats.org/officeDocument/2006/relationships/theme" Target="../theme/theme7.xml"/><Relationship Id="rId11" Type="http://schemas.openxmlformats.org/officeDocument/2006/relationships/tags" Target="../tags/tag48.xml"/><Relationship Id="rId10" Type="http://schemas.openxmlformats.org/officeDocument/2006/relationships/tags" Target="../tags/tag47.xml"/><Relationship Id="rId1"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slideLayout" Target="../slideLayouts/slideLayout80.xml"/><Relationship Id="rId3" Type="http://schemas.openxmlformats.org/officeDocument/2006/relationships/slideLayout" Target="../slideLayouts/slideLayout79.xml"/><Relationship Id="rId2" Type="http://schemas.openxmlformats.org/officeDocument/2006/relationships/slideLayout" Target="../slideLayouts/slideLayout78.xml"/><Relationship Id="rId10" Type="http://schemas.openxmlformats.org/officeDocument/2006/relationships/theme" Target="../theme/theme8.xml"/><Relationship Id="rId1"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7" name="文本框 6"/>
          <p:cNvSpPr txBox="1"/>
          <p:nvPr userDrawn="1">
            <p:custDataLst>
              <p:tags r:id="rId40"/>
            </p:custDataLst>
          </p:nvPr>
        </p:nvSpPr>
        <p:spPr>
          <a:xfrm>
            <a:off x="635" y="0"/>
            <a:ext cx="12191365" cy="511175"/>
          </a:xfrm>
          <a:prstGeom prst="rect">
            <a:avLst/>
          </a:prstGeom>
          <a:solidFill>
            <a:srgbClr val="002060"/>
          </a:solidFill>
        </p:spPr>
        <p:txBody>
          <a:bodyPr wrap="square" rtlCol="0">
            <a:spAutoFit/>
          </a:bodyPr>
          <a:lstStyle/>
          <a:p>
            <a:pPr lvl="0" algn="ctr">
              <a:buClrTx/>
              <a:buSzTx/>
              <a:buFontTx/>
            </a:pPr>
            <a:endParaRPr lang="zh-CN" altLang="en-US" sz="2730">
              <a:solidFill>
                <a:schemeClr val="bg1"/>
              </a:solidFill>
              <a:latin typeface="黑体" panose="02010609060101010101" pitchFamily="49" charset="-122"/>
              <a:ea typeface="黑体" panose="02010609060101010101" pitchFamily="49" charset="-122"/>
              <a:sym typeface="+mn-ea"/>
            </a:endParaRPr>
          </a:p>
        </p:txBody>
      </p:sp>
    </p:spTree>
    <p:custDataLst>
      <p:tags r:id="rId41"/>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6"/>
            </p:custDataLst>
          </p:nvPr>
        </p:nvSpPr>
        <p:spPr>
          <a:xfrm>
            <a:off x="0" y="0"/>
            <a:ext cx="2322195" cy="511175"/>
          </a:xfrm>
          <a:prstGeom prst="rect">
            <a:avLst/>
          </a:prstGeom>
          <a:solidFill>
            <a:srgbClr val="002060"/>
          </a:solidFill>
        </p:spPr>
        <p:txBody>
          <a:bodyPr wrap="square" rtlCol="0">
            <a:spAutoFit/>
          </a:bodyPr>
          <a:lstStyle/>
          <a:p>
            <a:pPr lvl="0" algn="ctr">
              <a:buClrTx/>
              <a:buSzTx/>
              <a:buFontTx/>
            </a:pPr>
            <a:r>
              <a:rPr lang="zh-CN" altLang="en-US" sz="2730">
                <a:solidFill>
                  <a:schemeClr val="bg1"/>
                </a:solidFill>
                <a:latin typeface="黑体" panose="02010609060101010101" pitchFamily="49" charset="-122"/>
                <a:ea typeface="黑体" panose="02010609060101010101" pitchFamily="49" charset="-122"/>
                <a:sym typeface="+mn-ea"/>
              </a:rPr>
              <a:t>课标解读</a:t>
            </a:r>
            <a:endParaRPr lang="zh-CN" altLang="en-US" sz="2730">
              <a:solidFill>
                <a:schemeClr val="bg1"/>
              </a:solidFill>
              <a:latin typeface="黑体" panose="02010609060101010101" pitchFamily="49" charset="-122"/>
              <a:ea typeface="黑体" panose="02010609060101010101" pitchFamily="49" charset="-122"/>
              <a:sym typeface="+mn-ea"/>
            </a:endParaRPr>
          </a:p>
        </p:txBody>
      </p:sp>
      <p:sp>
        <p:nvSpPr>
          <p:cNvPr id="11" name="文本框 10"/>
          <p:cNvSpPr txBox="1"/>
          <p:nvPr userDrawn="1">
            <p:custDataLst>
              <p:tags r:id="rId7"/>
            </p:custDataLst>
          </p:nvPr>
        </p:nvSpPr>
        <p:spPr>
          <a:xfrm>
            <a:off x="2348230" y="0"/>
            <a:ext cx="2498725" cy="511175"/>
          </a:xfrm>
          <a:prstGeom prst="rect">
            <a:avLst/>
          </a:prstGeom>
          <a:solidFill>
            <a:srgbClr val="002060"/>
          </a:solidFill>
        </p:spPr>
        <p:txBody>
          <a:bodyPr wrap="square" rtlCol="0">
            <a:spAutoFit/>
          </a:bodyPr>
          <a:lstStyle/>
          <a:p>
            <a:pPr lvl="0" algn="ctr">
              <a:buClrTx/>
              <a:buSzTx/>
              <a:buFontTx/>
            </a:pPr>
            <a:r>
              <a:rPr lang="zh-CN" altLang="en-US" sz="2730">
                <a:solidFill>
                  <a:schemeClr val="bg1"/>
                </a:solidFill>
                <a:latin typeface="黑体" panose="02010609060101010101" pitchFamily="49" charset="-122"/>
                <a:ea typeface="黑体" panose="02010609060101010101" pitchFamily="49" charset="-122"/>
                <a:sym typeface="+mn-ea"/>
              </a:rPr>
              <a:t>高考考情分析</a:t>
            </a:r>
            <a:endParaRPr lang="zh-CN" altLang="en-US" sz="2730">
              <a:solidFill>
                <a:schemeClr val="bg1"/>
              </a:solidFill>
              <a:latin typeface="黑体" panose="02010609060101010101" pitchFamily="49" charset="-122"/>
              <a:ea typeface="黑体" panose="02010609060101010101" pitchFamily="49" charset="-122"/>
              <a:sym typeface="+mn-ea"/>
            </a:endParaRPr>
          </a:p>
        </p:txBody>
      </p:sp>
      <p:sp>
        <p:nvSpPr>
          <p:cNvPr id="10" name="文本框 9"/>
          <p:cNvSpPr txBox="1"/>
          <p:nvPr userDrawn="1">
            <p:custDataLst>
              <p:tags r:id="rId8"/>
            </p:custDataLst>
          </p:nvPr>
        </p:nvSpPr>
        <p:spPr>
          <a:xfrm>
            <a:off x="4872355" y="0"/>
            <a:ext cx="2423160" cy="511175"/>
          </a:xfrm>
          <a:prstGeom prst="rect">
            <a:avLst/>
          </a:prstGeom>
          <a:solidFill>
            <a:srgbClr val="C00000"/>
          </a:solidFill>
        </p:spPr>
        <p:txBody>
          <a:bodyPr wrap="square" rtlCol="0">
            <a:spAutoFit/>
          </a:bodyPr>
          <a:lstStyle/>
          <a:p>
            <a:pPr lvl="0" algn="ctr">
              <a:buClrTx/>
              <a:buSzTx/>
              <a:buFontTx/>
            </a:pPr>
            <a:r>
              <a:rPr lang="zh-CN" altLang="en-US" sz="2730">
                <a:solidFill>
                  <a:schemeClr val="bg1"/>
                </a:solidFill>
                <a:latin typeface="黑体" panose="02010609060101010101" pitchFamily="49" charset="-122"/>
                <a:ea typeface="黑体" panose="02010609060101010101" pitchFamily="49" charset="-122"/>
                <a:sym typeface="+mn-ea"/>
              </a:rPr>
              <a:t>时空定位</a:t>
            </a:r>
            <a:endParaRPr lang="zh-CN" altLang="en-US" sz="2730">
              <a:solidFill>
                <a:schemeClr val="bg1"/>
              </a:solidFill>
              <a:latin typeface="黑体" panose="02010609060101010101" pitchFamily="49" charset="-122"/>
              <a:ea typeface="黑体" panose="02010609060101010101" pitchFamily="49" charset="-122"/>
              <a:sym typeface="+mn-ea"/>
            </a:endParaRPr>
          </a:p>
        </p:txBody>
      </p:sp>
      <p:sp>
        <p:nvSpPr>
          <p:cNvPr id="9" name="文本框 8"/>
          <p:cNvSpPr txBox="1"/>
          <p:nvPr userDrawn="1">
            <p:custDataLst>
              <p:tags r:id="rId9"/>
            </p:custDataLst>
          </p:nvPr>
        </p:nvSpPr>
        <p:spPr>
          <a:xfrm>
            <a:off x="7320915" y="0"/>
            <a:ext cx="2433320" cy="511175"/>
          </a:xfrm>
          <a:prstGeom prst="rect">
            <a:avLst/>
          </a:prstGeom>
          <a:solidFill>
            <a:srgbClr val="002060"/>
          </a:solidFill>
        </p:spPr>
        <p:txBody>
          <a:bodyPr wrap="square" rtlCol="0">
            <a:spAutoFit/>
          </a:bodyPr>
          <a:lstStyle/>
          <a:p>
            <a:pPr lvl="0" algn="ctr">
              <a:buClrTx/>
              <a:buSzTx/>
              <a:buFontTx/>
            </a:pPr>
            <a:r>
              <a:rPr lang="zh-CN" altLang="en-US" sz="2730">
                <a:solidFill>
                  <a:schemeClr val="bg1"/>
                </a:solidFill>
                <a:latin typeface="黑体" panose="02010609060101010101" pitchFamily="49" charset="-122"/>
                <a:ea typeface="黑体" panose="02010609060101010101" pitchFamily="49" charset="-122"/>
                <a:sym typeface="+mn-ea"/>
              </a:rPr>
              <a:t>基础知识</a:t>
            </a:r>
            <a:endParaRPr lang="zh-CN" altLang="en-US" sz="2730">
              <a:solidFill>
                <a:schemeClr val="bg1"/>
              </a:solidFill>
              <a:latin typeface="黑体" panose="02010609060101010101" pitchFamily="49" charset="-122"/>
              <a:ea typeface="黑体" panose="02010609060101010101" pitchFamily="49" charset="-122"/>
              <a:sym typeface="+mn-ea"/>
            </a:endParaRPr>
          </a:p>
        </p:txBody>
      </p:sp>
      <p:sp>
        <p:nvSpPr>
          <p:cNvPr id="6" name="文本框 5"/>
          <p:cNvSpPr txBox="1"/>
          <p:nvPr userDrawn="1">
            <p:custDataLst>
              <p:tags r:id="rId10"/>
            </p:custDataLst>
          </p:nvPr>
        </p:nvSpPr>
        <p:spPr>
          <a:xfrm>
            <a:off x="9780270" y="0"/>
            <a:ext cx="2411730" cy="511175"/>
          </a:xfrm>
          <a:prstGeom prst="rect">
            <a:avLst/>
          </a:prstGeom>
          <a:solidFill>
            <a:srgbClr val="002060"/>
          </a:solidFill>
        </p:spPr>
        <p:txBody>
          <a:bodyPr wrap="square" rtlCol="0">
            <a:spAutoFit/>
          </a:bodyPr>
          <a:lstStyle/>
          <a:p>
            <a:pPr lvl="0" algn="ctr">
              <a:buClrTx/>
              <a:buSzTx/>
              <a:buFontTx/>
            </a:pPr>
            <a:r>
              <a:rPr lang="zh-CN" altLang="en-US" sz="2730">
                <a:solidFill>
                  <a:schemeClr val="bg1"/>
                </a:solidFill>
                <a:latin typeface="黑体" panose="02010609060101010101" pitchFamily="49" charset="-122"/>
                <a:ea typeface="黑体" panose="02010609060101010101" pitchFamily="49" charset="-122"/>
                <a:sym typeface="+mn-ea"/>
              </a:rPr>
              <a:t>真题演练</a:t>
            </a:r>
            <a:endParaRPr lang="zh-CN" altLang="en-US" sz="2730">
              <a:solidFill>
                <a:schemeClr val="bg1"/>
              </a:solidFill>
              <a:latin typeface="黑体" panose="02010609060101010101" pitchFamily="49" charset="-122"/>
              <a:ea typeface="黑体" panose="02010609060101010101" pitchFamily="49" charset="-122"/>
              <a:sym typeface="+mn-ea"/>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975" baseline="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975" baseline="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7" name="文本框 6"/>
          <p:cNvSpPr txBox="1"/>
          <p:nvPr userDrawn="1"/>
        </p:nvSpPr>
        <p:spPr>
          <a:xfrm>
            <a:off x="0" y="0"/>
            <a:ext cx="2388871" cy="512445"/>
          </a:xfrm>
          <a:prstGeom prst="rect">
            <a:avLst/>
          </a:prstGeom>
          <a:solidFill>
            <a:srgbClr val="C0000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课标解读</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8" name="矩形 7"/>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6" name="文本框 5"/>
          <p:cNvSpPr txBox="1"/>
          <p:nvPr userDrawn="1">
            <p:custDataLst>
              <p:tags r:id="rId14"/>
            </p:custDataLst>
          </p:nvPr>
        </p:nvSpPr>
        <p:spPr>
          <a:xfrm>
            <a:off x="9784080" y="0"/>
            <a:ext cx="2407920"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真题演练</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9" name="文本框 8"/>
          <p:cNvSpPr txBox="1"/>
          <p:nvPr userDrawn="1">
            <p:custDataLst>
              <p:tags r:id="rId15"/>
            </p:custDataLst>
          </p:nvPr>
        </p:nvSpPr>
        <p:spPr>
          <a:xfrm>
            <a:off x="7324091" y="0"/>
            <a:ext cx="243014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基础知识</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0" name="文本框 9"/>
          <p:cNvSpPr txBox="1"/>
          <p:nvPr userDrawn="1">
            <p:custDataLst>
              <p:tags r:id="rId16"/>
            </p:custDataLst>
          </p:nvPr>
        </p:nvSpPr>
        <p:spPr>
          <a:xfrm>
            <a:off x="4876800" y="0"/>
            <a:ext cx="241871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时空定位</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1" name="文本框 10"/>
          <p:cNvSpPr txBox="1"/>
          <p:nvPr userDrawn="1">
            <p:custDataLst>
              <p:tags r:id="rId17"/>
            </p:custDataLst>
          </p:nvPr>
        </p:nvSpPr>
        <p:spPr>
          <a:xfrm>
            <a:off x="2433955" y="0"/>
            <a:ext cx="2413000"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高考考情分析</a:t>
            </a:r>
            <a:endParaRPr lang="zh-CN" altLang="en-US" sz="2735">
              <a:solidFill>
                <a:schemeClr val="bg1"/>
              </a:solidFill>
              <a:latin typeface="黑体" panose="02010609060101010101" pitchFamily="49" charset="-122"/>
              <a:ea typeface="黑体" panose="02010609060101010101" pitchFamily="49" charset="-122"/>
              <a:sym typeface="+mn-ea"/>
            </a:endParaRPr>
          </a:p>
        </p:txBody>
      </p:sp>
    </p:spTree>
    <p:custDataLst>
      <p:tags r:id="rId18"/>
    </p:custData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fontAlgn="auto" latinLnBrk="0" hangingPunct="1">
        <a:lnSpc>
          <a:spcPct val="100000"/>
        </a:lnSpc>
        <a:spcBef>
          <a:spcPct val="0"/>
        </a:spcBef>
        <a:buNone/>
        <a:defRPr sz="3515"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2885" indent="-222885" algn="l" defTabSz="892175" rtl="0" eaLnBrk="1" fontAlgn="auto" latinLnBrk="0" hangingPunct="1">
        <a:lnSpc>
          <a:spcPct val="130000"/>
        </a:lnSpc>
        <a:spcBef>
          <a:spcPts val="0"/>
        </a:spcBef>
        <a:spcAft>
          <a:spcPts val="1000"/>
        </a:spcAft>
        <a:buFont typeface="Arial" panose="020B0604020202020204" pitchFamily="34" charset="0"/>
        <a:buChar char="●"/>
        <a:defRPr sz="175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69925" indent="-222885" algn="l" defTabSz="892175" rtl="0" eaLnBrk="1" fontAlgn="auto" latinLnBrk="0" hangingPunct="1">
        <a:lnSpc>
          <a:spcPct val="120000"/>
        </a:lnSpc>
        <a:spcBef>
          <a:spcPts val="0"/>
        </a:spcBef>
        <a:spcAft>
          <a:spcPts val="600"/>
        </a:spcAft>
        <a:buFont typeface="Arial" panose="020B0604020202020204" pitchFamily="34" charset="0"/>
        <a:buChar char="●"/>
        <a:tabLst>
          <a:tab pos="1569085" algn="l"/>
          <a:tab pos="1569085" algn="l"/>
          <a:tab pos="1569085" algn="l"/>
          <a:tab pos="1569085" algn="l"/>
        </a:tabLst>
        <a:defRPr sz="15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15695" indent="-222885" algn="l" defTabSz="892175" rtl="0" eaLnBrk="1" fontAlgn="auto" latinLnBrk="0" hangingPunct="1">
        <a:lnSpc>
          <a:spcPct val="120000"/>
        </a:lnSpc>
        <a:spcBef>
          <a:spcPts val="0"/>
        </a:spcBef>
        <a:spcAft>
          <a:spcPts val="600"/>
        </a:spcAft>
        <a:buFont typeface="Arial" panose="020B0604020202020204" pitchFamily="34" charset="0"/>
        <a:buChar char="●"/>
        <a:defRPr sz="15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561465" indent="-222885" algn="l" defTabSz="892175" rtl="0" eaLnBrk="1" fontAlgn="auto" latinLnBrk="0" hangingPunct="1">
        <a:lnSpc>
          <a:spcPct val="120000"/>
        </a:lnSpc>
        <a:spcBef>
          <a:spcPts val="0"/>
        </a:spcBef>
        <a:spcAft>
          <a:spcPts val="300"/>
        </a:spcAft>
        <a:buFont typeface="Wingdings" panose="05000000000000000000" charset="0"/>
        <a:buChar char=""/>
        <a:defRPr sz="13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06600" indent="-222885" algn="l" defTabSz="892175" rtl="0" eaLnBrk="1" fontAlgn="auto" latinLnBrk="0" hangingPunct="1">
        <a:lnSpc>
          <a:spcPct val="120000"/>
        </a:lnSpc>
        <a:spcBef>
          <a:spcPts val="0"/>
        </a:spcBef>
        <a:spcAft>
          <a:spcPts val="300"/>
        </a:spcAft>
        <a:buFont typeface="Arial" panose="020B0604020202020204" pitchFamily="34" charset="0"/>
        <a:buChar char="•"/>
        <a:defRPr sz="13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45300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6405"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945"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6525"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5"/>
            </p:custDataLst>
          </p:nvPr>
        </p:nvSpPr>
        <p:spPr>
          <a:xfrm>
            <a:off x="0" y="0"/>
            <a:ext cx="2388871"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课标解读</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1" name="文本框 10"/>
          <p:cNvSpPr txBox="1"/>
          <p:nvPr userDrawn="1">
            <p:custDataLst>
              <p:tags r:id="rId6"/>
            </p:custDataLst>
          </p:nvPr>
        </p:nvSpPr>
        <p:spPr>
          <a:xfrm>
            <a:off x="2414271" y="0"/>
            <a:ext cx="2432685" cy="512445"/>
          </a:xfrm>
          <a:prstGeom prst="rect">
            <a:avLst/>
          </a:prstGeom>
          <a:solidFill>
            <a:srgbClr val="C0000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高考考情分析</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0" name="文本框 9"/>
          <p:cNvSpPr txBox="1"/>
          <p:nvPr userDrawn="1">
            <p:custDataLst>
              <p:tags r:id="rId7"/>
            </p:custDataLst>
          </p:nvPr>
        </p:nvSpPr>
        <p:spPr>
          <a:xfrm>
            <a:off x="4872355" y="0"/>
            <a:ext cx="2423160"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时空定位</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9" name="文本框 8"/>
          <p:cNvSpPr txBox="1"/>
          <p:nvPr userDrawn="1">
            <p:custDataLst>
              <p:tags r:id="rId8"/>
            </p:custDataLst>
          </p:nvPr>
        </p:nvSpPr>
        <p:spPr>
          <a:xfrm>
            <a:off x="7320915" y="0"/>
            <a:ext cx="2433320"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基础知识</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6" name="文本框 5"/>
          <p:cNvSpPr txBox="1"/>
          <p:nvPr userDrawn="1">
            <p:custDataLst>
              <p:tags r:id="rId9"/>
            </p:custDataLst>
          </p:nvPr>
        </p:nvSpPr>
        <p:spPr>
          <a:xfrm>
            <a:off x="9779635" y="0"/>
            <a:ext cx="241236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真题演练</a:t>
            </a:r>
            <a:endParaRPr lang="zh-CN" altLang="en-US" sz="2735">
              <a:solidFill>
                <a:schemeClr val="bg1"/>
              </a:solidFill>
              <a:latin typeface="黑体" panose="02010609060101010101" pitchFamily="49" charset="-122"/>
              <a:ea typeface="黑体" panose="02010609060101010101" pitchFamily="49" charset="-122"/>
              <a:sym typeface="+mn-ea"/>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5"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ts val="970"/>
        </a:spcBef>
        <a:buFont typeface="Arial" panose="020B0604020202020204" pitchFamily="34" charset="0"/>
        <a:buChar char="•"/>
        <a:defRPr sz="2735" kern="1200">
          <a:solidFill>
            <a:schemeClr val="tx1"/>
          </a:solidFill>
          <a:latin typeface="+mn-lt"/>
          <a:ea typeface="+mn-ea"/>
          <a:cs typeface="+mn-cs"/>
        </a:defRPr>
      </a:lvl1pPr>
      <a:lvl2pPr marL="669925" indent="-222885" algn="l" defTabSz="892175" rtl="0" eaLnBrk="1" latinLnBrk="0" hangingPunct="1">
        <a:lnSpc>
          <a:spcPct val="90000"/>
        </a:lnSpc>
        <a:spcBef>
          <a:spcPts val="48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ts val="480"/>
        </a:spcBef>
        <a:buFont typeface="Arial" panose="020B0604020202020204" pitchFamily="34" charset="0"/>
        <a:buChar char="•"/>
        <a:defRPr sz="1955" kern="1200">
          <a:solidFill>
            <a:schemeClr val="tx1"/>
          </a:solidFill>
          <a:latin typeface="+mn-lt"/>
          <a:ea typeface="+mn-ea"/>
          <a:cs typeface="+mn-cs"/>
        </a:defRPr>
      </a:lvl3pPr>
      <a:lvl4pPr marL="156146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5pPr>
      <a:lvl6pPr marL="245300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6405"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945"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6525"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6"/>
            </p:custDataLst>
          </p:nvPr>
        </p:nvSpPr>
        <p:spPr>
          <a:xfrm>
            <a:off x="0" y="0"/>
            <a:ext cx="232219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课标解读</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1" name="文本框 10"/>
          <p:cNvSpPr txBox="1"/>
          <p:nvPr userDrawn="1">
            <p:custDataLst>
              <p:tags r:id="rId7"/>
            </p:custDataLst>
          </p:nvPr>
        </p:nvSpPr>
        <p:spPr>
          <a:xfrm>
            <a:off x="2348231" y="0"/>
            <a:ext cx="249872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高考考情分析</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0" name="文本框 9"/>
          <p:cNvSpPr txBox="1"/>
          <p:nvPr userDrawn="1">
            <p:custDataLst>
              <p:tags r:id="rId8"/>
            </p:custDataLst>
          </p:nvPr>
        </p:nvSpPr>
        <p:spPr>
          <a:xfrm>
            <a:off x="4872355" y="0"/>
            <a:ext cx="2423160" cy="512445"/>
          </a:xfrm>
          <a:prstGeom prst="rect">
            <a:avLst/>
          </a:prstGeom>
          <a:solidFill>
            <a:srgbClr val="C0000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时空定位</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9" name="文本框 8"/>
          <p:cNvSpPr txBox="1"/>
          <p:nvPr userDrawn="1">
            <p:custDataLst>
              <p:tags r:id="rId9"/>
            </p:custDataLst>
          </p:nvPr>
        </p:nvSpPr>
        <p:spPr>
          <a:xfrm>
            <a:off x="7320915" y="0"/>
            <a:ext cx="2433320"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基础知识</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6" name="文本框 5"/>
          <p:cNvSpPr txBox="1"/>
          <p:nvPr userDrawn="1">
            <p:custDataLst>
              <p:tags r:id="rId10"/>
            </p:custDataLst>
          </p:nvPr>
        </p:nvSpPr>
        <p:spPr>
          <a:xfrm>
            <a:off x="9780271" y="0"/>
            <a:ext cx="2411731"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真题演练</a:t>
            </a:r>
            <a:endParaRPr lang="zh-CN" altLang="en-US" sz="2735">
              <a:solidFill>
                <a:schemeClr val="bg1"/>
              </a:solidFill>
              <a:latin typeface="黑体" panose="02010609060101010101" pitchFamily="49" charset="-122"/>
              <a:ea typeface="黑体" panose="02010609060101010101" pitchFamily="49" charset="-122"/>
              <a:sym typeface="+mn-ea"/>
            </a:endParaRPr>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5"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ts val="970"/>
        </a:spcBef>
        <a:buFont typeface="Arial" panose="020B0604020202020204" pitchFamily="34" charset="0"/>
        <a:buChar char="•"/>
        <a:defRPr sz="2735" kern="1200">
          <a:solidFill>
            <a:schemeClr val="tx1"/>
          </a:solidFill>
          <a:latin typeface="+mn-lt"/>
          <a:ea typeface="+mn-ea"/>
          <a:cs typeface="+mn-cs"/>
        </a:defRPr>
      </a:lvl1pPr>
      <a:lvl2pPr marL="669925" indent="-222885" algn="l" defTabSz="892175" rtl="0" eaLnBrk="1" latinLnBrk="0" hangingPunct="1">
        <a:lnSpc>
          <a:spcPct val="90000"/>
        </a:lnSpc>
        <a:spcBef>
          <a:spcPts val="48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ts val="480"/>
        </a:spcBef>
        <a:buFont typeface="Arial" panose="020B0604020202020204" pitchFamily="34" charset="0"/>
        <a:buChar char="•"/>
        <a:defRPr sz="1955" kern="1200">
          <a:solidFill>
            <a:schemeClr val="tx1"/>
          </a:solidFill>
          <a:latin typeface="+mn-lt"/>
          <a:ea typeface="+mn-ea"/>
          <a:cs typeface="+mn-cs"/>
        </a:defRPr>
      </a:lvl3pPr>
      <a:lvl4pPr marL="156146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5pPr>
      <a:lvl6pPr marL="245300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6405"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945"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6525"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7"/>
            </p:custDataLst>
          </p:nvPr>
        </p:nvSpPr>
        <p:spPr>
          <a:xfrm>
            <a:off x="0" y="0"/>
            <a:ext cx="2388871"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课标解读</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1" name="文本框 10"/>
          <p:cNvSpPr txBox="1"/>
          <p:nvPr userDrawn="1">
            <p:custDataLst>
              <p:tags r:id="rId8"/>
            </p:custDataLst>
          </p:nvPr>
        </p:nvSpPr>
        <p:spPr>
          <a:xfrm>
            <a:off x="2405380" y="0"/>
            <a:ext cx="244157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高考考情分析</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0" name="文本框 9"/>
          <p:cNvSpPr txBox="1"/>
          <p:nvPr userDrawn="1">
            <p:custDataLst>
              <p:tags r:id="rId9"/>
            </p:custDataLst>
          </p:nvPr>
        </p:nvSpPr>
        <p:spPr>
          <a:xfrm>
            <a:off x="4866640" y="0"/>
            <a:ext cx="242887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时空定位</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9" name="文本框 8"/>
          <p:cNvSpPr txBox="1"/>
          <p:nvPr userDrawn="1">
            <p:custDataLst>
              <p:tags r:id="rId10"/>
            </p:custDataLst>
          </p:nvPr>
        </p:nvSpPr>
        <p:spPr>
          <a:xfrm>
            <a:off x="7314565" y="0"/>
            <a:ext cx="2439671" cy="512445"/>
          </a:xfrm>
          <a:prstGeom prst="rect">
            <a:avLst/>
          </a:prstGeom>
          <a:solidFill>
            <a:srgbClr val="C0000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基础知识</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6" name="文本框 5"/>
          <p:cNvSpPr txBox="1"/>
          <p:nvPr userDrawn="1">
            <p:custDataLst>
              <p:tags r:id="rId11"/>
            </p:custDataLst>
          </p:nvPr>
        </p:nvSpPr>
        <p:spPr>
          <a:xfrm>
            <a:off x="9773285" y="0"/>
            <a:ext cx="241871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真题演练</a:t>
            </a:r>
            <a:endParaRPr lang="zh-CN" altLang="en-US" sz="2735">
              <a:solidFill>
                <a:schemeClr val="bg1"/>
              </a:solidFill>
              <a:latin typeface="黑体" panose="02010609060101010101" pitchFamily="49" charset="-122"/>
              <a:ea typeface="黑体" panose="02010609060101010101" pitchFamily="49" charset="-122"/>
              <a:sym typeface="+mn-ea"/>
            </a:endParaRP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5"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ts val="970"/>
        </a:spcBef>
        <a:buFont typeface="Arial" panose="020B0604020202020204" pitchFamily="34" charset="0"/>
        <a:buChar char="•"/>
        <a:defRPr sz="2735" kern="1200">
          <a:solidFill>
            <a:schemeClr val="tx1"/>
          </a:solidFill>
          <a:latin typeface="+mn-lt"/>
          <a:ea typeface="+mn-ea"/>
          <a:cs typeface="+mn-cs"/>
        </a:defRPr>
      </a:lvl1pPr>
      <a:lvl2pPr marL="669925" indent="-222885" algn="l" defTabSz="892175" rtl="0" eaLnBrk="1" latinLnBrk="0" hangingPunct="1">
        <a:lnSpc>
          <a:spcPct val="90000"/>
        </a:lnSpc>
        <a:spcBef>
          <a:spcPts val="48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ts val="480"/>
        </a:spcBef>
        <a:buFont typeface="Arial" panose="020B0604020202020204" pitchFamily="34" charset="0"/>
        <a:buChar char="•"/>
        <a:defRPr sz="1955" kern="1200">
          <a:solidFill>
            <a:schemeClr val="tx1"/>
          </a:solidFill>
          <a:latin typeface="+mn-lt"/>
          <a:ea typeface="+mn-ea"/>
          <a:cs typeface="+mn-cs"/>
        </a:defRPr>
      </a:lvl3pPr>
      <a:lvl4pPr marL="156146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5pPr>
      <a:lvl6pPr marL="245300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6405"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945"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6525"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7"/>
            </p:custDataLst>
          </p:nvPr>
        </p:nvSpPr>
        <p:spPr>
          <a:xfrm>
            <a:off x="0" y="0"/>
            <a:ext cx="2388871"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课标解读</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1" name="文本框 10"/>
          <p:cNvSpPr txBox="1"/>
          <p:nvPr userDrawn="1">
            <p:custDataLst>
              <p:tags r:id="rId8"/>
            </p:custDataLst>
          </p:nvPr>
        </p:nvSpPr>
        <p:spPr>
          <a:xfrm>
            <a:off x="2405380" y="0"/>
            <a:ext cx="244157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高考考情分析</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0" name="文本框 9"/>
          <p:cNvSpPr txBox="1"/>
          <p:nvPr userDrawn="1">
            <p:custDataLst>
              <p:tags r:id="rId9"/>
            </p:custDataLst>
          </p:nvPr>
        </p:nvSpPr>
        <p:spPr>
          <a:xfrm>
            <a:off x="4866640" y="0"/>
            <a:ext cx="242887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时空定位</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9" name="文本框 8"/>
          <p:cNvSpPr txBox="1"/>
          <p:nvPr userDrawn="1">
            <p:custDataLst>
              <p:tags r:id="rId10"/>
            </p:custDataLst>
          </p:nvPr>
        </p:nvSpPr>
        <p:spPr>
          <a:xfrm>
            <a:off x="7314565" y="0"/>
            <a:ext cx="2439671" cy="512445"/>
          </a:xfrm>
          <a:prstGeom prst="rect">
            <a:avLst/>
          </a:prstGeom>
          <a:solidFill>
            <a:srgbClr val="C0000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基础知识</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6" name="文本框 5"/>
          <p:cNvSpPr txBox="1"/>
          <p:nvPr userDrawn="1">
            <p:custDataLst>
              <p:tags r:id="rId11"/>
            </p:custDataLst>
          </p:nvPr>
        </p:nvSpPr>
        <p:spPr>
          <a:xfrm>
            <a:off x="9773285" y="0"/>
            <a:ext cx="241871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真题演练</a:t>
            </a:r>
            <a:endParaRPr lang="zh-CN" altLang="en-US" sz="2735">
              <a:solidFill>
                <a:schemeClr val="bg1"/>
              </a:solidFill>
              <a:latin typeface="黑体" panose="02010609060101010101" pitchFamily="49" charset="-122"/>
              <a:ea typeface="黑体" panose="02010609060101010101" pitchFamily="49" charset="-122"/>
              <a:sym typeface="+mn-ea"/>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5"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ts val="970"/>
        </a:spcBef>
        <a:buFont typeface="Arial" panose="020B0604020202020204" pitchFamily="34" charset="0"/>
        <a:buChar char="•"/>
        <a:defRPr sz="2735" kern="1200">
          <a:solidFill>
            <a:schemeClr val="tx1"/>
          </a:solidFill>
          <a:latin typeface="+mn-lt"/>
          <a:ea typeface="+mn-ea"/>
          <a:cs typeface="+mn-cs"/>
        </a:defRPr>
      </a:lvl1pPr>
      <a:lvl2pPr marL="669925" indent="-222885" algn="l" defTabSz="892175" rtl="0" eaLnBrk="1" latinLnBrk="0" hangingPunct="1">
        <a:lnSpc>
          <a:spcPct val="90000"/>
        </a:lnSpc>
        <a:spcBef>
          <a:spcPts val="48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ts val="480"/>
        </a:spcBef>
        <a:buFont typeface="Arial" panose="020B0604020202020204" pitchFamily="34" charset="0"/>
        <a:buChar char="•"/>
        <a:defRPr sz="1955" kern="1200">
          <a:solidFill>
            <a:schemeClr val="tx1"/>
          </a:solidFill>
          <a:latin typeface="+mn-lt"/>
          <a:ea typeface="+mn-ea"/>
          <a:cs typeface="+mn-cs"/>
        </a:defRPr>
      </a:lvl3pPr>
      <a:lvl4pPr marL="156146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5pPr>
      <a:lvl6pPr marL="245300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6405"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945"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6525"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5"/>
            </p:custDataLst>
          </p:nvPr>
        </p:nvSpPr>
        <p:spPr>
          <a:xfrm>
            <a:off x="635" y="0"/>
            <a:ext cx="2388871"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课标解读</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1" name="文本框 10"/>
          <p:cNvSpPr txBox="1"/>
          <p:nvPr userDrawn="1">
            <p:custDataLst>
              <p:tags r:id="rId6"/>
            </p:custDataLst>
          </p:nvPr>
        </p:nvSpPr>
        <p:spPr>
          <a:xfrm>
            <a:off x="2410460" y="0"/>
            <a:ext cx="2436495"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高考考情分析</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10" name="文本框 9"/>
          <p:cNvSpPr txBox="1"/>
          <p:nvPr userDrawn="1">
            <p:custDataLst>
              <p:tags r:id="rId7"/>
            </p:custDataLst>
          </p:nvPr>
        </p:nvSpPr>
        <p:spPr>
          <a:xfrm>
            <a:off x="4868545" y="0"/>
            <a:ext cx="2426971"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时空定位</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9" name="文本框 8"/>
          <p:cNvSpPr txBox="1"/>
          <p:nvPr userDrawn="1">
            <p:custDataLst>
              <p:tags r:id="rId8"/>
            </p:custDataLst>
          </p:nvPr>
        </p:nvSpPr>
        <p:spPr>
          <a:xfrm>
            <a:off x="7317105" y="0"/>
            <a:ext cx="2437131" cy="512445"/>
          </a:xfrm>
          <a:prstGeom prst="rect">
            <a:avLst/>
          </a:prstGeom>
          <a:solidFill>
            <a:srgbClr val="00206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基础知识</a:t>
            </a:r>
            <a:endParaRPr lang="zh-CN" altLang="en-US" sz="2735">
              <a:solidFill>
                <a:schemeClr val="bg1"/>
              </a:solidFill>
              <a:latin typeface="黑体" panose="02010609060101010101" pitchFamily="49" charset="-122"/>
              <a:ea typeface="黑体" panose="02010609060101010101" pitchFamily="49" charset="-122"/>
              <a:sym typeface="+mn-ea"/>
            </a:endParaRPr>
          </a:p>
        </p:txBody>
      </p:sp>
      <p:sp>
        <p:nvSpPr>
          <p:cNvPr id="6" name="文本框 5"/>
          <p:cNvSpPr txBox="1"/>
          <p:nvPr userDrawn="1">
            <p:custDataLst>
              <p:tags r:id="rId9"/>
            </p:custDataLst>
          </p:nvPr>
        </p:nvSpPr>
        <p:spPr>
          <a:xfrm>
            <a:off x="9775825" y="0"/>
            <a:ext cx="2416175" cy="512445"/>
          </a:xfrm>
          <a:prstGeom prst="rect">
            <a:avLst/>
          </a:prstGeom>
          <a:solidFill>
            <a:srgbClr val="C00000"/>
          </a:solidFill>
        </p:spPr>
        <p:txBody>
          <a:bodyPr wrap="square" rtlCol="0">
            <a:spAutoFit/>
          </a:bodyPr>
          <a:lstStyle/>
          <a:p>
            <a:pPr lvl="0" algn="ctr">
              <a:buClrTx/>
              <a:buSzTx/>
              <a:buFontTx/>
            </a:pPr>
            <a:r>
              <a:rPr lang="zh-CN" altLang="en-US" sz="2735">
                <a:solidFill>
                  <a:schemeClr val="bg1"/>
                </a:solidFill>
                <a:latin typeface="黑体" panose="02010609060101010101" pitchFamily="49" charset="-122"/>
                <a:ea typeface="黑体" panose="02010609060101010101" pitchFamily="49" charset="-122"/>
                <a:sym typeface="+mn-ea"/>
              </a:rPr>
              <a:t>真题演练</a:t>
            </a:r>
            <a:endParaRPr lang="zh-CN" altLang="en-US" sz="2735">
              <a:solidFill>
                <a:schemeClr val="bg1"/>
              </a:solidFill>
              <a:latin typeface="黑体" panose="02010609060101010101" pitchFamily="49" charset="-122"/>
              <a:ea typeface="黑体" panose="02010609060101010101" pitchFamily="49" charset="-122"/>
              <a:sym typeface="+mn-ea"/>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5"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ts val="970"/>
        </a:spcBef>
        <a:buFont typeface="Arial" panose="020B0604020202020204" pitchFamily="34" charset="0"/>
        <a:buChar char="•"/>
        <a:defRPr sz="2735" kern="1200">
          <a:solidFill>
            <a:schemeClr val="tx1"/>
          </a:solidFill>
          <a:latin typeface="+mn-lt"/>
          <a:ea typeface="+mn-ea"/>
          <a:cs typeface="+mn-cs"/>
        </a:defRPr>
      </a:lvl1pPr>
      <a:lvl2pPr marL="669925" indent="-222885" algn="l" defTabSz="892175" rtl="0" eaLnBrk="1" latinLnBrk="0" hangingPunct="1">
        <a:lnSpc>
          <a:spcPct val="90000"/>
        </a:lnSpc>
        <a:spcBef>
          <a:spcPts val="48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ts val="480"/>
        </a:spcBef>
        <a:buFont typeface="Arial" panose="020B0604020202020204" pitchFamily="34" charset="0"/>
        <a:buChar char="•"/>
        <a:defRPr sz="1955" kern="1200">
          <a:solidFill>
            <a:schemeClr val="tx1"/>
          </a:solidFill>
          <a:latin typeface="+mn-lt"/>
          <a:ea typeface="+mn-ea"/>
          <a:cs typeface="+mn-cs"/>
        </a:defRPr>
      </a:lvl3pPr>
      <a:lvl4pPr marL="156146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5pPr>
      <a:lvl6pPr marL="245300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ts val="48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6405"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945"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6525"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6.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7.xml"/><Relationship Id="rId5" Type="http://schemas.openxmlformats.org/officeDocument/2006/relationships/tags" Target="../tags/tag109.xml"/><Relationship Id="rId4" Type="http://schemas.openxmlformats.org/officeDocument/2006/relationships/image" Target="../media/image2.png"/><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68.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slide" Target="slide6.xml"/><Relationship Id="rId3" Type="http://schemas.openxmlformats.org/officeDocument/2006/relationships/tags" Target="../tags/tag110.xml"/><Relationship Id="rId2" Type="http://schemas.openxmlformats.org/officeDocument/2006/relationships/image" Target="../media/image4.GIF"/><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6.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58.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68.xml"/><Relationship Id="rId1"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tags" Target="../tags/tag70.xml"/><Relationship Id="rId1" Type="http://schemas.openxmlformats.org/officeDocument/2006/relationships/tags" Target="../tags/tag69.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65.xml"/><Relationship Id="rId3" Type="http://schemas.openxmlformats.org/officeDocument/2006/relationships/tags" Target="../tags/tag72.xml"/><Relationship Id="rId2" Type="http://schemas.openxmlformats.org/officeDocument/2006/relationships/slide" Target="slide14.xml"/><Relationship Id="rId1" Type="http://schemas.openxmlformats.org/officeDocument/2006/relationships/tags" Target="../tags/tag7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1" Type="http://schemas.openxmlformats.org/officeDocument/2006/relationships/slideLayout" Target="../slideLayouts/slideLayout65.xml"/><Relationship Id="rId20" Type="http://schemas.openxmlformats.org/officeDocument/2006/relationships/tags" Target="../tags/tag93.xml"/><Relationship Id="rId2" Type="http://schemas.openxmlformats.org/officeDocument/2006/relationships/tags" Target="../tags/tag75.xml"/><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表格 5"/>
          <p:cNvGraphicFramePr/>
          <p:nvPr>
            <p:custDataLst>
              <p:tags r:id="rId1"/>
            </p:custDataLst>
          </p:nvPr>
        </p:nvGraphicFramePr>
        <p:xfrm>
          <a:off x="293370" y="4742180"/>
          <a:ext cx="11511280" cy="1609725"/>
        </p:xfrm>
        <a:graphic>
          <a:graphicData uri="http://schemas.openxmlformats.org/drawingml/2006/table">
            <a:tbl>
              <a:tblPr/>
              <a:tblGrid>
                <a:gridCol w="2157730"/>
                <a:gridCol w="9353550"/>
              </a:tblGrid>
              <a:tr h="1609725">
                <a:tc>
                  <a:txBody>
                    <a:bodyPr/>
                    <a:lstStyle/>
                    <a:p>
                      <a:pPr lvl="0" algn="ctr" defTabSz="914400" fontAlgn="ctr">
                        <a:lnSpc>
                          <a:spcPct val="250000"/>
                        </a:lnSpc>
                        <a:buClrTx/>
                        <a:buSzTx/>
                        <a:buFontTx/>
                        <a:buNone/>
                      </a:pPr>
                      <a:r>
                        <a:rPr lang="zh-CN" sz="3200">
                          <a:solidFill>
                            <a:schemeClr val="bg1"/>
                          </a:solidFill>
                          <a:latin typeface="黑体" panose="02010609060101010101" pitchFamily="49" charset="-122"/>
                          <a:ea typeface="黑体" panose="02010609060101010101" pitchFamily="49" charset="-122"/>
                          <a:cs typeface="黑体" panose="02010609060101010101" pitchFamily="49" charset="-122"/>
                          <a:sym typeface="+mn-ea"/>
                        </a:rPr>
                        <a:t> 备热词</a:t>
                      </a:r>
                      <a:endPar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endParaRPr>
                    </a:p>
                  </a:txBody>
                  <a:tcPr marL="66881" marR="6688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002060"/>
                    </a:solidFill>
                  </a:tcPr>
                </a:tc>
                <a:tc>
                  <a:txBody>
                    <a:bodyPr/>
                    <a:lstStyle/>
                    <a:p>
                      <a:pPr algn="ctr" defTabSz="914400">
                        <a:buClrTx/>
                        <a:buSzTx/>
                        <a:buFontTx/>
                        <a:buNone/>
                      </a:pPr>
                      <a:endParaRPr lang="zh-CN" sz="3200" b="0">
                        <a:solidFill>
                          <a:schemeClr val="bg1"/>
                        </a:solidFill>
                        <a:latin typeface="黑体" panose="02010609060101010101" pitchFamily="49" charset="-122"/>
                        <a:ea typeface="黑体" panose="02010609060101010101" pitchFamily="49" charset="-122"/>
                        <a:cs typeface="黑体" panose="02010609060101010101" pitchFamily="49" charset="-122"/>
                      </a:endParaRPr>
                    </a:p>
                  </a:txBody>
                  <a:tcPr marL="66881" marR="6688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custDataLst>
              <p:tags r:id="rId2"/>
            </p:custDataLst>
          </p:nvPr>
        </p:nvSpPr>
        <p:spPr>
          <a:xfrm>
            <a:off x="293370" y="3312160"/>
            <a:ext cx="11028045" cy="953135"/>
          </a:xfrm>
          <a:prstGeom prst="rect">
            <a:avLst/>
          </a:prstGeom>
          <a:noFill/>
          <a:ln w="12700" cmpd="sng">
            <a:solidFill>
              <a:schemeClr val="accent1">
                <a:shade val="50000"/>
              </a:schemeClr>
            </a:solidFill>
            <a:prstDash val="solid"/>
          </a:ln>
        </p:spPr>
        <p:txBody>
          <a:bodyPr wrap="square" rtlCol="0">
            <a:spAutoFit/>
          </a:bodyPr>
          <a:lstStyle/>
          <a:p>
            <a:pPr lvl="0" algn="l">
              <a:buClrTx/>
              <a:buSzTx/>
              <a:buFontTx/>
            </a:pPr>
            <a:r>
              <a:rPr lang="zh-CN" altLang="en-US" sz="2800">
                <a:latin typeface="黑体" panose="02010609060101010101" pitchFamily="49" charset="-122"/>
                <a:ea typeface="黑体" panose="02010609060101010101" pitchFamily="49" charset="-122"/>
                <a:cs typeface="黑体" panose="02010609060101010101" pitchFamily="49" charset="-122"/>
                <a:sym typeface="+mn-ea"/>
              </a:rPr>
              <a:t>了解中古时期欧亚地区不同国家、民族、宗教和社会的变化，以及世界其他地区的社会状况，认识这一时期世界各区域文明的多元面貌。</a:t>
            </a:r>
            <a:endParaRPr lang="zh-CN" altLang="en-US" sz="280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184150" y="2319020"/>
            <a:ext cx="6096000" cy="681990"/>
          </a:xfrm>
          <a:prstGeom prst="rect">
            <a:avLst/>
          </a:prstGeom>
          <a:noFill/>
        </p:spPr>
        <p:txBody>
          <a:bodyPr wrap="square" rtlCol="0">
            <a:spAutoFit/>
          </a:bodyPr>
          <a:p>
            <a:pPr>
              <a:lnSpc>
                <a:spcPct val="120000"/>
              </a:lnSpc>
            </a:pPr>
            <a:r>
              <a:rPr lang="zh-CN" altLang="en-US" sz="3200" b="1">
                <a:latin typeface="楷体" panose="02010609060101010101" charset="-122"/>
                <a:ea typeface="楷体" panose="02010609060101010101" charset="-122"/>
                <a:sym typeface="+mn-ea"/>
              </a:rPr>
              <a:t>【课程标准】</a:t>
            </a:r>
            <a:endParaRPr lang="en-US" altLang="en-US" sz="3200">
              <a:solidFill>
                <a:srgbClr val="1D41D5"/>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2514600" y="5003800"/>
            <a:ext cx="9290050" cy="1212215"/>
          </a:xfrm>
          <a:prstGeom prst="rect">
            <a:avLst/>
          </a:prstGeom>
          <a:noFill/>
        </p:spPr>
        <p:txBody>
          <a:bodyPr wrap="square" rtlCol="0" anchor="t">
            <a:noAutofit/>
          </a:bodyPr>
          <a:p>
            <a:pPr indent="0">
              <a:lnSpc>
                <a:spcPct val="130000"/>
              </a:lnSpc>
              <a:buNone/>
            </a:pPr>
            <a:r>
              <a:rPr lang="zh-CN" sz="2800">
                <a:latin typeface="黑体" panose="02010609060101010101" pitchFamily="49" charset="-122"/>
                <a:ea typeface="黑体" panose="02010609060101010101" pitchFamily="49" charset="-122"/>
                <a:cs typeface="黑体" panose="02010609060101010101" pitchFamily="49" charset="-122"/>
                <a:sym typeface="+mn-ea"/>
              </a:rPr>
              <a:t>中世纪、封君封臣制、庄园、农奴制度、基督教会、王权强化、城市自治、《查士丁尼法典》、拜占庭、俄罗斯</a:t>
            </a:r>
            <a:endParaRPr lang="zh-CN" altLang="en-US" sz="280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custDataLst>
              <p:tags r:id="rId3"/>
            </p:custDataLst>
          </p:nvPr>
        </p:nvSpPr>
        <p:spPr>
          <a:xfrm>
            <a:off x="116205" y="154940"/>
            <a:ext cx="5817870" cy="645160"/>
          </a:xfrm>
          <a:prstGeom prst="rect">
            <a:avLst/>
          </a:prstGeom>
        </p:spPr>
        <p:txBody>
          <a:bodyPr wrap="square">
            <a:spAutoFit/>
            <a:extLst>
              <a:ext uri="{4A0BC546-FE56-4ADE-93B0-CB8AF2F6F144}">
                <wpsdc:textFrameExt xmlns:wpsdc="http://www.wps.cn/officeDocument/2022/drawingmlCustomData" type="text"/>
              </a:ext>
            </a:extLst>
          </a:bodyPr>
          <a:p>
            <a:pPr algn="l"/>
            <a:r>
              <a:rPr lang="zh-CN" altLang="en-US" sz="3600">
                <a:latin typeface="Arial" panose="020B0604020202020204" pitchFamily="34" charset="0"/>
                <a:ea typeface="微软雅黑" panose="020B0503020204020204" charset="-122"/>
              </a:rPr>
              <a:t>第二单元</a:t>
            </a:r>
            <a:r>
              <a:rPr lang="en-US" altLang="zh-CN" sz="3600">
                <a:latin typeface="Arial" panose="020B0604020202020204" pitchFamily="34" charset="0"/>
                <a:ea typeface="微软雅黑" panose="020B0503020204020204" charset="-122"/>
              </a:rPr>
              <a:t>   </a:t>
            </a:r>
            <a:r>
              <a:rPr lang="zh-CN" altLang="en-US" sz="3600">
                <a:latin typeface="Arial" panose="020B0604020202020204" pitchFamily="34" charset="0"/>
                <a:ea typeface="微软雅黑" panose="020B0503020204020204" charset="-122"/>
              </a:rPr>
              <a:t>中古时期的世界</a:t>
            </a:r>
            <a:endParaRPr lang="zh-CN" altLang="en-US" sz="3600">
              <a:latin typeface="Arial" panose="020B0604020202020204" pitchFamily="34" charset="0"/>
              <a:ea typeface="微软雅黑" panose="020B0503020204020204" charset="-122"/>
            </a:endParaRPr>
          </a:p>
        </p:txBody>
      </p:sp>
      <p:sp>
        <p:nvSpPr>
          <p:cNvPr id="8" name="文本框 7"/>
          <p:cNvSpPr txBox="1"/>
          <p:nvPr>
            <p:custDataLst>
              <p:tags r:id="rId4"/>
            </p:custDataLst>
          </p:nvPr>
        </p:nvSpPr>
        <p:spPr>
          <a:xfrm>
            <a:off x="846455" y="1272540"/>
            <a:ext cx="9862185" cy="674370"/>
          </a:xfrm>
          <a:prstGeom prst="rect">
            <a:avLst/>
          </a:prstGeom>
          <a:noFill/>
          <a:extLst>
            <a:ext uri="{909E8E84-426E-40DD-AFC4-6F175D3DCCD1}">
              <a14:hiddenFill xmlns:a14="http://schemas.microsoft.com/office/drawing/2010/main">
                <a:solidFill>
                  <a:schemeClr val="tx2">
                    <a:lumMod val="20000"/>
                    <a:lumOff val="80000"/>
                    <a:alpha val="92000"/>
                  </a:schemeClr>
                </a:solidFill>
              </a14:hiddenFill>
            </a:ext>
          </a:extLst>
        </p:spPr>
        <p:txBody>
          <a:bodyPr wrap="square" rtlCol="0" anchor="t">
            <a:noAutofit/>
          </a:bodyPr>
          <a:p>
            <a:pPr lvl="0" algn="ctr" defTabSz="1069975">
              <a:buClrTx/>
              <a:buSzTx/>
              <a:buFontTx/>
            </a:pPr>
            <a:r>
              <a:rPr lang="zh-CN" altLang="en-US" sz="4800" b="1" dirty="0">
                <a:solidFill>
                  <a:srgbClr val="FF0000"/>
                </a:solidFill>
                <a:latin typeface="楷体" panose="02010609060101010101" charset="-122"/>
                <a:ea typeface="楷体" panose="02010609060101010101" charset="-122"/>
                <a:cs typeface="楷体" panose="02010609060101010101" charset="-122"/>
                <a:sym typeface="+mn-ea"/>
              </a:rPr>
              <a:t>第</a:t>
            </a:r>
            <a:r>
              <a:rPr lang="en-US" altLang="zh-CN" sz="4800" b="1" dirty="0">
                <a:solidFill>
                  <a:srgbClr val="FF0000"/>
                </a:solidFill>
                <a:latin typeface="楷体" panose="02010609060101010101" charset="-122"/>
                <a:ea typeface="楷体" panose="02010609060101010101" charset="-122"/>
                <a:cs typeface="楷体" panose="02010609060101010101" charset="-122"/>
                <a:sym typeface="+mn-ea"/>
              </a:rPr>
              <a:t>3</a:t>
            </a:r>
            <a:r>
              <a:rPr lang="zh-CN" altLang="en-US" sz="4800" b="1" dirty="0">
                <a:solidFill>
                  <a:srgbClr val="FF0000"/>
                </a:solidFill>
                <a:latin typeface="楷体" panose="02010609060101010101" charset="-122"/>
                <a:ea typeface="楷体" panose="02010609060101010101" charset="-122"/>
                <a:cs typeface="楷体" panose="02010609060101010101" charset="-122"/>
                <a:sym typeface="+mn-ea"/>
              </a:rPr>
              <a:t>课 中古时期的欧洲</a:t>
            </a:r>
            <a:endParaRPr lang="zh-CN" altLang="en-US" sz="4800" b="1" dirty="0">
              <a:solidFill>
                <a:srgbClr val="FF0000"/>
              </a:solidFill>
              <a:latin typeface="楷体" panose="02010609060101010101" charset="-122"/>
              <a:ea typeface="楷体" panose="02010609060101010101" charset="-122"/>
              <a:cs typeface="楷体" panose="02010609060101010101"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171652" y="1651167"/>
            <a:ext cx="541816" cy="702981"/>
          </a:xfrm>
          <a:prstGeom prst="rect">
            <a:avLst/>
          </a:prstGeom>
          <a:noFill/>
          <a:ln>
            <a:noFill/>
          </a:ln>
        </p:spPr>
        <p:txBody>
          <a:bodyPr wrap="square" rtlCol="0">
            <a:noAutofit/>
          </a:bodyPr>
          <a:lstStyle/>
          <a:p>
            <a:pPr>
              <a:buClrTx/>
              <a:buSzTx/>
              <a:buFontTx/>
            </a:pP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100" name="文本框 99"/>
          <p:cNvSpPr txBox="1"/>
          <p:nvPr/>
        </p:nvSpPr>
        <p:spPr>
          <a:xfrm>
            <a:off x="335280" y="692785"/>
            <a:ext cx="11659235" cy="280860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3</a:t>
            </a:r>
            <a:r>
              <a:rPr sz="2375">
                <a:latin typeface="黑体" panose="02010609060101010101" pitchFamily="49" charset="-122"/>
                <a:ea typeface="黑体" panose="02010609060101010101" pitchFamily="49" charset="-122"/>
                <a:cs typeface="黑体" panose="02010609060101010101" pitchFamily="49" charset="-122"/>
                <a:sym typeface="+mn-ea"/>
              </a:rPr>
              <a:t>．（2023·湖北高考·12）13世纪时，英格兰的一则小品剧中，庄园领主在法庭上公开讨论小麦、奶酪、鸡蛋和小乳猪的价格。无独有偶，《田庄总管职责》也提醒领主和总管，羊毛应该论包或以一只羊一次所剪的毛为单位出售，怎样卖收益最大、好处最多，就怎样卖。上述材料反映英格兰（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A．封建庄园制度已濒临崩溃           B．庄园农产品获利丰厚</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C．农业的经济转型趋势初显           D．圈地运动正迅速开展</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custDataLst>
              <p:tags r:id="rId1"/>
            </p:custDataLst>
          </p:nvPr>
        </p:nvSpPr>
        <p:spPr>
          <a:xfrm>
            <a:off x="5858908" y="1936177"/>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C</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335280" y="3732531"/>
            <a:ext cx="11659235" cy="298259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4</a:t>
            </a:r>
            <a:r>
              <a:rPr sz="2375">
                <a:latin typeface="黑体" panose="02010609060101010101" pitchFamily="49" charset="-122"/>
                <a:ea typeface="黑体" panose="02010609060101010101" pitchFamily="49" charset="-122"/>
                <a:cs typeface="黑体" panose="02010609060101010101" pitchFamily="49" charset="-122"/>
                <a:sym typeface="+mn-ea"/>
              </a:rPr>
              <a:t>．（2023·湖北高考·11）某学者关注世界历史上的一位著名统治者，研究其在位时期的文治武功。该统治者以恢复旧日罗马帝国的荣耀为己任，力图建立“一位皇帝、一部法律、一个帝国”的新秩序。最符合该研究主题的史实是（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A．罗马帝国一分为二                 B．都城改名为伊斯坦布尔</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C．颁布第一部成文法                 D．征服占领北非和意大利</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custDataLst>
              <p:tags r:id="rId2"/>
            </p:custDataLst>
          </p:nvPr>
        </p:nvSpPr>
        <p:spPr>
          <a:xfrm>
            <a:off x="8886589" y="4551319"/>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D</a:t>
            </a:r>
            <a:endParaRPr lang="en-US" altLang="zh-CN" sz="4345" b="1">
              <a:solidFill>
                <a:srgbClr val="FF0000"/>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171652" y="1651167"/>
            <a:ext cx="541816" cy="702981"/>
          </a:xfrm>
          <a:prstGeom prst="rect">
            <a:avLst/>
          </a:prstGeom>
          <a:noFill/>
          <a:ln>
            <a:noFill/>
          </a:ln>
        </p:spPr>
        <p:txBody>
          <a:bodyPr wrap="square" rtlCol="0">
            <a:noAutofit/>
          </a:bodyPr>
          <a:lstStyle/>
          <a:p>
            <a:pPr>
              <a:buClrTx/>
              <a:buSzTx/>
              <a:buFontTx/>
            </a:pP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100" name="文本框 99"/>
          <p:cNvSpPr txBox="1"/>
          <p:nvPr/>
        </p:nvSpPr>
        <p:spPr>
          <a:xfrm>
            <a:off x="335280" y="692785"/>
            <a:ext cx="11659235" cy="280860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5</a:t>
            </a:r>
            <a:r>
              <a:rPr sz="2375">
                <a:latin typeface="黑体" panose="02010609060101010101" pitchFamily="49" charset="-122"/>
                <a:ea typeface="黑体" panose="02010609060101010101" pitchFamily="49" charset="-122"/>
                <a:cs typeface="黑体" panose="02010609060101010101" pitchFamily="49" charset="-122"/>
                <a:sym typeface="+mn-ea"/>
              </a:rPr>
              <a:t>．（2023·广东高考·12）英王亨利一世（1100—1135年在位）的加冕宪章规定了国王对教会财产及诸侯领地所拥有的权利，特别是载明了国王所不能做或决意不去做的事，是一份明确规定封建关系的法律文件。该（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A．明确了君主立宪制的原则           B．体现了王权有限的观念</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C．激化了王权与教会的矛盾           D．维护了市民阶层的利益</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custDataLst>
              <p:tags r:id="rId1"/>
            </p:custDataLst>
          </p:nvPr>
        </p:nvSpPr>
        <p:spPr>
          <a:xfrm>
            <a:off x="6740288" y="1510727"/>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B</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335280" y="3732531"/>
            <a:ext cx="11659235" cy="298259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6</a:t>
            </a:r>
            <a:r>
              <a:rPr sz="2375">
                <a:latin typeface="黑体" panose="02010609060101010101" pitchFamily="49" charset="-122"/>
                <a:ea typeface="黑体" panose="02010609060101010101" pitchFamily="49" charset="-122"/>
                <a:cs typeface="黑体" panose="02010609060101010101" pitchFamily="49" charset="-122"/>
                <a:sym typeface="+mn-ea"/>
              </a:rPr>
              <a:t>．（2023·浙江高考·12）有史家认为：“虽然道路、圆形剧场、城市的根基、水渠和市场都是其丰功伟业的实物见证，但罗马帝国的遗产和希腊民主时期或罗马共和国时期的遗产一样，是观念性的。没有这笔遗产，无论是欧洲，还是其后的整个世界，都绝不会是今天的样子。”下列项中，属于“这笔遗产”的是（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A．元首制        B．罗马法         C．万神殿        D．大竞技场</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custDataLst>
              <p:tags r:id="rId2"/>
            </p:custDataLst>
          </p:nvPr>
        </p:nvSpPr>
        <p:spPr>
          <a:xfrm>
            <a:off x="8886589" y="5017409"/>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B</a:t>
            </a:r>
            <a:endParaRPr lang="en-US" altLang="zh-CN" sz="4345" b="1">
              <a:solidFill>
                <a:srgbClr val="FF0000"/>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171652" y="1651167"/>
            <a:ext cx="541816" cy="702981"/>
          </a:xfrm>
          <a:prstGeom prst="rect">
            <a:avLst/>
          </a:prstGeom>
          <a:noFill/>
          <a:ln>
            <a:noFill/>
          </a:ln>
        </p:spPr>
        <p:txBody>
          <a:bodyPr wrap="square" rtlCol="0">
            <a:noAutofit/>
          </a:bodyPr>
          <a:lstStyle/>
          <a:p>
            <a:pPr>
              <a:buClrTx/>
              <a:buSzTx/>
              <a:buFontTx/>
            </a:pP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100" name="文本框 99"/>
          <p:cNvSpPr txBox="1"/>
          <p:nvPr/>
        </p:nvSpPr>
        <p:spPr>
          <a:xfrm>
            <a:off x="335280" y="692785"/>
            <a:ext cx="11659235" cy="280860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7</a:t>
            </a:r>
            <a:r>
              <a:rPr sz="2375">
                <a:latin typeface="黑体" panose="02010609060101010101" pitchFamily="49" charset="-122"/>
                <a:ea typeface="黑体" panose="02010609060101010101" pitchFamily="49" charset="-122"/>
                <a:cs typeface="黑体" panose="02010609060101010101" pitchFamily="49" charset="-122"/>
                <a:sym typeface="+mn-ea"/>
              </a:rPr>
              <a:t>．（2022·北京高考·12）英国议会最初由封建教俗贵族组成，旨在协助国王解决财政困难。1265年骑士和城市市民代表首次参加议会，并于1341年起单独议事，最终组成议会下院。通过议会，国王在一定程度上获得了金钱和人力的支持，而议会亦可向国王提出请愿。关于中世纪英国议会，下列说法正确的是（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A．国王可不经议会同意而加征新税     B．下院形成标志着君主立宪制建立</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C．城市市民是国王联合的重要对象     D．贵族通过议会掌握了国家行政权</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custDataLst>
              <p:tags r:id="rId1"/>
            </p:custDataLst>
          </p:nvPr>
        </p:nvSpPr>
        <p:spPr>
          <a:xfrm>
            <a:off x="8275083" y="2006662"/>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C</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335280" y="3732531"/>
            <a:ext cx="11659235" cy="298259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8</a:t>
            </a:r>
            <a:r>
              <a:rPr sz="2375">
                <a:latin typeface="黑体" panose="02010609060101010101" pitchFamily="49" charset="-122"/>
                <a:ea typeface="黑体" panose="02010609060101010101" pitchFamily="49" charset="-122"/>
                <a:cs typeface="黑体" panose="02010609060101010101" pitchFamily="49" charset="-122"/>
                <a:sym typeface="+mn-ea"/>
              </a:rPr>
              <a:t>．（2022·海南高考·11）中世纪后期，西欧城市复苏的标志之一是“修建城墙”。一“墙”之隔区分了墙内外居民的法律身份：墙内居民因特许权解除了在采邑制和庄园制之下形成的人身依附关系，并可自由选择其经济活动的内容和方式。这一历史现象（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A．表明了封君封臣之间的关系         B．概括了西欧封建庄园的特征</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C．呈现了王权逐步加强的趋势         D．说明了城市自治产生的前提</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custDataLst>
              <p:tags r:id="rId2"/>
            </p:custDataLst>
          </p:nvPr>
        </p:nvSpPr>
        <p:spPr>
          <a:xfrm>
            <a:off x="1015129" y="5047889"/>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D</a:t>
            </a:r>
            <a:endParaRPr lang="en-US" altLang="zh-CN" sz="4345" b="1">
              <a:solidFill>
                <a:srgbClr val="FF0000"/>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171652" y="1651167"/>
            <a:ext cx="541816" cy="702981"/>
          </a:xfrm>
          <a:prstGeom prst="rect">
            <a:avLst/>
          </a:prstGeom>
          <a:noFill/>
          <a:ln>
            <a:noFill/>
          </a:ln>
        </p:spPr>
        <p:txBody>
          <a:bodyPr wrap="square" rtlCol="0">
            <a:noAutofit/>
          </a:bodyPr>
          <a:lstStyle/>
          <a:p>
            <a:pPr>
              <a:buClrTx/>
              <a:buSzTx/>
              <a:buFontTx/>
            </a:pP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100" name="文本框 99"/>
          <p:cNvSpPr txBox="1"/>
          <p:nvPr/>
        </p:nvSpPr>
        <p:spPr>
          <a:xfrm>
            <a:off x="335280" y="692785"/>
            <a:ext cx="11659235" cy="280860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9.</a:t>
            </a:r>
            <a:r>
              <a:rPr sz="2375">
                <a:latin typeface="黑体" panose="02010609060101010101" pitchFamily="49" charset="-122"/>
                <a:ea typeface="黑体" panose="02010609060101010101" pitchFamily="49" charset="-122"/>
                <a:cs typeface="黑体" panose="02010609060101010101" pitchFamily="49" charset="-122"/>
                <a:sym typeface="+mn-ea"/>
              </a:rPr>
              <a:t>（2022·山东高考·10）图2所列为12世纪前期法兰西卡佩王朝路易六世在位期间的若干举措。这些举措旨在（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A．推动城市崛起  B．加强国王权力   C．建立民族国家  D．发展庄园经济</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custDataLst>
              <p:tags r:id="rId1"/>
            </p:custDataLst>
          </p:nvPr>
        </p:nvSpPr>
        <p:spPr>
          <a:xfrm>
            <a:off x="4051063" y="1032572"/>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B</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335280" y="3732530"/>
            <a:ext cx="11659235" cy="312483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10</a:t>
            </a:r>
            <a:r>
              <a:rPr sz="2375">
                <a:latin typeface="黑体" panose="02010609060101010101" pitchFamily="49" charset="-122"/>
                <a:ea typeface="黑体" panose="02010609060101010101" pitchFamily="49" charset="-122"/>
                <a:cs typeface="黑体" panose="02010609060101010101" pitchFamily="49" charset="-122"/>
                <a:sym typeface="+mn-ea"/>
              </a:rPr>
              <a:t>．（2022.6·浙江高考·16）在罗马扩张的过程中，“地方习俗互相抵触的不同地区的人们之间，例如西班牙商人和埃及商人之间是有纠纷的，罗马法官不得不以某种方式加以排解。于是，罗马法逐渐形成这样的观点：习俗未必正确，还有一种藉以做出公平决定的更高的、普遍的法则……（这）是从人的本性和理性产生出来的，因而是为所有人所了解和接受的。”上述材料反映出（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A．罗马成文法的起源                 B．公民法逐渐取代万民法</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C．万民法的作用逐渐显现出来         D．以习惯法排解外邦人之间的纠纷</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custDataLst>
              <p:tags r:id="rId2"/>
            </p:custDataLst>
          </p:nvPr>
        </p:nvSpPr>
        <p:spPr>
          <a:xfrm>
            <a:off x="7092714" y="5453019"/>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C</a:t>
            </a:r>
            <a:endParaRPr lang="en-US" altLang="zh-CN" sz="4345" b="1">
              <a:solidFill>
                <a:srgbClr val="FF0000"/>
              </a:solidFill>
              <a:latin typeface="微软雅黑" panose="020B0503020204020204" charset="-122"/>
              <a:ea typeface="微软雅黑" panose="020B0503020204020204" charset="-122"/>
              <a:sym typeface="+mn-ea"/>
            </a:endParaRPr>
          </a:p>
        </p:txBody>
      </p:sp>
      <p:pic>
        <p:nvPicPr>
          <p:cNvPr id="2" name="../Upload/image/202207271228134730611.png"/>
          <p:cNvPicPr>
            <a:picLocks noChangeAspect="1" noChangeArrowheads="1"/>
          </p:cNvPicPr>
          <p:nvPr>
            <p:custDataLst>
              <p:tags r:id="rId3"/>
            </p:custDataLst>
          </p:nvPr>
        </p:nvPicPr>
        <p:blipFill>
          <a:blip r:embed="rId4"/>
          <a:srcRect/>
          <a:stretch>
            <a:fillRect/>
          </a:stretch>
        </p:blipFill>
        <p:spPr>
          <a:xfrm>
            <a:off x="3015615" y="1798320"/>
            <a:ext cx="4499610" cy="115760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8"/>
          <p:cNvSpPr txBox="1"/>
          <p:nvPr/>
        </p:nvSpPr>
        <p:spPr>
          <a:xfrm>
            <a:off x="259715" y="928370"/>
            <a:ext cx="2265680" cy="1714500"/>
          </a:xfrm>
          <a:prstGeom prst="rect">
            <a:avLst/>
          </a:prstGeom>
          <a:noFill/>
        </p:spPr>
        <p:txBody>
          <a:bodyPr wrap="square" rtlCol="0">
            <a:spAutoFit/>
          </a:bodyPr>
          <a:lstStyle/>
          <a:p>
            <a:pPr>
              <a:lnSpc>
                <a:spcPct val="110000"/>
              </a:lnSpc>
            </a:pPr>
            <a:r>
              <a:rPr lang="zh-CN" altLang="en-US" sz="3200" b="1" dirty="0" smtClean="0">
                <a:latin typeface="黑体" panose="02010609060101010101" pitchFamily="49" charset="-122"/>
                <a:ea typeface="黑体" panose="02010609060101010101" pitchFamily="49" charset="-122"/>
                <a:cs typeface="黑体" panose="02010609060101010101" pitchFamily="49" charset="-122"/>
              </a:rPr>
              <a:t>表现：</a:t>
            </a:r>
            <a:endParaRPr lang="zh-CN" altLang="en-US" sz="3200" b="1" dirty="0" smtClean="0">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3200" b="1" dirty="0" smtClean="0">
              <a:latin typeface="黑体" panose="02010609060101010101" pitchFamily="49" charset="-122"/>
              <a:ea typeface="黑体" panose="02010609060101010101" pitchFamily="49" charset="-122"/>
              <a:cs typeface="黑体" panose="02010609060101010101" pitchFamily="49" charset="-122"/>
            </a:endParaRPr>
          </a:p>
          <a:p>
            <a:pPr>
              <a:lnSpc>
                <a:spcPct val="110000"/>
              </a:lnSpc>
            </a:pPr>
            <a:endParaRPr lang="zh-CN" altLang="en-US" sz="3200" b="1"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11" name="图片 10"/>
          <p:cNvPicPr>
            <a:picLocks noChangeAspect="1"/>
          </p:cNvPicPr>
          <p:nvPr/>
        </p:nvPicPr>
        <p:blipFill>
          <a:blip r:embed="rId1"/>
          <a:srcRect r="179" b="536"/>
          <a:stretch>
            <a:fillRect/>
          </a:stretch>
        </p:blipFill>
        <p:spPr>
          <a:xfrm>
            <a:off x="3378200" y="714375"/>
            <a:ext cx="8268970" cy="6003290"/>
          </a:xfrm>
          <a:prstGeom prst="rect">
            <a:avLst/>
          </a:prstGeom>
          <a:ln>
            <a:solidFill>
              <a:srgbClr val="574F1F"/>
            </a:solidFill>
          </a:ln>
          <a:effectLst/>
        </p:spPr>
      </p:pic>
      <p:grpSp>
        <p:nvGrpSpPr>
          <p:cNvPr id="28" name="组合 27"/>
          <p:cNvGrpSpPr/>
          <p:nvPr/>
        </p:nvGrpSpPr>
        <p:grpSpPr>
          <a:xfrm>
            <a:off x="7169785" y="3883660"/>
            <a:ext cx="4463415" cy="922020"/>
            <a:chOff x="6782" y="5251"/>
            <a:chExt cx="7029" cy="1452"/>
          </a:xfrm>
        </p:grpSpPr>
        <p:sp>
          <p:nvSpPr>
            <p:cNvPr id="10" name="文本框 9"/>
            <p:cNvSpPr txBox="1"/>
            <p:nvPr/>
          </p:nvSpPr>
          <p:spPr bwMode="auto">
            <a:xfrm>
              <a:off x="7599" y="5251"/>
              <a:ext cx="6212" cy="1452"/>
            </a:xfrm>
            <a:prstGeom prst="rect">
              <a:avLst/>
            </a:prstGeom>
            <a:solidFill>
              <a:srgbClr val="E7E6E6"/>
            </a:solidFill>
            <a:ln>
              <a:noFill/>
            </a:ln>
          </p:spPr>
          <p:txBody>
            <a:bodyPr wrap="square" rtlCol="0" anchor="t">
              <a:spAutoFit/>
            </a:bodyPr>
            <a:lstStyle>
              <a:lvl1pPr>
                <a:buFont typeface="Arial" panose="020B0604020202020204" pitchFamily="34" charset="0"/>
                <a:defRPr>
                  <a:solidFill>
                    <a:srgbClr val="574F1F"/>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rgbClr val="574F1F"/>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rgbClr val="574F1F"/>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rgbClr val="574F1F"/>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rgbClr val="574F1F"/>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9pPr>
            </a:lstStyle>
            <a:p>
              <a:pPr lvl="0" algn="l" eaLnBrk="1" hangingPunct="1">
                <a:buClrTx/>
                <a:buSzTx/>
              </a:pPr>
              <a:r>
                <a:rPr lang="zh-CN" altLang="en-US" sz="1800" b="1">
                  <a:solidFill>
                    <a:srgbClr val="FF0000"/>
                  </a:solidFill>
                  <a:latin typeface="微软雅黑" panose="020B0503020204020204" charset="-122"/>
                  <a:ea typeface="微软雅黑" panose="020B0503020204020204" charset="-122"/>
                  <a:sym typeface="宋体" panose="02010600030101010101" pitchFamily="2" charset="-122"/>
                </a:rPr>
                <a:t>②法国</a:t>
              </a:r>
              <a:r>
                <a:rPr lang="zh-CN" altLang="en-US" sz="1800" b="1">
                  <a:solidFill>
                    <a:srgbClr val="2C2710"/>
                  </a:solidFill>
                  <a:latin typeface="微软雅黑" panose="020B0503020204020204" charset="-122"/>
                  <a:ea typeface="微软雅黑" panose="020B0503020204020204" charset="-122"/>
                  <a:sym typeface="宋体" panose="02010600030101010101" pitchFamily="2" charset="-122"/>
                </a:rPr>
                <a:t>：法兰西国王借助</a:t>
              </a:r>
              <a:r>
                <a:rPr lang="zh-CN" altLang="en-US" sz="1800" b="1">
                  <a:solidFill>
                    <a:srgbClr val="FF0000"/>
                  </a:solidFill>
                  <a:latin typeface="微软雅黑" panose="020B0503020204020204" charset="-122"/>
                  <a:ea typeface="微软雅黑" panose="020B0503020204020204" charset="-122"/>
                  <a:sym typeface="宋体" panose="02010600030101010101" pitchFamily="2" charset="-122"/>
                </a:rPr>
                <a:t>通婚</a:t>
              </a:r>
              <a:r>
                <a:rPr lang="zh-CN" altLang="en-US" sz="1800" b="1">
                  <a:solidFill>
                    <a:srgbClr val="2C2710"/>
                  </a:solidFill>
                  <a:latin typeface="微软雅黑" panose="020B0503020204020204" charset="-122"/>
                  <a:ea typeface="微软雅黑" panose="020B0503020204020204" charset="-122"/>
                  <a:sym typeface="宋体" panose="02010600030101010101" pitchFamily="2" charset="-122"/>
                </a:rPr>
                <a:t>和</a:t>
              </a:r>
              <a:r>
                <a:rPr lang="zh-CN" altLang="en-US" sz="1800" b="1">
                  <a:solidFill>
                    <a:srgbClr val="FF0000"/>
                  </a:solidFill>
                  <a:latin typeface="微软雅黑" panose="020B0503020204020204" charset="-122"/>
                  <a:ea typeface="微软雅黑" panose="020B0503020204020204" charset="-122"/>
                  <a:sym typeface="宋体" panose="02010600030101010101" pitchFamily="2" charset="-122"/>
                </a:rPr>
                <a:t>征服</a:t>
              </a:r>
              <a:r>
                <a:rPr lang="zh-CN" altLang="en-US" sz="1800" b="1">
                  <a:solidFill>
                    <a:srgbClr val="2C2710"/>
                  </a:solidFill>
                  <a:latin typeface="微软雅黑" panose="020B0503020204020204" charset="-122"/>
                  <a:ea typeface="微软雅黑" panose="020B0503020204020204" charset="-122"/>
                  <a:sym typeface="宋体" panose="02010600030101010101" pitchFamily="2" charset="-122"/>
                </a:rPr>
                <a:t>等手段，击败各地封建主，</a:t>
              </a:r>
              <a:r>
                <a:rPr lang="en-US" altLang="zh-CN" sz="1800" b="1">
                  <a:solidFill>
                    <a:srgbClr val="2C2710"/>
                  </a:solidFill>
                  <a:latin typeface="微软雅黑" panose="020B0503020204020204" charset="-122"/>
                  <a:ea typeface="微软雅黑" panose="020B0503020204020204" charset="-122"/>
                  <a:sym typeface="宋体" panose="02010600030101010101" pitchFamily="2" charset="-122"/>
                </a:rPr>
                <a:t>15</a:t>
              </a:r>
              <a:r>
                <a:rPr lang="zh-CN" altLang="en-US" sz="1800" b="1">
                  <a:solidFill>
                    <a:srgbClr val="2C2710"/>
                  </a:solidFill>
                  <a:latin typeface="微软雅黑" panose="020B0503020204020204" charset="-122"/>
                  <a:ea typeface="微软雅黑" panose="020B0503020204020204" charset="-122"/>
                  <a:sym typeface="宋体" panose="02010600030101010101" pitchFamily="2" charset="-122"/>
                </a:rPr>
                <a:t>世纪晚期基本完成统一，王权得到强化</a:t>
              </a:r>
              <a:endParaRPr lang="zh-CN" altLang="en-US" sz="1800" b="1">
                <a:solidFill>
                  <a:srgbClr val="2C2710"/>
                </a:solidFill>
                <a:latin typeface="微软雅黑" panose="020B0503020204020204" charset="-122"/>
                <a:ea typeface="微软雅黑" panose="020B0503020204020204" charset="-122"/>
                <a:sym typeface="宋体" panose="02010600030101010101" pitchFamily="2" charset="-122"/>
              </a:endParaRPr>
            </a:p>
          </p:txBody>
        </p:sp>
        <p:sp>
          <p:nvSpPr>
            <p:cNvPr id="27" name="右箭头 26"/>
            <p:cNvSpPr/>
            <p:nvPr/>
          </p:nvSpPr>
          <p:spPr>
            <a:xfrm>
              <a:off x="6782" y="5843"/>
              <a:ext cx="705" cy="367"/>
            </a:xfrm>
            <a:prstGeom prst="rightArrow">
              <a:avLst/>
            </a:prstGeom>
            <a:solidFill>
              <a:srgbClr val="E7E6E6"/>
            </a:solidFill>
            <a:ln w="9525" cap="flat" cmpd="sng" algn="ctr">
              <a:solidFill>
                <a:srgbClr val="574F1F"/>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574F1F"/>
                </a:solidFill>
                <a:effectLst/>
                <a:latin typeface="Calibri" panose="020F0502020204030204" charset="0"/>
                <a:ea typeface="宋体" panose="02010600030101010101" pitchFamily="2" charset="-122"/>
              </a:endParaRPr>
            </a:p>
          </p:txBody>
        </p:sp>
      </p:grpSp>
      <p:pic>
        <p:nvPicPr>
          <p:cNvPr id="22" name="Picture 112" descr="0001"/>
          <p:cNvPicPr>
            <a:picLocks noChangeAspect="1" noChangeArrowheads="1"/>
          </p:cNvPicPr>
          <p:nvPr/>
        </p:nvPicPr>
        <p:blipFill>
          <a:blip r:embed="rId2"/>
          <a:srcRect/>
          <a:stretch>
            <a:fillRect/>
          </a:stretch>
        </p:blipFill>
        <p:spPr bwMode="auto">
          <a:xfrm>
            <a:off x="6351905" y="2832735"/>
            <a:ext cx="293370" cy="29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12" descr="0001"/>
          <p:cNvPicPr>
            <a:picLocks noChangeAspect="1" noChangeArrowheads="1"/>
          </p:cNvPicPr>
          <p:nvPr/>
        </p:nvPicPr>
        <p:blipFill>
          <a:blip r:embed="rId2"/>
          <a:srcRect/>
          <a:stretch>
            <a:fillRect/>
          </a:stretch>
        </p:blipFill>
        <p:spPr bwMode="auto">
          <a:xfrm>
            <a:off x="6805295" y="4189095"/>
            <a:ext cx="293370" cy="29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p:cNvSpPr txBox="1"/>
          <p:nvPr/>
        </p:nvSpPr>
        <p:spPr bwMode="auto">
          <a:xfrm>
            <a:off x="5158105" y="1676400"/>
            <a:ext cx="6229350" cy="968375"/>
          </a:xfrm>
          <a:prstGeom prst="rect">
            <a:avLst/>
          </a:prstGeom>
          <a:solidFill>
            <a:srgbClr val="FFFFB3"/>
          </a:solidFill>
          <a:ln>
            <a:noFill/>
          </a:ln>
        </p:spPr>
        <p:txBody>
          <a:bodyPr wrap="square" rtlCol="0" anchor="t">
            <a:spAutoFit/>
          </a:bodyPr>
          <a:lstStyle>
            <a:lvl1pPr>
              <a:buFont typeface="Arial" panose="020B0604020202020204" pitchFamily="34" charset="0"/>
              <a:defRPr>
                <a:solidFill>
                  <a:srgbClr val="574F1F"/>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rgbClr val="574F1F"/>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rgbClr val="574F1F"/>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rgbClr val="574F1F"/>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rgbClr val="574F1F"/>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9pPr>
          </a:lstStyle>
          <a:p>
            <a:pPr lvl="0" algn="l">
              <a:buClrTx/>
              <a:buSzTx/>
            </a:pPr>
            <a:r>
              <a:rPr lang="zh-CN" altLang="en-US" b="1">
                <a:solidFill>
                  <a:srgbClr val="2C2710"/>
                </a:solidFill>
                <a:latin typeface="微软雅黑" panose="020B0503020204020204" charset="-122"/>
                <a:ea typeface="微软雅黑" panose="020B0503020204020204" charset="-122"/>
                <a:sym typeface="+mn-ea"/>
              </a:rPr>
              <a:t>（</a:t>
            </a:r>
            <a:r>
              <a:rPr lang="en-US" altLang="zh-CN" b="1">
                <a:solidFill>
                  <a:srgbClr val="2C2710"/>
                </a:solidFill>
                <a:latin typeface="微软雅黑" panose="020B0503020204020204" charset="-122"/>
                <a:ea typeface="微软雅黑" panose="020B0503020204020204" charset="-122"/>
                <a:sym typeface="+mn-ea"/>
              </a:rPr>
              <a:t>P17</a:t>
            </a:r>
            <a:r>
              <a:rPr lang="zh-CN" altLang="en-US" b="1">
                <a:solidFill>
                  <a:srgbClr val="2C2710"/>
                </a:solidFill>
                <a:latin typeface="微软雅黑" panose="020B0503020204020204" charset="-122"/>
                <a:ea typeface="微软雅黑" panose="020B0503020204020204" charset="-122"/>
                <a:sym typeface="+mn-ea"/>
              </a:rPr>
              <a:t>历史纵横</a:t>
            </a:r>
            <a:r>
              <a:rPr lang="en-US" altLang="zh-CN" b="1">
                <a:solidFill>
                  <a:srgbClr val="2C2710"/>
                </a:solidFill>
                <a:latin typeface="微软雅黑" panose="020B0503020204020204" charset="-122"/>
                <a:ea typeface="微软雅黑" panose="020B0503020204020204" charset="-122"/>
                <a:sym typeface="+mn-ea"/>
              </a:rPr>
              <a:t>+</a:t>
            </a:r>
            <a:r>
              <a:rPr lang="zh-CN" altLang="en-US" b="1">
                <a:solidFill>
                  <a:srgbClr val="2C2710"/>
                </a:solidFill>
                <a:latin typeface="微软雅黑" panose="020B0503020204020204" charset="-122"/>
                <a:ea typeface="微软雅黑" panose="020B0503020204020204" charset="-122"/>
                <a:sym typeface="+mn-ea"/>
              </a:rPr>
              <a:t>选必1P10）</a:t>
            </a:r>
            <a:r>
              <a:rPr lang="en-US" b="1">
                <a:solidFill>
                  <a:schemeClr val="tx1"/>
                </a:solidFill>
                <a:latin typeface="微软雅黑" panose="020B0503020204020204" charset="-122"/>
                <a:ea typeface="微软雅黑" panose="020B0503020204020204" charset="-122"/>
                <a:sym typeface="+mn-ea"/>
              </a:rPr>
              <a:t>14</a:t>
            </a:r>
            <a:r>
              <a:rPr lang="zh-CN" altLang="en-US" b="1">
                <a:solidFill>
                  <a:schemeClr val="tx1"/>
                </a:solidFill>
                <a:latin typeface="微软雅黑" panose="020B0503020204020204" charset="-122"/>
                <a:ea typeface="微软雅黑" panose="020B0503020204020204" charset="-122"/>
                <a:sym typeface="+mn-ea"/>
              </a:rPr>
              <a:t>世纪中期，英国进入议会君主制时期。</a:t>
            </a:r>
            <a:r>
              <a:rPr lang="zh-CN" altLang="en-US" b="1">
                <a:solidFill>
                  <a:srgbClr val="FF0000"/>
                </a:solidFill>
                <a:latin typeface="微软雅黑" panose="020B0503020204020204" charset="-122"/>
                <a:ea typeface="微软雅黑" panose="020B0503020204020204" charset="-122"/>
                <a:sym typeface="+mn-ea"/>
              </a:rPr>
              <a:t>国王通过议会为自己的政策寻求支持；议会以向国王情愿的形式，要求国王改善统治。</a:t>
            </a:r>
            <a:endParaRPr lang="zh-CN" altLang="en-US" b="1">
              <a:solidFill>
                <a:srgbClr val="2C2710"/>
              </a:solidFill>
              <a:latin typeface="微软雅黑" panose="020B0503020204020204" charset="-122"/>
              <a:ea typeface="微软雅黑" panose="020B0503020204020204" charset="-122"/>
              <a:sym typeface="+mn-ea"/>
            </a:endParaRPr>
          </a:p>
        </p:txBody>
      </p:sp>
      <p:grpSp>
        <p:nvGrpSpPr>
          <p:cNvPr id="32" name="组合 31"/>
          <p:cNvGrpSpPr/>
          <p:nvPr/>
        </p:nvGrpSpPr>
        <p:grpSpPr>
          <a:xfrm>
            <a:off x="6805295" y="2674620"/>
            <a:ext cx="4582160" cy="645160"/>
            <a:chOff x="6036" y="3751"/>
            <a:chExt cx="7216" cy="1016"/>
          </a:xfrm>
        </p:grpSpPr>
        <p:sp>
          <p:nvSpPr>
            <p:cNvPr id="9" name="文本框 8"/>
            <p:cNvSpPr txBox="1"/>
            <p:nvPr/>
          </p:nvSpPr>
          <p:spPr bwMode="auto">
            <a:xfrm>
              <a:off x="6945" y="3751"/>
              <a:ext cx="6307" cy="1016"/>
            </a:xfrm>
            <a:prstGeom prst="rect">
              <a:avLst/>
            </a:prstGeom>
            <a:solidFill>
              <a:srgbClr val="E7E6E6"/>
            </a:solidFill>
            <a:ln>
              <a:noFill/>
            </a:ln>
          </p:spPr>
          <p:txBody>
            <a:bodyPr wrap="square" rtlCol="0" anchor="t">
              <a:spAutoFit/>
            </a:bodyPr>
            <a:lstStyle>
              <a:lvl1pPr>
                <a:buFont typeface="Arial" panose="020B0604020202020204" pitchFamily="34" charset="0"/>
                <a:defRPr>
                  <a:solidFill>
                    <a:srgbClr val="574F1F"/>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rgbClr val="574F1F"/>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rgbClr val="574F1F"/>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rgbClr val="574F1F"/>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rgbClr val="574F1F"/>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9pPr>
            </a:lstStyle>
            <a:p>
              <a:pPr lvl="0" algn="l" eaLnBrk="1" hangingPunct="1">
                <a:buClrTx/>
                <a:buSzTx/>
              </a:pPr>
              <a:r>
                <a:rPr lang="zh-CN" altLang="en-US" sz="1800" b="1">
                  <a:solidFill>
                    <a:srgbClr val="2C2710"/>
                  </a:solidFill>
                  <a:latin typeface="微软雅黑" panose="020B0503020204020204" charset="-122"/>
                  <a:ea typeface="微软雅黑" panose="020B0503020204020204" charset="-122"/>
                  <a:sym typeface="宋体" panose="02010600030101010101" pitchFamily="2" charset="-122"/>
                </a:rPr>
                <a:t>①英国：15世纪</a:t>
              </a:r>
              <a:r>
                <a:rPr lang="zh-CN" altLang="en-US" sz="1800" b="1">
                  <a:solidFill>
                    <a:srgbClr val="FF0000"/>
                  </a:solidFill>
                  <a:latin typeface="微软雅黑" panose="020B0503020204020204" charset="-122"/>
                  <a:ea typeface="微软雅黑" panose="020B0503020204020204" charset="-122"/>
                  <a:sym typeface="宋体" panose="02010600030101010101" pitchFamily="2" charset="-122"/>
                </a:rPr>
                <a:t>都铎王朝</a:t>
              </a:r>
              <a:r>
                <a:rPr lang="zh-CN" altLang="en-US" sz="1800" b="1">
                  <a:solidFill>
                    <a:srgbClr val="2C2710"/>
                  </a:solidFill>
                  <a:latin typeface="微软雅黑" panose="020B0503020204020204" charset="-122"/>
                  <a:ea typeface="微软雅黑" panose="020B0503020204020204" charset="-122"/>
                  <a:sym typeface="宋体" panose="02010600030101010101" pitchFamily="2" charset="-122"/>
                </a:rPr>
                <a:t>建立，逐渐形成强大的王权。</a:t>
              </a:r>
              <a:endParaRPr lang="zh-CN" altLang="en-US" sz="1800" b="1">
                <a:solidFill>
                  <a:srgbClr val="2C2710"/>
                </a:solidFill>
                <a:latin typeface="微软雅黑" panose="020B0503020204020204" charset="-122"/>
                <a:ea typeface="微软雅黑" panose="020B0503020204020204" charset="-122"/>
                <a:sym typeface="宋体" panose="02010600030101010101" pitchFamily="2" charset="-122"/>
              </a:endParaRPr>
            </a:p>
          </p:txBody>
        </p:sp>
        <p:sp>
          <p:nvSpPr>
            <p:cNvPr id="31" name="右箭头 30"/>
            <p:cNvSpPr/>
            <p:nvPr/>
          </p:nvSpPr>
          <p:spPr>
            <a:xfrm>
              <a:off x="6036" y="4095"/>
              <a:ext cx="705" cy="367"/>
            </a:xfrm>
            <a:prstGeom prst="rightArrow">
              <a:avLst/>
            </a:prstGeom>
            <a:solidFill>
              <a:srgbClr val="E7E6E6"/>
            </a:solidFill>
            <a:ln w="9525" cap="flat" cmpd="sng" algn="ctr">
              <a:solidFill>
                <a:srgbClr val="574F1F"/>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574F1F"/>
                </a:solidFill>
                <a:effectLst/>
                <a:latin typeface="Calibri" panose="020F0502020204030204" charset="0"/>
                <a:ea typeface="宋体" panose="02010600030101010101" pitchFamily="2" charset="-122"/>
              </a:endParaRPr>
            </a:p>
          </p:txBody>
        </p:sp>
      </p:grpSp>
      <p:sp>
        <p:nvSpPr>
          <p:cNvPr id="25" name="文本框 24"/>
          <p:cNvSpPr txBox="1"/>
          <p:nvPr/>
        </p:nvSpPr>
        <p:spPr>
          <a:xfrm>
            <a:off x="158750" y="4420870"/>
            <a:ext cx="11488420" cy="2296795"/>
          </a:xfrm>
          <a:prstGeom prst="rect">
            <a:avLst/>
          </a:prstGeom>
          <a:gradFill>
            <a:gsLst>
              <a:gs pos="0">
                <a:srgbClr val="012D86"/>
              </a:gs>
              <a:gs pos="100000">
                <a:srgbClr val="0E2557"/>
              </a:gs>
            </a:gsLst>
            <a:lin ang="5400000" scaled="0"/>
          </a:gradFill>
        </p:spPr>
        <p:txBody>
          <a:bodyPr wrap="square" rtlCol="0">
            <a:noAutofit/>
          </a:bodyPr>
          <a:lstStyle/>
          <a:p>
            <a:r>
              <a:rPr lang="zh-CN" altLang="en-US" sz="2800" dirty="0">
                <a:solidFill>
                  <a:schemeClr val="bg1"/>
                </a:solidFill>
                <a:latin typeface="楷体" panose="02010609060101010101" charset="-122"/>
                <a:ea typeface="楷体" panose="02010609060101010101" charset="-122"/>
                <a:cs typeface="楷体" panose="02010609060101010101" charset="-122"/>
                <a:sym typeface="+mn-ea"/>
              </a:rPr>
              <a:t>【政治制度】14世纪初，法国国王腓力四世与教皇对抗，召开了由教士、贵族和城市市民代表组成的三级会议。三级会议支持国王，反对教皇，确立了国王有权征税的原则。三级会议的召开，标志着法国进入</a:t>
            </a:r>
            <a:r>
              <a:rPr lang="zh-CN" altLang="en-US" sz="2800" dirty="0">
                <a:solidFill>
                  <a:srgbClr val="FFFF00"/>
                </a:solidFill>
                <a:latin typeface="楷体" panose="02010609060101010101" charset="-122"/>
                <a:ea typeface="楷体" panose="02010609060101010101" charset="-122"/>
                <a:cs typeface="楷体" panose="02010609060101010101" charset="-122"/>
                <a:sym typeface="+mn-ea"/>
              </a:rPr>
              <a:t>等级君主制</a:t>
            </a:r>
            <a:r>
              <a:rPr lang="zh-CN" altLang="en-US" sz="2800" dirty="0">
                <a:solidFill>
                  <a:schemeClr val="bg1"/>
                </a:solidFill>
                <a:latin typeface="楷体" panose="02010609060101010101" charset="-122"/>
                <a:ea typeface="楷体" panose="02010609060101010101" charset="-122"/>
                <a:cs typeface="楷体" panose="02010609060101010101" charset="-122"/>
                <a:sym typeface="+mn-ea"/>
              </a:rPr>
              <a:t>阶段。国王与贵族、教会、市民通过三级会议相互合作，有利于进一步强化王权。</a:t>
            </a:r>
            <a:endParaRPr lang="zh-CN" altLang="en-US" sz="2800" dirty="0">
              <a:solidFill>
                <a:schemeClr val="bg1"/>
              </a:solidFill>
              <a:latin typeface="楷体" panose="02010609060101010101" charset="-122"/>
              <a:ea typeface="楷体" panose="02010609060101010101" charset="-122"/>
              <a:cs typeface="楷体" panose="02010609060101010101" charset="-122"/>
              <a:sym typeface="+mn-ea"/>
            </a:endParaRPr>
          </a:p>
        </p:txBody>
      </p:sp>
      <p:grpSp>
        <p:nvGrpSpPr>
          <p:cNvPr id="30" name="组合 29"/>
          <p:cNvGrpSpPr/>
          <p:nvPr/>
        </p:nvGrpSpPr>
        <p:grpSpPr>
          <a:xfrm>
            <a:off x="3378200" y="4482465"/>
            <a:ext cx="2084705" cy="1276350"/>
            <a:chOff x="991" y="5705"/>
            <a:chExt cx="3283" cy="2010"/>
          </a:xfrm>
        </p:grpSpPr>
        <p:sp>
          <p:nvSpPr>
            <p:cNvPr id="29" name="丁字箭头 28"/>
            <p:cNvSpPr/>
            <p:nvPr/>
          </p:nvSpPr>
          <p:spPr>
            <a:xfrm>
              <a:off x="2563" y="7157"/>
              <a:ext cx="881" cy="558"/>
            </a:xfrm>
            <a:prstGeom prst="leftRightUpArrow">
              <a:avLst/>
            </a:prstGeom>
            <a:solidFill>
              <a:srgbClr val="E7E6E6"/>
            </a:solidFill>
            <a:ln w="9525" cap="flat" cmpd="sng" algn="ctr">
              <a:solidFill>
                <a:srgbClr val="574F1F"/>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rgbClr val="574F1F"/>
                </a:solidFill>
                <a:effectLst/>
                <a:latin typeface="Calibri" panose="020F0502020204030204" charset="0"/>
                <a:ea typeface="宋体" panose="02010600030101010101" pitchFamily="2" charset="-122"/>
              </a:endParaRPr>
            </a:p>
          </p:txBody>
        </p:sp>
        <p:sp>
          <p:nvSpPr>
            <p:cNvPr id="12" name="文本框 11"/>
            <p:cNvSpPr txBox="1"/>
            <p:nvPr/>
          </p:nvSpPr>
          <p:spPr bwMode="auto">
            <a:xfrm>
              <a:off x="991" y="5705"/>
              <a:ext cx="3283" cy="1888"/>
            </a:xfrm>
            <a:prstGeom prst="rect">
              <a:avLst/>
            </a:prstGeom>
            <a:solidFill>
              <a:srgbClr val="E7E6E6"/>
            </a:solidFill>
            <a:ln>
              <a:noFill/>
            </a:ln>
          </p:spPr>
          <p:txBody>
            <a:bodyPr wrap="square" rtlCol="0" anchor="t">
              <a:spAutoFit/>
            </a:bodyPr>
            <a:lstStyle>
              <a:lvl1pPr>
                <a:buFont typeface="Arial" panose="020B0604020202020204" pitchFamily="34" charset="0"/>
                <a:defRPr>
                  <a:solidFill>
                    <a:srgbClr val="574F1F"/>
                  </a:solidFill>
                  <a:latin typeface="Calibri" panose="020F0502020204030204" charset="0"/>
                  <a:ea typeface="宋体" panose="02010600030101010101" pitchFamily="2" charset="-122"/>
                </a:defRPr>
              </a:lvl1pPr>
              <a:lvl2pPr marL="742950" indent="-285750">
                <a:buFont typeface="Arial" panose="020B0604020202020204" pitchFamily="34" charset="0"/>
                <a:defRPr>
                  <a:solidFill>
                    <a:srgbClr val="574F1F"/>
                  </a:solidFill>
                  <a:latin typeface="Calibri" panose="020F0502020204030204" charset="0"/>
                  <a:ea typeface="宋体" panose="02010600030101010101" pitchFamily="2" charset="-122"/>
                </a:defRPr>
              </a:lvl2pPr>
              <a:lvl3pPr marL="1143000" indent="-228600">
                <a:buFont typeface="Arial" panose="020B0604020202020204" pitchFamily="34" charset="0"/>
                <a:defRPr>
                  <a:solidFill>
                    <a:srgbClr val="574F1F"/>
                  </a:solidFill>
                  <a:latin typeface="Calibri" panose="020F0502020204030204" charset="0"/>
                  <a:ea typeface="宋体" panose="02010600030101010101" pitchFamily="2" charset="-122"/>
                </a:defRPr>
              </a:lvl3pPr>
              <a:lvl4pPr marL="1600200" indent="-228600">
                <a:buFont typeface="Arial" panose="020B0604020202020204" pitchFamily="34" charset="0"/>
                <a:defRPr>
                  <a:solidFill>
                    <a:srgbClr val="574F1F"/>
                  </a:solidFill>
                  <a:latin typeface="Calibri" panose="020F0502020204030204" charset="0"/>
                  <a:ea typeface="宋体" panose="02010600030101010101" pitchFamily="2" charset="-122"/>
                </a:defRPr>
              </a:lvl4pPr>
              <a:lvl5pPr marL="2057400" indent="-228600">
                <a:buFont typeface="Arial" panose="020B0604020202020204" pitchFamily="34" charset="0"/>
                <a:defRPr>
                  <a:solidFill>
                    <a:srgbClr val="574F1F"/>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rgbClr val="574F1F"/>
                  </a:solidFill>
                  <a:latin typeface="Calibri" panose="020F0502020204030204" charset="0"/>
                  <a:ea typeface="宋体" panose="02010600030101010101" pitchFamily="2" charset="-122"/>
                </a:defRPr>
              </a:lvl9pPr>
            </a:lstStyle>
            <a:p>
              <a:pPr lvl="0" algn="l" eaLnBrk="1" hangingPunct="1">
                <a:buClrTx/>
                <a:buSzTx/>
              </a:pPr>
              <a:r>
                <a:rPr lang="zh-CN" altLang="en-US" sz="1800" b="1">
                  <a:solidFill>
                    <a:srgbClr val="2C2710"/>
                  </a:solidFill>
                  <a:latin typeface="微软雅黑" panose="020B0503020204020204" charset="-122"/>
                  <a:ea typeface="微软雅黑" panose="020B0503020204020204" charset="-122"/>
                  <a:sym typeface="宋体" panose="02010600030101010101" pitchFamily="2" charset="-122"/>
                </a:rPr>
                <a:t>③15世纪末，在伊比利亚半岛形成了西班牙和葡萄牙国家。</a:t>
              </a:r>
              <a:endParaRPr lang="zh-CN" altLang="en-US" sz="1800" b="1">
                <a:solidFill>
                  <a:srgbClr val="2C2710"/>
                </a:solidFill>
                <a:latin typeface="微软雅黑" panose="020B0503020204020204" charset="-122"/>
                <a:ea typeface="微软雅黑" panose="020B0503020204020204" charset="-122"/>
                <a:sym typeface="宋体" panose="02010600030101010101" pitchFamily="2" charset="-122"/>
              </a:endParaRPr>
            </a:p>
          </p:txBody>
        </p:sp>
      </p:grpSp>
      <p:sp>
        <p:nvSpPr>
          <p:cNvPr id="16" name="TextBox 14"/>
          <p:cNvSpPr txBox="1"/>
          <p:nvPr>
            <p:custDataLst>
              <p:tags r:id="rId3"/>
            </p:custDataLst>
          </p:nvPr>
        </p:nvSpPr>
        <p:spPr bwMode="auto">
          <a:xfrm>
            <a:off x="1978025" y="48895"/>
            <a:ext cx="5710555" cy="582295"/>
          </a:xfrm>
          <a:prstGeom prst="rect">
            <a:avLst/>
          </a:prstGeom>
          <a:noFill/>
          <a:ln w="9525">
            <a:noFill/>
            <a:miter lim="800000"/>
          </a:ln>
        </p:spPr>
        <p:txBody>
          <a:bodyPr wrap="square" lIns="91432" tIns="45718" rIns="91432" bIns="45718" rtlCol="0">
            <a:spAutoFit/>
          </a:bodyPr>
          <a:p>
            <a:pPr lvl="0" algn="ctr">
              <a:buClrTx/>
              <a:buSzTx/>
              <a:buFontTx/>
            </a:pPr>
            <a:r>
              <a:rPr lang="zh-CN" altLang="en-US" sz="3200" b="1">
                <a:solidFill>
                  <a:srgbClr val="C00000"/>
                </a:solidFill>
                <a:latin typeface="黑体" panose="02010609060101010101" pitchFamily="49" charset="-122"/>
                <a:ea typeface="黑体" panose="02010609060101010101" pitchFamily="49" charset="-122"/>
                <a:sym typeface="+mn-ea"/>
              </a:rPr>
              <a:t>王权强化，议会兴起</a:t>
            </a:r>
            <a:endParaRPr lang="zh-CN" altLang="en-US" sz="3200" b="1">
              <a:solidFill>
                <a:srgbClr val="C00000"/>
              </a:solidFill>
              <a:latin typeface="黑体" panose="02010609060101010101" pitchFamily="49" charset="-122"/>
              <a:ea typeface="黑体" panose="02010609060101010101" pitchFamily="49" charset="-122"/>
              <a:sym typeface="+mn-ea"/>
            </a:endParaRPr>
          </a:p>
        </p:txBody>
      </p:sp>
      <p:sp>
        <p:nvSpPr>
          <p:cNvPr id="6" name="文本框 5">
            <a:hlinkClick r:id="rId4" tooltip="" action="ppaction://hlinksldjump"/>
          </p:cNvPr>
          <p:cNvSpPr txBox="1"/>
          <p:nvPr>
            <p:custDataLst>
              <p:tags r:id="rId5"/>
            </p:custDataLst>
          </p:nvPr>
        </p:nvSpPr>
        <p:spPr>
          <a:xfrm>
            <a:off x="3392170" y="714375"/>
            <a:ext cx="8255000" cy="6003290"/>
          </a:xfrm>
          <a:prstGeom prst="rect">
            <a:avLst/>
          </a:prstGeom>
          <a:solidFill>
            <a:schemeClr val="bg1"/>
          </a:solidFill>
          <a:ln w="28575" cmpd="sng">
            <a:solidFill>
              <a:srgbClr val="840C18"/>
            </a:solidFill>
            <a:prstDash val="sysDot"/>
          </a:ln>
          <a:effectLst>
            <a:outerShdw blurRad="50800" dist="38100" dir="5400000" algn="t" rotWithShape="0">
              <a:prstClr val="black">
                <a:alpha val="40000"/>
              </a:prstClr>
            </a:outerShdw>
          </a:effectLst>
        </p:spPr>
        <p:txBody>
          <a:bodyPr wrap="square" lIns="91420" tIns="45718" rIns="91420" bIns="45718" rtlCol="0" anchor="t">
            <a:noAutofit/>
          </a:bodyPr>
          <a:lstStyle/>
          <a:p>
            <a:pPr indent="457200" algn="just">
              <a:lnSpc>
                <a:spcPct val="140000"/>
              </a:lnSpc>
              <a:defRPr/>
            </a:pPr>
            <a:r>
              <a:rPr lang="zh-CN" altLang="en-US" sz="3600" b="1" dirty="0">
                <a:solidFill>
                  <a:prstClr val="black"/>
                </a:solidFill>
                <a:latin typeface="楷体" panose="02010609060101010101" charset="-122"/>
                <a:ea typeface="楷体" panose="02010609060101010101" charset="-122"/>
                <a:cs typeface="楷体" panose="02010609060101010101" charset="-122"/>
                <a:sym typeface="+mn-ea"/>
              </a:rPr>
              <a:t>从现代化角度上说，</a:t>
            </a:r>
            <a:r>
              <a:rPr lang="zh-CN" altLang="en-US" sz="3600" b="1" dirty="0">
                <a:solidFill>
                  <a:srgbClr val="C00000"/>
                </a:solidFill>
                <a:latin typeface="楷体" panose="02010609060101010101" charset="-122"/>
                <a:ea typeface="楷体" panose="02010609060101010101" charset="-122"/>
                <a:cs typeface="楷体" panose="02010609060101010101" charset="-122"/>
                <a:sym typeface="+mn-ea"/>
              </a:rPr>
              <a:t>专制王权是民族国家的早期形式</a:t>
            </a:r>
            <a:r>
              <a:rPr lang="zh-CN" altLang="en-US" sz="3600" b="1" dirty="0">
                <a:solidFill>
                  <a:prstClr val="black"/>
                </a:solidFill>
                <a:latin typeface="楷体" panose="02010609060101010101" charset="-122"/>
                <a:ea typeface="楷体" panose="02010609060101010101" charset="-122"/>
                <a:cs typeface="楷体" panose="02010609060101010101" charset="-122"/>
                <a:sym typeface="+mn-ea"/>
              </a:rPr>
              <a:t>，是近代社会的起步点。……在这个阶段上，国家统一了，民族自立了，中世纪的混乱状况得以解除。</a:t>
            </a:r>
            <a:r>
              <a:rPr lang="zh-CN" altLang="en-US" sz="3600" b="1" dirty="0">
                <a:solidFill>
                  <a:schemeClr val="tx1"/>
                </a:solidFill>
                <a:latin typeface="楷体" panose="02010609060101010101" charset="-122"/>
                <a:ea typeface="楷体" panose="02010609060101010101" charset="-122"/>
                <a:cs typeface="楷体" panose="02010609060101010101" charset="-122"/>
                <a:sym typeface="+mn-ea"/>
              </a:rPr>
              <a:t>民族国家的第二个阶段</a:t>
            </a:r>
            <a:r>
              <a:rPr lang="zh-CN" altLang="en-US" sz="3600" b="1" dirty="0">
                <a:solidFill>
                  <a:prstClr val="black"/>
                </a:solidFill>
                <a:latin typeface="楷体" panose="02010609060101010101" charset="-122"/>
                <a:ea typeface="楷体" panose="02010609060101010101" charset="-122"/>
                <a:cs typeface="楷体" panose="02010609060101010101" charset="-122"/>
                <a:sym typeface="+mn-ea"/>
              </a:rPr>
              <a:t>，“民族”与王权发生对抗，最终推翻专制王权。</a:t>
            </a:r>
            <a:endParaRPr lang="zh-CN" altLang="en-US" sz="3600" b="1" dirty="0">
              <a:solidFill>
                <a:prstClr val="black"/>
              </a:solidFill>
              <a:latin typeface="楷体" panose="02010609060101010101" charset="-122"/>
              <a:ea typeface="楷体" panose="02010609060101010101" charset="-122"/>
              <a:cs typeface="楷体" panose="02010609060101010101" charset="-122"/>
            </a:endParaRPr>
          </a:p>
          <a:p>
            <a:pPr indent="457200" algn="r">
              <a:lnSpc>
                <a:spcPct val="140000"/>
              </a:lnSpc>
              <a:defRPr/>
            </a:pPr>
            <a:r>
              <a:rPr lang="zh-CN" altLang="en-US" sz="3600" b="1" dirty="0">
                <a:solidFill>
                  <a:prstClr val="black"/>
                </a:solidFill>
                <a:latin typeface="楷体" panose="02010609060101010101" charset="-122"/>
                <a:ea typeface="楷体" panose="02010609060101010101" charset="-122"/>
                <a:cs typeface="楷体" panose="02010609060101010101" charset="-122"/>
                <a:sym typeface="+mn-ea"/>
              </a:rPr>
              <a:t>——钱乘旦《世界现代化历程》</a:t>
            </a:r>
            <a:endParaRPr lang="zh-CN" altLang="en-US" sz="3600" b="1" dirty="0">
              <a:solidFill>
                <a:prstClr val="black"/>
              </a:solidFill>
              <a:latin typeface="楷体" panose="02010609060101010101" charset="-122"/>
              <a:ea typeface="楷体" panose="02010609060101010101" charset="-122"/>
              <a:cs typeface="楷体" panose="02010609060101010101" charset="-122"/>
              <a:sym typeface="+mn-ea"/>
            </a:endParaRPr>
          </a:p>
        </p:txBody>
      </p:sp>
    </p:spTree>
    <p:custDataLst>
      <p:tags r:id="rId6"/>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linds(horizont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blinds(horizontal)">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2"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3" nodeType="clickEffect">
                                  <p:stCondLst>
                                    <p:cond delay="0"/>
                                  </p:stCondLst>
                                  <p:childTnLst>
                                    <p:animEffect transition="out" filter="blinds(horizontal)">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linds(horizontal)">
                                      <p:cBhvr>
                                        <p:cTn id="50" dur="5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amond(in)">
                                      <p:cBhvr>
                                        <p:cTn id="5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1" animBg="1"/>
      <p:bldP spid="25" grpId="2" bldLvl="0" animBg="1"/>
      <p:bldP spid="25" grpId="3" bldLvl="0" animBg="1"/>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189273" y="704871"/>
          <a:ext cx="11780520" cy="5608320"/>
        </p:xfrm>
        <a:graphic>
          <a:graphicData uri="http://schemas.openxmlformats.org/drawingml/2006/table">
            <a:tbl>
              <a:tblPr/>
              <a:tblGrid>
                <a:gridCol w="859155"/>
                <a:gridCol w="5398770"/>
                <a:gridCol w="5522595"/>
              </a:tblGrid>
              <a:tr h="556260">
                <a:tc>
                  <a:txBody>
                    <a:bodyPr/>
                    <a:lstStyle/>
                    <a:p>
                      <a:pPr marL="0" lvl="0" algn="ctr" defTabSz="914400" rtl="0" eaLnBrk="1" latinLnBrk="0" hangingPunct="1">
                        <a:lnSpc>
                          <a:spcPct val="100000"/>
                        </a:lnSpc>
                        <a:buClrTx/>
                        <a:buSzTx/>
                        <a:buFontTx/>
                        <a:buNone/>
                      </a:pPr>
                      <a:r>
                        <a:rPr lang="en-US" sz="2000" b="1" i="0" u="none" kern="1200" baseline="0">
                          <a:solidFill>
                            <a:srgbClr val="C00000"/>
                          </a:solidFill>
                          <a:latin typeface="黑体" panose="02010609060101010101" pitchFamily="49" charset="-122"/>
                          <a:ea typeface="黑体" panose="02010609060101010101" pitchFamily="49" charset="-122"/>
                          <a:cs typeface="黑体" panose="02010609060101010101" pitchFamily="49" charset="-122"/>
                        </a:rPr>
                        <a:t>时间</a:t>
                      </a:r>
                      <a:endParaRPr lang="en-US" sz="2000" b="1" i="0" u="none" kern="1200" baseline="0">
                        <a:solidFill>
                          <a:srgbClr val="C00000"/>
                        </a:solidFill>
                        <a:latin typeface="黑体" panose="02010609060101010101" pitchFamily="49" charset="-122"/>
                        <a:ea typeface="黑体" panose="02010609060101010101" pitchFamily="49" charset="-122"/>
                        <a:cs typeface="黑体" panose="02010609060101010101" pitchFamily="49" charset="-122"/>
                      </a:endParaRPr>
                    </a:p>
                  </a:txBody>
                  <a:tcPr marL="89176" marR="89176" marT="44586" marB="44586"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lvl="0" algn="ctr" defTabSz="914400" eaLnBrk="1" hangingPunct="1">
                        <a:buClrTx/>
                        <a:buSzTx/>
                        <a:buFontTx/>
                        <a:buNone/>
                      </a:pPr>
                      <a:r>
                        <a:rPr lang="en-US" sz="20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rPr>
                        <a:t>全国卷</a:t>
                      </a:r>
                      <a:endParaRPr lang="en-US" sz="2000" b="1">
                        <a:solidFill>
                          <a:srgbClr val="C00000"/>
                        </a:solidFill>
                        <a:latin typeface="黑体" panose="02010609060101010101" pitchFamily="49" charset="-122"/>
                        <a:ea typeface="黑体" panose="02010609060101010101" pitchFamily="49" charset="-122"/>
                        <a:cs typeface="黑体" panose="02010609060101010101" pitchFamily="49" charset="-122"/>
                        <a:sym typeface="+mn-ea"/>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lvl="0" algn="ctr" defTabSz="914400" eaLnBrk="1" hangingPunct="1">
                        <a:buClrTx/>
                        <a:buSzTx/>
                        <a:buFontTx/>
                        <a:buNone/>
                      </a:pPr>
                      <a:r>
                        <a:rPr lang="en-US" sz="2000" b="1">
                          <a:solidFill>
                            <a:srgbClr val="C00000"/>
                          </a:solidFill>
                          <a:latin typeface="黑体" panose="02010609060101010101" pitchFamily="49" charset="-122"/>
                          <a:ea typeface="黑体" panose="02010609060101010101" pitchFamily="49" charset="-122"/>
                          <a:cs typeface="黑体" panose="02010609060101010101" pitchFamily="49" charset="-122"/>
                        </a:rPr>
                        <a:t>地方卷</a:t>
                      </a:r>
                      <a:endParaRPr lang="en-US" sz="2000" b="1">
                        <a:solidFill>
                          <a:srgbClr val="C00000"/>
                        </a:solidFill>
                        <a:latin typeface="黑体" panose="02010609060101010101" pitchFamily="49" charset="-122"/>
                        <a:ea typeface="黑体" panose="02010609060101010101" pitchFamily="49" charset="-122"/>
                        <a:cs typeface="黑体" panose="02010609060101010101" pitchFamily="49" charset="-122"/>
                      </a:endParaRPr>
                    </a:p>
                  </a:txBody>
                  <a:tcPr marL="0" marR="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a:txBody>
                    <a:bodyPr/>
                    <a:lstStyle/>
                    <a:p>
                      <a:pPr indent="0" algn="ctr">
                        <a:buNone/>
                      </a:pPr>
                      <a:r>
                        <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2023</a:t>
                      </a:r>
                      <a:endPar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endParaRPr lang="en-US"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endParaRPr>
                    </a:p>
                  </a:txBody>
                  <a:tcPr marL="66881" marR="6688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lvl="0" algn="l" defTabSz="669290" rtl="0" eaLnBrk="1" fontAlgn="auto" latinLnBrk="0" hangingPunct="1">
                        <a:lnSpc>
                          <a:spcPct val="125000"/>
                        </a:lnSpc>
                        <a:spcBef>
                          <a:spcPts val="0"/>
                        </a:spcBef>
                        <a:spcAft>
                          <a:spcPts val="0"/>
                        </a:spcAft>
                        <a:buClrTx/>
                        <a:buSzTx/>
                        <a:buFontTx/>
                        <a:buNone/>
                      </a:pPr>
                      <a:r>
                        <a:rPr lang="zh-CN" altLang="en-US" sz="1800" b="1" dirty="0">
                          <a:latin typeface="黑体" panose="02010609060101010101" pitchFamily="49" charset="-122"/>
                          <a:ea typeface="黑体" panose="02010609060101010101" pitchFamily="49" charset="-122"/>
                          <a:cs typeface="黑体" panose="02010609060101010101" pitchFamily="49" charset="-122"/>
                          <a:sym typeface="+mn-ea"/>
                        </a:rPr>
                        <a:t>【新课标】3</a:t>
                      </a:r>
                      <a:r>
                        <a:rPr lang="en-US" altLang="zh-CN" sz="18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1800" b="1" dirty="0">
                          <a:latin typeface="黑体" panose="02010609060101010101" pitchFamily="49" charset="-122"/>
                          <a:ea typeface="黑体" panose="02010609060101010101" pitchFamily="49" charset="-122"/>
                          <a:cs typeface="黑体" panose="02010609060101010101" pitchFamily="49" charset="-122"/>
                          <a:sym typeface="+mn-ea"/>
                        </a:rPr>
                        <a:t>·东罗马帝国疆域的缩减及国力损耗</a:t>
                      </a:r>
                      <a:endParaRPr lang="zh-CN" altLang="en-US" sz="1800" b="1" dirty="0">
                        <a:latin typeface="黑体" panose="02010609060101010101" pitchFamily="49" charset="-122"/>
                        <a:ea typeface="黑体" panose="02010609060101010101" pitchFamily="49" charset="-122"/>
                        <a:cs typeface="黑体" panose="02010609060101010101" pitchFamily="49" charset="-122"/>
                        <a:sym typeface="+mn-ea"/>
                      </a:endParaRPr>
                    </a:p>
                  </a:txBody>
                  <a:tcPr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defTabSz="669290">
                        <a:lnSpc>
                          <a:spcPct val="125000"/>
                        </a:lnSpc>
                        <a:spcBef>
                          <a:spcPts val="0"/>
                        </a:spcBef>
                        <a:spcAft>
                          <a:spcPts val="0"/>
                        </a:spcAft>
                        <a:buClrTx/>
                        <a:buSzTx/>
                        <a:buFontTx/>
                        <a:buNone/>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【北京】12</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·中世纪自治城市</a:t>
                      </a:r>
                      <a:endPar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669290">
                        <a:lnSpc>
                          <a:spcPct val="125000"/>
                        </a:lnSpc>
                        <a:spcBef>
                          <a:spcPts val="0"/>
                        </a:spcBef>
                        <a:spcAft>
                          <a:spcPts val="0"/>
                        </a:spcAft>
                        <a:buClrTx/>
                        <a:buSzTx/>
                        <a:buFontTx/>
                        <a:buNone/>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湖北</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12·</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西欧中世纪庄园【湖北】11</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查士丁尼</a:t>
                      </a:r>
                      <a:endPar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669290">
                        <a:lnSpc>
                          <a:spcPct val="125000"/>
                        </a:lnSpc>
                        <a:spcBef>
                          <a:spcPts val="0"/>
                        </a:spcBef>
                        <a:spcAft>
                          <a:spcPts val="0"/>
                        </a:spcAft>
                        <a:buClrTx/>
                        <a:buSzTx/>
                        <a:buFontTx/>
                        <a:buNone/>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【广东】12</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·中古欧洲的王权与教会</a:t>
                      </a:r>
                      <a:endPar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669290">
                        <a:lnSpc>
                          <a:spcPct val="125000"/>
                        </a:lnSpc>
                        <a:spcBef>
                          <a:spcPts val="0"/>
                        </a:spcBef>
                        <a:spcAft>
                          <a:spcPts val="0"/>
                        </a:spcAft>
                        <a:buClrTx/>
                        <a:buSzTx/>
                        <a:buFontTx/>
                        <a:buNone/>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浙江</a:t>
                      </a:r>
                      <a:r>
                        <a:rPr lang="zh-CN" altLang="en-US" sz="18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12·</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罗马法</a:t>
                      </a:r>
                      <a:endPar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33450">
                <a:tc>
                  <a:txBody>
                    <a:bodyPr/>
                    <a:lstStyle/>
                    <a:p>
                      <a:pPr indent="0" algn="ctr">
                        <a:buNone/>
                      </a:pPr>
                      <a:r>
                        <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rPr>
                        <a:t>2022</a:t>
                      </a:r>
                      <a:endPar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endParaRPr>
                    </a:p>
                  </a:txBody>
                  <a:tcPr marL="66881" marR="6688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lvl="0" algn="ctr" defTabSz="669290" rtl="0" eaLnBrk="1" fontAlgn="auto" latinLnBrk="0" hangingPunct="1">
                        <a:lnSpc>
                          <a:spcPct val="125000"/>
                        </a:lnSpc>
                        <a:spcBef>
                          <a:spcPts val="0"/>
                        </a:spcBef>
                        <a:spcAft>
                          <a:spcPts val="0"/>
                        </a:spcAft>
                        <a:buClrTx/>
                        <a:buSzTx/>
                        <a:buFontTx/>
                        <a:buNone/>
                      </a:pPr>
                      <a:r>
                        <a:rPr lang="zh-CN" altLang="en-US" sz="18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无</a:t>
                      </a:r>
                      <a:endParaRPr lang="zh-CN" altLang="en-US" sz="18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marL="0" marR="0" lvl="0" algn="ctr" defTabSz="669290" rtl="0" eaLnBrk="1" fontAlgn="auto" latinLnBrk="0" hangingPunct="1">
                        <a:lnSpc>
                          <a:spcPct val="125000"/>
                        </a:lnSpc>
                        <a:spcBef>
                          <a:spcPts val="0"/>
                        </a:spcBef>
                        <a:spcAft>
                          <a:spcPts val="0"/>
                        </a:spcAft>
                        <a:buClrTx/>
                        <a:buSzTx/>
                        <a:buFontTx/>
                        <a:buNone/>
                      </a:pPr>
                      <a:endParaRPr lang="zh-CN" altLang="en-US" sz="1800"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txBody>
                  <a:tcPr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defTabSz="669290">
                        <a:lnSpc>
                          <a:spcPct val="125000"/>
                        </a:lnSpc>
                        <a:spcBef>
                          <a:spcPts val="0"/>
                        </a:spcBef>
                        <a:spcAft>
                          <a:spcPts val="0"/>
                        </a:spcAft>
                        <a:buClrTx/>
                        <a:buSzTx/>
                        <a:buFontTx/>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【辽宁】13</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·法兰西王权不断加强</a:t>
                      </a:r>
                      <a:endPar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669290">
                        <a:lnSpc>
                          <a:spcPct val="125000"/>
                        </a:lnSpc>
                        <a:spcBef>
                          <a:spcPts val="0"/>
                        </a:spcBef>
                        <a:spcAft>
                          <a:spcPts val="0"/>
                        </a:spcAft>
                        <a:buClrTx/>
                        <a:buSzTx/>
                        <a:buFontTx/>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【海南】</a:t>
                      </a:r>
                      <a:r>
                        <a:rPr lang="zh-CN" altLang="en-US" sz="1800" b="1" dirty="0">
                          <a:latin typeface="黑体" panose="02010609060101010101" pitchFamily="49" charset="-122"/>
                          <a:ea typeface="黑体" panose="02010609060101010101" pitchFamily="49" charset="-122"/>
                          <a:cs typeface="黑体" panose="02010609060101010101" pitchFamily="49" charset="-122"/>
                          <a:sym typeface="+mn-ea"/>
                        </a:rPr>
                        <a:t>11</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·城市自治【山东】</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10</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·中世纪王权强化</a:t>
                      </a:r>
                      <a:endPar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669290">
                        <a:lnSpc>
                          <a:spcPct val="125000"/>
                        </a:lnSpc>
                        <a:spcBef>
                          <a:spcPts val="0"/>
                        </a:spcBef>
                        <a:spcAft>
                          <a:spcPts val="0"/>
                        </a:spcAft>
                        <a:buClrTx/>
                        <a:buSzTx/>
                        <a:buFontTx/>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【北京】</a:t>
                      </a:r>
                      <a:r>
                        <a:rPr lang="zh-CN" altLang="en-US" sz="1800" b="1" dirty="0">
                          <a:latin typeface="黑体" panose="02010609060101010101" pitchFamily="49" charset="-122"/>
                          <a:ea typeface="黑体" panose="02010609060101010101" pitchFamily="49" charset="-122"/>
                          <a:cs typeface="黑体" panose="02010609060101010101" pitchFamily="49" charset="-122"/>
                          <a:sym typeface="+mn-ea"/>
                        </a:rPr>
                        <a:t>12</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·英国议会   【浙江】</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月·16</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·万民法</a:t>
                      </a:r>
                      <a:endPar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669290">
                        <a:lnSpc>
                          <a:spcPct val="125000"/>
                        </a:lnSpc>
                        <a:spcBef>
                          <a:spcPts val="0"/>
                        </a:spcBef>
                        <a:spcAft>
                          <a:spcPts val="0"/>
                        </a:spcAft>
                        <a:buClrTx/>
                        <a:buSzTx/>
                        <a:buFontTx/>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【海南】</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16</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·中西方城市对比</a:t>
                      </a:r>
                      <a:endPar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5840">
                <a:tc>
                  <a:txBody>
                    <a:bodyPr/>
                    <a:lstStyle/>
                    <a:p>
                      <a:pPr indent="0" algn="ctr">
                        <a:buNone/>
                      </a:pPr>
                      <a:endPar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endParaRPr>
                    </a:p>
                    <a:p>
                      <a:pPr indent="0" algn="ctr">
                        <a:buNone/>
                      </a:pPr>
                      <a:r>
                        <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rPr>
                        <a:t>2021</a:t>
                      </a:r>
                      <a:endPar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endParaRPr>
                    </a:p>
                  </a:txBody>
                  <a:tcPr marL="66881" marR="6688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marL="0" marR="0" lvl="0" algn="ctr" defTabSz="669290" rtl="0" eaLnBrk="1" fontAlgn="auto" latinLnBrk="0" hangingPunct="1">
                        <a:lnSpc>
                          <a:spcPct val="125000"/>
                        </a:lnSpc>
                        <a:spcBef>
                          <a:spcPts val="0"/>
                        </a:spcBef>
                        <a:spcAft>
                          <a:spcPts val="0"/>
                        </a:spcAft>
                        <a:buClrTx/>
                        <a:buSzTx/>
                        <a:buFontTx/>
                        <a:buNone/>
                      </a:pPr>
                      <a:r>
                        <a:rPr lang="zh-CN" altLang="en-US" sz="18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无</a:t>
                      </a:r>
                      <a:endParaRPr lang="zh-CN" altLang="en-US" sz="18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defTabSz="669290">
                        <a:lnSpc>
                          <a:spcPct val="125000"/>
                        </a:lnSpc>
                        <a:spcBef>
                          <a:spcPts val="0"/>
                        </a:spcBef>
                        <a:spcAft>
                          <a:spcPts val="0"/>
                        </a:spcAft>
                        <a:buClrTx/>
                        <a:buSzTx/>
                        <a:buFontTx/>
                      </a:pPr>
                      <a:r>
                        <a:rPr lang="zh-CN" altLang="en-US" sz="18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b="1" dirty="0">
                          <a:latin typeface="黑体" panose="02010609060101010101" pitchFamily="49" charset="-122"/>
                          <a:ea typeface="黑体" panose="02010609060101010101" pitchFamily="49" charset="-122"/>
                          <a:cs typeface="黑体" panose="02010609060101010101" pitchFamily="49" charset="-122"/>
                          <a:sym typeface="+mn-ea"/>
                        </a:rPr>
                        <a:t>河北</a:t>
                      </a:r>
                      <a:r>
                        <a:rPr lang="zh-CN" altLang="en-US" sz="18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b="1" dirty="0">
                          <a:latin typeface="黑体" panose="02010609060101010101" pitchFamily="49" charset="-122"/>
                          <a:ea typeface="黑体" panose="02010609060101010101" pitchFamily="49" charset="-122"/>
                          <a:cs typeface="黑体" panose="02010609060101010101" pitchFamily="49" charset="-122"/>
                          <a:sym typeface="+mn-ea"/>
                        </a:rPr>
                        <a:t>11·国家治理实践丰富了罗马法</a:t>
                      </a:r>
                      <a:endPar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669290">
                        <a:lnSpc>
                          <a:spcPct val="125000"/>
                        </a:lnSpc>
                        <a:spcBef>
                          <a:spcPts val="0"/>
                        </a:spcBef>
                        <a:spcAft>
                          <a:spcPts val="0"/>
                        </a:spcAft>
                        <a:buClrTx/>
                        <a:buSzTx/>
                        <a:buFontTx/>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【湖南】</a:t>
                      </a:r>
                      <a:r>
                        <a:rPr lang="zh-CN" altLang="en-US" sz="1800" b="1" dirty="0">
                          <a:latin typeface="黑体" panose="02010609060101010101" pitchFamily="49" charset="-122"/>
                          <a:ea typeface="黑体" panose="02010609060101010101" pitchFamily="49" charset="-122"/>
                          <a:cs typeface="黑体" panose="02010609060101010101" pitchFamily="49" charset="-122"/>
                          <a:sym typeface="+mn-ea"/>
                        </a:rPr>
                        <a:t>12</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·罗马法   </a:t>
                      </a:r>
                      <a:endPar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111885">
                <a:tc>
                  <a:txBody>
                    <a:bodyPr/>
                    <a:lstStyle/>
                    <a:p>
                      <a:pPr indent="0" algn="ctr">
                        <a:buNone/>
                      </a:pPr>
                      <a:r>
                        <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rPr>
                        <a:t>2020</a:t>
                      </a:r>
                      <a:endParaRPr lang="en-US" sz="2400" b="1">
                        <a:solidFill>
                          <a:srgbClr val="1D41D5"/>
                        </a:solidFill>
                        <a:latin typeface="黑体" panose="02010609060101010101" pitchFamily="49" charset="-122"/>
                        <a:ea typeface="黑体" panose="02010609060101010101" pitchFamily="49" charset="-122"/>
                        <a:cs typeface="黑体" panose="02010609060101010101" pitchFamily="49" charset="-122"/>
                      </a:endParaRPr>
                    </a:p>
                  </a:txBody>
                  <a:tcPr marL="66881" marR="66881"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defTabSz="669290">
                        <a:lnSpc>
                          <a:spcPct val="125000"/>
                        </a:lnSpc>
                        <a:spcBef>
                          <a:spcPts val="0"/>
                        </a:spcBef>
                        <a:spcAft>
                          <a:spcPts val="0"/>
                        </a:spcAft>
                        <a:buClrTx/>
                        <a:buSzTx/>
                        <a:buFontTx/>
                      </a:pPr>
                      <a:r>
                        <a:rPr lang="zh-CN" altLang="en-US" sz="18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无</a:t>
                      </a:r>
                      <a:endParaRPr lang="zh-CN" altLang="en-US" sz="1800"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l" defTabSz="669290">
                        <a:lnSpc>
                          <a:spcPct val="125000"/>
                        </a:lnSpc>
                        <a:spcBef>
                          <a:spcPts val="0"/>
                        </a:spcBef>
                        <a:spcAft>
                          <a:spcPts val="0"/>
                        </a:spcAft>
                        <a:buClrTx/>
                        <a:buSzTx/>
                        <a:buFontTx/>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【海南】14</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·罗马法与近代欧美国家法律都蕴含人文主义精神</a:t>
                      </a:r>
                      <a:endPar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l" defTabSz="669290">
                        <a:lnSpc>
                          <a:spcPct val="125000"/>
                        </a:lnSpc>
                        <a:spcBef>
                          <a:spcPts val="0"/>
                        </a:spcBef>
                        <a:spcAft>
                          <a:spcPts val="0"/>
                        </a:spcAft>
                        <a:buClrTx/>
                        <a:buSzTx/>
                        <a:buFontTx/>
                      </a:pP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浙江</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7</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·16·</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罗马法</a:t>
                      </a:r>
                      <a:r>
                        <a:rPr lang="en-US" altLang="zh-CN"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【浙江】1月·罗马法</a:t>
                      </a:r>
                      <a:endParaRPr lang="zh-CN" altLang="en-US" sz="18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2"/>
            </p:custDataLst>
          </p:nvPr>
        </p:nvSpPr>
        <p:spPr>
          <a:xfrm>
            <a:off x="0" y="0"/>
            <a:ext cx="6096000" cy="681990"/>
          </a:xfrm>
          <a:prstGeom prst="rect">
            <a:avLst/>
          </a:prstGeom>
          <a:noFill/>
        </p:spPr>
        <p:txBody>
          <a:bodyPr wrap="square" rtlCol="0">
            <a:spAutoFit/>
          </a:bodyPr>
          <a:p>
            <a:pPr>
              <a:lnSpc>
                <a:spcPct val="120000"/>
              </a:lnSpc>
            </a:pPr>
            <a:r>
              <a:rPr lang="zh-CN" altLang="en-US" sz="3200" b="1">
                <a:latin typeface="楷体" panose="02010609060101010101" charset="-122"/>
                <a:ea typeface="楷体" panose="02010609060101010101" charset="-122"/>
                <a:sym typeface="+mn-ea"/>
              </a:rPr>
              <a:t>【考情分析】</a:t>
            </a:r>
            <a:endParaRPr lang="en-US" altLang="en-US" sz="3200">
              <a:solidFill>
                <a:srgbClr val="1D41D5"/>
              </a:solidFill>
              <a:latin typeface="黑体" panose="02010609060101010101" pitchFamily="49" charset="-122"/>
              <a:ea typeface="黑体" panose="02010609060101010101" pitchFamily="49" charset="-122"/>
              <a:cs typeface="黑体" panose="02010609060101010101" pitchFamily="49"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4" name="右箭头 3"/>
          <p:cNvSpPr/>
          <p:nvPr/>
        </p:nvSpPr>
        <p:spPr>
          <a:xfrm>
            <a:off x="542925" y="1940560"/>
            <a:ext cx="11182985" cy="266700"/>
          </a:xfrm>
          <a:prstGeom prst="right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上箭头 4"/>
          <p:cNvSpPr/>
          <p:nvPr/>
        </p:nvSpPr>
        <p:spPr>
          <a:xfrm flipV="1">
            <a:off x="1627505" y="2300605"/>
            <a:ext cx="300355" cy="323215"/>
          </a:xfrm>
          <a:prstGeom prst="up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上箭头 5"/>
          <p:cNvSpPr/>
          <p:nvPr>
            <p:custDataLst>
              <p:tags r:id="rId1"/>
            </p:custDataLst>
          </p:nvPr>
        </p:nvSpPr>
        <p:spPr>
          <a:xfrm flipV="1">
            <a:off x="4220845" y="2262505"/>
            <a:ext cx="300355" cy="377190"/>
          </a:xfrm>
          <a:prstGeom prst="up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上箭头 6"/>
          <p:cNvSpPr/>
          <p:nvPr>
            <p:custDataLst>
              <p:tags r:id="rId2"/>
            </p:custDataLst>
          </p:nvPr>
        </p:nvSpPr>
        <p:spPr>
          <a:xfrm flipV="1">
            <a:off x="9906000" y="2211705"/>
            <a:ext cx="300355" cy="376555"/>
          </a:xfrm>
          <a:prstGeom prst="upArrow">
            <a:avLst/>
          </a:prstGeom>
          <a:solidFill>
            <a:schemeClr val="tx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1220470" y="2628900"/>
            <a:ext cx="1259205" cy="521970"/>
          </a:xfrm>
          <a:prstGeom prst="rect">
            <a:avLst/>
          </a:prstGeom>
          <a:noFill/>
          <a:ln w="41275" cmpd="sng">
            <a:solidFill>
              <a:schemeClr val="accent1">
                <a:shade val="50000"/>
              </a:schemeClr>
            </a:solidFill>
            <a:prstDash val="solid"/>
          </a:ln>
        </p:spPr>
        <p:txBody>
          <a:bodyPr wrap="square" rtlCol="0">
            <a:spAutoFit/>
          </a:bodyPr>
          <a:p>
            <a:r>
              <a:rPr lang="en-US" altLang="zh-CN" sz="2800" b="1"/>
              <a:t>395</a:t>
            </a:r>
            <a:r>
              <a:rPr lang="zh-CN" altLang="en-US" sz="2800" b="1"/>
              <a:t>年</a:t>
            </a:r>
            <a:endParaRPr lang="zh-CN" altLang="en-US" sz="2800" b="1"/>
          </a:p>
        </p:txBody>
      </p:sp>
      <p:sp>
        <p:nvSpPr>
          <p:cNvPr id="10" name="文本框 9"/>
          <p:cNvSpPr txBox="1"/>
          <p:nvPr/>
        </p:nvSpPr>
        <p:spPr>
          <a:xfrm>
            <a:off x="3634740" y="2639695"/>
            <a:ext cx="1181735" cy="521970"/>
          </a:xfrm>
          <a:prstGeom prst="rect">
            <a:avLst/>
          </a:prstGeom>
          <a:ln w="41275" cmpd="sng">
            <a:solidFill>
              <a:schemeClr val="accent1">
                <a:shade val="50000"/>
              </a:schemeClr>
            </a:solidFill>
            <a:prstDash val="solid"/>
          </a:ln>
        </p:spPr>
        <p:style>
          <a:lnRef idx="2">
            <a:schemeClr val="accent6"/>
          </a:lnRef>
          <a:fillRef idx="0">
            <a:srgbClr val="FFFFFF"/>
          </a:fillRef>
          <a:effectRef idx="0">
            <a:srgbClr val="FFFFFF"/>
          </a:effectRef>
          <a:fontRef idx="minor">
            <a:schemeClr val="dk1"/>
          </a:fontRef>
        </p:style>
        <p:txBody>
          <a:bodyPr wrap="square" rtlCol="0">
            <a:spAutoFit/>
          </a:bodyPr>
          <a:p>
            <a:pPr algn="ctr"/>
            <a:r>
              <a:rPr lang="en-US" altLang="zh-CN" sz="2800" b="1">
                <a:solidFill>
                  <a:schemeClr val="tx1"/>
                </a:solidFill>
              </a:rPr>
              <a:t>476年</a:t>
            </a:r>
            <a:endParaRPr lang="zh-CN" altLang="en-US"/>
          </a:p>
        </p:txBody>
      </p:sp>
      <p:sp>
        <p:nvSpPr>
          <p:cNvPr id="11" name="文本框 10"/>
          <p:cNvSpPr txBox="1"/>
          <p:nvPr/>
        </p:nvSpPr>
        <p:spPr>
          <a:xfrm>
            <a:off x="9421495" y="2592070"/>
            <a:ext cx="1386840" cy="521970"/>
          </a:xfrm>
          <a:prstGeom prst="rect">
            <a:avLst/>
          </a:prstGeom>
          <a:noFill/>
          <a:ln w="41275" cmpd="sng">
            <a:solidFill>
              <a:schemeClr val="accent1">
                <a:shade val="50000"/>
              </a:schemeClr>
            </a:solidFill>
            <a:prstDash val="solid"/>
          </a:ln>
        </p:spPr>
        <p:txBody>
          <a:bodyPr wrap="square" rtlCol="0">
            <a:spAutoFit/>
          </a:bodyPr>
          <a:p>
            <a:r>
              <a:rPr lang="en-US" altLang="zh-CN" sz="2800" b="1"/>
              <a:t>1453年</a:t>
            </a:r>
            <a:endParaRPr lang="en-US" altLang="zh-CN" sz="2800" b="1"/>
          </a:p>
        </p:txBody>
      </p:sp>
      <p:sp>
        <p:nvSpPr>
          <p:cNvPr id="12" name="文本框 11"/>
          <p:cNvSpPr txBox="1"/>
          <p:nvPr/>
        </p:nvSpPr>
        <p:spPr>
          <a:xfrm>
            <a:off x="1133475" y="1117600"/>
            <a:ext cx="1685925" cy="726440"/>
          </a:xfrm>
          <a:prstGeom prst="rect">
            <a:avLst/>
          </a:prstGeom>
          <a:noFill/>
          <a:ln w="28575" cmpd="sng">
            <a:solidFill>
              <a:schemeClr val="accent1">
                <a:shade val="50000"/>
              </a:schemeClr>
            </a:solidFill>
            <a:prstDash val="solid"/>
          </a:ln>
        </p:spPr>
        <p:txBody>
          <a:bodyPr wrap="square" rtlCol="0">
            <a:noAutofit/>
          </a:bodyPr>
          <a:p>
            <a:endParaRPr lang="zh-CN" altLang="en-US"/>
          </a:p>
        </p:txBody>
      </p:sp>
      <p:sp>
        <p:nvSpPr>
          <p:cNvPr id="13" name="文本框 12"/>
          <p:cNvSpPr txBox="1"/>
          <p:nvPr/>
        </p:nvSpPr>
        <p:spPr>
          <a:xfrm>
            <a:off x="3556000" y="965200"/>
            <a:ext cx="2044700" cy="1010920"/>
          </a:xfrm>
          <a:prstGeom prst="rect">
            <a:avLst/>
          </a:prstGeom>
          <a:noFill/>
          <a:ln w="28575" cmpd="sng">
            <a:solidFill>
              <a:schemeClr val="accent1">
                <a:shade val="50000"/>
              </a:schemeClr>
            </a:solidFill>
            <a:prstDash val="solid"/>
          </a:ln>
        </p:spPr>
        <p:txBody>
          <a:bodyPr wrap="square" rtlCol="0">
            <a:noAutofit/>
          </a:bodyPr>
          <a:p>
            <a:endParaRPr lang="zh-CN" altLang="en-US"/>
          </a:p>
        </p:txBody>
      </p:sp>
      <p:sp>
        <p:nvSpPr>
          <p:cNvPr id="14" name="文本框 13"/>
          <p:cNvSpPr txBox="1"/>
          <p:nvPr/>
        </p:nvSpPr>
        <p:spPr>
          <a:xfrm>
            <a:off x="8537575" y="1326515"/>
            <a:ext cx="3023870" cy="614045"/>
          </a:xfrm>
          <a:prstGeom prst="rect">
            <a:avLst/>
          </a:prstGeom>
          <a:noFill/>
          <a:ln w="28575" cmpd="sng">
            <a:solidFill>
              <a:schemeClr val="accent1">
                <a:shade val="50000"/>
              </a:schemeClr>
            </a:solidFill>
            <a:prstDash val="solid"/>
          </a:ln>
        </p:spPr>
        <p:txBody>
          <a:bodyPr wrap="square" rtlCol="0">
            <a:noAutofit/>
          </a:bodyPr>
          <a:p>
            <a:endParaRPr lang="zh-CN" altLang="en-US"/>
          </a:p>
        </p:txBody>
      </p:sp>
      <p:sp>
        <p:nvSpPr>
          <p:cNvPr id="15" name="文本框 14"/>
          <p:cNvSpPr txBox="1"/>
          <p:nvPr/>
        </p:nvSpPr>
        <p:spPr>
          <a:xfrm>
            <a:off x="4446270" y="4499610"/>
            <a:ext cx="5690870" cy="609600"/>
          </a:xfrm>
          <a:prstGeom prst="rect">
            <a:avLst/>
          </a:prstGeom>
          <a:noFill/>
          <a:ln w="28575" cmpd="sng">
            <a:solidFill>
              <a:schemeClr val="accent1">
                <a:shade val="50000"/>
              </a:schemeClr>
            </a:solidFill>
            <a:prstDash val="solid"/>
          </a:ln>
        </p:spPr>
        <p:txBody>
          <a:bodyPr wrap="square" rtlCol="0">
            <a:noAutofit/>
          </a:bodyPr>
          <a:p>
            <a:r>
              <a:rPr lang="zh-CN" altLang="en-US" sz="2800" b="1"/>
              <a:t>南北朝、隋、唐、宋、元、明初</a:t>
            </a:r>
            <a:endParaRPr lang="zh-CN" altLang="en-US" sz="2800" b="1"/>
          </a:p>
        </p:txBody>
      </p:sp>
      <p:sp>
        <p:nvSpPr>
          <p:cNvPr id="16" name="文本框 15"/>
          <p:cNvSpPr txBox="1"/>
          <p:nvPr/>
        </p:nvSpPr>
        <p:spPr>
          <a:xfrm>
            <a:off x="9525" y="2927985"/>
            <a:ext cx="649605" cy="953135"/>
          </a:xfrm>
          <a:prstGeom prst="rect">
            <a:avLst/>
          </a:prstGeom>
          <a:noFill/>
        </p:spPr>
        <p:txBody>
          <a:bodyPr wrap="square" rtlCol="0">
            <a:spAutoFit/>
          </a:bodyPr>
          <a:p>
            <a:r>
              <a:rPr lang="zh-CN" altLang="en-US" sz="2800" b="1"/>
              <a:t>世界</a:t>
            </a:r>
            <a:endParaRPr lang="zh-CN" altLang="en-US" sz="2800" b="1"/>
          </a:p>
        </p:txBody>
      </p:sp>
      <p:sp>
        <p:nvSpPr>
          <p:cNvPr id="17" name="文本框 16"/>
          <p:cNvSpPr txBox="1"/>
          <p:nvPr/>
        </p:nvSpPr>
        <p:spPr>
          <a:xfrm>
            <a:off x="12700" y="4432935"/>
            <a:ext cx="649605" cy="953135"/>
          </a:xfrm>
          <a:prstGeom prst="rect">
            <a:avLst/>
          </a:prstGeom>
          <a:noFill/>
        </p:spPr>
        <p:txBody>
          <a:bodyPr wrap="square" rtlCol="0">
            <a:spAutoFit/>
          </a:bodyPr>
          <a:p>
            <a:r>
              <a:rPr lang="zh-CN" altLang="en-US" sz="2800" b="1"/>
              <a:t>中国</a:t>
            </a:r>
            <a:endParaRPr lang="zh-CN" altLang="en-US" sz="2800" b="1"/>
          </a:p>
        </p:txBody>
      </p:sp>
      <p:sp>
        <p:nvSpPr>
          <p:cNvPr id="18" name="文本框 17"/>
          <p:cNvSpPr txBox="1"/>
          <p:nvPr/>
        </p:nvSpPr>
        <p:spPr>
          <a:xfrm>
            <a:off x="1378585" y="3514725"/>
            <a:ext cx="1440815" cy="521970"/>
          </a:xfrm>
          <a:prstGeom prst="rect">
            <a:avLst/>
          </a:prstGeom>
          <a:noFill/>
          <a:ln w="28575" cmpd="sng">
            <a:solidFill>
              <a:schemeClr val="accent1">
                <a:shade val="50000"/>
              </a:schemeClr>
            </a:solidFill>
            <a:prstDash val="sysDot"/>
          </a:ln>
        </p:spPr>
        <p:txBody>
          <a:bodyPr wrap="square" rtlCol="0">
            <a:spAutoFit/>
          </a:bodyPr>
          <a:p>
            <a:r>
              <a:rPr lang="zh-CN" altLang="en-US" sz="2800" b="1"/>
              <a:t>古代史</a:t>
            </a:r>
            <a:endParaRPr lang="zh-CN" altLang="en-US" sz="2800" b="1"/>
          </a:p>
        </p:txBody>
      </p:sp>
      <p:sp>
        <p:nvSpPr>
          <p:cNvPr id="21" name="直角上箭头 20"/>
          <p:cNvSpPr/>
          <p:nvPr/>
        </p:nvSpPr>
        <p:spPr>
          <a:xfrm>
            <a:off x="881380" y="3045460"/>
            <a:ext cx="3508375" cy="322580"/>
          </a:xfrm>
          <a:prstGeom prst="bentUpArrow">
            <a:avLst/>
          </a:prstGeom>
          <a:noFill/>
          <a:ln w="28575" cmpd="sng">
            <a:solidFill>
              <a:schemeClr val="tx1"/>
            </a:solidFill>
            <a:prstDash val="sys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左大括号 21"/>
          <p:cNvSpPr/>
          <p:nvPr/>
        </p:nvSpPr>
        <p:spPr>
          <a:xfrm rot="16200000">
            <a:off x="6961505" y="811530"/>
            <a:ext cx="554355" cy="5158740"/>
          </a:xfrm>
          <a:prstGeom prst="leftBrace">
            <a:avLst/>
          </a:prstGeom>
          <a:ln w="28575" cmpd="sng">
            <a:solidFill>
              <a:schemeClr val="tx1"/>
            </a:solidFill>
            <a:prstDash val="sysDot"/>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3" name="文本框 22"/>
          <p:cNvSpPr txBox="1"/>
          <p:nvPr>
            <p:custDataLst>
              <p:tags r:id="rId3"/>
            </p:custDataLst>
          </p:nvPr>
        </p:nvSpPr>
        <p:spPr>
          <a:xfrm>
            <a:off x="9906000" y="3512185"/>
            <a:ext cx="1367155" cy="521970"/>
          </a:xfrm>
          <a:prstGeom prst="rect">
            <a:avLst/>
          </a:prstGeom>
          <a:noFill/>
          <a:ln w="28575" cmpd="sng">
            <a:solidFill>
              <a:schemeClr val="accent1">
                <a:shade val="50000"/>
              </a:schemeClr>
            </a:solidFill>
            <a:prstDash val="sysDot"/>
          </a:ln>
        </p:spPr>
        <p:txBody>
          <a:bodyPr wrap="square" rtlCol="0">
            <a:spAutoFit/>
          </a:bodyPr>
          <a:p>
            <a:r>
              <a:rPr lang="zh-CN" altLang="en-US" sz="2800" b="1"/>
              <a:t>近代史</a:t>
            </a:r>
            <a:endParaRPr lang="zh-CN" altLang="en-US" sz="2800" b="1"/>
          </a:p>
        </p:txBody>
      </p:sp>
      <p:sp>
        <p:nvSpPr>
          <p:cNvPr id="24" name="文本框 23"/>
          <p:cNvSpPr txBox="1"/>
          <p:nvPr>
            <p:custDataLst>
              <p:tags r:id="rId4"/>
            </p:custDataLst>
          </p:nvPr>
        </p:nvSpPr>
        <p:spPr>
          <a:xfrm>
            <a:off x="4900295" y="3668395"/>
            <a:ext cx="4410075" cy="494665"/>
          </a:xfrm>
          <a:prstGeom prst="rect">
            <a:avLst/>
          </a:prstGeom>
          <a:noFill/>
          <a:ln w="28575" cmpd="sng">
            <a:solidFill>
              <a:schemeClr val="accent1">
                <a:shade val="50000"/>
              </a:schemeClr>
            </a:solidFill>
            <a:prstDash val="sysDot"/>
          </a:ln>
        </p:spPr>
        <p:txBody>
          <a:bodyPr wrap="square" rtlCol="0">
            <a:noAutofit/>
          </a:bodyPr>
          <a:p>
            <a:endParaRPr lang="zh-CN" altLang="en-US" b="1"/>
          </a:p>
        </p:txBody>
      </p:sp>
      <p:sp>
        <p:nvSpPr>
          <p:cNvPr id="31" name="五边形 30"/>
          <p:cNvSpPr/>
          <p:nvPr/>
        </p:nvSpPr>
        <p:spPr>
          <a:xfrm>
            <a:off x="33655" y="209550"/>
            <a:ext cx="4625975" cy="451485"/>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3200" b="1">
                <a:solidFill>
                  <a:schemeClr val="tx1"/>
                </a:solidFill>
                <a:latin typeface="楷体" panose="02010609060101010101" charset="-122"/>
                <a:ea typeface="楷体" panose="02010609060101010101" charset="-122"/>
              </a:rPr>
              <a:t>【时空观念】</a:t>
            </a:r>
            <a:endParaRPr lang="zh-CN" altLang="en-US" sz="3200" b="1">
              <a:solidFill>
                <a:schemeClr val="tx1"/>
              </a:solidFill>
              <a:latin typeface="楷体" panose="02010609060101010101" charset="-122"/>
              <a:ea typeface="楷体" panose="02010609060101010101" charset="-122"/>
            </a:endParaRPr>
          </a:p>
        </p:txBody>
      </p:sp>
      <p:sp>
        <p:nvSpPr>
          <p:cNvPr id="28" name="文本框 27"/>
          <p:cNvSpPr txBox="1"/>
          <p:nvPr/>
        </p:nvSpPr>
        <p:spPr>
          <a:xfrm>
            <a:off x="5530850" y="2530475"/>
            <a:ext cx="3430905" cy="583565"/>
          </a:xfrm>
          <a:prstGeom prst="rect">
            <a:avLst/>
          </a:prstGeom>
          <a:noFill/>
          <a:ln w="28575" cmpd="sng">
            <a:solidFill>
              <a:schemeClr val="accent1">
                <a:shade val="50000"/>
              </a:schemeClr>
            </a:solidFill>
            <a:prstDash val="sysDot"/>
          </a:ln>
        </p:spPr>
        <p:txBody>
          <a:bodyPr wrap="square" rtlCol="0">
            <a:spAutoFit/>
          </a:bodyPr>
          <a:p>
            <a:pPr algn="ctr"/>
            <a:r>
              <a:rPr lang="zh-CN" altLang="en-US" sz="3200" b="1">
                <a:solidFill>
                  <a:srgbClr val="FF0000"/>
                </a:solidFill>
              </a:rPr>
              <a:t>欧洲封建社会</a:t>
            </a:r>
            <a:endParaRPr lang="zh-CN" altLang="en-US" sz="3200" b="1">
              <a:solidFill>
                <a:srgbClr val="FF0000"/>
              </a:solidFill>
            </a:endParaRPr>
          </a:p>
        </p:txBody>
      </p:sp>
      <p:sp>
        <p:nvSpPr>
          <p:cNvPr id="29" name="文本框 28"/>
          <p:cNvSpPr txBox="1"/>
          <p:nvPr/>
        </p:nvSpPr>
        <p:spPr>
          <a:xfrm>
            <a:off x="1133475" y="1139825"/>
            <a:ext cx="1802130" cy="645160"/>
          </a:xfrm>
          <a:prstGeom prst="rect">
            <a:avLst/>
          </a:prstGeom>
          <a:noFill/>
        </p:spPr>
        <p:txBody>
          <a:bodyPr wrap="square" rtlCol="0">
            <a:spAutoFit/>
          </a:bodyPr>
          <a:p>
            <a:r>
              <a:rPr lang="zh-CN" altLang="en-US" b="1"/>
              <a:t>罗马帝国分裂：东、西罗马</a:t>
            </a:r>
            <a:endParaRPr lang="zh-CN" altLang="en-US" b="1"/>
          </a:p>
        </p:txBody>
      </p:sp>
      <p:sp>
        <p:nvSpPr>
          <p:cNvPr id="30" name="文本框 29"/>
          <p:cNvSpPr txBox="1"/>
          <p:nvPr/>
        </p:nvSpPr>
        <p:spPr>
          <a:xfrm>
            <a:off x="3556000" y="980440"/>
            <a:ext cx="2102485" cy="922020"/>
          </a:xfrm>
          <a:prstGeom prst="rect">
            <a:avLst/>
          </a:prstGeom>
          <a:noFill/>
        </p:spPr>
        <p:txBody>
          <a:bodyPr wrap="square" rtlCol="0">
            <a:spAutoFit/>
          </a:bodyPr>
          <a:p>
            <a:r>
              <a:rPr lang="zh-CN" altLang="en-US" b="1"/>
              <a:t>西罗马灭亡；东罗马（拜占庭帝国）继续发展</a:t>
            </a:r>
            <a:endParaRPr lang="zh-CN" altLang="en-US" b="1"/>
          </a:p>
        </p:txBody>
      </p:sp>
      <p:sp>
        <p:nvSpPr>
          <p:cNvPr id="33" name="文本框 32"/>
          <p:cNvSpPr txBox="1"/>
          <p:nvPr/>
        </p:nvSpPr>
        <p:spPr>
          <a:xfrm>
            <a:off x="8585835" y="1438275"/>
            <a:ext cx="2306955" cy="383540"/>
          </a:xfrm>
          <a:prstGeom prst="rect">
            <a:avLst/>
          </a:prstGeom>
          <a:noFill/>
        </p:spPr>
        <p:txBody>
          <a:bodyPr wrap="square" rtlCol="0">
            <a:spAutoFit/>
          </a:bodyPr>
          <a:p>
            <a:r>
              <a:rPr lang="zh-CN" altLang="en-US" b="1"/>
              <a:t>东罗马帝国灭亡；</a:t>
            </a:r>
            <a:endParaRPr lang="zh-CN" altLang="en-US" b="1"/>
          </a:p>
        </p:txBody>
      </p:sp>
      <p:sp>
        <p:nvSpPr>
          <p:cNvPr id="34" name="文本框 33"/>
          <p:cNvSpPr txBox="1"/>
          <p:nvPr/>
        </p:nvSpPr>
        <p:spPr>
          <a:xfrm>
            <a:off x="5196205" y="3653155"/>
            <a:ext cx="4225290" cy="521970"/>
          </a:xfrm>
          <a:prstGeom prst="rect">
            <a:avLst/>
          </a:prstGeom>
          <a:noFill/>
        </p:spPr>
        <p:txBody>
          <a:bodyPr wrap="square" rtlCol="0">
            <a:spAutoFit/>
          </a:bodyPr>
          <a:p>
            <a:r>
              <a:rPr lang="zh-CN" altLang="en-US" sz="2800" b="1">
                <a:solidFill>
                  <a:srgbClr val="FF0000"/>
                </a:solidFill>
              </a:rPr>
              <a:t>中古时期：西欧中世纪</a:t>
            </a:r>
            <a:endParaRPr lang="zh-CN" altLang="en-US" sz="2800" b="1">
              <a:solidFill>
                <a:srgbClr val="FF0000"/>
              </a:solidFill>
            </a:endParaRPr>
          </a:p>
        </p:txBody>
      </p:sp>
      <p:sp>
        <p:nvSpPr>
          <p:cNvPr id="2" name="文本框 1"/>
          <p:cNvSpPr txBox="1"/>
          <p:nvPr/>
        </p:nvSpPr>
        <p:spPr>
          <a:xfrm>
            <a:off x="144780" y="4511040"/>
            <a:ext cx="11581765" cy="1219835"/>
          </a:xfrm>
          <a:prstGeom prst="rect">
            <a:avLst/>
          </a:prstGeom>
          <a:solidFill>
            <a:schemeClr val="bg1"/>
          </a:solidFill>
          <a:ln w="9525">
            <a:noFill/>
          </a:ln>
        </p:spPr>
        <p:txBody>
          <a:bodyPr wrap="square" anchor="t">
            <a:noAutofit/>
          </a:bodyPr>
          <a:p>
            <a:r>
              <a:rPr lang="zh-CN" altLang="en-US" sz="3200" b="1" dirty="0">
                <a:solidFill>
                  <a:srgbClr val="FF0000"/>
                </a:solidFill>
                <a:latin typeface="宋体" panose="02010600030101010101" pitchFamily="2" charset="-122"/>
                <a:ea typeface="宋体" panose="02010600030101010101" pitchFamily="2" charset="-122"/>
              </a:rPr>
              <a:t>中古时期：</a:t>
            </a:r>
            <a:r>
              <a:rPr lang="zh-CN" altLang="en-US" sz="2800" b="1" dirty="0" smtClean="0">
                <a:latin typeface="宋体" panose="02010600030101010101" pitchFamily="2" charset="-122"/>
                <a:ea typeface="宋体" panose="02010600030101010101" pitchFamily="2" charset="-122"/>
                <a:cs typeface="宋体" panose="02010600030101010101" pitchFamily="2" charset="-122"/>
              </a:rPr>
              <a:t>世界</a:t>
            </a:r>
            <a:r>
              <a:rPr lang="zh-CN" altLang="en-US" sz="2800" b="1" dirty="0">
                <a:latin typeface="宋体" panose="02010600030101010101" pitchFamily="2" charset="-122"/>
                <a:ea typeface="宋体" panose="02010600030101010101" pitchFamily="2" charset="-122"/>
                <a:cs typeface="宋体" panose="02010600030101010101" pitchFamily="2" charset="-122"/>
              </a:rPr>
              <a:t>历史上的</a:t>
            </a:r>
            <a:r>
              <a:rPr lang="en-US" altLang="zh-CN" sz="2800" b="1" dirty="0">
                <a:latin typeface="宋体" panose="02010600030101010101" pitchFamily="2" charset="-122"/>
                <a:ea typeface="宋体" panose="02010600030101010101" pitchFamily="2" charset="-122"/>
                <a:cs typeface="宋体" panose="02010600030101010101" pitchFamily="2" charset="-122"/>
              </a:rPr>
              <a:t>5--15</a:t>
            </a:r>
            <a:r>
              <a:rPr lang="zh-CN" altLang="en-US" sz="2800" b="1" dirty="0">
                <a:latin typeface="宋体" panose="02010600030101010101" pitchFamily="2" charset="-122"/>
                <a:ea typeface="宋体" panose="02010600030101010101" pitchFamily="2" charset="-122"/>
                <a:cs typeface="宋体" panose="02010600030101010101" pitchFamily="2" charset="-122"/>
              </a:rPr>
              <a:t>世纪一般称为</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中古时期</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。即从</a:t>
            </a:r>
            <a:r>
              <a:rPr lang="en-US" altLang="zh-CN" sz="2800" b="1" dirty="0">
                <a:latin typeface="宋体" panose="02010600030101010101" pitchFamily="2" charset="-122"/>
                <a:ea typeface="宋体" panose="02010600030101010101" pitchFamily="2" charset="-122"/>
                <a:cs typeface="宋体" panose="02010600030101010101" pitchFamily="2" charset="-122"/>
              </a:rPr>
              <a:t>476</a:t>
            </a:r>
            <a:r>
              <a:rPr lang="zh-CN" altLang="en-US" sz="2800" b="1" dirty="0">
                <a:latin typeface="宋体" panose="02010600030101010101" pitchFamily="2" charset="-122"/>
                <a:ea typeface="宋体" panose="02010600030101010101" pitchFamily="2" charset="-122"/>
                <a:cs typeface="宋体" panose="02010600030101010101" pitchFamily="2" charset="-122"/>
              </a:rPr>
              <a:t>年</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rPr>
              <a:t>西罗马帝国</a:t>
            </a:r>
            <a:r>
              <a:rPr lang="zh-CN" altLang="en-US" sz="2800" b="1" dirty="0">
                <a:latin typeface="宋体" panose="02010600030101010101" pitchFamily="2" charset="-122"/>
                <a:ea typeface="宋体" panose="02010600030101010101" pitchFamily="2" charset="-122"/>
                <a:cs typeface="宋体" panose="02010600030101010101" pitchFamily="2" charset="-122"/>
              </a:rPr>
              <a:t>灭亡到</a:t>
            </a:r>
            <a:r>
              <a:rPr lang="en-US" sz="2800" b="1" dirty="0">
                <a:latin typeface="宋体" panose="02010600030101010101" pitchFamily="2" charset="-122"/>
                <a:ea typeface="宋体" panose="02010600030101010101" pitchFamily="2" charset="-122"/>
                <a:cs typeface="宋体" panose="02010600030101010101" pitchFamily="2" charset="-122"/>
              </a:rPr>
              <a:t>1453</a:t>
            </a:r>
            <a:r>
              <a:rPr lang="zh-CN" altLang="en-US" sz="2800" b="1" dirty="0">
                <a:latin typeface="宋体" panose="02010600030101010101" pitchFamily="2" charset="-122"/>
                <a:ea typeface="宋体" panose="02010600030101010101" pitchFamily="2" charset="-122"/>
                <a:cs typeface="宋体" panose="02010600030101010101" pitchFamily="2" charset="-122"/>
              </a:rPr>
              <a:t>年</a:t>
            </a:r>
            <a:r>
              <a:rPr lang="zh-CN" altLang="en-US" sz="2800" b="1" dirty="0">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东罗马帝国</a:t>
            </a:r>
            <a:r>
              <a:rPr lang="zh-CN" altLang="en-US" sz="2800" b="1">
                <a:sym typeface="+mn-ea"/>
              </a:rPr>
              <a:t>灭亡</a:t>
            </a:r>
            <a:r>
              <a:rPr lang="zh-CN" altLang="en-US" sz="2800" b="1" dirty="0">
                <a:latin typeface="宋体" panose="02010600030101010101" pitchFamily="2" charset="-122"/>
                <a:ea typeface="宋体" panose="02010600030101010101" pitchFamily="2" charset="-122"/>
                <a:cs typeface="宋体" panose="02010600030101010101" pitchFamily="2" charset="-122"/>
              </a:rPr>
              <a:t>。</a:t>
            </a:r>
            <a:endParaRPr lang="zh-CN" altLang="en-US" sz="2800" b="1" dirty="0">
              <a:latin typeface="宋体" panose="02010600030101010101" pitchFamily="2" charset="-122"/>
              <a:ea typeface="宋体" panose="02010600030101010101" pitchFamily="2" charset="-122"/>
              <a:cs typeface="宋体" panose="02010600030101010101" pitchFamily="2" charset="-122"/>
            </a:endParaRPr>
          </a:p>
        </p:txBody>
      </p:sp>
      <p:cxnSp>
        <p:nvCxnSpPr>
          <p:cNvPr id="3" name="直接箭头连接符 2"/>
          <p:cNvCxnSpPr/>
          <p:nvPr/>
        </p:nvCxnSpPr>
        <p:spPr>
          <a:xfrm>
            <a:off x="1378797" y="5625070"/>
            <a:ext cx="383540" cy="356235"/>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sp>
        <p:nvSpPr>
          <p:cNvPr id="8" name="文本框 7"/>
          <p:cNvSpPr txBox="1"/>
          <p:nvPr/>
        </p:nvSpPr>
        <p:spPr>
          <a:xfrm>
            <a:off x="271780" y="5981065"/>
            <a:ext cx="3948430" cy="460375"/>
          </a:xfrm>
          <a:prstGeom prst="rect">
            <a:avLst/>
          </a:prstGeom>
          <a:solidFill>
            <a:schemeClr val="bg1"/>
          </a:solidFill>
          <a:ln w="9525">
            <a:noFill/>
          </a:ln>
        </p:spPr>
        <p:txBody>
          <a:bodyPr wrap="square" anchor="t">
            <a:spAutoFit/>
          </a:bodyPr>
          <a:p>
            <a:r>
              <a:rPr lang="zh-CN" altLang="en-US" sz="2400" b="1" dirty="0">
                <a:solidFill>
                  <a:srgbClr val="FF0000"/>
                </a:solidFill>
                <a:latin typeface="Arial" panose="020B0604020202020204" pitchFamily="34" charset="0"/>
                <a:ea typeface="宋体" panose="02010600030101010101" pitchFamily="2" charset="-122"/>
              </a:rPr>
              <a:t>欧洲开始进入封建社会</a:t>
            </a:r>
            <a:endParaRPr lang="zh-CN" altLang="en-US" sz="2400" b="1" dirty="0">
              <a:solidFill>
                <a:srgbClr val="FF0000"/>
              </a:solidFill>
              <a:latin typeface="Arial" panose="020B0604020202020204" pitchFamily="34" charset="0"/>
              <a:ea typeface="宋体" panose="02010600030101010101" pitchFamily="2" charset="-122"/>
            </a:endParaRPr>
          </a:p>
        </p:txBody>
      </p:sp>
      <p:cxnSp>
        <p:nvCxnSpPr>
          <p:cNvPr id="19" name="直接箭头连接符 18"/>
          <p:cNvCxnSpPr/>
          <p:nvPr/>
        </p:nvCxnSpPr>
        <p:spPr>
          <a:xfrm>
            <a:off x="6056890" y="5574606"/>
            <a:ext cx="525124" cy="383565"/>
          </a:xfrm>
          <a:prstGeom prst="straightConnector1">
            <a:avLst/>
          </a:prstGeom>
          <a:ln>
            <a:solidFill>
              <a:srgbClr val="FF0000"/>
            </a:solidFill>
            <a:tailEnd type="arrow" w="med" len="med"/>
          </a:ln>
        </p:spPr>
        <p:style>
          <a:lnRef idx="3">
            <a:schemeClr val="dk1"/>
          </a:lnRef>
          <a:fillRef idx="0">
            <a:schemeClr val="dk1"/>
          </a:fillRef>
          <a:effectRef idx="2">
            <a:schemeClr val="dk1"/>
          </a:effectRef>
          <a:fontRef idx="minor">
            <a:schemeClr val="tx1"/>
          </a:fontRef>
        </p:style>
      </p:cxnSp>
      <p:sp>
        <p:nvSpPr>
          <p:cNvPr id="20" name="文本框 19"/>
          <p:cNvSpPr txBox="1"/>
          <p:nvPr/>
        </p:nvSpPr>
        <p:spPr>
          <a:xfrm>
            <a:off x="5196443" y="6006458"/>
            <a:ext cx="4940531" cy="830997"/>
          </a:xfrm>
          <a:prstGeom prst="rect">
            <a:avLst/>
          </a:prstGeom>
          <a:solidFill>
            <a:schemeClr val="bg1"/>
          </a:solidFill>
          <a:ln w="9525">
            <a:noFill/>
          </a:ln>
        </p:spPr>
        <p:txBody>
          <a:bodyPr wrap="square" anchor="t">
            <a:spAutoFit/>
          </a:bodyPr>
          <a:p>
            <a:r>
              <a:rPr lang="zh-CN" altLang="en-US" sz="2400" b="1" dirty="0">
                <a:solidFill>
                  <a:srgbClr val="FF0000"/>
                </a:solidFill>
                <a:latin typeface="Arial" panose="020B0604020202020204" pitchFamily="34" charset="0"/>
                <a:ea typeface="宋体" panose="02010600030101010101" pitchFamily="2" charset="-122"/>
              </a:rPr>
              <a:t>资本主义萌芽出现，资产阶级思想文化运动兴起</a:t>
            </a:r>
            <a:r>
              <a:rPr lang="zh-CN" altLang="en-US" sz="2400" b="1" dirty="0" smtClean="0">
                <a:solidFill>
                  <a:srgbClr val="FF0000"/>
                </a:solidFill>
                <a:latin typeface="Arial" panose="020B0604020202020204" pitchFamily="34" charset="0"/>
                <a:ea typeface="宋体" panose="02010600030101010101" pitchFamily="2" charset="-122"/>
              </a:rPr>
              <a:t>，进入世界近代史</a:t>
            </a:r>
            <a:endParaRPr lang="zh-CN" altLang="en-US" sz="2400" b="1" dirty="0">
              <a:solidFill>
                <a:srgbClr val="FF0000"/>
              </a:solidFill>
              <a:latin typeface="Arial" panose="020B0604020202020204" pitchFamily="34" charset="0"/>
              <a:ea typeface="宋体" panose="02010600030101010101" pitchFamily="2" charset="-122"/>
            </a:endParaRPr>
          </a:p>
        </p:txBody>
      </p:sp>
      <p:cxnSp>
        <p:nvCxnSpPr>
          <p:cNvPr id="25" name="直接连接符 24"/>
          <p:cNvCxnSpPr/>
          <p:nvPr/>
        </p:nvCxnSpPr>
        <p:spPr>
          <a:xfrm flipV="1">
            <a:off x="144780" y="4290060"/>
            <a:ext cx="11658600" cy="67945"/>
          </a:xfrm>
          <a:prstGeom prst="line">
            <a:avLst/>
          </a:prstGeom>
          <a:ln w="66675" cmpd="sng">
            <a:solidFill>
              <a:srgbClr val="FF0000"/>
            </a:solidFill>
            <a:prstDash val="solid"/>
          </a:ln>
        </p:spPr>
        <p:style>
          <a:lnRef idx="2">
            <a:schemeClr val="accent1"/>
          </a:lnRef>
          <a:fillRef idx="0">
            <a:srgbClr val="FFFFFF"/>
          </a:fillRef>
          <a:effectRef idx="0">
            <a:srgbClr val="FFFFFF"/>
          </a:effectRef>
          <a:fontRef idx="minor">
            <a:schemeClr val="tx1"/>
          </a:fontRef>
        </p:style>
      </p:cxnSp>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ppt_x"/>
                                          </p:val>
                                        </p:tav>
                                        <p:tav tm="100000">
                                          <p:val>
                                            <p:strVal val="#ppt_x"/>
                                          </p:val>
                                        </p:tav>
                                      </p:tavLst>
                                    </p:anim>
                                    <p:anim calcmode="lin" valueType="num">
                                      <p:cBhvr additive="base">
                                        <p:cTn id="1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edge">
                                      <p:cBhvr>
                                        <p:cTn id="37" dur="2000"/>
                                        <p:tgtEl>
                                          <p:spTgt spid="3"/>
                                        </p:tgtEl>
                                      </p:cBhvr>
                                    </p:animEffect>
                                  </p:childTnLst>
                                </p:cTn>
                              </p:par>
                              <p:par>
                                <p:cTn id="38" presetID="2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edge">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edge">
                                      <p:cBhvr>
                                        <p:cTn id="45" dur="2000"/>
                                        <p:tgtEl>
                                          <p:spTgt spid="19"/>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edge">
                                      <p:cBhvr>
                                        <p:cTn id="48" dur="2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1" nodeType="clickEffect">
                                  <p:stCondLst>
                                    <p:cond delay="0"/>
                                  </p:stCondLst>
                                  <p:childTnLst>
                                    <p:anim calcmode="lin" valueType="num">
                                      <p:cBhvr additive="base">
                                        <p:cTn id="58" dur="500"/>
                                        <p:tgtEl>
                                          <p:spTgt spid="2"/>
                                        </p:tgtEl>
                                        <p:attrNameLst>
                                          <p:attrName>ppt_x</p:attrName>
                                        </p:attrNameLst>
                                      </p:cBhvr>
                                      <p:tavLst>
                                        <p:tav tm="0">
                                          <p:val>
                                            <p:strVal val="ppt_x"/>
                                          </p:val>
                                        </p:tav>
                                        <p:tav tm="100000">
                                          <p:val>
                                            <p:strVal val="ppt_x"/>
                                          </p:val>
                                        </p:tav>
                                      </p:tavLst>
                                    </p:anim>
                                    <p:anim calcmode="lin" valueType="num">
                                      <p:cBhvr additive="base">
                                        <p:cTn id="59" dur="500"/>
                                        <p:tgtEl>
                                          <p:spTgt spid="2"/>
                                        </p:tgtEl>
                                        <p:attrNameLst>
                                          <p:attrName>ppt_y</p:attrName>
                                        </p:attrNameLst>
                                      </p:cBhvr>
                                      <p:tavLst>
                                        <p:tav tm="0">
                                          <p:val>
                                            <p:strVal val="ppt_y"/>
                                          </p:val>
                                        </p:tav>
                                        <p:tav tm="100000">
                                          <p:val>
                                            <p:strVal val="1+ppt_h/2"/>
                                          </p:val>
                                        </p:tav>
                                      </p:tavLst>
                                    </p:anim>
                                    <p:set>
                                      <p:cBhvr>
                                        <p:cTn id="60" dur="1" fill="hold">
                                          <p:stCondLst>
                                            <p:cond delay="499"/>
                                          </p:stCondLst>
                                        </p:cTn>
                                        <p:tgtEl>
                                          <p:spTgt spid="2"/>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3"/>
                                        </p:tgtEl>
                                        <p:attrNameLst>
                                          <p:attrName>ppt_x</p:attrName>
                                        </p:attrNameLst>
                                      </p:cBhvr>
                                      <p:tavLst>
                                        <p:tav tm="0">
                                          <p:val>
                                            <p:strVal val="ppt_x"/>
                                          </p:val>
                                        </p:tav>
                                        <p:tav tm="100000">
                                          <p:val>
                                            <p:strVal val="ppt_x"/>
                                          </p:val>
                                        </p:tav>
                                      </p:tavLst>
                                    </p:anim>
                                    <p:anim calcmode="lin" valueType="num">
                                      <p:cBhvr additive="base">
                                        <p:cTn id="63" dur="500"/>
                                        <p:tgtEl>
                                          <p:spTgt spid="3"/>
                                        </p:tgtEl>
                                        <p:attrNameLst>
                                          <p:attrName>ppt_y</p:attrName>
                                        </p:attrNameLst>
                                      </p:cBhvr>
                                      <p:tavLst>
                                        <p:tav tm="0">
                                          <p:val>
                                            <p:strVal val="ppt_y"/>
                                          </p:val>
                                        </p:tav>
                                        <p:tav tm="100000">
                                          <p:val>
                                            <p:strVal val="1+ppt_h/2"/>
                                          </p:val>
                                        </p:tav>
                                      </p:tavLst>
                                    </p:anim>
                                    <p:set>
                                      <p:cBhvr>
                                        <p:cTn id="64" dur="1" fill="hold">
                                          <p:stCondLst>
                                            <p:cond delay="499"/>
                                          </p:stCondLst>
                                        </p:cTn>
                                        <p:tgtEl>
                                          <p:spTgt spid="3"/>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19"/>
                                        </p:tgtEl>
                                        <p:attrNameLst>
                                          <p:attrName>ppt_x</p:attrName>
                                        </p:attrNameLst>
                                      </p:cBhvr>
                                      <p:tavLst>
                                        <p:tav tm="0">
                                          <p:val>
                                            <p:strVal val="ppt_x"/>
                                          </p:val>
                                        </p:tav>
                                        <p:tav tm="100000">
                                          <p:val>
                                            <p:strVal val="ppt_x"/>
                                          </p:val>
                                        </p:tav>
                                      </p:tavLst>
                                    </p:anim>
                                    <p:anim calcmode="lin" valueType="num">
                                      <p:cBhvr additive="base">
                                        <p:cTn id="67" dur="500"/>
                                        <p:tgtEl>
                                          <p:spTgt spid="19"/>
                                        </p:tgtEl>
                                        <p:attrNameLst>
                                          <p:attrName>ppt_y</p:attrName>
                                        </p:attrNameLst>
                                      </p:cBhvr>
                                      <p:tavLst>
                                        <p:tav tm="0">
                                          <p:val>
                                            <p:strVal val="ppt_y"/>
                                          </p:val>
                                        </p:tav>
                                        <p:tav tm="100000">
                                          <p:val>
                                            <p:strVal val="1+ppt_h/2"/>
                                          </p:val>
                                        </p:tav>
                                      </p:tavLst>
                                    </p:anim>
                                    <p:set>
                                      <p:cBhvr>
                                        <p:cTn id="68" dur="1" fill="hold">
                                          <p:stCondLst>
                                            <p:cond delay="499"/>
                                          </p:stCondLst>
                                        </p:cTn>
                                        <p:tgtEl>
                                          <p:spTgt spid="19"/>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8"/>
                                        </p:tgtEl>
                                        <p:attrNameLst>
                                          <p:attrName>ppt_x</p:attrName>
                                        </p:attrNameLst>
                                      </p:cBhvr>
                                      <p:tavLst>
                                        <p:tav tm="0">
                                          <p:val>
                                            <p:strVal val="ppt_x"/>
                                          </p:val>
                                        </p:tav>
                                        <p:tav tm="100000">
                                          <p:val>
                                            <p:strVal val="ppt_x"/>
                                          </p:val>
                                        </p:tav>
                                      </p:tavLst>
                                    </p:anim>
                                    <p:anim calcmode="lin" valueType="num">
                                      <p:cBhvr additive="base">
                                        <p:cTn id="71" dur="500"/>
                                        <p:tgtEl>
                                          <p:spTgt spid="8"/>
                                        </p:tgtEl>
                                        <p:attrNameLst>
                                          <p:attrName>ppt_y</p:attrName>
                                        </p:attrNameLst>
                                      </p:cBhvr>
                                      <p:tavLst>
                                        <p:tav tm="0">
                                          <p:val>
                                            <p:strVal val="ppt_y"/>
                                          </p:val>
                                        </p:tav>
                                        <p:tav tm="100000">
                                          <p:val>
                                            <p:strVal val="1+ppt_h/2"/>
                                          </p:val>
                                        </p:tav>
                                      </p:tavLst>
                                    </p:anim>
                                    <p:set>
                                      <p:cBhvr>
                                        <p:cTn id="72" dur="1" fill="hold">
                                          <p:stCondLst>
                                            <p:cond delay="499"/>
                                          </p:stCondLst>
                                        </p:cTn>
                                        <p:tgtEl>
                                          <p:spTgt spid="8"/>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20"/>
                                        </p:tgtEl>
                                        <p:attrNameLst>
                                          <p:attrName>ppt_x</p:attrName>
                                        </p:attrNameLst>
                                      </p:cBhvr>
                                      <p:tavLst>
                                        <p:tav tm="0">
                                          <p:val>
                                            <p:strVal val="ppt_x"/>
                                          </p:val>
                                        </p:tav>
                                        <p:tav tm="100000">
                                          <p:val>
                                            <p:strVal val="ppt_x"/>
                                          </p:val>
                                        </p:tav>
                                      </p:tavLst>
                                    </p:anim>
                                    <p:anim calcmode="lin" valueType="num">
                                      <p:cBhvr additive="base">
                                        <p:cTn id="75" dur="500"/>
                                        <p:tgtEl>
                                          <p:spTgt spid="20"/>
                                        </p:tgtEl>
                                        <p:attrNameLst>
                                          <p:attrName>ppt_y</p:attrName>
                                        </p:attrNameLst>
                                      </p:cBhvr>
                                      <p:tavLst>
                                        <p:tav tm="0">
                                          <p:val>
                                            <p:strVal val="ppt_y"/>
                                          </p:val>
                                        </p:tav>
                                        <p:tav tm="100000">
                                          <p:val>
                                            <p:strVal val="1+ppt_h/2"/>
                                          </p:val>
                                        </p:tav>
                                      </p:tavLst>
                                    </p:anim>
                                    <p:set>
                                      <p:cBhvr>
                                        <p:cTn id="76" dur="1" fill="hold">
                                          <p:stCondLst>
                                            <p:cond delay="499"/>
                                          </p:stCondLst>
                                        </p:cTn>
                                        <p:tgtEl>
                                          <p:spTgt spid="2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500" fill="hold"/>
                                        <p:tgtEl>
                                          <p:spTgt spid="15"/>
                                        </p:tgtEl>
                                        <p:attrNameLst>
                                          <p:attrName>ppt_x</p:attrName>
                                        </p:attrNameLst>
                                      </p:cBhvr>
                                      <p:tavLst>
                                        <p:tav tm="0">
                                          <p:val>
                                            <p:strVal val="#ppt_x"/>
                                          </p:val>
                                        </p:tav>
                                        <p:tav tm="100000">
                                          <p:val>
                                            <p:strVal val="#ppt_x"/>
                                          </p:val>
                                        </p:tav>
                                      </p:tavLst>
                                    </p:anim>
                                    <p:anim calcmode="lin" valueType="num">
                                      <p:cBhvr additive="base">
                                        <p:cTn id="8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3" grpId="0"/>
      <p:bldP spid="34" grpId="0"/>
      <p:bldP spid="28" grpId="0" bldLvl="0" animBg="1"/>
      <p:bldP spid="2" grpId="0" bldLvl="0" animBg="1"/>
      <p:bldP spid="8" grpId="0" bldLvl="0" animBg="1"/>
      <p:bldP spid="20" grpId="0" bldLvl="0" animBg="1"/>
      <p:bldP spid="15" grpId="0" bldLvl="0" animBg="1"/>
      <p:bldP spid="17" grpId="0"/>
      <p:bldP spid="2" grpId="1" bldLvl="0" animBg="1"/>
      <p:bldP spid="8" grpId="1" animBg="1"/>
      <p:bldP spid="2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115570" y="663575"/>
          <a:ext cx="11898630" cy="5873750"/>
        </p:xfrm>
        <a:graphic>
          <a:graphicData uri="http://schemas.openxmlformats.org/drawingml/2006/table">
            <a:tbl>
              <a:tblPr firstRow="1" bandRow="1">
                <a:tableStyleId>{5C22544A-7EE6-4342-B048-85BDC9FD1C3A}</a:tableStyleId>
              </a:tblPr>
              <a:tblGrid>
                <a:gridCol w="2014220"/>
                <a:gridCol w="9884410"/>
              </a:tblGrid>
              <a:tr h="485775">
                <a:tc>
                  <a:txBody>
                    <a:bodyPr/>
                    <a:lstStyle/>
                    <a:p>
                      <a:pPr algn="ctr">
                        <a:lnSpc>
                          <a:spcPct val="140000"/>
                        </a:lnSpc>
                      </a:pPr>
                      <a:r>
                        <a:rPr lang="zh-CN" altLang="en-US" sz="1800" b="1" u="none" dirty="0" smtClean="0">
                          <a:solidFill>
                            <a:schemeClr val="tx1"/>
                          </a:solidFill>
                          <a:latin typeface="华文新魏" panose="02010800040101010101" charset="-122"/>
                          <a:ea typeface="华文新魏" panose="02010800040101010101" charset="-122"/>
                        </a:rPr>
                        <a:t>纲目</a:t>
                      </a:r>
                      <a:endParaRPr lang="zh-CN" altLang="en-US" sz="1800" b="1" u="none" dirty="0">
                        <a:solidFill>
                          <a:schemeClr val="tx1"/>
                        </a:solidFill>
                        <a:latin typeface="华文新魏" panose="02010800040101010101" charset="-122"/>
                        <a:ea typeface="华文新魏" panose="02010800040101010101"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zh-CN" altLang="en-US" sz="2400" b="1" dirty="0" smtClean="0">
                          <a:solidFill>
                            <a:srgbClr val="FF0000"/>
                          </a:solidFill>
                          <a:latin typeface="华文中宋" panose="02010600040101010101" pitchFamily="2" charset="-122"/>
                          <a:ea typeface="华文中宋" panose="02010600040101010101" pitchFamily="2" charset="-122"/>
                        </a:rPr>
                        <a:t>中古时期的欧洲</a:t>
                      </a:r>
                      <a:endParaRPr lang="zh-CN" altLang="en-US" sz="2400" b="1" dirty="0">
                        <a:solidFill>
                          <a:srgbClr val="FF0000"/>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9985">
                <a:tc>
                  <a:txBody>
                    <a:bodyPr/>
                    <a:lstStyle/>
                    <a:p>
                      <a:pPr algn="ctr"/>
                      <a:endParaRPr lang="en-US" altLang="zh-CN" sz="2000" b="1" u="none" dirty="0" smtClean="0">
                        <a:latin typeface="方正姚体" panose="02010601030101010101" pitchFamily="2" charset="-122"/>
                        <a:ea typeface="方正姚体" panose="02010601030101010101" pitchFamily="2" charset="-122"/>
                      </a:endParaRPr>
                    </a:p>
                    <a:p>
                      <a:pPr algn="ctr"/>
                      <a:r>
                        <a:rPr lang="zh-CN" altLang="en-US" sz="2000" b="1" u="none" dirty="0" smtClean="0">
                          <a:latin typeface="方正姚体" panose="02010601030101010101" pitchFamily="2" charset="-122"/>
                          <a:ea typeface="方正姚体" panose="02010601030101010101" pitchFamily="2" charset="-122"/>
                        </a:rPr>
                        <a:t>西欧封建社会</a:t>
                      </a:r>
                      <a:endParaRPr lang="en-US" altLang="zh-CN" sz="2000" b="1" u="none" dirty="0" smtClean="0">
                        <a:latin typeface="方正姚体" panose="02010601030101010101" pitchFamily="2" charset="-122"/>
                        <a:ea typeface="方正姚体" panose="02010601030101010101" pitchFamily="2" charset="-122"/>
                      </a:endParaRPr>
                    </a:p>
                    <a:p>
                      <a:pPr algn="ctr"/>
                      <a:r>
                        <a:rPr lang="zh-CN" altLang="en-US" sz="2000" b="1" u="none" dirty="0" smtClean="0">
                          <a:solidFill>
                            <a:srgbClr val="FF0000"/>
                          </a:solidFill>
                          <a:latin typeface="黑体" panose="02010609060101010101" pitchFamily="49" charset="-122"/>
                          <a:ea typeface="黑体" panose="02010609060101010101" pitchFamily="49" charset="-122"/>
                        </a:rPr>
                        <a:t>（前期）</a:t>
                      </a:r>
                      <a:endParaRPr lang="zh-CN" altLang="en-US" sz="2000" b="1" u="none" dirty="0" smtClean="0">
                        <a:solidFill>
                          <a:srgbClr val="FF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u="none" dirty="0" smtClean="0">
                          <a:solidFill>
                            <a:srgbClr val="FF0000"/>
                          </a:solidFill>
                          <a:latin typeface="华文中宋" panose="02010600040101010101" pitchFamily="2" charset="-122"/>
                          <a:ea typeface="华文中宋" panose="02010600040101010101" pitchFamily="2" charset="-122"/>
                        </a:rPr>
                        <a:t>1.</a:t>
                      </a:r>
                      <a:r>
                        <a:rPr lang="zh-CN" altLang="en-US" sz="1800" b="1" u="none" dirty="0" smtClean="0">
                          <a:solidFill>
                            <a:srgbClr val="FF0000"/>
                          </a:solidFill>
                          <a:latin typeface="华文中宋" panose="02010600040101010101" pitchFamily="2" charset="-122"/>
                          <a:ea typeface="华文中宋" panose="02010600040101010101" pitchFamily="2" charset="-122"/>
                        </a:rPr>
                        <a:t>政治：</a:t>
                      </a:r>
                      <a:endParaRPr lang="en-US" altLang="zh-CN" sz="1800" b="1" u="none" dirty="0" smtClean="0">
                        <a:solidFill>
                          <a:srgbClr val="0000FF"/>
                        </a:solidFill>
                        <a:latin typeface="华文中宋" panose="02010600040101010101" pitchFamily="2" charset="-122"/>
                        <a:ea typeface="华文中宋" panose="02010600040101010101" pitchFamily="2" charset="-122"/>
                      </a:endParaRPr>
                    </a:p>
                    <a:p>
                      <a:pPr marL="0" marR="0" indent="0" algn="l" defTabSz="914400" rtl="0" eaLnBrk="1" fontAlgn="auto" latinLnBrk="0" hangingPunct="1">
                        <a:lnSpc>
                          <a:spcPct val="120000"/>
                        </a:lnSpc>
                        <a:spcBef>
                          <a:spcPts val="0"/>
                        </a:spcBef>
                        <a:spcAft>
                          <a:spcPts val="0"/>
                        </a:spcAft>
                        <a:buClrTx/>
                        <a:buSzTx/>
                        <a:buFontTx/>
                        <a:buNone/>
                        <a:defRPr/>
                      </a:pPr>
                      <a:r>
                        <a:rPr lang="en-US" altLang="zh-CN" sz="1800" b="1" u="none" dirty="0" smtClean="0">
                          <a:solidFill>
                            <a:srgbClr val="FF0000"/>
                          </a:solidFill>
                          <a:latin typeface="华文中宋" panose="02010600040101010101" pitchFamily="2" charset="-122"/>
                          <a:ea typeface="华文中宋" panose="02010600040101010101" pitchFamily="2" charset="-122"/>
                        </a:rPr>
                        <a:t>2.</a:t>
                      </a:r>
                      <a:r>
                        <a:rPr lang="zh-CN" altLang="en-US" sz="1800" b="1" u="none" dirty="0" smtClean="0">
                          <a:solidFill>
                            <a:srgbClr val="FF0000"/>
                          </a:solidFill>
                          <a:latin typeface="华文中宋" panose="02010600040101010101" pitchFamily="2" charset="-122"/>
                          <a:ea typeface="华文中宋" panose="02010600040101010101" pitchFamily="2" charset="-122"/>
                        </a:rPr>
                        <a:t>经济：</a:t>
                      </a:r>
                      <a:endParaRPr lang="zh-CN" altLang="en-US" sz="1800" b="1" u="none" dirty="0" smtClean="0">
                        <a:solidFill>
                          <a:srgbClr val="FF0000"/>
                        </a:solidFill>
                        <a:latin typeface="华文中宋" panose="02010600040101010101" pitchFamily="2" charset="-122"/>
                        <a:ea typeface="华文中宋" panose="02010600040101010101" pitchFamily="2" charset="-122"/>
                      </a:endParaRPr>
                    </a:p>
                    <a:p>
                      <a:pPr marL="0" marR="0" indent="0" algn="l" defTabSz="914400" rtl="0" eaLnBrk="1" fontAlgn="auto" latinLnBrk="0" hangingPunct="1">
                        <a:lnSpc>
                          <a:spcPct val="120000"/>
                        </a:lnSpc>
                        <a:spcBef>
                          <a:spcPts val="0"/>
                        </a:spcBef>
                        <a:spcAft>
                          <a:spcPts val="0"/>
                        </a:spcAft>
                        <a:buClrTx/>
                        <a:buSzTx/>
                        <a:buFontTx/>
                        <a:buNone/>
                        <a:defRPr/>
                      </a:pPr>
                      <a:r>
                        <a:rPr lang="en-US" altLang="zh-CN" sz="1800" b="1" u="none" dirty="0" smtClean="0">
                          <a:solidFill>
                            <a:srgbClr val="FF0000"/>
                          </a:solidFill>
                          <a:latin typeface="华文中宋" panose="02010600040101010101" pitchFamily="2" charset="-122"/>
                          <a:ea typeface="华文中宋" panose="02010600040101010101" pitchFamily="2" charset="-122"/>
                        </a:rPr>
                        <a:t>3.</a:t>
                      </a:r>
                      <a:r>
                        <a:rPr lang="zh-CN" altLang="en-US" sz="1800" b="1" u="none" dirty="0" smtClean="0">
                          <a:solidFill>
                            <a:srgbClr val="FF0000"/>
                          </a:solidFill>
                          <a:latin typeface="华文中宋" panose="02010600040101010101" pitchFamily="2" charset="-122"/>
                          <a:ea typeface="华文中宋" panose="02010600040101010101" pitchFamily="2" charset="-122"/>
                        </a:rPr>
                        <a:t>文化：</a:t>
                      </a:r>
                      <a:endParaRPr lang="zh-CN" altLang="en-US" sz="1800" b="1" u="none" dirty="0" smtClean="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85850">
                <a:tc>
                  <a:txBody>
                    <a:bodyPr/>
                    <a:lstStyle/>
                    <a:p>
                      <a:pPr algn="ctr">
                        <a:lnSpc>
                          <a:spcPct val="150000"/>
                        </a:lnSpc>
                      </a:pPr>
                      <a:r>
                        <a:rPr lang="zh-CN" altLang="en-US" sz="2000" b="1" dirty="0" smtClean="0">
                          <a:latin typeface="方正姚体" panose="02010601030101010101" pitchFamily="2" charset="-122"/>
                          <a:ea typeface="方正姚体" panose="02010601030101010101" pitchFamily="2" charset="-122"/>
                          <a:sym typeface="+mn-ea"/>
                        </a:rPr>
                        <a:t>西欧封建社会</a:t>
                      </a:r>
                      <a:endParaRPr lang="en-US" altLang="zh-CN" sz="2000" b="1" u="none" dirty="0" smtClean="0">
                        <a:latin typeface="方正姚体" panose="02010601030101010101" pitchFamily="2" charset="-122"/>
                        <a:ea typeface="方正姚体" panose="02010601030101010101" pitchFamily="2" charset="-122"/>
                      </a:endParaRPr>
                    </a:p>
                    <a:p>
                      <a:pPr algn="ctr"/>
                      <a:r>
                        <a:rPr lang="zh-CN" altLang="en-US" sz="2000" b="1" dirty="0" smtClean="0">
                          <a:solidFill>
                            <a:srgbClr val="FF0000"/>
                          </a:solidFill>
                          <a:latin typeface="黑体" panose="02010609060101010101" pitchFamily="49" charset="-122"/>
                          <a:ea typeface="黑体" panose="02010609060101010101" pitchFamily="49" charset="-122"/>
                          <a:sym typeface="+mn-ea"/>
                        </a:rPr>
                        <a:t>（中后期）</a:t>
                      </a:r>
                      <a:endParaRPr lang="zh-CN" altLang="en-US" sz="1600" b="1" u="none" dirty="0" smtClean="0">
                        <a:solidFill>
                          <a:srgbClr val="FF0000"/>
                        </a:solidFill>
                        <a:latin typeface="黑体" panose="02010609060101010101" pitchFamily="49" charset="-122"/>
                        <a:ea typeface="黑体" panose="02010609060101010101" pitchFamily="49"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0000"/>
                        </a:lnSpc>
                        <a:spcBef>
                          <a:spcPts val="0"/>
                        </a:spcBef>
                        <a:spcAft>
                          <a:spcPts val="0"/>
                        </a:spcAft>
                        <a:buClrTx/>
                        <a:buSzTx/>
                        <a:buFontTx/>
                        <a:buNone/>
                        <a:defRPr/>
                      </a:pPr>
                      <a:r>
                        <a:rPr lang="en-US" altLang="zh-CN" sz="1800" b="1" u="none" dirty="0" smtClean="0">
                          <a:solidFill>
                            <a:srgbClr val="FF0000"/>
                          </a:solidFill>
                          <a:latin typeface="华文中宋" panose="02010600040101010101" pitchFamily="2" charset="-122"/>
                          <a:ea typeface="华文中宋" panose="02010600040101010101" pitchFamily="2" charset="-122"/>
                        </a:rPr>
                        <a:t>1.</a:t>
                      </a:r>
                      <a:r>
                        <a:rPr lang="zh-CN" altLang="en-US" sz="1800" b="1" u="none" dirty="0" smtClean="0">
                          <a:solidFill>
                            <a:srgbClr val="FF0000"/>
                          </a:solidFill>
                          <a:latin typeface="华文中宋" panose="02010600040101010101" pitchFamily="2" charset="-122"/>
                          <a:ea typeface="华文中宋" panose="02010600040101010101" pitchFamily="2" charset="-122"/>
                        </a:rPr>
                        <a:t>政治：</a:t>
                      </a:r>
                      <a:endParaRPr lang="en-US" altLang="zh-CN" sz="1800" b="1" u="none" dirty="0" smtClean="0">
                        <a:solidFill>
                          <a:srgbClr val="FF0000"/>
                        </a:solidFill>
                        <a:latin typeface="华文中宋" panose="02010600040101010101" pitchFamily="2" charset="-122"/>
                        <a:ea typeface="华文中宋" panose="02010600040101010101" pitchFamily="2" charset="-122"/>
                      </a:endParaRPr>
                    </a:p>
                    <a:p>
                      <a:pPr marL="0" marR="0" indent="0" algn="l" defTabSz="914400" rtl="0" eaLnBrk="1" fontAlgn="auto" latinLnBrk="0" hangingPunct="1">
                        <a:lnSpc>
                          <a:spcPct val="110000"/>
                        </a:lnSpc>
                        <a:spcBef>
                          <a:spcPts val="0"/>
                        </a:spcBef>
                        <a:spcAft>
                          <a:spcPts val="0"/>
                        </a:spcAft>
                        <a:buClrTx/>
                        <a:buSzTx/>
                        <a:buFontTx/>
                        <a:buNone/>
                        <a:defRPr/>
                      </a:pPr>
                      <a:r>
                        <a:rPr lang="en-US" altLang="zh-CN" sz="1800" b="1" u="none" dirty="0" smtClean="0">
                          <a:solidFill>
                            <a:srgbClr val="FF0000"/>
                          </a:solidFill>
                          <a:latin typeface="华文中宋" panose="02010600040101010101" pitchFamily="2" charset="-122"/>
                          <a:ea typeface="华文中宋" panose="02010600040101010101" pitchFamily="2" charset="-122"/>
                        </a:rPr>
                        <a:t>2.</a:t>
                      </a:r>
                      <a:r>
                        <a:rPr lang="zh-CN" altLang="en-US" sz="1800" b="1" u="none" dirty="0" smtClean="0">
                          <a:solidFill>
                            <a:srgbClr val="FF0000"/>
                          </a:solidFill>
                          <a:latin typeface="华文中宋" panose="02010600040101010101" pitchFamily="2" charset="-122"/>
                          <a:ea typeface="华文中宋" panose="02010600040101010101" pitchFamily="2" charset="-122"/>
                        </a:rPr>
                        <a:t>经济：</a:t>
                      </a:r>
                      <a:endParaRPr lang="en-US" altLang="zh-CN" sz="1800" b="1" u="none" dirty="0" smtClean="0">
                        <a:solidFill>
                          <a:schemeClr val="tx1"/>
                        </a:solidFill>
                        <a:latin typeface="华文中宋" panose="02010600040101010101" pitchFamily="2" charset="-122"/>
                        <a:ea typeface="华文中宋" panose="02010600040101010101" pitchFamily="2" charset="-122"/>
                      </a:endParaRPr>
                    </a:p>
                    <a:p>
                      <a:pPr marL="0" marR="0" indent="0" algn="l" defTabSz="914400" rtl="0" eaLnBrk="1" fontAlgn="auto" latinLnBrk="0" hangingPunct="1">
                        <a:lnSpc>
                          <a:spcPct val="110000"/>
                        </a:lnSpc>
                        <a:spcBef>
                          <a:spcPts val="0"/>
                        </a:spcBef>
                        <a:spcAft>
                          <a:spcPts val="0"/>
                        </a:spcAft>
                        <a:buClrTx/>
                        <a:buSzTx/>
                        <a:buFontTx/>
                        <a:buNone/>
                        <a:defRPr/>
                      </a:pPr>
                      <a:r>
                        <a:rPr lang="en-US" altLang="zh-CN" sz="1800" b="1" u="none" dirty="0" smtClean="0">
                          <a:solidFill>
                            <a:srgbClr val="FF0000"/>
                          </a:solidFill>
                          <a:latin typeface="华文中宋" panose="02010600040101010101" pitchFamily="2" charset="-122"/>
                          <a:ea typeface="华文中宋" panose="02010600040101010101" pitchFamily="2" charset="-122"/>
                        </a:rPr>
                        <a:t>3.</a:t>
                      </a:r>
                      <a:r>
                        <a:rPr lang="zh-CN" altLang="en-US" sz="1800" b="1" u="none" dirty="0" smtClean="0">
                          <a:solidFill>
                            <a:srgbClr val="FF0000"/>
                          </a:solidFill>
                          <a:latin typeface="华文中宋" panose="02010600040101010101" pitchFamily="2" charset="-122"/>
                          <a:ea typeface="华文中宋" panose="02010600040101010101" pitchFamily="2" charset="-122"/>
                        </a:rPr>
                        <a:t>文化：</a:t>
                      </a:r>
                      <a:endParaRPr lang="zh-CN" altLang="en-US" sz="1800" b="1" u="none" dirty="0" smtClean="0">
                        <a:solidFill>
                          <a:srgbClr val="FF0000"/>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62380">
                <a:tc>
                  <a:txBody>
                    <a:bodyPr/>
                    <a:lstStyle/>
                    <a:p>
                      <a:pPr algn="ctr"/>
                      <a:endParaRPr lang="en-US" altLang="zh-CN" sz="2000" b="1" u="none" dirty="0" smtClean="0">
                        <a:latin typeface="方正姚体" panose="02010601030101010101" pitchFamily="2" charset="-122"/>
                        <a:ea typeface="方正姚体" panose="02010601030101010101" pitchFamily="2" charset="-122"/>
                      </a:endParaRPr>
                    </a:p>
                    <a:p>
                      <a:pPr algn="ctr"/>
                      <a:r>
                        <a:rPr lang="zh-CN" altLang="en-US" sz="2000" b="1" u="none" dirty="0" smtClean="0">
                          <a:latin typeface="方正姚体" panose="02010601030101010101" pitchFamily="2" charset="-122"/>
                          <a:ea typeface="方正姚体" panose="02010601030101010101" pitchFamily="2" charset="-122"/>
                        </a:rPr>
                        <a:t>东欧拜占庭帝国</a:t>
                      </a:r>
                      <a:endParaRPr lang="en-US" altLang="zh-CN" sz="2000" b="1" u="none" dirty="0" smtClean="0">
                        <a:latin typeface="方正姚体" panose="02010601030101010101" pitchFamily="2" charset="-122"/>
                        <a:ea typeface="方正姚体" panose="02010601030101010101" pitchFamily="2" charset="-122"/>
                      </a:endParaRPr>
                    </a:p>
                    <a:p>
                      <a:pPr algn="ctr"/>
                      <a:r>
                        <a:rPr lang="zh-CN" altLang="en-US" sz="2000" b="1" u="none" dirty="0" smtClean="0">
                          <a:solidFill>
                            <a:srgbClr val="FF0000"/>
                          </a:solidFill>
                          <a:latin typeface="+mn-ea"/>
                          <a:ea typeface="+mn-ea"/>
                        </a:rPr>
                        <a:t>（</a:t>
                      </a:r>
                      <a:r>
                        <a:rPr lang="zh-CN" sz="2000" b="1" u="none" dirty="0" smtClean="0">
                          <a:solidFill>
                            <a:srgbClr val="FF0000"/>
                          </a:solidFill>
                          <a:latin typeface="华文中宋" panose="02010600040101010101" pitchFamily="2" charset="-122"/>
                          <a:ea typeface="华文中宋" panose="02010600040101010101" pitchFamily="2" charset="-122"/>
                        </a:rPr>
                        <a:t>东罗马帝国</a:t>
                      </a:r>
                      <a:r>
                        <a:rPr lang="zh-CN" altLang="en-US" sz="2000" b="1" u="none" dirty="0" smtClean="0">
                          <a:solidFill>
                            <a:srgbClr val="FF0000"/>
                          </a:solidFill>
                          <a:latin typeface="+mn-ea"/>
                          <a:ea typeface="+mn-ea"/>
                        </a:rPr>
                        <a:t>）</a:t>
                      </a:r>
                      <a:endParaRPr lang="zh-CN" altLang="en-US" sz="2000" b="1" u="none" dirty="0" smtClean="0">
                        <a:solidFill>
                          <a:srgbClr val="FF000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0000"/>
                        </a:lnSpc>
                        <a:spcBef>
                          <a:spcPts val="0"/>
                        </a:spcBef>
                        <a:spcAft>
                          <a:spcPts val="0"/>
                        </a:spcAft>
                        <a:buClrTx/>
                        <a:buSzTx/>
                        <a:buFontTx/>
                        <a:buNone/>
                        <a:defRPr/>
                      </a:pPr>
                      <a:r>
                        <a:rPr lang="en-US" altLang="zh-CN" sz="1800" b="1" u="none" dirty="0" smtClean="0">
                          <a:solidFill>
                            <a:srgbClr val="FF0000"/>
                          </a:solidFill>
                          <a:latin typeface="华文中宋" panose="02010600040101010101" pitchFamily="2" charset="-122"/>
                          <a:ea typeface="华文中宋" panose="02010600040101010101" pitchFamily="2" charset="-122"/>
                        </a:rPr>
                        <a:t>1.</a:t>
                      </a:r>
                      <a:r>
                        <a:rPr lang="zh-CN" altLang="en-US" sz="1800" b="1" u="none" dirty="0" smtClean="0">
                          <a:solidFill>
                            <a:srgbClr val="FF0000"/>
                          </a:solidFill>
                          <a:latin typeface="华文中宋" panose="02010600040101010101" pitchFamily="2" charset="-122"/>
                          <a:ea typeface="华文中宋" panose="02010600040101010101" pitchFamily="2" charset="-122"/>
                        </a:rPr>
                        <a:t>经济：</a:t>
                      </a:r>
                      <a:endParaRPr lang="en-US" altLang="zh-CN" sz="1800" b="1" u="none" dirty="0" smtClean="0">
                        <a:solidFill>
                          <a:schemeClr val="tx1"/>
                        </a:solidFill>
                        <a:latin typeface="华文中宋" panose="02010600040101010101" pitchFamily="2" charset="-122"/>
                        <a:ea typeface="华文中宋" panose="02010600040101010101" pitchFamily="2" charset="-122"/>
                      </a:endParaRPr>
                    </a:p>
                    <a:p>
                      <a:pPr>
                        <a:lnSpc>
                          <a:spcPct val="110000"/>
                        </a:lnSpc>
                      </a:pPr>
                      <a:r>
                        <a:rPr lang="en-US" altLang="zh-CN" sz="1800" b="1" u="none" dirty="0" smtClean="0">
                          <a:solidFill>
                            <a:srgbClr val="FF0000"/>
                          </a:solidFill>
                          <a:latin typeface="华文中宋" panose="02010600040101010101" pitchFamily="2" charset="-122"/>
                          <a:ea typeface="华文中宋" panose="02010600040101010101" pitchFamily="2" charset="-122"/>
                        </a:rPr>
                        <a:t>2.</a:t>
                      </a:r>
                      <a:r>
                        <a:rPr lang="zh-CN" altLang="en-US" sz="1800" b="1" u="none" dirty="0" smtClean="0">
                          <a:solidFill>
                            <a:srgbClr val="FF0000"/>
                          </a:solidFill>
                          <a:latin typeface="华文中宋" panose="02010600040101010101" pitchFamily="2" charset="-122"/>
                          <a:ea typeface="华文中宋" panose="02010600040101010101" pitchFamily="2" charset="-122"/>
                        </a:rPr>
                        <a:t>政治：</a:t>
                      </a:r>
                      <a:endParaRPr lang="en-US" altLang="zh-CN" sz="1800" b="1" u="none" kern="1200" dirty="0" smtClean="0">
                        <a:solidFill>
                          <a:srgbClr val="FF0000"/>
                        </a:solidFill>
                        <a:effectLst/>
                        <a:latin typeface="华文中宋" panose="02010600040101010101" pitchFamily="2" charset="-122"/>
                        <a:ea typeface="华文中宋" panose="02010600040101010101" pitchFamily="2" charset="-122"/>
                        <a:cs typeface="+mn-cs"/>
                      </a:endParaRPr>
                    </a:p>
                    <a:p>
                      <a:pPr>
                        <a:lnSpc>
                          <a:spcPct val="110000"/>
                        </a:lnSpc>
                      </a:pPr>
                      <a:r>
                        <a:rPr lang="en-US" altLang="zh-CN" sz="1800" b="1" u="none" kern="1200" dirty="0" smtClean="0">
                          <a:solidFill>
                            <a:srgbClr val="FF0000"/>
                          </a:solidFill>
                          <a:effectLst/>
                          <a:latin typeface="华文中宋" panose="02010600040101010101" pitchFamily="2" charset="-122"/>
                          <a:ea typeface="华文中宋" panose="02010600040101010101" pitchFamily="2" charset="-122"/>
                          <a:cs typeface="+mn-cs"/>
                        </a:rPr>
                        <a:t>3.</a:t>
                      </a:r>
                      <a:r>
                        <a:rPr lang="zh-CN" altLang="zh-CN" sz="1800" b="1" u="none" kern="1200" dirty="0" smtClean="0">
                          <a:solidFill>
                            <a:srgbClr val="FF0000"/>
                          </a:solidFill>
                          <a:effectLst/>
                          <a:latin typeface="华文中宋" panose="02010600040101010101" pitchFamily="2" charset="-122"/>
                          <a:ea typeface="华文中宋" panose="02010600040101010101" pitchFamily="2" charset="-122"/>
                          <a:cs typeface="+mn-cs"/>
                        </a:rPr>
                        <a:t>文化</a:t>
                      </a:r>
                      <a:r>
                        <a:rPr lang="zh-CN" altLang="en-US" sz="1800" b="1" u="none" kern="1200" dirty="0" smtClean="0">
                          <a:solidFill>
                            <a:srgbClr val="FF0000"/>
                          </a:solidFill>
                          <a:effectLst/>
                          <a:latin typeface="华文中宋" panose="02010600040101010101" pitchFamily="2" charset="-122"/>
                          <a:ea typeface="华文中宋" panose="02010600040101010101" pitchFamily="2" charset="-122"/>
                          <a:cs typeface="+mn-cs"/>
                        </a:rPr>
                        <a:t>：</a:t>
                      </a:r>
                      <a:endParaRPr lang="zh-CN" altLang="en-US" sz="1800" b="1" u="none" kern="1200" dirty="0" smtClean="0">
                        <a:solidFill>
                          <a:srgbClr val="FF0000"/>
                        </a:solidFill>
                        <a:effectLst/>
                        <a:latin typeface="华文中宋" panose="02010600040101010101" pitchFamily="2" charset="-122"/>
                        <a:ea typeface="华文中宋" panose="02010600040101010101" pitchFamily="2" charset="-122"/>
                        <a:cs typeface="+mn-cs"/>
                      </a:endParaRPr>
                    </a:p>
                    <a:p>
                      <a:endParaRPr lang="en-US" altLang="zh-CN" sz="1800" b="1" u="none" dirty="0" smtClean="0">
                        <a:solidFill>
                          <a:schemeClr val="tx1"/>
                        </a:solidFill>
                        <a:latin typeface="华文中宋" panose="02010600040101010101" pitchFamily="2" charset="-122"/>
                        <a:ea typeface="华文中宋"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44345">
                <a:tc>
                  <a:txBody>
                    <a:bodyPr/>
                    <a:lstStyle/>
                    <a:p>
                      <a:pPr algn="ctr"/>
                      <a:endParaRPr lang="en-US" altLang="zh-CN" sz="2000" b="1" u="none" dirty="0" smtClean="0">
                        <a:latin typeface="方正姚体" panose="02010601030101010101" pitchFamily="2" charset="-122"/>
                        <a:ea typeface="方正姚体" panose="02010601030101010101" pitchFamily="2" charset="-122"/>
                      </a:endParaRPr>
                    </a:p>
                    <a:p>
                      <a:pPr algn="ctr"/>
                      <a:endParaRPr lang="zh-CN" altLang="en-US" sz="2000" b="1" u="none" dirty="0" smtClean="0">
                        <a:latin typeface="方正姚体" panose="02010601030101010101" pitchFamily="2" charset="-122"/>
                        <a:ea typeface="方正姚体" panose="02010601030101010101" pitchFamily="2" charset="-122"/>
                      </a:endParaRPr>
                    </a:p>
                    <a:p>
                      <a:pPr algn="ctr"/>
                      <a:endParaRPr lang="zh-CN" altLang="en-US" sz="2000" b="1" u="none" dirty="0" smtClean="0">
                        <a:latin typeface="方正姚体" panose="02010601030101010101" pitchFamily="2" charset="-122"/>
                        <a:ea typeface="方正姚体" panose="02010601030101010101" pitchFamily="2" charset="-122"/>
                      </a:endParaRPr>
                    </a:p>
                    <a:p>
                      <a:pPr algn="ctr"/>
                      <a:r>
                        <a:rPr lang="zh-CN" altLang="en-US" sz="2000" b="1" dirty="0" smtClean="0">
                          <a:latin typeface="方正姚体" panose="02010601030101010101" pitchFamily="2" charset="-122"/>
                          <a:ea typeface="方正姚体" panose="02010601030101010101" pitchFamily="2" charset="-122"/>
                          <a:sym typeface="+mn-ea"/>
                        </a:rPr>
                        <a:t>东欧</a:t>
                      </a:r>
                      <a:r>
                        <a:rPr lang="zh-CN" altLang="en-US" sz="2000" b="1" u="none" dirty="0" smtClean="0">
                          <a:latin typeface="方正姚体" panose="02010601030101010101" pitchFamily="2" charset="-122"/>
                          <a:ea typeface="方正姚体" panose="02010601030101010101" pitchFamily="2" charset="-122"/>
                        </a:rPr>
                        <a:t>俄罗斯</a:t>
                      </a:r>
                      <a:endParaRPr lang="en-US" altLang="zh-CN" sz="2000" b="1" u="none" dirty="0" smtClean="0">
                        <a:latin typeface="方正姚体" panose="02010601030101010101" pitchFamily="2" charset="-122"/>
                        <a:ea typeface="方正姚体" panose="02010601030101010101" pitchFamily="2" charset="-122"/>
                      </a:endParaRPr>
                    </a:p>
                    <a:p>
                      <a:pPr algn="ctr"/>
                      <a:endParaRPr lang="en-US" altLang="zh-CN" sz="1800" b="1" u="none" dirty="0" smtClean="0">
                        <a:latin typeface="楷体" panose="02010609060101010101" charset="-122"/>
                        <a:ea typeface="楷体" panose="02010609060101010101" charset="-122"/>
                      </a:endParaRPr>
                    </a:p>
                    <a:p>
                      <a:pPr algn="ctr"/>
                      <a:endParaRPr lang="zh-CN" altLang="en-US" sz="2000" b="1" u="none" dirty="0">
                        <a:latin typeface="方正姚体" panose="02010601030101010101" pitchFamily="2" charset="-122"/>
                        <a:ea typeface="方正姚体" panose="0201060103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u="none" kern="1200" dirty="0" smtClean="0">
                          <a:solidFill>
                            <a:srgbClr val="FF0000"/>
                          </a:solidFill>
                          <a:effectLst/>
                          <a:latin typeface="华文中宋" panose="02010600040101010101" pitchFamily="2" charset="-122"/>
                          <a:ea typeface="华文中宋" panose="02010600040101010101" pitchFamily="2" charset="-122"/>
                          <a:cs typeface="+mn-cs"/>
                        </a:rPr>
                        <a:t>1.</a:t>
                      </a:r>
                      <a:r>
                        <a:rPr lang="zh-CN" altLang="zh-CN" sz="1800" b="1" u="none" kern="1200" dirty="0" smtClean="0">
                          <a:solidFill>
                            <a:srgbClr val="FF0000"/>
                          </a:solidFill>
                          <a:effectLst/>
                          <a:latin typeface="华文中宋" panose="02010600040101010101" pitchFamily="2" charset="-122"/>
                          <a:ea typeface="华文中宋" panose="02010600040101010101" pitchFamily="2" charset="-122"/>
                          <a:cs typeface="+mn-cs"/>
                        </a:rPr>
                        <a:t>政治</a:t>
                      </a:r>
                      <a:r>
                        <a:rPr lang="zh-CN" altLang="en-US" sz="1800" b="1" u="none" kern="1200" dirty="0" smtClean="0">
                          <a:solidFill>
                            <a:srgbClr val="FF0000"/>
                          </a:solidFill>
                          <a:effectLst/>
                          <a:latin typeface="华文中宋" panose="02010600040101010101" pitchFamily="2" charset="-122"/>
                          <a:ea typeface="华文中宋" panose="02010600040101010101" pitchFamily="2" charset="-122"/>
                          <a:cs typeface="+mn-cs"/>
                        </a:rPr>
                        <a:t>：</a:t>
                      </a:r>
                      <a:endParaRPr lang="zh-CN" altLang="en-US" sz="1800" b="1" u="none" kern="1200" dirty="0" smtClean="0">
                        <a:solidFill>
                          <a:srgbClr val="FF0000"/>
                        </a:solidFill>
                        <a:effectLst/>
                        <a:latin typeface="华文中宋" panose="02010600040101010101" pitchFamily="2" charset="-122"/>
                        <a:ea typeface="华文中宋" panose="02010600040101010101" pitchFamily="2" charset="-122"/>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zh-CN" sz="1800" b="1" u="none" kern="1200" dirty="0" smtClean="0">
                        <a:solidFill>
                          <a:schemeClr val="tx1"/>
                        </a:solidFill>
                        <a:effectLst/>
                        <a:latin typeface="华文中宋" panose="02010600040101010101" pitchFamily="2" charset="-122"/>
                        <a:ea typeface="华文中宋" panose="02010600040101010101" pitchFamily="2" charset="-122"/>
                        <a:cs typeface="+mn-cs"/>
                      </a:endParaRPr>
                    </a:p>
                    <a:p>
                      <a:r>
                        <a:rPr lang="en-US" altLang="zh-CN" sz="1800" b="1" u="none" kern="1200" dirty="0" smtClean="0">
                          <a:solidFill>
                            <a:srgbClr val="FF0000"/>
                          </a:solidFill>
                          <a:effectLst/>
                          <a:latin typeface="华文中宋" panose="02010600040101010101" pitchFamily="2" charset="-122"/>
                          <a:ea typeface="华文中宋" panose="02010600040101010101" pitchFamily="2" charset="-122"/>
                          <a:cs typeface="+mn-cs"/>
                        </a:rPr>
                        <a:t>2.</a:t>
                      </a:r>
                      <a:r>
                        <a:rPr lang="zh-CN" altLang="zh-CN" sz="1800" b="1" u="none" kern="1200" dirty="0" smtClean="0">
                          <a:solidFill>
                            <a:srgbClr val="FF0000"/>
                          </a:solidFill>
                          <a:effectLst/>
                          <a:latin typeface="华文中宋" panose="02010600040101010101" pitchFamily="2" charset="-122"/>
                          <a:ea typeface="华文中宋" panose="02010600040101010101" pitchFamily="2" charset="-122"/>
                          <a:cs typeface="+mn-cs"/>
                        </a:rPr>
                        <a:t>经济</a:t>
                      </a:r>
                      <a:r>
                        <a:rPr lang="zh-CN" altLang="en-US" sz="1800" b="1" u="none" kern="1200" dirty="0" smtClean="0">
                          <a:solidFill>
                            <a:srgbClr val="FF0000"/>
                          </a:solidFill>
                          <a:effectLst/>
                          <a:latin typeface="华文中宋" panose="02010600040101010101" pitchFamily="2" charset="-122"/>
                          <a:ea typeface="华文中宋" panose="02010600040101010101" pitchFamily="2" charset="-122"/>
                          <a:cs typeface="+mn-cs"/>
                        </a:rPr>
                        <a:t>：</a:t>
                      </a:r>
                      <a:endParaRPr lang="zh-CN" altLang="en-US" sz="1800" b="1" u="none" kern="1200" dirty="0" smtClean="0">
                        <a:solidFill>
                          <a:srgbClr val="FF0000"/>
                        </a:solidFill>
                        <a:effectLst/>
                        <a:latin typeface="华文中宋" panose="02010600040101010101" pitchFamily="2" charset="-122"/>
                        <a:ea typeface="华文中宋" panose="02010600040101010101" pitchFamily="2" charset="-122"/>
                        <a:cs typeface="+mn-cs"/>
                      </a:endParaRPr>
                    </a:p>
                    <a:p>
                      <a:endParaRPr lang="en-US" altLang="zh-CN" sz="1800" b="1" kern="1200" dirty="0" smtClean="0">
                        <a:solidFill>
                          <a:srgbClr val="FF0000"/>
                        </a:solidFill>
                        <a:effectLst/>
                        <a:latin typeface="华文中宋" panose="02010600040101010101" pitchFamily="2" charset="-122"/>
                        <a:ea typeface="华文中宋" panose="02010600040101010101" pitchFamily="2" charset="-122"/>
                        <a:cs typeface="+mn-cs"/>
                      </a:endParaRPr>
                    </a:p>
                    <a:p>
                      <a:r>
                        <a:rPr lang="en-US" altLang="zh-CN" sz="1800" b="1" kern="1200" dirty="0" smtClean="0">
                          <a:solidFill>
                            <a:srgbClr val="FF0000"/>
                          </a:solidFill>
                          <a:effectLst/>
                          <a:latin typeface="华文中宋" panose="02010600040101010101" pitchFamily="2" charset="-122"/>
                          <a:ea typeface="华文中宋" panose="02010600040101010101" pitchFamily="2" charset="-122"/>
                          <a:cs typeface="+mn-cs"/>
                        </a:rPr>
                        <a:t>3.</a:t>
                      </a:r>
                      <a:r>
                        <a:rPr lang="zh-CN" altLang="zh-CN" sz="1800" b="1" kern="1200" dirty="0" smtClean="0">
                          <a:solidFill>
                            <a:srgbClr val="FF0000"/>
                          </a:solidFill>
                          <a:effectLst/>
                          <a:latin typeface="华文中宋" panose="02010600040101010101" pitchFamily="2" charset="-122"/>
                          <a:ea typeface="华文中宋" panose="02010600040101010101" pitchFamily="2" charset="-122"/>
                          <a:cs typeface="+mn-cs"/>
                        </a:rPr>
                        <a:t>文化</a:t>
                      </a:r>
                      <a:r>
                        <a:rPr lang="zh-CN" altLang="en-US" sz="1800" b="1" kern="1200" dirty="0" smtClean="0">
                          <a:solidFill>
                            <a:srgbClr val="FF0000"/>
                          </a:solidFill>
                          <a:effectLst/>
                          <a:latin typeface="华文中宋" panose="02010600040101010101" pitchFamily="2" charset="-122"/>
                          <a:ea typeface="华文中宋" panose="02010600040101010101" pitchFamily="2" charset="-122"/>
                          <a:cs typeface="+mn-cs"/>
                        </a:rPr>
                        <a:t>：</a:t>
                      </a:r>
                      <a:endParaRPr lang="zh-CN" altLang="zh-CN" sz="1800" b="0" u="none" kern="1200" dirty="0" smtClean="0">
                        <a:solidFill>
                          <a:srgbClr val="FF0000"/>
                        </a:solidFill>
                        <a:effectLst/>
                        <a:latin typeface="华文中宋" panose="02010600040101010101" pitchFamily="2" charset="-122"/>
                        <a:ea typeface="华文中宋" panose="02010600040101010101" pitchFamily="2"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文本框 1"/>
          <p:cNvSpPr txBox="1"/>
          <p:nvPr/>
        </p:nvSpPr>
        <p:spPr>
          <a:xfrm>
            <a:off x="3048635" y="1182370"/>
            <a:ext cx="8945880" cy="368300"/>
          </a:xfrm>
          <a:prstGeom prst="rect">
            <a:avLst/>
          </a:prstGeom>
          <a:noFill/>
        </p:spPr>
        <p:txBody>
          <a:bodyPr wrap="square" rtlCol="0">
            <a:spAutoFit/>
          </a:bodyPr>
          <a:p>
            <a:pPr marL="0" marR="0" indent="0" algn="l" defTabSz="914400" rtl="0" eaLnBrk="1" fontAlgn="auto" latinLnBrk="0" hangingPunct="1">
              <a:lnSpc>
                <a:spcPct val="100000"/>
              </a:lnSpc>
              <a:spcBef>
                <a:spcPts val="0"/>
              </a:spcBef>
              <a:spcAft>
                <a:spcPts val="0"/>
              </a:spcAft>
              <a:buClrTx/>
              <a:buSzTx/>
              <a:buFontTx/>
              <a:buNone/>
              <a:defRPr/>
            </a:pPr>
            <a:r>
              <a:rPr lang="zh-CN" altLang="zh-CN" sz="1800" b="1" dirty="0" smtClean="0">
                <a:latin typeface="华文中宋" panose="02010600040101010101" pitchFamily="2" charset="-122"/>
                <a:ea typeface="华文中宋" panose="02010600040101010101" pitchFamily="2" charset="-122"/>
                <a:sym typeface="+mn-ea"/>
              </a:rPr>
              <a:t>封君封臣制度</a:t>
            </a:r>
            <a:r>
              <a:rPr lang="zh-CN" altLang="en-US" sz="1800" b="1" dirty="0" smtClean="0">
                <a:latin typeface="华文中宋" panose="02010600040101010101" pitchFamily="2" charset="-122"/>
                <a:ea typeface="华文中宋" panose="02010600040101010101" pitchFamily="2" charset="-122"/>
                <a:sym typeface="+mn-ea"/>
              </a:rPr>
              <a:t>；</a:t>
            </a:r>
            <a:r>
              <a:rPr lang="zh-CN" altLang="zh-CN" sz="1800" b="1" dirty="0" smtClean="0">
                <a:latin typeface="华文中宋" panose="02010600040101010101" pitchFamily="2" charset="-122"/>
                <a:ea typeface="华文中宋" panose="02010600040101010101" pitchFamily="2" charset="-122"/>
                <a:sym typeface="+mn-ea"/>
              </a:rPr>
              <a:t>王权和教权长期并立</a:t>
            </a:r>
            <a:r>
              <a:rPr lang="zh-CN" altLang="en-US" sz="1800" b="1" dirty="0" smtClean="0">
                <a:latin typeface="华文中宋" panose="02010600040101010101" pitchFamily="2" charset="-122"/>
                <a:ea typeface="华文中宋" panose="02010600040101010101" pitchFamily="2" charset="-122"/>
                <a:sym typeface="+mn-ea"/>
              </a:rPr>
              <a:t>的</a:t>
            </a:r>
            <a:r>
              <a:rPr lang="zh-CN" altLang="zh-CN" sz="1800" b="1" dirty="0" smtClean="0">
                <a:latin typeface="华文中宋" panose="02010600040101010101" pitchFamily="2" charset="-122"/>
                <a:ea typeface="华文中宋" panose="02010600040101010101" pitchFamily="2" charset="-122"/>
                <a:sym typeface="+mn-ea"/>
              </a:rPr>
              <a:t>二元政治格局；</a:t>
            </a:r>
            <a:endParaRPr lang="zh-CN" altLang="en-US" sz="1800" b="1" dirty="0" smtClean="0">
              <a:latin typeface="华文中宋" panose="02010600040101010101" pitchFamily="2" charset="-122"/>
              <a:ea typeface="华文中宋" panose="02010600040101010101" pitchFamily="2" charset="-122"/>
            </a:endParaRPr>
          </a:p>
        </p:txBody>
      </p:sp>
      <p:sp>
        <p:nvSpPr>
          <p:cNvPr id="6" name="文本框 5"/>
          <p:cNvSpPr txBox="1"/>
          <p:nvPr/>
        </p:nvSpPr>
        <p:spPr>
          <a:xfrm>
            <a:off x="3020060" y="1501140"/>
            <a:ext cx="6154420" cy="368300"/>
          </a:xfrm>
          <a:prstGeom prst="rect">
            <a:avLst/>
          </a:prstGeom>
          <a:noFill/>
        </p:spPr>
        <p:txBody>
          <a:bodyPr wrap="square" rtlCol="0">
            <a:spAutoFit/>
          </a:bodyPr>
          <a:p>
            <a:pPr marL="0" marR="0" indent="0" algn="l" defTabSz="914400" rtl="0" eaLnBrk="1" fontAlgn="auto" latinLnBrk="0" hangingPunct="1">
              <a:lnSpc>
                <a:spcPct val="100000"/>
              </a:lnSpc>
              <a:spcBef>
                <a:spcPts val="0"/>
              </a:spcBef>
              <a:spcAft>
                <a:spcPts val="0"/>
              </a:spcAft>
              <a:buClrTx/>
              <a:buSzTx/>
              <a:buFontTx/>
              <a:buNone/>
              <a:defRPr/>
            </a:pPr>
            <a:r>
              <a:rPr lang="zh-CN" altLang="en-US" sz="1800" b="1" dirty="0" smtClean="0">
                <a:latin typeface="华文中宋" panose="02010600040101010101" pitchFamily="2" charset="-122"/>
                <a:ea typeface="华文中宋" panose="02010600040101010101" pitchFamily="2" charset="-122"/>
                <a:sym typeface="+mn-ea"/>
              </a:rPr>
              <a:t>庄园和农奴制度；</a:t>
            </a:r>
            <a:endParaRPr lang="zh-CN" altLang="en-US" sz="1800" b="1" dirty="0" smtClean="0">
              <a:latin typeface="华文中宋" panose="02010600040101010101" pitchFamily="2" charset="-122"/>
              <a:ea typeface="华文中宋" panose="02010600040101010101" pitchFamily="2" charset="-122"/>
            </a:endParaRPr>
          </a:p>
        </p:txBody>
      </p:sp>
      <p:sp>
        <p:nvSpPr>
          <p:cNvPr id="7" name="文本框 6"/>
          <p:cNvSpPr txBox="1"/>
          <p:nvPr/>
        </p:nvSpPr>
        <p:spPr>
          <a:xfrm>
            <a:off x="3106420" y="2273935"/>
            <a:ext cx="6096000" cy="368300"/>
          </a:xfrm>
          <a:prstGeom prst="rect">
            <a:avLst/>
          </a:prstGeom>
          <a:noFill/>
        </p:spPr>
        <p:txBody>
          <a:bodyPr wrap="square" rtlCol="0">
            <a:spAutoFit/>
          </a:bodyPr>
          <a:p>
            <a:r>
              <a:rPr lang="zh-CN" altLang="en-US" sz="1800" b="1" dirty="0" smtClean="0">
                <a:latin typeface="华文中宋" panose="02010600040101010101" pitchFamily="2" charset="-122"/>
                <a:ea typeface="华文中宋" panose="02010600040101010101" pitchFamily="2" charset="-122"/>
                <a:sym typeface="+mn-ea"/>
              </a:rPr>
              <a:t>王权加强；</a:t>
            </a:r>
            <a:r>
              <a:rPr lang="zh-CN" altLang="en-US" sz="1800" b="1" dirty="0" smtClean="0">
                <a:latin typeface="华文中宋" panose="02010600040101010101" pitchFamily="2" charset="-122"/>
                <a:ea typeface="华文中宋" panose="02010600040101010101" pitchFamily="2" charset="-122"/>
                <a:sym typeface="+mn-ea"/>
              </a:rPr>
              <a:t>议会等级代表制形成；</a:t>
            </a:r>
            <a:r>
              <a:rPr lang="zh-CN" altLang="zh-CN" sz="1800" b="1" dirty="0" smtClean="0">
                <a:latin typeface="华文中宋" panose="02010600040101010101" pitchFamily="2" charset="-122"/>
                <a:ea typeface="华文中宋" panose="02010600040101010101" pitchFamily="2" charset="-122"/>
                <a:sym typeface="+mn-ea"/>
              </a:rPr>
              <a:t>罗马法</a:t>
            </a:r>
            <a:r>
              <a:rPr lang="zh-CN" altLang="en-US" sz="1800" b="1" dirty="0" smtClean="0">
                <a:latin typeface="华文中宋" panose="02010600040101010101" pitchFamily="2" charset="-122"/>
                <a:ea typeface="华文中宋" panose="02010600040101010101" pitchFamily="2" charset="-122"/>
                <a:sym typeface="+mn-ea"/>
              </a:rPr>
              <a:t>复兴。</a:t>
            </a:r>
            <a:endParaRPr lang="zh-CN" altLang="en-US" sz="1800" b="1" dirty="0" smtClean="0">
              <a:latin typeface="华文中宋" panose="02010600040101010101" pitchFamily="2" charset="-122"/>
              <a:ea typeface="华文中宋" panose="02010600040101010101" pitchFamily="2" charset="-122"/>
            </a:endParaRPr>
          </a:p>
        </p:txBody>
      </p:sp>
      <p:sp>
        <p:nvSpPr>
          <p:cNvPr id="8" name="文本框 7"/>
          <p:cNvSpPr txBox="1"/>
          <p:nvPr/>
        </p:nvSpPr>
        <p:spPr>
          <a:xfrm>
            <a:off x="3048635" y="2614930"/>
            <a:ext cx="6096000" cy="368300"/>
          </a:xfrm>
          <a:prstGeom prst="rect">
            <a:avLst/>
          </a:prstGeom>
          <a:noFill/>
        </p:spPr>
        <p:txBody>
          <a:bodyPr wrap="square" rtlCol="0">
            <a:spAutoFit/>
          </a:bodyPr>
          <a:p>
            <a:r>
              <a:rPr lang="zh-CN" altLang="en-US" sz="1800" b="1" dirty="0" smtClean="0">
                <a:latin typeface="华文中宋" panose="02010600040101010101" pitchFamily="2" charset="-122"/>
                <a:ea typeface="华文中宋" panose="02010600040101010101" pitchFamily="2" charset="-122"/>
                <a:sym typeface="+mn-ea"/>
              </a:rPr>
              <a:t>工商业复兴繁荣，城市兴起、</a:t>
            </a:r>
            <a:r>
              <a:rPr lang="zh-CN" altLang="en-US" sz="1800" b="1" dirty="0" smtClean="0">
                <a:latin typeface="华文中宋" panose="02010600040101010101" pitchFamily="2" charset="-122"/>
                <a:ea typeface="华文中宋" panose="02010600040101010101" pitchFamily="2" charset="-122"/>
                <a:sym typeface="+mn-ea"/>
              </a:rPr>
              <a:t>城市自治；</a:t>
            </a:r>
            <a:endParaRPr lang="zh-CN" altLang="en-US" sz="1800" b="1" dirty="0" smtClean="0">
              <a:latin typeface="华文中宋" panose="02010600040101010101" pitchFamily="2" charset="-122"/>
              <a:ea typeface="华文中宋" panose="02010600040101010101" pitchFamily="2" charset="-122"/>
            </a:endParaRPr>
          </a:p>
        </p:txBody>
      </p:sp>
      <p:sp>
        <p:nvSpPr>
          <p:cNvPr id="9" name="文本框 8"/>
          <p:cNvSpPr txBox="1"/>
          <p:nvPr/>
        </p:nvSpPr>
        <p:spPr>
          <a:xfrm>
            <a:off x="3106420" y="2924810"/>
            <a:ext cx="6096000" cy="368300"/>
          </a:xfrm>
          <a:prstGeom prst="rect">
            <a:avLst/>
          </a:prstGeom>
          <a:noFill/>
        </p:spPr>
        <p:txBody>
          <a:bodyPr wrap="square" rtlCol="0">
            <a:spAutoFit/>
          </a:bodyPr>
          <a:p>
            <a:r>
              <a:rPr lang="zh-CN" altLang="en-US" sz="1800" b="1" dirty="0" smtClean="0">
                <a:latin typeface="华文中宋" panose="02010600040101010101" pitchFamily="2" charset="-122"/>
                <a:ea typeface="华文中宋" panose="02010600040101010101" pitchFamily="2" charset="-122"/>
                <a:sym typeface="+mn-ea"/>
              </a:rPr>
              <a:t>兴办大学；</a:t>
            </a:r>
            <a:endParaRPr lang="zh-CN" altLang="en-US" sz="1800" b="1" dirty="0" smtClean="0">
              <a:latin typeface="华文中宋" panose="02010600040101010101" pitchFamily="2" charset="-122"/>
              <a:ea typeface="华文中宋" panose="02010600040101010101" pitchFamily="2" charset="-122"/>
            </a:endParaRPr>
          </a:p>
        </p:txBody>
      </p:sp>
      <p:sp>
        <p:nvSpPr>
          <p:cNvPr id="10" name="文本框 9"/>
          <p:cNvSpPr txBox="1"/>
          <p:nvPr/>
        </p:nvSpPr>
        <p:spPr>
          <a:xfrm>
            <a:off x="3020060" y="3429000"/>
            <a:ext cx="8965565" cy="368300"/>
          </a:xfrm>
          <a:prstGeom prst="rect">
            <a:avLst/>
          </a:prstGeom>
          <a:noFill/>
        </p:spPr>
        <p:txBody>
          <a:bodyPr wrap="square" rtlCol="0">
            <a:spAutoFit/>
          </a:bodyPr>
          <a:p>
            <a:r>
              <a:rPr lang="zh-CN" altLang="en-US" sz="1800" b="1" dirty="0" smtClean="0">
                <a:latin typeface="华文中宋" panose="02010600040101010101" pitchFamily="2" charset="-122"/>
                <a:ea typeface="华文中宋" panose="02010600040101010101" pitchFamily="2" charset="-122"/>
                <a:sym typeface="+mn-ea"/>
              </a:rPr>
              <a:t>工商业发达，都城君士坦丁堡是</a:t>
            </a:r>
            <a:r>
              <a:rPr lang="zh-CN" altLang="zh-CN" sz="1800" b="1" dirty="0" smtClean="0">
                <a:effectLst/>
                <a:latin typeface="华文中宋" panose="02010600040101010101" pitchFamily="2" charset="-122"/>
                <a:ea typeface="华文中宋" panose="02010600040101010101" pitchFamily="2" charset="-122"/>
                <a:sym typeface="+mn-ea"/>
              </a:rPr>
              <a:t>沟通东西方的桥梁；</a:t>
            </a:r>
            <a:endParaRPr lang="zh-CN" altLang="zh-CN" sz="1800" b="1" dirty="0" smtClean="0">
              <a:effectLst/>
              <a:latin typeface="华文中宋" panose="02010600040101010101" pitchFamily="2" charset="-122"/>
              <a:ea typeface="华文中宋" panose="02010600040101010101" pitchFamily="2" charset="-122"/>
            </a:endParaRPr>
          </a:p>
        </p:txBody>
      </p:sp>
      <p:sp>
        <p:nvSpPr>
          <p:cNvPr id="11" name="文本框 10"/>
          <p:cNvSpPr txBox="1"/>
          <p:nvPr/>
        </p:nvSpPr>
        <p:spPr>
          <a:xfrm>
            <a:off x="3027045" y="3728720"/>
            <a:ext cx="8751570" cy="368300"/>
          </a:xfrm>
          <a:prstGeom prst="rect">
            <a:avLst/>
          </a:prstGeom>
          <a:noFill/>
        </p:spPr>
        <p:txBody>
          <a:bodyPr wrap="square" rtlCol="0">
            <a:spAutoFit/>
          </a:bodyPr>
          <a:p>
            <a:r>
              <a:rPr lang="zh-CN" altLang="zh-CN" sz="1800" b="1" dirty="0" smtClean="0">
                <a:effectLst/>
                <a:latin typeface="华文中宋" panose="02010600040101010101" pitchFamily="2" charset="-122"/>
                <a:ea typeface="华文中宋" panose="02010600040101010101" pitchFamily="2" charset="-122"/>
                <a:sym typeface="+mn-ea"/>
              </a:rPr>
              <a:t>《罗马民法大全》</a:t>
            </a:r>
            <a:r>
              <a:rPr lang="zh-CN" altLang="en-US" sz="1800" b="1" dirty="0" smtClean="0">
                <a:latin typeface="华文中宋" panose="02010600040101010101" pitchFamily="2" charset="-122"/>
                <a:ea typeface="华文中宋" panose="02010600040101010101" pitchFamily="2" charset="-122"/>
                <a:sym typeface="+mn-ea"/>
              </a:rPr>
              <a:t>（</a:t>
            </a:r>
            <a:r>
              <a:rPr lang="zh-CN" altLang="zh-CN" sz="1800" b="1" dirty="0" smtClean="0">
                <a:effectLst/>
                <a:latin typeface="华文中宋" panose="02010600040101010101" pitchFamily="2" charset="-122"/>
                <a:ea typeface="华文中宋" panose="02010600040101010101" pitchFamily="2" charset="-122"/>
                <a:sym typeface="+mn-ea"/>
              </a:rPr>
              <a:t>《查士丁尼法典》</a:t>
            </a:r>
            <a:r>
              <a:rPr lang="zh-CN" altLang="en-US" sz="1800" b="1" dirty="0" smtClean="0">
                <a:latin typeface="华文中宋" panose="02010600040101010101" pitchFamily="2" charset="-122"/>
                <a:ea typeface="华文中宋" panose="02010600040101010101" pitchFamily="2" charset="-122"/>
                <a:sym typeface="+mn-ea"/>
              </a:rPr>
              <a:t>等）</a:t>
            </a:r>
            <a:r>
              <a:rPr lang="zh-CN" altLang="zh-CN" sz="1800" b="1" dirty="0" smtClean="0">
                <a:effectLst/>
                <a:latin typeface="华文中宋" panose="02010600040101010101" pitchFamily="2" charset="-122"/>
                <a:ea typeface="华文中宋" panose="02010600040101010101" pitchFamily="2" charset="-122"/>
                <a:sym typeface="+mn-ea"/>
              </a:rPr>
              <a:t>使罗马法成为系统、完整的法律体系</a:t>
            </a:r>
            <a:r>
              <a:rPr lang="zh-CN" altLang="zh-CN" sz="1800" b="1" dirty="0" smtClean="0">
                <a:effectLst/>
                <a:latin typeface="华文中宋" panose="02010600040101010101" pitchFamily="2" charset="-122"/>
                <a:ea typeface="华文中宋" panose="02010600040101010101" pitchFamily="2" charset="-122"/>
                <a:sym typeface="+mn-ea"/>
              </a:rPr>
              <a:t>。</a:t>
            </a:r>
            <a:endParaRPr lang="zh-CN" altLang="zh-CN" sz="1800" b="1" dirty="0" smtClean="0">
              <a:effectLst/>
              <a:latin typeface="华文中宋" panose="02010600040101010101" pitchFamily="2" charset="-122"/>
              <a:ea typeface="华文中宋" panose="02010600040101010101" pitchFamily="2" charset="-122"/>
            </a:endParaRPr>
          </a:p>
        </p:txBody>
      </p:sp>
      <p:sp>
        <p:nvSpPr>
          <p:cNvPr id="12" name="文本框 11"/>
          <p:cNvSpPr txBox="1"/>
          <p:nvPr/>
        </p:nvSpPr>
        <p:spPr>
          <a:xfrm>
            <a:off x="3027045" y="4041140"/>
            <a:ext cx="8750935" cy="645160"/>
          </a:xfrm>
          <a:prstGeom prst="rect">
            <a:avLst/>
          </a:prstGeom>
          <a:noFill/>
        </p:spPr>
        <p:txBody>
          <a:bodyPr wrap="square" rtlCol="0">
            <a:spAutoFit/>
          </a:bodyPr>
          <a:p>
            <a:r>
              <a:rPr lang="zh-CN" altLang="zh-CN" sz="1800" b="1" dirty="0" smtClean="0">
                <a:effectLst/>
                <a:latin typeface="华文中宋" panose="02010600040101010101" pitchFamily="2" charset="-122"/>
                <a:ea typeface="华文中宋" panose="02010600040101010101" pitchFamily="2" charset="-122"/>
                <a:sym typeface="+mn-ea"/>
              </a:rPr>
              <a:t>东正教为国教， 继承</a:t>
            </a:r>
            <a:r>
              <a:rPr lang="zh-CN" altLang="en-US" sz="1800" b="1" dirty="0" smtClean="0">
                <a:effectLst/>
                <a:latin typeface="华文中宋" panose="02010600040101010101" pitchFamily="2" charset="-122"/>
                <a:ea typeface="华文中宋" panose="02010600040101010101" pitchFamily="2" charset="-122"/>
                <a:sym typeface="+mn-ea"/>
              </a:rPr>
              <a:t>了</a:t>
            </a:r>
            <a:r>
              <a:rPr lang="zh-CN" altLang="zh-CN" sz="1800" b="1" dirty="0" smtClean="0">
                <a:effectLst/>
                <a:latin typeface="华文中宋" panose="02010600040101010101" pitchFamily="2" charset="-122"/>
                <a:ea typeface="华文中宋" panose="02010600040101010101" pitchFamily="2" charset="-122"/>
                <a:sym typeface="+mn-ea"/>
              </a:rPr>
              <a:t>古代希腊罗马文化 ，融汇了基督教文化和来自西亚、北非文化，形成独具一格的文化 ；索菲亚大教堂。</a:t>
            </a:r>
            <a:endParaRPr lang="zh-CN" altLang="zh-CN" sz="1800" b="1" dirty="0" smtClean="0">
              <a:effectLst/>
              <a:latin typeface="华文中宋" panose="02010600040101010101" pitchFamily="2" charset="-122"/>
              <a:ea typeface="华文中宋" panose="02010600040101010101" pitchFamily="2" charset="-122"/>
            </a:endParaRPr>
          </a:p>
        </p:txBody>
      </p:sp>
      <p:sp>
        <p:nvSpPr>
          <p:cNvPr id="14" name="文本框 13"/>
          <p:cNvSpPr txBox="1"/>
          <p:nvPr/>
        </p:nvSpPr>
        <p:spPr>
          <a:xfrm>
            <a:off x="3027045" y="4667250"/>
            <a:ext cx="8750935" cy="645160"/>
          </a:xfrm>
          <a:prstGeom prst="rect">
            <a:avLst/>
          </a:prstGeom>
          <a:noFill/>
        </p:spPr>
        <p:txBody>
          <a:bodyPr wrap="square" rtlCol="0">
            <a:spAutoFit/>
          </a:bodyPr>
          <a:p>
            <a:r>
              <a:rPr lang="en-US" altLang="zh-CN" sz="1800" b="1" dirty="0" smtClean="0">
                <a:effectLst/>
                <a:latin typeface="华文中宋" panose="02010600040101010101" pitchFamily="2" charset="-122"/>
                <a:ea typeface="华文中宋" panose="02010600040101010101" pitchFamily="2" charset="-122"/>
                <a:sym typeface="+mn-ea"/>
              </a:rPr>
              <a:t>9</a:t>
            </a:r>
            <a:r>
              <a:rPr lang="zh-CN" altLang="zh-CN" sz="1800" b="1" dirty="0" smtClean="0">
                <a:effectLst/>
                <a:latin typeface="华文中宋" panose="02010600040101010101" pitchFamily="2" charset="-122"/>
                <a:ea typeface="华文中宋" panose="02010600040101010101" pitchFamily="2" charset="-122"/>
                <a:sym typeface="+mn-ea"/>
              </a:rPr>
              <a:t>世纪</a:t>
            </a:r>
            <a:r>
              <a:rPr lang="en-US" altLang="zh-CN" sz="1800" b="1" dirty="0" smtClean="0">
                <a:effectLst/>
                <a:latin typeface="华文中宋" panose="02010600040101010101" pitchFamily="2" charset="-122"/>
                <a:ea typeface="华文中宋" panose="02010600040101010101" pitchFamily="2" charset="-122"/>
                <a:sym typeface="+mn-ea"/>
              </a:rPr>
              <a:t> </a:t>
            </a:r>
            <a:r>
              <a:rPr lang="zh-CN" altLang="zh-CN" sz="1800" b="1" dirty="0" smtClean="0">
                <a:effectLst/>
                <a:latin typeface="华文中宋" panose="02010600040101010101" pitchFamily="2" charset="-122"/>
                <a:ea typeface="华文中宋" panose="02010600040101010101" pitchFamily="2" charset="-122"/>
                <a:sym typeface="+mn-ea"/>
              </a:rPr>
              <a:t>基辅罗斯；</a:t>
            </a:r>
            <a:r>
              <a:rPr lang="en-US" altLang="zh-CN" sz="1800" b="1" dirty="0" smtClean="0">
                <a:latin typeface="华文中宋" panose="02010600040101010101" pitchFamily="2" charset="-122"/>
                <a:ea typeface="华文中宋" panose="02010600040101010101" pitchFamily="2" charset="-122"/>
                <a:sym typeface="+mn-ea"/>
              </a:rPr>
              <a:t>13</a:t>
            </a:r>
            <a:r>
              <a:rPr lang="zh-CN" altLang="en-US" sz="1800" b="1" dirty="0" smtClean="0">
                <a:latin typeface="华文中宋" panose="02010600040101010101" pitchFamily="2" charset="-122"/>
                <a:ea typeface="华文中宋" panose="02010600040101010101" pitchFamily="2" charset="-122"/>
                <a:sym typeface="+mn-ea"/>
              </a:rPr>
              <a:t>世纪成为蒙古金帐汗国的臣属；</a:t>
            </a:r>
            <a:r>
              <a:rPr lang="en-US" altLang="zh-CN" sz="1800" b="1" dirty="0" smtClean="0">
                <a:effectLst/>
                <a:latin typeface="华文中宋" panose="02010600040101010101" pitchFamily="2" charset="-122"/>
                <a:ea typeface="华文中宋" panose="02010600040101010101" pitchFamily="2" charset="-122"/>
                <a:sym typeface="+mn-ea"/>
              </a:rPr>
              <a:t>16</a:t>
            </a:r>
            <a:r>
              <a:rPr lang="zh-CN" altLang="zh-CN" sz="1800" b="1" dirty="0" smtClean="0">
                <a:effectLst/>
                <a:latin typeface="华文中宋" panose="02010600040101010101" pitchFamily="2" charset="-122"/>
                <a:ea typeface="华文中宋" panose="02010600040101010101" pitchFamily="2" charset="-122"/>
                <a:sym typeface="+mn-ea"/>
              </a:rPr>
              <a:t>世纪</a:t>
            </a:r>
            <a:r>
              <a:rPr lang="en-US" altLang="zh-CN" sz="1800" b="1" dirty="0" smtClean="0">
                <a:effectLst/>
                <a:latin typeface="华文中宋" panose="02010600040101010101" pitchFamily="2" charset="-122"/>
                <a:ea typeface="华文中宋" panose="02010600040101010101" pitchFamily="2" charset="-122"/>
                <a:sym typeface="+mn-ea"/>
              </a:rPr>
              <a:t> </a:t>
            </a:r>
            <a:r>
              <a:rPr lang="zh-CN" altLang="zh-CN" sz="1800" b="1" dirty="0" smtClean="0">
                <a:effectLst/>
                <a:latin typeface="华文中宋" panose="02010600040101010101" pitchFamily="2" charset="-122"/>
                <a:ea typeface="华文中宋" panose="02010600040101010101" pitchFamily="2" charset="-122"/>
                <a:sym typeface="+mn-ea"/>
              </a:rPr>
              <a:t>莫斯科公国建；</a:t>
            </a:r>
            <a:r>
              <a:rPr lang="en-US" altLang="zh-CN" sz="1800" b="1" dirty="0" smtClean="0">
                <a:effectLst/>
                <a:latin typeface="华文中宋" panose="02010600040101010101" pitchFamily="2" charset="-122"/>
                <a:ea typeface="华文中宋" panose="02010600040101010101" pitchFamily="2" charset="-122"/>
                <a:sym typeface="+mn-ea"/>
              </a:rPr>
              <a:t>1547</a:t>
            </a:r>
            <a:r>
              <a:rPr lang="zh-CN" altLang="en-US" sz="1800" b="1" dirty="0" smtClean="0">
                <a:effectLst/>
                <a:latin typeface="华文中宋" panose="02010600040101010101" pitchFamily="2" charset="-122"/>
                <a:ea typeface="华文中宋" panose="02010600040101010101" pitchFamily="2" charset="-122"/>
                <a:sym typeface="+mn-ea"/>
              </a:rPr>
              <a:t>年</a:t>
            </a:r>
            <a:r>
              <a:rPr lang="zh-CN" altLang="zh-CN" sz="1800" b="1" dirty="0" smtClean="0">
                <a:effectLst/>
                <a:latin typeface="华文中宋" panose="02010600040101010101" pitchFamily="2" charset="-122"/>
                <a:ea typeface="华文中宋" panose="02010600040101010101" pitchFamily="2" charset="-122"/>
                <a:sym typeface="+mn-ea"/>
              </a:rPr>
              <a:t>伊凡四世正式加冕为沙皇；</a:t>
            </a:r>
            <a:r>
              <a:rPr lang="en-US" altLang="zh-CN" sz="1800" b="1" dirty="0" smtClean="0">
                <a:effectLst/>
                <a:latin typeface="华文中宋" panose="02010600040101010101" pitchFamily="2" charset="-122"/>
                <a:ea typeface="华文中宋" panose="02010600040101010101" pitchFamily="2" charset="-122"/>
                <a:sym typeface="+mn-ea"/>
              </a:rPr>
              <a:t>17</a:t>
            </a:r>
            <a:r>
              <a:rPr lang="zh-CN" altLang="zh-CN" sz="1800" b="1" dirty="0" smtClean="0">
                <a:effectLst/>
                <a:latin typeface="华文中宋" panose="02010600040101010101" pitchFamily="2" charset="-122"/>
                <a:ea typeface="华文中宋" panose="02010600040101010101" pitchFamily="2" charset="-122"/>
                <a:sym typeface="+mn-ea"/>
              </a:rPr>
              <a:t>世纪末，俄罗斯</a:t>
            </a:r>
            <a:r>
              <a:rPr lang="zh-CN" altLang="en-US" sz="1800" b="1" dirty="0" smtClean="0">
                <a:effectLst/>
                <a:latin typeface="华文中宋" panose="02010600040101010101" pitchFamily="2" charset="-122"/>
                <a:ea typeface="华文中宋" panose="02010600040101010101" pitchFamily="2" charset="-122"/>
                <a:sym typeface="+mn-ea"/>
              </a:rPr>
              <a:t>扩张</a:t>
            </a:r>
            <a:r>
              <a:rPr lang="zh-CN" altLang="zh-CN" sz="1800" b="1" dirty="0" smtClean="0">
                <a:effectLst/>
                <a:latin typeface="华文中宋" panose="02010600040101010101" pitchFamily="2" charset="-122"/>
                <a:ea typeface="华文中宋" panose="02010600040101010101" pitchFamily="2" charset="-122"/>
                <a:sym typeface="+mn-ea"/>
              </a:rPr>
              <a:t>成为地跨欧亚两洲的庞大帝国。</a:t>
            </a:r>
            <a:endParaRPr lang="zh-CN" altLang="zh-CN" sz="1800" b="1" dirty="0" smtClean="0">
              <a:effectLst/>
              <a:latin typeface="华文中宋" panose="02010600040101010101" pitchFamily="2" charset="-122"/>
              <a:ea typeface="华文中宋" panose="02010600040101010101" pitchFamily="2" charset="-122"/>
            </a:endParaRPr>
          </a:p>
        </p:txBody>
      </p:sp>
      <p:sp>
        <p:nvSpPr>
          <p:cNvPr id="15" name="文本框 14"/>
          <p:cNvSpPr txBox="1"/>
          <p:nvPr/>
        </p:nvSpPr>
        <p:spPr>
          <a:xfrm>
            <a:off x="3027045" y="5309235"/>
            <a:ext cx="6096000" cy="368300"/>
          </a:xfrm>
          <a:prstGeom prst="rect">
            <a:avLst/>
          </a:prstGeom>
          <a:noFill/>
        </p:spPr>
        <p:txBody>
          <a:bodyPr wrap="square" rtlCol="0">
            <a:spAutoFit/>
          </a:bodyPr>
          <a:p>
            <a:r>
              <a:rPr lang="zh-CN" altLang="zh-CN" sz="1800" b="1" dirty="0" smtClean="0">
                <a:effectLst/>
                <a:latin typeface="华文中宋" panose="02010600040101010101" pitchFamily="2" charset="-122"/>
                <a:ea typeface="华文中宋" panose="02010600040101010101" pitchFamily="2" charset="-122"/>
                <a:sym typeface="+mn-ea"/>
              </a:rPr>
              <a:t>农奴制经济。</a:t>
            </a:r>
            <a:endParaRPr lang="zh-CN" altLang="zh-CN" sz="1800" b="1" dirty="0" smtClean="0">
              <a:effectLst/>
              <a:latin typeface="华文中宋" panose="02010600040101010101" pitchFamily="2" charset="-122"/>
              <a:ea typeface="华文中宋" panose="02010600040101010101" pitchFamily="2" charset="-122"/>
            </a:endParaRPr>
          </a:p>
        </p:txBody>
      </p:sp>
      <p:sp>
        <p:nvSpPr>
          <p:cNvPr id="16" name="文本框 15"/>
          <p:cNvSpPr txBox="1"/>
          <p:nvPr/>
        </p:nvSpPr>
        <p:spPr>
          <a:xfrm>
            <a:off x="3048635" y="5744210"/>
            <a:ext cx="8966200" cy="368300"/>
          </a:xfrm>
          <a:prstGeom prst="rect">
            <a:avLst/>
          </a:prstGeom>
          <a:noFill/>
        </p:spPr>
        <p:txBody>
          <a:bodyPr wrap="square" rtlCol="0">
            <a:spAutoFit/>
          </a:bodyPr>
          <a:p>
            <a:r>
              <a:rPr lang="zh-CN" altLang="zh-CN" sz="1800" b="1" dirty="0" smtClean="0">
                <a:solidFill>
                  <a:schemeClr val="dk1"/>
                </a:solidFill>
                <a:effectLst/>
                <a:latin typeface="华文中宋" panose="02010600040101010101" pitchFamily="2" charset="-122"/>
                <a:ea typeface="华文中宋" panose="02010600040101010101" pitchFamily="2" charset="-122"/>
                <a:sym typeface="+mn-ea"/>
              </a:rPr>
              <a:t>深受拜占庭文化影响。 《伊戈尔远征记》</a:t>
            </a:r>
            <a:endParaRPr lang="zh-CN" altLang="zh-CN" sz="1800" b="1" dirty="0" smtClean="0">
              <a:solidFill>
                <a:srgbClr val="FF0000"/>
              </a:solidFill>
              <a:effectLst/>
              <a:latin typeface="华文中宋" panose="02010600040101010101" pitchFamily="2" charset="-122"/>
              <a:ea typeface="华文中宋" panose="02010600040101010101" pitchFamily="2" charset="-122"/>
            </a:endParaRPr>
          </a:p>
        </p:txBody>
      </p:sp>
      <p:sp>
        <p:nvSpPr>
          <p:cNvPr id="17" name="文本框 16"/>
          <p:cNvSpPr txBox="1"/>
          <p:nvPr/>
        </p:nvSpPr>
        <p:spPr>
          <a:xfrm>
            <a:off x="3020060" y="1820545"/>
            <a:ext cx="8945880" cy="368300"/>
          </a:xfrm>
          <a:prstGeom prst="rect">
            <a:avLst/>
          </a:prstGeom>
          <a:noFill/>
        </p:spPr>
        <p:txBody>
          <a:bodyPr wrap="square" rtlCol="0">
            <a:spAutoFit/>
          </a:bodyPr>
          <a:p>
            <a:pPr marL="0" marR="0" indent="0" algn="l" defTabSz="914400" rtl="0" eaLnBrk="1" fontAlgn="auto" latinLnBrk="0" hangingPunct="1">
              <a:lnSpc>
                <a:spcPct val="100000"/>
              </a:lnSpc>
              <a:spcBef>
                <a:spcPts val="0"/>
              </a:spcBef>
              <a:spcAft>
                <a:spcPts val="0"/>
              </a:spcAft>
              <a:buClrTx/>
              <a:buSzTx/>
              <a:buFontTx/>
              <a:buNone/>
              <a:defRPr/>
            </a:pPr>
            <a:r>
              <a:rPr lang="zh-CN" altLang="zh-CN" sz="1800" b="1" dirty="0" smtClean="0">
                <a:latin typeface="华文中宋" panose="02010600040101010101" pitchFamily="2" charset="-122"/>
                <a:ea typeface="华文中宋" panose="02010600040101010101" pitchFamily="2" charset="-122"/>
                <a:sym typeface="+mn-ea"/>
              </a:rPr>
              <a:t>基督教文化专制</a:t>
            </a:r>
            <a:r>
              <a:rPr lang="zh-CN" altLang="en-US" sz="1800" b="1" dirty="0" smtClean="0">
                <a:latin typeface="华文中宋" panose="02010600040101010101" pitchFamily="2" charset="-122"/>
                <a:ea typeface="华文中宋" panose="02010600040101010101" pitchFamily="2" charset="-122"/>
                <a:sym typeface="+mn-ea"/>
              </a:rPr>
              <a:t>；继承古代希腊、罗马哲学文化传统和思维方式。</a:t>
            </a:r>
            <a:endParaRPr lang="zh-CN" altLang="en-US" sz="1800" b="1" dirty="0" smtClean="0">
              <a:latin typeface="华文中宋" panose="02010600040101010101" pitchFamily="2" charset="-122"/>
              <a:ea typeface="华文中宋" panose="02010600040101010101" pitchFamily="2" charset="-122"/>
            </a:endParaRPr>
          </a:p>
        </p:txBody>
      </p:sp>
      <p:sp>
        <p:nvSpPr>
          <p:cNvPr id="5" name="文本框 4"/>
          <p:cNvSpPr txBox="1"/>
          <p:nvPr/>
        </p:nvSpPr>
        <p:spPr>
          <a:xfrm>
            <a:off x="353695" y="80010"/>
            <a:ext cx="2860040" cy="583565"/>
          </a:xfrm>
          <a:prstGeom prst="rect">
            <a:avLst/>
          </a:prstGeom>
          <a:noFill/>
        </p:spPr>
        <p:txBody>
          <a:bodyPr wrap="square" rtlCol="0" anchor="t">
            <a:spAutoFit/>
          </a:bodyPr>
          <a:p>
            <a:r>
              <a:rPr lang="zh-CN" altLang="en-US" sz="3200" b="1">
                <a:latin typeface="楷体" panose="02010609060101010101" charset="-122"/>
                <a:ea typeface="楷体" panose="02010609060101010101" charset="-122"/>
                <a:sym typeface="+mn-ea"/>
              </a:rPr>
              <a:t>【基础梳理】</a:t>
            </a:r>
            <a:endParaRPr lang="zh-CN" altLang="en-US" sz="3200" b="1">
              <a:latin typeface="楷体" panose="02010609060101010101" charset="-122"/>
              <a:ea typeface="楷体" panose="02010609060101010101"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2" grpId="0"/>
      <p:bldP spid="7" grpId="0"/>
      <p:bldP spid="8" grpId="0"/>
      <p:bldP spid="9" grpId="0"/>
      <p:bldP spid="10" grpId="0"/>
      <p:bldP spid="11" grpId="0"/>
      <p:bldP spid="12"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custDataLst>
              <p:tags r:id="rId1"/>
            </p:custDataLst>
          </p:nvPr>
        </p:nvSpPr>
        <p:spPr>
          <a:xfrm>
            <a:off x="-1" y="0"/>
            <a:ext cx="11748655" cy="583565"/>
          </a:xfrm>
          <a:prstGeom prst="rect">
            <a:avLst/>
          </a:prstGeom>
          <a:solidFill>
            <a:schemeClr val="bg1"/>
          </a:solidFill>
        </p:spPr>
        <p:txBody>
          <a:bodyPr wrap="square">
            <a:spAutoFit/>
          </a:bodyPr>
          <a:p>
            <a:r>
              <a:rPr lang="zh-CN" altLang="en-US" sz="3200" b="1">
                <a:latin typeface="楷体" panose="02010609060101010101" charset="-122"/>
                <a:ea typeface="楷体" panose="02010609060101010101" charset="-122"/>
              </a:rPr>
              <a:t>【重难点突破</a:t>
            </a:r>
            <a:r>
              <a:rPr lang="en-US" altLang="zh-CN" sz="3200" b="1">
                <a:latin typeface="楷体" panose="02010609060101010101" charset="-122"/>
                <a:ea typeface="楷体" panose="02010609060101010101" charset="-122"/>
              </a:rPr>
              <a:t> 1</a:t>
            </a:r>
            <a:r>
              <a:rPr lang="zh-CN" altLang="en-US" sz="3200" b="1">
                <a:latin typeface="楷体" panose="02010609060101010101" charset="-122"/>
                <a:ea typeface="楷体" panose="02010609060101010101" charset="-122"/>
              </a:rPr>
              <a:t>】 </a:t>
            </a:r>
            <a:r>
              <a:rPr lang="en-US" altLang="zh-CN" sz="2800" dirty="0">
                <a:solidFill>
                  <a:srgbClr val="000000"/>
                </a:solidFill>
                <a:latin typeface="黑体" panose="02010609060101010101" pitchFamily="49" charset="-122"/>
                <a:ea typeface="黑体" panose="02010609060101010101" pitchFamily="49" charset="-122"/>
              </a:rPr>
              <a:t> </a:t>
            </a:r>
            <a:r>
              <a:rPr lang="zh-CN" sz="2800" dirty="0">
                <a:solidFill>
                  <a:srgbClr val="000000"/>
                </a:solidFill>
                <a:latin typeface="黑体" panose="02010609060101010101" pitchFamily="49" charset="-122"/>
                <a:ea typeface="黑体" panose="02010609060101010101" pitchFamily="49" charset="-122"/>
              </a:rPr>
              <a:t>中古时期的西欧</a:t>
            </a:r>
            <a:endParaRPr lang="zh-CN" sz="2800" dirty="0">
              <a:solidFill>
                <a:srgbClr val="000000"/>
              </a:solidFill>
              <a:latin typeface="黑体" panose="02010609060101010101" pitchFamily="49" charset="-122"/>
              <a:ea typeface="黑体" panose="02010609060101010101" pitchFamily="49" charset="-122"/>
            </a:endParaRPr>
          </a:p>
        </p:txBody>
      </p:sp>
      <p:sp>
        <p:nvSpPr>
          <p:cNvPr id="100" name="文本框 99"/>
          <p:cNvSpPr txBox="1"/>
          <p:nvPr/>
        </p:nvSpPr>
        <p:spPr>
          <a:xfrm>
            <a:off x="328930" y="1536700"/>
            <a:ext cx="11533505" cy="2158365"/>
          </a:xfrm>
          <a:prstGeom prst="rect">
            <a:avLst/>
          </a:prstGeom>
          <a:noFill/>
          <a:ln w="12700" cmpd="sng">
            <a:solidFill>
              <a:schemeClr val="accent1">
                <a:shade val="50000"/>
              </a:schemeClr>
            </a:solidFill>
            <a:prstDash val="solid"/>
          </a:ln>
        </p:spPr>
        <p:txBody>
          <a:bodyPr wrap="square">
            <a:spAutoFit/>
          </a:bodyPr>
          <a:p>
            <a:pPr indent="0">
              <a:lnSpc>
                <a:spcPct val="140000"/>
              </a:lnSpc>
            </a:pPr>
            <a:r>
              <a:rPr lang="zh-CN" sz="2400" b="0">
                <a:ea typeface="黑体" panose="02010609060101010101" pitchFamily="49" charset="-122"/>
              </a:rPr>
              <a:t>材料</a:t>
            </a:r>
            <a:r>
              <a:rPr lang="en-US" altLang="zh-CN" sz="2400" b="0">
                <a:ea typeface="黑体" panose="02010609060101010101" pitchFamily="49" charset="-122"/>
              </a:rPr>
              <a:t>     </a:t>
            </a:r>
            <a:r>
              <a:rPr lang="zh-CN" sz="2400" b="0">
                <a:latin typeface="Times New Roman" panose="02020603050405020304" pitchFamily="18" charset="0"/>
                <a:cs typeface="楷体_GB2312" charset="0"/>
              </a:rPr>
              <a:t>有位学者在总结西欧封建社会的历史时，使用了如下标题：</a:t>
            </a:r>
            <a:r>
              <a:rPr lang="en-US" sz="2400" b="0">
                <a:latin typeface="Times New Roman" panose="02020603050405020304" pitchFamily="18" charset="0"/>
                <a:ea typeface="宋体" panose="02010600030101010101" pitchFamily="2" charset="-122"/>
              </a:rPr>
              <a:t>                            </a:t>
            </a:r>
            <a:r>
              <a:rPr lang="en-US" sz="2400" b="1">
                <a:latin typeface="Times New Roman" panose="02020603050405020304" pitchFamily="18" charset="0"/>
                <a:ea typeface="宋体" panose="02010600030101010101" pitchFamily="2" charset="-122"/>
              </a:rPr>
              <a:t>  “</a:t>
            </a:r>
            <a:r>
              <a:rPr lang="zh-CN" sz="2400" b="1">
                <a:ea typeface="宋体" panose="02010600030101010101" pitchFamily="2" charset="-122"/>
              </a:rPr>
              <a:t>黑暗时代／充满变化的时代</a:t>
            </a:r>
            <a:r>
              <a:rPr lang="en-US" sz="2400" b="1">
                <a:latin typeface="Times New Roman" panose="02020603050405020304" pitchFamily="18" charset="0"/>
                <a:ea typeface="宋体" panose="02010600030101010101" pitchFamily="2" charset="-122"/>
              </a:rPr>
              <a:t>”</a:t>
            </a:r>
            <a:endParaRPr lang="zh-CN" sz="2400" b="1">
              <a:latin typeface="Times New Roman" panose="02020603050405020304" pitchFamily="18" charset="0"/>
              <a:ea typeface="宋体" panose="02010600030101010101" pitchFamily="2" charset="-122"/>
            </a:endParaRPr>
          </a:p>
          <a:p>
            <a:pPr indent="0">
              <a:lnSpc>
                <a:spcPct val="140000"/>
              </a:lnSpc>
            </a:pPr>
            <a:r>
              <a:rPr lang="en-US" altLang="zh-CN" sz="2400" b="0">
                <a:latin typeface="Times New Roman" panose="02020603050405020304" pitchFamily="18" charset="0"/>
                <a:ea typeface="宋体" panose="02010600030101010101" pitchFamily="2" charset="-122"/>
              </a:rPr>
              <a:t>        </a:t>
            </a:r>
            <a:r>
              <a:rPr lang="zh-CN" sz="2400" b="0">
                <a:latin typeface="Times New Roman" panose="02020603050405020304" pitchFamily="18" charset="0"/>
                <a:ea typeface="宋体" panose="02010600030101010101" pitchFamily="2" charset="-122"/>
              </a:rPr>
              <a:t>根据材料，结合</a:t>
            </a:r>
            <a:r>
              <a:rPr lang="en-US" sz="2400" b="0">
                <a:latin typeface="Times New Roman" panose="02020603050405020304" pitchFamily="18" charset="0"/>
                <a:ea typeface="宋体" panose="02010600030101010101" pitchFamily="2" charset="-122"/>
              </a:rPr>
              <a:t>5—15</a:t>
            </a:r>
            <a:r>
              <a:rPr lang="zh-CN" sz="2400" b="0">
                <a:latin typeface="Times New Roman" panose="02020603050405020304" pitchFamily="18" charset="0"/>
                <a:ea typeface="宋体" panose="02010600030101010101" pitchFamily="2" charset="-122"/>
              </a:rPr>
              <a:t>世纪的西欧历史，展开论述。（</a:t>
            </a:r>
            <a:r>
              <a:rPr lang="en-US" sz="2400" b="0">
                <a:latin typeface="Times New Roman" panose="02020603050405020304" pitchFamily="18" charset="0"/>
                <a:ea typeface="宋体" panose="02010600030101010101" pitchFamily="2" charset="-122"/>
              </a:rPr>
              <a:t>16</a:t>
            </a:r>
            <a:r>
              <a:rPr lang="zh-CN" sz="2400" b="0">
                <a:latin typeface="Times New Roman" panose="02020603050405020304" pitchFamily="18" charset="0"/>
                <a:ea typeface="宋体" panose="02010600030101010101" pitchFamily="2" charset="-122"/>
              </a:rPr>
              <a:t>分）（要求：观点明确，史论结合，论证充分，表述清晰。）</a:t>
            </a:r>
            <a:endParaRPr lang="zh-CN" altLang="en-US" sz="2400" b="0">
              <a:latin typeface="Times New Roman" panose="02020603050405020304" pitchFamily="18" charset="0"/>
              <a:ea typeface="宋体" panose="02010600030101010101" pitchFamily="2" charset="-122"/>
            </a:endParaRPr>
          </a:p>
        </p:txBody>
      </p:sp>
    </p:spTree>
    <p:custDataLst>
      <p:tags r:id="rId2"/>
    </p:custData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矩形 10"/>
          <p:cNvSpPr/>
          <p:nvPr>
            <p:custDataLst>
              <p:tags r:id="rId1"/>
            </p:custDataLst>
          </p:nvPr>
        </p:nvSpPr>
        <p:spPr>
          <a:xfrm>
            <a:off x="-1" y="0"/>
            <a:ext cx="11748655" cy="583565"/>
          </a:xfrm>
          <a:prstGeom prst="rect">
            <a:avLst/>
          </a:prstGeom>
          <a:solidFill>
            <a:schemeClr val="bg1"/>
          </a:solidFill>
        </p:spPr>
        <p:txBody>
          <a:bodyPr wrap="square">
            <a:spAutoFit/>
          </a:bodyPr>
          <a:p>
            <a:r>
              <a:rPr lang="zh-CN" altLang="en-US" sz="3200" b="1">
                <a:latin typeface="楷体" panose="02010609060101010101" charset="-122"/>
                <a:ea typeface="楷体" panose="02010609060101010101" charset="-122"/>
              </a:rPr>
              <a:t>【重难点突破</a:t>
            </a:r>
            <a:r>
              <a:rPr lang="en-US" altLang="zh-CN" sz="3200" b="1">
                <a:latin typeface="楷体" panose="02010609060101010101" charset="-122"/>
                <a:ea typeface="楷体" panose="02010609060101010101" charset="-122"/>
              </a:rPr>
              <a:t> 1</a:t>
            </a:r>
            <a:r>
              <a:rPr lang="zh-CN" altLang="en-US" sz="3200" b="1">
                <a:latin typeface="楷体" panose="02010609060101010101" charset="-122"/>
                <a:ea typeface="楷体" panose="02010609060101010101" charset="-122"/>
              </a:rPr>
              <a:t>】 </a:t>
            </a:r>
            <a:r>
              <a:rPr lang="en-US" altLang="zh-CN" sz="2800" dirty="0">
                <a:solidFill>
                  <a:srgbClr val="000000"/>
                </a:solidFill>
                <a:latin typeface="黑体" panose="02010609060101010101" pitchFamily="49" charset="-122"/>
                <a:ea typeface="黑体" panose="02010609060101010101" pitchFamily="49" charset="-122"/>
              </a:rPr>
              <a:t> </a:t>
            </a:r>
            <a:r>
              <a:rPr lang="zh-CN" sz="2800" dirty="0">
                <a:solidFill>
                  <a:srgbClr val="000000"/>
                </a:solidFill>
                <a:latin typeface="黑体" panose="02010609060101010101" pitchFamily="49" charset="-122"/>
                <a:ea typeface="黑体" panose="02010609060101010101" pitchFamily="49" charset="-122"/>
              </a:rPr>
              <a:t>中古时期的西欧</a:t>
            </a:r>
            <a:endParaRPr lang="zh-CN" sz="2800" dirty="0">
              <a:solidFill>
                <a:srgbClr val="000000"/>
              </a:solidFill>
              <a:latin typeface="黑体" panose="02010609060101010101" pitchFamily="49" charset="-122"/>
              <a:ea typeface="黑体" panose="02010609060101010101" pitchFamily="49" charset="-122"/>
            </a:endParaRPr>
          </a:p>
        </p:txBody>
      </p:sp>
      <p:sp>
        <p:nvSpPr>
          <p:cNvPr id="100" name="文本框 99"/>
          <p:cNvSpPr txBox="1"/>
          <p:nvPr/>
        </p:nvSpPr>
        <p:spPr>
          <a:xfrm>
            <a:off x="416560" y="707390"/>
            <a:ext cx="11533505" cy="1322070"/>
          </a:xfrm>
          <a:prstGeom prst="rect">
            <a:avLst/>
          </a:prstGeom>
          <a:noFill/>
          <a:ln w="12700" cmpd="sng">
            <a:solidFill>
              <a:schemeClr val="accent1">
                <a:shade val="50000"/>
              </a:schemeClr>
            </a:solidFill>
            <a:prstDash val="solid"/>
          </a:ln>
        </p:spPr>
        <p:txBody>
          <a:bodyPr wrap="square">
            <a:spAutoFit/>
          </a:bodyPr>
          <a:p>
            <a:pPr indent="0"/>
            <a:r>
              <a:rPr lang="zh-CN" sz="2000" b="0">
                <a:ea typeface="黑体" panose="02010609060101010101" pitchFamily="49" charset="-122"/>
              </a:rPr>
              <a:t>材料</a:t>
            </a:r>
            <a:r>
              <a:rPr lang="en-US" altLang="zh-CN" sz="2000" b="0">
                <a:ea typeface="黑体" panose="02010609060101010101" pitchFamily="49" charset="-122"/>
              </a:rPr>
              <a:t>     </a:t>
            </a:r>
            <a:r>
              <a:rPr lang="zh-CN" sz="2000" b="0">
                <a:latin typeface="Times New Roman" panose="02020603050405020304" pitchFamily="18" charset="0"/>
                <a:cs typeface="楷体_GB2312" charset="0"/>
              </a:rPr>
              <a:t>有位学者在总结西欧封建社会的历史时，使用了如下标题：</a:t>
            </a:r>
            <a:r>
              <a:rPr lang="en-US" sz="2000" b="0">
                <a:latin typeface="Times New Roman" panose="02020603050405020304" pitchFamily="18" charset="0"/>
                <a:ea typeface="宋体" panose="02010600030101010101" pitchFamily="2" charset="-122"/>
              </a:rPr>
              <a:t>                            </a:t>
            </a:r>
            <a:r>
              <a:rPr lang="en-US" sz="2000" b="1">
                <a:latin typeface="Times New Roman" panose="02020603050405020304" pitchFamily="18" charset="0"/>
                <a:ea typeface="宋体" panose="02010600030101010101" pitchFamily="2" charset="-122"/>
              </a:rPr>
              <a:t>  “</a:t>
            </a:r>
            <a:r>
              <a:rPr lang="zh-CN" sz="2000" b="1">
                <a:ea typeface="宋体" panose="02010600030101010101" pitchFamily="2" charset="-122"/>
              </a:rPr>
              <a:t>黑暗时代／充满变化的时代</a:t>
            </a:r>
            <a:r>
              <a:rPr lang="en-US" sz="2000" b="1">
                <a:latin typeface="Times New Roman" panose="02020603050405020304" pitchFamily="18" charset="0"/>
                <a:ea typeface="宋体" panose="02010600030101010101" pitchFamily="2" charset="-122"/>
              </a:rPr>
              <a:t>”</a:t>
            </a:r>
            <a:r>
              <a:rPr lang="zh-CN" sz="2000" b="1">
                <a:latin typeface="Times New Roman" panose="02020603050405020304" pitchFamily="18" charset="0"/>
                <a:ea typeface="宋体" panose="02010600030101010101" pitchFamily="2" charset="-122"/>
              </a:rPr>
              <a:t></a:t>
            </a:r>
            <a:r>
              <a:rPr lang="en-US" altLang="zh-CN" sz="2000" b="0">
                <a:latin typeface="Times New Roman" panose="02020603050405020304" pitchFamily="18" charset="0"/>
                <a:ea typeface="宋体" panose="02010600030101010101" pitchFamily="2" charset="-122"/>
              </a:rPr>
              <a:t>        </a:t>
            </a:r>
            <a:r>
              <a:rPr lang="zh-CN" sz="2000" b="0">
                <a:latin typeface="Times New Roman" panose="02020603050405020304" pitchFamily="18" charset="0"/>
                <a:ea typeface="宋体" panose="02010600030101010101" pitchFamily="2" charset="-122"/>
              </a:rPr>
              <a:t>根据材料，结合</a:t>
            </a:r>
            <a:r>
              <a:rPr lang="en-US" sz="2000" b="0">
                <a:latin typeface="Times New Roman" panose="02020603050405020304" pitchFamily="18" charset="0"/>
                <a:ea typeface="宋体" panose="02010600030101010101" pitchFamily="2" charset="-122"/>
              </a:rPr>
              <a:t>5—15</a:t>
            </a:r>
            <a:r>
              <a:rPr lang="zh-CN" sz="2000" b="0">
                <a:latin typeface="Times New Roman" panose="02020603050405020304" pitchFamily="18" charset="0"/>
                <a:ea typeface="宋体" panose="02010600030101010101" pitchFamily="2" charset="-122"/>
              </a:rPr>
              <a:t>世纪的西欧历史，展开论述。（</a:t>
            </a:r>
            <a:r>
              <a:rPr lang="en-US" sz="2000" b="0">
                <a:latin typeface="Times New Roman" panose="02020603050405020304" pitchFamily="18" charset="0"/>
                <a:ea typeface="宋体" panose="02010600030101010101" pitchFamily="2" charset="-122"/>
              </a:rPr>
              <a:t>16</a:t>
            </a:r>
            <a:r>
              <a:rPr lang="zh-CN" sz="2000" b="0">
                <a:latin typeface="Times New Roman" panose="02020603050405020304" pitchFamily="18" charset="0"/>
                <a:ea typeface="宋体" panose="02010600030101010101" pitchFamily="2" charset="-122"/>
              </a:rPr>
              <a:t>分）（要求：观点明确，史论结合，论证充分，表述清晰。）</a:t>
            </a:r>
            <a:endParaRPr lang="zh-CN" altLang="en-US" sz="2000" b="0">
              <a:latin typeface="Times New Roman" panose="02020603050405020304" pitchFamily="18" charset="0"/>
              <a:ea typeface="宋体" panose="02010600030101010101" pitchFamily="2" charset="-122"/>
            </a:endParaRPr>
          </a:p>
        </p:txBody>
      </p:sp>
      <p:sp>
        <p:nvSpPr>
          <p:cNvPr id="3" name="文本框 2"/>
          <p:cNvSpPr txBox="1"/>
          <p:nvPr/>
        </p:nvSpPr>
        <p:spPr>
          <a:xfrm>
            <a:off x="328930" y="2153285"/>
            <a:ext cx="11621135" cy="4523105"/>
          </a:xfrm>
          <a:prstGeom prst="rect">
            <a:avLst/>
          </a:prstGeom>
          <a:noFill/>
          <a:ln w="9525">
            <a:noFill/>
          </a:ln>
        </p:spPr>
        <p:txBody>
          <a:bodyPr wrap="square">
            <a:spAutoFit/>
          </a:bodyPr>
          <a:p>
            <a:pPr indent="0" fontAlgn="auto">
              <a:lnSpc>
                <a:spcPct val="120000"/>
              </a:lnSpc>
            </a:pPr>
            <a:r>
              <a:rPr lang="zh-CN" sz="2000" b="1">
                <a:latin typeface="Times New Roman" panose="02020603050405020304" pitchFamily="18" charset="0"/>
                <a:ea typeface="宋体" panose="02010600030101010101" pitchFamily="2" charset="-122"/>
              </a:rPr>
              <a:t>观点：该标题概括了西欧封建社会的基本特征。（</a:t>
            </a:r>
            <a:r>
              <a:rPr lang="en-US" sz="2000" b="1">
                <a:latin typeface="Times New Roman" panose="02020603050405020304" pitchFamily="18" charset="0"/>
                <a:ea typeface="宋体" panose="02010600030101010101" pitchFamily="2" charset="-122"/>
              </a:rPr>
              <a:t>2</a:t>
            </a:r>
            <a:r>
              <a:rPr lang="zh-CN" sz="2000" b="1">
                <a:latin typeface="Times New Roman" panose="02020603050405020304" pitchFamily="18" charset="0"/>
                <a:ea typeface="宋体" panose="02010600030101010101" pitchFamily="2" charset="-122"/>
              </a:rPr>
              <a:t>分）论述：</a:t>
            </a:r>
            <a:r>
              <a:rPr lang="zh-CN" sz="2000" b="1">
                <a:highlight>
                  <a:srgbClr val="FFFF00"/>
                </a:highlight>
                <a:latin typeface="Times New Roman" panose="02020603050405020304" pitchFamily="18" charset="0"/>
                <a:ea typeface="宋体" panose="02010600030101010101" pitchFamily="2" charset="-122"/>
              </a:rPr>
              <a:t>黑暗时代：</a:t>
            </a:r>
            <a:r>
              <a:rPr lang="zh-CN" sz="2000" b="1">
                <a:solidFill>
                  <a:srgbClr val="FF0000"/>
                </a:solidFill>
                <a:latin typeface="Times New Roman" panose="02020603050405020304" pitchFamily="18" charset="0"/>
                <a:ea typeface="宋体" panose="02010600030101010101" pitchFamily="2" charset="-122"/>
              </a:rPr>
              <a:t>政治上：</a:t>
            </a:r>
            <a:r>
              <a:rPr lang="zh-CN" sz="2000" b="1">
                <a:latin typeface="Times New Roman" panose="02020603050405020304" pitchFamily="18" charset="0"/>
                <a:ea typeface="宋体" panose="02010600030101010101" pitchFamily="2" charset="-122"/>
              </a:rPr>
              <a:t>实行封君封臣制度，封建国家长期处在割据状态；教权高于王权。</a:t>
            </a:r>
            <a:r>
              <a:rPr lang="en-US" altLang="zh-CN" sz="2000" b="1">
                <a:solidFill>
                  <a:srgbClr val="FF0000"/>
                </a:solidFill>
                <a:latin typeface="Times New Roman" panose="02020603050405020304" pitchFamily="18" charset="0"/>
                <a:ea typeface="宋体" panose="02010600030101010101" pitchFamily="2" charset="-122"/>
              </a:rPr>
              <a:t>                                </a:t>
            </a:r>
            <a:r>
              <a:rPr lang="zh-CN" sz="2000" b="1">
                <a:solidFill>
                  <a:srgbClr val="FF0000"/>
                </a:solidFill>
                <a:latin typeface="Times New Roman" panose="02020603050405020304" pitchFamily="18" charset="0"/>
                <a:ea typeface="宋体" panose="02010600030101010101" pitchFamily="2" charset="-122"/>
              </a:rPr>
              <a:t>经济上：</a:t>
            </a:r>
            <a:r>
              <a:rPr lang="zh-CN" sz="2000" b="1">
                <a:latin typeface="Times New Roman" panose="02020603050405020304" pitchFamily="18" charset="0"/>
                <a:ea typeface="宋体" panose="02010600030101010101" pitchFamily="2" charset="-122"/>
              </a:rPr>
              <a:t>实行庄园制度与农奴制度，相对封闭独立；农奴被束缚在土地上，遭受农奴主的超经济的强制剥削。</a:t>
            </a:r>
            <a:r>
              <a:rPr lang="en-US" altLang="zh-CN" sz="2000" b="1">
                <a:solidFill>
                  <a:srgbClr val="FF0000"/>
                </a:solidFill>
                <a:latin typeface="Times New Roman" panose="02020603050405020304" pitchFamily="18" charset="0"/>
                <a:ea typeface="宋体" panose="02010600030101010101" pitchFamily="2" charset="-122"/>
              </a:rPr>
              <a:t>                               </a:t>
            </a:r>
            <a:r>
              <a:rPr lang="zh-CN" sz="2000" b="1">
                <a:solidFill>
                  <a:srgbClr val="FF0000"/>
                </a:solidFill>
                <a:latin typeface="Times New Roman" panose="02020603050405020304" pitchFamily="18" charset="0"/>
                <a:ea typeface="宋体" panose="02010600030101010101" pitchFamily="2" charset="-122"/>
              </a:rPr>
              <a:t>文化上：</a:t>
            </a:r>
            <a:r>
              <a:rPr lang="zh-CN" sz="2000" b="1">
                <a:latin typeface="Times New Roman" panose="02020603050405020304" pitchFamily="18" charset="0"/>
                <a:ea typeface="宋体" panose="02010600030101010101" pitchFamily="2" charset="-122"/>
              </a:rPr>
              <a:t>基督教神权至上，束缚人性。（</a:t>
            </a:r>
            <a:r>
              <a:rPr lang="en-US" sz="2000" b="1">
                <a:latin typeface="Times New Roman" panose="02020603050405020304" pitchFamily="18" charset="0"/>
                <a:ea typeface="宋体" panose="02010600030101010101" pitchFamily="2" charset="-122"/>
              </a:rPr>
              <a:t>6</a:t>
            </a:r>
            <a:r>
              <a:rPr lang="zh-CN" sz="2000" b="1">
                <a:latin typeface="Times New Roman" panose="02020603050405020304" pitchFamily="18" charset="0"/>
                <a:ea typeface="宋体" panose="02010600030101010101" pitchFamily="2" charset="-122"/>
              </a:rPr>
              <a:t>分。每点</a:t>
            </a:r>
            <a:r>
              <a:rPr lang="en-US" sz="2000" b="1">
                <a:latin typeface="Times New Roman" panose="02020603050405020304" pitchFamily="18" charset="0"/>
                <a:ea typeface="宋体" panose="02010600030101010101" pitchFamily="2" charset="-122"/>
              </a:rPr>
              <a:t>2</a:t>
            </a:r>
            <a:r>
              <a:rPr lang="zh-CN" sz="2000" b="1">
                <a:latin typeface="Times New Roman" panose="02020603050405020304" pitchFamily="18" charset="0"/>
                <a:ea typeface="宋体" panose="02010600030101010101" pitchFamily="2" charset="-122"/>
              </a:rPr>
              <a:t>分，答出</a:t>
            </a:r>
            <a:r>
              <a:rPr lang="en-US" sz="2000" b="1">
                <a:latin typeface="Times New Roman" panose="02020603050405020304" pitchFamily="18" charset="0"/>
                <a:ea typeface="宋体" panose="02010600030101010101" pitchFamily="2" charset="-122"/>
              </a:rPr>
              <a:t>3</a:t>
            </a:r>
            <a:r>
              <a:rPr lang="zh-CN" sz="2000" b="1">
                <a:latin typeface="Times New Roman" panose="02020603050405020304" pitchFamily="18" charset="0"/>
                <a:ea typeface="宋体" panose="02010600030101010101" pitchFamily="2" charset="-122"/>
              </a:rPr>
              <a:t>点即得满分。）</a:t>
            </a:r>
            <a:r>
              <a:rPr lang="en-US" altLang="zh-CN" sz="2000" b="1">
                <a:latin typeface="Times New Roman" panose="02020603050405020304" pitchFamily="18" charset="0"/>
                <a:ea typeface="宋体" panose="02010600030101010101" pitchFamily="2" charset="-122"/>
              </a:rPr>
              <a:t>           </a:t>
            </a:r>
            <a:r>
              <a:rPr lang="zh-CN" sz="2000" b="1">
                <a:highlight>
                  <a:srgbClr val="FFFF00"/>
                </a:highlight>
                <a:latin typeface="Times New Roman" panose="02020603050405020304" pitchFamily="18" charset="0"/>
                <a:ea typeface="宋体" panose="02010600030101010101" pitchFamily="2" charset="-122"/>
              </a:rPr>
              <a:t>充满变化的时代：</a:t>
            </a:r>
            <a:r>
              <a:rPr lang="zh-CN" sz="2000" b="1">
                <a:solidFill>
                  <a:srgbClr val="FF0000"/>
                </a:solidFill>
                <a:latin typeface="Times New Roman" panose="02020603050405020304" pitchFamily="18" charset="0"/>
                <a:ea typeface="宋体" panose="02010600030101010101" pitchFamily="2" charset="-122"/>
                <a:hlinkClick r:id="rId2" tooltip="" action="ppaction://hlinksldjump"/>
              </a:rPr>
              <a:t>政治上：</a:t>
            </a:r>
            <a:r>
              <a:rPr lang="zh-CN" sz="2000" b="1">
                <a:latin typeface="Times New Roman" panose="02020603050405020304" pitchFamily="18" charset="0"/>
                <a:ea typeface="宋体" panose="02010600030101010101" pitchFamily="2" charset="-122"/>
              </a:rPr>
              <a:t>西欧王权有不同程度的加强，有利于民族国家的形成；早期议会的出现；市民阶层壮大。</a:t>
            </a:r>
            <a:r>
              <a:rPr lang="en-US" altLang="zh-CN" sz="2000" b="1">
                <a:solidFill>
                  <a:srgbClr val="FF0000"/>
                </a:solidFill>
                <a:latin typeface="Times New Roman" panose="02020603050405020304" pitchFamily="18" charset="0"/>
                <a:ea typeface="宋体" panose="02010600030101010101" pitchFamily="2" charset="-122"/>
              </a:rPr>
              <a:t>                                </a:t>
            </a:r>
            <a:r>
              <a:rPr lang="zh-CN" sz="2000" b="1">
                <a:solidFill>
                  <a:srgbClr val="FF0000"/>
                </a:solidFill>
                <a:latin typeface="Times New Roman" panose="02020603050405020304" pitchFamily="18" charset="0"/>
                <a:ea typeface="宋体" panose="02010600030101010101" pitchFamily="2" charset="-122"/>
              </a:rPr>
              <a:t>经济上：</a:t>
            </a:r>
            <a:r>
              <a:rPr lang="zh-CN" sz="2000" b="1">
                <a:latin typeface="Times New Roman" panose="02020603050405020304" pitchFamily="18" charset="0"/>
                <a:ea typeface="宋体" panose="02010600030101010101" pitchFamily="2" charset="-122"/>
              </a:rPr>
              <a:t>城市工商业经济发展，赢得一定自治权。</a:t>
            </a:r>
            <a:r>
              <a:rPr lang="en-US" altLang="zh-CN" sz="2000" b="1">
                <a:solidFill>
                  <a:srgbClr val="FF0000"/>
                </a:solidFill>
                <a:latin typeface="Times New Roman" panose="02020603050405020304" pitchFamily="18" charset="0"/>
                <a:ea typeface="宋体" panose="02010600030101010101" pitchFamily="2" charset="-122"/>
              </a:rPr>
              <a:t>                                </a:t>
            </a:r>
            <a:r>
              <a:rPr lang="zh-CN" sz="2000" b="1">
                <a:solidFill>
                  <a:srgbClr val="FF0000"/>
                </a:solidFill>
                <a:latin typeface="Times New Roman" panose="02020603050405020304" pitchFamily="18" charset="0"/>
                <a:ea typeface="宋体" panose="02010600030101010101" pitchFamily="2" charset="-122"/>
              </a:rPr>
              <a:t>文化上：</a:t>
            </a:r>
            <a:r>
              <a:rPr lang="zh-CN" sz="2000" b="1">
                <a:latin typeface="Times New Roman" panose="02020603050405020304" pitchFamily="18" charset="0"/>
                <a:ea typeface="宋体" panose="02010600030101010101" pitchFamily="2" charset="-122"/>
              </a:rPr>
              <a:t>大学出现，教育与文化不断发展。（</a:t>
            </a:r>
            <a:r>
              <a:rPr lang="en-US" sz="2000" b="1">
                <a:latin typeface="Times New Roman" panose="02020603050405020304" pitchFamily="18" charset="0"/>
                <a:ea typeface="宋体" panose="02010600030101010101" pitchFamily="2" charset="-122"/>
              </a:rPr>
              <a:t>6</a:t>
            </a:r>
            <a:r>
              <a:rPr lang="zh-CN" sz="2000" b="1">
                <a:latin typeface="Times New Roman" panose="02020603050405020304" pitchFamily="18" charset="0"/>
                <a:ea typeface="宋体" panose="02010600030101010101" pitchFamily="2" charset="-122"/>
              </a:rPr>
              <a:t>分。每点</a:t>
            </a:r>
            <a:r>
              <a:rPr lang="en-US" sz="2000" b="1">
                <a:latin typeface="Times New Roman" panose="02020603050405020304" pitchFamily="18" charset="0"/>
                <a:ea typeface="宋体" panose="02010600030101010101" pitchFamily="2" charset="-122"/>
              </a:rPr>
              <a:t>2</a:t>
            </a:r>
            <a:r>
              <a:rPr lang="zh-CN" sz="2000" b="1">
                <a:latin typeface="Times New Roman" panose="02020603050405020304" pitchFamily="18" charset="0"/>
                <a:ea typeface="宋体" panose="02010600030101010101" pitchFamily="2" charset="-122"/>
              </a:rPr>
              <a:t>分，答出</a:t>
            </a:r>
            <a:r>
              <a:rPr lang="en-US" sz="2000" b="1">
                <a:latin typeface="Times New Roman" panose="02020603050405020304" pitchFamily="18" charset="0"/>
                <a:ea typeface="宋体" panose="02010600030101010101" pitchFamily="2" charset="-122"/>
              </a:rPr>
              <a:t>3</a:t>
            </a:r>
            <a:r>
              <a:rPr lang="zh-CN" sz="2000" b="1">
                <a:latin typeface="Times New Roman" panose="02020603050405020304" pitchFamily="18" charset="0"/>
                <a:ea typeface="宋体" panose="02010600030101010101" pitchFamily="2" charset="-122"/>
              </a:rPr>
              <a:t>点即得满分。）</a:t>
            </a:r>
            <a:r>
              <a:rPr lang="en-US" altLang="zh-CN" sz="2000" b="1">
                <a:latin typeface="Times New Roman" panose="02020603050405020304" pitchFamily="18" charset="0"/>
                <a:ea typeface="宋体" panose="02010600030101010101" pitchFamily="2" charset="-122"/>
              </a:rPr>
              <a:t>          </a:t>
            </a:r>
            <a:r>
              <a:rPr lang="zh-CN" sz="2000" b="1">
                <a:latin typeface="Times New Roman" panose="02020603050405020304" pitchFamily="18" charset="0"/>
                <a:ea typeface="宋体" panose="02010600030101010101" pitchFamily="2" charset="-122"/>
              </a:rPr>
              <a:t>综上所述，</a:t>
            </a:r>
            <a:r>
              <a:rPr lang="en-US" sz="2000" b="1">
                <a:latin typeface="Times New Roman" panose="02020603050405020304" pitchFamily="18" charset="0"/>
                <a:ea typeface="宋体" panose="02010600030101010101" pitchFamily="2" charset="-122"/>
              </a:rPr>
              <a:t>5—15</a:t>
            </a:r>
            <a:r>
              <a:rPr lang="zh-CN" sz="2000" b="1">
                <a:latin typeface="Times New Roman" panose="02020603050405020304" pitchFamily="18" charset="0"/>
                <a:ea typeface="宋体" panose="02010600030101010101" pitchFamily="2" charset="-122"/>
              </a:rPr>
              <a:t>世纪的西欧封建社会（中世纪）的历史，一般被认为是长达千年的文化衰落，甚至“黑暗”的时期，并且把造成这种“黑暗”和“文化倒退”的原因归咎于基督教会的统治。但这一时期的西欧也孕育出向近代过渡的诸多因素。（</a:t>
            </a:r>
            <a:r>
              <a:rPr lang="en-US" sz="2000" b="1">
                <a:latin typeface="Times New Roman" panose="02020603050405020304" pitchFamily="18" charset="0"/>
                <a:ea typeface="宋体" panose="02010600030101010101" pitchFamily="2" charset="-122"/>
              </a:rPr>
              <a:t>2</a:t>
            </a:r>
            <a:r>
              <a:rPr lang="zh-CN" sz="2000" b="1">
                <a:latin typeface="Times New Roman" panose="02020603050405020304" pitchFamily="18" charset="0"/>
                <a:ea typeface="宋体" panose="02010600030101010101" pitchFamily="2" charset="-122"/>
              </a:rPr>
              <a:t>分）</a:t>
            </a:r>
            <a:endParaRPr lang="zh-CN" altLang="en-US" sz="2000" b="1">
              <a:latin typeface="Times New Roman" panose="02020603050405020304" pitchFamily="18" charset="0"/>
              <a:ea typeface="宋体" panose="02010600030101010101" pitchFamily="2" charset="-122"/>
            </a:endParaRPr>
          </a:p>
        </p:txBody>
      </p:sp>
    </p:spTree>
    <p:custDataLst>
      <p:tags r:id="rId3"/>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custDataLst>
              <p:tags r:id="rId1"/>
            </p:custDataLst>
          </p:nvPr>
        </p:nvSpPr>
        <p:spPr>
          <a:xfrm>
            <a:off x="-1" y="0"/>
            <a:ext cx="11748655" cy="583565"/>
          </a:xfrm>
          <a:prstGeom prst="rect">
            <a:avLst/>
          </a:prstGeom>
          <a:solidFill>
            <a:schemeClr val="bg1"/>
          </a:solidFill>
        </p:spPr>
        <p:txBody>
          <a:bodyPr wrap="square">
            <a:spAutoFit/>
          </a:bodyPr>
          <a:p>
            <a:r>
              <a:rPr lang="zh-CN" altLang="en-US" sz="3200" b="1">
                <a:latin typeface="楷体" panose="02010609060101010101" charset="-122"/>
                <a:ea typeface="楷体" panose="02010609060101010101" charset="-122"/>
              </a:rPr>
              <a:t>【重难点突破</a:t>
            </a:r>
            <a:r>
              <a:rPr lang="en-US" altLang="zh-CN" sz="3200" b="1">
                <a:latin typeface="楷体" panose="02010609060101010101" charset="-122"/>
                <a:ea typeface="楷体" panose="02010609060101010101" charset="-122"/>
              </a:rPr>
              <a:t> 2</a:t>
            </a:r>
            <a:r>
              <a:rPr lang="zh-CN" altLang="en-US" sz="3200" b="1">
                <a:latin typeface="楷体" panose="02010609060101010101" charset="-122"/>
                <a:ea typeface="楷体" panose="02010609060101010101" charset="-122"/>
              </a:rPr>
              <a:t>】 </a:t>
            </a:r>
            <a:r>
              <a:rPr lang="en-US" altLang="zh-CN" sz="2800" dirty="0">
                <a:solidFill>
                  <a:srgbClr val="000000"/>
                </a:solidFill>
                <a:latin typeface="黑体" panose="02010609060101010101" pitchFamily="49" charset="-122"/>
                <a:ea typeface="黑体" panose="02010609060101010101" pitchFamily="49" charset="-122"/>
              </a:rPr>
              <a:t> </a:t>
            </a:r>
            <a:r>
              <a:rPr lang="zh-CN" sz="2800" dirty="0">
                <a:solidFill>
                  <a:srgbClr val="000000"/>
                </a:solidFill>
                <a:latin typeface="黑体" panose="02010609060101010101" pitchFamily="49" charset="-122"/>
                <a:ea typeface="黑体" panose="02010609060101010101" pitchFamily="49" charset="-122"/>
              </a:rPr>
              <a:t>罗马法的发展</a:t>
            </a:r>
            <a:endParaRPr lang="zh-CN" sz="2800" dirty="0">
              <a:solidFill>
                <a:srgbClr val="000000"/>
              </a:solidFill>
              <a:latin typeface="黑体" panose="02010609060101010101" pitchFamily="49" charset="-122"/>
              <a:ea typeface="黑体" panose="02010609060101010101" pitchFamily="49" charset="-122"/>
            </a:endParaRPr>
          </a:p>
        </p:txBody>
      </p:sp>
      <p:sp>
        <p:nvSpPr>
          <p:cNvPr id="100" name="文本框 99"/>
          <p:cNvSpPr txBox="1"/>
          <p:nvPr/>
        </p:nvSpPr>
        <p:spPr>
          <a:xfrm>
            <a:off x="319405" y="488315"/>
            <a:ext cx="11604625" cy="6369685"/>
          </a:xfrm>
          <a:prstGeom prst="rect">
            <a:avLst/>
          </a:prstGeom>
          <a:noFill/>
          <a:ln w="9525">
            <a:noFill/>
          </a:ln>
        </p:spPr>
        <p:txBody>
          <a:bodyPr wrap="square">
            <a:spAutoFit/>
          </a:bodyPr>
          <a:p>
            <a:pPr indent="0">
              <a:lnSpc>
                <a:spcPct val="120000"/>
              </a:lnSpc>
            </a:pPr>
            <a:r>
              <a:rPr lang="zh-CN" sz="2000" b="1">
                <a:latin typeface="Times New Roman" panose="02020603050405020304" pitchFamily="18" charset="0"/>
                <a:ea typeface="宋体" panose="02010600030101010101" pitchFamily="2" charset="-122"/>
              </a:rPr>
              <a:t>阅读材料，回答问题。（</a:t>
            </a:r>
            <a:r>
              <a:rPr lang="en-US" sz="2000" b="1">
                <a:latin typeface="Times New Roman" panose="02020603050405020304" pitchFamily="18" charset="0"/>
                <a:ea typeface="宋体" panose="02010600030101010101" pitchFamily="2" charset="-122"/>
              </a:rPr>
              <a:t>14</a:t>
            </a:r>
            <a:r>
              <a:rPr lang="zh-CN" sz="2000" b="1">
                <a:latin typeface="Times New Roman" panose="02020603050405020304" pitchFamily="18" charset="0"/>
                <a:ea typeface="宋体" panose="02010600030101010101" pitchFamily="2" charset="-122"/>
              </a:rPr>
              <a:t>分）</a:t>
            </a:r>
            <a:r>
              <a:rPr lang="zh-CN" sz="2000" b="1">
                <a:ea typeface="黑体" panose="02010609060101010101" pitchFamily="49" charset="-122"/>
              </a:rPr>
              <a:t>材料一</a:t>
            </a:r>
            <a:r>
              <a:rPr lang="en-US" altLang="zh-CN" sz="2000" b="1">
                <a:ea typeface="黑体" panose="02010609060101010101" pitchFamily="49" charset="-122"/>
              </a:rPr>
              <a:t>        </a:t>
            </a:r>
            <a:r>
              <a:rPr lang="zh-CN" sz="2000" b="1">
                <a:latin typeface="Times New Roman" panose="02020603050405020304" pitchFamily="18" charset="0"/>
                <a:cs typeface="楷体_GB2312" charset="0"/>
              </a:rPr>
              <a:t>罗马最古老的成文法是公元前</a:t>
            </a:r>
            <a:r>
              <a:rPr lang="en-US" sz="2000" b="1">
                <a:latin typeface="Times New Roman" panose="02020603050405020304" pitchFamily="18" charset="0"/>
                <a:cs typeface="楷体_GB2312" charset="0"/>
              </a:rPr>
              <a:t>5</a:t>
            </a:r>
            <a:r>
              <a:rPr lang="zh-CN" sz="2000" b="1">
                <a:latin typeface="Times New Roman" panose="02020603050405020304" pitchFamily="18" charset="0"/>
                <a:cs typeface="楷体_GB2312" charset="0"/>
              </a:rPr>
              <a:t>世纪中叶制定的《十二铜表法》。起初，《十二铜表法》及其他的法律规范仅适用于罗马城邦的公民，属于公民法。随着罗马对外扩张以及国际交往和商业的发展，罗马公民同外邦人和被征服地区居民的矛盾和纠纷日益增多，同时产生需要局部承认外邦人等的合法权利并予以法律保护的问题。于是，执法官按照罗马统治阶级的意志和愿望，在审理涉及外邦人讼争案件中，吸收外邦人法律，拓展罗马法的适用范围，逐渐形成了万民法。在帝国社会中，庞杂的法令需要加以编纂和整理。同时，日趋复杂的社会经济生活，也要求确切地规定权利与义务。因此，法学家的活动十分活跃。</a:t>
            </a:r>
            <a:r>
              <a:rPr lang="en-US" altLang="zh-CN" sz="2000" b="1">
                <a:latin typeface="Times New Roman" panose="02020603050405020304" pitchFamily="18" charset="0"/>
                <a:cs typeface="楷体_GB2312" charset="0"/>
              </a:rPr>
              <a:t>                                                </a:t>
            </a:r>
            <a:r>
              <a:rPr lang="zh-CN" sz="2000" b="1">
                <a:latin typeface="Times New Roman" panose="02020603050405020304" pitchFamily="18" charset="0"/>
                <a:cs typeface="楷体_GB2312" charset="0"/>
              </a:rPr>
              <a:t>——摘编自吴于廑等《世界史》</a:t>
            </a:r>
            <a:r>
              <a:rPr lang="zh-CN" sz="2000" b="1">
                <a:ea typeface="黑体" panose="02010609060101010101" pitchFamily="49" charset="-122"/>
              </a:rPr>
              <a:t>材料二</a:t>
            </a:r>
            <a:r>
              <a:rPr lang="en-US" altLang="zh-CN" sz="2000" b="1">
                <a:ea typeface="黑体" panose="02010609060101010101" pitchFamily="49" charset="-122"/>
              </a:rPr>
              <a:t>        </a:t>
            </a:r>
            <a:r>
              <a:rPr lang="zh-CN" sz="2000" b="1">
                <a:latin typeface="Times New Roman" panose="02020603050405020304" pitchFamily="18" charset="0"/>
                <a:cs typeface="楷体_GB2312" charset="0"/>
              </a:rPr>
              <a:t>从</a:t>
            </a:r>
            <a:r>
              <a:rPr lang="en-US" sz="2000" b="1">
                <a:latin typeface="Times New Roman" panose="02020603050405020304" pitchFamily="18" charset="0"/>
                <a:cs typeface="楷体_GB2312" charset="0"/>
              </a:rPr>
              <a:t>3</a:t>
            </a:r>
            <a:r>
              <a:rPr lang="zh-CN" sz="2000" b="1">
                <a:latin typeface="Times New Roman" panose="02020603050405020304" pitchFamily="18" charset="0"/>
                <a:cs typeface="楷体_GB2312" charset="0"/>
              </a:rPr>
              <a:t>世纪起，罗马奴隶制社会陷入危机，统治阶级迫切要求将反映本阶级意志的现行法律固定下来，借以维持和巩固其统治地位，因而着手法律汇编工作。公元</a:t>
            </a:r>
            <a:r>
              <a:rPr lang="en-US" sz="2000" b="1">
                <a:latin typeface="Times New Roman" panose="02020603050405020304" pitchFamily="18" charset="0"/>
                <a:cs typeface="楷体_GB2312" charset="0"/>
              </a:rPr>
              <a:t>4</a:t>
            </a:r>
            <a:r>
              <a:rPr lang="zh-CN" sz="2000" b="1">
                <a:latin typeface="Times New Roman" panose="02020603050405020304" pitchFamily="18" charset="0"/>
                <a:cs typeface="楷体_GB2312" charset="0"/>
              </a:rPr>
              <a:t>世纪末，罗马分裂为东西两个帝国。拜占庭帝国皇帝查士丁尼力图恢复罗马帝国的版图和挽救垂危的奴隶制。他的目的虽未实现，但他系统编纂罗马法的工作却对后世产生了重大影响。其成果《民法大全》反映出帝国全盛时期的罗马法的全貌。从这一意义上讲，《民法大会》的出现标志着罗马法发展的顶峰。后世所讲的罗马法往往就是指《民法大全》，它也是研究罗马法的主要史料。</a:t>
            </a:r>
            <a:r>
              <a:rPr lang="en-US" altLang="zh-CN" sz="2000" b="1">
                <a:latin typeface="Times New Roman" panose="02020603050405020304" pitchFamily="18" charset="0"/>
                <a:cs typeface="楷体_GB2312" charset="0"/>
              </a:rPr>
              <a:t>                                                                                    </a:t>
            </a:r>
            <a:r>
              <a:rPr lang="zh-CN" sz="2000" b="1">
                <a:latin typeface="Times New Roman" panose="02020603050405020304" pitchFamily="18" charset="0"/>
                <a:cs typeface="楷体_GB2312" charset="0"/>
              </a:rPr>
              <a:t>——摘编自沈宗灵《略论罗马法的发展及其历史影响》</a:t>
            </a:r>
            <a:r>
              <a:rPr lang="zh-CN" sz="2000" b="1">
                <a:latin typeface="Times New Roman" panose="02020603050405020304" pitchFamily="18" charset="0"/>
                <a:ea typeface="宋体" panose="02010600030101010101" pitchFamily="2" charset="-122"/>
              </a:rPr>
              <a:t></a:t>
            </a:r>
            <a:r>
              <a:rPr lang="zh-CN" sz="2000" b="1">
                <a:solidFill>
                  <a:srgbClr val="FF0000"/>
                </a:solidFill>
                <a:latin typeface="Times New Roman" panose="02020603050405020304" pitchFamily="18" charset="0"/>
                <a:ea typeface="宋体" panose="02010600030101010101" pitchFamily="2" charset="-122"/>
              </a:rPr>
              <a:t>（</a:t>
            </a:r>
            <a:r>
              <a:rPr lang="en-US" sz="2000" b="1">
                <a:solidFill>
                  <a:srgbClr val="FF0000"/>
                </a:solidFill>
                <a:latin typeface="Times New Roman" panose="02020603050405020304" pitchFamily="18" charset="0"/>
                <a:ea typeface="宋体" panose="02010600030101010101" pitchFamily="2" charset="-122"/>
              </a:rPr>
              <a:t>1</a:t>
            </a:r>
            <a:r>
              <a:rPr lang="zh-CN" sz="2000" b="1">
                <a:solidFill>
                  <a:srgbClr val="FF0000"/>
                </a:solidFill>
                <a:latin typeface="Times New Roman" panose="02020603050405020304" pitchFamily="18" charset="0"/>
                <a:ea typeface="宋体" panose="02010600030101010101" pitchFamily="2" charset="-122"/>
              </a:rPr>
              <a:t>）根据材料一、二，指出罗马法发展的趋势，并指出其标志性事件。（</a:t>
            </a:r>
            <a:r>
              <a:rPr lang="en-US" sz="2000" b="1">
                <a:solidFill>
                  <a:srgbClr val="FF0000"/>
                </a:solidFill>
                <a:latin typeface="Times New Roman" panose="02020603050405020304" pitchFamily="18" charset="0"/>
                <a:ea typeface="宋体" panose="02010600030101010101" pitchFamily="2" charset="-122"/>
              </a:rPr>
              <a:t>8</a:t>
            </a:r>
            <a:r>
              <a:rPr lang="zh-CN" sz="2000" b="1">
                <a:solidFill>
                  <a:srgbClr val="FF0000"/>
                </a:solidFill>
                <a:latin typeface="Times New Roman" panose="02020603050405020304" pitchFamily="18" charset="0"/>
                <a:ea typeface="宋体" panose="02010600030101010101" pitchFamily="2" charset="-122"/>
              </a:rPr>
              <a:t>分）（</a:t>
            </a:r>
            <a:r>
              <a:rPr lang="en-US" sz="2000" b="1">
                <a:solidFill>
                  <a:srgbClr val="FF0000"/>
                </a:solidFill>
                <a:latin typeface="Times New Roman" panose="02020603050405020304" pitchFamily="18" charset="0"/>
                <a:ea typeface="宋体" panose="02010600030101010101" pitchFamily="2" charset="-122"/>
              </a:rPr>
              <a:t>2</a:t>
            </a:r>
            <a:r>
              <a:rPr lang="zh-CN" sz="2000" b="1">
                <a:solidFill>
                  <a:srgbClr val="FF0000"/>
                </a:solidFill>
                <a:latin typeface="Times New Roman" panose="02020603050405020304" pitchFamily="18" charset="0"/>
                <a:ea typeface="宋体" panose="02010600030101010101" pitchFamily="2" charset="-122"/>
              </a:rPr>
              <a:t>）根据材料一、二并结合所学知识，概括《民法大全》编纂的历史意义。（</a:t>
            </a:r>
            <a:r>
              <a:rPr lang="en-US" sz="2000" b="1">
                <a:solidFill>
                  <a:srgbClr val="FF0000"/>
                </a:solidFill>
                <a:latin typeface="Times New Roman" panose="02020603050405020304" pitchFamily="18" charset="0"/>
                <a:ea typeface="宋体" panose="02010600030101010101" pitchFamily="2" charset="-122"/>
              </a:rPr>
              <a:t>6</a:t>
            </a:r>
            <a:r>
              <a:rPr lang="zh-CN" sz="2000" b="1">
                <a:solidFill>
                  <a:srgbClr val="FF0000"/>
                </a:solidFill>
                <a:latin typeface="Times New Roman" panose="02020603050405020304" pitchFamily="18" charset="0"/>
                <a:ea typeface="宋体" panose="02010600030101010101" pitchFamily="2" charset="-122"/>
              </a:rPr>
              <a:t>分）</a:t>
            </a:r>
            <a:endParaRPr lang="zh-CN" altLang="en-US" sz="2000" b="1">
              <a:solidFill>
                <a:srgbClr val="FF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319405" y="5346065"/>
            <a:ext cx="11438255" cy="1420495"/>
          </a:xfrm>
          <a:prstGeom prst="rect">
            <a:avLst/>
          </a:prstGeom>
          <a:solidFill>
            <a:schemeClr val="accent4">
              <a:lumMod val="20000"/>
              <a:lumOff val="80000"/>
            </a:schemeClr>
          </a:solidFill>
          <a:ln w="28575" cmpd="sng">
            <a:solidFill>
              <a:schemeClr val="accent1">
                <a:shade val="50000"/>
              </a:schemeClr>
            </a:solidFill>
            <a:prstDash val="solid"/>
          </a:ln>
        </p:spPr>
        <p:txBody>
          <a:bodyPr wrap="square">
            <a:spAutoFit/>
          </a:bodyPr>
          <a:p>
            <a:pPr marL="733425" indent="-733425">
              <a:lnSpc>
                <a:spcPct val="120000"/>
              </a:lnSpc>
            </a:pPr>
            <a:r>
              <a:rPr lang="zh-CN" sz="2400" b="1">
                <a:solidFill>
                  <a:srgbClr val="FF0000"/>
                </a:solidFill>
                <a:latin typeface="Times New Roman" panose="02020603050405020304" pitchFamily="18" charset="0"/>
                <a:ea typeface="宋体" panose="02010600030101010101" pitchFamily="2" charset="-122"/>
              </a:rPr>
              <a:t>（</a:t>
            </a:r>
            <a:r>
              <a:rPr lang="en-US" sz="2400" b="1">
                <a:solidFill>
                  <a:srgbClr val="FF0000"/>
                </a:solidFill>
                <a:latin typeface="Times New Roman" panose="02020603050405020304" pitchFamily="18" charset="0"/>
                <a:ea typeface="宋体" panose="02010600030101010101" pitchFamily="2" charset="-122"/>
              </a:rPr>
              <a:t>1</a:t>
            </a:r>
            <a:r>
              <a:rPr lang="zh-CN" sz="2400" b="1">
                <a:solidFill>
                  <a:srgbClr val="FF0000"/>
                </a:solidFill>
                <a:latin typeface="Times New Roman" panose="02020603050405020304" pitchFamily="18" charset="0"/>
                <a:ea typeface="宋体" panose="02010600030101010101" pitchFamily="2" charset="-122"/>
              </a:rPr>
              <a:t>）趋势：</a:t>
            </a:r>
            <a:r>
              <a:rPr lang="zh-CN" sz="2400" b="1">
                <a:solidFill>
                  <a:schemeClr val="tx1"/>
                </a:solidFill>
                <a:latin typeface="Times New Roman" panose="02020603050405020304" pitchFamily="18" charset="0"/>
                <a:ea typeface="宋体" panose="02010600030101010101" pitchFamily="2" charset="-122"/>
              </a:rPr>
              <a:t>从习惯法到成文法；从公民法到万民法；从零散到形成体系。（</a:t>
            </a:r>
            <a:r>
              <a:rPr lang="en-US" sz="2400" b="1">
                <a:solidFill>
                  <a:schemeClr val="tx1"/>
                </a:solidFill>
                <a:latin typeface="Times New Roman" panose="02020603050405020304" pitchFamily="18" charset="0"/>
                <a:ea typeface="宋体" panose="02010600030101010101" pitchFamily="2" charset="-122"/>
              </a:rPr>
              <a:t>4</a:t>
            </a:r>
            <a:r>
              <a:rPr lang="zh-CN" sz="2400" b="1">
                <a:solidFill>
                  <a:schemeClr val="tx1"/>
                </a:solidFill>
                <a:latin typeface="Times New Roman" panose="02020603050405020304" pitchFamily="18" charset="0"/>
                <a:ea typeface="宋体" panose="02010600030101010101" pitchFamily="2" charset="-122"/>
              </a:rPr>
              <a:t>分，答出两点即可）</a:t>
            </a:r>
            <a:r>
              <a:rPr lang="zh-CN" sz="2400" b="1">
                <a:solidFill>
                  <a:srgbClr val="FF0000"/>
                </a:solidFill>
                <a:latin typeface="Times New Roman" panose="02020603050405020304" pitchFamily="18" charset="0"/>
                <a:ea typeface="宋体" panose="02010600030101010101" pitchFamily="2" charset="-122"/>
              </a:rPr>
              <a:t>标志：</a:t>
            </a:r>
            <a:r>
              <a:rPr lang="zh-CN" sz="2400" b="1">
                <a:latin typeface="Times New Roman" panose="02020603050405020304" pitchFamily="18" charset="0"/>
                <a:ea typeface="宋体" panose="02010600030101010101" pitchFamily="2" charset="-122"/>
              </a:rPr>
              <a:t>《十二铜表法》；《民法大全》。（4分）</a:t>
            </a:r>
            <a:endParaRPr lang="zh-CN" sz="2400" b="1">
              <a:latin typeface="Times New Roman" panose="02020603050405020304" pitchFamily="18" charset="0"/>
              <a:ea typeface="宋体" panose="02010600030101010101" pitchFamily="2" charset="-122"/>
            </a:endParaRPr>
          </a:p>
        </p:txBody>
      </p:sp>
      <p:sp>
        <p:nvSpPr>
          <p:cNvPr id="4" name="文本框 3"/>
          <p:cNvSpPr txBox="1"/>
          <p:nvPr/>
        </p:nvSpPr>
        <p:spPr>
          <a:xfrm>
            <a:off x="319405" y="5346700"/>
            <a:ext cx="11430000" cy="1419860"/>
          </a:xfrm>
          <a:prstGeom prst="rect">
            <a:avLst/>
          </a:prstGeom>
          <a:solidFill>
            <a:schemeClr val="accent4">
              <a:lumMod val="20000"/>
              <a:lumOff val="80000"/>
            </a:schemeClr>
          </a:solidFill>
          <a:ln w="28575" cmpd="sng">
            <a:solidFill>
              <a:schemeClr val="accent1">
                <a:shade val="50000"/>
              </a:schemeClr>
            </a:solidFill>
            <a:prstDash val="solid"/>
          </a:ln>
        </p:spPr>
        <p:txBody>
          <a:bodyPr>
            <a:noAutofit/>
          </a:bodyPr>
          <a:p>
            <a:pPr indent="0">
              <a:lnSpc>
                <a:spcPct val="120000"/>
              </a:lnSpc>
            </a:pPr>
            <a:r>
              <a:rPr lang="zh-CN" sz="2400" b="1">
                <a:solidFill>
                  <a:srgbClr val="FF0000"/>
                </a:solidFill>
                <a:latin typeface="Times New Roman" panose="02020603050405020304" pitchFamily="18" charset="0"/>
                <a:ea typeface="宋体" panose="02010600030101010101" pitchFamily="2" charset="-122"/>
              </a:rPr>
              <a:t>（</a:t>
            </a:r>
            <a:r>
              <a:rPr lang="en-US" sz="2400" b="1">
                <a:solidFill>
                  <a:srgbClr val="FF0000"/>
                </a:solidFill>
                <a:latin typeface="Times New Roman" panose="02020603050405020304" pitchFamily="18" charset="0"/>
                <a:ea typeface="宋体" panose="02010600030101010101" pitchFamily="2" charset="-122"/>
              </a:rPr>
              <a:t>2</a:t>
            </a:r>
            <a:r>
              <a:rPr lang="zh-CN" sz="2400" b="1">
                <a:solidFill>
                  <a:srgbClr val="FF0000"/>
                </a:solidFill>
                <a:latin typeface="Times New Roman" panose="02020603050405020304" pitchFamily="18" charset="0"/>
                <a:ea typeface="宋体" panose="02010600030101010101" pitchFamily="2" charset="-122"/>
              </a:rPr>
              <a:t>）意义：</a:t>
            </a:r>
            <a:r>
              <a:rPr lang="zh-CN" sz="2400" b="1">
                <a:solidFill>
                  <a:schemeClr val="tx1"/>
                </a:solidFill>
                <a:latin typeface="Times New Roman" panose="02020603050405020304" pitchFamily="18" charset="0"/>
                <a:ea typeface="宋体" panose="02010600030101010101" pitchFamily="2" charset="-122"/>
              </a:rPr>
              <a:t>使罗马法律形成了完整的体系；保存了罗马法律成果；有利于维护拜占庭帝国统治；为后世研究罗马法提供了重要史料；为后世制定法律提供了重要借鉴。（</a:t>
            </a:r>
            <a:r>
              <a:rPr lang="en-US" sz="2400" b="1">
                <a:solidFill>
                  <a:schemeClr val="tx1"/>
                </a:solidFill>
                <a:latin typeface="Times New Roman" panose="02020603050405020304" pitchFamily="18" charset="0"/>
                <a:ea typeface="宋体" panose="02010600030101010101" pitchFamily="2" charset="-122"/>
              </a:rPr>
              <a:t>6</a:t>
            </a:r>
            <a:r>
              <a:rPr lang="zh-CN" sz="2400" b="1">
                <a:solidFill>
                  <a:schemeClr val="tx1"/>
                </a:solidFill>
                <a:latin typeface="Times New Roman" panose="02020603050405020304" pitchFamily="18" charset="0"/>
                <a:ea typeface="宋体" panose="02010600030101010101" pitchFamily="2" charset="-122"/>
              </a:rPr>
              <a:t>分，答出三点即可）</a:t>
            </a:r>
            <a:endParaRPr lang="zh-CN" altLang="en-US" sz="2400" b="1">
              <a:solidFill>
                <a:schemeClr val="tx1"/>
              </a:solidFill>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bldLvl="0" animBg="1"/>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燕尾形 6"/>
          <p:cNvSpPr>
            <a:spLocks noChangeArrowheads="1"/>
          </p:cNvSpPr>
          <p:nvPr>
            <p:custDataLst>
              <p:tags r:id="rId1"/>
            </p:custDataLst>
          </p:nvPr>
        </p:nvSpPr>
        <p:spPr bwMode="auto">
          <a:xfrm>
            <a:off x="1225550" y="1793875"/>
            <a:ext cx="2000250" cy="768350"/>
          </a:xfrm>
          <a:prstGeom prst="chevron">
            <a:avLst>
              <a:gd name="adj" fmla="val 50041"/>
            </a:avLst>
          </a:prstGeom>
          <a:noFill/>
          <a:ln w="25400" algn="ctr">
            <a:noFill/>
            <a:miter lim="800000"/>
          </a:ln>
        </p:spPr>
        <p:txBody>
          <a:bodyPr lIns="91438" tIns="45719" rIns="91438" bIns="45719" anchor="ctr"/>
          <a:lstStyle/>
          <a:p>
            <a:pPr algn="ctr" defTabSz="1219200"/>
            <a:r>
              <a:rPr lang="zh-CN" altLang="en-US" sz="2800" b="1">
                <a:latin typeface="方正清刻本悦宋简体" panose="02000000000000000000" pitchFamily="2" charset="-122"/>
                <a:ea typeface="黑体" panose="02010609060101010101" pitchFamily="49" charset="-122"/>
              </a:rPr>
              <a:t>政治：</a:t>
            </a:r>
            <a:endParaRPr lang="zh-CN" altLang="en-US" sz="2800" b="1">
              <a:latin typeface="方正清刻本悦宋简体" panose="02000000000000000000" pitchFamily="2" charset="-122"/>
              <a:ea typeface="黑体" panose="02010609060101010101" pitchFamily="49" charset="-122"/>
            </a:endParaRPr>
          </a:p>
        </p:txBody>
      </p:sp>
      <p:sp>
        <p:nvSpPr>
          <p:cNvPr id="38914" name="圆角矩形 7"/>
          <p:cNvSpPr>
            <a:spLocks noChangeArrowheads="1"/>
          </p:cNvSpPr>
          <p:nvPr>
            <p:custDataLst>
              <p:tags r:id="rId2"/>
            </p:custDataLst>
          </p:nvPr>
        </p:nvSpPr>
        <p:spPr bwMode="auto">
          <a:xfrm>
            <a:off x="2362200" y="1792288"/>
            <a:ext cx="4451350" cy="874712"/>
          </a:xfrm>
          <a:prstGeom prst="roundRect">
            <a:avLst>
              <a:gd name="adj" fmla="val 16667"/>
            </a:avLst>
          </a:prstGeom>
          <a:noFill/>
          <a:ln w="25400" algn="ctr">
            <a:noFill/>
            <a:round/>
          </a:ln>
        </p:spPr>
        <p:txBody>
          <a:bodyPr lIns="91438" tIns="45719" rIns="91438" bIns="45719" anchor="ctr"/>
          <a:lstStyle/>
          <a:p>
            <a:pPr algn="ctr" defTabSz="1219200"/>
            <a:r>
              <a:rPr lang="en-US" altLang="zh-CN" sz="2800" b="1">
                <a:latin typeface="方正清刻本悦宋简体" panose="02000000000000000000" pitchFamily="2" charset="-122"/>
                <a:ea typeface="黑体" panose="02010609060101010101" pitchFamily="49" charset="-122"/>
                <a:cs typeface="微软雅黑" panose="020B0503020204020204" charset="-122"/>
                <a:sym typeface="+mn-ea"/>
              </a:rPr>
              <a:t>封君封臣制度，分裂混战</a:t>
            </a:r>
            <a:endParaRPr lang="en-US" altLang="zh-CN" sz="2800" b="1">
              <a:latin typeface="方正清刻本悦宋简体" panose="02000000000000000000" pitchFamily="2" charset="-122"/>
              <a:ea typeface="黑体" panose="02010609060101010101" pitchFamily="49" charset="-122"/>
              <a:cs typeface="微软雅黑" panose="020B0503020204020204" charset="-122"/>
              <a:sym typeface="+mn-ea"/>
            </a:endParaRPr>
          </a:p>
        </p:txBody>
      </p:sp>
      <p:sp>
        <p:nvSpPr>
          <p:cNvPr id="38915" name="圆角矩形 8"/>
          <p:cNvSpPr>
            <a:spLocks noChangeArrowheads="1"/>
          </p:cNvSpPr>
          <p:nvPr>
            <p:custDataLst>
              <p:tags r:id="rId3"/>
            </p:custDataLst>
          </p:nvPr>
        </p:nvSpPr>
        <p:spPr bwMode="auto">
          <a:xfrm>
            <a:off x="7019925" y="1792288"/>
            <a:ext cx="4451350" cy="874712"/>
          </a:xfrm>
          <a:prstGeom prst="roundRect">
            <a:avLst>
              <a:gd name="adj" fmla="val 16667"/>
            </a:avLst>
          </a:prstGeom>
          <a:noFill/>
          <a:ln w="25400" algn="ctr">
            <a:noFill/>
            <a:round/>
          </a:ln>
        </p:spPr>
        <p:txBody>
          <a:bodyPr lIns="91438" tIns="45719" rIns="91438" bIns="45719" anchor="ctr"/>
          <a:lstStyle/>
          <a:p>
            <a:pPr algn="ctr" defTabSz="1219200"/>
            <a:r>
              <a:rPr lang="en-US" altLang="zh-CN" sz="2800" b="1">
                <a:latin typeface="方正清刻本悦宋简体" panose="02000000000000000000" pitchFamily="2" charset="-122"/>
                <a:ea typeface="黑体" panose="02010609060101010101" pitchFamily="49" charset="-122"/>
                <a:cs typeface="微软雅黑" panose="020B0503020204020204" charset="-122"/>
                <a:sym typeface="+mn-ea"/>
              </a:rPr>
              <a:t>王权强化，议会兴起</a:t>
            </a:r>
            <a:endParaRPr lang="en-US" altLang="zh-CN" sz="2800" b="1">
              <a:latin typeface="方正清刻本悦宋简体" panose="02000000000000000000" pitchFamily="2" charset="-122"/>
              <a:ea typeface="黑体" panose="02010609060101010101" pitchFamily="49" charset="-122"/>
              <a:cs typeface="微软雅黑" panose="020B0503020204020204" charset="-122"/>
              <a:sym typeface="+mn-ea"/>
            </a:endParaRPr>
          </a:p>
        </p:txBody>
      </p:sp>
      <p:sp>
        <p:nvSpPr>
          <p:cNvPr id="38916" name="燕尾形 9"/>
          <p:cNvSpPr>
            <a:spLocks noChangeArrowheads="1"/>
          </p:cNvSpPr>
          <p:nvPr>
            <p:custDataLst>
              <p:tags r:id="rId4"/>
            </p:custDataLst>
          </p:nvPr>
        </p:nvSpPr>
        <p:spPr bwMode="auto">
          <a:xfrm>
            <a:off x="1182688" y="2470150"/>
            <a:ext cx="2000250" cy="768350"/>
          </a:xfrm>
          <a:prstGeom prst="chevron">
            <a:avLst>
              <a:gd name="adj" fmla="val 50041"/>
            </a:avLst>
          </a:prstGeom>
          <a:noFill/>
          <a:ln w="25400" algn="ctr">
            <a:noFill/>
            <a:miter lim="800000"/>
          </a:ln>
        </p:spPr>
        <p:txBody>
          <a:bodyPr lIns="91438" tIns="45719" rIns="91438" bIns="45719" anchor="ctr"/>
          <a:lstStyle/>
          <a:p>
            <a:pPr algn="ctr" defTabSz="1219200"/>
            <a:r>
              <a:rPr lang="zh-CN" altLang="en-US" sz="2800" b="1">
                <a:latin typeface="方正清刻本悦宋简体" panose="02000000000000000000" pitchFamily="2" charset="-122"/>
                <a:ea typeface="黑体" panose="02010609060101010101" pitchFamily="49" charset="-122"/>
              </a:rPr>
              <a:t>经济：</a:t>
            </a:r>
            <a:endParaRPr lang="zh-CN" altLang="en-US" sz="2800" b="1">
              <a:latin typeface="方正清刻本悦宋简体" panose="02000000000000000000" pitchFamily="2" charset="-122"/>
              <a:ea typeface="黑体" panose="02010609060101010101" pitchFamily="49" charset="-122"/>
            </a:endParaRPr>
          </a:p>
        </p:txBody>
      </p:sp>
      <p:sp>
        <p:nvSpPr>
          <p:cNvPr id="38917" name="圆角矩形 10"/>
          <p:cNvSpPr>
            <a:spLocks noChangeArrowheads="1"/>
          </p:cNvSpPr>
          <p:nvPr>
            <p:custDataLst>
              <p:tags r:id="rId5"/>
            </p:custDataLst>
          </p:nvPr>
        </p:nvSpPr>
        <p:spPr bwMode="auto">
          <a:xfrm>
            <a:off x="2076450" y="2381250"/>
            <a:ext cx="4451350" cy="874713"/>
          </a:xfrm>
          <a:prstGeom prst="roundRect">
            <a:avLst>
              <a:gd name="adj" fmla="val 16667"/>
            </a:avLst>
          </a:prstGeom>
          <a:noFill/>
          <a:ln w="25400" algn="ctr">
            <a:noFill/>
            <a:round/>
          </a:ln>
        </p:spPr>
        <p:txBody>
          <a:bodyPr lIns="91438" tIns="45719" rIns="91438" bIns="45719" anchor="ctr"/>
          <a:lstStyle/>
          <a:p>
            <a:pPr algn="ctr" defTabSz="1219200"/>
            <a:r>
              <a:rPr lang="en-US" altLang="zh-CN" sz="2800" b="1">
                <a:latin typeface="方正清刻本悦宋简体" panose="02000000000000000000" pitchFamily="2" charset="-122"/>
                <a:ea typeface="黑体" panose="02010609060101010101" pitchFamily="49" charset="-122"/>
                <a:cs typeface="微软雅黑" panose="020B0503020204020204" charset="-122"/>
                <a:sym typeface="+mn-ea"/>
              </a:rPr>
              <a:t>封建大庄园和农奴制</a:t>
            </a:r>
            <a:endParaRPr lang="en-US" altLang="zh-CN" sz="2800" b="1">
              <a:latin typeface="方正清刻本悦宋简体" panose="02000000000000000000" pitchFamily="2" charset="-122"/>
              <a:ea typeface="黑体" panose="02010609060101010101" pitchFamily="49" charset="-122"/>
              <a:cs typeface="微软雅黑" panose="020B0503020204020204" charset="-122"/>
              <a:sym typeface="+mn-ea"/>
            </a:endParaRPr>
          </a:p>
        </p:txBody>
      </p:sp>
      <p:sp>
        <p:nvSpPr>
          <p:cNvPr id="38918" name="圆角矩形 11"/>
          <p:cNvSpPr>
            <a:spLocks noChangeArrowheads="1"/>
          </p:cNvSpPr>
          <p:nvPr>
            <p:custDataLst>
              <p:tags r:id="rId6"/>
            </p:custDataLst>
          </p:nvPr>
        </p:nvSpPr>
        <p:spPr bwMode="auto">
          <a:xfrm>
            <a:off x="7078663" y="2381250"/>
            <a:ext cx="4451350" cy="874713"/>
          </a:xfrm>
          <a:prstGeom prst="roundRect">
            <a:avLst>
              <a:gd name="adj" fmla="val 16667"/>
            </a:avLst>
          </a:prstGeom>
          <a:noFill/>
          <a:ln w="25400" algn="ctr">
            <a:noFill/>
            <a:round/>
          </a:ln>
        </p:spPr>
        <p:txBody>
          <a:bodyPr lIns="91438" tIns="45719" rIns="91438" bIns="45719" anchor="ctr"/>
          <a:lstStyle/>
          <a:p>
            <a:pPr algn="ctr" defTabSz="1219200"/>
            <a:r>
              <a:rPr lang="zh-CN" altLang="en-US" sz="2800" b="1">
                <a:latin typeface="方正清刻本悦宋简体" panose="02000000000000000000" pitchFamily="2" charset="-122"/>
                <a:ea typeface="黑体" panose="02010609060101010101" pitchFamily="49" charset="-122"/>
                <a:cs typeface="微软雅黑" panose="020B0503020204020204" charset="-122"/>
                <a:sym typeface="+mn-ea"/>
              </a:rPr>
              <a:t>城市兴起，市民自治</a:t>
            </a:r>
            <a:endParaRPr lang="zh-CN" altLang="en-US" sz="2800" b="1">
              <a:latin typeface="方正清刻本悦宋简体" panose="02000000000000000000" pitchFamily="2" charset="-122"/>
              <a:ea typeface="黑体" panose="02010609060101010101" pitchFamily="49" charset="-122"/>
              <a:cs typeface="微软雅黑" panose="020B0503020204020204" charset="-122"/>
              <a:sym typeface="+mn-ea"/>
            </a:endParaRPr>
          </a:p>
        </p:txBody>
      </p:sp>
      <p:sp>
        <p:nvSpPr>
          <p:cNvPr id="38919" name="燕尾形 12"/>
          <p:cNvSpPr>
            <a:spLocks noChangeArrowheads="1"/>
          </p:cNvSpPr>
          <p:nvPr>
            <p:custDataLst>
              <p:tags r:id="rId7"/>
            </p:custDataLst>
          </p:nvPr>
        </p:nvSpPr>
        <p:spPr bwMode="auto">
          <a:xfrm>
            <a:off x="1181100" y="3106738"/>
            <a:ext cx="2000250" cy="768350"/>
          </a:xfrm>
          <a:prstGeom prst="chevron">
            <a:avLst>
              <a:gd name="adj" fmla="val 50041"/>
            </a:avLst>
          </a:prstGeom>
          <a:noFill/>
          <a:ln w="25400" algn="ctr">
            <a:noFill/>
            <a:miter lim="800000"/>
          </a:ln>
        </p:spPr>
        <p:txBody>
          <a:bodyPr lIns="91438" tIns="45719" rIns="91438" bIns="45719" anchor="ctr"/>
          <a:lstStyle/>
          <a:p>
            <a:pPr algn="ctr" defTabSz="1219200"/>
            <a:r>
              <a:rPr lang="zh-CN" altLang="en-US" sz="2800" b="1">
                <a:latin typeface="方正清刻本悦宋简体" panose="02000000000000000000" pitchFamily="2" charset="-122"/>
                <a:ea typeface="黑体" panose="02010609060101010101" pitchFamily="49" charset="-122"/>
              </a:rPr>
              <a:t>思想：</a:t>
            </a:r>
            <a:endParaRPr lang="zh-CN" altLang="en-US" sz="2800" b="1">
              <a:latin typeface="方正清刻本悦宋简体" panose="02000000000000000000" pitchFamily="2" charset="-122"/>
              <a:ea typeface="黑体" panose="02010609060101010101" pitchFamily="49" charset="-122"/>
            </a:endParaRPr>
          </a:p>
        </p:txBody>
      </p:sp>
      <p:sp>
        <p:nvSpPr>
          <p:cNvPr id="38920" name="圆角矩形 13"/>
          <p:cNvSpPr>
            <a:spLocks noChangeArrowheads="1"/>
          </p:cNvSpPr>
          <p:nvPr>
            <p:custDataLst>
              <p:tags r:id="rId8"/>
            </p:custDataLst>
          </p:nvPr>
        </p:nvSpPr>
        <p:spPr bwMode="auto">
          <a:xfrm>
            <a:off x="2165350" y="3062288"/>
            <a:ext cx="4451350" cy="811212"/>
          </a:xfrm>
          <a:prstGeom prst="roundRect">
            <a:avLst>
              <a:gd name="adj" fmla="val 16667"/>
            </a:avLst>
          </a:prstGeom>
          <a:noFill/>
          <a:ln w="25400" algn="ctr">
            <a:noFill/>
            <a:round/>
          </a:ln>
        </p:spPr>
        <p:txBody>
          <a:bodyPr lIns="91438" tIns="45719" rIns="91438" bIns="45719" anchor="ctr"/>
          <a:lstStyle/>
          <a:p>
            <a:pPr algn="ctr" defTabSz="1219200"/>
            <a:r>
              <a:rPr lang="zh-CN" altLang="en-US" sz="2800" b="1">
                <a:latin typeface="方正清刻本悦宋简体" panose="02000000000000000000" pitchFamily="2" charset="-122"/>
                <a:ea typeface="黑体" panose="02010609060101010101" pitchFamily="49" charset="-122"/>
                <a:cs typeface="微软雅黑" panose="020B0503020204020204" charset="-122"/>
                <a:sym typeface="+mn-ea"/>
              </a:rPr>
              <a:t>神权至上，束缚人性</a:t>
            </a:r>
            <a:endParaRPr lang="zh-CN" altLang="en-US" sz="2800" b="1">
              <a:latin typeface="方正清刻本悦宋简体" panose="02000000000000000000" pitchFamily="2" charset="-122"/>
              <a:ea typeface="黑体" panose="02010609060101010101" pitchFamily="49" charset="-122"/>
              <a:cs typeface="微软雅黑" panose="020B0503020204020204" charset="-122"/>
              <a:sym typeface="+mn-ea"/>
            </a:endParaRPr>
          </a:p>
        </p:txBody>
      </p:sp>
      <p:sp>
        <p:nvSpPr>
          <p:cNvPr id="38921" name="圆角矩形 14"/>
          <p:cNvSpPr>
            <a:spLocks noChangeArrowheads="1"/>
          </p:cNvSpPr>
          <p:nvPr>
            <p:custDataLst>
              <p:tags r:id="rId9"/>
            </p:custDataLst>
          </p:nvPr>
        </p:nvSpPr>
        <p:spPr bwMode="auto">
          <a:xfrm>
            <a:off x="7078663" y="2984500"/>
            <a:ext cx="4451350" cy="811213"/>
          </a:xfrm>
          <a:prstGeom prst="roundRect">
            <a:avLst>
              <a:gd name="adj" fmla="val 16667"/>
            </a:avLst>
          </a:prstGeom>
          <a:noFill/>
          <a:ln w="25400" algn="ctr">
            <a:noFill/>
            <a:round/>
          </a:ln>
        </p:spPr>
        <p:txBody>
          <a:bodyPr lIns="91438" tIns="45719" rIns="91438" bIns="45719" anchor="ctr"/>
          <a:lstStyle/>
          <a:p>
            <a:pPr algn="ctr" defTabSz="1219200"/>
            <a:r>
              <a:rPr lang="zh-CN" altLang="en-US" sz="2800" b="1">
                <a:latin typeface="方正清刻本悦宋简体" panose="02000000000000000000" pitchFamily="2" charset="-122"/>
                <a:ea typeface="黑体" panose="02010609060101010101" pitchFamily="49" charset="-122"/>
                <a:cs typeface="微软雅黑" panose="020B0503020204020204" charset="-122"/>
                <a:sym typeface="+mn-ea"/>
              </a:rPr>
              <a:t>大学兴起，思想解放</a:t>
            </a:r>
            <a:endParaRPr lang="zh-CN" altLang="en-US" sz="2800" b="1">
              <a:latin typeface="方正清刻本悦宋简体" panose="02000000000000000000" pitchFamily="2" charset="-122"/>
              <a:ea typeface="黑体" panose="02010609060101010101" pitchFamily="49" charset="-122"/>
              <a:cs typeface="微软雅黑" panose="020B0503020204020204" charset="-122"/>
              <a:sym typeface="+mn-ea"/>
            </a:endParaRPr>
          </a:p>
        </p:txBody>
      </p:sp>
      <p:cxnSp>
        <p:nvCxnSpPr>
          <p:cNvPr id="32" name="直接箭头连接符 31"/>
          <p:cNvCxnSpPr/>
          <p:nvPr>
            <p:custDataLst>
              <p:tags r:id="rId10"/>
            </p:custDataLst>
          </p:nvPr>
        </p:nvCxnSpPr>
        <p:spPr>
          <a:xfrm>
            <a:off x="6907213" y="2292350"/>
            <a:ext cx="571500" cy="1588"/>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38" name="直接箭头连接符 37"/>
          <p:cNvCxnSpPr/>
          <p:nvPr>
            <p:custDataLst>
              <p:tags r:id="rId11"/>
            </p:custDataLst>
          </p:nvPr>
        </p:nvCxnSpPr>
        <p:spPr>
          <a:xfrm>
            <a:off x="6450013" y="2865438"/>
            <a:ext cx="936625" cy="1587"/>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cxnSp>
        <p:nvCxnSpPr>
          <p:cNvPr id="41" name="直接箭头连接符 40"/>
          <p:cNvCxnSpPr/>
          <p:nvPr>
            <p:custDataLst>
              <p:tags r:id="rId12"/>
            </p:custDataLst>
          </p:nvPr>
        </p:nvCxnSpPr>
        <p:spPr>
          <a:xfrm>
            <a:off x="6653213" y="3454400"/>
            <a:ext cx="936625" cy="1588"/>
          </a:xfrm>
          <a:prstGeom prst="straightConnector1">
            <a:avLst/>
          </a:prstGeom>
          <a:ln>
            <a:solidFill>
              <a:srgbClr val="C00000"/>
            </a:solidFill>
            <a:tailEnd type="arrow"/>
          </a:ln>
        </p:spPr>
        <p:style>
          <a:lnRef idx="2">
            <a:schemeClr val="dk1"/>
          </a:lnRef>
          <a:fillRef idx="0">
            <a:schemeClr val="dk1"/>
          </a:fillRef>
          <a:effectRef idx="1">
            <a:schemeClr val="dk1"/>
          </a:effectRef>
          <a:fontRef idx="minor">
            <a:schemeClr val="tx1"/>
          </a:fontRef>
        </p:style>
      </p:cxnSp>
      <p:sp>
        <p:nvSpPr>
          <p:cNvPr id="38925" name="矩形 44"/>
          <p:cNvSpPr>
            <a:spLocks noChangeArrowheads="1"/>
          </p:cNvSpPr>
          <p:nvPr>
            <p:custDataLst>
              <p:tags r:id="rId13"/>
            </p:custDataLst>
          </p:nvPr>
        </p:nvSpPr>
        <p:spPr bwMode="auto">
          <a:xfrm>
            <a:off x="666750" y="2000250"/>
            <a:ext cx="571500" cy="1619250"/>
          </a:xfrm>
          <a:prstGeom prst="rect">
            <a:avLst/>
          </a:prstGeom>
          <a:solidFill>
            <a:srgbClr val="C00000"/>
          </a:solidFill>
          <a:ln w="25400" algn="ctr">
            <a:noFill/>
            <a:miter lim="800000"/>
          </a:ln>
        </p:spPr>
        <p:txBody>
          <a:bodyPr lIns="121917" tIns="60958" rIns="121917" bIns="60958" anchor="ctr"/>
          <a:lstStyle/>
          <a:p>
            <a:pPr algn="ctr" defTabSz="1219200"/>
            <a:r>
              <a:rPr lang="zh-CN" altLang="en-US" sz="3200">
                <a:solidFill>
                  <a:schemeClr val="bg1"/>
                </a:solidFill>
                <a:latin typeface="黑体" panose="02010609060101010101" pitchFamily="49" charset="-122"/>
                <a:ea typeface="黑体" panose="02010609060101010101" pitchFamily="49" charset="-122"/>
              </a:rPr>
              <a:t>西欧</a:t>
            </a:r>
            <a:endParaRPr lang="zh-CN" altLang="en-US" sz="3200">
              <a:solidFill>
                <a:schemeClr val="bg1"/>
              </a:solidFill>
              <a:latin typeface="黑体" panose="02010609060101010101" pitchFamily="49" charset="-122"/>
              <a:ea typeface="黑体" panose="02010609060101010101" pitchFamily="49" charset="-122"/>
            </a:endParaRPr>
          </a:p>
        </p:txBody>
      </p:sp>
      <p:sp>
        <p:nvSpPr>
          <p:cNvPr id="38926" name="矩形 45"/>
          <p:cNvSpPr>
            <a:spLocks noChangeArrowheads="1"/>
          </p:cNvSpPr>
          <p:nvPr>
            <p:custDataLst>
              <p:tags r:id="rId14"/>
            </p:custDataLst>
          </p:nvPr>
        </p:nvSpPr>
        <p:spPr bwMode="auto">
          <a:xfrm>
            <a:off x="606425" y="4541838"/>
            <a:ext cx="571500" cy="1619250"/>
          </a:xfrm>
          <a:prstGeom prst="rect">
            <a:avLst/>
          </a:prstGeom>
          <a:solidFill>
            <a:srgbClr val="C00000"/>
          </a:solidFill>
          <a:ln w="25400" algn="ctr">
            <a:noFill/>
            <a:miter lim="800000"/>
          </a:ln>
        </p:spPr>
        <p:txBody>
          <a:bodyPr lIns="121917" tIns="60958" rIns="121917" bIns="60958" anchor="ctr">
            <a:noAutofit/>
          </a:bodyPr>
          <a:lstStyle/>
          <a:p>
            <a:pPr lvl="0" algn="ctr" defTabSz="1219200">
              <a:buClrTx/>
              <a:buSzTx/>
              <a:buFontTx/>
            </a:pPr>
            <a:r>
              <a:rPr lang="zh-CN" altLang="en-US" sz="3200">
                <a:solidFill>
                  <a:schemeClr val="bg1"/>
                </a:solidFill>
                <a:latin typeface="黑体" panose="02010609060101010101" pitchFamily="49" charset="-122"/>
                <a:ea typeface="黑体" panose="02010609060101010101" pitchFamily="49" charset="-122"/>
                <a:sym typeface="+mn-ea"/>
              </a:rPr>
              <a:t>东欧</a:t>
            </a:r>
            <a:endParaRPr lang="zh-CN" altLang="en-US" sz="3200">
              <a:solidFill>
                <a:schemeClr val="bg1"/>
              </a:solidFill>
              <a:latin typeface="黑体" panose="02010609060101010101" pitchFamily="49" charset="-122"/>
              <a:ea typeface="黑体" panose="02010609060101010101" pitchFamily="49" charset="-122"/>
              <a:sym typeface="+mn-ea"/>
            </a:endParaRPr>
          </a:p>
        </p:txBody>
      </p:sp>
      <p:sp>
        <p:nvSpPr>
          <p:cNvPr id="38927" name="文本框 11"/>
          <p:cNvSpPr txBox="1">
            <a:spLocks noChangeArrowheads="1"/>
          </p:cNvSpPr>
          <p:nvPr>
            <p:custDataLst>
              <p:tags r:id="rId15"/>
            </p:custDataLst>
          </p:nvPr>
        </p:nvSpPr>
        <p:spPr bwMode="auto">
          <a:xfrm>
            <a:off x="1193800" y="4638675"/>
            <a:ext cx="1293813" cy="1419225"/>
          </a:xfrm>
          <a:prstGeom prst="rect">
            <a:avLst/>
          </a:prstGeom>
          <a:noFill/>
          <a:ln w="9525">
            <a:noFill/>
            <a:miter lim="800000"/>
          </a:ln>
        </p:spPr>
        <p:txBody>
          <a:bodyPr lIns="91438" tIns="45719" rIns="91438" bIns="45719">
            <a:spAutoFit/>
          </a:bodyPr>
          <a:lstStyle/>
          <a:p>
            <a:pPr defTabSz="1219200">
              <a:lnSpc>
                <a:spcPct val="120000"/>
              </a:lnSpc>
            </a:pPr>
            <a:r>
              <a:rPr lang="zh-CN" altLang="en-US" sz="2400" b="1">
                <a:latin typeface="黑体" panose="02010609060101010101" pitchFamily="49" charset="-122"/>
                <a:ea typeface="黑体" panose="02010609060101010101" pitchFamily="49" charset="-122"/>
              </a:rPr>
              <a:t>拜占庭</a:t>
            </a:r>
            <a:endParaRPr lang="zh-CN" altLang="en-US" sz="2400" b="1">
              <a:latin typeface="黑体" panose="02010609060101010101" pitchFamily="49" charset="-122"/>
              <a:ea typeface="黑体" panose="02010609060101010101" pitchFamily="49" charset="-122"/>
            </a:endParaRPr>
          </a:p>
          <a:p>
            <a:pPr defTabSz="1219200">
              <a:lnSpc>
                <a:spcPct val="120000"/>
              </a:lnSpc>
            </a:pPr>
            <a:endParaRPr lang="zh-CN" altLang="en-US" sz="2400" b="1">
              <a:latin typeface="黑体" panose="02010609060101010101" pitchFamily="49" charset="-122"/>
              <a:ea typeface="黑体" panose="02010609060101010101" pitchFamily="49" charset="-122"/>
            </a:endParaRPr>
          </a:p>
          <a:p>
            <a:pPr defTabSz="1219200">
              <a:lnSpc>
                <a:spcPct val="120000"/>
              </a:lnSpc>
            </a:pPr>
            <a:r>
              <a:rPr lang="zh-CN" altLang="en-US" sz="2400" b="1">
                <a:latin typeface="黑体" panose="02010609060101010101" pitchFamily="49" charset="-122"/>
                <a:ea typeface="黑体" panose="02010609060101010101" pitchFamily="49" charset="-122"/>
              </a:rPr>
              <a:t>俄罗斯</a:t>
            </a:r>
            <a:endParaRPr lang="zh-CN" altLang="en-US" sz="2400" b="1">
              <a:latin typeface="黑体" panose="02010609060101010101" pitchFamily="49" charset="-122"/>
              <a:ea typeface="黑体" panose="02010609060101010101" pitchFamily="49" charset="-122"/>
            </a:endParaRPr>
          </a:p>
        </p:txBody>
      </p:sp>
      <p:sp>
        <p:nvSpPr>
          <p:cNvPr id="49" name="横卷形 48"/>
          <p:cNvSpPr>
            <a:spLocks noChangeArrowheads="1"/>
          </p:cNvSpPr>
          <p:nvPr>
            <p:custDataLst>
              <p:tags r:id="rId16"/>
            </p:custDataLst>
          </p:nvPr>
        </p:nvSpPr>
        <p:spPr bwMode="auto">
          <a:xfrm>
            <a:off x="2765425" y="3671888"/>
            <a:ext cx="8953500" cy="952500"/>
          </a:xfrm>
          <a:prstGeom prst="horizontalScroll">
            <a:avLst>
              <a:gd name="adj" fmla="val 12500"/>
            </a:avLst>
          </a:prstGeom>
          <a:noFill/>
          <a:ln w="6350" algn="ctr">
            <a:solidFill>
              <a:schemeClr val="tx1"/>
            </a:solidFill>
            <a:round/>
          </a:ln>
        </p:spPr>
        <p:txBody>
          <a:bodyPr lIns="91438" tIns="45719" rIns="91438" bIns="45719" anchor="ctr"/>
          <a:lstStyle/>
          <a:p>
            <a:pPr algn="ctr" defTabSz="1219200"/>
            <a:r>
              <a:rPr lang="zh-CN" altLang="en-US" sz="2700" b="1">
                <a:solidFill>
                  <a:srgbClr val="C00000"/>
                </a:solidFill>
                <a:latin typeface="方正清楷 简" panose="02000500000000000000" charset="-122"/>
              </a:rPr>
              <a:t>西欧封建制行将崩溃，即将迈入资本主义发展轨道</a:t>
            </a:r>
            <a:endParaRPr lang="zh-CN" altLang="en-US" sz="2700" b="1">
              <a:solidFill>
                <a:srgbClr val="C00000"/>
              </a:solidFill>
              <a:latin typeface="方正清楷 简" panose="02000500000000000000" charset="-122"/>
            </a:endParaRPr>
          </a:p>
        </p:txBody>
      </p:sp>
      <p:sp>
        <p:nvSpPr>
          <p:cNvPr id="48" name="横卷形 47"/>
          <p:cNvSpPr>
            <a:spLocks noChangeArrowheads="1"/>
          </p:cNvSpPr>
          <p:nvPr>
            <p:custDataLst>
              <p:tags r:id="rId17"/>
            </p:custDataLst>
          </p:nvPr>
        </p:nvSpPr>
        <p:spPr bwMode="auto">
          <a:xfrm>
            <a:off x="2670810" y="5040313"/>
            <a:ext cx="8667750" cy="981075"/>
          </a:xfrm>
          <a:prstGeom prst="horizontalScroll">
            <a:avLst>
              <a:gd name="adj" fmla="val 12500"/>
            </a:avLst>
          </a:prstGeom>
          <a:noFill/>
          <a:ln w="6350" algn="ctr">
            <a:solidFill>
              <a:schemeClr val="tx1"/>
            </a:solidFill>
            <a:round/>
          </a:ln>
        </p:spPr>
        <p:txBody>
          <a:bodyPr lIns="91438" tIns="45719" rIns="91438" bIns="45719" anchor="ctr"/>
          <a:lstStyle/>
          <a:p>
            <a:pPr algn="ctr" defTabSz="1219200"/>
            <a:r>
              <a:rPr lang="zh-CN" altLang="en-US" sz="2700" b="1">
                <a:solidFill>
                  <a:srgbClr val="C00000"/>
                </a:solidFill>
                <a:latin typeface="方正清楷 简" panose="02000500000000000000" charset="-122"/>
              </a:rPr>
              <a:t>东欧继续强化皇权，加强中央集权，封建制度稳固</a:t>
            </a:r>
            <a:endParaRPr lang="zh-CN" altLang="en-US" sz="2700" b="1">
              <a:solidFill>
                <a:srgbClr val="C00000"/>
              </a:solidFill>
              <a:latin typeface="方正清楷 简" panose="02000500000000000000" charset="-122"/>
            </a:endParaRPr>
          </a:p>
        </p:txBody>
      </p:sp>
      <p:sp>
        <p:nvSpPr>
          <p:cNvPr id="33" name="文本框 32"/>
          <p:cNvSpPr txBox="1"/>
          <p:nvPr/>
        </p:nvSpPr>
        <p:spPr>
          <a:xfrm>
            <a:off x="4852670" y="212090"/>
            <a:ext cx="2917190" cy="480060"/>
          </a:xfrm>
          <a:prstGeom prst="rect">
            <a:avLst/>
          </a:prstGeom>
          <a:noFill/>
        </p:spPr>
        <p:txBody>
          <a:bodyPr vert="horz" wrap="square" lIns="49913" tIns="24957" rIns="49913" bIns="24957" numCol="1" spcCol="0" rtlCol="0" fromWordArt="0" anchor="t" anchorCtr="0" forceAA="0" compatLnSpc="0">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l" defTabSz="457200">
              <a:buClrTx/>
              <a:buSzTx/>
              <a:buFontTx/>
            </a:pPr>
            <a:r>
              <a:rPr lang="zh-CN" altLang="en-US" sz="3200" b="1">
                <a:solidFill>
                  <a:schemeClr val="tx1"/>
                </a:solidFill>
                <a:latin typeface="黑体" panose="02010609060101010101" pitchFamily="49" charset="-122"/>
                <a:ea typeface="黑体" panose="02010609060101010101" pitchFamily="49" charset="-122"/>
                <a:cs typeface="+mn-cs"/>
                <a:sym typeface="+mn-ea"/>
              </a:rPr>
              <a:t>本课小结</a:t>
            </a:r>
            <a:endParaRPr lang="zh-CN" altLang="en-US" sz="3200" b="1">
              <a:solidFill>
                <a:schemeClr val="tx1"/>
              </a:solidFill>
              <a:latin typeface="黑体" panose="02010609060101010101" pitchFamily="49" charset="-122"/>
              <a:ea typeface="黑体" panose="02010609060101010101" pitchFamily="49" charset="-122"/>
              <a:cs typeface="+mn-cs"/>
              <a:sym typeface="+mn-ea"/>
            </a:endParaRPr>
          </a:p>
        </p:txBody>
      </p:sp>
      <p:sp>
        <p:nvSpPr>
          <p:cNvPr id="2" name="文本框 1"/>
          <p:cNvSpPr txBox="1"/>
          <p:nvPr>
            <p:custDataLst>
              <p:tags r:id="rId18"/>
            </p:custDataLst>
          </p:nvPr>
        </p:nvSpPr>
        <p:spPr>
          <a:xfrm>
            <a:off x="3115310" y="1331595"/>
            <a:ext cx="1619250" cy="480060"/>
          </a:xfrm>
          <a:prstGeom prst="rect">
            <a:avLst/>
          </a:prstGeom>
          <a:noFill/>
        </p:spPr>
        <p:txBody>
          <a:bodyPr vert="horz" wrap="square" lIns="49913" tIns="24957" rIns="49913" bIns="24957" numCol="1" spcCol="0" rtlCol="0" fromWordArt="0" anchor="t" anchorCtr="0" forceAA="0" compatLnSpc="0">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ctr" defTabSz="457200">
              <a:buClrTx/>
              <a:buSzTx/>
              <a:buFontTx/>
            </a:pPr>
            <a:r>
              <a:rPr lang="en-US" altLang="zh-CN" sz="2800">
                <a:solidFill>
                  <a:srgbClr val="0909DF"/>
                </a:solidFill>
                <a:latin typeface="黑体" panose="02010609060101010101" pitchFamily="49" charset="-122"/>
                <a:ea typeface="黑体" panose="02010609060101010101" pitchFamily="49" charset="-122"/>
                <a:cs typeface="+mn-cs"/>
                <a:sym typeface="+mn-ea"/>
              </a:rPr>
              <a:t>“</a:t>
            </a:r>
            <a:r>
              <a:rPr lang="zh-CN" altLang="en-US" sz="2800">
                <a:solidFill>
                  <a:srgbClr val="0909DF"/>
                </a:solidFill>
                <a:latin typeface="黑体" panose="02010609060101010101" pitchFamily="49" charset="-122"/>
                <a:ea typeface="黑体" panose="02010609060101010101" pitchFamily="49" charset="-122"/>
                <a:cs typeface="+mn-cs"/>
                <a:sym typeface="+mn-ea"/>
              </a:rPr>
              <a:t>黑暗</a:t>
            </a:r>
            <a:r>
              <a:rPr lang="en-US" altLang="zh-CN" sz="2800">
                <a:solidFill>
                  <a:srgbClr val="0909DF"/>
                </a:solidFill>
                <a:latin typeface="黑体" panose="02010609060101010101" pitchFamily="49" charset="-122"/>
                <a:ea typeface="黑体" panose="02010609060101010101" pitchFamily="49" charset="-122"/>
                <a:cs typeface="+mn-cs"/>
                <a:sym typeface="+mn-ea"/>
              </a:rPr>
              <a:t>”</a:t>
            </a:r>
            <a:endParaRPr lang="en-US" altLang="zh-CN" sz="2800">
              <a:solidFill>
                <a:srgbClr val="0909DF"/>
              </a:solidFill>
              <a:latin typeface="黑体" panose="02010609060101010101" pitchFamily="49" charset="-122"/>
              <a:ea typeface="黑体" panose="02010609060101010101" pitchFamily="49" charset="-122"/>
              <a:cs typeface="+mn-cs"/>
              <a:sym typeface="+mn-ea"/>
            </a:endParaRPr>
          </a:p>
        </p:txBody>
      </p:sp>
      <p:sp>
        <p:nvSpPr>
          <p:cNvPr id="3" name="文本框 2"/>
          <p:cNvSpPr txBox="1"/>
          <p:nvPr>
            <p:custDataLst>
              <p:tags r:id="rId19"/>
            </p:custDataLst>
          </p:nvPr>
        </p:nvSpPr>
        <p:spPr>
          <a:xfrm>
            <a:off x="8435975" y="1331595"/>
            <a:ext cx="1619250" cy="480060"/>
          </a:xfrm>
          <a:prstGeom prst="rect">
            <a:avLst/>
          </a:prstGeom>
          <a:noFill/>
        </p:spPr>
        <p:txBody>
          <a:bodyPr vert="horz" wrap="square" lIns="49913" tIns="24957" rIns="49913" bIns="24957" numCol="1" spcCol="0" rtlCol="0" fromWordArt="0" anchor="t" anchorCtr="0" forceAA="0" compatLnSpc="0">
            <a:noAutofit/>
          </a:bodyPr>
          <a:lstStyle>
            <a:lvl1pPr algn="l" defTabSz="1185545" rtl="0" eaLnBrk="1" latinLnBrk="0" hangingPunct="1">
              <a:lnSpc>
                <a:spcPct val="90000"/>
              </a:lnSpc>
              <a:spcBef>
                <a:spcPct val="0"/>
              </a:spcBef>
              <a:buNone/>
              <a:defRPr sz="5700" kern="1200">
                <a:solidFill>
                  <a:schemeClr val="tx1"/>
                </a:solidFill>
                <a:latin typeface="+mj-lt"/>
                <a:ea typeface="+mj-ea"/>
                <a:cs typeface="+mj-cs"/>
              </a:defRPr>
            </a:lvl1pPr>
          </a:lstStyle>
          <a:p>
            <a:pPr lvl="0" algn="ctr" defTabSz="457200">
              <a:buClrTx/>
              <a:buSzTx/>
              <a:buFontTx/>
            </a:pPr>
            <a:r>
              <a:rPr lang="en-US" altLang="zh-CN" sz="2800">
                <a:solidFill>
                  <a:srgbClr val="0909DF"/>
                </a:solidFill>
                <a:latin typeface="黑体" panose="02010609060101010101" pitchFamily="49" charset="-122"/>
                <a:ea typeface="黑体" panose="02010609060101010101" pitchFamily="49" charset="-122"/>
                <a:cs typeface="+mn-cs"/>
                <a:sym typeface="+mn-ea"/>
              </a:rPr>
              <a:t>“</a:t>
            </a:r>
            <a:r>
              <a:rPr lang="zh-CN" altLang="en-US" sz="2800">
                <a:solidFill>
                  <a:srgbClr val="0909DF"/>
                </a:solidFill>
                <a:latin typeface="黑体" panose="02010609060101010101" pitchFamily="49" charset="-122"/>
                <a:ea typeface="黑体" panose="02010609060101010101" pitchFamily="49" charset="-122"/>
                <a:cs typeface="+mn-cs"/>
                <a:sym typeface="+mn-ea"/>
              </a:rPr>
              <a:t>曙光</a:t>
            </a:r>
            <a:r>
              <a:rPr lang="en-US" altLang="zh-CN" sz="2800">
                <a:solidFill>
                  <a:srgbClr val="0909DF"/>
                </a:solidFill>
                <a:latin typeface="黑体" panose="02010609060101010101" pitchFamily="49" charset="-122"/>
                <a:ea typeface="黑体" panose="02010609060101010101" pitchFamily="49" charset="-122"/>
                <a:cs typeface="+mn-cs"/>
                <a:sym typeface="+mn-ea"/>
              </a:rPr>
              <a:t>”</a:t>
            </a:r>
            <a:endParaRPr lang="en-US" altLang="zh-CN" sz="2800">
              <a:solidFill>
                <a:srgbClr val="0909DF"/>
              </a:solidFill>
              <a:latin typeface="黑体" panose="02010609060101010101" pitchFamily="49" charset="-122"/>
              <a:ea typeface="黑体" panose="02010609060101010101" pitchFamily="49" charset="-122"/>
              <a:cs typeface="+mn-cs"/>
              <a:sym typeface="+mn-ea"/>
            </a:endParaRPr>
          </a:p>
        </p:txBody>
      </p:sp>
    </p:spTree>
    <p:custDataLst>
      <p:tags r:id="rId20"/>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8917"/>
                                        </p:tgtEl>
                                        <p:attrNameLst>
                                          <p:attrName>style.visibility</p:attrName>
                                        </p:attrNameLst>
                                      </p:cBhvr>
                                      <p:to>
                                        <p:strVal val="visible"/>
                                      </p:to>
                                    </p:set>
                                    <p:anim calcmode="lin" valueType="num">
                                      <p:cBhvr additive="base">
                                        <p:cTn id="11" dur="500" fill="hold"/>
                                        <p:tgtEl>
                                          <p:spTgt spid="38917"/>
                                        </p:tgtEl>
                                        <p:attrNameLst>
                                          <p:attrName>ppt_x</p:attrName>
                                        </p:attrNameLst>
                                      </p:cBhvr>
                                      <p:tavLst>
                                        <p:tav tm="0">
                                          <p:val>
                                            <p:strVal val="#ppt_x"/>
                                          </p:val>
                                        </p:tav>
                                        <p:tav tm="100000">
                                          <p:val>
                                            <p:strVal val="#ppt_x"/>
                                          </p:val>
                                        </p:tav>
                                      </p:tavLst>
                                    </p:anim>
                                    <p:anim calcmode="lin" valueType="num">
                                      <p:cBhvr additive="base">
                                        <p:cTn id="12" dur="500" fill="hold"/>
                                        <p:tgtEl>
                                          <p:spTgt spid="389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8920"/>
                                        </p:tgtEl>
                                        <p:attrNameLst>
                                          <p:attrName>style.visibility</p:attrName>
                                        </p:attrNameLst>
                                      </p:cBhvr>
                                      <p:to>
                                        <p:strVal val="visible"/>
                                      </p:to>
                                    </p:set>
                                    <p:anim calcmode="lin" valueType="num">
                                      <p:cBhvr additive="base">
                                        <p:cTn id="15" dur="500" fill="hold"/>
                                        <p:tgtEl>
                                          <p:spTgt spid="38920"/>
                                        </p:tgtEl>
                                        <p:attrNameLst>
                                          <p:attrName>ppt_x</p:attrName>
                                        </p:attrNameLst>
                                      </p:cBhvr>
                                      <p:tavLst>
                                        <p:tav tm="0">
                                          <p:val>
                                            <p:strVal val="#ppt_x"/>
                                          </p:val>
                                        </p:tav>
                                        <p:tav tm="100000">
                                          <p:val>
                                            <p:strVal val="#ppt_x"/>
                                          </p:val>
                                        </p:tav>
                                      </p:tavLst>
                                    </p:anim>
                                    <p:anim calcmode="lin" valueType="num">
                                      <p:cBhvr additive="base">
                                        <p:cTn id="16" dur="500" fill="hold"/>
                                        <p:tgtEl>
                                          <p:spTgt spid="389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plus(in)">
                                      <p:cBhvr>
                                        <p:cTn id="21" dur="2000"/>
                                        <p:tgtEl>
                                          <p:spTgt spid="38"/>
                                        </p:tgtEl>
                                      </p:cBhvr>
                                    </p:animEffect>
                                  </p:childTnLst>
                                </p:cTn>
                              </p:par>
                              <p:par>
                                <p:cTn id="22" presetID="13" presetClass="entr" presetSubtype="16"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plus(in)">
                                      <p:cBhvr>
                                        <p:cTn id="24" dur="2000"/>
                                        <p:tgtEl>
                                          <p:spTgt spid="32"/>
                                        </p:tgtEl>
                                      </p:cBhvr>
                                    </p:animEffect>
                                  </p:childTnLst>
                                </p:cTn>
                              </p:par>
                              <p:par>
                                <p:cTn id="25" presetID="13" presetClass="entr" presetSubtype="16"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plus(in)">
                                      <p:cBhvr>
                                        <p:cTn id="27" dur="20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8915"/>
                                        </p:tgtEl>
                                        <p:attrNameLst>
                                          <p:attrName>style.visibility</p:attrName>
                                        </p:attrNameLst>
                                      </p:cBhvr>
                                      <p:to>
                                        <p:strVal val="visible"/>
                                      </p:to>
                                    </p:set>
                                    <p:anim calcmode="lin" valueType="num">
                                      <p:cBhvr additive="base">
                                        <p:cTn id="32" dur="500" fill="hold"/>
                                        <p:tgtEl>
                                          <p:spTgt spid="38915"/>
                                        </p:tgtEl>
                                        <p:attrNameLst>
                                          <p:attrName>ppt_x</p:attrName>
                                        </p:attrNameLst>
                                      </p:cBhvr>
                                      <p:tavLst>
                                        <p:tav tm="0">
                                          <p:val>
                                            <p:strVal val="#ppt_x"/>
                                          </p:val>
                                        </p:tav>
                                        <p:tav tm="100000">
                                          <p:val>
                                            <p:strVal val="#ppt_x"/>
                                          </p:val>
                                        </p:tav>
                                      </p:tavLst>
                                    </p:anim>
                                    <p:anim calcmode="lin" valueType="num">
                                      <p:cBhvr additive="base">
                                        <p:cTn id="33" dur="500" fill="hold"/>
                                        <p:tgtEl>
                                          <p:spTgt spid="38915"/>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8918"/>
                                        </p:tgtEl>
                                        <p:attrNameLst>
                                          <p:attrName>style.visibility</p:attrName>
                                        </p:attrNameLst>
                                      </p:cBhvr>
                                      <p:to>
                                        <p:strVal val="visible"/>
                                      </p:to>
                                    </p:set>
                                    <p:anim calcmode="lin" valueType="num">
                                      <p:cBhvr additive="base">
                                        <p:cTn id="36" dur="500" fill="hold"/>
                                        <p:tgtEl>
                                          <p:spTgt spid="38918"/>
                                        </p:tgtEl>
                                        <p:attrNameLst>
                                          <p:attrName>ppt_x</p:attrName>
                                        </p:attrNameLst>
                                      </p:cBhvr>
                                      <p:tavLst>
                                        <p:tav tm="0">
                                          <p:val>
                                            <p:strVal val="#ppt_x"/>
                                          </p:val>
                                        </p:tav>
                                        <p:tav tm="100000">
                                          <p:val>
                                            <p:strVal val="#ppt_x"/>
                                          </p:val>
                                        </p:tav>
                                      </p:tavLst>
                                    </p:anim>
                                    <p:anim calcmode="lin" valueType="num">
                                      <p:cBhvr additive="base">
                                        <p:cTn id="37" dur="500" fill="hold"/>
                                        <p:tgtEl>
                                          <p:spTgt spid="3891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8921"/>
                                        </p:tgtEl>
                                        <p:attrNameLst>
                                          <p:attrName>style.visibility</p:attrName>
                                        </p:attrNameLst>
                                      </p:cBhvr>
                                      <p:to>
                                        <p:strVal val="visible"/>
                                      </p:to>
                                    </p:set>
                                    <p:anim calcmode="lin" valueType="num">
                                      <p:cBhvr additive="base">
                                        <p:cTn id="40" dur="500" fill="hold"/>
                                        <p:tgtEl>
                                          <p:spTgt spid="38921"/>
                                        </p:tgtEl>
                                        <p:attrNameLst>
                                          <p:attrName>ppt_x</p:attrName>
                                        </p:attrNameLst>
                                      </p:cBhvr>
                                      <p:tavLst>
                                        <p:tav tm="0">
                                          <p:val>
                                            <p:strVal val="#ppt_x"/>
                                          </p:val>
                                        </p:tav>
                                        <p:tav tm="100000">
                                          <p:val>
                                            <p:strVal val="#ppt_x"/>
                                          </p:val>
                                        </p:tav>
                                      </p:tavLst>
                                    </p:anim>
                                    <p:anim calcmode="lin" valueType="num">
                                      <p:cBhvr additive="base">
                                        <p:cTn id="41" dur="500" fill="hold"/>
                                        <p:tgtEl>
                                          <p:spTgt spid="3892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ldLvl="0" animBg="1"/>
      <p:bldP spid="48" grpId="0" bldLvl="0" animBg="1"/>
      <p:bldP spid="38914" grpId="0"/>
      <p:bldP spid="38917" grpId="0"/>
      <p:bldP spid="38920" grpId="0"/>
      <p:bldP spid="38915" grpId="0"/>
      <p:bldP spid="38918" grpId="0"/>
      <p:bldP spid="38921"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5171652" y="1651167"/>
            <a:ext cx="541816" cy="702981"/>
          </a:xfrm>
          <a:prstGeom prst="rect">
            <a:avLst/>
          </a:prstGeom>
          <a:noFill/>
          <a:ln>
            <a:noFill/>
          </a:ln>
        </p:spPr>
        <p:txBody>
          <a:bodyPr wrap="square" rtlCol="0">
            <a:noAutofit/>
          </a:bodyPr>
          <a:lstStyle/>
          <a:p>
            <a:pPr>
              <a:buClrTx/>
              <a:buSzTx/>
              <a:buFontTx/>
            </a:pP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100" name="文本框 99"/>
          <p:cNvSpPr txBox="1"/>
          <p:nvPr/>
        </p:nvSpPr>
        <p:spPr>
          <a:xfrm>
            <a:off x="335280" y="692785"/>
            <a:ext cx="11659235" cy="2808605"/>
          </a:xfrm>
          <a:prstGeom prst="rect">
            <a:avLst/>
          </a:prstGeom>
          <a:noFill/>
          <a:ln w="12700" cmpd="sng">
            <a:solidFill>
              <a:schemeClr val="accent1">
                <a:shade val="50000"/>
              </a:schemeClr>
            </a:solidFill>
            <a:prstDash val="solid"/>
          </a:ln>
        </p:spPr>
        <p:txBody>
          <a:bodyPr wrap="square" rtlCol="0">
            <a:noAutofit/>
          </a:bodyPr>
          <a:lstStyle/>
          <a:p>
            <a:pPr>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1</a:t>
            </a:r>
            <a:r>
              <a:rPr sz="2375">
                <a:latin typeface="黑体" panose="02010609060101010101" pitchFamily="49" charset="-122"/>
                <a:ea typeface="黑体" panose="02010609060101010101" pitchFamily="49" charset="-122"/>
                <a:cs typeface="黑体" panose="02010609060101010101" pitchFamily="49" charset="-122"/>
                <a:sym typeface="+mn-ea"/>
              </a:rPr>
              <a:t>．（2023·全国高考新课标卷·32）有学者认为，直到13世纪，拜占庭人才被迫接受如下现实：他们的皇帝已经不具备所称的“统治全人类”的能力，皇帝的许可与授权已失去意义。这可以用来说明（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A．限制君主权力的思想广泛传播       B．地跨亚非欧三洲的奥斯曼帝国形成</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C．地中海地区出现资本主义萌芽       D．东罗马帝国疆域的缩减及国力损耗</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5" name="文本框 4"/>
          <p:cNvSpPr txBox="1"/>
          <p:nvPr>
            <p:custDataLst>
              <p:tags r:id="rId1"/>
            </p:custDataLst>
          </p:nvPr>
        </p:nvSpPr>
        <p:spPr>
          <a:xfrm>
            <a:off x="4645423" y="1561527"/>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D</a:t>
            </a:r>
            <a:endParaRPr lang="en-US" altLang="zh-CN" sz="4345" b="1">
              <a:solidFill>
                <a:srgbClr val="FF0000"/>
              </a:solidFill>
              <a:latin typeface="微软雅黑" panose="020B0503020204020204" charset="-122"/>
              <a:ea typeface="微软雅黑" panose="020B0503020204020204" charset="-122"/>
              <a:sym typeface="+mn-ea"/>
            </a:endParaRPr>
          </a:p>
        </p:txBody>
      </p:sp>
      <p:sp>
        <p:nvSpPr>
          <p:cNvPr id="4" name="文本框 3"/>
          <p:cNvSpPr txBox="1"/>
          <p:nvPr/>
        </p:nvSpPr>
        <p:spPr>
          <a:xfrm>
            <a:off x="335280" y="3732531"/>
            <a:ext cx="11659235" cy="2982595"/>
          </a:xfrm>
          <a:prstGeom prst="rect">
            <a:avLst/>
          </a:prstGeom>
          <a:noFill/>
          <a:ln w="12700" cmpd="sng">
            <a:solidFill>
              <a:schemeClr val="accent1">
                <a:shade val="50000"/>
              </a:schemeClr>
            </a:solidFill>
            <a:prstDash val="solid"/>
          </a:ln>
        </p:spPr>
        <p:txBody>
          <a:bodyPr wrap="square" rtlCol="0" anchor="t">
            <a:noAutofit/>
          </a:bodyPr>
          <a:lstStyle/>
          <a:p>
            <a:pPr lvl="0" algn="l">
              <a:lnSpc>
                <a:spcPct val="120000"/>
              </a:lnSpc>
              <a:buClrTx/>
              <a:buSzTx/>
              <a:buFontTx/>
            </a:pPr>
            <a:r>
              <a:rPr lang="en-US" sz="2375">
                <a:latin typeface="黑体" panose="02010609060101010101" pitchFamily="49" charset="-122"/>
                <a:ea typeface="黑体" panose="02010609060101010101" pitchFamily="49" charset="-122"/>
                <a:cs typeface="黑体" panose="02010609060101010101" pitchFamily="49" charset="-122"/>
                <a:sym typeface="+mn-ea"/>
              </a:rPr>
              <a:t>2</a:t>
            </a:r>
            <a:r>
              <a:rPr sz="2375">
                <a:latin typeface="黑体" panose="02010609060101010101" pitchFamily="49" charset="-122"/>
                <a:ea typeface="黑体" panose="02010609060101010101" pitchFamily="49" charset="-122"/>
                <a:cs typeface="黑体" panose="02010609060101010101" pitchFamily="49" charset="-122"/>
                <a:sym typeface="+mn-ea"/>
              </a:rPr>
              <a:t>．（2023·北京高考·12）中世纪德意志自治城市科隆是商业和手工业重镇，行会众多。1413年，该城最高行政机构市政会议讨论决定，永远禁止制造和使用纺丝搓丝机，理由是它会让该城许多丝织业从业者断了生路。对此理解正确的是（　　）</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①该决议不需要封建领主批准           ②工人通过罢工阻止新机器的引进</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③行会有效保护了成员的经济利益       ④该决议重创了机器大工业生产</a:t>
            </a:r>
            <a:endParaRPr sz="2375">
              <a:latin typeface="黑体" panose="02010609060101010101" pitchFamily="49" charset="-122"/>
              <a:ea typeface="黑体" panose="02010609060101010101" pitchFamily="49" charset="-122"/>
              <a:cs typeface="黑体" panose="02010609060101010101" pitchFamily="49" charset="-122"/>
              <a:sym typeface="+mn-ea"/>
            </a:endParaRPr>
          </a:p>
          <a:p>
            <a:pPr lvl="0" algn="l">
              <a:lnSpc>
                <a:spcPct val="120000"/>
              </a:lnSpc>
              <a:buClrTx/>
              <a:buSzTx/>
              <a:buFontTx/>
            </a:pPr>
            <a:r>
              <a:rPr sz="2375">
                <a:latin typeface="黑体" panose="02010609060101010101" pitchFamily="49" charset="-122"/>
                <a:ea typeface="黑体" panose="02010609060101010101" pitchFamily="49" charset="-122"/>
                <a:cs typeface="黑体" panose="02010609060101010101" pitchFamily="49" charset="-122"/>
                <a:sym typeface="+mn-ea"/>
              </a:rPr>
              <a:t>A．①③          B．②④           C．①④          D．②③</a:t>
            </a:r>
            <a:endParaRPr sz="2375">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custDataLst>
              <p:tags r:id="rId2"/>
            </p:custDataLst>
          </p:nvPr>
        </p:nvSpPr>
        <p:spPr>
          <a:xfrm>
            <a:off x="9498094" y="4551319"/>
            <a:ext cx="611424" cy="618323"/>
          </a:xfrm>
          <a:prstGeom prst="rect">
            <a:avLst/>
          </a:prstGeom>
          <a:noFill/>
          <a:ln>
            <a:noFill/>
          </a:ln>
        </p:spPr>
        <p:txBody>
          <a:bodyPr wrap="square" rtlCol="0">
            <a:noAutofit/>
          </a:bodyPr>
          <a:lstStyle/>
          <a:p>
            <a:pPr>
              <a:buClrTx/>
              <a:buSzTx/>
              <a:buFontTx/>
            </a:pPr>
            <a:r>
              <a:rPr lang="en-US" altLang="zh-CN" sz="4345" b="1">
                <a:solidFill>
                  <a:srgbClr val="FF0000"/>
                </a:solidFill>
                <a:latin typeface="微软雅黑" panose="020B0503020204020204" charset="-122"/>
                <a:ea typeface="微软雅黑" panose="020B0503020204020204" charset="-122"/>
                <a:sym typeface="+mn-ea"/>
              </a:rPr>
              <a:t>A</a:t>
            </a:r>
            <a:endParaRPr lang="en-US" altLang="zh-CN" sz="4345" b="1">
              <a:solidFill>
                <a:srgbClr val="FF0000"/>
              </a:solidFill>
              <a:latin typeface="微软雅黑" panose="020B0503020204020204" charset="-122"/>
              <a:ea typeface="微软雅黑" panose="020B050302020402020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SPECIAL_SOURCE" val="bdnul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SPECIAL_SOURCE" val="bdnul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SPECIAL_SOURCE" val="bdnull"/>
</p:tagLst>
</file>

<file path=ppt/tags/tag113.xml><?xml version="1.0" encoding="utf-8"?>
<p:tagLst xmlns:p="http://schemas.openxmlformats.org/presentationml/2006/main">
  <p:tag name="COMMONDATA" val="eyJoZGlkIjoiNzE5MmViMjEzYTAxMWYxZDVjNWI2NDRlMmY5YjcxNDcifQ=="/>
  <p:tag name="KSO_WPP_MARK_KEY" val="bf0b2dbc-8aa2-46ef-9bd2-df2abe9e3129"/>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AS_UNIQUEID" val="3145"/>
</p:tagLst>
</file>

<file path=ppt/tags/tag34.xml><?xml version="1.0" encoding="utf-8"?>
<p:tagLst xmlns:p="http://schemas.openxmlformats.org/presentationml/2006/main">
  <p:tag name="AS_UNIQUEID" val="3146"/>
</p:tagLst>
</file>

<file path=ppt/tags/tag35.xml><?xml version="1.0" encoding="utf-8"?>
<p:tagLst xmlns:p="http://schemas.openxmlformats.org/presentationml/2006/main">
  <p:tag name="AS_UNIQUEID" val="3147"/>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AS_UNIQUEID" val="3145"/>
</p:tagLst>
</file>

<file path=ppt/tags/tag42.xml><?xml version="1.0" encoding="utf-8"?>
<p:tagLst xmlns:p="http://schemas.openxmlformats.org/presentationml/2006/main">
  <p:tag name="AS_UNIQUEID" val="3146"/>
</p:tagLst>
</file>

<file path=ppt/tags/tag43.xml><?xml version="1.0" encoding="utf-8"?>
<p:tagLst xmlns:p="http://schemas.openxmlformats.org/presentationml/2006/main">
  <p:tag name="AS_UNIQUEID" val="3147"/>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TABLE_BEAUTIFY" val="smartTable{9250785b-66b0-4d10-864c-bbed9a872084}"/>
  <p:tag name="TABLE_ENDDRAG_ORIGIN_RECT" val="906*184"/>
  <p:tag name="TABLE_ENDDRAG_RECT" val="23*332*906*184"/>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SPECIAL_SOURCE" val="bdnull"/>
</p:tagLst>
</file>

<file path=ppt/tags/tag59.xml><?xml version="1.0" encoding="utf-8"?>
<p:tagLst xmlns:p="http://schemas.openxmlformats.org/presentationml/2006/main">
  <p:tag name="KSO_WM_UNIT_TABLE_BEAUTIFY" val="smartTable{51407e44-d955-4fbf-8e6a-15e17e16bd23}"/>
  <p:tag name="TABLE_ENDDRAG_ORIGIN_RECT" val="687*331"/>
  <p:tag name="TABLE_ENDDRAG_RECT" val="15*39*687*331"/>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SPECIAL_SOURCE" val="bdnul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SPECIAL_SOURCE" val="bdnull"/>
</p:tagLst>
</file>

<file path=ppt/tags/tag67.xml><?xml version="1.0" encoding="utf-8"?>
<p:tagLst xmlns:p="http://schemas.openxmlformats.org/presentationml/2006/main">
  <p:tag name="TABLE_ENDDRAG_ORIGIN_RECT" val="936*481"/>
  <p:tag name="TABLE_ENDDRAG_RECT" val="9*16*936*481"/>
</p:tagLst>
</file>

<file path=ppt/tags/tag68.xml><?xml version="1.0" encoding="utf-8"?>
<p:tagLst xmlns:p="http://schemas.openxmlformats.org/presentationml/2006/main">
  <p:tag name="KSO_WM_BEAUTIFY_FLAG" val="#wm#"/>
  <p:tag name="KSO_WM_TEMPLATE_CATEGORY" val="custom"/>
  <p:tag name="KSO_WM_TEMPLATE_INDEX" val="20202594"/>
  <p:tag name="KSO_WM_SPECIAL_SOURCE" val="bdnul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SPECIAL_SOURCE" val="bdnul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SPECIAL_SOURCE" val="bdnul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AS_UNIQUEID" val="496"/>
</p:tagLst>
</file>

<file path=ppt/tags/tag75.xml><?xml version="1.0" encoding="utf-8"?>
<p:tagLst xmlns:p="http://schemas.openxmlformats.org/presentationml/2006/main">
  <p:tag name="AS_UNIQUEID" val="497"/>
</p:tagLst>
</file>

<file path=ppt/tags/tag76.xml><?xml version="1.0" encoding="utf-8"?>
<p:tagLst xmlns:p="http://schemas.openxmlformats.org/presentationml/2006/main">
  <p:tag name="AS_UNIQUEID" val="498"/>
</p:tagLst>
</file>

<file path=ppt/tags/tag77.xml><?xml version="1.0" encoding="utf-8"?>
<p:tagLst xmlns:p="http://schemas.openxmlformats.org/presentationml/2006/main">
  <p:tag name="AS_UNIQUEID" val="499"/>
</p:tagLst>
</file>

<file path=ppt/tags/tag78.xml><?xml version="1.0" encoding="utf-8"?>
<p:tagLst xmlns:p="http://schemas.openxmlformats.org/presentationml/2006/main">
  <p:tag name="AS_UNIQUEID" val="500"/>
</p:tagLst>
</file>

<file path=ppt/tags/tag79.xml><?xml version="1.0" encoding="utf-8"?>
<p:tagLst xmlns:p="http://schemas.openxmlformats.org/presentationml/2006/main">
  <p:tag name="AS_UNIQUEID" val="50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AS_UNIQUEID" val="502"/>
</p:tagLst>
</file>

<file path=ppt/tags/tag81.xml><?xml version="1.0" encoding="utf-8"?>
<p:tagLst xmlns:p="http://schemas.openxmlformats.org/presentationml/2006/main">
  <p:tag name="AS_UNIQUEID" val="503"/>
</p:tagLst>
</file>

<file path=ppt/tags/tag82.xml><?xml version="1.0" encoding="utf-8"?>
<p:tagLst xmlns:p="http://schemas.openxmlformats.org/presentationml/2006/main">
  <p:tag name="AS_UNIQUEID" val="504"/>
</p:tagLst>
</file>

<file path=ppt/tags/tag83.xml><?xml version="1.0" encoding="utf-8"?>
<p:tagLst xmlns:p="http://schemas.openxmlformats.org/presentationml/2006/main">
  <p:tag name="AS_UNIQUEID" val="508"/>
</p:tagLst>
</file>

<file path=ppt/tags/tag84.xml><?xml version="1.0" encoding="utf-8"?>
<p:tagLst xmlns:p="http://schemas.openxmlformats.org/presentationml/2006/main">
  <p:tag name="AS_UNIQUEID" val="509"/>
</p:tagLst>
</file>

<file path=ppt/tags/tag85.xml><?xml version="1.0" encoding="utf-8"?>
<p:tagLst xmlns:p="http://schemas.openxmlformats.org/presentationml/2006/main">
  <p:tag name="AS_UNIQUEID" val="510"/>
</p:tagLst>
</file>

<file path=ppt/tags/tag86.xml><?xml version="1.0" encoding="utf-8"?>
<p:tagLst xmlns:p="http://schemas.openxmlformats.org/presentationml/2006/main">
  <p:tag name="AS_UNIQUEID" val="511"/>
</p:tagLst>
</file>

<file path=ppt/tags/tag87.xml><?xml version="1.0" encoding="utf-8"?>
<p:tagLst xmlns:p="http://schemas.openxmlformats.org/presentationml/2006/main">
  <p:tag name="AS_UNIQUEID" val="512"/>
</p:tagLst>
</file>

<file path=ppt/tags/tag88.xml><?xml version="1.0" encoding="utf-8"?>
<p:tagLst xmlns:p="http://schemas.openxmlformats.org/presentationml/2006/main">
  <p:tag name="AS_UNIQUEID" val="513"/>
</p:tagLst>
</file>

<file path=ppt/tags/tag89.xml><?xml version="1.0" encoding="utf-8"?>
<p:tagLst xmlns:p="http://schemas.openxmlformats.org/presentationml/2006/main">
  <p:tag name="AS_UNIQUEID" val="51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AS_UNIQUEID" val="518"/>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SPECIAL_SOURCE" val="bdnul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SPECIAL_SOURCE" val="bdnul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SPECIAL_SOURCE" val="bdnull"/>
</p:tagLst>
</file>

<file path=ppt/theme/theme1.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lang="zh-CN" altLang="en-US"/>
        </a:defPPr>
      </a:lstStyle>
      <a:style>
        <a:lnRef idx="2">
          <a:schemeClr val="accent1"/>
        </a:lnRef>
        <a:fillRef idx="0">
          <a:srgbClr val="FFFFFF"/>
        </a:fillRef>
        <a:effectRef idx="0">
          <a:srgbClr val="FFFFFF"/>
        </a:effectRef>
        <a:fontRef idx="minor">
          <a:schemeClr val="tx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5382</Words>
  <Application>WPS 演示</Application>
  <PresentationFormat>宽屏</PresentationFormat>
  <Paragraphs>306</Paragraphs>
  <Slides>14</Slides>
  <Notes>16</Notes>
  <HiddenSlides>0</HiddenSlides>
  <MMClips>0</MMClips>
  <ScaleCrop>false</ScaleCrop>
  <HeadingPairs>
    <vt:vector size="6" baseType="variant">
      <vt:variant>
        <vt:lpstr>已用的字体</vt:lpstr>
      </vt:variant>
      <vt:variant>
        <vt:i4>25</vt:i4>
      </vt:variant>
      <vt:variant>
        <vt:lpstr>主题</vt:lpstr>
      </vt:variant>
      <vt:variant>
        <vt:i4>8</vt:i4>
      </vt:variant>
      <vt:variant>
        <vt:lpstr>幻灯片标题</vt:lpstr>
      </vt:variant>
      <vt:variant>
        <vt:i4>14</vt:i4>
      </vt:variant>
    </vt:vector>
  </HeadingPairs>
  <TitlesOfParts>
    <vt:vector size="47" baseType="lpstr">
      <vt:lpstr>Arial</vt:lpstr>
      <vt:lpstr>宋体</vt:lpstr>
      <vt:lpstr>Wingdings</vt:lpstr>
      <vt:lpstr>黑体</vt:lpstr>
      <vt:lpstr>Wingdings</vt:lpstr>
      <vt:lpstr>华文新魏</vt:lpstr>
      <vt:lpstr>微软雅黑</vt:lpstr>
      <vt:lpstr>楷体</vt:lpstr>
      <vt:lpstr>华文中宋</vt:lpstr>
      <vt:lpstr>方正姚体</vt:lpstr>
      <vt:lpstr>Times New Roman</vt:lpstr>
      <vt:lpstr>Times New Roman</vt:lpstr>
      <vt:lpstr>Wingdings 2</vt:lpstr>
      <vt:lpstr>Calibri</vt:lpstr>
      <vt:lpstr>宋体</vt:lpstr>
      <vt:lpstr>方正卡通简体</vt:lpstr>
      <vt:lpstr>方正宋刻本秀楷简体</vt:lpstr>
      <vt:lpstr>等线</vt:lpstr>
      <vt:lpstr>Calibri</vt:lpstr>
      <vt:lpstr>方正清刻本悦宋简体</vt:lpstr>
      <vt:lpstr>方正清楷 简</vt:lpstr>
      <vt:lpstr>Arial Unicode MS</vt:lpstr>
      <vt:lpstr>Calibri Light</vt:lpstr>
      <vt:lpstr>楷体_GB2312</vt:lpstr>
      <vt:lpstr>新宋体</vt:lpstr>
      <vt:lpstr>自定义设计方案</vt:lpstr>
      <vt:lpstr>1_自定义设计方案</vt:lpstr>
      <vt:lpstr>1_Office 主题​​</vt:lpstr>
      <vt:lpstr>2_自定义设计方案</vt:lpstr>
      <vt:lpstr>3_自定义设计方案</vt:lpstr>
      <vt:lpstr>4_自定义设计方案</vt:lpstr>
      <vt:lpstr>5_自定义设计方案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紫萱</cp:lastModifiedBy>
  <cp:revision>20</cp:revision>
  <dcterms:created xsi:type="dcterms:W3CDTF">2023-09-18T08:39:00Z</dcterms:created>
  <dcterms:modified xsi:type="dcterms:W3CDTF">2023-09-19T11:32:29Z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E7FB786E87F249DD8C1D00FE8658004E_13</vt:lpwstr>
  </property>
</Properties>
</file>