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8" r:id="rId6"/>
    <p:sldId id="271" r:id="rId7"/>
    <p:sldId id="259" r:id="rId8"/>
    <p:sldId id="268" r:id="rId9"/>
    <p:sldId id="260" r:id="rId10"/>
    <p:sldId id="267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4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file:///C:\Users\HOTPC\Desktop\7&#26376;&#20221;\&#25968;&#23398;%2520&#24517;&#20462;&#31532;&#19968;&#20876;(&#33487;&#25945;&#29256;)&#23398;&#29992;word&#29256;%2520275%2520&#33395;\&#32451;&#20064;&#26412;\&#31532;5&#31456;\F112.TIF" TargetMode="External"/><Relationship Id="rId7" Type="http://schemas.openxmlformats.org/officeDocument/2006/relationships/image" Target="../media/image5.png"/><Relationship Id="rId6" Type="http://schemas.openxmlformats.org/officeDocument/2006/relationships/image" Target="file:///C:\Users\HOTPC\Desktop\7&#26376;&#20221;\&#25968;&#23398;%2520&#24517;&#20462;&#31532;&#19968;&#20876;(&#33487;&#25945;&#29256;)&#23398;&#29992;word&#29256;%2520275%2520&#33395;\&#32451;&#20064;&#26412;\&#31532;5&#31456;\F111.TIF" TargetMode="External"/><Relationship Id="rId5" Type="http://schemas.openxmlformats.org/officeDocument/2006/relationships/image" Target="../media/image4.png"/><Relationship Id="rId4" Type="http://schemas.openxmlformats.org/officeDocument/2006/relationships/image" Target="file:///C:\Users\HOTPC\Desktop\7&#26376;&#20221;\&#25968;&#23398;%2520&#24517;&#20462;&#31532;&#19968;&#20876;(&#33487;&#25945;&#29256;)&#23398;&#29992;word&#29256;%2520275%2520&#33395;\&#32451;&#20064;&#26412;\&#31532;5&#31456;\F110.TIF" TargetMode="External"/><Relationship Id="rId3" Type="http://schemas.openxmlformats.org/officeDocument/2006/relationships/image" Target="../media/image3.png"/><Relationship Id="rId2" Type="http://schemas.openxmlformats.org/officeDocument/2006/relationships/image" Target="file:///C:\Users\HOTPC\Desktop\7&#26376;&#20221;\&#25968;&#23398;%2520&#24517;&#20462;&#31532;&#19968;&#20876;(&#33487;&#25945;&#29256;)&#23398;&#29992;word&#29256;%2520275%2520&#33395;\&#32451;&#20064;&#26412;\&#31532;5&#31456;\F109.TIF" TargetMode="Externa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hyperlink" Target="&#20154;&#21475;&#36235;&#21183;&#22270;.xl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&#25551;&#28857;&#36830;&#32447;&#30011;&#20989;&#25968;&#22270;&#20687;.xl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3375" y="885508"/>
            <a:ext cx="111617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章　函数概念与性质</a:t>
            </a:r>
            <a:endParaRPr lang="zh-CN" altLang="en-US" sz="4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0" y="2406968"/>
            <a:ext cx="12190413" cy="95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80000"/>
              </a:lnSpc>
              <a:tabLst>
                <a:tab pos="5022850" algn="l"/>
              </a:tabLst>
            </a:pPr>
            <a:r>
              <a:rPr lang="zh-CN" altLang="en-US" sz="3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课时　函数的概念和图象</a:t>
            </a:r>
            <a:r>
              <a:rPr lang="en-US" altLang="zh-CN" sz="3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(2)</a:t>
            </a:r>
            <a:endParaRPr lang="zh-CN" altLang="zh-CN" sz="36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18135" y="882650"/>
            <a:ext cx="1163764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问题</a:t>
            </a:r>
            <a:r>
              <a:rPr lang="en-US" altLang="zh-CN" sz="4000"/>
              <a:t>1</a:t>
            </a:r>
            <a:r>
              <a:rPr lang="zh-CN" altLang="en-US" sz="4000"/>
              <a:t>：（多选）下列各图像中，能表示函数</a:t>
            </a:r>
            <a:r>
              <a:rPr lang="en-US" altLang="zh-CN" sz="4000"/>
              <a:t> </a:t>
            </a:r>
            <a:r>
              <a:rPr lang="en-US" altLang="zh-CN" sz="4000" i="1">
                <a:latin typeface="Times New Roman" panose="02020603050405020304" charset="0"/>
                <a:cs typeface="Times New Roman" panose="02020603050405020304" charset="0"/>
              </a:rPr>
              <a:t>f</a:t>
            </a:r>
            <a:r>
              <a:rPr lang="en-US" altLang="zh-CN" sz="400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altLang="zh-CN" sz="4000" i="1">
                <a:latin typeface="Times New Roman" panose="02020603050405020304" charset="0"/>
                <a:cs typeface="Times New Roman" panose="02020603050405020304" charset="0"/>
              </a:rPr>
              <a:t>x</a:t>
            </a:r>
            <a:r>
              <a:rPr lang="en-US" altLang="zh-CN" sz="4000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altLang="en-US" sz="4000"/>
              <a:t>的图像是</a:t>
            </a:r>
            <a:r>
              <a:rPr lang="en-US" altLang="zh-CN" sz="4000"/>
              <a:t>(      ).</a:t>
            </a:r>
            <a:endParaRPr lang="en-US" altLang="zh-CN" sz="4000"/>
          </a:p>
        </p:txBody>
      </p:sp>
      <p:pic>
        <p:nvPicPr>
          <p:cNvPr id="76" name="图片 76" descr="F109.TIF"/>
          <p:cNvPicPr>
            <a:picLocks noChangeAspect="1" noChangeArrowheads="1"/>
          </p:cNvPicPr>
          <p:nvPr/>
        </p:nvPicPr>
        <p:blipFill>
          <a:blip r:embed="rId1" r:link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15" y="2792730"/>
            <a:ext cx="2482850" cy="2592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图片 75" descr="F110.TIF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5440" y="2792730"/>
            <a:ext cx="2421890" cy="2592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图片 74" descr="F111.T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3745" y="2792730"/>
            <a:ext cx="2749550" cy="259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图片 73" descr="F112.TIF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3810" y="2792730"/>
            <a:ext cx="2654935" cy="25920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直接连接符 2"/>
          <p:cNvCxnSpPr/>
          <p:nvPr/>
        </p:nvCxnSpPr>
        <p:spPr>
          <a:xfrm>
            <a:off x="3967480" y="2941320"/>
            <a:ext cx="15875" cy="24434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10433685" y="2792730"/>
            <a:ext cx="2540" cy="24536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43915" y="5586095"/>
            <a:ext cx="6445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A. </a:t>
            </a:r>
            <a:endParaRPr lang="en-US" altLang="zh-CN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3653155" y="5591175"/>
            <a:ext cx="6445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B</a:t>
            </a:r>
            <a:r>
              <a:rPr lang="en-US" altLang="zh-CN" sz="2800" b="1"/>
              <a:t>. </a:t>
            </a:r>
            <a:endParaRPr lang="en-US" altLang="zh-CN" sz="2800" b="1"/>
          </a:p>
        </p:txBody>
      </p:sp>
      <p:sp>
        <p:nvSpPr>
          <p:cNvPr id="8" name="文本框 7"/>
          <p:cNvSpPr txBox="1"/>
          <p:nvPr/>
        </p:nvSpPr>
        <p:spPr>
          <a:xfrm>
            <a:off x="6690995" y="5565775"/>
            <a:ext cx="6445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C</a:t>
            </a:r>
            <a:r>
              <a:rPr lang="en-US" altLang="zh-CN" sz="2800" b="1"/>
              <a:t>. </a:t>
            </a:r>
            <a:endParaRPr lang="en-US" altLang="zh-CN" sz="2800" b="1"/>
          </a:p>
        </p:txBody>
      </p:sp>
      <p:sp>
        <p:nvSpPr>
          <p:cNvPr id="9" name="文本框 8"/>
          <p:cNvSpPr txBox="1"/>
          <p:nvPr/>
        </p:nvSpPr>
        <p:spPr>
          <a:xfrm>
            <a:off x="9926955" y="5631815"/>
            <a:ext cx="6445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D </a:t>
            </a:r>
            <a:r>
              <a:rPr lang="en-US" altLang="zh-CN" sz="2800" b="1"/>
              <a:t>. </a:t>
            </a:r>
            <a:endParaRPr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5" grpId="2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0" y="527685"/>
            <a:ext cx="939101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问题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试画出下列函数的图像：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①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；</a:t>
            </a:r>
            <a:r>
              <a:rPr lang="zh-CN" altLang="zh-CN" sz="4000" kern="1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②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4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1.</a:t>
            </a:r>
            <a:endParaRPr lang="en-US" altLang="zh-CN" sz="4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9360" y="2698750"/>
            <a:ext cx="5447665" cy="41592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" y="2698750"/>
            <a:ext cx="5494655" cy="3979545"/>
          </a:xfrm>
          <a:prstGeom prst="rect">
            <a:avLst/>
          </a:prstGeom>
        </p:spPr>
      </p:pic>
      <p:graphicFrame>
        <p:nvGraphicFramePr>
          <p:cNvPr id="5" name="表格 4"/>
          <p:cNvGraphicFramePr/>
          <p:nvPr>
            <p:custDataLst>
              <p:tags r:id="rId3"/>
            </p:custDataLst>
          </p:nvPr>
        </p:nvGraphicFramePr>
        <p:xfrm>
          <a:off x="6685915" y="1902460"/>
          <a:ext cx="5071110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535"/>
                <a:gridCol w="838835"/>
                <a:gridCol w="845185"/>
                <a:gridCol w="845185"/>
                <a:gridCol w="845185"/>
                <a:gridCol w="845185"/>
              </a:tblGrid>
              <a:tr h="3714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endParaRPr lang="en-US" altLang="zh-CN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-1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</a:tr>
              <a:tr h="3714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y</a:t>
                      </a:r>
                      <a:endParaRPr lang="en-US" altLang="zh-CN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4"/>
            </p:custDataLst>
          </p:nvPr>
        </p:nvGraphicFramePr>
        <p:xfrm>
          <a:off x="1266825" y="1908175"/>
          <a:ext cx="409575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250"/>
                <a:gridCol w="1365250"/>
                <a:gridCol w="136525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x</a:t>
                      </a:r>
                      <a:endParaRPr lang="en-US" altLang="zh-CN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-1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i="1">
                          <a:latin typeface="Times New Roman" panose="02020603050405020304" charset="0"/>
                          <a:cs typeface="Times New Roman" panose="02020603050405020304" charset="0"/>
                        </a:rPr>
                        <a:t>y</a:t>
                      </a:r>
                      <a:endParaRPr lang="en-US" altLang="zh-CN" i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zh-CN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0" y="400050"/>
            <a:ext cx="920623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问题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</a:t>
            </a:r>
            <a:r>
              <a:rPr lang="zh-CN" altLang="en-US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试画出下列函数的图像：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①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4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en-US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∈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[1, 3)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；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②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4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en-US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∈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[0, 3)</a:t>
            </a:r>
            <a:endParaRPr lang="en-US" altLang="zh-CN" sz="4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③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 f</a:t>
            </a:r>
            <a:r>
              <a:rPr lang="en-US" altLang="zh-CN" sz="4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4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1,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∈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{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1, 0, 1, 2, 3}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altLang="zh-CN" sz="4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77200" y="1402715"/>
            <a:ext cx="4027805" cy="40443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402715"/>
            <a:ext cx="4062730" cy="40449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2715"/>
            <a:ext cx="4098290" cy="40925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6365" y="88074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2000" kern="1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①</a:t>
            </a:r>
            <a:r>
              <a:rPr lang="en-US" altLang="zh-CN" sz="2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2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2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2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2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2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en-US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∈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[1, 3)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；</a:t>
            </a:r>
            <a:endParaRPr lang="zh-CN" altLang="zh-CN" sz="2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58235" y="88074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2000" kern="1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②</a:t>
            </a:r>
            <a:r>
              <a:rPr lang="en-US" altLang="zh-CN" sz="2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2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2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2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2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2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en-US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en-US" altLang="zh-CN" sz="2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∈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[0, 3)</a:t>
            </a:r>
            <a:endParaRPr lang="en-US" altLang="zh-CN" sz="2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77200" y="88074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2000" kern="1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③</a:t>
            </a:r>
            <a:r>
              <a:rPr lang="en-US" altLang="zh-CN" sz="2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 f</a:t>
            </a:r>
            <a:r>
              <a:rPr lang="en-US" altLang="zh-CN" sz="2000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2000" i="1" kern="100" dirty="0" smtClean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2000" kern="100" dirty="0"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2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</a:t>
            </a:r>
            <a:r>
              <a:rPr lang="en-US" altLang="zh-CN" sz="2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1, </a:t>
            </a:r>
            <a:r>
              <a:rPr lang="en-US" altLang="zh-CN" sz="2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∈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{</a:t>
            </a:r>
            <a:r>
              <a:rPr lang="zh-CN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2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1, 0, 1, 2, 3}.</a:t>
            </a:r>
            <a:endParaRPr lang="en-US" altLang="zh-CN" sz="2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7350" y="802640"/>
            <a:ext cx="1141666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2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问题</a:t>
            </a:r>
            <a:r>
              <a:rPr lang="en-US" altLang="zh-CN" sz="2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4</a:t>
            </a:r>
            <a:r>
              <a:rPr lang="zh-CN" altLang="en-US" sz="2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zh-CN" altLang="zh-CN" sz="2800" kern="100" dirty="0">
                <a:cs typeface="Times New Roman" panose="02020603050405020304"/>
                <a:sym typeface="+mn-ea"/>
              </a:rPr>
              <a:t>某学生从家里去学校，骑自行车一段时间后，因自行车爆胎，改为推车步行，选项中横轴表示出发后经过的时间，纵轴表示该学生与家的距离，则较符合该学生行进过程的选项是</a:t>
            </a:r>
            <a:r>
              <a:rPr lang="en-US" altLang="zh-CN" sz="2800" kern="100" dirty="0">
                <a:cs typeface="Courier New" panose="02070309020205020404"/>
                <a:sym typeface="+mn-ea"/>
              </a:rPr>
              <a:t>(</a:t>
            </a:r>
            <a:r>
              <a:rPr lang="zh-CN" altLang="zh-CN" sz="2800" kern="100" dirty="0">
                <a:cs typeface="Times New Roman" panose="02020603050405020304"/>
                <a:sym typeface="+mn-ea"/>
              </a:rPr>
              <a:t>　　</a:t>
            </a:r>
            <a:r>
              <a:rPr lang="en-US" altLang="zh-CN" sz="2800" kern="100" dirty="0">
                <a:cs typeface="Courier New" panose="02070309020205020404"/>
                <a:sym typeface="+mn-ea"/>
              </a:rPr>
              <a:t>)</a:t>
            </a:r>
            <a:endParaRPr lang="zh-CN" altLang="zh-CN" sz="280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sz="28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169" name="图片 79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6"/>
          <a:stretch>
            <a:fillRect/>
          </a:stretch>
        </p:blipFill>
        <p:spPr bwMode="auto">
          <a:xfrm>
            <a:off x="5974715" y="2327910"/>
            <a:ext cx="5829300" cy="453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9415" y="1048385"/>
            <a:ext cx="1139317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2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问题</a:t>
            </a:r>
            <a:r>
              <a:rPr lang="en-US" altLang="zh-CN" sz="2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</a:t>
            </a:r>
            <a:r>
              <a:rPr lang="zh-CN" altLang="en-US" sz="2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zh-CN" altLang="en-US" sz="2800"/>
              <a:t>从人口统计年鉴中查到我国从19</a:t>
            </a:r>
            <a:r>
              <a:rPr lang="en-US" altLang="zh-CN" sz="2800"/>
              <a:t>7</a:t>
            </a:r>
            <a:r>
              <a:rPr lang="zh-CN" altLang="en-US" sz="2800"/>
              <a:t>9年至</a:t>
            </a:r>
            <a:r>
              <a:rPr lang="en-US" altLang="zh-CN" sz="2800"/>
              <a:t>2014</a:t>
            </a:r>
            <a:r>
              <a:rPr lang="zh-CN" altLang="en-US" sz="2800"/>
              <a:t>年人口数据资料如下表所示：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693420" y="4250055"/>
            <a:ext cx="62496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800"/>
              <a:t>如何观察人口变换趋势呢？</a:t>
            </a:r>
            <a:endParaRPr lang="zh-CN" altLang="zh-CN" sz="2800"/>
          </a:p>
        </p:txBody>
      </p:sp>
      <p:sp>
        <p:nvSpPr>
          <p:cNvPr id="8" name="文本框 7"/>
          <p:cNvSpPr txBox="1"/>
          <p:nvPr/>
        </p:nvSpPr>
        <p:spPr>
          <a:xfrm>
            <a:off x="7860665" y="4250055"/>
            <a:ext cx="2411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hlinkClick r:id="rId1" action="ppaction://hlinkfile"/>
              </a:rPr>
              <a:t>Excel</a:t>
            </a:r>
            <a:r>
              <a:rPr lang="zh-CN" altLang="en-US" sz="2800" b="1">
                <a:hlinkClick r:id="rId1" action="ppaction://hlinkfile"/>
              </a:rPr>
              <a:t>作图</a:t>
            </a:r>
            <a:endParaRPr lang="zh-CN" altLang="en-US" sz="2800" b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15" y="2093595"/>
            <a:ext cx="11330940" cy="1535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08280" y="920750"/>
            <a:ext cx="118687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问题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6</a:t>
            </a:r>
            <a:r>
              <a:rPr lang="zh-CN" altLang="en-US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试画出二次函数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＝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30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＋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的图象，并根据图象回答下列问题：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(1) 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比较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zh-CN" altLang="zh-CN" sz="48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－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2), 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(1), 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(3)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的大小；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(2) 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若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0&lt;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&lt;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，试比较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与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的大小．</a:t>
            </a:r>
            <a:endParaRPr lang="en-US" altLang="zh-CN" sz="4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07070" y="5294630"/>
            <a:ext cx="33616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hlinkClick r:id="rId1" action="ppaction://hlinkfile"/>
              </a:rPr>
              <a:t>Excel</a:t>
            </a:r>
            <a:r>
              <a:rPr lang="zh-CN" altLang="zh-CN" sz="3200">
                <a:hlinkClick r:id="rId1" action="ppaction://hlinkfile"/>
              </a:rPr>
              <a:t>作图</a:t>
            </a:r>
            <a:endParaRPr lang="zh-CN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6530" y="1202055"/>
            <a:ext cx="1142365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变式</a:t>
            </a:r>
            <a:r>
              <a:rPr lang="en-US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1</a:t>
            </a:r>
            <a:r>
              <a:rPr lang="zh-CN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：问题</a:t>
            </a:r>
            <a:r>
              <a:rPr lang="en-US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6</a:t>
            </a:r>
            <a:r>
              <a:rPr lang="zh-CN" altLang="en-US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中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若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0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”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改为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0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”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，其他条件不变，结果怎样？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3530" y="3462655"/>
            <a:ext cx="1142365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spcAft>
                <a:spcPts val="0"/>
              </a:spcAft>
              <a:tabLst>
                <a:tab pos="5850890" algn="l"/>
              </a:tabLst>
            </a:pPr>
            <a:r>
              <a:rPr lang="zh-CN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变式</a:t>
            </a:r>
            <a:r>
              <a:rPr lang="en-US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2</a:t>
            </a:r>
            <a:r>
              <a:rPr lang="zh-CN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：</a:t>
            </a:r>
            <a:r>
              <a:rPr lang="zh-CN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问题</a:t>
            </a:r>
            <a:r>
              <a:rPr lang="en-US" altLang="zh-CN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6</a:t>
            </a:r>
            <a:r>
              <a:rPr lang="zh-CN" altLang="en-US" sz="4000" kern="100" dirty="0">
                <a:latin typeface="宋体" panose="02010600030101010101" pitchFamily="2" charset="-122"/>
                <a:cs typeface="Times New Roman" panose="02020603050405020304"/>
                <a:sym typeface="+mn-ea"/>
              </a:rPr>
              <a:t>中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若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0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”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改为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“|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|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＜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|</a:t>
            </a:r>
            <a:r>
              <a:rPr lang="en-US" altLang="zh-CN" sz="4000" i="1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x</a:t>
            </a:r>
            <a:r>
              <a:rPr lang="en-US" altLang="zh-CN" sz="4000" kern="100" baseline="-25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|</a:t>
            </a:r>
            <a:r>
              <a:rPr lang="en-US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”</a:t>
            </a:r>
            <a:r>
              <a:rPr lang="zh-CN" altLang="zh-CN" sz="4000" kern="1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，其他条件不变，结果怎样？</a:t>
            </a:r>
            <a:endParaRPr lang="zh-CN" altLang="zh-CN" sz="4000" kern="1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TABLE_ENDDRAG_ORIGIN_RECT" val="399*58"/>
  <p:tag name="TABLE_ENDDRAG_RECT" val="144*240*399*58"/>
</p:tagLst>
</file>

<file path=ppt/tags/tag3.xml><?xml version="1.0" encoding="utf-8"?>
<p:tagLst xmlns:p="http://schemas.openxmlformats.org/presentationml/2006/main">
  <p:tag name="TABLE_ENDDRAG_ORIGIN_RECT" val="322*51"/>
  <p:tag name="TABLE_ENDDRAG_RECT" val="144*240*322*51"/>
</p:tagLst>
</file>

<file path=ppt/tags/tag4.xml><?xml version="1.0" encoding="utf-8"?>
<p:tagLst xmlns:p="http://schemas.openxmlformats.org/presentationml/2006/main">
  <p:tag name="commondata" val="eyJoZGlkIjoiNDBjZDU2YmE1ZmNhY2VhMjI1YTA5ZjQwM2YzZWU0NTM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WPS 演示</Application>
  <PresentationFormat>宽屏</PresentationFormat>
  <Paragraphs>83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Times New Roman</vt:lpstr>
      <vt:lpstr>Times New Roman</vt:lpstr>
      <vt:lpstr>Courier New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qt</dc:creator>
  <cp:lastModifiedBy>秦涛</cp:lastModifiedBy>
  <cp:revision>12</cp:revision>
  <dcterms:created xsi:type="dcterms:W3CDTF">2023-10-09T08:17:00Z</dcterms:created>
  <dcterms:modified xsi:type="dcterms:W3CDTF">2023-10-16T13:20:17Z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81F4F6EAEAF34831891BE692DF0176AD_12</vt:lpwstr>
  </property>
  <property fmtid="{D5CDD505-2E9C-101B-9397-08002B2CF9AE}" pid="3" name="KSOProductBuildVer">
    <vt:lpwstr>2052-12.1.0.15712</vt:lpwstr>
  </property>
</Properties>
</file>