
<file path=[Content_Types].xml><?xml version="1.0" encoding="utf-8"?>
<Types xmlns="http://schemas.openxmlformats.org/package/2006/content-types">
  <Default Extension="png" ContentType="image/png"/>
  <Default Extension="bin"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Lst>
  <p:sldIdLst>
    <p:sldId id="599" r:id="rId2"/>
    <p:sldId id="628" r:id="rId3"/>
    <p:sldId id="630" r:id="rId4"/>
    <p:sldId id="635" r:id="rId5"/>
    <p:sldId id="636" r:id="rId6"/>
    <p:sldId id="666" r:id="rId7"/>
    <p:sldId id="637" r:id="rId8"/>
    <p:sldId id="644" r:id="rId9"/>
    <p:sldId id="660" r:id="rId10"/>
    <p:sldId id="645" r:id="rId11"/>
    <p:sldId id="647" r:id="rId12"/>
    <p:sldId id="661" r:id="rId13"/>
    <p:sldId id="662" r:id="rId14"/>
    <p:sldId id="649" r:id="rId15"/>
    <p:sldId id="650" r:id="rId16"/>
    <p:sldId id="663" r:id="rId17"/>
    <p:sldId id="652" r:id="rId18"/>
    <p:sldId id="653" r:id="rId19"/>
    <p:sldId id="655" r:id="rId20"/>
    <p:sldId id="656" r:id="rId21"/>
    <p:sldId id="657" r:id="rId22"/>
    <p:sldId id="658" r:id="rId23"/>
    <p:sldId id="659" r:id="rId24"/>
    <p:sldId id="664" r:id="rId25"/>
    <p:sldId id="667" r:id="rId26"/>
    <p:sldId id="665" r:id="rId27"/>
  </p:sldIdLst>
  <p:sldSz cx="11522075" cy="6480175"/>
  <p:notesSz cx="6858000" cy="9144000"/>
  <p:defaultTextStyle>
    <a:defPPr>
      <a:defRPr lang="zh-CN"/>
    </a:defPPr>
    <a:lvl1pPr algn="l" rtl="0" fontAlgn="base">
      <a:defRPr kern="1200">
        <a:solidFill>
          <a:schemeClr val="tx1"/>
        </a:solidFill>
        <a:latin typeface="Arial" panose="020B0604020202020204" pitchFamily="34" charset="0"/>
        <a:ea typeface="宋体" panose="02010600030101010101" pitchFamily="2" charset="-122"/>
        <a:cs typeface="+mn-cs"/>
      </a:defRPr>
    </a:lvl1pPr>
    <a:lvl2pPr marL="457200" algn="l" rtl="0" fontAlgn="base">
      <a:defRPr kern="1200">
        <a:solidFill>
          <a:schemeClr val="tx1"/>
        </a:solidFill>
        <a:latin typeface="Arial" panose="020B0604020202020204" pitchFamily="34" charset="0"/>
        <a:ea typeface="宋体" panose="02010600030101010101" pitchFamily="2" charset="-122"/>
        <a:cs typeface="+mn-cs"/>
      </a:defRPr>
    </a:lvl2pPr>
    <a:lvl3pPr marL="914400" algn="l" rtl="0" fontAlgn="base">
      <a:defRPr kern="1200">
        <a:solidFill>
          <a:schemeClr val="tx1"/>
        </a:solidFill>
        <a:latin typeface="Arial" panose="020B0604020202020204" pitchFamily="34" charset="0"/>
        <a:ea typeface="宋体" panose="02010600030101010101" pitchFamily="2" charset="-122"/>
        <a:cs typeface="+mn-cs"/>
      </a:defRPr>
    </a:lvl3pPr>
    <a:lvl4pPr marL="1371600" algn="l" rtl="0" fontAlgn="base">
      <a:defRPr kern="1200">
        <a:solidFill>
          <a:schemeClr val="tx1"/>
        </a:solidFill>
        <a:latin typeface="Arial" panose="020B0604020202020204" pitchFamily="34" charset="0"/>
        <a:ea typeface="宋体" panose="02010600030101010101" pitchFamily="2" charset="-122"/>
        <a:cs typeface="+mn-cs"/>
      </a:defRPr>
    </a:lvl4pPr>
    <a:lvl5pPr marL="1828800" algn="l" rtl="0" fontAlgn="base">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680" userDrawn="1">
          <p15:clr>
            <a:srgbClr val="A4A3A4"/>
          </p15:clr>
        </p15:guide>
        <p15:guide id="2" pos="36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100"/>
    <a:srgbClr val="A50021"/>
    <a:srgbClr val="3399FF"/>
    <a:srgbClr val="CC0000"/>
    <a:srgbClr val="FF9966"/>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992" y="822"/>
      </p:cViewPr>
      <p:guideLst>
        <p:guide orient="horz" pos="680"/>
        <p:guide pos="363"/>
      </p:guideLst>
    </p:cSldViewPr>
  </p:slideViewPr>
  <p:notesTextViewPr>
    <p:cViewPr>
      <p:scale>
        <a:sx n="100" d="100"/>
        <a:sy n="100" d="100"/>
      </p:scale>
      <p:origin x="0" y="0"/>
    </p:cViewPr>
  </p:notesTextViewPr>
  <p:gridSpacing cx="144018" cy="14401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Master" Target="../slideMasters/slideMaster1.xml"/><Relationship Id="rId6" Type="http://schemas.openxmlformats.org/officeDocument/2006/relationships/slide" Target="../slides/slide2.xml"/><Relationship Id="rId5" Type="http://schemas.openxmlformats.org/officeDocument/2006/relationships/slide" Target="../slides/slide14.xml"/><Relationship Id="rId4" Type="http://schemas.openxmlformats.org/officeDocument/2006/relationships/slide" Target="../slides/slide1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863600" y="2012950"/>
            <a:ext cx="9794875" cy="1389063"/>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728788" y="3671888"/>
            <a:ext cx="8064500" cy="1655762"/>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extLst>
      <p:ext uri="{BB962C8B-B14F-4D97-AF65-F5344CB8AC3E}">
        <p14:creationId xmlns:p14="http://schemas.microsoft.com/office/powerpoint/2010/main" val="4159215600"/>
      </p:ext>
    </p:extLst>
  </p:cSld>
  <p:clrMapOvr>
    <a:masterClrMapping/>
  </p:clrMapOvr>
  <p:transition>
    <p:circle/>
  </p:transition>
  <p:extLst>
    <p:ext uri="{DCECCB84-F9BA-43D5-87BE-67443E8EF086}">
      <p15:sldGuideLst xmlns:p15="http://schemas.microsoft.com/office/powerpoint/2012/main">
        <p15:guide id="1" orient="horz" pos="2041" userDrawn="1">
          <p15:clr>
            <a:srgbClr val="FBAE40"/>
          </p15:clr>
        </p15:guide>
        <p15:guide id="2" pos="3629"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通用版式1">
    <p:spTree>
      <p:nvGrpSpPr>
        <p:cNvPr id="1" name=""/>
        <p:cNvGrpSpPr/>
        <p:nvPr/>
      </p:nvGrpSpPr>
      <p:grpSpPr>
        <a:xfrm>
          <a:off x="0" y="0"/>
          <a:ext cx="0" cy="0"/>
          <a:chOff x="0" y="0"/>
          <a:chExt cx="0" cy="0"/>
        </a:xfrm>
      </p:grpSpPr>
      <p:sp>
        <p:nvSpPr>
          <p:cNvPr id="13" name="AutoShape 8">
            <a:extLst>
              <a:ext uri="{FF2B5EF4-FFF2-40B4-BE49-F238E27FC236}">
                <a16:creationId xmlns:a16="http://schemas.microsoft.com/office/drawing/2014/main" id="{A2CA96B2-B7D3-AB8E-AD81-943A63602DD2}"/>
              </a:ext>
            </a:extLst>
          </p:cNvPr>
          <p:cNvSpPr>
            <a:spLocks noChangeArrowheads="1"/>
          </p:cNvSpPr>
          <p:nvPr userDrawn="1"/>
        </p:nvSpPr>
        <p:spPr bwMode="auto">
          <a:xfrm>
            <a:off x="769938" y="6097588"/>
            <a:ext cx="1177925" cy="246062"/>
          </a:xfrm>
          <a:prstGeom prst="ribbon2">
            <a:avLst>
              <a:gd name="adj1" fmla="val 12500"/>
              <a:gd name="adj2" fmla="val 50000"/>
            </a:avLst>
          </a:prstGeom>
          <a:solidFill>
            <a:schemeClr val="accent1"/>
          </a:solidFill>
          <a:ln w="9525">
            <a:noFill/>
            <a:round/>
          </a:ln>
          <a:effectLst>
            <a:outerShdw dist="50800" dir="5400000" algn="ctr" rotWithShape="0">
              <a:schemeClr val="bg1"/>
            </a:outerShdw>
          </a:effec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200" b="1">
                <a:solidFill>
                  <a:srgbClr val="000000"/>
                </a:solidFill>
                <a:latin typeface="Times New Roman" panose="02020603050405020304" pitchFamily="18" charset="0"/>
                <a:ea typeface="方正楷体_GBK" panose="03000509000000000000" pitchFamily="65" charset="-122"/>
              </a:rPr>
              <a:t>第</a:t>
            </a:r>
            <a:fld id="{FC856F63-F1C1-4522-BC35-1638299F85C0}" type="slidenum">
              <a:rPr lang="zh-CN" altLang="en-US" sz="1200" b="1">
                <a:solidFill>
                  <a:srgbClr val="000000"/>
                </a:solidFill>
                <a:latin typeface="Times New Roman" panose="02020603050405020304" pitchFamily="18" charset="0"/>
                <a:ea typeface="方正楷体_GBK" panose="03000509000000000000" pitchFamily="65" charset="-122"/>
              </a:rPr>
              <a:t>‹#›</a:t>
            </a:fld>
            <a:r>
              <a:rPr lang="zh-CN" altLang="en-US" sz="1200" b="1">
                <a:solidFill>
                  <a:srgbClr val="000000"/>
                </a:solidFill>
                <a:latin typeface="Times New Roman" panose="02020603050405020304" pitchFamily="18" charset="0"/>
                <a:ea typeface="方正楷体_GBK" panose="03000509000000000000" pitchFamily="65" charset="-122"/>
              </a:rPr>
              <a:t>页</a:t>
            </a:r>
          </a:p>
        </p:txBody>
      </p:sp>
      <p:sp>
        <p:nvSpPr>
          <p:cNvPr id="18" name="Text Box 122" descr="{&quot;rangeId&quot;:0,&quot;isTitleShape&quot;:true}">
            <a:extLst>
              <a:ext uri="{FF2B5EF4-FFF2-40B4-BE49-F238E27FC236}">
                <a16:creationId xmlns:a16="http://schemas.microsoft.com/office/drawing/2014/main" id="{846AE36D-99BD-6552-37BB-BDBDD43D2CAB}"/>
              </a:ext>
            </a:extLst>
          </p:cNvPr>
          <p:cNvSpPr txBox="1">
            <a:spLocks noChangeArrowheads="1"/>
          </p:cNvSpPr>
          <p:nvPr userDrawn="1"/>
        </p:nvSpPr>
        <p:spPr bwMode="auto">
          <a:xfrm>
            <a:off x="3889375" y="39688"/>
            <a:ext cx="75057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宋体" panose="02010600030101010101" pitchFamily="2" charset="-122"/>
              </a:defRPr>
            </a:lvl1pPr>
            <a:lvl2pPr marL="742950" indent="-285750">
              <a:defRPr sz="2400">
                <a:solidFill>
                  <a:schemeClr val="tx1"/>
                </a:solidFill>
                <a:latin typeface="Arial" panose="020B0604020202020204" pitchFamily="34" charset="0"/>
                <a:ea typeface="宋体" panose="02010600030101010101" pitchFamily="2" charset="-122"/>
              </a:defRPr>
            </a:lvl2pPr>
            <a:lvl3pPr marL="1143000" indent="-228600">
              <a:defRPr sz="2400">
                <a:solidFill>
                  <a:schemeClr val="tx1"/>
                </a:solidFill>
                <a:latin typeface="Arial" panose="020B0604020202020204" pitchFamily="34" charset="0"/>
                <a:ea typeface="宋体" panose="02010600030101010101" pitchFamily="2" charset="-122"/>
              </a:defRPr>
            </a:lvl3pPr>
            <a:lvl4pPr marL="1600200" indent="-228600">
              <a:defRPr sz="2400">
                <a:solidFill>
                  <a:schemeClr val="tx1"/>
                </a:solidFill>
                <a:latin typeface="Arial" panose="020B0604020202020204" pitchFamily="34" charset="0"/>
                <a:ea typeface="宋体" panose="02010600030101010101" pitchFamily="2" charset="-122"/>
              </a:defRPr>
            </a:lvl4pPr>
            <a:lvl5pPr marL="2057400" indent="-22860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pPr algn="r" eaLnBrk="1" hangingPunct="1"/>
            <a:r>
              <a:rPr lang="zh-CN" altLang="en-US" sz="2000" b="1" dirty="0">
                <a:latin typeface="微软雅黑" panose="020B0503020204020204" pitchFamily="34" charset="-122"/>
                <a:ea typeface="微软雅黑" panose="020B0503020204020204" pitchFamily="34" charset="-122"/>
              </a:rPr>
              <a:t>微课时13　光合作用</a:t>
            </a:r>
            <a:endParaRPr lang="zh-CN" altLang="zh-CN" sz="2000" b="1" dirty="0">
              <a:latin typeface="微软雅黑" panose="020B0503020204020204" pitchFamily="34" charset="-122"/>
              <a:ea typeface="微软雅黑" panose="020B0503020204020204" pitchFamily="34" charset="-122"/>
            </a:endParaRPr>
          </a:p>
        </p:txBody>
      </p:sp>
      <p:sp>
        <p:nvSpPr>
          <p:cNvPr id="2" name="AutoShape 26">
            <a:hlinkClick r:id="rId2" action="ppaction://hlinksldjump"/>
            <a:extLst>
              <a:ext uri="{FF2B5EF4-FFF2-40B4-BE49-F238E27FC236}">
                <a16:creationId xmlns:a16="http://schemas.microsoft.com/office/drawing/2014/main" id="{E458032C-E7A2-D10C-5B1C-A2A86D3FA11B}"/>
              </a:ext>
            </a:extLst>
          </p:cNvPr>
          <p:cNvSpPr>
            <a:spLocks noChangeArrowheads="1"/>
          </p:cNvSpPr>
          <p:nvPr userDrawn="1"/>
        </p:nvSpPr>
        <p:spPr bwMode="auto">
          <a:xfrm>
            <a:off x="5603875" y="6061075"/>
            <a:ext cx="1171575" cy="360363"/>
          </a:xfrm>
          <a:prstGeom prst="roundRect">
            <a:avLst>
              <a:gd name="adj" fmla="val 16667"/>
            </a:avLst>
          </a:prstGeom>
          <a:solidFill>
            <a:schemeClr val="accent1">
              <a:alpha val="76862"/>
            </a:schemeClr>
          </a:solidFill>
          <a:ln w="38100">
            <a:solidFill>
              <a:schemeClr val="accent1"/>
            </a:solidFill>
            <a:round/>
            <a:headEnd/>
            <a:tailEnd/>
          </a:ln>
        </p:spPr>
        <p:txBody>
          <a:bodyPr wrap="none" anchor="ctr"/>
          <a:lstStyle>
            <a:lvl1pPr>
              <a:defRPr sz="2400">
                <a:solidFill>
                  <a:schemeClr val="tx1"/>
                </a:solidFill>
                <a:latin typeface="Arial" panose="020B0604020202020204" pitchFamily="34" charset="0"/>
                <a:ea typeface="宋体" panose="02010600030101010101" pitchFamily="2" charset="-122"/>
              </a:defRPr>
            </a:lvl1pPr>
            <a:lvl2pPr marL="742950" indent="-285750">
              <a:defRPr sz="2400">
                <a:solidFill>
                  <a:schemeClr val="tx1"/>
                </a:solidFill>
                <a:latin typeface="Arial" panose="020B0604020202020204" pitchFamily="34" charset="0"/>
                <a:ea typeface="宋体" panose="02010600030101010101" pitchFamily="2" charset="-122"/>
              </a:defRPr>
            </a:lvl2pPr>
            <a:lvl3pPr marL="1143000" indent="-228600">
              <a:defRPr sz="2400">
                <a:solidFill>
                  <a:schemeClr val="tx1"/>
                </a:solidFill>
                <a:latin typeface="Arial" panose="020B0604020202020204" pitchFamily="34" charset="0"/>
                <a:ea typeface="宋体" panose="02010600030101010101" pitchFamily="2" charset="-122"/>
              </a:defRPr>
            </a:lvl3pPr>
            <a:lvl4pPr marL="1600200" indent="-228600">
              <a:defRPr sz="2400">
                <a:solidFill>
                  <a:schemeClr val="tx1"/>
                </a:solidFill>
                <a:latin typeface="Arial" panose="020B0604020202020204" pitchFamily="34" charset="0"/>
                <a:ea typeface="宋体" panose="02010600030101010101" pitchFamily="2" charset="-122"/>
              </a:defRPr>
            </a:lvl4pPr>
            <a:lvl5pPr marL="2057400" indent="-22860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800" b="1" dirty="0">
                <a:latin typeface="黑体" panose="02010609060101010101" pitchFamily="49" charset="-122"/>
                <a:ea typeface="黑体" panose="02010609060101010101" pitchFamily="49" charset="-122"/>
              </a:rPr>
              <a:t>一维过关</a:t>
            </a:r>
            <a:endParaRPr lang="zh-CN" altLang="en-US" sz="2800" b="1" dirty="0">
              <a:solidFill>
                <a:srgbClr val="000000"/>
              </a:solidFill>
              <a:latin typeface="Times New Roman" panose="02020603050405020304" pitchFamily="18" charset="0"/>
              <a:ea typeface="黑体" panose="02010609060101010101" pitchFamily="49" charset="-122"/>
            </a:endParaRPr>
          </a:p>
        </p:txBody>
      </p:sp>
      <p:sp>
        <p:nvSpPr>
          <p:cNvPr id="3" name="AutoShape 27">
            <a:hlinkClick r:id="rId3" action="ppaction://hlinksldjump"/>
            <a:extLst>
              <a:ext uri="{FF2B5EF4-FFF2-40B4-BE49-F238E27FC236}">
                <a16:creationId xmlns:a16="http://schemas.microsoft.com/office/drawing/2014/main" id="{A743B8D2-40A2-3DE2-4D5C-5904445E6473}"/>
              </a:ext>
            </a:extLst>
          </p:cNvPr>
          <p:cNvSpPr>
            <a:spLocks noChangeArrowheads="1"/>
          </p:cNvSpPr>
          <p:nvPr userDrawn="1"/>
        </p:nvSpPr>
        <p:spPr bwMode="auto">
          <a:xfrm>
            <a:off x="7056438" y="6061075"/>
            <a:ext cx="1171575" cy="360363"/>
          </a:xfrm>
          <a:prstGeom prst="roundRect">
            <a:avLst>
              <a:gd name="adj" fmla="val 16667"/>
            </a:avLst>
          </a:prstGeom>
          <a:solidFill>
            <a:schemeClr val="accent1">
              <a:alpha val="76862"/>
            </a:schemeClr>
          </a:solidFill>
          <a:ln w="38100">
            <a:solidFill>
              <a:schemeClr val="accent1"/>
            </a:solidFill>
            <a:round/>
            <a:headEnd/>
            <a:tailEnd/>
          </a:ln>
        </p:spPr>
        <p:txBody>
          <a:bodyPr wrap="none" anchor="ctr"/>
          <a:lstStyle>
            <a:lvl1pPr>
              <a:defRPr sz="2400">
                <a:solidFill>
                  <a:schemeClr val="tx1"/>
                </a:solidFill>
                <a:latin typeface="Arial" panose="020B0604020202020204" pitchFamily="34" charset="0"/>
                <a:ea typeface="宋体" panose="02010600030101010101" pitchFamily="2" charset="-122"/>
              </a:defRPr>
            </a:lvl1pPr>
            <a:lvl2pPr marL="742950" indent="-285750">
              <a:defRPr sz="2400">
                <a:solidFill>
                  <a:schemeClr val="tx1"/>
                </a:solidFill>
                <a:latin typeface="Arial" panose="020B0604020202020204" pitchFamily="34" charset="0"/>
                <a:ea typeface="宋体" panose="02010600030101010101" pitchFamily="2" charset="-122"/>
              </a:defRPr>
            </a:lvl2pPr>
            <a:lvl3pPr marL="1143000" indent="-228600">
              <a:defRPr sz="2400">
                <a:solidFill>
                  <a:schemeClr val="tx1"/>
                </a:solidFill>
                <a:latin typeface="Arial" panose="020B0604020202020204" pitchFamily="34" charset="0"/>
                <a:ea typeface="宋体" panose="02010600030101010101" pitchFamily="2" charset="-122"/>
              </a:defRPr>
            </a:lvl3pPr>
            <a:lvl4pPr marL="1600200" indent="-228600">
              <a:defRPr sz="2400">
                <a:solidFill>
                  <a:schemeClr val="tx1"/>
                </a:solidFill>
                <a:latin typeface="Arial" panose="020B0604020202020204" pitchFamily="34" charset="0"/>
                <a:ea typeface="宋体" panose="02010600030101010101" pitchFamily="2" charset="-122"/>
              </a:defRPr>
            </a:lvl4pPr>
            <a:lvl5pPr marL="2057400" indent="-22860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800" b="1" dirty="0">
                <a:latin typeface="黑体" panose="02010609060101010101" pitchFamily="49" charset="-122"/>
                <a:ea typeface="黑体" panose="02010609060101010101" pitchFamily="49" charset="-122"/>
              </a:rPr>
              <a:t>二维过关</a:t>
            </a:r>
          </a:p>
        </p:txBody>
      </p:sp>
      <p:sp>
        <p:nvSpPr>
          <p:cNvPr id="4" name="AutoShape 26">
            <a:hlinkClick r:id="rId4" action="ppaction://hlinksldjump"/>
            <a:extLst>
              <a:ext uri="{FF2B5EF4-FFF2-40B4-BE49-F238E27FC236}">
                <a16:creationId xmlns:a16="http://schemas.microsoft.com/office/drawing/2014/main" id="{DE2F32B6-FDD9-7EAB-C9B5-8FEED2B3C5D0}"/>
              </a:ext>
            </a:extLst>
          </p:cNvPr>
          <p:cNvSpPr>
            <a:spLocks noChangeArrowheads="1"/>
          </p:cNvSpPr>
          <p:nvPr userDrawn="1"/>
        </p:nvSpPr>
        <p:spPr bwMode="auto">
          <a:xfrm>
            <a:off x="8466138" y="6072188"/>
            <a:ext cx="1171575" cy="360362"/>
          </a:xfrm>
          <a:prstGeom prst="roundRect">
            <a:avLst>
              <a:gd name="adj" fmla="val 16667"/>
            </a:avLst>
          </a:prstGeom>
          <a:solidFill>
            <a:schemeClr val="accent1">
              <a:alpha val="76862"/>
            </a:schemeClr>
          </a:solidFill>
          <a:ln w="38100">
            <a:solidFill>
              <a:schemeClr val="accent1"/>
            </a:solidFill>
            <a:round/>
            <a:headEnd/>
            <a:tailEnd/>
          </a:ln>
        </p:spPr>
        <p:txBody>
          <a:bodyPr wrap="none" anchor="ctr"/>
          <a:lstStyle>
            <a:lvl1pPr>
              <a:defRPr sz="2400">
                <a:solidFill>
                  <a:schemeClr val="tx1"/>
                </a:solidFill>
                <a:latin typeface="Arial" panose="020B0604020202020204" pitchFamily="34" charset="0"/>
                <a:ea typeface="宋体" panose="02010600030101010101" pitchFamily="2" charset="-122"/>
              </a:defRPr>
            </a:lvl1pPr>
            <a:lvl2pPr marL="742950" indent="-285750">
              <a:defRPr sz="2400">
                <a:solidFill>
                  <a:schemeClr val="tx1"/>
                </a:solidFill>
                <a:latin typeface="Arial" panose="020B0604020202020204" pitchFamily="34" charset="0"/>
                <a:ea typeface="宋体" panose="02010600030101010101" pitchFamily="2" charset="-122"/>
              </a:defRPr>
            </a:lvl2pPr>
            <a:lvl3pPr marL="1143000" indent="-228600">
              <a:defRPr sz="2400">
                <a:solidFill>
                  <a:schemeClr val="tx1"/>
                </a:solidFill>
                <a:latin typeface="Arial" panose="020B0604020202020204" pitchFamily="34" charset="0"/>
                <a:ea typeface="宋体" panose="02010600030101010101" pitchFamily="2" charset="-122"/>
              </a:defRPr>
            </a:lvl3pPr>
            <a:lvl4pPr marL="1600200" indent="-228600">
              <a:defRPr sz="2400">
                <a:solidFill>
                  <a:schemeClr val="tx1"/>
                </a:solidFill>
                <a:latin typeface="Arial" panose="020B0604020202020204" pitchFamily="34" charset="0"/>
                <a:ea typeface="宋体" panose="02010600030101010101" pitchFamily="2" charset="-122"/>
              </a:defRPr>
            </a:lvl4pPr>
            <a:lvl5pPr marL="2057400" indent="-22860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800" b="1" dirty="0">
                <a:latin typeface="黑体" panose="02010609060101010101" pitchFamily="49" charset="-122"/>
                <a:ea typeface="黑体" panose="02010609060101010101" pitchFamily="49" charset="-122"/>
              </a:rPr>
              <a:t>三维过关</a:t>
            </a:r>
            <a:endParaRPr lang="zh-CN" altLang="en-US" sz="2800" b="1" dirty="0">
              <a:solidFill>
                <a:srgbClr val="000000"/>
              </a:solidFill>
              <a:latin typeface="Times New Roman" panose="02020603050405020304" pitchFamily="18" charset="0"/>
              <a:ea typeface="黑体" panose="02010609060101010101" pitchFamily="49" charset="-122"/>
            </a:endParaRPr>
          </a:p>
        </p:txBody>
      </p:sp>
      <p:sp>
        <p:nvSpPr>
          <p:cNvPr id="5" name="AutoShape 27">
            <a:hlinkClick r:id="rId5" action="ppaction://hlinksldjump"/>
            <a:extLst>
              <a:ext uri="{FF2B5EF4-FFF2-40B4-BE49-F238E27FC236}">
                <a16:creationId xmlns:a16="http://schemas.microsoft.com/office/drawing/2014/main" id="{ED4C90DE-78D2-7920-A015-7D6116D4F23F}"/>
              </a:ext>
            </a:extLst>
          </p:cNvPr>
          <p:cNvSpPr>
            <a:spLocks noChangeArrowheads="1"/>
          </p:cNvSpPr>
          <p:nvPr userDrawn="1"/>
        </p:nvSpPr>
        <p:spPr bwMode="auto">
          <a:xfrm>
            <a:off x="9918700" y="6072188"/>
            <a:ext cx="1171575" cy="360362"/>
          </a:xfrm>
          <a:prstGeom prst="roundRect">
            <a:avLst>
              <a:gd name="adj" fmla="val 16667"/>
            </a:avLst>
          </a:prstGeom>
          <a:solidFill>
            <a:schemeClr val="accent1">
              <a:alpha val="76862"/>
            </a:schemeClr>
          </a:solidFill>
          <a:ln w="38100">
            <a:solidFill>
              <a:schemeClr val="accent1"/>
            </a:solidFill>
            <a:round/>
            <a:headEnd/>
            <a:tailEnd/>
          </a:ln>
        </p:spPr>
        <p:txBody>
          <a:bodyPr wrap="none" anchor="ctr"/>
          <a:lstStyle>
            <a:lvl1pPr>
              <a:defRPr sz="2400">
                <a:solidFill>
                  <a:schemeClr val="tx1"/>
                </a:solidFill>
                <a:latin typeface="Arial" panose="020B0604020202020204" pitchFamily="34" charset="0"/>
                <a:ea typeface="宋体" panose="02010600030101010101" pitchFamily="2" charset="-122"/>
              </a:defRPr>
            </a:lvl1pPr>
            <a:lvl2pPr marL="742950" indent="-285750">
              <a:defRPr sz="2400">
                <a:solidFill>
                  <a:schemeClr val="tx1"/>
                </a:solidFill>
                <a:latin typeface="Arial" panose="020B0604020202020204" pitchFamily="34" charset="0"/>
                <a:ea typeface="宋体" panose="02010600030101010101" pitchFamily="2" charset="-122"/>
              </a:defRPr>
            </a:lvl2pPr>
            <a:lvl3pPr marL="1143000" indent="-228600">
              <a:defRPr sz="2400">
                <a:solidFill>
                  <a:schemeClr val="tx1"/>
                </a:solidFill>
                <a:latin typeface="Arial" panose="020B0604020202020204" pitchFamily="34" charset="0"/>
                <a:ea typeface="宋体" panose="02010600030101010101" pitchFamily="2" charset="-122"/>
              </a:defRPr>
            </a:lvl3pPr>
            <a:lvl4pPr marL="1600200" indent="-228600">
              <a:defRPr sz="2400">
                <a:solidFill>
                  <a:schemeClr val="tx1"/>
                </a:solidFill>
                <a:latin typeface="Arial" panose="020B0604020202020204" pitchFamily="34" charset="0"/>
                <a:ea typeface="宋体" panose="02010600030101010101" pitchFamily="2" charset="-122"/>
              </a:defRPr>
            </a:lvl4pPr>
            <a:lvl5pPr marL="2057400" indent="-22860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800" b="1" dirty="0">
                <a:latin typeface="黑体" panose="02010609060101010101" pitchFamily="49" charset="-122"/>
                <a:ea typeface="黑体" panose="02010609060101010101" pitchFamily="49" charset="-122"/>
              </a:rPr>
              <a:t>四维过关</a:t>
            </a:r>
          </a:p>
        </p:txBody>
      </p:sp>
      <p:sp>
        <p:nvSpPr>
          <p:cNvPr id="6" name="AutoShape 25">
            <a:hlinkClick r:id="rId6" action="ppaction://hlinksldjump"/>
            <a:extLst>
              <a:ext uri="{FF2B5EF4-FFF2-40B4-BE49-F238E27FC236}">
                <a16:creationId xmlns:a16="http://schemas.microsoft.com/office/drawing/2014/main" id="{17ABE5EA-2369-4647-00C8-DCE17566D9BA}"/>
              </a:ext>
            </a:extLst>
          </p:cNvPr>
          <p:cNvSpPr>
            <a:spLocks noChangeArrowheads="1"/>
          </p:cNvSpPr>
          <p:nvPr userDrawn="1"/>
        </p:nvSpPr>
        <p:spPr bwMode="auto">
          <a:xfrm>
            <a:off x="4176713" y="6061075"/>
            <a:ext cx="1171575" cy="360363"/>
          </a:xfrm>
          <a:prstGeom prst="roundRect">
            <a:avLst>
              <a:gd name="adj" fmla="val 16667"/>
            </a:avLst>
          </a:prstGeom>
          <a:solidFill>
            <a:schemeClr val="accent1">
              <a:alpha val="76862"/>
            </a:schemeClr>
          </a:solidFill>
          <a:ln w="38100">
            <a:solidFill>
              <a:schemeClr val="accent1"/>
            </a:solidFill>
            <a:round/>
            <a:headEnd/>
            <a:tailEnd/>
          </a:ln>
        </p:spPr>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800" b="1" dirty="0">
                <a:latin typeface="黑体" panose="02010609060101010101" pitchFamily="49" charset="-122"/>
                <a:ea typeface="黑体" panose="02010609060101010101" pitchFamily="49" charset="-122"/>
              </a:rPr>
              <a:t>新课标要求</a:t>
            </a:r>
          </a:p>
        </p:txBody>
      </p:sp>
    </p:spTree>
    <p:extLst>
      <p:ext uri="{BB962C8B-B14F-4D97-AF65-F5344CB8AC3E}">
        <p14:creationId xmlns:p14="http://schemas.microsoft.com/office/powerpoint/2010/main" val="633576762"/>
      </p:ext>
    </p:extLst>
  </p:cSld>
  <p:clrMapOvr>
    <a:masterClrMapping/>
  </p:clrMapOvr>
  <p:transition>
    <p:circle/>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Rectangle 14">
            <a:extLst>
              <a:ext uri="{FF2B5EF4-FFF2-40B4-BE49-F238E27FC236}">
                <a16:creationId xmlns:a16="http://schemas.microsoft.com/office/drawing/2014/main" id="{603E1B97-6197-3B74-49EB-C0D88FE75264}"/>
              </a:ext>
            </a:extLst>
          </p:cNvPr>
          <p:cNvSpPr>
            <a:spLocks noChangeArrowheads="1"/>
          </p:cNvSpPr>
          <p:nvPr userDrawn="1"/>
        </p:nvSpPr>
        <p:spPr bwMode="auto">
          <a:xfrm>
            <a:off x="0" y="0"/>
            <a:ext cx="11522075" cy="719138"/>
          </a:xfrm>
          <a:prstGeom prst="rect">
            <a:avLst/>
          </a:prstGeom>
          <a:solidFill>
            <a:schemeClr val="accent1"/>
          </a:solidFill>
          <a:ln w="9525">
            <a:noFill/>
            <a:miter lim="800000"/>
          </a:ln>
          <a:effectLst/>
        </p:spPr>
        <p:txBody>
          <a:bodyPr wrap="none" anchor="ctr"/>
          <a:lstStyle/>
          <a:p>
            <a:pPr>
              <a:defRPr/>
            </a:pPr>
            <a:endParaRPr lang="zh-CN" altLang="en-US">
              <a:latin typeface="Arial" panose="020B0604020202020204" pitchFamily="34" charset="0"/>
            </a:endParaRPr>
          </a:p>
        </p:txBody>
      </p:sp>
      <p:pic>
        <p:nvPicPr>
          <p:cNvPr id="3" name="Picture 12" descr="图片4">
            <a:extLst>
              <a:ext uri="{FF2B5EF4-FFF2-40B4-BE49-F238E27FC236}">
                <a16:creationId xmlns:a16="http://schemas.microsoft.com/office/drawing/2014/main" id="{EAE9F9B3-244D-C563-7CCB-1497F244DFC1}"/>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5970588"/>
            <a:ext cx="115220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16">
            <a:extLst>
              <a:ext uri="{FF2B5EF4-FFF2-40B4-BE49-F238E27FC236}">
                <a16:creationId xmlns:a16="http://schemas.microsoft.com/office/drawing/2014/main" id="{70AE6F41-5413-4643-2ADC-B63F44CE1F9A}"/>
              </a:ext>
            </a:extLst>
          </p:cNvPr>
          <p:cNvSpPr txBox="1">
            <a:spLocks noChangeArrowheads="1"/>
          </p:cNvSpPr>
          <p:nvPr userDrawn="1"/>
        </p:nvSpPr>
        <p:spPr bwMode="auto">
          <a:xfrm>
            <a:off x="73025" y="179388"/>
            <a:ext cx="4196983" cy="430887"/>
          </a:xfrm>
          <a:prstGeom prst="rect">
            <a:avLst/>
          </a:prstGeom>
          <a:noFill/>
          <a:ln w="9525">
            <a:noFill/>
            <a:miter lim="800000"/>
          </a:ln>
          <a:effec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zh-CN" altLang="en-US" sz="2200" dirty="0">
                <a:solidFill>
                  <a:srgbClr val="CC0000"/>
                </a:solidFill>
                <a:latin typeface="华文行楷" panose="02010800040101010101" pitchFamily="2" charset="-122"/>
                <a:ea typeface="华文行楷" panose="02010800040101010101" pitchFamily="2" charset="-122"/>
              </a:rPr>
              <a:t>学测合格性考试   考点直击  生物</a:t>
            </a:r>
          </a:p>
        </p:txBody>
      </p:sp>
    </p:spTree>
    <p:extLst>
      <p:ext uri="{BB962C8B-B14F-4D97-AF65-F5344CB8AC3E}">
        <p14:creationId xmlns:p14="http://schemas.microsoft.com/office/powerpoint/2010/main" val="1863687418"/>
      </p:ext>
    </p:extLst>
  </p:cSld>
  <p:clrMap bg1="lt1" tx1="dk1" bg2="lt2" tx2="dk2" accent1="accent1" accent2="accent2" accent3="accent3" accent4="accent4" accent5="accent5" accent6="accent6" hlink="hlink" folHlink="folHlink"/>
  <p:sldLayoutIdLst>
    <p:sldLayoutId id="2147483669" r:id="rId1"/>
    <p:sldLayoutId id="2147483675" r:id="rId2"/>
  </p:sldLayoutIdLst>
  <p:transition>
    <p:circle/>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041" userDrawn="1">
          <p15:clr>
            <a:srgbClr val="F26B43"/>
          </p15:clr>
        </p15:guide>
        <p15:guide id="2" pos="362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bin"/><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bin"/><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bin"/><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bin"/><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bin"/><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bin"/><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YTSlide_2_0_1.6_3_1.6_2.2_生物_0">
    <p:spTree>
      <p:nvGrpSpPr>
        <p:cNvPr id="1" name=""/>
        <p:cNvGrpSpPr/>
        <p:nvPr/>
      </p:nvGrpSpPr>
      <p:grpSpPr>
        <a:xfrm>
          <a:off x="0" y="0"/>
          <a:ext cx="0" cy="0"/>
          <a:chOff x="0" y="0"/>
          <a:chExt cx="0" cy="0"/>
        </a:xfrm>
      </p:grpSpPr>
      <p:sp>
        <p:nvSpPr>
          <p:cNvPr id="478212" name="AutoShape 4"/>
          <p:cNvSpPr>
            <a:spLocks noChangeArrowheads="1"/>
          </p:cNvSpPr>
          <p:nvPr/>
        </p:nvSpPr>
        <p:spPr bwMode="auto">
          <a:xfrm>
            <a:off x="1163638" y="2232025"/>
            <a:ext cx="9118600" cy="1360488"/>
          </a:xfrm>
          <a:prstGeom prst="roundRect">
            <a:avLst>
              <a:gd name="adj" fmla="val 16667"/>
            </a:avLst>
          </a:prstGeom>
          <a:solidFill>
            <a:schemeClr val="accent1">
              <a:alpha val="76862"/>
            </a:schemeClr>
          </a:solidFill>
          <a:ln w="38100">
            <a:solidFill>
              <a:schemeClr val="accent1"/>
            </a:solidFill>
            <a:round/>
            <a:headEnd/>
            <a:tailEnd/>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latinLnBrk="0" hangingPunct="0">
              <a:lnSpc>
                <a:spcPct val="150000"/>
              </a:lnSpc>
            </a:pPr>
            <a:r>
              <a:rPr lang="zh-CN" altLang="en-US" sz="2800" b="1" dirty="0">
                <a:solidFill>
                  <a:srgbClr val="000000"/>
                </a:solidFill>
                <a:ea typeface="黑体" panose="02010609060101010101" pitchFamily="49" charset="-122"/>
                <a:cs typeface="Times New Roman" panose="02020603050405020304" pitchFamily="18" charset="0"/>
              </a:rPr>
              <a:t>必修1　分子与细胞</a:t>
            </a:r>
            <a:endParaRPr lang="en-US" altLang="zh-CN" sz="2800" b="1" dirty="0">
              <a:solidFill>
                <a:srgbClr val="000000"/>
              </a:solidFill>
              <a:ea typeface="黑体" panose="02010609060101010101" pitchFamily="49" charset="-122"/>
              <a:cs typeface="Times New Roman" panose="02020603050405020304" pitchFamily="18" charset="0"/>
            </a:endParaRPr>
          </a:p>
          <a:p>
            <a:pPr algn="ctr" eaLnBrk="1" hangingPunct="1">
              <a:lnSpc>
                <a:spcPct val="150000"/>
              </a:lnSpc>
            </a:pPr>
            <a:endParaRPr lang="en-US" altLang="zh-CN" sz="2800" b="1" dirty="0">
              <a:solidFill>
                <a:srgbClr val="000000"/>
              </a:solidFill>
              <a:ea typeface="黑体" panose="02010609060101010101" pitchFamily="49" charset="-122"/>
              <a:cs typeface="Times New Roman" panose="02020603050405020304" pitchFamily="18" charset="0"/>
            </a:endParaRPr>
          </a:p>
        </p:txBody>
      </p:sp>
      <p:sp>
        <p:nvSpPr>
          <p:cNvPr id="478213" name="Line 5"/>
          <p:cNvSpPr>
            <a:spLocks noChangeShapeType="1"/>
          </p:cNvSpPr>
          <p:nvPr/>
        </p:nvSpPr>
        <p:spPr bwMode="auto">
          <a:xfrm>
            <a:off x="1163638" y="2951163"/>
            <a:ext cx="9074150" cy="0"/>
          </a:xfrm>
          <a:prstGeom prst="line">
            <a:avLst/>
          </a:prstGeom>
          <a:noFill/>
          <a:ln w="28575">
            <a:solidFill>
              <a:srgbClr val="666699"/>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 name="文本框 2">
            <a:extLst>
              <a:ext uri="{FF2B5EF4-FFF2-40B4-BE49-F238E27FC236}">
                <a16:creationId xmlns:a16="http://schemas.microsoft.com/office/drawing/2014/main" id="{7487F38F-2415-ADF2-1B2E-FB3F73E73246}"/>
              </a:ext>
            </a:extLst>
          </p:cNvPr>
          <p:cNvSpPr txBox="1"/>
          <p:nvPr/>
        </p:nvSpPr>
        <p:spPr>
          <a:xfrm>
            <a:off x="2336756" y="2955818"/>
            <a:ext cx="6768846" cy="523220"/>
          </a:xfrm>
          <a:prstGeom prst="rect">
            <a:avLst/>
          </a:prstGeom>
          <a:noFill/>
        </p:spPr>
        <p:txBody>
          <a:bodyPr wrap="square" rtlCol="0">
            <a:spAutoFit/>
          </a:bodyPr>
          <a:lstStyle/>
          <a:p>
            <a:pPr algn="ctr" eaLnBrk="1" latinLnBrk="0" hangingPunct="0"/>
            <a:r>
              <a:rPr lang="zh-CN" altLang="en-US" sz="2800" b="1" dirty="0">
                <a:latin typeface="黑体" panose="02010609060101010101" pitchFamily="49" charset="-122"/>
                <a:ea typeface="黑体" panose="02010609060101010101" pitchFamily="49" charset="-122"/>
              </a:rPr>
              <a:t>微课时13　光合作用</a:t>
            </a:r>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78212"/>
                                        </p:tgtEl>
                                        <p:attrNameLst>
                                          <p:attrName>style.visibility</p:attrName>
                                        </p:attrNameLst>
                                      </p:cBhvr>
                                      <p:to>
                                        <p:strVal val="visible"/>
                                      </p:to>
                                    </p:set>
                                    <p:animEffect transition="in" filter="randombar(horizontal)">
                                      <p:cBhvr>
                                        <p:cTn id="7" dur="500"/>
                                        <p:tgtEl>
                                          <p:spTgt spid="478212"/>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par>
                                <p:cTn id="8" presetID="14" presetClass="entr" presetSubtype="10" fill="hold" nodeType="withEffect">
                                  <p:stCondLst>
                                    <p:cond delay="0"/>
                                  </p:stCondLst>
                                  <p:childTnLst>
                                    <p:set>
                                      <p:cBhvr>
                                        <p:cTn id="9" dur="1" fill="hold">
                                          <p:stCondLst>
                                            <p:cond delay="0"/>
                                          </p:stCondLst>
                                        </p:cTn>
                                        <p:tgtEl>
                                          <p:spTgt spid="478213"/>
                                        </p:tgtEl>
                                        <p:attrNameLst>
                                          <p:attrName>style.visibility</p:attrName>
                                        </p:attrNameLst>
                                      </p:cBhvr>
                                      <p:to>
                                        <p:strVal val="visible"/>
                                      </p:to>
                                    </p:set>
                                    <p:animEffect transition="in" filter="randombar(horizontal)">
                                      <p:cBhvr>
                                        <p:cTn id="10" dur="500"/>
                                        <p:tgtEl>
                                          <p:spTgt spid="478213"/>
                                        </p:tgtEl>
                                      </p:cBhvr>
                                    </p:animEffect>
                                  </p:childTnLst>
                                </p:cTn>
                              </p:par>
                              <p:par>
                                <p:cTn id="11" presetID="1"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8212" grpId="0" animBg="1"/>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1349" name="yt_shape_11349"/>
          <p:cNvSpPr txBox="1"/>
          <p:nvPr/>
        </p:nvSpPr>
        <p:spPr>
          <a:xfrm>
            <a:off x="576127" y="1080000"/>
            <a:ext cx="10370075" cy="1372299"/>
          </a:xfrm>
          <a:prstGeom prst="rect">
            <a:avLst/>
          </a:prstGeom>
        </p:spPr>
        <p:txBody>
          <a:bodyPr vert="horz" wrap="square" lIns="0" tIns="0" rIns="0" bIns="0" rtlCol="0">
            <a:spAutoFit/>
          </a:bodyPr>
          <a:lstStyle/>
          <a:p>
            <a:pPr indent="609523" algn="just" eaLnBrk="1" latinLnBrk="0" hangingPunct="0">
              <a:lnSpc>
                <a:spcPct val="129999"/>
              </a:lnSpc>
            </a:pPr>
            <a:r>
              <a:rPr lang="zh-CN" altLang="zh-CN" sz="2400" b="0" i="0" u="none">
                <a:solidFill>
                  <a:srgbClr val="000000"/>
                </a:solidFill>
                <a:effectLst/>
                <a:latin typeface="Times New Roman" pitchFamily="24"/>
                <a:ea typeface="黑体" pitchFamily="24"/>
                <a:cs typeface="宋体" pitchFamily="24"/>
              </a:rPr>
              <a:t>易错提醒</a:t>
            </a:r>
            <a:r>
              <a:rPr lang="en-US" altLang="zh-CN" sz="2400" b="1" i="0" u="none">
                <a:solidFill>
                  <a:srgbClr val="000000"/>
                </a:solidFill>
                <a:effectLst/>
                <a:latin typeface="Times New Roman" pitchFamily="24"/>
                <a:ea typeface="Times New Roman" pitchFamily="24"/>
                <a:cs typeface="宋体" pitchFamily="24"/>
              </a:rPr>
              <a:t>2</a:t>
            </a:r>
            <a:r>
              <a:rPr lang="zh-CN" altLang="zh-CN" sz="2400" b="0" i="0" u="none">
                <a:solidFill>
                  <a:srgbClr val="000000"/>
                </a:solidFill>
                <a:effectLst/>
                <a:latin typeface="Times New Roman" pitchFamily="24"/>
                <a:ea typeface="宋体" pitchFamily="24"/>
                <a:cs typeface="宋体" pitchFamily="24"/>
              </a:rPr>
              <a:t>　温度改变对光合作用的影响</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温度改变时</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不管是光反应还是暗反应均会受影响</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但主要影响暗反应</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因为参与暗反应的酶的种类和数量都比参与光反应的多</a:t>
            </a:r>
            <a:r>
              <a:rPr lang="zh-CN" altLang="zh-CN" sz="2400" b="0" i="0" u="none">
                <a:solidFill>
                  <a:srgbClr val="000000"/>
                </a:solidFill>
                <a:effectLst/>
                <a:latin typeface="宋体" pitchFamily="24"/>
                <a:ea typeface="宋体" pitchFamily="24"/>
                <a:cs typeface="宋体" pitchFamily="24"/>
              </a:rPr>
              <a:t>。</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pic>
        <p:nvPicPr>
          <p:cNvPr id="4" name="Picture 10">
            <a:extLst>
              <a:ext uri="{FF2B5EF4-FFF2-40B4-BE49-F238E27FC236}">
                <a16:creationId xmlns:a16="http://schemas.microsoft.com/office/drawing/2014/main" id="{8FE946A8-FB6B-E6CB-E402-87C731F9BE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69539" y="1080000"/>
            <a:ext cx="5184140" cy="837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1">
            <a:extLst>
              <a:ext uri="{FF2B5EF4-FFF2-40B4-BE49-F238E27FC236}">
                <a16:creationId xmlns:a16="http://schemas.microsoft.com/office/drawing/2014/main" id="{9F1BD513-8CAB-B858-4D27-A978D592633B}"/>
              </a:ext>
            </a:extLst>
          </p:cNvPr>
          <p:cNvSpPr txBox="1">
            <a:spLocks noChangeArrowheads="1"/>
          </p:cNvSpPr>
          <p:nvPr/>
        </p:nvSpPr>
        <p:spPr bwMode="auto">
          <a:xfrm>
            <a:off x="4191862" y="1175736"/>
            <a:ext cx="4047651" cy="624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15214" tIns="57607" rIns="115214" bIns="57607">
            <a:spAutoFit/>
          </a:bodyPr>
          <a:lstStyle/>
          <a:p>
            <a:pPr algn="just" fontAlgn="base"/>
            <a:r>
              <a:rPr lang="zh-CN" sz="3300" kern="1200">
                <a:solidFill>
                  <a:srgbClr val="000000"/>
                </a:solidFill>
                <a:effectLst/>
                <a:latin typeface="Arial" panose="020B0604020202020204" pitchFamily="34" charset="0"/>
                <a:ea typeface="微软雅黑" panose="020B0503020204020204" pitchFamily="34" charset="-122"/>
                <a:cs typeface="Times New Roman" panose="02020603050405020304" pitchFamily="18" charset="0"/>
              </a:rPr>
              <a:t>三维过关——过典题</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11352" name="yt_shape_11352"/>
          <p:cNvSpPr txBox="1"/>
          <p:nvPr/>
        </p:nvSpPr>
        <p:spPr>
          <a:xfrm>
            <a:off x="576127" y="1968076"/>
            <a:ext cx="10370075" cy="1372299"/>
          </a:xfrm>
          <a:prstGeom prst="rect">
            <a:avLst/>
          </a:prstGeom>
        </p:spPr>
        <p:txBody>
          <a:bodyPr vert="horz" wrap="square" lIns="0" tIns="0" rIns="0" bIns="0" rtlCol="0">
            <a:spAutoFit/>
          </a:bodyPr>
          <a:lstStyle/>
          <a:p>
            <a:pPr algn="just" eaLnBrk="1" latinLnBrk="0" hangingPunct="0">
              <a:lnSpc>
                <a:spcPct val="129999"/>
              </a:lnSpc>
            </a:pPr>
            <a:r>
              <a:rPr lang="zh-CN" altLang="zh-CN" sz="2400" b="0" i="0" u="none">
                <a:solidFill>
                  <a:srgbClr val="000000"/>
                </a:solidFill>
                <a:effectLst/>
                <a:latin typeface="Times New Roman" pitchFamily="24"/>
                <a:ea typeface="黑体" pitchFamily="24"/>
                <a:cs typeface="宋体" pitchFamily="24"/>
              </a:rPr>
              <a:t>例题</a:t>
            </a:r>
            <a:r>
              <a:rPr lang="zh-CN" altLang="zh-CN" sz="2400" b="0" i="0" u="none">
                <a:solidFill>
                  <a:srgbClr val="000000"/>
                </a:solidFill>
                <a:effectLst/>
                <a:latin typeface="Times New Roman" pitchFamily="24"/>
                <a:ea typeface="宋体" pitchFamily="24"/>
                <a:cs typeface="宋体" pitchFamily="24"/>
              </a:rPr>
              <a:t>　</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2024</a:t>
            </a:r>
            <a:r>
              <a:rPr lang="zh-CN" altLang="zh-CN" sz="2400" b="0" i="0" u="none">
                <a:solidFill>
                  <a:srgbClr val="000000"/>
                </a:solidFill>
                <a:effectLst/>
                <a:latin typeface="Times New Roman" pitchFamily="24"/>
                <a:ea typeface="楷体" pitchFamily="24"/>
                <a:cs typeface="宋体" pitchFamily="24"/>
              </a:rPr>
              <a:t>届</a:t>
            </a:r>
            <a:r>
              <a:rPr lang="en-US" altLang="zh-CN" sz="2400" b="0" i="0" u="none">
                <a:solidFill>
                  <a:srgbClr val="000000"/>
                </a:solidFill>
                <a:effectLst/>
                <a:latin typeface="Times New Roman" pitchFamily="24"/>
                <a:ea typeface="Times New Roman" pitchFamily="24"/>
                <a:cs typeface="宋体" pitchFamily="24"/>
              </a:rPr>
              <a:t>·</a:t>
            </a:r>
            <a:r>
              <a:rPr lang="zh-CN" altLang="zh-CN" sz="2400" b="0" i="0" u="none">
                <a:solidFill>
                  <a:srgbClr val="000000"/>
                </a:solidFill>
                <a:effectLst/>
                <a:latin typeface="Times New Roman" pitchFamily="24"/>
                <a:ea typeface="楷体" pitchFamily="24"/>
                <a:cs typeface="宋体" pitchFamily="24"/>
              </a:rPr>
              <a:t>南京六校学业水平合格考模拟</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如图是某植物叶肉细胞中光合作用和细胞呼吸的物质变化示意简图</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其中</a:t>
            </a:r>
            <a:r>
              <a:rPr lang="en-US" altLang="zh-CN" sz="2400" b="0" i="0" u="none">
                <a:solidFill>
                  <a:srgbClr val="000000"/>
                </a:solidFill>
                <a:effectLst/>
                <a:latin typeface="宋体" pitchFamily="24"/>
                <a:ea typeface="宋体" pitchFamily="24"/>
                <a:cs typeface="宋体" pitchFamily="24"/>
              </a:rPr>
              <a:t>①</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宋体" pitchFamily="24"/>
                <a:ea typeface="宋体" pitchFamily="24"/>
                <a:cs typeface="宋体" pitchFamily="24"/>
              </a:rPr>
              <a:t>⑤</a:t>
            </a:r>
            <a:r>
              <a:rPr lang="zh-CN" altLang="zh-CN" sz="2400" b="0" i="0" u="none">
                <a:solidFill>
                  <a:srgbClr val="000000"/>
                </a:solidFill>
                <a:effectLst/>
                <a:latin typeface="Times New Roman" pitchFamily="24"/>
                <a:ea typeface="宋体" pitchFamily="24"/>
                <a:cs typeface="宋体" pitchFamily="24"/>
              </a:rPr>
              <a:t>为生理过程</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a</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h</a:t>
            </a:r>
            <a:r>
              <a:rPr lang="zh-CN" altLang="zh-CN" sz="2400" b="0" i="0" u="none">
                <a:solidFill>
                  <a:srgbClr val="000000"/>
                </a:solidFill>
                <a:effectLst/>
                <a:latin typeface="Times New Roman" pitchFamily="24"/>
                <a:ea typeface="宋体" pitchFamily="24"/>
                <a:cs typeface="宋体" pitchFamily="24"/>
              </a:rPr>
              <a:t>为物质名称</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据图分析回答下列问题</a:t>
            </a:r>
            <a:r>
              <a:rPr lang="zh-CN" altLang="zh-CN" sz="2400" b="0" i="0" u="none">
                <a:solidFill>
                  <a:srgbClr val="000000"/>
                </a:solidFill>
                <a:effectLst/>
                <a:latin typeface="宋体" pitchFamily="24"/>
                <a:ea typeface="宋体" pitchFamily="24"/>
                <a:cs typeface="宋体" pitchFamily="24"/>
              </a:rPr>
              <a:t>：</a:t>
            </a:r>
          </a:p>
        </p:txBody>
      </p:sp>
      <p:pic>
        <p:nvPicPr>
          <p:cNvPr id="11353" name="yt_image_11353">
            <a:extLst>
              <a:ext uri="">
                <a16:creationId xmlns="" xmlns:a16="http://schemas.microsoft.com/office/drawing/2014/main" xmlns:a14="http://schemas.microsoft.com/office/drawing/2010/main" id="{5351258F-BC95-41E6-9372-C2FE361B0291}"/>
              </a:ext>
            </a:extLst>
          </p:cNvPr>
          <p:cNvPicPr>
            <a:picLocks noChangeAspect="1" noChangeArrowheads="1"/>
          </p:cNvPicPr>
          <p:nvPr/>
        </p:nvPicPr>
        <p:blipFill>
          <a:blip r:embed="rId3" cstate="print"/>
          <a:srcRect/>
          <a:stretch>
            <a:fillRect/>
          </a:stretch>
        </p:blipFill>
        <p:spPr bwMode="auto">
          <a:xfrm>
            <a:off x="2569527" y="3543527"/>
            <a:ext cx="6383020" cy="178562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1355" name="yt_shape_11355"/>
          <p:cNvSpPr txBox="1"/>
          <p:nvPr/>
        </p:nvSpPr>
        <p:spPr>
          <a:xfrm>
            <a:off x="576000" y="763481"/>
            <a:ext cx="6907340" cy="428515"/>
          </a:xfrm>
          <a:prstGeom prst="rect">
            <a:avLst/>
          </a:prstGeom>
        </p:spPr>
        <p:txBody>
          <a:bodyPr vert="horz" wrap="none" lIns="0" tIns="0" rIns="0" bIns="0" rtlCol="0">
            <a:spAutoFit/>
          </a:bodyPr>
          <a:lstStyle/>
          <a:p>
            <a:pPr indent="609523" algn="l" eaLnBrk="1" latinLnBrk="0" hangingPunct="0">
              <a:lnSpc>
                <a:spcPct val="129999"/>
              </a:lnSpc>
            </a:pPr>
            <a:r>
              <a:rPr lang="zh-CN" altLang="zh-CN" sz="2400" b="0" i="0" u="none" dirty="0">
                <a:solidFill>
                  <a:srgbClr val="000000"/>
                </a:solidFill>
                <a:effectLst/>
                <a:latin typeface="宋体" pitchFamily="24"/>
                <a:ea typeface="宋体" pitchFamily="24"/>
                <a:cs typeface="宋体" pitchFamily="24"/>
              </a:rPr>
              <a:t>（</a:t>
            </a:r>
            <a:r>
              <a:rPr lang="en-US" altLang="zh-CN" sz="2400" b="0" i="0" u="none" dirty="0">
                <a:solidFill>
                  <a:srgbClr val="000000"/>
                </a:solidFill>
                <a:effectLst/>
                <a:latin typeface="Times New Roman" pitchFamily="24"/>
                <a:ea typeface="Times New Roman" pitchFamily="24"/>
                <a:cs typeface="宋体" pitchFamily="24"/>
              </a:rPr>
              <a:t>1</a:t>
            </a:r>
            <a:r>
              <a:rPr lang="zh-CN" altLang="zh-CN" sz="2400" b="0" i="0" u="none" dirty="0">
                <a:solidFill>
                  <a:srgbClr val="000000"/>
                </a:solidFill>
                <a:effectLst/>
                <a:latin typeface="宋体" pitchFamily="24"/>
                <a:ea typeface="宋体" pitchFamily="24"/>
                <a:cs typeface="宋体" pitchFamily="24"/>
              </a:rPr>
              <a:t>）</a:t>
            </a:r>
            <a:r>
              <a:rPr lang="en-US" altLang="zh-CN" sz="2400" b="0" i="0" u="none" dirty="0">
                <a:solidFill>
                  <a:srgbClr val="000000"/>
                </a:solidFill>
                <a:effectLst/>
                <a:latin typeface="Times New Roman" pitchFamily="24"/>
                <a:ea typeface="Times New Roman" pitchFamily="24"/>
                <a:cs typeface="宋体" pitchFamily="24"/>
              </a:rPr>
              <a:t> </a:t>
            </a:r>
            <a:r>
              <a:rPr lang="zh-CN" altLang="zh-CN" sz="2400" b="0" i="0" u="none" dirty="0">
                <a:solidFill>
                  <a:srgbClr val="000000"/>
                </a:solidFill>
                <a:effectLst/>
                <a:latin typeface="Times New Roman" pitchFamily="24"/>
                <a:ea typeface="宋体" pitchFamily="24"/>
                <a:cs typeface="宋体" pitchFamily="24"/>
              </a:rPr>
              <a:t>物质</a:t>
            </a:r>
            <a:r>
              <a:rPr lang="en-US" altLang="zh-CN" sz="2400" b="0" i="0" u="none" dirty="0">
                <a:solidFill>
                  <a:srgbClr val="000000"/>
                </a:solidFill>
                <a:effectLst/>
                <a:latin typeface="Times New Roman" pitchFamily="24"/>
                <a:ea typeface="Times New Roman" pitchFamily="24"/>
                <a:cs typeface="宋体" pitchFamily="24"/>
              </a:rPr>
              <a:t>a</a:t>
            </a:r>
            <a:r>
              <a:rPr lang="zh-CN" altLang="zh-CN" sz="2400" b="0" i="0" u="none" dirty="0">
                <a:solidFill>
                  <a:srgbClr val="000000"/>
                </a:solidFill>
                <a:effectLst/>
                <a:latin typeface="Times New Roman" pitchFamily="24"/>
                <a:ea typeface="宋体" pitchFamily="24"/>
                <a:cs typeface="宋体" pitchFamily="24"/>
              </a:rPr>
              <a:t>分布在叶绿体的</a:t>
            </a:r>
            <a:r>
              <a:rPr lang="zh-CN" altLang="zh-CN" sz="100" b="0" i="0" spc="-100" dirty="0">
                <a:solidFill>
                  <a:srgbClr val="FF0000"/>
                </a:solidFill>
                <a:effectLst/>
                <a:latin typeface="Times New Roman" pitchFamily="24"/>
                <a:ea typeface="宋体" pitchFamily="24"/>
                <a:cs typeface="宋体" pitchFamily="24"/>
              </a:rPr>
              <a:t> </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zh-CN" altLang="zh-CN" sz="2400" b="0" i="0" u="sng" dirty="0">
                <a:solidFill>
                  <a:srgbClr val="FF0000">
                    <a:alpha val="0"/>
                  </a:srgbClr>
                </a:solidFill>
                <a:effectLst/>
                <a:uFill>
                  <a:solidFill>
                    <a:srgbClr val="000000"/>
                  </a:solidFill>
                </a:uFill>
                <a:latin typeface="Times New Roman" pitchFamily="24"/>
                <a:ea typeface="宋体" pitchFamily="24"/>
                <a:cs typeface="宋体" pitchFamily="24"/>
              </a:rPr>
              <a:t>类囊体薄膜</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dirty="0">
                <a:noFill/>
                <a:effectLst/>
                <a:latin typeface="Times New Roman" pitchFamily="24"/>
                <a:ea typeface="宋体" pitchFamily="24"/>
                <a:cs typeface="宋体" pitchFamily="24"/>
              </a:rPr>
              <a:t>⁠</a:t>
            </a:r>
            <a:r>
              <a:rPr lang="zh-CN" altLang="zh-CN" sz="2400" b="0" i="0" u="none" dirty="0">
                <a:solidFill>
                  <a:srgbClr val="000000"/>
                </a:solidFill>
                <a:effectLst/>
                <a:latin typeface="宋体" pitchFamily="24"/>
                <a:ea typeface="宋体" pitchFamily="24"/>
                <a:cs typeface="宋体" pitchFamily="24"/>
              </a:rPr>
              <a:t>。</a:t>
            </a:r>
            <a:r>
              <a:rPr lang="en-US" altLang="zh-CN" sz="2400" b="0" i="0" u="none" dirty="0">
                <a:solidFill>
                  <a:srgbClr val="000000"/>
                </a:solidFill>
                <a:effectLst/>
                <a:latin typeface="Times New Roman" pitchFamily="24"/>
                <a:ea typeface="Times New Roman" pitchFamily="24"/>
                <a:cs typeface="宋体" pitchFamily="24"/>
              </a:rPr>
              <a:t> </a:t>
            </a:r>
          </a:p>
        </p:txBody>
      </p:sp>
      <p:sp>
        <p:nvSpPr>
          <p:cNvPr id="11356" name="yt_shape_11356"/>
          <p:cNvSpPr txBox="1"/>
          <p:nvPr/>
        </p:nvSpPr>
        <p:spPr>
          <a:xfrm>
            <a:off x="576000" y="1230258"/>
            <a:ext cx="8985473" cy="428515"/>
          </a:xfrm>
          <a:prstGeom prst="rect">
            <a:avLst/>
          </a:prstGeom>
        </p:spPr>
        <p:txBody>
          <a:bodyPr vert="horz" wrap="none" lIns="0" tIns="0" rIns="0" bIns="0" rtlCol="0">
            <a:spAutoFit/>
          </a:bodyPr>
          <a:lstStyle/>
          <a:p>
            <a:pPr indent="634" algn="l" eaLnBrk="1" latinLnBrk="0" hangingPunct="0">
              <a:lnSpc>
                <a:spcPct val="129999"/>
              </a:lnSpc>
            </a:pPr>
            <a:r>
              <a:rPr lang="zh-CN" altLang="zh-CN" sz="2400" b="0" i="0" u="none">
                <a:solidFill>
                  <a:srgbClr val="FF0000"/>
                </a:solidFill>
                <a:effectLst/>
                <a:latin typeface="Times New Roman" pitchFamily="24"/>
                <a:ea typeface="黑体" pitchFamily="24"/>
                <a:cs typeface="宋体" pitchFamily="24"/>
              </a:rPr>
              <a:t>解析</a:t>
            </a:r>
            <a:r>
              <a:rPr lang="zh-CN" altLang="zh-CN" sz="2400" b="0" i="0" u="none">
                <a:solidFill>
                  <a:srgbClr val="FF0000"/>
                </a:solidFill>
                <a:effectLst/>
                <a:latin typeface="宋体" pitchFamily="24"/>
                <a:ea typeface="宋体" pitchFamily="24"/>
                <a:cs typeface="宋体" pitchFamily="24"/>
              </a:rPr>
              <a:t>：（</a:t>
            </a:r>
            <a:r>
              <a:rPr lang="en-US" altLang="zh-CN" sz="2400" b="0" i="0" u="none">
                <a:solidFill>
                  <a:srgbClr val="FF0000"/>
                </a:solidFill>
                <a:effectLst/>
                <a:latin typeface="Times New Roman" pitchFamily="24"/>
                <a:ea typeface="Times New Roman" pitchFamily="24"/>
                <a:cs typeface="宋体" pitchFamily="24"/>
              </a:rPr>
              <a:t>1</a:t>
            </a:r>
            <a:r>
              <a:rPr lang="zh-CN" altLang="zh-CN" sz="2400" b="0" i="0" u="none">
                <a:solidFill>
                  <a:srgbClr val="FF0000"/>
                </a:solidFill>
                <a:effectLst/>
                <a:latin typeface="宋体" pitchFamily="24"/>
                <a:ea typeface="宋体" pitchFamily="24"/>
                <a:cs typeface="宋体" pitchFamily="24"/>
              </a:rPr>
              <a:t>）</a:t>
            </a:r>
            <a:r>
              <a:rPr lang="en-US" altLang="zh-CN" sz="2400" b="0" i="0" u="none">
                <a:solidFill>
                  <a:srgbClr val="FF0000"/>
                </a:solidFill>
                <a:effectLst/>
                <a:latin typeface="Times New Roman" pitchFamily="24"/>
                <a:ea typeface="Times New Roman" pitchFamily="24"/>
                <a:cs typeface="宋体" pitchFamily="24"/>
              </a:rPr>
              <a:t> </a:t>
            </a:r>
            <a:r>
              <a:rPr lang="zh-CN" altLang="zh-CN" sz="2400" b="0" i="0" u="none">
                <a:solidFill>
                  <a:srgbClr val="FF0000"/>
                </a:solidFill>
                <a:effectLst/>
                <a:latin typeface="Times New Roman" pitchFamily="24"/>
                <a:ea typeface="宋体" pitchFamily="24"/>
                <a:cs typeface="宋体" pitchFamily="24"/>
              </a:rPr>
              <a:t>物质</a:t>
            </a:r>
            <a:r>
              <a:rPr lang="en-US" altLang="zh-CN" sz="2400" b="0" i="0" u="none">
                <a:solidFill>
                  <a:srgbClr val="FF0000"/>
                </a:solidFill>
                <a:effectLst/>
                <a:latin typeface="Times New Roman" pitchFamily="24"/>
                <a:ea typeface="Times New Roman" pitchFamily="24"/>
                <a:cs typeface="宋体" pitchFamily="24"/>
              </a:rPr>
              <a:t>a</a:t>
            </a:r>
            <a:r>
              <a:rPr lang="zh-CN" altLang="zh-CN" sz="2400" b="0" i="0" u="none">
                <a:solidFill>
                  <a:srgbClr val="FF0000"/>
                </a:solidFill>
                <a:effectLst/>
                <a:latin typeface="Times New Roman" pitchFamily="24"/>
                <a:ea typeface="宋体" pitchFamily="24"/>
                <a:cs typeface="宋体" pitchFamily="24"/>
              </a:rPr>
              <a:t>表示光合色素</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分布在叶绿体的类囊体薄膜上</a:t>
            </a:r>
            <a:r>
              <a:rPr lang="zh-CN" altLang="zh-CN" sz="2400" b="0" i="0" u="none">
                <a:solidFill>
                  <a:srgbClr val="FF0000"/>
                </a:solidFill>
                <a:effectLst/>
                <a:latin typeface="宋体" pitchFamily="24"/>
                <a:ea typeface="宋体" pitchFamily="24"/>
                <a:cs typeface="宋体" pitchFamily="24"/>
              </a:rPr>
              <a:t>。</a:t>
            </a:r>
          </a:p>
        </p:txBody>
      </p:sp>
      <p:sp>
        <p:nvSpPr>
          <p:cNvPr id="11357" name="yt_shape_11357"/>
          <p:cNvSpPr txBox="1"/>
          <p:nvPr/>
        </p:nvSpPr>
        <p:spPr>
          <a:xfrm>
            <a:off x="576000" y="1722087"/>
            <a:ext cx="6771084" cy="428515"/>
          </a:xfrm>
          <a:prstGeom prst="rect">
            <a:avLst/>
          </a:prstGeom>
        </p:spPr>
        <p:txBody>
          <a:bodyPr vert="horz" wrap="none" lIns="0" tIns="0" rIns="0" bIns="0" rtlCol="0">
            <a:spAutoFit/>
          </a:bodyPr>
          <a:lstStyle/>
          <a:p>
            <a:pPr indent="609523" algn="l" eaLnBrk="1" latinLnBrk="0" hangingPunct="0">
              <a:lnSpc>
                <a:spcPct val="129999"/>
              </a:lnSpc>
            </a:pP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2</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过程</a:t>
            </a:r>
            <a:r>
              <a:rPr lang="en-US" altLang="zh-CN" sz="2400" b="0" i="0" u="none">
                <a:solidFill>
                  <a:srgbClr val="000000"/>
                </a:solidFill>
                <a:effectLst/>
                <a:latin typeface="宋体" pitchFamily="24"/>
                <a:ea typeface="宋体" pitchFamily="24"/>
                <a:cs typeface="宋体" pitchFamily="24"/>
              </a:rPr>
              <a:t>④</a:t>
            </a:r>
            <a:r>
              <a:rPr lang="zh-CN" altLang="zh-CN" sz="2400" b="0" i="0" u="none">
                <a:solidFill>
                  <a:srgbClr val="000000"/>
                </a:solidFill>
                <a:effectLst/>
                <a:latin typeface="Times New Roman" pitchFamily="24"/>
                <a:ea typeface="宋体" pitchFamily="24"/>
                <a:cs typeface="宋体" pitchFamily="24"/>
              </a:rPr>
              <a:t>发生的场所是</a:t>
            </a:r>
            <a:r>
              <a:rPr lang="zh-CN" altLang="zh-CN" sz="100" b="0" i="0" spc="-100">
                <a:solidFill>
                  <a:srgbClr val="FF0000"/>
                </a:solidFill>
                <a:effectLst/>
                <a:latin typeface="Times New Roman" pitchFamily="24"/>
                <a:ea typeface="宋体" pitchFamily="24"/>
                <a:cs typeface="宋体" pitchFamily="24"/>
              </a:rPr>
              <a:t> </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2400" b="0" i="0" u="sng">
                <a:solidFill>
                  <a:srgbClr val="FF0000">
                    <a:alpha val="0"/>
                  </a:srgbClr>
                </a:solidFill>
                <a:effectLst/>
                <a:uFill>
                  <a:solidFill>
                    <a:srgbClr val="000000"/>
                  </a:solidFill>
                </a:uFill>
                <a:latin typeface="Times New Roman" pitchFamily="24"/>
                <a:ea typeface="宋体" pitchFamily="24"/>
                <a:cs typeface="宋体" pitchFamily="24"/>
              </a:rPr>
              <a:t>线粒体基质</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a:noFill/>
                <a:effectLst/>
                <a:latin typeface="Times New Roman" pitchFamily="24"/>
                <a:ea typeface="宋体" pitchFamily="24"/>
                <a:cs typeface="宋体" pitchFamily="24"/>
              </a:rPr>
              <a:t>⁠</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p>
        </p:txBody>
      </p:sp>
      <p:sp>
        <p:nvSpPr>
          <p:cNvPr id="11358" name="yt_shape_11358"/>
          <p:cNvSpPr txBox="1"/>
          <p:nvPr/>
        </p:nvSpPr>
        <p:spPr>
          <a:xfrm>
            <a:off x="576000" y="2188864"/>
            <a:ext cx="8849217" cy="428515"/>
          </a:xfrm>
          <a:prstGeom prst="rect">
            <a:avLst/>
          </a:prstGeom>
        </p:spPr>
        <p:txBody>
          <a:bodyPr vert="horz" wrap="none" lIns="0" tIns="0" rIns="0" bIns="0" rtlCol="0">
            <a:spAutoFit/>
          </a:bodyPr>
          <a:lstStyle/>
          <a:p>
            <a:pPr indent="634" algn="l" eaLnBrk="1" latinLnBrk="0" hangingPunct="0">
              <a:lnSpc>
                <a:spcPct val="129999"/>
              </a:lnSpc>
            </a:pPr>
            <a:r>
              <a:rPr lang="zh-CN" altLang="zh-CN" sz="2400" b="0" i="0" u="none">
                <a:solidFill>
                  <a:srgbClr val="FF0000"/>
                </a:solidFill>
                <a:effectLst/>
                <a:latin typeface="Times New Roman" pitchFamily="24"/>
                <a:ea typeface="黑体" pitchFamily="24"/>
                <a:cs typeface="宋体" pitchFamily="24"/>
              </a:rPr>
              <a:t>解析</a:t>
            </a:r>
            <a:r>
              <a:rPr lang="zh-CN" altLang="zh-CN" sz="2400" b="0" i="0" u="none">
                <a:solidFill>
                  <a:srgbClr val="FF0000"/>
                </a:solidFill>
                <a:effectLst/>
                <a:latin typeface="宋体" pitchFamily="24"/>
                <a:ea typeface="宋体" pitchFamily="24"/>
                <a:cs typeface="宋体" pitchFamily="24"/>
              </a:rPr>
              <a:t>：（</a:t>
            </a:r>
            <a:r>
              <a:rPr lang="en-US" altLang="zh-CN" sz="2400" b="0" i="0" u="none">
                <a:solidFill>
                  <a:srgbClr val="FF0000"/>
                </a:solidFill>
                <a:effectLst/>
                <a:latin typeface="Times New Roman" pitchFamily="24"/>
                <a:ea typeface="Times New Roman" pitchFamily="24"/>
                <a:cs typeface="宋体" pitchFamily="24"/>
              </a:rPr>
              <a:t>2</a:t>
            </a:r>
            <a:r>
              <a:rPr lang="zh-CN" altLang="zh-CN" sz="2400" b="0" i="0" u="none">
                <a:solidFill>
                  <a:srgbClr val="FF0000"/>
                </a:solidFill>
                <a:effectLst/>
                <a:latin typeface="宋体" pitchFamily="24"/>
                <a:ea typeface="宋体" pitchFamily="24"/>
                <a:cs typeface="宋体" pitchFamily="24"/>
              </a:rPr>
              <a:t>）</a:t>
            </a:r>
            <a:r>
              <a:rPr lang="en-US" altLang="zh-CN" sz="2400" b="0" i="0" u="none">
                <a:solidFill>
                  <a:srgbClr val="FF0000"/>
                </a:solidFill>
                <a:effectLst/>
                <a:latin typeface="Times New Roman" pitchFamily="24"/>
                <a:ea typeface="Times New Roman" pitchFamily="24"/>
                <a:cs typeface="宋体" pitchFamily="24"/>
              </a:rPr>
              <a:t> </a:t>
            </a:r>
            <a:r>
              <a:rPr lang="en-US" altLang="zh-CN" sz="2400" b="0" i="0" u="none">
                <a:solidFill>
                  <a:srgbClr val="FF0000"/>
                </a:solidFill>
                <a:effectLst/>
                <a:latin typeface="宋体" pitchFamily="24"/>
                <a:ea typeface="宋体" pitchFamily="24"/>
                <a:cs typeface="宋体" pitchFamily="24"/>
              </a:rPr>
              <a:t>④</a:t>
            </a:r>
            <a:r>
              <a:rPr lang="zh-CN" altLang="zh-CN" sz="2400" b="0" i="0" u="none">
                <a:solidFill>
                  <a:srgbClr val="FF0000"/>
                </a:solidFill>
                <a:effectLst/>
                <a:latin typeface="Times New Roman" pitchFamily="24"/>
                <a:ea typeface="宋体" pitchFamily="24"/>
                <a:cs typeface="宋体" pitchFamily="24"/>
              </a:rPr>
              <a:t>表示有氧呼吸的第二阶段</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发生在线粒体基质中</a:t>
            </a:r>
            <a:r>
              <a:rPr lang="zh-CN" altLang="zh-CN" sz="2400" b="0" i="0" u="none">
                <a:solidFill>
                  <a:srgbClr val="FF0000"/>
                </a:solidFill>
                <a:effectLst/>
                <a:latin typeface="宋体" pitchFamily="24"/>
                <a:ea typeface="宋体" pitchFamily="24"/>
                <a:cs typeface="宋体" pitchFamily="24"/>
              </a:rPr>
              <a:t>。</a:t>
            </a:r>
          </a:p>
        </p:txBody>
      </p:sp>
      <p:sp>
        <p:nvSpPr>
          <p:cNvPr id="11359" name="yt_shape_11359"/>
          <p:cNvSpPr txBox="1"/>
          <p:nvPr/>
        </p:nvSpPr>
        <p:spPr>
          <a:xfrm>
            <a:off x="576127" y="2680693"/>
            <a:ext cx="10370075" cy="908647"/>
          </a:xfrm>
          <a:prstGeom prst="rect">
            <a:avLst/>
          </a:prstGeom>
        </p:spPr>
        <p:txBody>
          <a:bodyPr vert="horz" wrap="square" lIns="0" tIns="0" rIns="0" bIns="0" rtlCol="0">
            <a:spAutoFit/>
          </a:bodyPr>
          <a:lstStyle/>
          <a:p>
            <a:pPr indent="609523" algn="l" eaLnBrk="1" latinLnBrk="0" hangingPunct="0">
              <a:lnSpc>
                <a:spcPct val="129999"/>
              </a:lnSpc>
            </a:pP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3</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在上述</a:t>
            </a:r>
            <a:r>
              <a:rPr lang="en-US" altLang="zh-CN" sz="2400" b="0" i="0" u="none">
                <a:solidFill>
                  <a:srgbClr val="000000"/>
                </a:solidFill>
                <a:effectLst/>
                <a:latin typeface="宋体" pitchFamily="24"/>
                <a:ea typeface="宋体" pitchFamily="24"/>
                <a:cs typeface="宋体" pitchFamily="24"/>
              </a:rPr>
              <a:t>①</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宋体" pitchFamily="24"/>
                <a:ea typeface="宋体" pitchFamily="24"/>
                <a:cs typeface="宋体" pitchFamily="24"/>
              </a:rPr>
              <a:t>⑤</a:t>
            </a:r>
            <a:r>
              <a:rPr lang="zh-CN" altLang="zh-CN" sz="2400" b="0" i="0" u="none">
                <a:solidFill>
                  <a:srgbClr val="000000"/>
                </a:solidFill>
                <a:effectLst/>
                <a:latin typeface="Times New Roman" pitchFamily="24"/>
                <a:ea typeface="宋体" pitchFamily="24"/>
                <a:cs typeface="宋体" pitchFamily="24"/>
              </a:rPr>
              <a:t>过程中</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能够产生腺苷三磷酸的生理过程有</a:t>
            </a:r>
            <a:r>
              <a:rPr lang="zh-CN" altLang="zh-CN" sz="100" b="0" i="0" spc="-100">
                <a:solidFill>
                  <a:srgbClr val="FF0000"/>
                </a:solidFill>
                <a:effectLst/>
                <a:latin typeface="Times New Roman" pitchFamily="24"/>
                <a:ea typeface="宋体" pitchFamily="24"/>
                <a:cs typeface="宋体" pitchFamily="24"/>
              </a:rPr>
              <a:t> </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en-US" altLang="zh-CN" sz="2400" b="0" i="0" u="sng">
                <a:solidFill>
                  <a:srgbClr val="FF0000">
                    <a:alpha val="0"/>
                  </a:srgbClr>
                </a:solidFill>
                <a:effectLst/>
                <a:uFill>
                  <a:solidFill>
                    <a:srgbClr val="000000"/>
                  </a:solidFill>
                </a:uFill>
                <a:latin typeface="宋体" pitchFamily="24"/>
                <a:ea typeface="宋体" pitchFamily="24"/>
                <a:cs typeface="宋体" pitchFamily="24"/>
              </a:rPr>
              <a:t>①③④⑤</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a:noFill/>
                <a:effectLst/>
                <a:latin typeface="Times New Roman" pitchFamily="24"/>
                <a:ea typeface="宋体" pitchFamily="24"/>
                <a:cs typeface="宋体" pitchFamily="24"/>
              </a:rPr>
              <a:t>⁠</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用图中数字回答</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p>
        </p:txBody>
      </p:sp>
      <p:sp>
        <p:nvSpPr>
          <p:cNvPr id="11360" name="yt_shape_11360"/>
          <p:cNvSpPr txBox="1"/>
          <p:nvPr/>
        </p:nvSpPr>
        <p:spPr>
          <a:xfrm>
            <a:off x="576127" y="3627602"/>
            <a:ext cx="10370075" cy="908647"/>
          </a:xfrm>
          <a:prstGeom prst="rect">
            <a:avLst/>
          </a:prstGeom>
        </p:spPr>
        <p:txBody>
          <a:bodyPr vert="horz" wrap="square" lIns="0" tIns="0" rIns="0" bIns="0" rtlCol="0">
            <a:spAutoFit/>
          </a:bodyPr>
          <a:lstStyle/>
          <a:p>
            <a:pPr indent="634" algn="l" eaLnBrk="1" latinLnBrk="0" hangingPunct="0">
              <a:lnSpc>
                <a:spcPct val="129999"/>
              </a:lnSpc>
            </a:pPr>
            <a:r>
              <a:rPr lang="zh-CN" altLang="zh-CN" sz="2400" b="0" i="0" u="none">
                <a:solidFill>
                  <a:srgbClr val="FF0000"/>
                </a:solidFill>
                <a:effectLst/>
                <a:latin typeface="Times New Roman" pitchFamily="24"/>
                <a:ea typeface="黑体" pitchFamily="24"/>
                <a:cs typeface="宋体" pitchFamily="24"/>
              </a:rPr>
              <a:t>解析</a:t>
            </a:r>
            <a:r>
              <a:rPr lang="zh-CN" altLang="zh-CN" sz="2400" b="0" i="0" u="none">
                <a:solidFill>
                  <a:srgbClr val="FF0000"/>
                </a:solidFill>
                <a:effectLst/>
                <a:latin typeface="宋体" pitchFamily="24"/>
                <a:ea typeface="宋体" pitchFamily="24"/>
                <a:cs typeface="宋体" pitchFamily="24"/>
              </a:rPr>
              <a:t>：（</a:t>
            </a:r>
            <a:r>
              <a:rPr lang="en-US" altLang="zh-CN" sz="2400" b="0" i="0" u="none">
                <a:solidFill>
                  <a:srgbClr val="FF0000"/>
                </a:solidFill>
                <a:effectLst/>
                <a:latin typeface="Times New Roman" pitchFamily="24"/>
                <a:ea typeface="Times New Roman" pitchFamily="24"/>
                <a:cs typeface="宋体" pitchFamily="24"/>
              </a:rPr>
              <a:t>3</a:t>
            </a:r>
            <a:r>
              <a:rPr lang="zh-CN" altLang="zh-CN" sz="2400" b="0" i="0" u="none">
                <a:solidFill>
                  <a:srgbClr val="FF0000"/>
                </a:solidFill>
                <a:effectLst/>
                <a:latin typeface="宋体" pitchFamily="24"/>
                <a:ea typeface="宋体" pitchFamily="24"/>
                <a:cs typeface="宋体" pitchFamily="24"/>
              </a:rPr>
              <a:t>）</a:t>
            </a:r>
            <a:r>
              <a:rPr lang="en-US" altLang="zh-CN" sz="2400" b="0" i="0" u="none">
                <a:solidFill>
                  <a:srgbClr val="FF0000"/>
                </a:solidFill>
                <a:effectLst/>
                <a:latin typeface="Times New Roman" pitchFamily="24"/>
                <a:ea typeface="Times New Roman" pitchFamily="24"/>
                <a:cs typeface="宋体" pitchFamily="24"/>
              </a:rPr>
              <a:t> </a:t>
            </a:r>
            <a:r>
              <a:rPr lang="zh-CN" altLang="zh-CN" sz="2400" b="0" i="0" u="none">
                <a:solidFill>
                  <a:srgbClr val="FF0000"/>
                </a:solidFill>
                <a:effectLst/>
                <a:latin typeface="Times New Roman" pitchFamily="24"/>
                <a:ea typeface="宋体" pitchFamily="24"/>
                <a:cs typeface="宋体" pitchFamily="24"/>
              </a:rPr>
              <a:t>图中光反应阶段</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有氧呼吸的三个阶段</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即</a:t>
            </a:r>
            <a:r>
              <a:rPr lang="en-US" altLang="zh-CN" sz="2400" b="0" i="0" u="none">
                <a:solidFill>
                  <a:srgbClr val="FF0000"/>
                </a:solidFill>
                <a:effectLst/>
                <a:latin typeface="宋体" pitchFamily="24"/>
                <a:ea typeface="宋体" pitchFamily="24"/>
                <a:cs typeface="宋体" pitchFamily="24"/>
              </a:rPr>
              <a:t>①③④⑤</a:t>
            </a:r>
            <a:r>
              <a:rPr lang="zh-CN" altLang="zh-CN" sz="2400" b="0" i="0" u="none">
                <a:solidFill>
                  <a:srgbClr val="FF0000"/>
                </a:solidFill>
                <a:effectLst/>
                <a:latin typeface="Times New Roman" pitchFamily="24"/>
                <a:ea typeface="宋体" pitchFamily="24"/>
                <a:cs typeface="宋体" pitchFamily="24"/>
              </a:rPr>
              <a:t>均可以产生腺苷三磷酸</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　</a:t>
            </a:r>
          </a:p>
        </p:txBody>
      </p:sp>
      <p:sp>
        <p:nvSpPr>
          <p:cNvPr id="2" name="文本框 1">
            <a:extLst>
              <a:ext uri="{FF2B5EF4-FFF2-40B4-BE49-F238E27FC236}">
                <a16:creationId xmlns:a16="http://schemas.microsoft.com/office/drawing/2014/main" id="{59213FE4-4B3D-C818-CCDA-C1FDDED5CB7B}"/>
              </a:ext>
            </a:extLst>
          </p:cNvPr>
          <p:cNvSpPr txBox="1"/>
          <p:nvPr/>
        </p:nvSpPr>
        <p:spPr>
          <a:xfrm>
            <a:off x="5116727" y="704149"/>
            <a:ext cx="1704086" cy="517983"/>
          </a:xfrm>
          <a:prstGeom prst="rect">
            <a:avLst/>
          </a:prstGeom>
          <a:noFill/>
        </p:spPr>
        <p:txBody>
          <a:bodyPr vert="horz" wrap="none" rtlCol="0">
            <a:noAutofit/>
          </a:bodyPr>
          <a:lstStyle/>
          <a:p>
            <a:pPr>
              <a:lnSpc>
                <a:spcPct val="129999"/>
              </a:lnSpc>
            </a:pPr>
            <a:r>
              <a:rPr kumimoji="0" lang="zh-CN" altLang="zh-CN" sz="2400" b="0" i="0" strike="noStrike" kern="1200" cap="none" spc="0" normalizeH="0" baseline="0" noProof="0">
                <a:ln>
                  <a:noFill/>
                </a:ln>
                <a:solidFill>
                  <a:srgbClr val="FF0000"/>
                </a:solidFill>
                <a:effectLst/>
                <a:uLnTx/>
                <a:uFill>
                  <a:solidFill>
                    <a:srgbClr val="000000"/>
                  </a:solidFill>
                </a:uFill>
                <a:latin typeface="Times New Roman" pitchFamily="24"/>
                <a:ea typeface="宋体" pitchFamily="24"/>
                <a:cs typeface="宋体" pitchFamily="24"/>
              </a:rPr>
              <a:t>类囊体薄膜</a:t>
            </a:r>
            <a:endParaRPr lang="zh-CN" altLang="en-US">
              <a:solidFill>
                <a:srgbClr val="FF0000"/>
              </a:solidFill>
            </a:endParaRPr>
          </a:p>
        </p:txBody>
      </p:sp>
      <p:sp>
        <p:nvSpPr>
          <p:cNvPr id="3" name="文本框 2">
            <a:extLst>
              <a:ext uri="{FF2B5EF4-FFF2-40B4-BE49-F238E27FC236}">
                <a16:creationId xmlns:a16="http://schemas.microsoft.com/office/drawing/2014/main" id="{5883169B-FE9E-FFB9-9205-4DAC623CF35F}"/>
              </a:ext>
            </a:extLst>
          </p:cNvPr>
          <p:cNvSpPr txBox="1"/>
          <p:nvPr/>
        </p:nvSpPr>
        <p:spPr>
          <a:xfrm>
            <a:off x="4981789" y="1662755"/>
            <a:ext cx="1704086" cy="517983"/>
          </a:xfrm>
          <a:prstGeom prst="rect">
            <a:avLst/>
          </a:prstGeom>
          <a:noFill/>
        </p:spPr>
        <p:txBody>
          <a:bodyPr vert="horz" wrap="none" rtlCol="0">
            <a:noAutofit/>
          </a:bodyPr>
          <a:lstStyle/>
          <a:p>
            <a:pPr>
              <a:lnSpc>
                <a:spcPct val="129999"/>
              </a:lnSpc>
            </a:pPr>
            <a:r>
              <a:rPr kumimoji="0" lang="zh-CN" altLang="zh-CN" sz="2400" b="0" i="0" strike="noStrike" kern="1200" cap="none" spc="0" normalizeH="0" baseline="0" noProof="0">
                <a:ln>
                  <a:noFill/>
                </a:ln>
                <a:solidFill>
                  <a:srgbClr val="FF0000"/>
                </a:solidFill>
                <a:effectLst/>
                <a:uLnTx/>
                <a:uFill>
                  <a:solidFill>
                    <a:srgbClr val="000000"/>
                  </a:solidFill>
                </a:uFill>
                <a:latin typeface="Times New Roman" pitchFamily="24"/>
                <a:ea typeface="宋体" pitchFamily="24"/>
                <a:cs typeface="宋体" pitchFamily="24"/>
              </a:rPr>
              <a:t>线粒体基质</a:t>
            </a:r>
            <a:endParaRPr lang="zh-CN" altLang="en-US">
              <a:solidFill>
                <a:srgbClr val="FF0000"/>
              </a:solidFill>
            </a:endParaRPr>
          </a:p>
        </p:txBody>
      </p:sp>
      <p:sp>
        <p:nvSpPr>
          <p:cNvPr id="4" name="文本框 3">
            <a:extLst>
              <a:ext uri="{FF2B5EF4-FFF2-40B4-BE49-F238E27FC236}">
                <a16:creationId xmlns:a16="http://schemas.microsoft.com/office/drawing/2014/main" id="{8240CD30-B55C-1482-7F46-08F4860EC79D}"/>
              </a:ext>
            </a:extLst>
          </p:cNvPr>
          <p:cNvSpPr txBox="1"/>
          <p:nvPr/>
        </p:nvSpPr>
        <p:spPr>
          <a:xfrm>
            <a:off x="9858715" y="2621361"/>
            <a:ext cx="1094487" cy="569100"/>
          </a:xfrm>
          <a:prstGeom prst="rect">
            <a:avLst/>
          </a:prstGeom>
          <a:noFill/>
        </p:spPr>
        <p:txBody>
          <a:bodyPr vert="horz" wrap="none" rtlCol="0">
            <a:noAutofit/>
          </a:bodyPr>
          <a:lstStyle/>
          <a:p>
            <a:pPr>
              <a:lnSpc>
                <a:spcPct val="129999"/>
              </a:lnSpc>
            </a:pPr>
            <a:r>
              <a:rPr kumimoji="0" lang="en-US" altLang="zh-CN" sz="2400" b="0" i="0" strike="noStrike" kern="1200" cap="none" spc="0" normalizeH="0" baseline="0" noProof="0">
                <a:ln>
                  <a:noFill/>
                </a:ln>
                <a:solidFill>
                  <a:srgbClr val="FF0000"/>
                </a:solidFill>
                <a:effectLst/>
                <a:uLnTx/>
                <a:uFill>
                  <a:solidFill>
                    <a:srgbClr val="000000"/>
                  </a:solidFill>
                </a:uFill>
                <a:latin typeface="宋体" pitchFamily="24"/>
                <a:ea typeface="宋体" pitchFamily="24"/>
                <a:cs typeface="宋体" pitchFamily="24"/>
              </a:rPr>
              <a:t>①③④</a:t>
            </a:r>
            <a:endParaRPr lang="zh-CN" altLang="en-US">
              <a:solidFill>
                <a:srgbClr val="FF0000"/>
              </a:solidFill>
            </a:endParaRPr>
          </a:p>
        </p:txBody>
      </p:sp>
      <p:sp>
        <p:nvSpPr>
          <p:cNvPr id="5" name="文本框 4">
            <a:extLst>
              <a:ext uri="{FF2B5EF4-FFF2-40B4-BE49-F238E27FC236}">
                <a16:creationId xmlns:a16="http://schemas.microsoft.com/office/drawing/2014/main" id="{CDE2FB9C-7417-C382-81BE-5926C52285A4}"/>
              </a:ext>
            </a:extLst>
          </p:cNvPr>
          <p:cNvSpPr txBox="1"/>
          <p:nvPr/>
        </p:nvSpPr>
        <p:spPr>
          <a:xfrm>
            <a:off x="486116" y="3096849"/>
            <a:ext cx="484886" cy="517983"/>
          </a:xfrm>
          <a:prstGeom prst="rect">
            <a:avLst/>
          </a:prstGeom>
          <a:noFill/>
        </p:spPr>
        <p:txBody>
          <a:bodyPr vert="horz" wrap="none" rtlCol="0">
            <a:noAutofit/>
          </a:bodyPr>
          <a:lstStyle/>
          <a:p>
            <a:pPr>
              <a:lnSpc>
                <a:spcPct val="129999"/>
              </a:lnSpc>
            </a:pPr>
            <a:r>
              <a:rPr kumimoji="0" lang="en-US" altLang="zh-CN" sz="2400" b="0" i="0" strike="noStrike" kern="1200" cap="none" spc="0" normalizeH="0" baseline="0" noProof="0">
                <a:ln>
                  <a:noFill/>
                </a:ln>
                <a:solidFill>
                  <a:srgbClr val="FF0000"/>
                </a:solidFill>
                <a:effectLst/>
                <a:uLnTx/>
                <a:uFill>
                  <a:solidFill>
                    <a:srgbClr val="000000"/>
                  </a:solidFill>
                </a:uFill>
                <a:latin typeface="宋体" pitchFamily="24"/>
                <a:ea typeface="宋体" pitchFamily="24"/>
                <a:cs typeface="宋体" pitchFamily="24"/>
              </a:rPr>
              <a:t>⑤</a:t>
            </a:r>
            <a:endParaRPr lang="zh-CN" altLang="en-US">
              <a:solidFill>
                <a:srgbClr val="FF0000"/>
              </a:solidFill>
            </a:endParaRPr>
          </a:p>
        </p:txBody>
      </p:sp>
      <p:pic>
        <p:nvPicPr>
          <p:cNvPr id="12" name="yt_image_11353">
            <a:extLst>
              <a:ext uri="{FF2B5EF4-FFF2-40B4-BE49-F238E27FC236}">
                <a16:creationId xmlns:a16="http://schemas.microsoft.com/office/drawing/2014/main" id="{0A221518-1B11-4B0D-B991-DC5D179E0280}"/>
              </a:ext>
              <a:ext uri="">
                <a16:creationId xmlns="" xmlns:a16="http://schemas.microsoft.com/office/drawing/2014/main" xmlns:a14="http://schemas.microsoft.com/office/drawing/2010/main" id="{5351258F-BC95-41E6-9372-C2FE361B0291}"/>
              </a:ext>
            </a:extLst>
          </p:cNvPr>
          <p:cNvPicPr>
            <a:picLocks noChangeAspect="1" noChangeArrowheads="1"/>
          </p:cNvPicPr>
          <p:nvPr/>
        </p:nvPicPr>
        <p:blipFill>
          <a:blip r:embed="rId2" cstate="print"/>
          <a:srcRect/>
          <a:stretch>
            <a:fillRect/>
          </a:stretch>
        </p:blipFill>
        <p:spPr bwMode="auto">
          <a:xfrm>
            <a:off x="2569527" y="4153231"/>
            <a:ext cx="6383020" cy="178562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35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358">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136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56" grpId="0" build="allAtOnce"/>
      <p:bldP spid="11358" grpId="0" build="allAtOnce"/>
      <p:bldP spid="11360" grpId="0" build="allAtOnce"/>
      <p:bldP spid="2" grpId="0" build="allAtOnce"/>
      <p:bldP spid="3" grpId="0" build="allAtOnce"/>
      <p:bldP spid="4" grpId="0" build="allAtOnce"/>
      <p:bldP spid="5" grpId="0" build="allAtOnce"/>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1361" name="yt_shape_11361"/>
          <p:cNvSpPr txBox="1"/>
          <p:nvPr/>
        </p:nvSpPr>
        <p:spPr>
          <a:xfrm>
            <a:off x="576127" y="1080000"/>
            <a:ext cx="10370075" cy="1388778"/>
          </a:xfrm>
          <a:prstGeom prst="rect">
            <a:avLst/>
          </a:prstGeom>
        </p:spPr>
        <p:txBody>
          <a:bodyPr vert="horz" wrap="square" lIns="0" tIns="0" rIns="0" bIns="0" rtlCol="0">
            <a:spAutoFit/>
          </a:bodyPr>
          <a:lstStyle/>
          <a:p>
            <a:pPr indent="609523" algn="just" eaLnBrk="1" latinLnBrk="0" hangingPunct="0">
              <a:lnSpc>
                <a:spcPct val="129999"/>
              </a:lnSpc>
            </a:pP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4</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在光合作用过程中</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三碳化合物被还原成糖类等有机物过程中</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需要光反应提供</a:t>
            </a:r>
            <a:r>
              <a:rPr lang="zh-CN" altLang="zh-CN" sz="100" b="0" i="0" spc="-100">
                <a:solidFill>
                  <a:srgbClr val="FF0000"/>
                </a:solidFill>
                <a:effectLst/>
                <a:latin typeface="Times New Roman" pitchFamily="24"/>
                <a:ea typeface="宋体" pitchFamily="24"/>
                <a:cs typeface="宋体" pitchFamily="24"/>
              </a:rPr>
              <a:t> </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en-US" altLang="zh-CN" sz="2400" b="0" i="0" u="sng">
                <a:solidFill>
                  <a:srgbClr val="FF0000">
                    <a:alpha val="0"/>
                  </a:srgbClr>
                </a:solidFill>
                <a:effectLst/>
                <a:uFill>
                  <a:solidFill>
                    <a:srgbClr val="000000"/>
                  </a:solidFill>
                </a:uFill>
                <a:latin typeface="Times New Roman" pitchFamily="24"/>
                <a:ea typeface="Times New Roman" pitchFamily="24"/>
                <a:cs typeface="宋体" pitchFamily="24"/>
              </a:rPr>
              <a:t>c</a:t>
            </a:r>
            <a:r>
              <a:rPr lang="zh-CN" altLang="zh-CN" sz="2400" b="0" i="0" u="sng">
                <a:solidFill>
                  <a:srgbClr val="FF0000">
                    <a:alpha val="0"/>
                  </a:srgbClr>
                </a:solidFill>
                <a:effectLst/>
                <a:uFill>
                  <a:solidFill>
                    <a:srgbClr val="000000"/>
                  </a:solidFill>
                </a:uFill>
                <a:latin typeface="宋体" pitchFamily="24"/>
                <a:ea typeface="宋体" pitchFamily="24"/>
                <a:cs typeface="宋体" pitchFamily="24"/>
              </a:rPr>
              <a:t>、</a:t>
            </a:r>
            <a:r>
              <a:rPr lang="en-US" altLang="zh-CN" sz="2400" b="0" i="0" u="sng">
                <a:solidFill>
                  <a:srgbClr val="FF0000">
                    <a:alpha val="0"/>
                  </a:srgbClr>
                </a:solidFill>
                <a:effectLst/>
                <a:uFill>
                  <a:solidFill>
                    <a:srgbClr val="000000"/>
                  </a:solidFill>
                </a:uFill>
                <a:latin typeface="Times New Roman" pitchFamily="24"/>
                <a:ea typeface="Times New Roman" pitchFamily="24"/>
                <a:cs typeface="宋体" pitchFamily="24"/>
              </a:rPr>
              <a:t>e</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a:noFill/>
                <a:effectLst/>
                <a:latin typeface="Times New Roman" pitchFamily="24"/>
                <a:ea typeface="宋体" pitchFamily="24"/>
                <a:cs typeface="宋体" pitchFamily="24"/>
              </a:rPr>
              <a:t>⁠</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用图中字母回答</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图中</a:t>
            </a:r>
            <a:r>
              <a:rPr lang="en-US" altLang="zh-CN" sz="2400" b="0" i="0" u="none">
                <a:solidFill>
                  <a:srgbClr val="000000"/>
                </a:solidFill>
                <a:effectLst/>
                <a:latin typeface="Times New Roman" pitchFamily="24"/>
                <a:ea typeface="Times New Roman" pitchFamily="24"/>
                <a:cs typeface="宋体" pitchFamily="24"/>
              </a:rPr>
              <a:t>g</a:t>
            </a:r>
            <a:r>
              <a:rPr lang="zh-CN" altLang="zh-CN" sz="2400" b="0" i="0" u="none">
                <a:solidFill>
                  <a:srgbClr val="000000"/>
                </a:solidFill>
                <a:effectLst/>
                <a:latin typeface="Times New Roman" pitchFamily="24"/>
                <a:ea typeface="宋体" pitchFamily="24"/>
                <a:cs typeface="宋体" pitchFamily="24"/>
              </a:rPr>
              <a:t>表示的物质是</a:t>
            </a:r>
            <a:r>
              <a:rPr lang="zh-CN" altLang="zh-CN" sz="100" b="0" i="0" spc="-100">
                <a:solidFill>
                  <a:srgbClr val="FF0000"/>
                </a:solidFill>
                <a:effectLst/>
                <a:latin typeface="Times New Roman" pitchFamily="24"/>
                <a:ea typeface="宋体" pitchFamily="24"/>
                <a:cs typeface="宋体" pitchFamily="24"/>
              </a:rPr>
              <a:t> </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en-US" altLang="zh-CN" sz="2400" b="0" i="0" u="sng">
                <a:solidFill>
                  <a:srgbClr val="FF0000">
                    <a:alpha val="0"/>
                  </a:srgbClr>
                </a:solidFill>
                <a:effectLst/>
                <a:uFill>
                  <a:solidFill>
                    <a:srgbClr val="000000"/>
                  </a:solidFill>
                </a:uFill>
                <a:latin typeface="Times New Roman" pitchFamily="24"/>
                <a:ea typeface="Times New Roman" pitchFamily="24"/>
                <a:cs typeface="宋体" pitchFamily="24"/>
              </a:rPr>
              <a:t>CO</a:t>
            </a:r>
            <a:r>
              <a:rPr lang="en-US" altLang="zh-CN" sz="1600" b="0" i="0" u="sng">
                <a:solidFill>
                  <a:srgbClr val="FF0000">
                    <a:alpha val="0"/>
                  </a:srgbClr>
                </a:solidFill>
                <a:effectLst/>
                <a:uFill>
                  <a:solidFill>
                    <a:srgbClr val="000000"/>
                  </a:solidFill>
                </a:uFill>
                <a:latin typeface="Times New Roman" pitchFamily="24"/>
                <a:ea typeface="Times New Roman" pitchFamily="24"/>
                <a:cs typeface="宋体" pitchFamily="24"/>
              </a:rPr>
              <a:t>2</a:t>
            </a:r>
            <a:r>
              <a:rPr lang="zh-CN" altLang="zh-CN" sz="2400" b="0" i="0" u="sng">
                <a:solidFill>
                  <a:srgbClr val="FF0000">
                    <a:alpha val="0"/>
                  </a:srgbClr>
                </a:solidFill>
                <a:effectLst/>
                <a:uFill>
                  <a:solidFill>
                    <a:srgbClr val="000000"/>
                  </a:solidFill>
                </a:uFill>
                <a:latin typeface="宋体" pitchFamily="24"/>
                <a:ea typeface="宋体" pitchFamily="24"/>
                <a:cs typeface="宋体" pitchFamily="24"/>
              </a:rPr>
              <a:t>（</a:t>
            </a:r>
            <a:r>
              <a:rPr lang="zh-CN" altLang="zh-CN" sz="2400" b="0" i="0" u="sng">
                <a:solidFill>
                  <a:srgbClr val="FF0000">
                    <a:alpha val="0"/>
                  </a:srgbClr>
                </a:solidFill>
                <a:effectLst/>
                <a:uFill>
                  <a:solidFill>
                    <a:srgbClr val="000000"/>
                  </a:solidFill>
                </a:uFill>
                <a:latin typeface="Times New Roman" pitchFamily="24"/>
                <a:ea typeface="宋体" pitchFamily="24"/>
                <a:cs typeface="宋体" pitchFamily="24"/>
              </a:rPr>
              <a:t>二氧化碳</a:t>
            </a:r>
            <a:r>
              <a:rPr lang="zh-CN" altLang="zh-CN" sz="2400" b="0" i="0" u="sng">
                <a:solidFill>
                  <a:srgbClr val="FF0000">
                    <a:alpha val="0"/>
                  </a:srgbClr>
                </a:solidFill>
                <a:effectLst/>
                <a:uFill>
                  <a:solidFill>
                    <a:srgbClr val="000000"/>
                  </a:solidFill>
                </a:uFill>
                <a:latin typeface="宋体" pitchFamily="24"/>
                <a:ea typeface="宋体" pitchFamily="24"/>
                <a:cs typeface="宋体" pitchFamily="24"/>
              </a:rPr>
              <a:t>）</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a:noFill/>
                <a:effectLst/>
                <a:latin typeface="Times New Roman" pitchFamily="24"/>
                <a:ea typeface="宋体" pitchFamily="24"/>
                <a:cs typeface="宋体" pitchFamily="24"/>
              </a:rPr>
              <a:t>⁠</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p>
        </p:txBody>
      </p:sp>
      <p:sp>
        <p:nvSpPr>
          <p:cNvPr id="11362" name="yt_shape_11362"/>
          <p:cNvSpPr txBox="1"/>
          <p:nvPr/>
        </p:nvSpPr>
        <p:spPr>
          <a:xfrm>
            <a:off x="576127" y="2519566"/>
            <a:ext cx="10370075" cy="908647"/>
          </a:xfrm>
          <a:prstGeom prst="rect">
            <a:avLst/>
          </a:prstGeom>
        </p:spPr>
        <p:txBody>
          <a:bodyPr vert="horz" wrap="square" lIns="0" tIns="0" rIns="0" bIns="0" rtlCol="0">
            <a:spAutoFit/>
          </a:bodyPr>
          <a:lstStyle/>
          <a:p>
            <a:pPr indent="634" algn="l" eaLnBrk="1" latinLnBrk="0" hangingPunct="0">
              <a:lnSpc>
                <a:spcPct val="129999"/>
              </a:lnSpc>
            </a:pPr>
            <a:r>
              <a:rPr lang="zh-CN" altLang="zh-CN" sz="2400" b="0" i="0" u="none">
                <a:solidFill>
                  <a:srgbClr val="FF0000"/>
                </a:solidFill>
                <a:effectLst/>
                <a:latin typeface="Times New Roman" pitchFamily="24"/>
                <a:ea typeface="黑体" pitchFamily="24"/>
                <a:cs typeface="宋体" pitchFamily="24"/>
              </a:rPr>
              <a:t>解析</a:t>
            </a:r>
            <a:r>
              <a:rPr lang="zh-CN" altLang="zh-CN" sz="2400" b="0" i="0" u="none">
                <a:solidFill>
                  <a:srgbClr val="FF0000"/>
                </a:solidFill>
                <a:effectLst/>
                <a:latin typeface="宋体" pitchFamily="24"/>
                <a:ea typeface="宋体" pitchFamily="24"/>
                <a:cs typeface="宋体" pitchFamily="24"/>
              </a:rPr>
              <a:t>：（</a:t>
            </a:r>
            <a:r>
              <a:rPr lang="en-US" altLang="zh-CN" sz="2400" b="0" i="0" u="none">
                <a:solidFill>
                  <a:srgbClr val="FF0000"/>
                </a:solidFill>
                <a:effectLst/>
                <a:latin typeface="Times New Roman" pitchFamily="24"/>
                <a:ea typeface="Times New Roman" pitchFamily="24"/>
                <a:cs typeface="宋体" pitchFamily="24"/>
              </a:rPr>
              <a:t>4</a:t>
            </a:r>
            <a:r>
              <a:rPr lang="zh-CN" altLang="zh-CN" sz="2400" b="0" i="0" u="none">
                <a:solidFill>
                  <a:srgbClr val="FF0000"/>
                </a:solidFill>
                <a:effectLst/>
                <a:latin typeface="宋体" pitchFamily="24"/>
                <a:ea typeface="宋体" pitchFamily="24"/>
                <a:cs typeface="宋体" pitchFamily="24"/>
              </a:rPr>
              <a:t>）</a:t>
            </a:r>
            <a:r>
              <a:rPr lang="en-US" altLang="zh-CN" sz="2400" b="0" i="0" u="none">
                <a:solidFill>
                  <a:srgbClr val="FF0000"/>
                </a:solidFill>
                <a:effectLst/>
                <a:latin typeface="Times New Roman" pitchFamily="24"/>
                <a:ea typeface="Times New Roman" pitchFamily="24"/>
                <a:cs typeface="宋体" pitchFamily="24"/>
              </a:rPr>
              <a:t> C</a:t>
            </a:r>
            <a:r>
              <a:rPr lang="en-US" altLang="zh-CN" sz="2400" b="0" i="0" u="none" baseline="-25000">
                <a:solidFill>
                  <a:srgbClr val="FF0000"/>
                </a:solidFill>
                <a:effectLst/>
                <a:latin typeface="Times New Roman" pitchFamily="24"/>
                <a:ea typeface="Times New Roman" pitchFamily="24"/>
                <a:cs typeface="宋体" pitchFamily="24"/>
              </a:rPr>
              <a:t>3</a:t>
            </a:r>
            <a:r>
              <a:rPr lang="zh-CN" altLang="zh-CN" sz="2400" b="0" i="0" u="none">
                <a:solidFill>
                  <a:srgbClr val="FF0000"/>
                </a:solidFill>
                <a:effectLst/>
                <a:latin typeface="Times New Roman" pitchFamily="24"/>
                <a:ea typeface="宋体" pitchFamily="24"/>
                <a:cs typeface="宋体" pitchFamily="24"/>
              </a:rPr>
              <a:t>的还原需要光反应为其提供</a:t>
            </a:r>
            <a:r>
              <a:rPr lang="en-US" altLang="zh-CN" sz="2400" b="0" i="0" u="none">
                <a:solidFill>
                  <a:srgbClr val="FF0000"/>
                </a:solidFill>
                <a:effectLst/>
                <a:latin typeface="Times New Roman" pitchFamily="24"/>
                <a:ea typeface="Times New Roman" pitchFamily="24"/>
                <a:cs typeface="宋体" pitchFamily="24"/>
              </a:rPr>
              <a:t>c</a:t>
            </a:r>
            <a:r>
              <a:rPr lang="zh-CN" altLang="zh-CN" sz="2400" b="0" i="0" u="none">
                <a:solidFill>
                  <a:srgbClr val="FF0000"/>
                </a:solidFill>
                <a:effectLst/>
                <a:latin typeface="宋体" pitchFamily="24"/>
                <a:ea typeface="宋体" pitchFamily="24"/>
                <a:cs typeface="宋体" pitchFamily="24"/>
              </a:rPr>
              <a:t>（</a:t>
            </a:r>
            <a:r>
              <a:rPr lang="en-US" altLang="zh-CN" sz="2400" b="0" i="0" u="none">
                <a:solidFill>
                  <a:srgbClr val="FF0000"/>
                </a:solidFill>
                <a:effectLst/>
                <a:latin typeface="Times New Roman" pitchFamily="24"/>
                <a:ea typeface="宋体" pitchFamily="24"/>
                <a:cs typeface="宋体" pitchFamily="24"/>
              </a:rPr>
              <a:t>[</a:t>
            </a:r>
            <a:r>
              <a:rPr lang="en-US" altLang="zh-CN" sz="2400" b="0" i="0" u="none">
                <a:solidFill>
                  <a:srgbClr val="FF0000"/>
                </a:solidFill>
                <a:effectLst/>
                <a:latin typeface="Times New Roman" pitchFamily="24"/>
                <a:ea typeface="Times New Roman" pitchFamily="24"/>
                <a:cs typeface="宋体" pitchFamily="24"/>
              </a:rPr>
              <a:t>H</a:t>
            </a:r>
            <a:r>
              <a:rPr lang="en-US" altLang="zh-CN" sz="2400" b="0" i="0" u="none">
                <a:solidFill>
                  <a:srgbClr val="FF0000"/>
                </a:solidFill>
                <a:effectLst/>
                <a:latin typeface="Times New Roman" pitchFamily="24"/>
                <a:ea typeface="宋体" pitchFamily="24"/>
                <a:cs typeface="宋体" pitchFamily="24"/>
              </a:rPr>
              <a:t>]</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和</a:t>
            </a:r>
            <a:r>
              <a:rPr lang="en-US" altLang="zh-CN" sz="2400" b="0" i="0" u="none">
                <a:solidFill>
                  <a:srgbClr val="FF0000"/>
                </a:solidFill>
                <a:effectLst/>
                <a:latin typeface="Times New Roman" pitchFamily="24"/>
                <a:ea typeface="Times New Roman" pitchFamily="24"/>
                <a:cs typeface="宋体" pitchFamily="24"/>
              </a:rPr>
              <a:t>e</a:t>
            </a:r>
            <a:r>
              <a:rPr lang="zh-CN" altLang="zh-CN" sz="2400" b="0" i="0" u="none">
                <a:solidFill>
                  <a:srgbClr val="FF0000"/>
                </a:solidFill>
                <a:effectLst/>
                <a:latin typeface="宋体" pitchFamily="24"/>
                <a:ea typeface="宋体" pitchFamily="24"/>
                <a:cs typeface="宋体" pitchFamily="24"/>
              </a:rPr>
              <a:t>（</a:t>
            </a:r>
            <a:r>
              <a:rPr lang="en-US" altLang="zh-CN" sz="2400" b="0" i="0" u="none">
                <a:solidFill>
                  <a:srgbClr val="FF0000"/>
                </a:solidFill>
                <a:effectLst/>
                <a:latin typeface="Times New Roman" pitchFamily="24"/>
                <a:ea typeface="Times New Roman" pitchFamily="24"/>
                <a:cs typeface="宋体" pitchFamily="24"/>
              </a:rPr>
              <a:t>ATP</a:t>
            </a:r>
            <a:r>
              <a:rPr lang="zh-CN" altLang="zh-CN" sz="2400" b="0" i="0" u="none">
                <a:solidFill>
                  <a:srgbClr val="FF0000"/>
                </a:solidFill>
                <a:effectLst/>
                <a:latin typeface="宋体" pitchFamily="24"/>
                <a:ea typeface="宋体" pitchFamily="24"/>
                <a:cs typeface="宋体" pitchFamily="24"/>
              </a:rPr>
              <a:t>），</a:t>
            </a:r>
            <a:r>
              <a:rPr lang="en-US" altLang="zh-CN" sz="2400" b="0" i="0" u="none">
                <a:solidFill>
                  <a:srgbClr val="FF0000"/>
                </a:solidFill>
                <a:effectLst/>
                <a:latin typeface="Times New Roman" pitchFamily="24"/>
                <a:ea typeface="Times New Roman" pitchFamily="24"/>
                <a:cs typeface="宋体" pitchFamily="24"/>
              </a:rPr>
              <a:t>g</a:t>
            </a:r>
            <a:r>
              <a:rPr lang="zh-CN" altLang="zh-CN" sz="2400" b="0" i="0" u="none">
                <a:solidFill>
                  <a:srgbClr val="FF0000"/>
                </a:solidFill>
                <a:effectLst/>
                <a:latin typeface="Times New Roman" pitchFamily="24"/>
                <a:ea typeface="宋体" pitchFamily="24"/>
                <a:cs typeface="宋体" pitchFamily="24"/>
              </a:rPr>
              <a:t>表示二氧化碳</a:t>
            </a:r>
            <a:r>
              <a:rPr lang="zh-CN" altLang="zh-CN" sz="2400" b="0" i="0" u="none">
                <a:solidFill>
                  <a:srgbClr val="FF0000"/>
                </a:solidFill>
                <a:effectLst/>
                <a:latin typeface="宋体" pitchFamily="24"/>
                <a:ea typeface="宋体" pitchFamily="24"/>
                <a:cs typeface="宋体" pitchFamily="24"/>
              </a:rPr>
              <a:t>（</a:t>
            </a:r>
            <a:r>
              <a:rPr lang="en-US" altLang="zh-CN" sz="2400" b="0" i="0" u="none">
                <a:solidFill>
                  <a:srgbClr val="FF0000"/>
                </a:solidFill>
                <a:effectLst/>
                <a:latin typeface="Times New Roman" pitchFamily="24"/>
                <a:ea typeface="Times New Roman" pitchFamily="24"/>
                <a:cs typeface="宋体" pitchFamily="24"/>
              </a:rPr>
              <a:t>CO</a:t>
            </a:r>
            <a:r>
              <a:rPr lang="en-US" altLang="zh-CN" sz="2400" b="0" i="0" u="none" baseline="-25000">
                <a:solidFill>
                  <a:srgbClr val="FF0000"/>
                </a:solidFill>
                <a:effectLst/>
                <a:latin typeface="Times New Roman" pitchFamily="24"/>
                <a:ea typeface="Times New Roman" pitchFamily="24"/>
                <a:cs typeface="宋体" pitchFamily="24"/>
              </a:rPr>
              <a:t>2</a:t>
            </a:r>
            <a:r>
              <a:rPr lang="zh-CN" altLang="zh-CN" sz="2400" b="0" i="0" u="none">
                <a:solidFill>
                  <a:srgbClr val="FF0000"/>
                </a:solidFill>
                <a:effectLst/>
                <a:latin typeface="宋体" pitchFamily="24"/>
                <a:ea typeface="宋体" pitchFamily="24"/>
                <a:cs typeface="宋体" pitchFamily="24"/>
              </a:rPr>
              <a:t>）。</a:t>
            </a:r>
          </a:p>
        </p:txBody>
      </p:sp>
      <p:sp>
        <p:nvSpPr>
          <p:cNvPr id="2" name="文本框 1">
            <a:extLst>
              <a:ext uri="{FF2B5EF4-FFF2-40B4-BE49-F238E27FC236}">
                <a16:creationId xmlns:a16="http://schemas.microsoft.com/office/drawing/2014/main" id="{CB0DEC28-699A-EA14-F744-229DCA972CDC}"/>
              </a:ext>
            </a:extLst>
          </p:cNvPr>
          <p:cNvSpPr txBox="1"/>
          <p:nvPr/>
        </p:nvSpPr>
        <p:spPr>
          <a:xfrm>
            <a:off x="2619716" y="1508682"/>
            <a:ext cx="754761" cy="569100"/>
          </a:xfrm>
          <a:prstGeom prst="rect">
            <a:avLst/>
          </a:prstGeom>
          <a:noFill/>
        </p:spPr>
        <p:txBody>
          <a:bodyPr vert="horz" wrap="none" rtlCol="0">
            <a:noAutofit/>
          </a:bodyPr>
          <a:lstStyle/>
          <a:p>
            <a:pPr>
              <a:lnSpc>
                <a:spcPct val="129999"/>
              </a:lnSpc>
            </a:pPr>
            <a:r>
              <a:rPr kumimoji="0" lang="en-US" altLang="zh-CN" sz="2400" b="0" i="0" strike="noStrike" kern="1200" cap="none" spc="0" normalizeH="0" baseline="0" noProof="0">
                <a:ln>
                  <a:noFill/>
                </a:ln>
                <a:solidFill>
                  <a:srgbClr val="FF0000"/>
                </a:solidFill>
                <a:effectLst/>
                <a:uLnTx/>
                <a:uFill>
                  <a:solidFill>
                    <a:srgbClr val="000000"/>
                  </a:solidFill>
                </a:uFill>
                <a:latin typeface="Times New Roman" pitchFamily="24"/>
                <a:ea typeface="Times New Roman" pitchFamily="24"/>
                <a:cs typeface="宋体" pitchFamily="24"/>
              </a:rPr>
              <a:t>c</a:t>
            </a:r>
            <a:r>
              <a:rPr kumimoji="0" lang="zh-CN" altLang="zh-CN" sz="2400" b="0" i="0" strike="noStrike" kern="1200" cap="none" spc="0" normalizeH="0" baseline="0" noProof="0">
                <a:ln>
                  <a:noFill/>
                </a:ln>
                <a:solidFill>
                  <a:srgbClr val="FF0000"/>
                </a:solidFill>
                <a:effectLst/>
                <a:uLnTx/>
                <a:uFill>
                  <a:solidFill>
                    <a:srgbClr val="000000"/>
                  </a:solidFill>
                </a:uFill>
                <a:latin typeface="宋体" pitchFamily="24"/>
                <a:ea typeface="宋体" pitchFamily="24"/>
                <a:cs typeface="宋体" pitchFamily="24"/>
              </a:rPr>
              <a:t>、</a:t>
            </a:r>
            <a:r>
              <a:rPr kumimoji="0" lang="en-US" altLang="zh-CN" sz="2400" b="0" i="0" strike="noStrike" kern="1200" cap="none" spc="0" normalizeH="0" baseline="0" noProof="0">
                <a:ln>
                  <a:noFill/>
                </a:ln>
                <a:solidFill>
                  <a:srgbClr val="FF0000"/>
                </a:solidFill>
                <a:effectLst/>
                <a:uLnTx/>
                <a:uFill>
                  <a:solidFill>
                    <a:srgbClr val="000000"/>
                  </a:solidFill>
                </a:uFill>
                <a:latin typeface="Times New Roman" pitchFamily="24"/>
                <a:ea typeface="Times New Roman" pitchFamily="24"/>
                <a:cs typeface="宋体" pitchFamily="24"/>
              </a:rPr>
              <a:t>e</a:t>
            </a:r>
            <a:endParaRPr lang="zh-CN" altLang="en-US">
              <a:solidFill>
                <a:srgbClr val="FF0000"/>
              </a:solidFill>
            </a:endParaRPr>
          </a:p>
        </p:txBody>
      </p:sp>
      <p:sp>
        <p:nvSpPr>
          <p:cNvPr id="3" name="文本框 2">
            <a:extLst>
              <a:ext uri="{FF2B5EF4-FFF2-40B4-BE49-F238E27FC236}">
                <a16:creationId xmlns:a16="http://schemas.microsoft.com/office/drawing/2014/main" id="{0BE14AE6-A56B-EDB6-AE67-8BED1C276C45}"/>
              </a:ext>
            </a:extLst>
          </p:cNvPr>
          <p:cNvSpPr txBox="1"/>
          <p:nvPr/>
        </p:nvSpPr>
        <p:spPr>
          <a:xfrm>
            <a:off x="9618154" y="1446944"/>
            <a:ext cx="1315149" cy="569100"/>
          </a:xfrm>
          <a:prstGeom prst="rect">
            <a:avLst/>
          </a:prstGeom>
          <a:noFill/>
        </p:spPr>
        <p:txBody>
          <a:bodyPr vert="horz" wrap="none" rtlCol="0">
            <a:noAutofit/>
          </a:bodyPr>
          <a:lstStyle/>
          <a:p>
            <a:pPr>
              <a:lnSpc>
                <a:spcPct val="129999"/>
              </a:lnSpc>
            </a:pPr>
            <a:r>
              <a:rPr kumimoji="0" lang="en-US" altLang="zh-CN" sz="2400" b="0" i="0" strike="noStrike" kern="1200" cap="none" spc="0" normalizeH="0" baseline="0" noProof="0" dirty="0">
                <a:ln>
                  <a:noFill/>
                </a:ln>
                <a:solidFill>
                  <a:srgbClr val="FF0000"/>
                </a:solidFill>
                <a:effectLst/>
                <a:uLnTx/>
                <a:uFill>
                  <a:solidFill>
                    <a:srgbClr val="000000"/>
                  </a:solidFill>
                </a:uFill>
                <a:latin typeface="Times New Roman" pitchFamily="24"/>
                <a:ea typeface="Times New Roman" pitchFamily="24"/>
                <a:cs typeface="宋体" pitchFamily="24"/>
              </a:rPr>
              <a:t>CO</a:t>
            </a:r>
            <a:r>
              <a:rPr kumimoji="0" lang="en-US" altLang="zh-CN" sz="2400" b="0" i="0" strike="noStrike" kern="1200" cap="none" spc="0" normalizeH="0" baseline="-25000" noProof="0" dirty="0">
                <a:ln>
                  <a:noFill/>
                </a:ln>
                <a:solidFill>
                  <a:srgbClr val="FF0000"/>
                </a:solidFill>
                <a:effectLst/>
                <a:uLnTx/>
                <a:uFill>
                  <a:solidFill>
                    <a:srgbClr val="000000"/>
                  </a:solidFill>
                </a:uFill>
                <a:latin typeface="Times New Roman" pitchFamily="24"/>
                <a:ea typeface="Times New Roman" pitchFamily="24"/>
                <a:cs typeface="宋体" pitchFamily="24"/>
              </a:rPr>
              <a:t>2</a:t>
            </a:r>
            <a:r>
              <a:rPr kumimoji="0" lang="zh-CN" altLang="zh-CN" sz="2400" b="0" i="0" strike="noStrike" kern="1200" cap="none" spc="0" normalizeH="0" baseline="0" noProof="0" dirty="0">
                <a:ln>
                  <a:noFill/>
                </a:ln>
                <a:solidFill>
                  <a:srgbClr val="FF0000"/>
                </a:solidFill>
                <a:effectLst/>
                <a:uLnTx/>
                <a:uFill>
                  <a:solidFill>
                    <a:srgbClr val="000000"/>
                  </a:solidFill>
                </a:uFill>
                <a:latin typeface="宋体" pitchFamily="24"/>
                <a:ea typeface="宋体" pitchFamily="24"/>
                <a:cs typeface="宋体" pitchFamily="24"/>
              </a:rPr>
              <a:t>（</a:t>
            </a:r>
            <a:r>
              <a:rPr kumimoji="0" lang="zh-CN" altLang="zh-CN" sz="2400" b="0" i="0" strike="noStrike" kern="1200" cap="none" spc="0" normalizeH="0" baseline="0" noProof="0" dirty="0">
                <a:ln>
                  <a:noFill/>
                </a:ln>
                <a:solidFill>
                  <a:srgbClr val="FF0000"/>
                </a:solidFill>
                <a:effectLst/>
                <a:uLnTx/>
                <a:uFill>
                  <a:solidFill>
                    <a:srgbClr val="000000"/>
                  </a:solidFill>
                </a:uFill>
                <a:latin typeface="Times New Roman" pitchFamily="24"/>
                <a:ea typeface="宋体" pitchFamily="24"/>
                <a:cs typeface="宋体" pitchFamily="24"/>
              </a:rPr>
              <a:t>二</a:t>
            </a:r>
            <a:endParaRPr lang="zh-CN" altLang="en-US" dirty="0">
              <a:solidFill>
                <a:srgbClr val="FF0000"/>
              </a:solidFill>
            </a:endParaRPr>
          </a:p>
        </p:txBody>
      </p:sp>
      <p:sp>
        <p:nvSpPr>
          <p:cNvPr id="4" name="文本框 3">
            <a:extLst>
              <a:ext uri="{FF2B5EF4-FFF2-40B4-BE49-F238E27FC236}">
                <a16:creationId xmlns:a16="http://schemas.microsoft.com/office/drawing/2014/main" id="{79B4430C-3C5E-F2EF-3274-8A660A22F08E}"/>
              </a:ext>
            </a:extLst>
          </p:cNvPr>
          <p:cNvSpPr txBox="1"/>
          <p:nvPr/>
        </p:nvSpPr>
        <p:spPr>
          <a:xfrm>
            <a:off x="486116" y="1984170"/>
            <a:ext cx="1399287" cy="517983"/>
          </a:xfrm>
          <a:prstGeom prst="rect">
            <a:avLst/>
          </a:prstGeom>
          <a:noFill/>
        </p:spPr>
        <p:txBody>
          <a:bodyPr vert="horz" wrap="none" rtlCol="0">
            <a:noAutofit/>
          </a:bodyPr>
          <a:lstStyle/>
          <a:p>
            <a:pPr>
              <a:lnSpc>
                <a:spcPct val="129999"/>
              </a:lnSpc>
            </a:pPr>
            <a:r>
              <a:rPr kumimoji="0" lang="zh-CN" altLang="zh-CN" sz="2400" b="0" i="0" strike="noStrike" kern="1200" cap="none" spc="0" normalizeH="0" baseline="0" noProof="0">
                <a:ln>
                  <a:noFill/>
                </a:ln>
                <a:solidFill>
                  <a:srgbClr val="FF0000"/>
                </a:solidFill>
                <a:effectLst/>
                <a:uLnTx/>
                <a:uFill>
                  <a:solidFill>
                    <a:srgbClr val="000000"/>
                  </a:solidFill>
                </a:uFill>
                <a:latin typeface="Times New Roman" pitchFamily="24"/>
                <a:ea typeface="宋体" pitchFamily="24"/>
                <a:cs typeface="宋体" pitchFamily="24"/>
              </a:rPr>
              <a:t>氧化碳</a:t>
            </a:r>
            <a:r>
              <a:rPr kumimoji="0" lang="zh-CN" altLang="zh-CN" sz="2400" b="0" i="0" strike="noStrike" kern="1200" cap="none" spc="0" normalizeH="0" baseline="0" noProof="0">
                <a:ln>
                  <a:noFill/>
                </a:ln>
                <a:solidFill>
                  <a:srgbClr val="FF0000"/>
                </a:solidFill>
                <a:effectLst/>
                <a:uLnTx/>
                <a:uFill>
                  <a:solidFill>
                    <a:srgbClr val="000000"/>
                  </a:solidFill>
                </a:uFill>
                <a:latin typeface="宋体" pitchFamily="24"/>
                <a:ea typeface="宋体" pitchFamily="24"/>
                <a:cs typeface="宋体" pitchFamily="24"/>
              </a:rPr>
              <a:t>）</a:t>
            </a:r>
            <a:endParaRPr lang="zh-CN" altLang="en-US">
              <a:solidFill>
                <a:srgbClr val="FF0000"/>
              </a:solidFill>
            </a:endParaRPr>
          </a:p>
        </p:txBody>
      </p:sp>
      <p:pic>
        <p:nvPicPr>
          <p:cNvPr id="7" name="yt_image_11353">
            <a:extLst>
              <a:ext uri="{FF2B5EF4-FFF2-40B4-BE49-F238E27FC236}">
                <a16:creationId xmlns:a16="http://schemas.microsoft.com/office/drawing/2014/main" id="{31C599CB-F007-4A61-A086-116768BE16C9}"/>
              </a:ext>
              <a:ext uri="">
                <a16:creationId xmlns="" xmlns:a16="http://schemas.microsoft.com/office/drawing/2014/main" xmlns:a14="http://schemas.microsoft.com/office/drawing/2010/main" id="{5351258F-BC95-41E6-9372-C2FE361B0291}"/>
              </a:ext>
            </a:extLst>
          </p:cNvPr>
          <p:cNvPicPr>
            <a:picLocks noChangeAspect="1" noChangeArrowheads="1"/>
          </p:cNvPicPr>
          <p:nvPr/>
        </p:nvPicPr>
        <p:blipFill>
          <a:blip r:embed="rId2" cstate="print"/>
          <a:srcRect/>
          <a:stretch>
            <a:fillRect/>
          </a:stretch>
        </p:blipFill>
        <p:spPr bwMode="auto">
          <a:xfrm>
            <a:off x="2569527" y="3543527"/>
            <a:ext cx="6383020" cy="178562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36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2" grpId="0" build="allAtOnce"/>
      <p:bldP spid="2" grpId="0" build="allAtOnce"/>
      <p:bldP spid="3" grpId="0" build="allAtOnce"/>
      <p:bldP spid="4" grpId="0" build="allAtOnce"/>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pic>
        <p:nvPicPr>
          <p:cNvPr id="4" name="Picture 10">
            <a:extLst>
              <a:ext uri="{FF2B5EF4-FFF2-40B4-BE49-F238E27FC236}">
                <a16:creationId xmlns:a16="http://schemas.microsoft.com/office/drawing/2014/main" id="{8FE946A8-FB6B-E6CB-E402-87C731F9BE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69539" y="791781"/>
            <a:ext cx="5184140" cy="837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1">
            <a:extLst>
              <a:ext uri="{FF2B5EF4-FFF2-40B4-BE49-F238E27FC236}">
                <a16:creationId xmlns:a16="http://schemas.microsoft.com/office/drawing/2014/main" id="{9F1BD513-8CAB-B858-4D27-A978D592633B}"/>
              </a:ext>
            </a:extLst>
          </p:cNvPr>
          <p:cNvSpPr txBox="1">
            <a:spLocks noChangeArrowheads="1"/>
          </p:cNvSpPr>
          <p:nvPr/>
        </p:nvSpPr>
        <p:spPr bwMode="auto">
          <a:xfrm>
            <a:off x="4191862" y="887517"/>
            <a:ext cx="4047651" cy="624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15214" tIns="57607" rIns="115214" bIns="57607">
            <a:spAutoFit/>
          </a:bodyPr>
          <a:lstStyle/>
          <a:p>
            <a:pPr algn="just" fontAlgn="base"/>
            <a:r>
              <a:rPr lang="zh-CN" sz="3300" kern="1200" dirty="0">
                <a:solidFill>
                  <a:srgbClr val="000000"/>
                </a:solidFill>
                <a:effectLst/>
                <a:latin typeface="Arial" panose="020B0604020202020204" pitchFamily="34" charset="0"/>
                <a:ea typeface="微软雅黑" panose="020B0503020204020204" pitchFamily="34" charset="-122"/>
                <a:cs typeface="Times New Roman" panose="02020603050405020304" pitchFamily="18" charset="0"/>
              </a:rPr>
              <a:t>四维过关——合格测</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11365" name="yt_shape_11365"/>
          <p:cNvSpPr txBox="1"/>
          <p:nvPr/>
        </p:nvSpPr>
        <p:spPr>
          <a:xfrm>
            <a:off x="576000" y="1679857"/>
            <a:ext cx="1615827" cy="428515"/>
          </a:xfrm>
          <a:prstGeom prst="rect">
            <a:avLst/>
          </a:prstGeom>
        </p:spPr>
        <p:txBody>
          <a:bodyPr vert="horz" wrap="none" lIns="0" tIns="0" rIns="0" bIns="0" rtlCol="0">
            <a:spAutoFit/>
          </a:bodyPr>
          <a:lstStyle/>
          <a:p>
            <a:pPr algn="just" eaLnBrk="1" latinLnBrk="0" hangingPunct="0">
              <a:lnSpc>
                <a:spcPct val="129999"/>
              </a:lnSpc>
            </a:pPr>
            <a:r>
              <a:rPr lang="zh-CN" altLang="zh-CN" sz="2400" b="0" i="0" u="none">
                <a:solidFill>
                  <a:srgbClr val="000000"/>
                </a:solidFill>
                <a:effectLst/>
                <a:latin typeface="Times New Roman" pitchFamily="24"/>
                <a:ea typeface="黑体" pitchFamily="24"/>
                <a:cs typeface="宋体" pitchFamily="24"/>
              </a:rPr>
              <a:t>一</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黑体" pitchFamily="24"/>
                <a:cs typeface="宋体" pitchFamily="24"/>
              </a:rPr>
              <a:t>选择题</a:t>
            </a:r>
          </a:p>
        </p:txBody>
      </p:sp>
      <p:sp>
        <p:nvSpPr>
          <p:cNvPr id="11366" name="yt_shape_11366"/>
          <p:cNvSpPr txBox="1"/>
          <p:nvPr/>
        </p:nvSpPr>
        <p:spPr>
          <a:xfrm>
            <a:off x="576127" y="2159160"/>
            <a:ext cx="10370075" cy="908647"/>
          </a:xfrm>
          <a:prstGeom prst="rect">
            <a:avLst/>
          </a:prstGeom>
        </p:spPr>
        <p:txBody>
          <a:bodyPr vert="horz" wrap="square" lIns="0" tIns="0" rIns="0" bIns="0" rtlCol="0">
            <a:spAutoFit/>
          </a:bodyPr>
          <a:lstStyle/>
          <a:p>
            <a:pPr algn="just"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1</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2023</a:t>
            </a:r>
            <a:r>
              <a:rPr lang="zh-CN" altLang="zh-CN" sz="2400" b="0" i="0" u="none">
                <a:solidFill>
                  <a:srgbClr val="000000"/>
                </a:solidFill>
                <a:effectLst/>
                <a:latin typeface="Times New Roman" pitchFamily="24"/>
                <a:ea typeface="楷体" pitchFamily="24"/>
                <a:cs typeface="宋体" pitchFamily="24"/>
              </a:rPr>
              <a:t>届</a:t>
            </a:r>
            <a:r>
              <a:rPr lang="en-US" altLang="zh-CN" sz="2400" b="0" i="0" u="none">
                <a:solidFill>
                  <a:srgbClr val="000000"/>
                </a:solidFill>
                <a:effectLst/>
                <a:latin typeface="Times New Roman" pitchFamily="24"/>
                <a:ea typeface="Times New Roman" pitchFamily="24"/>
                <a:cs typeface="宋体" pitchFamily="24"/>
              </a:rPr>
              <a:t>·</a:t>
            </a:r>
            <a:r>
              <a:rPr lang="zh-CN" altLang="zh-CN" sz="2400" b="0" i="0" u="none">
                <a:solidFill>
                  <a:srgbClr val="000000"/>
                </a:solidFill>
                <a:effectLst/>
                <a:latin typeface="Times New Roman" pitchFamily="24"/>
                <a:ea typeface="楷体" pitchFamily="24"/>
                <a:cs typeface="宋体" pitchFamily="24"/>
              </a:rPr>
              <a:t>江苏合格考</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如图是植物光合作用暗反应阶段的部分过程示意图</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其中物质</a:t>
            </a:r>
            <a:r>
              <a:rPr lang="en-US" altLang="zh-CN" sz="2400" b="0" i="0" u="none">
                <a:solidFill>
                  <a:srgbClr val="000000"/>
                </a:solidFill>
                <a:effectLst/>
                <a:latin typeface="Times New Roman" pitchFamily="24"/>
                <a:ea typeface="Times New Roman" pitchFamily="24"/>
                <a:cs typeface="宋体" pitchFamily="24"/>
              </a:rPr>
              <a:t>X</a:t>
            </a:r>
            <a:r>
              <a:rPr lang="zh-CN" altLang="zh-CN" sz="2400" b="0" i="0" u="none">
                <a:solidFill>
                  <a:srgbClr val="000000"/>
                </a:solidFill>
                <a:effectLst/>
                <a:latin typeface="Times New Roman" pitchFamily="24"/>
                <a:ea typeface="宋体" pitchFamily="24"/>
                <a:cs typeface="宋体" pitchFamily="24"/>
              </a:rPr>
              <a:t>代表的是</a:t>
            </a:r>
            <a:r>
              <a:rPr lang="zh-CN" altLang="zh-CN" sz="2400" b="0" i="0" u="none">
                <a:solidFill>
                  <a:srgbClr val="000000"/>
                </a:solidFill>
                <a:effectLst/>
                <a:latin typeface="宋体" pitchFamily="24"/>
                <a:ea typeface="宋体" pitchFamily="24"/>
                <a:cs typeface="宋体" pitchFamily="24"/>
              </a:rPr>
              <a:t>（　</a:t>
            </a:r>
            <a:r>
              <a:rPr lang="en-US" altLang="zh-CN" sz="2400" b="0" i="0" u="none">
                <a:solidFill>
                  <a:srgbClr val="FF0000">
                    <a:alpha val="0"/>
                  </a:srgbClr>
                </a:solidFill>
                <a:effectLst/>
                <a:latin typeface="Times New Roman" pitchFamily="24"/>
                <a:ea typeface="Times New Roman" pitchFamily="24"/>
                <a:cs typeface="宋体" pitchFamily="24"/>
              </a:rPr>
              <a:t>C</a:t>
            </a:r>
            <a:r>
              <a:rPr lang="zh-CN" altLang="zh-CN" sz="2400" b="0" i="0" u="none">
                <a:solidFill>
                  <a:srgbClr val="000000"/>
                </a:solidFill>
                <a:effectLst/>
                <a:latin typeface="宋体" pitchFamily="24"/>
                <a:ea typeface="宋体" pitchFamily="24"/>
                <a:cs typeface="宋体" pitchFamily="24"/>
              </a:rPr>
              <a:t>　）</a:t>
            </a:r>
          </a:p>
        </p:txBody>
      </p:sp>
      <p:graphicFrame>
        <p:nvGraphicFramePr>
          <p:cNvPr id="11368" name="yt_table_11368_skip" title="H_66.83008">
            <a:extLst>
              <a:ext uri="{FF2B5EF4-FFF2-40B4-BE49-F238E27FC236}">
                <a16:creationId xmlns:a16="http://schemas.microsoft.com/office/drawing/2014/main" id="{85F9CD91-DE56-4981-AD6D-3D4292DC4A24}"/>
              </a:ext>
            </a:extLst>
          </p:cNvPr>
          <p:cNvGraphicFramePr>
            <a:graphicFrameLocks noGrp="1"/>
          </p:cNvGraphicFramePr>
          <p:nvPr>
            <p:extLst>
              <p:ext uri="{D42A27DB-BD31-4B8C-83A1-F6EECF244321}">
                <p14:modId xmlns:p14="http://schemas.microsoft.com/office/powerpoint/2010/main" val="3506202437"/>
              </p:ext>
            </p:extLst>
          </p:nvPr>
        </p:nvGraphicFramePr>
        <p:xfrm>
          <a:off x="576000" y="3118595"/>
          <a:ext cx="3965893" cy="950976"/>
        </p:xfrm>
        <a:graphic>
          <a:graphicData uri="http://schemas.openxmlformats.org/drawingml/2006/table">
            <a:tbl>
              <a:tblPr/>
              <a:tblGrid>
                <a:gridCol w="2508568">
                  <a:extLst>
                    <a:ext uri="{9D8B030D-6E8A-4147-A177-3AD203B41FA5}">
                      <a16:colId xmlns:a16="http://schemas.microsoft.com/office/drawing/2014/main" val="10341"/>
                    </a:ext>
                  </a:extLst>
                </a:gridCol>
                <a:gridCol w="1457325">
                  <a:extLst>
                    <a:ext uri="{9D8B030D-6E8A-4147-A177-3AD203B41FA5}">
                      <a16:colId xmlns:a16="http://schemas.microsoft.com/office/drawing/2014/main" val="10342"/>
                    </a:ext>
                  </a:extLst>
                </a:gridCol>
              </a:tblGrid>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A</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H</a:t>
                      </a:r>
                      <a:r>
                        <a:rPr lang="en-US" altLang="zh-CN" sz="2400" b="0" i="0" u="none" baseline="-25000">
                          <a:solidFill>
                            <a:srgbClr val="000000"/>
                          </a:solidFill>
                          <a:effectLst/>
                          <a:latin typeface="Times New Roman" pitchFamily="24"/>
                          <a:ea typeface="Times New Roman" pitchFamily="24"/>
                          <a:cs typeface="宋体" pitchFamily="24"/>
                        </a:rPr>
                        <a:t>2</a:t>
                      </a:r>
                      <a:r>
                        <a:rPr lang="en-US" altLang="zh-CN" sz="2400" b="0" i="0" u="none">
                          <a:solidFill>
                            <a:srgbClr val="000000"/>
                          </a:solidFill>
                          <a:effectLst/>
                          <a:latin typeface="Times New Roman" pitchFamily="24"/>
                          <a:ea typeface="Times New Roman" pitchFamily="24"/>
                          <a:cs typeface="宋体" pitchFamily="24"/>
                        </a:rPr>
                        <a:t>O</a:t>
                      </a:r>
                    </a:p>
                  </a:txBody>
                  <a:tcPr marL="0" marR="0" marT="0" marB="0" anchor="ctr">
                    <a:lnL w="9522" cmpd="sng">
                      <a:noFill/>
                    </a:lnL>
                    <a:lnR w="9522" cmpd="sng">
                      <a:noFill/>
                    </a:lnR>
                    <a:lnT w="9522" cmpd="sng">
                      <a:noFill/>
                    </a:lnT>
                    <a:lnB w="9522" cmpd="sng">
                      <a:noFill/>
                    </a:lnB>
                  </a:tcPr>
                </a:tc>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B</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O</a:t>
                      </a:r>
                      <a:r>
                        <a:rPr lang="en-US" altLang="zh-CN" sz="2400" b="0" i="0" u="none" baseline="-25000">
                          <a:solidFill>
                            <a:srgbClr val="000000"/>
                          </a:solidFill>
                          <a:effectLst/>
                          <a:latin typeface="Times New Roman" pitchFamily="24"/>
                          <a:ea typeface="Times New Roman" pitchFamily="24"/>
                          <a:cs typeface="宋体" pitchFamily="24"/>
                        </a:rPr>
                        <a:t>2</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425"/>
                  </a:ext>
                </a:extLst>
              </a:tr>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C</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C</a:t>
                      </a:r>
                      <a:r>
                        <a:rPr lang="en-US" altLang="zh-CN" sz="2400" b="0" i="0" u="none" baseline="-25000">
                          <a:solidFill>
                            <a:srgbClr val="000000"/>
                          </a:solidFill>
                          <a:effectLst/>
                          <a:latin typeface="Times New Roman" pitchFamily="24"/>
                          <a:ea typeface="Times New Roman" pitchFamily="24"/>
                          <a:cs typeface="宋体" pitchFamily="24"/>
                        </a:rPr>
                        <a:t>3</a:t>
                      </a:r>
                    </a:p>
                  </a:txBody>
                  <a:tcPr marL="0" marR="0" marT="0" marB="0" anchor="ctr">
                    <a:lnL w="9522" cmpd="sng">
                      <a:noFill/>
                    </a:lnL>
                    <a:lnR w="9522" cmpd="sng">
                      <a:noFill/>
                    </a:lnR>
                    <a:lnT w="9522" cmpd="sng">
                      <a:noFill/>
                    </a:lnT>
                    <a:lnB w="9522" cmpd="sng">
                      <a:noFill/>
                    </a:lnB>
                  </a:tcPr>
                </a:tc>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D</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en-US" altLang="zh-CN" sz="2400" b="0" i="0" u="none">
                          <a:solidFill>
                            <a:srgbClr val="000000"/>
                          </a:solidFill>
                          <a:effectLst/>
                          <a:latin typeface="Times New Roman"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H</a:t>
                      </a:r>
                      <a:r>
                        <a:rPr lang="en-US" altLang="zh-CN" sz="2400" b="0" i="0" u="none">
                          <a:solidFill>
                            <a:srgbClr val="000000"/>
                          </a:solidFill>
                          <a:effectLst/>
                          <a:latin typeface="Times New Roman" pitchFamily="24"/>
                          <a:ea typeface="宋体" pitchFamily="24"/>
                          <a:cs typeface="宋体" pitchFamily="24"/>
                        </a:rPr>
                        <a:t>]</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426"/>
                  </a:ext>
                </a:extLst>
              </a:tr>
            </a:tbl>
          </a:graphicData>
        </a:graphic>
      </p:graphicFrame>
      <p:pic>
        <p:nvPicPr>
          <p:cNvPr id="11367" name="yt_image_11367_skip" title="H_162.2">
            <a:extLst>
              <a:ext uri="">
                <a16:creationId xmlns="" xmlns:a16="http://schemas.microsoft.com/office/drawing/2014/main" xmlns:p14="http://schemas.microsoft.com/office/powerpoint/2010/main" xmlns:a14="http://schemas.microsoft.com/office/drawing/2010/main" xmlns:mc="http://schemas.openxmlformats.org/markup-compatibility/2006" id="{5351258F-BC95-41E6-9372-C2FE361B0291}"/>
              </a:ext>
            </a:extLst>
          </p:cNvPr>
          <p:cNvPicPr>
            <a:picLocks noChangeAspect="1" noChangeArrowheads="1"/>
          </p:cNvPicPr>
          <p:nvPr/>
        </p:nvPicPr>
        <p:blipFill>
          <a:blip r:embed="rId3" cstate="print"/>
          <a:srcRect/>
          <a:stretch>
            <a:fillRect/>
          </a:stretch>
        </p:blipFill>
        <p:spPr bwMode="auto">
          <a:xfrm>
            <a:off x="8404277" y="2808033"/>
            <a:ext cx="2540000" cy="2059940"/>
          </a:xfrm>
          <a:prstGeom prst="rect">
            <a:avLst/>
          </a:prstGeom>
          <a:noFill/>
          <a:extLst>
            <a:ext uri="{909E8E84-426E-40DD-AFC4-6F175D3DCCD1}">
              <a14:hiddenFill xmlns:a14="http://schemas.microsoft.com/office/drawing/2010/main">
                <a:solidFill>
                  <a:srgbClr val="FFFFFF"/>
                </a:solidFill>
              </a14:hiddenFill>
            </a:ext>
          </a:extLst>
        </p:spPr>
      </p:pic>
      <p:sp>
        <p:nvSpPr>
          <p:cNvPr id="11370" name="yt_shape_11370"/>
          <p:cNvSpPr txBox="1"/>
          <p:nvPr/>
        </p:nvSpPr>
        <p:spPr>
          <a:xfrm>
            <a:off x="576000" y="5229323"/>
            <a:ext cx="9217908" cy="428515"/>
          </a:xfrm>
          <a:prstGeom prst="rect">
            <a:avLst/>
          </a:prstGeom>
        </p:spPr>
        <p:txBody>
          <a:bodyPr vert="horz" wrap="none" lIns="0" tIns="0" rIns="0" bIns="0" rtlCol="0">
            <a:spAutoFit/>
          </a:bodyPr>
          <a:lstStyle/>
          <a:p>
            <a:pPr indent="634" algn="just" eaLnBrk="1" latinLnBrk="0" hangingPunct="0">
              <a:lnSpc>
                <a:spcPct val="129999"/>
              </a:lnSpc>
            </a:pPr>
            <a:r>
              <a:rPr lang="zh-CN" altLang="zh-CN" sz="2400" b="0" i="0" u="none">
                <a:solidFill>
                  <a:srgbClr val="FF0000"/>
                </a:solidFill>
                <a:effectLst/>
                <a:latin typeface="Times New Roman" pitchFamily="24"/>
                <a:ea typeface="黑体" pitchFamily="24"/>
                <a:cs typeface="宋体" pitchFamily="24"/>
              </a:rPr>
              <a:t>解析</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图示表示暗反应过程</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根据</a:t>
            </a:r>
            <a:r>
              <a:rPr lang="en-US" altLang="zh-CN" sz="2400" b="0" i="0" u="none">
                <a:solidFill>
                  <a:srgbClr val="FF0000"/>
                </a:solidFill>
                <a:effectLst/>
                <a:latin typeface="Times New Roman" pitchFamily="24"/>
                <a:ea typeface="Times New Roman" pitchFamily="24"/>
                <a:cs typeface="宋体" pitchFamily="24"/>
              </a:rPr>
              <a:t>CO</a:t>
            </a:r>
            <a:r>
              <a:rPr lang="en-US" altLang="zh-CN" sz="2400" b="0" i="0" u="none" baseline="-25000">
                <a:solidFill>
                  <a:srgbClr val="FF0000"/>
                </a:solidFill>
                <a:effectLst/>
                <a:latin typeface="Times New Roman" pitchFamily="24"/>
                <a:ea typeface="Times New Roman" pitchFamily="24"/>
                <a:cs typeface="宋体" pitchFamily="24"/>
              </a:rPr>
              <a:t>2</a:t>
            </a:r>
            <a:r>
              <a:rPr lang="zh-CN" altLang="zh-CN" sz="2400" b="0" i="0" u="none">
                <a:solidFill>
                  <a:srgbClr val="FF0000"/>
                </a:solidFill>
                <a:effectLst/>
                <a:latin typeface="宋体" pitchFamily="24"/>
                <a:ea typeface="宋体" pitchFamily="24"/>
                <a:cs typeface="宋体" pitchFamily="24"/>
              </a:rPr>
              <a:t>＋</a:t>
            </a:r>
            <a:r>
              <a:rPr lang="en-US" altLang="zh-CN" sz="2400" b="0" i="0" u="none">
                <a:solidFill>
                  <a:srgbClr val="FF0000"/>
                </a:solidFill>
                <a:effectLst/>
                <a:latin typeface="Times New Roman" pitchFamily="24"/>
                <a:ea typeface="Times New Roman" pitchFamily="24"/>
                <a:cs typeface="宋体" pitchFamily="24"/>
              </a:rPr>
              <a:t>C</a:t>
            </a:r>
            <a:r>
              <a:rPr lang="en-US" altLang="zh-CN" sz="2400" b="0" i="0" u="none" baseline="-25000">
                <a:solidFill>
                  <a:srgbClr val="FF0000"/>
                </a:solidFill>
                <a:effectLst/>
                <a:latin typeface="Times New Roman" pitchFamily="24"/>
                <a:ea typeface="Times New Roman" pitchFamily="24"/>
                <a:cs typeface="宋体" pitchFamily="24"/>
              </a:rPr>
              <a:t>5</a:t>
            </a:r>
            <a:r>
              <a:rPr lang="en-US" altLang="zh-CN" sz="2400" b="0" i="0" u="none">
                <a:solidFill>
                  <a:srgbClr val="FF0000"/>
                </a:solidFill>
                <a:effectLst/>
                <a:latin typeface="Times New Roman" pitchFamily="24"/>
                <a:ea typeface="Times New Roman" pitchFamily="24"/>
                <a:cs typeface="宋体" pitchFamily="24"/>
              </a:rPr>
              <a:t>→2C</a:t>
            </a:r>
            <a:r>
              <a:rPr lang="en-US" altLang="zh-CN" sz="2400" b="0" i="0" u="none" baseline="-25000">
                <a:solidFill>
                  <a:srgbClr val="FF0000"/>
                </a:solidFill>
                <a:effectLst/>
                <a:latin typeface="Times New Roman" pitchFamily="24"/>
                <a:ea typeface="Times New Roman" pitchFamily="24"/>
                <a:cs typeface="宋体" pitchFamily="24"/>
              </a:rPr>
              <a:t>3</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可以判定</a:t>
            </a:r>
            <a:r>
              <a:rPr lang="en-US" altLang="zh-CN" sz="2400" b="0" i="0" u="none">
                <a:solidFill>
                  <a:srgbClr val="FF0000"/>
                </a:solidFill>
                <a:effectLst/>
                <a:latin typeface="Times New Roman" pitchFamily="24"/>
                <a:ea typeface="Times New Roman" pitchFamily="24"/>
                <a:cs typeface="宋体" pitchFamily="24"/>
              </a:rPr>
              <a:t>X</a:t>
            </a:r>
            <a:r>
              <a:rPr lang="zh-CN" altLang="zh-CN" sz="2400" b="0" i="0" u="none">
                <a:solidFill>
                  <a:srgbClr val="FF0000"/>
                </a:solidFill>
                <a:effectLst/>
                <a:latin typeface="Times New Roman" pitchFamily="24"/>
                <a:ea typeface="宋体" pitchFamily="24"/>
                <a:cs typeface="宋体" pitchFamily="24"/>
              </a:rPr>
              <a:t>为</a:t>
            </a:r>
            <a:r>
              <a:rPr lang="en-US" altLang="zh-CN" sz="2400" b="0" i="0" u="none">
                <a:solidFill>
                  <a:srgbClr val="FF0000"/>
                </a:solidFill>
                <a:effectLst/>
                <a:latin typeface="Times New Roman" pitchFamily="24"/>
                <a:ea typeface="Times New Roman" pitchFamily="24"/>
                <a:cs typeface="宋体" pitchFamily="24"/>
              </a:rPr>
              <a:t>C</a:t>
            </a:r>
            <a:r>
              <a:rPr lang="en-US" altLang="zh-CN" sz="2400" b="0" i="0" u="none" baseline="-25000">
                <a:solidFill>
                  <a:srgbClr val="FF0000"/>
                </a:solidFill>
                <a:effectLst/>
                <a:latin typeface="Times New Roman" pitchFamily="24"/>
                <a:ea typeface="Times New Roman" pitchFamily="24"/>
                <a:cs typeface="宋体" pitchFamily="24"/>
              </a:rPr>
              <a:t>3</a:t>
            </a:r>
            <a:r>
              <a:rPr lang="zh-CN" altLang="zh-CN" sz="2400" b="0" i="0" u="none">
                <a:solidFill>
                  <a:srgbClr val="FF0000"/>
                </a:solidFill>
                <a:effectLst/>
                <a:latin typeface="宋体" pitchFamily="24"/>
                <a:ea typeface="宋体" pitchFamily="24"/>
                <a:cs typeface="宋体" pitchFamily="24"/>
              </a:rPr>
              <a:t>。</a:t>
            </a:r>
          </a:p>
        </p:txBody>
      </p:sp>
      <p:sp>
        <p:nvSpPr>
          <p:cNvPr id="2" name="文本框 1">
            <a:extLst>
              <a:ext uri="{FF2B5EF4-FFF2-40B4-BE49-F238E27FC236}">
                <a16:creationId xmlns:a16="http://schemas.microsoft.com/office/drawing/2014/main" id="{2294271D-06EC-2095-AD90-20F0810DA018}"/>
              </a:ext>
            </a:extLst>
          </p:cNvPr>
          <p:cNvSpPr txBox="1"/>
          <p:nvPr/>
        </p:nvSpPr>
        <p:spPr>
          <a:xfrm>
            <a:off x="4364379" y="2587842"/>
            <a:ext cx="383285" cy="517983"/>
          </a:xfrm>
          <a:prstGeom prst="rect">
            <a:avLst/>
          </a:prstGeom>
          <a:noFill/>
        </p:spPr>
        <p:txBody>
          <a:bodyPr vert="horz" wrap="none" rtlCol="0">
            <a:noAutofit/>
          </a:bodyPr>
          <a:lstStyle/>
          <a:p>
            <a:pPr algn="just">
              <a:lnSpc>
                <a:spcPct val="129999"/>
              </a:lnSpc>
            </a:pPr>
            <a:r>
              <a:rPr kumimoji="0" lang="en-US" altLang="zh-CN" sz="2400" b="0" i="0" strike="noStrike" kern="1200" cap="none" spc="0" normalizeH="0" baseline="0" noProof="0">
                <a:ln>
                  <a:noFill/>
                </a:ln>
                <a:solidFill>
                  <a:srgbClr val="FF0000"/>
                </a:solidFill>
                <a:effectLst/>
                <a:uLnTx/>
                <a:uFillTx/>
                <a:latin typeface="Times New Roman" pitchFamily="24"/>
                <a:ea typeface="Times New Roman" pitchFamily="24"/>
                <a:cs typeface="宋体" pitchFamily="24"/>
              </a:rPr>
              <a:t>C</a:t>
            </a:r>
            <a:endParaRPr lang="zh-CN" altLang="en-US">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37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70" grpId="0" build="allAtOnce"/>
      <p:bldP spid="2"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1371" name="yt_shape_11371"/>
          <p:cNvSpPr txBox="1"/>
          <p:nvPr/>
        </p:nvSpPr>
        <p:spPr>
          <a:xfrm>
            <a:off x="576000" y="970079"/>
            <a:ext cx="10251204" cy="428515"/>
          </a:xfrm>
          <a:prstGeom prst="rect">
            <a:avLst/>
          </a:prstGeom>
        </p:spPr>
        <p:txBody>
          <a:bodyPr vert="horz" wrap="none" lIns="0" tIns="0" rIns="0" bIns="0" rtlCol="0">
            <a:spAutoFit/>
          </a:bodyPr>
          <a:lstStyle/>
          <a:p>
            <a:pPr algn="just"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2</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2024</a:t>
            </a:r>
            <a:r>
              <a:rPr lang="zh-CN" altLang="zh-CN" sz="2400" b="0" i="0" u="none">
                <a:solidFill>
                  <a:srgbClr val="000000"/>
                </a:solidFill>
                <a:effectLst/>
                <a:latin typeface="Times New Roman" pitchFamily="24"/>
                <a:ea typeface="楷体" pitchFamily="24"/>
                <a:cs typeface="宋体" pitchFamily="24"/>
              </a:rPr>
              <a:t>届</a:t>
            </a:r>
            <a:r>
              <a:rPr lang="en-US" altLang="zh-CN" sz="2400" b="0" i="0" u="none">
                <a:solidFill>
                  <a:srgbClr val="000000"/>
                </a:solidFill>
                <a:effectLst/>
                <a:latin typeface="Times New Roman" pitchFamily="24"/>
                <a:ea typeface="Times New Roman" pitchFamily="24"/>
                <a:cs typeface="宋体" pitchFamily="24"/>
              </a:rPr>
              <a:t>·</a:t>
            </a:r>
            <a:r>
              <a:rPr lang="zh-CN" altLang="zh-CN" sz="2400" b="0" i="0" u="none">
                <a:solidFill>
                  <a:srgbClr val="000000"/>
                </a:solidFill>
                <a:effectLst/>
                <a:latin typeface="Times New Roman" pitchFamily="24"/>
                <a:ea typeface="楷体" pitchFamily="24"/>
                <a:cs typeface="宋体" pitchFamily="24"/>
              </a:rPr>
              <a:t>江苏省学业水平合格考模拟</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光合作用发生的部位是</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宋体" pitchFamily="10"/>
                <a:ea typeface="宋体" pitchFamily="10"/>
                <a:cs typeface="宋体" pitchFamily="10"/>
              </a:rPr>
              <a:t>　</a:t>
            </a:r>
            <a:r>
              <a:rPr lang="en-US" altLang="zh-CN" sz="2400" b="0" i="0" u="none">
                <a:solidFill>
                  <a:srgbClr val="FF0000">
                    <a:alpha val="0"/>
                  </a:srgbClr>
                </a:solidFill>
                <a:effectLst/>
                <a:latin typeface="Times New Roman" pitchFamily="24"/>
                <a:ea typeface="Times New Roman" pitchFamily="24"/>
                <a:cs typeface="宋体" pitchFamily="24"/>
              </a:rPr>
              <a:t>D</a:t>
            </a:r>
            <a:r>
              <a:rPr lang="zh-CN" altLang="zh-CN" sz="2400" b="0" i="0" u="none">
                <a:solidFill>
                  <a:srgbClr val="000000"/>
                </a:solidFill>
                <a:effectLst/>
                <a:latin typeface="宋体" pitchFamily="10"/>
                <a:ea typeface="宋体" pitchFamily="10"/>
                <a:cs typeface="宋体" pitchFamily="10"/>
              </a:rPr>
              <a:t>　</a:t>
            </a:r>
            <a:r>
              <a:rPr lang="zh-CN" altLang="zh-CN" sz="2400" b="0" i="0" u="none">
                <a:solidFill>
                  <a:srgbClr val="000000"/>
                </a:solidFill>
                <a:effectLst/>
                <a:latin typeface="宋体" pitchFamily="24"/>
                <a:ea typeface="宋体" pitchFamily="24"/>
                <a:cs typeface="宋体" pitchFamily="24"/>
              </a:rPr>
              <a:t>）</a:t>
            </a:r>
          </a:p>
        </p:txBody>
      </p:sp>
      <p:graphicFrame>
        <p:nvGraphicFramePr>
          <p:cNvPr id="11372" name="yt_table_11372" title="H_66.83008">
            <a:extLst>
              <a:ext uri="{FF2B5EF4-FFF2-40B4-BE49-F238E27FC236}">
                <a16:creationId xmlns:a16="http://schemas.microsoft.com/office/drawing/2014/main" id="{85F9CD91-DE56-4981-AD6D-3D4292DC4A24}"/>
              </a:ext>
            </a:extLst>
          </p:cNvPr>
          <p:cNvGraphicFramePr>
            <a:graphicFrameLocks noGrp="1"/>
          </p:cNvGraphicFramePr>
          <p:nvPr>
            <p:extLst>
              <p:ext uri="{D42A27DB-BD31-4B8C-83A1-F6EECF244321}">
                <p14:modId xmlns:p14="http://schemas.microsoft.com/office/powerpoint/2010/main" val="317065953"/>
              </p:ext>
            </p:extLst>
          </p:nvPr>
        </p:nvGraphicFramePr>
        <p:xfrm>
          <a:off x="576000" y="1601746"/>
          <a:ext cx="6926580" cy="950976"/>
        </p:xfrm>
        <a:graphic>
          <a:graphicData uri="http://schemas.openxmlformats.org/drawingml/2006/table">
            <a:tbl>
              <a:tblPr/>
              <a:tblGrid>
                <a:gridCol w="4081780">
                  <a:extLst>
                    <a:ext uri="{9D8B030D-6E8A-4147-A177-3AD203B41FA5}">
                      <a16:colId xmlns:a16="http://schemas.microsoft.com/office/drawing/2014/main" val="10343"/>
                    </a:ext>
                  </a:extLst>
                </a:gridCol>
                <a:gridCol w="2844800">
                  <a:extLst>
                    <a:ext uri="{9D8B030D-6E8A-4147-A177-3AD203B41FA5}">
                      <a16:colId xmlns:a16="http://schemas.microsoft.com/office/drawing/2014/main" val="10344"/>
                    </a:ext>
                  </a:extLst>
                </a:gridCol>
              </a:tblGrid>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A</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叶绿体的基质</a:t>
                      </a:r>
                    </a:p>
                  </a:txBody>
                  <a:tcPr marL="0" marR="0" marT="0" marB="0" anchor="ctr">
                    <a:lnL w="9522" cmpd="sng">
                      <a:noFill/>
                    </a:lnL>
                    <a:lnR w="9522" cmpd="sng">
                      <a:noFill/>
                    </a:lnR>
                    <a:lnT w="9522" cmpd="sng">
                      <a:noFill/>
                    </a:lnT>
                    <a:lnB w="9522" cmpd="sng">
                      <a:noFill/>
                    </a:lnB>
                  </a:tcPr>
                </a:tc>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B</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叶绿体的内膜</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427"/>
                  </a:ext>
                </a:extLst>
              </a:tr>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C</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叶绿体的类囊体</a:t>
                      </a:r>
                    </a:p>
                  </a:txBody>
                  <a:tcPr marL="0" marR="0" marT="0" marB="0" anchor="ctr">
                    <a:lnL w="9522" cmpd="sng">
                      <a:noFill/>
                    </a:lnL>
                    <a:lnR w="9522" cmpd="sng">
                      <a:noFill/>
                    </a:lnR>
                    <a:lnT w="9522" cmpd="sng">
                      <a:noFill/>
                    </a:lnT>
                    <a:lnB w="9522" cmpd="sng">
                      <a:noFill/>
                    </a:lnB>
                  </a:tcPr>
                </a:tc>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D</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叶绿体</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428"/>
                  </a:ext>
                </a:extLst>
              </a:tr>
            </a:tbl>
          </a:graphicData>
        </a:graphic>
      </p:graphicFrame>
      <p:sp>
        <p:nvSpPr>
          <p:cNvPr id="11374" name="yt_shape_11374"/>
          <p:cNvSpPr txBox="1"/>
          <p:nvPr/>
        </p:nvSpPr>
        <p:spPr>
          <a:xfrm>
            <a:off x="576127" y="2501088"/>
            <a:ext cx="10370075" cy="1388778"/>
          </a:xfrm>
          <a:prstGeom prst="rect">
            <a:avLst/>
          </a:prstGeom>
        </p:spPr>
        <p:txBody>
          <a:bodyPr vert="horz" wrap="square" lIns="0" tIns="0" rIns="0" bIns="0" rtlCol="0">
            <a:spAutoFit/>
          </a:bodyPr>
          <a:lstStyle/>
          <a:p>
            <a:pPr algn="just"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3</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2023</a:t>
            </a:r>
            <a:r>
              <a:rPr lang="zh-CN" altLang="zh-CN" sz="2400" b="0" i="0" u="none">
                <a:solidFill>
                  <a:srgbClr val="000000"/>
                </a:solidFill>
                <a:effectLst/>
                <a:latin typeface="Times New Roman" pitchFamily="24"/>
                <a:ea typeface="楷体" pitchFamily="24"/>
                <a:cs typeface="宋体" pitchFamily="24"/>
              </a:rPr>
              <a:t>届</a:t>
            </a:r>
            <a:r>
              <a:rPr lang="en-US" altLang="zh-CN" sz="2400" b="0" i="0" u="none">
                <a:solidFill>
                  <a:srgbClr val="000000"/>
                </a:solidFill>
                <a:effectLst/>
                <a:latin typeface="Times New Roman" pitchFamily="24"/>
                <a:ea typeface="Times New Roman" pitchFamily="24"/>
                <a:cs typeface="宋体" pitchFamily="24"/>
              </a:rPr>
              <a:t>·</a:t>
            </a:r>
            <a:r>
              <a:rPr lang="zh-CN" altLang="zh-CN" sz="2400" b="0" i="0" u="none">
                <a:solidFill>
                  <a:srgbClr val="000000"/>
                </a:solidFill>
                <a:effectLst/>
                <a:latin typeface="Times New Roman" pitchFamily="24"/>
                <a:ea typeface="楷体" pitchFamily="24"/>
                <a:cs typeface="宋体" pitchFamily="24"/>
              </a:rPr>
              <a:t>徐州合格考模拟</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1864</a:t>
            </a:r>
            <a:r>
              <a:rPr lang="zh-CN" altLang="zh-CN" sz="2400" b="0" i="0" u="none">
                <a:solidFill>
                  <a:srgbClr val="000000"/>
                </a:solidFill>
                <a:effectLst/>
                <a:latin typeface="Times New Roman" pitchFamily="24"/>
                <a:ea typeface="宋体" pitchFamily="24"/>
                <a:cs typeface="宋体" pitchFamily="24"/>
              </a:rPr>
              <a:t>年</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德国科学家萨克斯将绿色叶片放在暗处几小时</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然后把此叶片一半遮光</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一半曝光</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经过一段时间后</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用碘蒸气处理叶片</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成功地证明了</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宋体" pitchFamily="10"/>
                <a:ea typeface="宋体" pitchFamily="10"/>
                <a:cs typeface="宋体" pitchFamily="10"/>
              </a:rPr>
              <a:t>　</a:t>
            </a:r>
            <a:r>
              <a:rPr lang="en-US" altLang="zh-CN" sz="2400" b="0" i="0" u="none">
                <a:solidFill>
                  <a:srgbClr val="FF0000">
                    <a:alpha val="0"/>
                  </a:srgbClr>
                </a:solidFill>
                <a:effectLst/>
                <a:latin typeface="Times New Roman" pitchFamily="24"/>
                <a:ea typeface="Times New Roman" pitchFamily="24"/>
                <a:cs typeface="宋体" pitchFamily="24"/>
              </a:rPr>
              <a:t>B</a:t>
            </a:r>
            <a:r>
              <a:rPr lang="zh-CN" altLang="zh-CN" sz="2400" b="0" i="0" u="none">
                <a:solidFill>
                  <a:srgbClr val="000000"/>
                </a:solidFill>
                <a:effectLst/>
                <a:latin typeface="宋体" pitchFamily="10"/>
                <a:ea typeface="宋体" pitchFamily="10"/>
                <a:cs typeface="宋体" pitchFamily="10"/>
              </a:rPr>
              <a:t>　</a:t>
            </a:r>
            <a:r>
              <a:rPr lang="zh-CN" altLang="zh-CN" sz="2400" b="0" i="0" u="none">
                <a:solidFill>
                  <a:srgbClr val="000000"/>
                </a:solidFill>
                <a:effectLst/>
                <a:latin typeface="宋体" pitchFamily="24"/>
                <a:ea typeface="宋体" pitchFamily="24"/>
                <a:cs typeface="宋体" pitchFamily="24"/>
              </a:rPr>
              <a:t>）</a:t>
            </a:r>
          </a:p>
        </p:txBody>
      </p:sp>
      <p:graphicFrame>
        <p:nvGraphicFramePr>
          <p:cNvPr id="11375" name="yt_table_11375" title="H_133.66016">
            <a:extLst>
              <a:ext uri="{FF2B5EF4-FFF2-40B4-BE49-F238E27FC236}">
                <a16:creationId xmlns:a16="http://schemas.microsoft.com/office/drawing/2014/main" id="{85F9CD91-DE56-4981-AD6D-3D4292DC4A24}"/>
              </a:ext>
            </a:extLst>
          </p:cNvPr>
          <p:cNvGraphicFramePr>
            <a:graphicFrameLocks noGrp="1"/>
          </p:cNvGraphicFramePr>
          <p:nvPr>
            <p:extLst>
              <p:ext uri="{D42A27DB-BD31-4B8C-83A1-F6EECF244321}">
                <p14:modId xmlns:p14="http://schemas.microsoft.com/office/powerpoint/2010/main" val="905321163"/>
              </p:ext>
            </p:extLst>
          </p:nvPr>
        </p:nvGraphicFramePr>
        <p:xfrm>
          <a:off x="576000" y="4093018"/>
          <a:ext cx="6519863" cy="1901952"/>
        </p:xfrm>
        <a:graphic>
          <a:graphicData uri="http://schemas.openxmlformats.org/drawingml/2006/table">
            <a:tbl>
              <a:tblPr/>
              <a:tblGrid>
                <a:gridCol w="6519863">
                  <a:extLst>
                    <a:ext uri="{9D8B030D-6E8A-4147-A177-3AD203B41FA5}">
                      <a16:colId xmlns:a16="http://schemas.microsoft.com/office/drawing/2014/main" val="10345"/>
                    </a:ext>
                  </a:extLst>
                </a:gridCol>
              </a:tblGrid>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A</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光合作用的产物是水</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429"/>
                  </a:ext>
                </a:extLst>
              </a:tr>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B</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光合作用的产物有淀粉</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430"/>
                  </a:ext>
                </a:extLst>
              </a:tr>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C</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光合作用的场所在叶绿体</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431"/>
                  </a:ext>
                </a:extLst>
              </a:tr>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D</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光合作用产物中的氧气来自反应物中的水</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432"/>
                  </a:ext>
                </a:extLst>
              </a:tr>
            </a:tbl>
          </a:graphicData>
        </a:graphic>
      </p:graphicFrame>
      <p:sp>
        <p:nvSpPr>
          <p:cNvPr id="2" name="文本框 1">
            <a:extLst>
              <a:ext uri="{FF2B5EF4-FFF2-40B4-BE49-F238E27FC236}">
                <a16:creationId xmlns:a16="http://schemas.microsoft.com/office/drawing/2014/main" id="{2F092474-AF32-DF75-212A-F7C5703C7D0F}"/>
              </a:ext>
            </a:extLst>
          </p:cNvPr>
          <p:cNvSpPr txBox="1"/>
          <p:nvPr/>
        </p:nvSpPr>
        <p:spPr>
          <a:xfrm>
            <a:off x="9807788" y="923273"/>
            <a:ext cx="400748" cy="517983"/>
          </a:xfrm>
          <a:prstGeom prst="rect">
            <a:avLst/>
          </a:prstGeom>
          <a:noFill/>
        </p:spPr>
        <p:txBody>
          <a:bodyPr vert="horz" wrap="none" rtlCol="0">
            <a:noAutofit/>
          </a:bodyPr>
          <a:lstStyle/>
          <a:p>
            <a:pPr algn="just">
              <a:lnSpc>
                <a:spcPct val="129999"/>
              </a:lnSpc>
            </a:pPr>
            <a:r>
              <a:rPr kumimoji="0" lang="en-US" altLang="zh-CN" sz="2400" b="0" i="0" strike="noStrike" kern="1200" cap="none" spc="0" normalizeH="0" baseline="0" noProof="0">
                <a:ln>
                  <a:noFill/>
                </a:ln>
                <a:solidFill>
                  <a:srgbClr val="FF0000"/>
                </a:solidFill>
                <a:effectLst/>
                <a:uLnTx/>
                <a:uFillTx/>
                <a:latin typeface="Times New Roman" pitchFamily="24"/>
                <a:ea typeface="Times New Roman" pitchFamily="24"/>
                <a:cs typeface="宋体" pitchFamily="24"/>
              </a:rPr>
              <a:t>D</a:t>
            </a:r>
            <a:endParaRPr lang="zh-CN" altLang="en-US">
              <a:solidFill>
                <a:srgbClr val="FF0000"/>
              </a:solidFill>
            </a:endParaRPr>
          </a:p>
        </p:txBody>
      </p:sp>
      <p:sp>
        <p:nvSpPr>
          <p:cNvPr id="3" name="文本框 2">
            <a:extLst>
              <a:ext uri="{FF2B5EF4-FFF2-40B4-BE49-F238E27FC236}">
                <a16:creationId xmlns:a16="http://schemas.microsoft.com/office/drawing/2014/main" id="{1182F5DD-D66D-B5A5-01B6-A6FD596C67D7}"/>
              </a:ext>
            </a:extLst>
          </p:cNvPr>
          <p:cNvSpPr txBox="1"/>
          <p:nvPr/>
        </p:nvSpPr>
        <p:spPr>
          <a:xfrm>
            <a:off x="4143716" y="3405258"/>
            <a:ext cx="383286" cy="517983"/>
          </a:xfrm>
          <a:prstGeom prst="rect">
            <a:avLst/>
          </a:prstGeom>
          <a:noFill/>
        </p:spPr>
        <p:txBody>
          <a:bodyPr vert="horz" wrap="none" rtlCol="0">
            <a:noAutofit/>
          </a:bodyPr>
          <a:lstStyle/>
          <a:p>
            <a:pPr algn="just">
              <a:lnSpc>
                <a:spcPct val="129999"/>
              </a:lnSpc>
            </a:pPr>
            <a:r>
              <a:rPr kumimoji="0" lang="en-US" altLang="zh-CN" sz="2400" b="0" i="0" strike="noStrike" kern="1200" cap="none" spc="0" normalizeH="0" baseline="0" noProof="0">
                <a:ln>
                  <a:noFill/>
                </a:ln>
                <a:solidFill>
                  <a:srgbClr val="FF0000"/>
                </a:solidFill>
                <a:effectLst/>
                <a:uLnTx/>
                <a:uFillTx/>
                <a:latin typeface="Times New Roman" pitchFamily="24"/>
                <a:ea typeface="Times New Roman" pitchFamily="24"/>
                <a:cs typeface="宋体" pitchFamily="24"/>
              </a:rPr>
              <a:t>B</a:t>
            </a:r>
            <a:endParaRPr lang="zh-CN" altLang="en-US">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P spid="3" grpId="0" build="allAtOnce"/>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1377" name="yt_shape_11377"/>
          <p:cNvSpPr txBox="1"/>
          <p:nvPr/>
        </p:nvSpPr>
        <p:spPr>
          <a:xfrm>
            <a:off x="576127" y="1080000"/>
            <a:ext cx="10370075" cy="2349041"/>
          </a:xfrm>
          <a:prstGeom prst="rect">
            <a:avLst/>
          </a:prstGeom>
        </p:spPr>
        <p:txBody>
          <a:bodyPr vert="horz" wrap="square" lIns="0" tIns="0" rIns="0" bIns="0" rtlCol="0">
            <a:spAutoFit/>
          </a:bodyPr>
          <a:lstStyle/>
          <a:p>
            <a:pPr indent="634" algn="just" eaLnBrk="1" latinLnBrk="0" hangingPunct="0">
              <a:lnSpc>
                <a:spcPct val="129999"/>
              </a:lnSpc>
            </a:pPr>
            <a:r>
              <a:rPr lang="zh-CN" altLang="zh-CN" sz="2400" b="0" i="0" u="none">
                <a:solidFill>
                  <a:srgbClr val="FF0000"/>
                </a:solidFill>
                <a:effectLst/>
                <a:latin typeface="Times New Roman" pitchFamily="24"/>
                <a:ea typeface="黑体" pitchFamily="24"/>
                <a:cs typeface="宋体" pitchFamily="24"/>
              </a:rPr>
              <a:t>解析</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碘遇水没有颜色反应</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不能证明光合作用的产物有水</a:t>
            </a:r>
            <a:r>
              <a:rPr lang="zh-CN" altLang="zh-CN" sz="2400" b="0" i="0" u="none">
                <a:solidFill>
                  <a:srgbClr val="FF0000"/>
                </a:solidFill>
                <a:effectLst/>
                <a:latin typeface="宋体" pitchFamily="24"/>
                <a:ea typeface="宋体" pitchFamily="24"/>
                <a:cs typeface="宋体" pitchFamily="24"/>
              </a:rPr>
              <a:t>，</a:t>
            </a:r>
            <a:r>
              <a:rPr lang="en-US" altLang="zh-CN" sz="2400" b="0" i="0" u="none">
                <a:solidFill>
                  <a:srgbClr val="FF0000"/>
                </a:solidFill>
                <a:effectLst/>
                <a:latin typeface="Times New Roman" pitchFamily="24"/>
                <a:ea typeface="Times New Roman" pitchFamily="24"/>
                <a:cs typeface="宋体" pitchFamily="24"/>
              </a:rPr>
              <a:t>A</a:t>
            </a:r>
            <a:r>
              <a:rPr lang="zh-CN" altLang="zh-CN" sz="2400" b="0" i="0" u="none">
                <a:solidFill>
                  <a:srgbClr val="FF0000"/>
                </a:solidFill>
                <a:effectLst/>
                <a:latin typeface="Times New Roman" pitchFamily="24"/>
                <a:ea typeface="宋体" pitchFamily="24"/>
                <a:cs typeface="宋体" pitchFamily="24"/>
              </a:rPr>
              <a:t>错误</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碘遇淀粉变蓝色</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曝光的一半变蓝色</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说明光合作用的产物有淀粉</a:t>
            </a:r>
            <a:r>
              <a:rPr lang="zh-CN" altLang="zh-CN" sz="2400" b="0" i="0" u="none">
                <a:solidFill>
                  <a:srgbClr val="FF0000"/>
                </a:solidFill>
                <a:effectLst/>
                <a:latin typeface="宋体" pitchFamily="24"/>
                <a:ea typeface="宋体" pitchFamily="24"/>
                <a:cs typeface="宋体" pitchFamily="24"/>
              </a:rPr>
              <a:t>，</a:t>
            </a:r>
            <a:r>
              <a:rPr lang="en-US" altLang="zh-CN" sz="2400" b="0" i="0" u="none">
                <a:solidFill>
                  <a:srgbClr val="FF0000"/>
                </a:solidFill>
                <a:effectLst/>
                <a:latin typeface="Times New Roman" pitchFamily="24"/>
                <a:ea typeface="Times New Roman" pitchFamily="24"/>
                <a:cs typeface="宋体" pitchFamily="24"/>
              </a:rPr>
              <a:t>B</a:t>
            </a:r>
            <a:r>
              <a:rPr lang="zh-CN" altLang="zh-CN" sz="2400" b="0" i="0" u="none">
                <a:solidFill>
                  <a:srgbClr val="FF0000"/>
                </a:solidFill>
                <a:effectLst/>
                <a:latin typeface="Times New Roman" pitchFamily="24"/>
                <a:ea typeface="宋体" pitchFamily="24"/>
                <a:cs typeface="宋体" pitchFamily="24"/>
              </a:rPr>
              <a:t>正确</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该实验没有涉及光合作用的场所</a:t>
            </a:r>
            <a:r>
              <a:rPr lang="zh-CN" altLang="zh-CN" sz="2400" b="0" i="0" u="none">
                <a:solidFill>
                  <a:srgbClr val="FF0000"/>
                </a:solidFill>
                <a:effectLst/>
                <a:latin typeface="宋体" pitchFamily="24"/>
                <a:ea typeface="宋体" pitchFamily="24"/>
                <a:cs typeface="宋体" pitchFamily="24"/>
              </a:rPr>
              <a:t>，</a:t>
            </a:r>
            <a:r>
              <a:rPr lang="en-US" altLang="zh-CN" sz="2400" b="0" i="0" u="none">
                <a:solidFill>
                  <a:srgbClr val="FF0000"/>
                </a:solidFill>
                <a:effectLst/>
                <a:latin typeface="Times New Roman" pitchFamily="24"/>
                <a:ea typeface="Times New Roman" pitchFamily="24"/>
                <a:cs typeface="宋体" pitchFamily="24"/>
              </a:rPr>
              <a:t>C</a:t>
            </a:r>
            <a:r>
              <a:rPr lang="zh-CN" altLang="zh-CN" sz="2400" b="0" i="0" u="none">
                <a:solidFill>
                  <a:srgbClr val="FF0000"/>
                </a:solidFill>
                <a:effectLst/>
                <a:latin typeface="Times New Roman" pitchFamily="24"/>
                <a:ea typeface="宋体" pitchFamily="24"/>
                <a:cs typeface="宋体" pitchFamily="24"/>
              </a:rPr>
              <a:t>错误</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该实验没有涉及光合作用产物中氧气来源</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鲁宾和卡门通过同位素标记法证明光合作用产物氧气中氧原子来源于水</a:t>
            </a:r>
            <a:r>
              <a:rPr lang="zh-CN" altLang="zh-CN" sz="2400" b="0" i="0" u="none">
                <a:solidFill>
                  <a:srgbClr val="FF0000"/>
                </a:solidFill>
                <a:effectLst/>
                <a:latin typeface="宋体" pitchFamily="24"/>
                <a:ea typeface="宋体" pitchFamily="24"/>
                <a:cs typeface="宋体" pitchFamily="24"/>
              </a:rPr>
              <a:t>，</a:t>
            </a:r>
            <a:r>
              <a:rPr lang="en-US" altLang="zh-CN" sz="2400" b="0" i="0" u="none">
                <a:solidFill>
                  <a:srgbClr val="FF0000"/>
                </a:solidFill>
                <a:effectLst/>
                <a:latin typeface="Times New Roman" pitchFamily="24"/>
                <a:ea typeface="Times New Roman" pitchFamily="24"/>
                <a:cs typeface="宋体" pitchFamily="24"/>
              </a:rPr>
              <a:t>D</a:t>
            </a:r>
            <a:r>
              <a:rPr lang="zh-CN" altLang="zh-CN" sz="2400" b="0" i="0" u="none">
                <a:solidFill>
                  <a:srgbClr val="FF0000"/>
                </a:solidFill>
                <a:effectLst/>
                <a:latin typeface="Times New Roman" pitchFamily="24"/>
                <a:ea typeface="宋体" pitchFamily="24"/>
                <a:cs typeface="宋体" pitchFamily="24"/>
              </a:rPr>
              <a:t>错误</a:t>
            </a:r>
            <a:r>
              <a:rPr lang="zh-CN" altLang="zh-CN" sz="2400" b="0" i="0" u="none">
                <a:solidFill>
                  <a:srgbClr val="FF0000"/>
                </a:solidFill>
                <a:effectLst/>
                <a:latin typeface="宋体" pitchFamily="24"/>
                <a:ea typeface="宋体" pitchFamily="24"/>
                <a:cs typeface="宋体" pitchFamily="24"/>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37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77" grpId="0" build="allAtOnce"/>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1378" name="yt_shape_11378"/>
          <p:cNvSpPr txBox="1"/>
          <p:nvPr/>
        </p:nvSpPr>
        <p:spPr>
          <a:xfrm>
            <a:off x="576127" y="935799"/>
            <a:ext cx="10370075" cy="908647"/>
          </a:xfrm>
          <a:prstGeom prst="rect">
            <a:avLst/>
          </a:prstGeom>
        </p:spPr>
        <p:txBody>
          <a:bodyPr vert="horz" wrap="square" lIns="0" tIns="0" rIns="0" bIns="0" rtlCol="0">
            <a:spAutoFit/>
          </a:bodyPr>
          <a:lstStyle/>
          <a:p>
            <a:pPr algn="just"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4</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2023</a:t>
            </a:r>
            <a:r>
              <a:rPr lang="zh-CN" altLang="zh-CN" sz="2400" b="0" i="0" u="none">
                <a:solidFill>
                  <a:srgbClr val="000000"/>
                </a:solidFill>
                <a:effectLst/>
                <a:latin typeface="Times New Roman" pitchFamily="24"/>
                <a:ea typeface="楷体" pitchFamily="24"/>
                <a:cs typeface="宋体" pitchFamily="24"/>
              </a:rPr>
              <a:t>届</a:t>
            </a:r>
            <a:r>
              <a:rPr lang="en-US" altLang="zh-CN" sz="2400" b="0" i="0" u="none">
                <a:solidFill>
                  <a:srgbClr val="000000"/>
                </a:solidFill>
                <a:effectLst/>
                <a:latin typeface="Times New Roman" pitchFamily="24"/>
                <a:ea typeface="Times New Roman" pitchFamily="24"/>
                <a:cs typeface="宋体" pitchFamily="24"/>
              </a:rPr>
              <a:t>·</a:t>
            </a:r>
            <a:r>
              <a:rPr lang="zh-CN" altLang="zh-CN" sz="2400" b="0" i="0" u="none">
                <a:solidFill>
                  <a:srgbClr val="000000"/>
                </a:solidFill>
                <a:effectLst/>
                <a:latin typeface="Times New Roman" pitchFamily="24"/>
                <a:ea typeface="楷体" pitchFamily="24"/>
                <a:cs typeface="宋体" pitchFamily="24"/>
              </a:rPr>
              <a:t>连云港市合格考模拟</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如图表示光合作用的一个阶段</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下列有关说法正确的是</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宋体" pitchFamily="10"/>
                <a:ea typeface="宋体" pitchFamily="10"/>
                <a:cs typeface="宋体" pitchFamily="10"/>
              </a:rPr>
              <a:t>　</a:t>
            </a:r>
            <a:r>
              <a:rPr lang="en-US" altLang="zh-CN" sz="2400" b="0" i="0" u="none">
                <a:solidFill>
                  <a:srgbClr val="FF0000">
                    <a:alpha val="0"/>
                  </a:srgbClr>
                </a:solidFill>
                <a:effectLst/>
                <a:latin typeface="Times New Roman" pitchFamily="24"/>
                <a:ea typeface="Times New Roman" pitchFamily="24"/>
                <a:cs typeface="宋体" pitchFamily="24"/>
              </a:rPr>
              <a:t>B</a:t>
            </a:r>
            <a:r>
              <a:rPr lang="zh-CN" altLang="zh-CN" sz="2400" b="0" i="0" u="none">
                <a:solidFill>
                  <a:srgbClr val="000000"/>
                </a:solidFill>
                <a:effectLst/>
                <a:latin typeface="宋体" pitchFamily="10"/>
                <a:ea typeface="宋体" pitchFamily="10"/>
                <a:cs typeface="宋体" pitchFamily="10"/>
              </a:rPr>
              <a:t>　</a:t>
            </a:r>
            <a:r>
              <a:rPr lang="zh-CN" altLang="zh-CN" sz="2400" b="0" i="0" u="none">
                <a:solidFill>
                  <a:srgbClr val="000000"/>
                </a:solidFill>
                <a:effectLst/>
                <a:latin typeface="宋体" pitchFamily="24"/>
                <a:ea typeface="宋体" pitchFamily="24"/>
                <a:cs typeface="宋体" pitchFamily="24"/>
              </a:rPr>
              <a:t>）</a:t>
            </a:r>
          </a:p>
        </p:txBody>
      </p:sp>
      <p:graphicFrame>
        <p:nvGraphicFramePr>
          <p:cNvPr id="11380" name="yt_table_11380_skip" title="H_133.66016">
            <a:extLst>
              <a:ext uri="{FF2B5EF4-FFF2-40B4-BE49-F238E27FC236}">
                <a16:creationId xmlns:a16="http://schemas.microsoft.com/office/drawing/2014/main" id="{85F9CD91-DE56-4981-AD6D-3D4292DC4A24}"/>
              </a:ext>
            </a:extLst>
          </p:cNvPr>
          <p:cNvGraphicFramePr>
            <a:graphicFrameLocks noGrp="1"/>
          </p:cNvGraphicFramePr>
          <p:nvPr>
            <p:extLst>
              <p:ext uri="{D42A27DB-BD31-4B8C-83A1-F6EECF244321}">
                <p14:modId xmlns:p14="http://schemas.microsoft.com/office/powerpoint/2010/main" val="1823073196"/>
              </p:ext>
            </p:extLst>
          </p:nvPr>
        </p:nvGraphicFramePr>
        <p:xfrm>
          <a:off x="576000" y="1895234"/>
          <a:ext cx="5605463" cy="1901952"/>
        </p:xfrm>
        <a:graphic>
          <a:graphicData uri="http://schemas.openxmlformats.org/drawingml/2006/table">
            <a:tbl>
              <a:tblPr/>
              <a:tblGrid>
                <a:gridCol w="5605463">
                  <a:extLst>
                    <a:ext uri="{9D8B030D-6E8A-4147-A177-3AD203B41FA5}">
                      <a16:colId xmlns:a16="http://schemas.microsoft.com/office/drawing/2014/main" val="10346"/>
                    </a:ext>
                  </a:extLst>
                </a:gridCol>
              </a:tblGrid>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A</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该过程表示光反应阶段</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433"/>
                  </a:ext>
                </a:extLst>
              </a:tr>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B</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该过程表示暗反应阶段</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434"/>
                  </a:ext>
                </a:extLst>
              </a:tr>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C</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图中</a:t>
                      </a:r>
                      <a:r>
                        <a:rPr lang="en-US" altLang="zh-CN" sz="2400" b="0" i="0" u="none">
                          <a:solidFill>
                            <a:srgbClr val="000000"/>
                          </a:solidFill>
                          <a:effectLst/>
                          <a:latin typeface="Times New Roman" pitchFamily="24"/>
                          <a:ea typeface="Times New Roman" pitchFamily="24"/>
                          <a:cs typeface="宋体" pitchFamily="24"/>
                        </a:rPr>
                        <a:t>A</a:t>
                      </a:r>
                      <a:r>
                        <a:rPr lang="zh-CN" altLang="zh-CN" sz="2400" b="0" i="0" u="none">
                          <a:solidFill>
                            <a:srgbClr val="000000"/>
                          </a:solidFill>
                          <a:effectLst/>
                          <a:latin typeface="Times New Roman" pitchFamily="24"/>
                          <a:ea typeface="宋体" pitchFamily="24"/>
                          <a:cs typeface="宋体" pitchFamily="24"/>
                        </a:rPr>
                        <a:t>物质是氧气</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435"/>
                  </a:ext>
                </a:extLst>
              </a:tr>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D</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该过程必须在黑暗条件下才能进行</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436"/>
                  </a:ext>
                </a:extLst>
              </a:tr>
            </a:tbl>
          </a:graphicData>
        </a:graphic>
      </p:graphicFrame>
      <p:pic>
        <p:nvPicPr>
          <p:cNvPr id="11379" name="yt_image_11379_skip" title="H_161.7">
            <a:extLst>
              <a:ext uri="">
                <a16:creationId xmlns="" xmlns:a16="http://schemas.microsoft.com/office/drawing/2014/main" xmlns:p14="http://schemas.microsoft.com/office/powerpoint/2010/main" xmlns:a14="http://schemas.microsoft.com/office/drawing/2010/main" xmlns:mc="http://schemas.openxmlformats.org/markup-compatibility/2006" id="{5351258F-BC95-41E6-9372-C2FE361B0291}"/>
              </a:ext>
            </a:extLst>
          </p:cNvPr>
          <p:cNvPicPr>
            <a:picLocks noChangeAspect="1" noChangeArrowheads="1"/>
          </p:cNvPicPr>
          <p:nvPr/>
        </p:nvPicPr>
        <p:blipFill>
          <a:blip r:embed="rId2" cstate="print"/>
          <a:srcRect/>
          <a:stretch>
            <a:fillRect/>
          </a:stretch>
        </p:blipFill>
        <p:spPr bwMode="auto">
          <a:xfrm>
            <a:off x="7738944" y="1895234"/>
            <a:ext cx="3205480" cy="2053590"/>
          </a:xfrm>
          <a:prstGeom prst="rect">
            <a:avLst/>
          </a:prstGeom>
          <a:noFill/>
          <a:extLst>
            <a:ext uri="{909E8E84-426E-40DD-AFC4-6F175D3DCCD1}">
              <a14:hiddenFill xmlns:a14="http://schemas.microsoft.com/office/drawing/2010/main">
                <a:solidFill>
                  <a:srgbClr val="FFFFFF"/>
                </a:solidFill>
              </a14:hiddenFill>
            </a:ext>
          </a:extLst>
        </p:spPr>
      </p:pic>
      <p:sp>
        <p:nvSpPr>
          <p:cNvPr id="11382" name="yt_shape_11382"/>
          <p:cNvSpPr txBox="1"/>
          <p:nvPr/>
        </p:nvSpPr>
        <p:spPr>
          <a:xfrm>
            <a:off x="576127" y="3999612"/>
            <a:ext cx="10370075" cy="892167"/>
          </a:xfrm>
          <a:prstGeom prst="rect">
            <a:avLst/>
          </a:prstGeom>
        </p:spPr>
        <p:txBody>
          <a:bodyPr vert="horz" wrap="square" lIns="0" tIns="0" rIns="0" bIns="0" rtlCol="0">
            <a:spAutoFit/>
          </a:bodyPr>
          <a:lstStyle/>
          <a:p>
            <a:pPr indent="634" algn="just" eaLnBrk="1" latinLnBrk="0" hangingPunct="0">
              <a:lnSpc>
                <a:spcPct val="129999"/>
              </a:lnSpc>
            </a:pPr>
            <a:r>
              <a:rPr lang="zh-CN" altLang="zh-CN" sz="2400" b="0" i="0" u="none">
                <a:solidFill>
                  <a:srgbClr val="FF0000"/>
                </a:solidFill>
                <a:effectLst/>
                <a:latin typeface="Times New Roman" pitchFamily="24"/>
                <a:ea typeface="黑体" pitchFamily="24"/>
                <a:cs typeface="宋体" pitchFamily="24"/>
              </a:rPr>
              <a:t>解析</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图中表示二氧化碳的固定和</a:t>
            </a:r>
            <a:r>
              <a:rPr lang="en-US" altLang="zh-CN" sz="2400" b="0" i="0" u="none">
                <a:solidFill>
                  <a:srgbClr val="FF0000"/>
                </a:solidFill>
                <a:effectLst/>
                <a:latin typeface="Times New Roman" pitchFamily="24"/>
                <a:ea typeface="Times New Roman" pitchFamily="24"/>
                <a:cs typeface="宋体" pitchFamily="24"/>
              </a:rPr>
              <a:t>C</a:t>
            </a:r>
            <a:r>
              <a:rPr lang="en-US" altLang="zh-CN" sz="2400" b="0" i="0" u="none" baseline="-25000">
                <a:solidFill>
                  <a:srgbClr val="FF0000"/>
                </a:solidFill>
                <a:effectLst/>
                <a:latin typeface="Times New Roman" pitchFamily="24"/>
                <a:ea typeface="Times New Roman" pitchFamily="24"/>
                <a:cs typeface="宋体" pitchFamily="24"/>
              </a:rPr>
              <a:t>3</a:t>
            </a:r>
            <a:r>
              <a:rPr lang="zh-CN" altLang="zh-CN" sz="2400" b="0" i="0" u="none">
                <a:solidFill>
                  <a:srgbClr val="FF0000"/>
                </a:solidFill>
                <a:effectLst/>
                <a:latin typeface="Times New Roman" pitchFamily="24"/>
                <a:ea typeface="宋体" pitchFamily="24"/>
                <a:cs typeface="宋体" pitchFamily="24"/>
              </a:rPr>
              <a:t>的还原</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因此是暗反应过程</a:t>
            </a:r>
            <a:r>
              <a:rPr lang="zh-CN" altLang="zh-CN" sz="2400" b="0" i="0" u="none">
                <a:solidFill>
                  <a:srgbClr val="FF0000"/>
                </a:solidFill>
                <a:effectLst/>
                <a:latin typeface="宋体" pitchFamily="24"/>
                <a:ea typeface="宋体" pitchFamily="24"/>
                <a:cs typeface="宋体" pitchFamily="24"/>
              </a:rPr>
              <a:t>。</a:t>
            </a:r>
            <a:r>
              <a:rPr lang="en-US" altLang="zh-CN" sz="2400" b="0" i="0" u="none">
                <a:solidFill>
                  <a:srgbClr val="FF0000"/>
                </a:solidFill>
                <a:effectLst/>
                <a:latin typeface="Times New Roman" pitchFamily="24"/>
                <a:ea typeface="Times New Roman" pitchFamily="24"/>
                <a:cs typeface="宋体" pitchFamily="24"/>
              </a:rPr>
              <a:t> </a:t>
            </a:r>
            <a:r>
              <a:rPr lang="zh-CN" altLang="zh-CN" sz="2400" b="0" i="0" u="none">
                <a:solidFill>
                  <a:srgbClr val="FF0000"/>
                </a:solidFill>
                <a:effectLst/>
                <a:latin typeface="Times New Roman" pitchFamily="24"/>
                <a:ea typeface="宋体" pitchFamily="24"/>
                <a:cs typeface="宋体" pitchFamily="24"/>
              </a:rPr>
              <a:t>图中</a:t>
            </a:r>
            <a:r>
              <a:rPr lang="en-US" altLang="zh-CN" sz="2400" b="0" i="0" u="none">
                <a:solidFill>
                  <a:srgbClr val="FF0000"/>
                </a:solidFill>
                <a:effectLst/>
                <a:latin typeface="Times New Roman" pitchFamily="24"/>
                <a:ea typeface="Times New Roman" pitchFamily="24"/>
                <a:cs typeface="宋体" pitchFamily="24"/>
              </a:rPr>
              <a:t>A</a:t>
            </a:r>
            <a:r>
              <a:rPr lang="zh-CN" altLang="zh-CN" sz="2400" b="0" i="0" u="none">
                <a:solidFill>
                  <a:srgbClr val="FF0000"/>
                </a:solidFill>
                <a:effectLst/>
                <a:latin typeface="Times New Roman" pitchFamily="24"/>
                <a:ea typeface="宋体" pitchFamily="24"/>
                <a:cs typeface="宋体" pitchFamily="24"/>
              </a:rPr>
              <a:t>物质是二氧化碳</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该过程在黑暗或光照条件下都能进行</a:t>
            </a:r>
            <a:r>
              <a:rPr lang="zh-CN" altLang="zh-CN" sz="2400" b="0" i="0" u="none">
                <a:solidFill>
                  <a:srgbClr val="FF0000"/>
                </a:solidFill>
                <a:effectLst/>
                <a:latin typeface="宋体" pitchFamily="24"/>
                <a:ea typeface="宋体" pitchFamily="24"/>
                <a:cs typeface="宋体" pitchFamily="24"/>
              </a:rPr>
              <a:t>。</a:t>
            </a:r>
          </a:p>
        </p:txBody>
      </p:sp>
      <p:sp>
        <p:nvSpPr>
          <p:cNvPr id="2" name="文本框 1">
            <a:extLst>
              <a:ext uri="{FF2B5EF4-FFF2-40B4-BE49-F238E27FC236}">
                <a16:creationId xmlns:a16="http://schemas.microsoft.com/office/drawing/2014/main" id="{B460F2F8-3719-77C8-28AE-7F96B0B9A775}"/>
              </a:ext>
            </a:extLst>
          </p:cNvPr>
          <p:cNvSpPr txBox="1"/>
          <p:nvPr/>
        </p:nvSpPr>
        <p:spPr>
          <a:xfrm>
            <a:off x="2924516" y="1364481"/>
            <a:ext cx="383286" cy="517983"/>
          </a:xfrm>
          <a:prstGeom prst="rect">
            <a:avLst/>
          </a:prstGeom>
          <a:noFill/>
        </p:spPr>
        <p:txBody>
          <a:bodyPr vert="horz" wrap="none" rtlCol="0">
            <a:noAutofit/>
          </a:bodyPr>
          <a:lstStyle/>
          <a:p>
            <a:pPr algn="just">
              <a:lnSpc>
                <a:spcPct val="129999"/>
              </a:lnSpc>
            </a:pPr>
            <a:r>
              <a:rPr kumimoji="0" lang="en-US" altLang="zh-CN" sz="2400" b="0" i="0" strike="noStrike" kern="1200" cap="none" spc="0" normalizeH="0" baseline="0" noProof="0">
                <a:ln>
                  <a:noFill/>
                </a:ln>
                <a:solidFill>
                  <a:srgbClr val="FF0000"/>
                </a:solidFill>
                <a:effectLst/>
                <a:uLnTx/>
                <a:uFillTx/>
                <a:latin typeface="Times New Roman" pitchFamily="24"/>
                <a:ea typeface="Times New Roman" pitchFamily="24"/>
                <a:cs typeface="宋体" pitchFamily="24"/>
              </a:rPr>
              <a:t>B</a:t>
            </a:r>
            <a:endParaRPr lang="zh-CN" altLang="en-US">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38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82" grpId="0" build="allAtOnce"/>
      <p:bldP spid="2" grpId="0" build="allAtOnce"/>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1383" name="yt_shape_11383"/>
          <p:cNvSpPr txBox="1"/>
          <p:nvPr/>
        </p:nvSpPr>
        <p:spPr>
          <a:xfrm>
            <a:off x="576000" y="838587"/>
            <a:ext cx="9020098" cy="428515"/>
          </a:xfrm>
          <a:prstGeom prst="rect">
            <a:avLst/>
          </a:prstGeom>
        </p:spPr>
        <p:txBody>
          <a:bodyPr vert="horz" wrap="none" lIns="0" tIns="0" rIns="0" bIns="0" rtlCol="0">
            <a:spAutoFit/>
          </a:bodyPr>
          <a:lstStyle/>
          <a:p>
            <a:pPr algn="just"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5</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用</a:t>
            </a:r>
            <a:r>
              <a:rPr lang="en-US" altLang="zh-CN" sz="2400" b="0" i="0" u="none" baseline="30000">
                <a:solidFill>
                  <a:srgbClr val="000000"/>
                </a:solidFill>
                <a:effectLst/>
                <a:latin typeface="Times New Roman" pitchFamily="24"/>
                <a:ea typeface="Times New Roman" pitchFamily="24"/>
                <a:cs typeface="宋体" pitchFamily="24"/>
              </a:rPr>
              <a:t>14</a:t>
            </a:r>
            <a:r>
              <a:rPr lang="en-US" altLang="zh-CN" sz="2400" b="0" i="0" u="none">
                <a:solidFill>
                  <a:srgbClr val="000000"/>
                </a:solidFill>
                <a:effectLst/>
                <a:latin typeface="Times New Roman" pitchFamily="24"/>
                <a:ea typeface="Times New Roman" pitchFamily="24"/>
                <a:cs typeface="宋体" pitchFamily="24"/>
              </a:rPr>
              <a:t>CO</a:t>
            </a:r>
            <a:r>
              <a:rPr lang="en-US" altLang="zh-CN" sz="2400" b="0" i="0" u="none" baseline="-25000">
                <a:solidFill>
                  <a:srgbClr val="000000"/>
                </a:solidFill>
                <a:effectLst/>
                <a:latin typeface="Times New Roman" pitchFamily="24"/>
                <a:ea typeface="Times New Roman" pitchFamily="24"/>
                <a:cs typeface="宋体" pitchFamily="24"/>
              </a:rPr>
              <a:t>2</a:t>
            </a:r>
            <a:r>
              <a:rPr lang="zh-CN" altLang="zh-CN" sz="2400" b="0" i="0" u="none">
                <a:solidFill>
                  <a:srgbClr val="000000"/>
                </a:solidFill>
                <a:effectLst/>
                <a:latin typeface="Times New Roman" pitchFamily="24"/>
                <a:ea typeface="宋体" pitchFamily="24"/>
                <a:cs typeface="宋体" pitchFamily="24"/>
              </a:rPr>
              <a:t>追踪光合作用中碳原子的转移途径</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正确的是</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宋体" pitchFamily="10"/>
                <a:ea typeface="宋体" pitchFamily="10"/>
                <a:cs typeface="宋体" pitchFamily="10"/>
              </a:rPr>
              <a:t>　</a:t>
            </a:r>
            <a:r>
              <a:rPr lang="en-US" altLang="zh-CN" sz="2400" b="0" i="0" u="none">
                <a:solidFill>
                  <a:srgbClr val="FF0000">
                    <a:alpha val="0"/>
                  </a:srgbClr>
                </a:solidFill>
                <a:effectLst/>
                <a:latin typeface="Times New Roman" pitchFamily="24"/>
                <a:ea typeface="Times New Roman" pitchFamily="24"/>
                <a:cs typeface="宋体" pitchFamily="24"/>
              </a:rPr>
              <a:t>B</a:t>
            </a:r>
            <a:r>
              <a:rPr lang="zh-CN" altLang="zh-CN" sz="2400" b="0" i="0" u="none">
                <a:solidFill>
                  <a:srgbClr val="000000"/>
                </a:solidFill>
                <a:effectLst/>
                <a:latin typeface="宋体" pitchFamily="10"/>
                <a:ea typeface="宋体" pitchFamily="10"/>
                <a:cs typeface="宋体" pitchFamily="10"/>
              </a:rPr>
              <a:t>　</a:t>
            </a:r>
            <a:r>
              <a:rPr lang="zh-CN" altLang="zh-CN" sz="2400" b="0" i="0" u="none">
                <a:solidFill>
                  <a:srgbClr val="000000"/>
                </a:solidFill>
                <a:effectLst/>
                <a:latin typeface="宋体" pitchFamily="24"/>
                <a:ea typeface="宋体" pitchFamily="24"/>
                <a:cs typeface="宋体" pitchFamily="24"/>
              </a:rPr>
              <a:t>）</a:t>
            </a:r>
          </a:p>
        </p:txBody>
      </p:sp>
      <p:graphicFrame>
        <p:nvGraphicFramePr>
          <p:cNvPr id="11384" name="yt_table_11384" title="H_133.66016">
            <a:extLst>
              <a:ext uri="{FF2B5EF4-FFF2-40B4-BE49-F238E27FC236}">
                <a16:creationId xmlns:a16="http://schemas.microsoft.com/office/drawing/2014/main" id="{85F9CD91-DE56-4981-AD6D-3D4292DC4A24}"/>
              </a:ext>
            </a:extLst>
          </p:cNvPr>
          <p:cNvGraphicFramePr>
            <a:graphicFrameLocks noGrp="1"/>
          </p:cNvGraphicFramePr>
          <p:nvPr>
            <p:extLst>
              <p:ext uri="{D42A27DB-BD31-4B8C-83A1-F6EECF244321}">
                <p14:modId xmlns:p14="http://schemas.microsoft.com/office/powerpoint/2010/main" val="2763786328"/>
              </p:ext>
            </p:extLst>
          </p:nvPr>
        </p:nvGraphicFramePr>
        <p:xfrm>
          <a:off x="576000" y="1470254"/>
          <a:ext cx="6148705" cy="1901952"/>
        </p:xfrm>
        <a:graphic>
          <a:graphicData uri="http://schemas.openxmlformats.org/drawingml/2006/table">
            <a:tbl>
              <a:tblPr/>
              <a:tblGrid>
                <a:gridCol w="6148705">
                  <a:extLst>
                    <a:ext uri="{9D8B030D-6E8A-4147-A177-3AD203B41FA5}">
                      <a16:colId xmlns:a16="http://schemas.microsoft.com/office/drawing/2014/main" val="10357"/>
                    </a:ext>
                  </a:extLst>
                </a:gridCol>
              </a:tblGrid>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A</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CO</a:t>
                      </a:r>
                      <a:r>
                        <a:rPr lang="en-US" altLang="zh-CN" sz="2400" b="0" i="0" u="none" baseline="-25000">
                          <a:solidFill>
                            <a:srgbClr val="000000"/>
                          </a:solidFill>
                          <a:effectLst/>
                          <a:latin typeface="Times New Roman" pitchFamily="24"/>
                          <a:ea typeface="Times New Roman" pitchFamily="24"/>
                          <a:cs typeface="宋体" pitchFamily="24"/>
                        </a:rPr>
                        <a:t>2</a:t>
                      </a:r>
                      <a:r>
                        <a:rPr lang="en-US" altLang="zh-CN" sz="2400" b="0" i="0" u="none">
                          <a:solidFill>
                            <a:srgbClr val="000000"/>
                          </a:solidFill>
                          <a:effectLst/>
                          <a:latin typeface="Times New Roman" pitchFamily="24"/>
                          <a:ea typeface="Times New Roman" pitchFamily="24"/>
                          <a:cs typeface="宋体" pitchFamily="24"/>
                        </a:rPr>
                        <a:t>→</a:t>
                      </a:r>
                      <a:r>
                        <a:rPr lang="zh-CN" altLang="zh-CN" sz="2400" b="0" i="0" u="none">
                          <a:solidFill>
                            <a:srgbClr val="000000"/>
                          </a:solidFill>
                          <a:effectLst/>
                          <a:latin typeface="Times New Roman" pitchFamily="24"/>
                          <a:ea typeface="宋体" pitchFamily="24"/>
                          <a:cs typeface="宋体" pitchFamily="24"/>
                        </a:rPr>
                        <a:t>五碳化合物</a:t>
                      </a:r>
                      <a:r>
                        <a:rPr lang="en-US" altLang="zh-CN" sz="2400" b="0" i="0" u="none">
                          <a:solidFill>
                            <a:srgbClr val="000000"/>
                          </a:solidFill>
                          <a:effectLst/>
                          <a:latin typeface="Times New Roman" pitchFamily="24"/>
                          <a:ea typeface="Times New Roman" pitchFamily="24"/>
                          <a:cs typeface="宋体" pitchFamily="24"/>
                        </a:rPr>
                        <a:t>→</a:t>
                      </a:r>
                      <a:r>
                        <a:rPr lang="zh-CN" altLang="zh-CN" sz="2400" b="0" i="0" u="none">
                          <a:solidFill>
                            <a:srgbClr val="000000"/>
                          </a:solidFill>
                          <a:effectLst/>
                          <a:latin typeface="Times New Roman" pitchFamily="24"/>
                          <a:ea typeface="宋体" pitchFamily="24"/>
                          <a:cs typeface="宋体" pitchFamily="24"/>
                        </a:rPr>
                        <a:t>三碳化合物</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453"/>
                  </a:ext>
                </a:extLst>
              </a:tr>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B</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CO</a:t>
                      </a:r>
                      <a:r>
                        <a:rPr lang="en-US" altLang="zh-CN" sz="2400" b="0" i="0" u="none" baseline="-25000">
                          <a:solidFill>
                            <a:srgbClr val="000000"/>
                          </a:solidFill>
                          <a:effectLst/>
                          <a:latin typeface="Times New Roman" pitchFamily="24"/>
                          <a:ea typeface="Times New Roman" pitchFamily="24"/>
                          <a:cs typeface="宋体" pitchFamily="24"/>
                        </a:rPr>
                        <a:t>2</a:t>
                      </a:r>
                      <a:r>
                        <a:rPr lang="en-US" altLang="zh-CN" sz="2400" b="0" i="0" u="none">
                          <a:solidFill>
                            <a:srgbClr val="000000"/>
                          </a:solidFill>
                          <a:effectLst/>
                          <a:latin typeface="Times New Roman" pitchFamily="24"/>
                          <a:ea typeface="Times New Roman" pitchFamily="24"/>
                          <a:cs typeface="宋体" pitchFamily="24"/>
                        </a:rPr>
                        <a:t>→</a:t>
                      </a:r>
                      <a:r>
                        <a:rPr lang="zh-CN" altLang="zh-CN" sz="2400" b="0" i="0" u="none">
                          <a:solidFill>
                            <a:srgbClr val="000000"/>
                          </a:solidFill>
                          <a:effectLst/>
                          <a:latin typeface="Times New Roman" pitchFamily="24"/>
                          <a:ea typeface="宋体" pitchFamily="24"/>
                          <a:cs typeface="宋体" pitchFamily="24"/>
                        </a:rPr>
                        <a:t>三碳化合物</a:t>
                      </a:r>
                      <a:r>
                        <a:rPr lang="en-US" altLang="zh-CN" sz="2400" b="0" i="0" u="none">
                          <a:solidFill>
                            <a:srgbClr val="000000"/>
                          </a:solidFill>
                          <a:effectLst/>
                          <a:latin typeface="Times New Roman" pitchFamily="24"/>
                          <a:ea typeface="Times New Roman" pitchFamily="24"/>
                          <a:cs typeface="宋体" pitchFamily="24"/>
                        </a:rPr>
                        <a:t>→</a:t>
                      </a:r>
                      <a:r>
                        <a:rPr lang="zh-CN" altLang="zh-CN" sz="2400" b="0" i="0" u="none">
                          <a:solidFill>
                            <a:srgbClr val="000000"/>
                          </a:solidFill>
                          <a:effectLst/>
                          <a:latin typeface="Times New Roman" pitchFamily="24"/>
                          <a:ea typeface="宋体" pitchFamily="24"/>
                          <a:cs typeface="宋体" pitchFamily="24"/>
                        </a:rPr>
                        <a:t>葡萄糖</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454"/>
                  </a:ext>
                </a:extLst>
              </a:tr>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C</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CO</a:t>
                      </a:r>
                      <a:r>
                        <a:rPr lang="en-US" altLang="zh-CN" sz="2400" b="0" i="0" u="none" baseline="-25000">
                          <a:solidFill>
                            <a:srgbClr val="000000"/>
                          </a:solidFill>
                          <a:effectLst/>
                          <a:latin typeface="Times New Roman" pitchFamily="24"/>
                          <a:ea typeface="Times New Roman" pitchFamily="24"/>
                          <a:cs typeface="宋体" pitchFamily="24"/>
                        </a:rPr>
                        <a:t>2</a:t>
                      </a:r>
                      <a:r>
                        <a:rPr lang="en-US" altLang="zh-CN" sz="2400" b="0" i="0" u="none">
                          <a:solidFill>
                            <a:srgbClr val="000000"/>
                          </a:solidFill>
                          <a:effectLst/>
                          <a:latin typeface="Times New Roman" pitchFamily="24"/>
                          <a:ea typeface="Times New Roman" pitchFamily="24"/>
                          <a:cs typeface="宋体" pitchFamily="24"/>
                        </a:rPr>
                        <a:t>→</a:t>
                      </a:r>
                      <a:r>
                        <a:rPr lang="zh-CN" altLang="zh-CN" sz="2400" b="0" i="0" u="none">
                          <a:solidFill>
                            <a:srgbClr val="000000"/>
                          </a:solidFill>
                          <a:effectLst/>
                          <a:latin typeface="Times New Roman" pitchFamily="24"/>
                          <a:ea typeface="宋体" pitchFamily="24"/>
                          <a:cs typeface="宋体" pitchFamily="24"/>
                        </a:rPr>
                        <a:t>三碳化合物</a:t>
                      </a:r>
                      <a:r>
                        <a:rPr lang="en-US" altLang="zh-CN" sz="2400" b="0" i="0" u="none">
                          <a:solidFill>
                            <a:srgbClr val="000000"/>
                          </a:solidFill>
                          <a:effectLst/>
                          <a:latin typeface="Times New Roman" pitchFamily="24"/>
                          <a:ea typeface="Times New Roman" pitchFamily="24"/>
                          <a:cs typeface="宋体" pitchFamily="24"/>
                        </a:rPr>
                        <a:t>→</a:t>
                      </a:r>
                      <a:r>
                        <a:rPr lang="zh-CN" altLang="zh-CN" sz="2400" b="0" i="0" u="none">
                          <a:solidFill>
                            <a:srgbClr val="000000"/>
                          </a:solidFill>
                          <a:effectLst/>
                          <a:latin typeface="Times New Roman" pitchFamily="24"/>
                          <a:ea typeface="宋体" pitchFamily="24"/>
                          <a:cs typeface="宋体" pitchFamily="24"/>
                        </a:rPr>
                        <a:t>五碳化合物</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455"/>
                  </a:ext>
                </a:extLst>
              </a:tr>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D</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CO</a:t>
                      </a:r>
                      <a:r>
                        <a:rPr lang="en-US" altLang="zh-CN" sz="2400" b="0" i="0" u="none" baseline="-25000">
                          <a:solidFill>
                            <a:srgbClr val="000000"/>
                          </a:solidFill>
                          <a:effectLst/>
                          <a:latin typeface="Times New Roman" pitchFamily="24"/>
                          <a:ea typeface="Times New Roman" pitchFamily="24"/>
                          <a:cs typeface="宋体" pitchFamily="24"/>
                        </a:rPr>
                        <a:t>2</a:t>
                      </a:r>
                      <a:r>
                        <a:rPr lang="en-US" altLang="zh-CN" sz="2400" b="0" i="0" u="none">
                          <a:solidFill>
                            <a:srgbClr val="000000"/>
                          </a:solidFill>
                          <a:effectLst/>
                          <a:latin typeface="Times New Roman" pitchFamily="24"/>
                          <a:ea typeface="Times New Roman" pitchFamily="24"/>
                          <a:cs typeface="宋体" pitchFamily="24"/>
                        </a:rPr>
                        <a:t>→</a:t>
                      </a:r>
                      <a:r>
                        <a:rPr lang="zh-CN" altLang="zh-CN" sz="2400" b="0" i="0" u="none">
                          <a:solidFill>
                            <a:srgbClr val="000000"/>
                          </a:solidFill>
                          <a:effectLst/>
                          <a:latin typeface="Times New Roman" pitchFamily="24"/>
                          <a:ea typeface="宋体" pitchFamily="24"/>
                          <a:cs typeface="宋体" pitchFamily="24"/>
                        </a:rPr>
                        <a:t>葡萄糖</a:t>
                      </a:r>
                      <a:r>
                        <a:rPr lang="en-US" altLang="zh-CN" sz="2400" b="0" i="0" u="none">
                          <a:solidFill>
                            <a:srgbClr val="000000"/>
                          </a:solidFill>
                          <a:effectLst/>
                          <a:latin typeface="Times New Roman" pitchFamily="24"/>
                          <a:ea typeface="Times New Roman" pitchFamily="24"/>
                          <a:cs typeface="宋体" pitchFamily="24"/>
                        </a:rPr>
                        <a:t>→</a:t>
                      </a:r>
                      <a:r>
                        <a:rPr lang="zh-CN" altLang="zh-CN" sz="2400" b="0" i="0" u="none">
                          <a:solidFill>
                            <a:srgbClr val="000000"/>
                          </a:solidFill>
                          <a:effectLst/>
                          <a:latin typeface="Times New Roman" pitchFamily="24"/>
                          <a:ea typeface="宋体" pitchFamily="24"/>
                          <a:cs typeface="宋体" pitchFamily="24"/>
                        </a:rPr>
                        <a:t>五碳化合物</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456"/>
                  </a:ext>
                </a:extLst>
              </a:tr>
            </a:tbl>
          </a:graphicData>
        </a:graphic>
      </p:graphicFrame>
      <p:sp>
        <p:nvSpPr>
          <p:cNvPr id="11386" name="yt_shape_11386"/>
          <p:cNvSpPr txBox="1"/>
          <p:nvPr/>
        </p:nvSpPr>
        <p:spPr>
          <a:xfrm>
            <a:off x="576127" y="3218151"/>
            <a:ext cx="10370075" cy="908647"/>
          </a:xfrm>
          <a:prstGeom prst="rect">
            <a:avLst/>
          </a:prstGeom>
        </p:spPr>
        <p:txBody>
          <a:bodyPr vert="horz" wrap="square" lIns="0" tIns="0" rIns="0" bIns="0" rtlCol="0">
            <a:spAutoFit/>
          </a:bodyPr>
          <a:lstStyle/>
          <a:p>
            <a:pPr algn="just"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6</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2024</a:t>
            </a:r>
            <a:r>
              <a:rPr lang="zh-CN" altLang="zh-CN" sz="2400" b="0" i="0" u="none">
                <a:solidFill>
                  <a:srgbClr val="000000"/>
                </a:solidFill>
                <a:effectLst/>
                <a:latin typeface="Times New Roman" pitchFamily="24"/>
                <a:ea typeface="楷体" pitchFamily="24"/>
                <a:cs typeface="宋体" pitchFamily="24"/>
              </a:rPr>
              <a:t>届</a:t>
            </a:r>
            <a:r>
              <a:rPr lang="en-US" altLang="zh-CN" sz="2400" b="0" i="0" u="none">
                <a:solidFill>
                  <a:srgbClr val="000000"/>
                </a:solidFill>
                <a:effectLst/>
                <a:latin typeface="Times New Roman" pitchFamily="24"/>
                <a:ea typeface="Times New Roman" pitchFamily="24"/>
                <a:cs typeface="宋体" pitchFamily="24"/>
              </a:rPr>
              <a:t>·</a:t>
            </a:r>
            <a:r>
              <a:rPr lang="zh-CN" altLang="zh-CN" sz="2400" b="0" i="0" u="none">
                <a:solidFill>
                  <a:srgbClr val="000000"/>
                </a:solidFill>
                <a:effectLst/>
                <a:latin typeface="Times New Roman" pitchFamily="24"/>
                <a:ea typeface="楷体" pitchFamily="24"/>
                <a:cs typeface="宋体" pitchFamily="24"/>
              </a:rPr>
              <a:t>盐城市学业水平合格考模拟</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如图所示为叶肉细胞光合作用强度与光照强度关系曲线图</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下列有关叙述错误的是</a:t>
            </a:r>
            <a:r>
              <a:rPr lang="zh-CN" altLang="zh-CN" sz="2400" b="0" i="0" u="none">
                <a:solidFill>
                  <a:srgbClr val="000000"/>
                </a:solidFill>
                <a:effectLst/>
                <a:latin typeface="宋体" pitchFamily="24"/>
                <a:ea typeface="宋体" pitchFamily="24"/>
                <a:cs typeface="宋体" pitchFamily="24"/>
              </a:rPr>
              <a:t>（　</a:t>
            </a:r>
            <a:r>
              <a:rPr lang="en-US" altLang="zh-CN" sz="2400" b="0" i="0" u="none">
                <a:solidFill>
                  <a:srgbClr val="FF0000">
                    <a:alpha val="0"/>
                  </a:srgbClr>
                </a:solidFill>
                <a:effectLst/>
                <a:latin typeface="Times New Roman" pitchFamily="24"/>
                <a:ea typeface="Times New Roman" pitchFamily="24"/>
                <a:cs typeface="宋体" pitchFamily="24"/>
              </a:rPr>
              <a:t>D</a:t>
            </a:r>
            <a:r>
              <a:rPr lang="zh-CN" altLang="zh-CN" sz="2400" b="0" i="0" u="none">
                <a:solidFill>
                  <a:srgbClr val="000000"/>
                </a:solidFill>
                <a:effectLst/>
                <a:latin typeface="宋体" pitchFamily="24"/>
                <a:ea typeface="宋体" pitchFamily="24"/>
                <a:cs typeface="宋体" pitchFamily="24"/>
              </a:rPr>
              <a:t>　）</a:t>
            </a:r>
          </a:p>
        </p:txBody>
      </p:sp>
      <p:graphicFrame>
        <p:nvGraphicFramePr>
          <p:cNvPr id="11388" name="yt_table_11388_skip" title="H_133.66016">
            <a:extLst>
              <a:ext uri="{FF2B5EF4-FFF2-40B4-BE49-F238E27FC236}">
                <a16:creationId xmlns:a16="http://schemas.microsoft.com/office/drawing/2014/main" id="{85F9CD91-DE56-4981-AD6D-3D4292DC4A24}"/>
              </a:ext>
            </a:extLst>
          </p:cNvPr>
          <p:cNvGraphicFramePr>
            <a:graphicFrameLocks noGrp="1"/>
          </p:cNvGraphicFramePr>
          <p:nvPr>
            <p:extLst>
              <p:ext uri="{D42A27DB-BD31-4B8C-83A1-F6EECF244321}">
                <p14:modId xmlns:p14="http://schemas.microsoft.com/office/powerpoint/2010/main" val="2815249709"/>
              </p:ext>
            </p:extLst>
          </p:nvPr>
        </p:nvGraphicFramePr>
        <p:xfrm>
          <a:off x="576000" y="4177586"/>
          <a:ext cx="6654800" cy="1901952"/>
        </p:xfrm>
        <a:graphic>
          <a:graphicData uri="http://schemas.openxmlformats.org/drawingml/2006/table">
            <a:tbl>
              <a:tblPr/>
              <a:tblGrid>
                <a:gridCol w="6654800">
                  <a:extLst>
                    <a:ext uri="{9D8B030D-6E8A-4147-A177-3AD203B41FA5}">
                      <a16:colId xmlns:a16="http://schemas.microsoft.com/office/drawing/2014/main" val="10349"/>
                    </a:ext>
                  </a:extLst>
                </a:gridCol>
              </a:tblGrid>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A</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a:t>
                      </a:r>
                      <a:r>
                        <a:rPr lang="zh-CN" altLang="zh-CN" sz="2400" b="0" i="0" u="none">
                          <a:solidFill>
                            <a:srgbClr val="000000"/>
                          </a:solidFill>
                          <a:effectLst/>
                          <a:latin typeface="Times New Roman" pitchFamily="24"/>
                          <a:ea typeface="宋体" pitchFamily="24"/>
                          <a:cs typeface="宋体" pitchFamily="24"/>
                        </a:rPr>
                        <a:t>点细胞只进行呼吸作用</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439"/>
                  </a:ext>
                </a:extLst>
              </a:tr>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B</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b</a:t>
                      </a:r>
                      <a:r>
                        <a:rPr lang="zh-CN" altLang="zh-CN" sz="2400" b="0" i="0" u="none">
                          <a:solidFill>
                            <a:srgbClr val="000000"/>
                          </a:solidFill>
                          <a:effectLst/>
                          <a:latin typeface="Times New Roman" pitchFamily="24"/>
                          <a:ea typeface="宋体" pitchFamily="24"/>
                          <a:cs typeface="宋体" pitchFamily="24"/>
                        </a:rPr>
                        <a:t>点细胞光合作用强度与呼吸作用强度相等</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440"/>
                  </a:ext>
                </a:extLst>
              </a:tr>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C</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超过一定的光照强度</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光合速率不再上升</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441"/>
                  </a:ext>
                </a:extLst>
              </a:tr>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D</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适当提高</a:t>
                      </a:r>
                      <a:r>
                        <a:rPr lang="en-US" altLang="zh-CN" sz="2400" b="0" i="0" u="none">
                          <a:solidFill>
                            <a:srgbClr val="000000"/>
                          </a:solidFill>
                          <a:effectLst/>
                          <a:latin typeface="Times New Roman" pitchFamily="24"/>
                          <a:ea typeface="Times New Roman" pitchFamily="24"/>
                          <a:cs typeface="宋体" pitchFamily="24"/>
                        </a:rPr>
                        <a:t>CO</a:t>
                      </a:r>
                      <a:r>
                        <a:rPr lang="en-US" altLang="zh-CN" sz="2400" b="0" i="0" u="none" baseline="-25000">
                          <a:solidFill>
                            <a:srgbClr val="000000"/>
                          </a:solidFill>
                          <a:effectLst/>
                          <a:latin typeface="Times New Roman" pitchFamily="24"/>
                          <a:ea typeface="Times New Roman" pitchFamily="24"/>
                          <a:cs typeface="宋体" pitchFamily="24"/>
                        </a:rPr>
                        <a:t>2</a:t>
                      </a:r>
                      <a:r>
                        <a:rPr lang="zh-CN" altLang="zh-CN" sz="2400" b="0" i="0" u="none">
                          <a:solidFill>
                            <a:srgbClr val="000000"/>
                          </a:solidFill>
                          <a:effectLst/>
                          <a:latin typeface="Times New Roman" pitchFamily="24"/>
                          <a:ea typeface="宋体" pitchFamily="24"/>
                          <a:cs typeface="宋体" pitchFamily="24"/>
                        </a:rPr>
                        <a:t>浓度</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m</a:t>
                      </a:r>
                      <a:r>
                        <a:rPr lang="zh-CN" altLang="zh-CN" sz="2400" b="0" i="0" u="none">
                          <a:solidFill>
                            <a:srgbClr val="000000"/>
                          </a:solidFill>
                          <a:effectLst/>
                          <a:latin typeface="Times New Roman" pitchFamily="24"/>
                          <a:ea typeface="宋体" pitchFamily="24"/>
                          <a:cs typeface="宋体" pitchFamily="24"/>
                        </a:rPr>
                        <a:t>点不会发生变化</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442"/>
                  </a:ext>
                </a:extLst>
              </a:tr>
            </a:tbl>
          </a:graphicData>
        </a:graphic>
      </p:graphicFrame>
      <p:pic>
        <p:nvPicPr>
          <p:cNvPr id="11387" name="yt_image_11387_skip" title="H_107.5">
            <a:extLst>
              <a:ext uri="">
                <a16:creationId xmlns="" xmlns:a16="http://schemas.microsoft.com/office/drawing/2014/main" xmlns:p14="http://schemas.microsoft.com/office/powerpoint/2010/main" xmlns:a14="http://schemas.microsoft.com/office/drawing/2010/main" xmlns:mc="http://schemas.openxmlformats.org/markup-compatibility/2006" id="{5351258F-BC95-41E6-9372-C2FE361B0291}"/>
              </a:ext>
            </a:extLst>
          </p:cNvPr>
          <p:cNvPicPr>
            <a:picLocks noChangeAspect="1" noChangeArrowheads="1"/>
          </p:cNvPicPr>
          <p:nvPr/>
        </p:nvPicPr>
        <p:blipFill>
          <a:blip r:embed="rId2" cstate="print"/>
          <a:srcRect/>
          <a:stretch>
            <a:fillRect/>
          </a:stretch>
        </p:blipFill>
        <p:spPr bwMode="auto">
          <a:xfrm>
            <a:off x="9023901" y="4177586"/>
            <a:ext cx="1920240" cy="1365250"/>
          </a:xfrm>
          <a:prstGeom prst="rect">
            <a:avLst/>
          </a:prstGeom>
          <a:noFill/>
          <a:extLst>
            <a:ext uri="{909E8E84-426E-40DD-AFC4-6F175D3DCCD1}">
              <a14:hiddenFill xmlns:a14="http://schemas.microsoft.com/office/drawing/2010/main">
                <a:solidFill>
                  <a:srgbClr val="FFFFFF"/>
                </a:solidFill>
              </a14:hiddenFill>
            </a:ext>
          </a:extLst>
        </p:spPr>
      </p:pic>
      <p:sp>
        <p:nvSpPr>
          <p:cNvPr id="2" name="文本框 1">
            <a:extLst>
              <a:ext uri="{FF2B5EF4-FFF2-40B4-BE49-F238E27FC236}">
                <a16:creationId xmlns:a16="http://schemas.microsoft.com/office/drawing/2014/main" id="{45939A50-DE4C-49A5-4D7D-46D1667F838F}"/>
              </a:ext>
            </a:extLst>
          </p:cNvPr>
          <p:cNvSpPr txBox="1"/>
          <p:nvPr/>
        </p:nvSpPr>
        <p:spPr>
          <a:xfrm>
            <a:off x="8606051" y="791781"/>
            <a:ext cx="383285" cy="517983"/>
          </a:xfrm>
          <a:prstGeom prst="rect">
            <a:avLst/>
          </a:prstGeom>
          <a:noFill/>
        </p:spPr>
        <p:txBody>
          <a:bodyPr vert="horz" wrap="none" rtlCol="0">
            <a:noAutofit/>
          </a:bodyPr>
          <a:lstStyle/>
          <a:p>
            <a:pPr algn="just">
              <a:lnSpc>
                <a:spcPct val="129999"/>
              </a:lnSpc>
            </a:pPr>
            <a:r>
              <a:rPr kumimoji="0" lang="en-US" altLang="zh-CN" sz="2400" b="0" i="0" strike="noStrike" kern="1200" cap="none" spc="0" normalizeH="0" baseline="0" noProof="0">
                <a:ln>
                  <a:noFill/>
                </a:ln>
                <a:solidFill>
                  <a:srgbClr val="FF0000"/>
                </a:solidFill>
                <a:effectLst/>
                <a:uLnTx/>
                <a:uFillTx/>
                <a:latin typeface="Times New Roman" pitchFamily="24"/>
                <a:ea typeface="Times New Roman" pitchFamily="24"/>
                <a:cs typeface="宋体" pitchFamily="24"/>
              </a:rPr>
              <a:t>B</a:t>
            </a:r>
            <a:endParaRPr lang="zh-CN" altLang="en-US">
              <a:solidFill>
                <a:srgbClr val="FF0000"/>
              </a:solidFill>
            </a:endParaRPr>
          </a:p>
        </p:txBody>
      </p:sp>
      <p:sp>
        <p:nvSpPr>
          <p:cNvPr id="3" name="文本框 2">
            <a:extLst>
              <a:ext uri="{FF2B5EF4-FFF2-40B4-BE49-F238E27FC236}">
                <a16:creationId xmlns:a16="http://schemas.microsoft.com/office/drawing/2014/main" id="{DE44937D-6A9C-8481-A4BE-F000F4D30955}"/>
              </a:ext>
            </a:extLst>
          </p:cNvPr>
          <p:cNvSpPr txBox="1"/>
          <p:nvPr/>
        </p:nvSpPr>
        <p:spPr>
          <a:xfrm>
            <a:off x="7496515" y="3646833"/>
            <a:ext cx="400748" cy="517983"/>
          </a:xfrm>
          <a:prstGeom prst="rect">
            <a:avLst/>
          </a:prstGeom>
          <a:noFill/>
        </p:spPr>
        <p:txBody>
          <a:bodyPr vert="horz" wrap="none" rtlCol="0">
            <a:noAutofit/>
          </a:bodyPr>
          <a:lstStyle/>
          <a:p>
            <a:pPr algn="just">
              <a:lnSpc>
                <a:spcPct val="129999"/>
              </a:lnSpc>
            </a:pPr>
            <a:r>
              <a:rPr kumimoji="0" lang="en-US" altLang="zh-CN" sz="2400" b="0" i="0" strike="noStrike" kern="1200" cap="none" spc="0" normalizeH="0" baseline="0" noProof="0">
                <a:ln>
                  <a:noFill/>
                </a:ln>
                <a:solidFill>
                  <a:srgbClr val="FF0000"/>
                </a:solidFill>
                <a:effectLst/>
                <a:uLnTx/>
                <a:uFillTx/>
                <a:latin typeface="Times New Roman" pitchFamily="24"/>
                <a:ea typeface="Times New Roman" pitchFamily="24"/>
                <a:cs typeface="宋体" pitchFamily="24"/>
              </a:rPr>
              <a:t>D</a:t>
            </a:r>
            <a:endParaRPr lang="zh-CN" altLang="en-US">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P spid="3" grpId="0" build="allAtOnce"/>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1390" name="yt_shape_11390"/>
          <p:cNvSpPr txBox="1"/>
          <p:nvPr/>
        </p:nvSpPr>
        <p:spPr>
          <a:xfrm>
            <a:off x="576127" y="1080000"/>
            <a:ext cx="10370075" cy="908647"/>
          </a:xfrm>
          <a:prstGeom prst="rect">
            <a:avLst/>
          </a:prstGeom>
        </p:spPr>
        <p:txBody>
          <a:bodyPr vert="horz" wrap="square" lIns="0" tIns="0" rIns="0" bIns="0" rtlCol="0">
            <a:spAutoFit/>
          </a:bodyPr>
          <a:lstStyle/>
          <a:p>
            <a:pPr algn="just"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7</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2023</a:t>
            </a:r>
            <a:r>
              <a:rPr lang="zh-CN" altLang="zh-CN" sz="2400" b="0" i="0" u="none">
                <a:solidFill>
                  <a:srgbClr val="000000"/>
                </a:solidFill>
                <a:effectLst/>
                <a:latin typeface="Times New Roman" pitchFamily="24"/>
                <a:ea typeface="楷体" pitchFamily="24"/>
                <a:cs typeface="宋体" pitchFamily="24"/>
              </a:rPr>
              <a:t>届</a:t>
            </a:r>
            <a:r>
              <a:rPr lang="en-US" altLang="zh-CN" sz="2400" b="0" i="0" u="none">
                <a:solidFill>
                  <a:srgbClr val="000000"/>
                </a:solidFill>
                <a:effectLst/>
                <a:latin typeface="Times New Roman" pitchFamily="24"/>
                <a:ea typeface="Times New Roman" pitchFamily="24"/>
                <a:cs typeface="宋体" pitchFamily="24"/>
              </a:rPr>
              <a:t>·</a:t>
            </a:r>
            <a:r>
              <a:rPr lang="zh-CN" altLang="zh-CN" sz="2400" b="0" i="0" u="none">
                <a:solidFill>
                  <a:srgbClr val="000000"/>
                </a:solidFill>
                <a:effectLst/>
                <a:latin typeface="Times New Roman" pitchFamily="24"/>
                <a:ea typeface="楷体" pitchFamily="24"/>
                <a:cs typeface="宋体" pitchFamily="24"/>
              </a:rPr>
              <a:t>连云港市合格考模拟</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下列措施不利于提高大棚中蔬菜产量的是</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宋体" pitchFamily="10"/>
                <a:ea typeface="宋体" pitchFamily="10"/>
                <a:cs typeface="宋体" pitchFamily="10"/>
              </a:rPr>
              <a:t>　</a:t>
            </a:r>
            <a:r>
              <a:rPr lang="en-US" altLang="zh-CN" sz="2400" b="0" i="0" u="none">
                <a:solidFill>
                  <a:srgbClr val="FF0000">
                    <a:alpha val="0"/>
                  </a:srgbClr>
                </a:solidFill>
                <a:effectLst/>
                <a:latin typeface="Times New Roman" pitchFamily="24"/>
                <a:ea typeface="Times New Roman" pitchFamily="24"/>
                <a:cs typeface="宋体" pitchFamily="24"/>
              </a:rPr>
              <a:t>D</a:t>
            </a:r>
            <a:r>
              <a:rPr lang="zh-CN" altLang="zh-CN" sz="2400" b="0" i="0" u="none">
                <a:solidFill>
                  <a:srgbClr val="000000"/>
                </a:solidFill>
                <a:effectLst/>
                <a:latin typeface="宋体" pitchFamily="10"/>
                <a:ea typeface="宋体" pitchFamily="10"/>
                <a:cs typeface="宋体" pitchFamily="10"/>
              </a:rPr>
              <a:t>　</a:t>
            </a:r>
            <a:r>
              <a:rPr lang="zh-CN" altLang="zh-CN" sz="2400" b="0" i="0" u="none">
                <a:solidFill>
                  <a:srgbClr val="000000"/>
                </a:solidFill>
                <a:effectLst/>
                <a:latin typeface="宋体" pitchFamily="24"/>
                <a:ea typeface="宋体" pitchFamily="24"/>
                <a:cs typeface="宋体" pitchFamily="24"/>
              </a:rPr>
              <a:t>）</a:t>
            </a:r>
          </a:p>
        </p:txBody>
      </p:sp>
      <p:graphicFrame>
        <p:nvGraphicFramePr>
          <p:cNvPr id="11391" name="yt_table_11391" title="H_66.83008">
            <a:extLst>
              <a:ext uri="{FF2B5EF4-FFF2-40B4-BE49-F238E27FC236}">
                <a16:creationId xmlns:a16="http://schemas.microsoft.com/office/drawing/2014/main" id="{85F9CD91-DE56-4981-AD6D-3D4292DC4A24}"/>
              </a:ext>
            </a:extLst>
          </p:cNvPr>
          <p:cNvGraphicFramePr>
            <a:graphicFrameLocks noGrp="1"/>
          </p:cNvGraphicFramePr>
          <p:nvPr>
            <p:extLst>
              <p:ext uri="{D42A27DB-BD31-4B8C-83A1-F6EECF244321}">
                <p14:modId xmlns:p14="http://schemas.microsoft.com/office/powerpoint/2010/main" val="3801105875"/>
              </p:ext>
            </p:extLst>
          </p:nvPr>
        </p:nvGraphicFramePr>
        <p:xfrm>
          <a:off x="576000" y="2191799"/>
          <a:ext cx="9077643" cy="950976"/>
        </p:xfrm>
        <a:graphic>
          <a:graphicData uri="http://schemas.openxmlformats.org/drawingml/2006/table">
            <a:tbl>
              <a:tblPr/>
              <a:tblGrid>
                <a:gridCol w="4996180">
                  <a:extLst>
                    <a:ext uri="{9D8B030D-6E8A-4147-A177-3AD203B41FA5}">
                      <a16:colId xmlns:a16="http://schemas.microsoft.com/office/drawing/2014/main" val="10350"/>
                    </a:ext>
                  </a:extLst>
                </a:gridCol>
                <a:gridCol w="4081463">
                  <a:extLst>
                    <a:ext uri="{9D8B030D-6E8A-4147-A177-3AD203B41FA5}">
                      <a16:colId xmlns:a16="http://schemas.microsoft.com/office/drawing/2014/main" val="10351"/>
                    </a:ext>
                  </a:extLst>
                </a:gridCol>
              </a:tblGrid>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A</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合理密植</a:t>
                      </a:r>
                    </a:p>
                  </a:txBody>
                  <a:tcPr marL="0" marR="0" marT="0" marB="0" anchor="ctr">
                    <a:lnL w="9522" cmpd="sng">
                      <a:noFill/>
                    </a:lnL>
                    <a:lnR w="9522" cmpd="sng">
                      <a:noFill/>
                    </a:lnR>
                    <a:lnT w="9522" cmpd="sng">
                      <a:noFill/>
                    </a:lnT>
                    <a:lnB w="9522" cmpd="sng">
                      <a:noFill/>
                    </a:lnB>
                  </a:tcPr>
                </a:tc>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B</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夜间适当补充光照</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443"/>
                  </a:ext>
                </a:extLst>
              </a:tr>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C</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适当增加二氧化碳浓度</a:t>
                      </a:r>
                    </a:p>
                  </a:txBody>
                  <a:tcPr marL="0" marR="0" marT="0" marB="0" anchor="ctr">
                    <a:lnL w="9522" cmpd="sng">
                      <a:noFill/>
                    </a:lnL>
                    <a:lnR w="9522" cmpd="sng">
                      <a:noFill/>
                    </a:lnR>
                    <a:lnT w="9522" cmpd="sng">
                      <a:noFill/>
                    </a:lnT>
                    <a:lnB w="9522" cmpd="sng">
                      <a:noFill/>
                    </a:lnB>
                  </a:tcPr>
                </a:tc>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D</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采用绿色塑料薄膜盖顶</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444"/>
                  </a:ext>
                </a:extLst>
              </a:tr>
            </a:tbl>
          </a:graphicData>
        </a:graphic>
      </p:graphicFrame>
      <p:sp>
        <p:nvSpPr>
          <p:cNvPr id="11393" name="yt_shape_11393"/>
          <p:cNvSpPr txBox="1"/>
          <p:nvPr/>
        </p:nvSpPr>
        <p:spPr>
          <a:xfrm>
            <a:off x="576127" y="3310353"/>
            <a:ext cx="10370075" cy="908647"/>
          </a:xfrm>
          <a:prstGeom prst="rect">
            <a:avLst/>
          </a:prstGeom>
        </p:spPr>
        <p:txBody>
          <a:bodyPr vert="horz" wrap="square" lIns="0" tIns="0" rIns="0" bIns="0" rtlCol="0">
            <a:spAutoFit/>
          </a:bodyPr>
          <a:lstStyle/>
          <a:p>
            <a:pPr indent="634" algn="just" eaLnBrk="1" latinLnBrk="0" hangingPunct="0">
              <a:lnSpc>
                <a:spcPct val="129999"/>
              </a:lnSpc>
            </a:pPr>
            <a:r>
              <a:rPr lang="zh-CN" altLang="zh-CN" sz="2400" b="0" i="0" u="none">
                <a:solidFill>
                  <a:srgbClr val="FF0000"/>
                </a:solidFill>
                <a:effectLst/>
                <a:latin typeface="Times New Roman" pitchFamily="24"/>
                <a:ea typeface="黑体" pitchFamily="24"/>
                <a:cs typeface="宋体" pitchFamily="24"/>
              </a:rPr>
              <a:t>解析</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光合色素吸收最少的光是绿光</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因此温室大棚使用绿色薄膜盖顶不仅不能提高光合速率</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还会降低光合速率</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不利于农作物增产</a:t>
            </a:r>
            <a:r>
              <a:rPr lang="zh-CN" altLang="zh-CN" sz="2400" b="0" i="0" u="none">
                <a:solidFill>
                  <a:srgbClr val="FF0000"/>
                </a:solidFill>
                <a:effectLst/>
                <a:latin typeface="宋体" pitchFamily="24"/>
                <a:ea typeface="宋体" pitchFamily="24"/>
                <a:cs typeface="宋体" pitchFamily="24"/>
              </a:rPr>
              <a:t>，</a:t>
            </a:r>
            <a:r>
              <a:rPr lang="en-US" altLang="zh-CN" sz="2400" b="0" i="0" u="none">
                <a:solidFill>
                  <a:srgbClr val="FF0000"/>
                </a:solidFill>
                <a:effectLst/>
                <a:latin typeface="Times New Roman" pitchFamily="24"/>
                <a:ea typeface="Times New Roman" pitchFamily="24"/>
                <a:cs typeface="宋体" pitchFamily="24"/>
              </a:rPr>
              <a:t>D</a:t>
            </a:r>
            <a:r>
              <a:rPr lang="zh-CN" altLang="zh-CN" sz="2400" b="0" i="0" u="none">
                <a:solidFill>
                  <a:srgbClr val="FF0000"/>
                </a:solidFill>
                <a:effectLst/>
                <a:latin typeface="Times New Roman" pitchFamily="24"/>
                <a:ea typeface="宋体" pitchFamily="24"/>
                <a:cs typeface="宋体" pitchFamily="24"/>
              </a:rPr>
              <a:t>符合题意</a:t>
            </a:r>
            <a:r>
              <a:rPr lang="zh-CN" altLang="zh-CN" sz="2400" b="0" i="0" u="none">
                <a:solidFill>
                  <a:srgbClr val="FF0000"/>
                </a:solidFill>
                <a:effectLst/>
                <a:latin typeface="宋体" pitchFamily="24"/>
                <a:ea typeface="宋体" pitchFamily="24"/>
                <a:cs typeface="宋体" pitchFamily="24"/>
              </a:rPr>
              <a:t>。</a:t>
            </a:r>
          </a:p>
        </p:txBody>
      </p:sp>
      <p:sp>
        <p:nvSpPr>
          <p:cNvPr id="2" name="文本框 1">
            <a:extLst>
              <a:ext uri="{FF2B5EF4-FFF2-40B4-BE49-F238E27FC236}">
                <a16:creationId xmlns:a16="http://schemas.microsoft.com/office/drawing/2014/main" id="{694CEF0B-069E-2720-3F14-4059F9A7BD78}"/>
              </a:ext>
            </a:extLst>
          </p:cNvPr>
          <p:cNvSpPr txBox="1"/>
          <p:nvPr/>
        </p:nvSpPr>
        <p:spPr>
          <a:xfrm>
            <a:off x="1095716" y="1508682"/>
            <a:ext cx="400748" cy="517983"/>
          </a:xfrm>
          <a:prstGeom prst="rect">
            <a:avLst/>
          </a:prstGeom>
          <a:noFill/>
        </p:spPr>
        <p:txBody>
          <a:bodyPr vert="horz" wrap="none" rtlCol="0">
            <a:noAutofit/>
          </a:bodyPr>
          <a:lstStyle/>
          <a:p>
            <a:pPr algn="just">
              <a:lnSpc>
                <a:spcPct val="129999"/>
              </a:lnSpc>
            </a:pPr>
            <a:r>
              <a:rPr kumimoji="0" lang="en-US" altLang="zh-CN" sz="2400" b="0" i="0" strike="noStrike" kern="1200" cap="none" spc="0" normalizeH="0" baseline="0" noProof="0">
                <a:ln>
                  <a:noFill/>
                </a:ln>
                <a:solidFill>
                  <a:srgbClr val="FF0000"/>
                </a:solidFill>
                <a:effectLst/>
                <a:uLnTx/>
                <a:uFillTx/>
                <a:latin typeface="Times New Roman" pitchFamily="24"/>
                <a:ea typeface="Times New Roman" pitchFamily="24"/>
                <a:cs typeface="宋体" pitchFamily="24"/>
              </a:rPr>
              <a:t>D</a:t>
            </a:r>
            <a:endParaRPr lang="zh-CN" altLang="en-US">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39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93" grpId="0" build="allAtOnce"/>
      <p:bldP spid="2"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pic>
        <p:nvPicPr>
          <p:cNvPr id="4" name="Picture 10">
            <a:extLst>
              <a:ext uri="{FF2B5EF4-FFF2-40B4-BE49-F238E27FC236}">
                <a16:creationId xmlns:a16="http://schemas.microsoft.com/office/drawing/2014/main" id="{9DE01BE5-76B8-1062-57FB-730BDD7D9B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1403" y="1080000"/>
            <a:ext cx="4340225" cy="837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1">
            <a:extLst>
              <a:ext uri="{FF2B5EF4-FFF2-40B4-BE49-F238E27FC236}">
                <a16:creationId xmlns:a16="http://schemas.microsoft.com/office/drawing/2014/main" id="{A9B2D3EF-3712-6878-327E-8CF46EE622E8}"/>
              </a:ext>
            </a:extLst>
          </p:cNvPr>
          <p:cNvSpPr txBox="1">
            <a:spLocks noChangeArrowheads="1"/>
          </p:cNvSpPr>
          <p:nvPr/>
        </p:nvSpPr>
        <p:spPr bwMode="auto">
          <a:xfrm>
            <a:off x="4582446" y="1175736"/>
            <a:ext cx="3312666" cy="624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15214" tIns="57607" rIns="115214" bIns="57607">
            <a:spAutoFit/>
          </a:bodyPr>
          <a:lstStyle/>
          <a:p>
            <a:pPr algn="ctr" fontAlgn="base"/>
            <a:r>
              <a:rPr lang="zh-CN" sz="3300" kern="1200" dirty="0">
                <a:solidFill>
                  <a:srgbClr val="000000"/>
                </a:solidFill>
                <a:effectLst/>
                <a:latin typeface="Arial" panose="020B0604020202020204" pitchFamily="34" charset="0"/>
                <a:ea typeface="微软雅黑" panose="020B0503020204020204" pitchFamily="34" charset="-122"/>
                <a:cs typeface="Times New Roman" panose="02020603050405020304" pitchFamily="18" charset="0"/>
              </a:rPr>
              <a:t>新课标要求</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p:txBody>
      </p:sp>
      <p:graphicFrame>
        <p:nvGraphicFramePr>
          <p:cNvPr id="11320" name="yt_table_11320" title="H_78.05504">
            <a:extLst>
              <a:ext uri="{FF2B5EF4-FFF2-40B4-BE49-F238E27FC236}">
                <a16:creationId xmlns:a16="http://schemas.microsoft.com/office/drawing/2014/main" id="{85F9CD91-DE56-4981-AD6D-3D4292DC4A24}"/>
              </a:ext>
            </a:extLst>
          </p:cNvPr>
          <p:cNvGraphicFramePr>
            <a:graphicFrameLocks noGrp="1"/>
          </p:cNvGraphicFramePr>
          <p:nvPr>
            <p:extLst>
              <p:ext uri="{D42A27DB-BD31-4B8C-83A1-F6EECF244321}">
                <p14:modId xmlns:p14="http://schemas.microsoft.com/office/powerpoint/2010/main" val="50827654"/>
              </p:ext>
            </p:extLst>
          </p:nvPr>
        </p:nvGraphicFramePr>
        <p:xfrm>
          <a:off x="576000" y="2120440"/>
          <a:ext cx="10370075" cy="991299"/>
        </p:xfrm>
        <a:graphic>
          <a:graphicData uri="http://schemas.openxmlformats.org/drawingml/2006/table">
            <a:tbl>
              <a:tblPr>
                <a:tableStyleId>{5940675A-B579-460E-94D1-54222C63F5DA}</a:tableStyleId>
              </a:tblPr>
              <a:tblGrid>
                <a:gridCol w="10370075">
                  <a:extLst>
                    <a:ext uri="{9D8B030D-6E8A-4147-A177-3AD203B41FA5}">
                      <a16:colId xmlns:a16="http://schemas.microsoft.com/office/drawing/2014/main" val="20000"/>
                    </a:ext>
                  </a:extLst>
                </a:gridCol>
              </a:tblGrid>
              <a:tr h="467999">
                <a:tc>
                  <a:txBody>
                    <a:bodyPr/>
                    <a:lstStyle/>
                    <a:p>
                      <a:pPr algn="l" eaLnBrk="1" latinLnBrk="0" hangingPunct="0">
                        <a:lnSpc>
                          <a:spcPct val="129999"/>
                        </a:lnSpc>
                      </a:pPr>
                      <a:r>
                        <a:rPr lang="zh-CN" altLang="zh-CN" sz="2400" b="0" i="0" u="none">
                          <a:solidFill>
                            <a:srgbClr val="000000"/>
                          </a:solidFill>
                          <a:effectLst/>
                          <a:latin typeface="Times New Roman" pitchFamily="24"/>
                          <a:ea typeface="宋体" pitchFamily="24"/>
                          <a:cs typeface="宋体" pitchFamily="24"/>
                        </a:rPr>
                        <a:t>说明植物细胞的叶绿体从太阳光中捕获能量</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这些能量在二氧化碳和水转变为糖类与氧气的过程中</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转换并储存为糖分子中的化学能</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extLst>
                  <a:ext uri="{0D108BD9-81ED-4DB2-BD59-A6C34878D82A}">
                    <a16:rowId xmlns:a16="http://schemas.microsoft.com/office/drawing/2014/main" val="10000"/>
                  </a:ext>
                </a:extLst>
              </a:tr>
            </a:tbl>
          </a:graphicData>
        </a:graphic>
      </p:graphicFrame>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1394" name="yt_shape_11394"/>
          <p:cNvSpPr txBox="1"/>
          <p:nvPr/>
        </p:nvSpPr>
        <p:spPr>
          <a:xfrm>
            <a:off x="576127" y="1080000"/>
            <a:ext cx="10370075" cy="908647"/>
          </a:xfrm>
          <a:prstGeom prst="rect">
            <a:avLst/>
          </a:prstGeom>
        </p:spPr>
        <p:txBody>
          <a:bodyPr vert="horz" wrap="square" lIns="0" tIns="0" rIns="0" bIns="0" rtlCol="0">
            <a:spAutoFit/>
          </a:bodyPr>
          <a:lstStyle/>
          <a:p>
            <a:pPr algn="just"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8</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2024</a:t>
            </a:r>
            <a:r>
              <a:rPr lang="zh-CN" altLang="zh-CN" sz="2400" b="0" i="0" u="none">
                <a:solidFill>
                  <a:srgbClr val="000000"/>
                </a:solidFill>
                <a:effectLst/>
                <a:latin typeface="Times New Roman" pitchFamily="24"/>
                <a:ea typeface="楷体" pitchFamily="24"/>
                <a:cs typeface="宋体" pitchFamily="24"/>
              </a:rPr>
              <a:t>届</a:t>
            </a:r>
            <a:r>
              <a:rPr lang="en-US" altLang="zh-CN" sz="2400" b="0" i="0" u="none">
                <a:solidFill>
                  <a:srgbClr val="000000"/>
                </a:solidFill>
                <a:effectLst/>
                <a:latin typeface="Times New Roman" pitchFamily="24"/>
                <a:ea typeface="Times New Roman" pitchFamily="24"/>
                <a:cs typeface="宋体" pitchFamily="24"/>
              </a:rPr>
              <a:t>·</a:t>
            </a:r>
            <a:r>
              <a:rPr lang="zh-CN" altLang="zh-CN" sz="2400" b="0" i="0" u="none">
                <a:solidFill>
                  <a:srgbClr val="000000"/>
                </a:solidFill>
                <a:effectLst/>
                <a:latin typeface="Times New Roman" pitchFamily="24"/>
                <a:ea typeface="楷体" pitchFamily="24"/>
                <a:cs typeface="宋体" pitchFamily="24"/>
              </a:rPr>
              <a:t>常州三中学业水平合格考模拟</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依据光合作用的基本原理判断</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下列有关叙述正确的是</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宋体" pitchFamily="10"/>
                <a:ea typeface="宋体" pitchFamily="10"/>
                <a:cs typeface="宋体" pitchFamily="10"/>
              </a:rPr>
              <a:t>　</a:t>
            </a:r>
            <a:r>
              <a:rPr lang="en-US" altLang="zh-CN" sz="2400" b="0" i="0" u="none">
                <a:solidFill>
                  <a:srgbClr val="FF0000">
                    <a:alpha val="0"/>
                  </a:srgbClr>
                </a:solidFill>
                <a:effectLst/>
                <a:latin typeface="Times New Roman" pitchFamily="24"/>
                <a:ea typeface="Times New Roman" pitchFamily="24"/>
                <a:cs typeface="宋体" pitchFamily="24"/>
              </a:rPr>
              <a:t>C</a:t>
            </a:r>
            <a:r>
              <a:rPr lang="zh-CN" altLang="zh-CN" sz="2400" b="0" i="0" u="none">
                <a:solidFill>
                  <a:srgbClr val="000000"/>
                </a:solidFill>
                <a:effectLst/>
                <a:latin typeface="宋体" pitchFamily="10"/>
                <a:ea typeface="宋体" pitchFamily="10"/>
                <a:cs typeface="宋体" pitchFamily="10"/>
              </a:rPr>
              <a:t>　</a:t>
            </a:r>
            <a:r>
              <a:rPr lang="zh-CN" altLang="zh-CN" sz="2400" b="0" i="0" u="none">
                <a:solidFill>
                  <a:srgbClr val="000000"/>
                </a:solidFill>
                <a:effectLst/>
                <a:latin typeface="宋体" pitchFamily="24"/>
                <a:ea typeface="宋体" pitchFamily="24"/>
                <a:cs typeface="宋体" pitchFamily="24"/>
              </a:rPr>
              <a:t>）</a:t>
            </a:r>
          </a:p>
        </p:txBody>
      </p:sp>
      <p:graphicFrame>
        <p:nvGraphicFramePr>
          <p:cNvPr id="11395" name="yt_table_11395" title="H_133.66016">
            <a:extLst>
              <a:ext uri="{FF2B5EF4-FFF2-40B4-BE49-F238E27FC236}">
                <a16:creationId xmlns:a16="http://schemas.microsoft.com/office/drawing/2014/main" id="{85F9CD91-DE56-4981-AD6D-3D4292DC4A24}"/>
              </a:ext>
            </a:extLst>
          </p:cNvPr>
          <p:cNvGraphicFramePr>
            <a:graphicFrameLocks noGrp="1"/>
          </p:cNvGraphicFramePr>
          <p:nvPr>
            <p:extLst>
              <p:ext uri="{D42A27DB-BD31-4B8C-83A1-F6EECF244321}">
                <p14:modId xmlns:p14="http://schemas.microsoft.com/office/powerpoint/2010/main" val="917882059"/>
              </p:ext>
            </p:extLst>
          </p:nvPr>
        </p:nvGraphicFramePr>
        <p:xfrm>
          <a:off x="576000" y="2191799"/>
          <a:ext cx="9263063" cy="1901952"/>
        </p:xfrm>
        <a:graphic>
          <a:graphicData uri="http://schemas.openxmlformats.org/drawingml/2006/table">
            <a:tbl>
              <a:tblPr/>
              <a:tblGrid>
                <a:gridCol w="9263063">
                  <a:extLst>
                    <a:ext uri="{9D8B030D-6E8A-4147-A177-3AD203B41FA5}">
                      <a16:colId xmlns:a16="http://schemas.microsoft.com/office/drawing/2014/main" val="10352"/>
                    </a:ext>
                  </a:extLst>
                </a:gridCol>
              </a:tblGrid>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A</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光反应不需要酶</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445"/>
                  </a:ext>
                </a:extLst>
              </a:tr>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B</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影响光反应的因素不会影响暗反应</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446"/>
                  </a:ext>
                </a:extLst>
              </a:tr>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C</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光合作用释放的氧气中的氧元素来自水</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447"/>
                  </a:ext>
                </a:extLst>
              </a:tr>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D</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光反应只能在光照条件下进行</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暗反应只能在黑暗条件下进行</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448"/>
                  </a:ext>
                </a:extLst>
              </a:tr>
            </a:tbl>
          </a:graphicData>
        </a:graphic>
      </p:graphicFrame>
      <p:sp>
        <p:nvSpPr>
          <p:cNvPr id="2" name="文本框 1">
            <a:extLst>
              <a:ext uri="{FF2B5EF4-FFF2-40B4-BE49-F238E27FC236}">
                <a16:creationId xmlns:a16="http://schemas.microsoft.com/office/drawing/2014/main" id="{D3931F97-EC4A-CBBC-7325-AACD651E5198}"/>
              </a:ext>
            </a:extLst>
          </p:cNvPr>
          <p:cNvSpPr txBox="1"/>
          <p:nvPr/>
        </p:nvSpPr>
        <p:spPr>
          <a:xfrm>
            <a:off x="4143716" y="1508682"/>
            <a:ext cx="383286" cy="517983"/>
          </a:xfrm>
          <a:prstGeom prst="rect">
            <a:avLst/>
          </a:prstGeom>
          <a:noFill/>
        </p:spPr>
        <p:txBody>
          <a:bodyPr vert="horz" wrap="none" rtlCol="0">
            <a:noAutofit/>
          </a:bodyPr>
          <a:lstStyle/>
          <a:p>
            <a:pPr algn="just">
              <a:lnSpc>
                <a:spcPct val="129999"/>
              </a:lnSpc>
            </a:pPr>
            <a:r>
              <a:rPr kumimoji="0" lang="en-US" altLang="zh-CN" sz="2400" b="0" i="0" strike="noStrike" kern="1200" cap="none" spc="0" normalizeH="0" baseline="0" noProof="0">
                <a:ln>
                  <a:noFill/>
                </a:ln>
                <a:solidFill>
                  <a:srgbClr val="FF0000"/>
                </a:solidFill>
                <a:effectLst/>
                <a:uLnTx/>
                <a:uFillTx/>
                <a:latin typeface="Times New Roman" pitchFamily="24"/>
                <a:ea typeface="Times New Roman" pitchFamily="24"/>
                <a:cs typeface="宋体" pitchFamily="24"/>
              </a:rPr>
              <a:t>C</a:t>
            </a:r>
            <a:endParaRPr lang="zh-CN" altLang="en-US">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1397" name="yt_shape_11397"/>
          <p:cNvSpPr txBox="1"/>
          <p:nvPr/>
        </p:nvSpPr>
        <p:spPr>
          <a:xfrm>
            <a:off x="576127" y="910747"/>
            <a:ext cx="10370075" cy="908647"/>
          </a:xfrm>
          <a:prstGeom prst="rect">
            <a:avLst/>
          </a:prstGeom>
        </p:spPr>
        <p:txBody>
          <a:bodyPr vert="horz" wrap="square" lIns="0" tIns="0" rIns="0" bIns="0" rtlCol="0">
            <a:spAutoFit/>
          </a:bodyPr>
          <a:lstStyle/>
          <a:p>
            <a:pPr algn="just"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9</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如图表示在不同光照强度下某植物的氧气释放速率</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该植物在</a:t>
            </a:r>
            <a:r>
              <a:rPr lang="en-US" altLang="zh-CN" sz="2400" b="0" i="0" u="none">
                <a:solidFill>
                  <a:srgbClr val="000000"/>
                </a:solidFill>
                <a:effectLst/>
                <a:latin typeface="Times New Roman" pitchFamily="24"/>
                <a:ea typeface="Times New Roman" pitchFamily="24"/>
                <a:cs typeface="宋体" pitchFamily="24"/>
              </a:rPr>
              <a:t>2 000 lx</a:t>
            </a:r>
            <a:r>
              <a:rPr lang="zh-CN" altLang="zh-CN" sz="2400" b="0" i="0" u="none">
                <a:solidFill>
                  <a:srgbClr val="000000"/>
                </a:solidFill>
                <a:effectLst/>
                <a:latin typeface="Times New Roman" pitchFamily="24"/>
                <a:ea typeface="宋体" pitchFamily="24"/>
                <a:cs typeface="宋体" pitchFamily="24"/>
              </a:rPr>
              <a:t>光照强度下</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每小时光合作用产生的氧气量是</a:t>
            </a:r>
            <a:r>
              <a:rPr lang="zh-CN" altLang="zh-CN" sz="2400" b="0" i="0" u="none">
                <a:solidFill>
                  <a:srgbClr val="000000"/>
                </a:solidFill>
                <a:effectLst/>
                <a:latin typeface="宋体" pitchFamily="24"/>
                <a:ea typeface="宋体" pitchFamily="24"/>
                <a:cs typeface="宋体" pitchFamily="24"/>
              </a:rPr>
              <a:t>（　</a:t>
            </a:r>
            <a:r>
              <a:rPr lang="en-US" altLang="zh-CN" sz="2400" b="0" i="0" u="none">
                <a:solidFill>
                  <a:srgbClr val="FF0000">
                    <a:alpha val="0"/>
                  </a:srgbClr>
                </a:solidFill>
                <a:effectLst/>
                <a:latin typeface="Times New Roman" pitchFamily="24"/>
                <a:ea typeface="Times New Roman" pitchFamily="24"/>
                <a:cs typeface="宋体" pitchFamily="24"/>
              </a:rPr>
              <a:t>D</a:t>
            </a:r>
            <a:r>
              <a:rPr lang="zh-CN" altLang="zh-CN" sz="2400" b="0" i="0" u="none">
                <a:solidFill>
                  <a:srgbClr val="000000"/>
                </a:solidFill>
                <a:effectLst/>
                <a:latin typeface="宋体" pitchFamily="24"/>
                <a:ea typeface="宋体" pitchFamily="24"/>
                <a:cs typeface="宋体" pitchFamily="24"/>
              </a:rPr>
              <a:t>　）</a:t>
            </a:r>
          </a:p>
        </p:txBody>
      </p:sp>
      <p:graphicFrame>
        <p:nvGraphicFramePr>
          <p:cNvPr id="11399" name="yt_table_11399_skip" title="H_66.83008">
            <a:extLst>
              <a:ext uri="{FF2B5EF4-FFF2-40B4-BE49-F238E27FC236}">
                <a16:creationId xmlns:a16="http://schemas.microsoft.com/office/drawing/2014/main" id="{85F9CD91-DE56-4981-AD6D-3D4292DC4A24}"/>
              </a:ext>
            </a:extLst>
          </p:cNvPr>
          <p:cNvGraphicFramePr>
            <a:graphicFrameLocks noGrp="1"/>
          </p:cNvGraphicFramePr>
          <p:nvPr>
            <p:extLst>
              <p:ext uri="{D42A27DB-BD31-4B8C-83A1-F6EECF244321}">
                <p14:modId xmlns:p14="http://schemas.microsoft.com/office/powerpoint/2010/main" val="1903978327"/>
              </p:ext>
            </p:extLst>
          </p:nvPr>
        </p:nvGraphicFramePr>
        <p:xfrm>
          <a:off x="576000" y="1870182"/>
          <a:ext cx="4605656" cy="950976"/>
        </p:xfrm>
        <a:graphic>
          <a:graphicData uri="http://schemas.openxmlformats.org/drawingml/2006/table">
            <a:tbl>
              <a:tblPr/>
              <a:tblGrid>
                <a:gridCol w="2768918">
                  <a:extLst>
                    <a:ext uri="{9D8B030D-6E8A-4147-A177-3AD203B41FA5}">
                      <a16:colId xmlns:a16="http://schemas.microsoft.com/office/drawing/2014/main" val="10353"/>
                    </a:ext>
                  </a:extLst>
                </a:gridCol>
                <a:gridCol w="1836738">
                  <a:extLst>
                    <a:ext uri="{9D8B030D-6E8A-4147-A177-3AD203B41FA5}">
                      <a16:colId xmlns:a16="http://schemas.microsoft.com/office/drawing/2014/main" val="10354"/>
                    </a:ext>
                  </a:extLst>
                </a:gridCol>
              </a:tblGrid>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A</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12 mL</a:t>
                      </a:r>
                    </a:p>
                  </a:txBody>
                  <a:tcPr marL="0" marR="0" marT="0" marB="0" anchor="ctr">
                    <a:lnL w="9522" cmpd="sng">
                      <a:noFill/>
                    </a:lnL>
                    <a:lnR w="9522" cmpd="sng">
                      <a:noFill/>
                    </a:lnR>
                    <a:lnT w="9522" cmpd="sng">
                      <a:noFill/>
                    </a:lnT>
                    <a:lnB w="9522" cmpd="sng">
                      <a:noFill/>
                    </a:lnB>
                  </a:tcPr>
                </a:tc>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B</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17 mL</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449"/>
                  </a:ext>
                </a:extLst>
              </a:tr>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C</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18 mL</a:t>
                      </a:r>
                    </a:p>
                  </a:txBody>
                  <a:tcPr marL="0" marR="0" marT="0" marB="0" anchor="ctr">
                    <a:lnL w="9522" cmpd="sng">
                      <a:noFill/>
                    </a:lnL>
                    <a:lnR w="9522" cmpd="sng">
                      <a:noFill/>
                    </a:lnR>
                    <a:lnT w="9522" cmpd="sng">
                      <a:noFill/>
                    </a:lnT>
                    <a:lnB w="9522" cmpd="sng">
                      <a:noFill/>
                    </a:lnB>
                  </a:tcPr>
                </a:tc>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D</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23 mL</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450"/>
                  </a:ext>
                </a:extLst>
              </a:tr>
            </a:tbl>
          </a:graphicData>
        </a:graphic>
      </p:graphicFrame>
      <p:pic>
        <p:nvPicPr>
          <p:cNvPr id="11398" name="yt_image_11398_skip" title="H_163.6">
            <a:extLst>
              <a:ext uri="">
                <a16:creationId xmlns="" xmlns:a16="http://schemas.microsoft.com/office/drawing/2014/main" xmlns:p14="http://schemas.microsoft.com/office/powerpoint/2010/main" xmlns:a14="http://schemas.microsoft.com/office/drawing/2010/main" xmlns:mc="http://schemas.openxmlformats.org/markup-compatibility/2006" id="{5351258F-BC95-41E6-9372-C2FE361B0291}"/>
              </a:ext>
            </a:extLst>
          </p:cNvPr>
          <p:cNvPicPr>
            <a:picLocks noChangeAspect="1" noChangeArrowheads="1"/>
          </p:cNvPicPr>
          <p:nvPr/>
        </p:nvPicPr>
        <p:blipFill>
          <a:blip r:embed="rId2" cstate="print"/>
          <a:srcRect/>
          <a:stretch>
            <a:fillRect/>
          </a:stretch>
        </p:blipFill>
        <p:spPr bwMode="auto">
          <a:xfrm>
            <a:off x="7792272" y="1870182"/>
            <a:ext cx="3152140" cy="2077720"/>
          </a:xfrm>
          <a:prstGeom prst="rect">
            <a:avLst/>
          </a:prstGeom>
          <a:noFill/>
          <a:extLst>
            <a:ext uri="{909E8E84-426E-40DD-AFC4-6F175D3DCCD1}">
              <a14:hiddenFill xmlns:a14="http://schemas.microsoft.com/office/drawing/2010/main">
                <a:solidFill>
                  <a:srgbClr val="FFFFFF"/>
                </a:solidFill>
              </a14:hiddenFill>
            </a:ext>
          </a:extLst>
        </p:spPr>
      </p:pic>
      <p:sp>
        <p:nvSpPr>
          <p:cNvPr id="11401" name="yt_shape_11401"/>
          <p:cNvSpPr txBox="1"/>
          <p:nvPr/>
        </p:nvSpPr>
        <p:spPr>
          <a:xfrm>
            <a:off x="576127" y="3998690"/>
            <a:ext cx="10370075" cy="1868910"/>
          </a:xfrm>
          <a:prstGeom prst="rect">
            <a:avLst/>
          </a:prstGeom>
        </p:spPr>
        <p:txBody>
          <a:bodyPr vert="horz" wrap="square" lIns="0" tIns="0" rIns="0" bIns="0" rtlCol="0">
            <a:spAutoFit/>
          </a:bodyPr>
          <a:lstStyle/>
          <a:p>
            <a:pPr indent="634" algn="just" eaLnBrk="1" latinLnBrk="0" hangingPunct="0">
              <a:lnSpc>
                <a:spcPct val="129999"/>
              </a:lnSpc>
            </a:pPr>
            <a:r>
              <a:rPr lang="zh-CN" altLang="zh-CN" sz="2400" b="0" i="0" u="none">
                <a:solidFill>
                  <a:srgbClr val="FF0000"/>
                </a:solidFill>
                <a:effectLst/>
                <a:latin typeface="Times New Roman" pitchFamily="24"/>
                <a:ea typeface="黑体" pitchFamily="24"/>
                <a:cs typeface="宋体" pitchFamily="24"/>
              </a:rPr>
              <a:t>解析</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当光照强度为</a:t>
            </a:r>
            <a:r>
              <a:rPr lang="en-US" altLang="zh-CN" sz="2400" b="0" i="0" u="none">
                <a:solidFill>
                  <a:srgbClr val="FF0000"/>
                </a:solidFill>
                <a:effectLst/>
                <a:latin typeface="Times New Roman" pitchFamily="24"/>
                <a:ea typeface="Times New Roman" pitchFamily="24"/>
                <a:cs typeface="宋体" pitchFamily="24"/>
              </a:rPr>
              <a:t>0</a:t>
            </a:r>
            <a:r>
              <a:rPr lang="zh-CN" altLang="zh-CN" sz="2400" b="0" i="0" u="none">
                <a:solidFill>
                  <a:srgbClr val="FF0000"/>
                </a:solidFill>
                <a:effectLst/>
                <a:latin typeface="Times New Roman" pitchFamily="24"/>
                <a:ea typeface="宋体" pitchFamily="24"/>
                <a:cs typeface="宋体" pitchFamily="24"/>
              </a:rPr>
              <a:t>时</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植物细胞只进行呼吸作用</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则图线的纵截距表示的是呼吸作用强度</a:t>
            </a:r>
            <a:r>
              <a:rPr lang="zh-CN" altLang="zh-CN" sz="2400" b="0" i="0" u="none">
                <a:solidFill>
                  <a:srgbClr val="FF0000"/>
                </a:solidFill>
                <a:effectLst/>
                <a:latin typeface="宋体" pitchFamily="24"/>
                <a:ea typeface="宋体" pitchFamily="24"/>
                <a:cs typeface="宋体" pitchFamily="24"/>
              </a:rPr>
              <a:t>（</a:t>
            </a:r>
            <a:r>
              <a:rPr lang="en-US" altLang="zh-CN" sz="2400" b="0" i="0" u="none">
                <a:solidFill>
                  <a:srgbClr val="FF0000"/>
                </a:solidFill>
                <a:effectLst/>
                <a:latin typeface="Times New Roman" pitchFamily="24"/>
                <a:ea typeface="Times New Roman" pitchFamily="24"/>
                <a:cs typeface="宋体" pitchFamily="24"/>
              </a:rPr>
              <a:t>6 mL/h</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根据总光合作用强度</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净光合作用强度</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呼吸作用强度</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可知该植物在</a:t>
            </a:r>
            <a:r>
              <a:rPr lang="en-US" altLang="zh-CN" sz="2400" b="0" i="0" u="none">
                <a:solidFill>
                  <a:srgbClr val="FF0000"/>
                </a:solidFill>
                <a:effectLst/>
                <a:latin typeface="Times New Roman" pitchFamily="24"/>
                <a:ea typeface="Times New Roman" pitchFamily="24"/>
                <a:cs typeface="宋体" pitchFamily="24"/>
              </a:rPr>
              <a:t>2 000 lx</a:t>
            </a:r>
            <a:r>
              <a:rPr lang="zh-CN" altLang="zh-CN" sz="2400" b="0" i="0" u="none">
                <a:solidFill>
                  <a:srgbClr val="FF0000"/>
                </a:solidFill>
                <a:effectLst/>
                <a:latin typeface="Times New Roman" pitchFamily="24"/>
                <a:ea typeface="宋体" pitchFamily="24"/>
                <a:cs typeface="宋体" pitchFamily="24"/>
              </a:rPr>
              <a:t>光照强度下</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每小时光合作用所产生的氧气量为</a:t>
            </a:r>
            <a:r>
              <a:rPr lang="en-US" altLang="zh-CN" sz="2400" b="0" i="0" u="none">
                <a:solidFill>
                  <a:srgbClr val="FF0000"/>
                </a:solidFill>
                <a:effectLst/>
                <a:latin typeface="Times New Roman" pitchFamily="24"/>
                <a:ea typeface="Times New Roman" pitchFamily="24"/>
                <a:cs typeface="宋体" pitchFamily="24"/>
              </a:rPr>
              <a:t>17</a:t>
            </a:r>
            <a:r>
              <a:rPr lang="zh-CN" altLang="zh-CN" sz="2400" b="0" i="0" u="none">
                <a:solidFill>
                  <a:srgbClr val="FF0000"/>
                </a:solidFill>
                <a:effectLst/>
                <a:latin typeface="宋体" pitchFamily="24"/>
                <a:ea typeface="宋体" pitchFamily="24"/>
                <a:cs typeface="宋体" pitchFamily="24"/>
              </a:rPr>
              <a:t>＋</a:t>
            </a:r>
            <a:r>
              <a:rPr lang="en-US" altLang="zh-CN" sz="2400" b="0" i="0" u="none">
                <a:solidFill>
                  <a:srgbClr val="FF0000"/>
                </a:solidFill>
                <a:effectLst/>
                <a:latin typeface="Times New Roman" pitchFamily="24"/>
                <a:ea typeface="Times New Roman" pitchFamily="24"/>
                <a:cs typeface="宋体" pitchFamily="24"/>
              </a:rPr>
              <a:t>6</a:t>
            </a:r>
            <a:r>
              <a:rPr lang="zh-CN" altLang="zh-CN" sz="2400" b="0" i="0" u="none">
                <a:solidFill>
                  <a:srgbClr val="FF0000"/>
                </a:solidFill>
                <a:effectLst/>
                <a:latin typeface="宋体" pitchFamily="24"/>
                <a:ea typeface="宋体" pitchFamily="24"/>
                <a:cs typeface="宋体" pitchFamily="24"/>
              </a:rPr>
              <a:t>＝</a:t>
            </a:r>
            <a:r>
              <a:rPr lang="en-US" altLang="zh-CN" sz="2400" b="0" i="0" u="none">
                <a:solidFill>
                  <a:srgbClr val="FF0000"/>
                </a:solidFill>
                <a:effectLst/>
                <a:latin typeface="Times New Roman" pitchFamily="24"/>
                <a:ea typeface="Times New Roman" pitchFamily="24"/>
                <a:cs typeface="宋体" pitchFamily="24"/>
              </a:rPr>
              <a:t>23</a:t>
            </a:r>
            <a:r>
              <a:rPr lang="zh-CN" altLang="zh-CN" sz="2400" b="0" i="0" u="none">
                <a:solidFill>
                  <a:srgbClr val="FF0000"/>
                </a:solidFill>
                <a:effectLst/>
                <a:latin typeface="宋体" pitchFamily="24"/>
                <a:ea typeface="宋体" pitchFamily="24"/>
                <a:cs typeface="宋体" pitchFamily="24"/>
              </a:rPr>
              <a:t>（</a:t>
            </a:r>
            <a:r>
              <a:rPr lang="en-US" altLang="zh-CN" sz="2400" b="0" i="0" u="none">
                <a:solidFill>
                  <a:srgbClr val="FF0000"/>
                </a:solidFill>
                <a:effectLst/>
                <a:latin typeface="Times New Roman" pitchFamily="24"/>
                <a:ea typeface="Times New Roman" pitchFamily="24"/>
                <a:cs typeface="宋体" pitchFamily="24"/>
              </a:rPr>
              <a:t>mL</a:t>
            </a:r>
            <a:r>
              <a:rPr lang="zh-CN" altLang="zh-CN" sz="2400" b="0" i="0" u="none">
                <a:solidFill>
                  <a:srgbClr val="FF0000"/>
                </a:solidFill>
                <a:effectLst/>
                <a:latin typeface="宋体" pitchFamily="24"/>
                <a:ea typeface="宋体" pitchFamily="24"/>
                <a:cs typeface="宋体" pitchFamily="24"/>
              </a:rPr>
              <a:t>）。</a:t>
            </a:r>
          </a:p>
        </p:txBody>
      </p:sp>
      <p:sp>
        <p:nvSpPr>
          <p:cNvPr id="2" name="文本框 1">
            <a:extLst>
              <a:ext uri="{FF2B5EF4-FFF2-40B4-BE49-F238E27FC236}">
                <a16:creationId xmlns:a16="http://schemas.microsoft.com/office/drawing/2014/main" id="{CBA4CA1D-CE0C-1FF9-B366-11CC05C47230}"/>
              </a:ext>
            </a:extLst>
          </p:cNvPr>
          <p:cNvSpPr txBox="1"/>
          <p:nvPr/>
        </p:nvSpPr>
        <p:spPr>
          <a:xfrm>
            <a:off x="6582115" y="1339429"/>
            <a:ext cx="400748" cy="517983"/>
          </a:xfrm>
          <a:prstGeom prst="rect">
            <a:avLst/>
          </a:prstGeom>
          <a:noFill/>
        </p:spPr>
        <p:txBody>
          <a:bodyPr vert="horz" wrap="none" rtlCol="0">
            <a:noAutofit/>
          </a:bodyPr>
          <a:lstStyle/>
          <a:p>
            <a:pPr algn="just">
              <a:lnSpc>
                <a:spcPct val="129999"/>
              </a:lnSpc>
            </a:pPr>
            <a:r>
              <a:rPr kumimoji="0" lang="en-US" altLang="zh-CN" sz="2400" b="0" i="0" strike="noStrike" kern="1200" cap="none" spc="0" normalizeH="0" baseline="0" noProof="0">
                <a:ln>
                  <a:noFill/>
                </a:ln>
                <a:solidFill>
                  <a:srgbClr val="FF0000"/>
                </a:solidFill>
                <a:effectLst/>
                <a:uLnTx/>
                <a:uFillTx/>
                <a:latin typeface="Times New Roman" pitchFamily="24"/>
                <a:ea typeface="Times New Roman" pitchFamily="24"/>
                <a:cs typeface="宋体" pitchFamily="24"/>
              </a:rPr>
              <a:t>D</a:t>
            </a:r>
            <a:endParaRPr lang="zh-CN" altLang="en-US">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40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01" grpId="0" build="allAtOnce"/>
      <p:bldP spid="2" grpId="0" build="allAtOnce"/>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1402" name="yt_shape_11402"/>
          <p:cNvSpPr txBox="1"/>
          <p:nvPr/>
        </p:nvSpPr>
        <p:spPr>
          <a:xfrm>
            <a:off x="576127" y="1080000"/>
            <a:ext cx="10370075" cy="908647"/>
          </a:xfrm>
          <a:prstGeom prst="rect">
            <a:avLst/>
          </a:prstGeom>
        </p:spPr>
        <p:txBody>
          <a:bodyPr vert="horz" wrap="square" lIns="0" tIns="0" rIns="0" bIns="0" rtlCol="0">
            <a:spAutoFit/>
          </a:bodyPr>
          <a:lstStyle/>
          <a:p>
            <a:pPr algn="just"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10</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2023</a:t>
            </a:r>
            <a:r>
              <a:rPr lang="zh-CN" altLang="zh-CN" sz="2400" b="0" i="0" u="none">
                <a:solidFill>
                  <a:srgbClr val="000000"/>
                </a:solidFill>
                <a:effectLst/>
                <a:latin typeface="Times New Roman" pitchFamily="24"/>
                <a:ea typeface="楷体" pitchFamily="24"/>
                <a:cs typeface="宋体" pitchFamily="24"/>
              </a:rPr>
              <a:t>届</a:t>
            </a:r>
            <a:r>
              <a:rPr lang="en-US" altLang="zh-CN" sz="2400" b="0" i="0" u="none">
                <a:solidFill>
                  <a:srgbClr val="000000"/>
                </a:solidFill>
                <a:effectLst/>
                <a:latin typeface="Times New Roman" pitchFamily="24"/>
                <a:ea typeface="Times New Roman" pitchFamily="24"/>
                <a:cs typeface="宋体" pitchFamily="24"/>
              </a:rPr>
              <a:t>·</a:t>
            </a:r>
            <a:r>
              <a:rPr lang="zh-CN" altLang="zh-CN" sz="2400" b="0" i="0" u="none">
                <a:solidFill>
                  <a:srgbClr val="000000"/>
                </a:solidFill>
                <a:effectLst/>
                <a:latin typeface="Times New Roman" pitchFamily="24"/>
                <a:ea typeface="楷体" pitchFamily="24"/>
                <a:cs typeface="宋体" pitchFamily="24"/>
              </a:rPr>
              <a:t>江苏合格考</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下列措施有利于提高玉米等粮食作物产量的是</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宋体" pitchFamily="10"/>
                <a:ea typeface="宋体" pitchFamily="10"/>
                <a:cs typeface="宋体" pitchFamily="10"/>
              </a:rPr>
              <a:t>　</a:t>
            </a:r>
            <a:r>
              <a:rPr lang="en-US" altLang="zh-CN" sz="2400" b="0" i="0" u="none">
                <a:solidFill>
                  <a:srgbClr val="FF0000">
                    <a:alpha val="0"/>
                  </a:srgbClr>
                </a:solidFill>
                <a:effectLst/>
                <a:latin typeface="Times New Roman" pitchFamily="24"/>
                <a:ea typeface="Times New Roman" pitchFamily="24"/>
                <a:cs typeface="宋体" pitchFamily="24"/>
              </a:rPr>
              <a:t>C</a:t>
            </a:r>
            <a:r>
              <a:rPr lang="zh-CN" altLang="zh-CN" sz="2400" b="0" i="0" u="none">
                <a:solidFill>
                  <a:srgbClr val="000000"/>
                </a:solidFill>
                <a:effectLst/>
                <a:latin typeface="宋体" pitchFamily="10"/>
                <a:ea typeface="宋体" pitchFamily="10"/>
                <a:cs typeface="宋体" pitchFamily="10"/>
              </a:rPr>
              <a:t>　</a:t>
            </a:r>
            <a:r>
              <a:rPr lang="zh-CN" altLang="zh-CN" sz="2400" b="0" i="0" u="none">
                <a:solidFill>
                  <a:srgbClr val="000000"/>
                </a:solidFill>
                <a:effectLst/>
                <a:latin typeface="宋体" pitchFamily="24"/>
                <a:ea typeface="宋体" pitchFamily="24"/>
                <a:cs typeface="宋体" pitchFamily="24"/>
              </a:rPr>
              <a:t>）</a:t>
            </a:r>
          </a:p>
        </p:txBody>
      </p:sp>
      <p:graphicFrame>
        <p:nvGraphicFramePr>
          <p:cNvPr id="11403" name="yt_table_11403" title="H_66.83008">
            <a:extLst>
              <a:ext uri="{FF2B5EF4-FFF2-40B4-BE49-F238E27FC236}">
                <a16:creationId xmlns:a16="http://schemas.microsoft.com/office/drawing/2014/main" id="{85F9CD91-DE56-4981-AD6D-3D4292DC4A24}"/>
              </a:ext>
            </a:extLst>
          </p:cNvPr>
          <p:cNvGraphicFramePr>
            <a:graphicFrameLocks noGrp="1"/>
          </p:cNvGraphicFramePr>
          <p:nvPr>
            <p:extLst>
              <p:ext uri="{D42A27DB-BD31-4B8C-83A1-F6EECF244321}">
                <p14:modId xmlns:p14="http://schemas.microsoft.com/office/powerpoint/2010/main" val="468012194"/>
              </p:ext>
            </p:extLst>
          </p:nvPr>
        </p:nvGraphicFramePr>
        <p:xfrm>
          <a:off x="576000" y="2191799"/>
          <a:ext cx="6944043" cy="950976"/>
        </p:xfrm>
        <a:graphic>
          <a:graphicData uri="http://schemas.openxmlformats.org/drawingml/2006/table">
            <a:tbl>
              <a:tblPr/>
              <a:tblGrid>
                <a:gridCol w="4081780">
                  <a:extLst>
                    <a:ext uri="{9D8B030D-6E8A-4147-A177-3AD203B41FA5}">
                      <a16:colId xmlns:a16="http://schemas.microsoft.com/office/drawing/2014/main" val="10355"/>
                    </a:ext>
                  </a:extLst>
                </a:gridCol>
                <a:gridCol w="2862263">
                  <a:extLst>
                    <a:ext uri="{9D8B030D-6E8A-4147-A177-3AD203B41FA5}">
                      <a16:colId xmlns:a16="http://schemas.microsoft.com/office/drawing/2014/main" val="10356"/>
                    </a:ext>
                  </a:extLst>
                </a:gridCol>
              </a:tblGrid>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A</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减少光照面积</a:t>
                      </a:r>
                    </a:p>
                  </a:txBody>
                  <a:tcPr marL="0" marR="0" marT="0" marB="0" anchor="ctr">
                    <a:lnL w="9522" cmpd="sng">
                      <a:noFill/>
                    </a:lnL>
                    <a:lnR w="9522" cmpd="sng">
                      <a:noFill/>
                    </a:lnR>
                    <a:lnT w="9522" cmpd="sng">
                      <a:noFill/>
                    </a:lnT>
                    <a:lnB w="9522" cmpd="sng">
                      <a:noFill/>
                    </a:lnB>
                  </a:tcPr>
                </a:tc>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B</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缩短光照时间</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451"/>
                  </a:ext>
                </a:extLst>
              </a:tr>
              <a:tr h="370840">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C</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适当增施农家肥</a:t>
                      </a:r>
                    </a:p>
                  </a:txBody>
                  <a:tcPr marL="0" marR="0" marT="0" marB="0" anchor="ctr">
                    <a:lnL w="9522" cmpd="sng">
                      <a:noFill/>
                    </a:lnL>
                    <a:lnR w="9522" cmpd="sng">
                      <a:noFill/>
                    </a:lnR>
                    <a:lnT w="9522" cmpd="sng">
                      <a:noFill/>
                    </a:lnT>
                    <a:lnB w="9522" cmpd="sng">
                      <a:noFill/>
                    </a:lnB>
                  </a:tcPr>
                </a:tc>
                <a:tc>
                  <a:txBody>
                    <a:bodyPr/>
                    <a:lstStyle/>
                    <a:p>
                      <a:pPr marL="0" indent="0"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D</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降低光照强度</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452"/>
                  </a:ext>
                </a:extLst>
              </a:tr>
            </a:tbl>
          </a:graphicData>
        </a:graphic>
      </p:graphicFrame>
      <p:sp>
        <p:nvSpPr>
          <p:cNvPr id="11405" name="yt_shape_11405"/>
          <p:cNvSpPr txBox="1"/>
          <p:nvPr/>
        </p:nvSpPr>
        <p:spPr>
          <a:xfrm>
            <a:off x="576127" y="3310353"/>
            <a:ext cx="10370075" cy="1388778"/>
          </a:xfrm>
          <a:prstGeom prst="rect">
            <a:avLst/>
          </a:prstGeom>
        </p:spPr>
        <p:txBody>
          <a:bodyPr vert="horz" wrap="square" lIns="0" tIns="0" rIns="0" bIns="0" rtlCol="0">
            <a:spAutoFit/>
          </a:bodyPr>
          <a:lstStyle/>
          <a:p>
            <a:pPr indent="634" algn="just" eaLnBrk="1" latinLnBrk="0" hangingPunct="0">
              <a:lnSpc>
                <a:spcPct val="129999"/>
              </a:lnSpc>
            </a:pPr>
            <a:r>
              <a:rPr lang="zh-CN" altLang="zh-CN" sz="2400" b="0" i="0" u="none">
                <a:solidFill>
                  <a:srgbClr val="FF0000"/>
                </a:solidFill>
                <a:effectLst/>
                <a:latin typeface="Times New Roman" pitchFamily="24"/>
                <a:ea typeface="黑体" pitchFamily="24"/>
                <a:cs typeface="宋体" pitchFamily="24"/>
              </a:rPr>
              <a:t>解析</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减少光照面积</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缩短光照时间和降低光照强度都会使光合作用降低</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农家肥中含有大量有机物</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被土壤的微生物分解释放更多的二氧化碳</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促进光合作用</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因此选</a:t>
            </a:r>
            <a:r>
              <a:rPr lang="en-US" altLang="zh-CN" sz="2400" b="0" i="0" u="none">
                <a:solidFill>
                  <a:srgbClr val="FF0000"/>
                </a:solidFill>
                <a:effectLst/>
                <a:latin typeface="Times New Roman" pitchFamily="24"/>
                <a:ea typeface="Times New Roman" pitchFamily="24"/>
                <a:cs typeface="宋体" pitchFamily="24"/>
              </a:rPr>
              <a:t>C </a:t>
            </a:r>
            <a:r>
              <a:rPr lang="zh-CN" altLang="zh-CN" sz="2400" b="0" i="0" u="none">
                <a:solidFill>
                  <a:srgbClr val="FF0000"/>
                </a:solidFill>
                <a:effectLst/>
                <a:latin typeface="宋体" pitchFamily="24"/>
                <a:ea typeface="宋体" pitchFamily="24"/>
                <a:cs typeface="宋体" pitchFamily="24"/>
              </a:rPr>
              <a:t>。</a:t>
            </a:r>
          </a:p>
        </p:txBody>
      </p:sp>
      <p:sp>
        <p:nvSpPr>
          <p:cNvPr id="2" name="文本框 1">
            <a:extLst>
              <a:ext uri="{FF2B5EF4-FFF2-40B4-BE49-F238E27FC236}">
                <a16:creationId xmlns:a16="http://schemas.microsoft.com/office/drawing/2014/main" id="{DC9718D2-ED9C-6021-D5E4-84B9137C0801}"/>
              </a:ext>
            </a:extLst>
          </p:cNvPr>
          <p:cNvSpPr txBox="1"/>
          <p:nvPr/>
        </p:nvSpPr>
        <p:spPr>
          <a:xfrm>
            <a:off x="1095716" y="1508682"/>
            <a:ext cx="383286" cy="517983"/>
          </a:xfrm>
          <a:prstGeom prst="rect">
            <a:avLst/>
          </a:prstGeom>
          <a:noFill/>
        </p:spPr>
        <p:txBody>
          <a:bodyPr vert="horz" wrap="none" rtlCol="0">
            <a:noAutofit/>
          </a:bodyPr>
          <a:lstStyle/>
          <a:p>
            <a:pPr algn="just">
              <a:lnSpc>
                <a:spcPct val="129999"/>
              </a:lnSpc>
            </a:pPr>
            <a:r>
              <a:rPr kumimoji="0" lang="en-US" altLang="zh-CN" sz="2400" b="0" i="0" strike="noStrike" kern="1200" cap="none" spc="0" normalizeH="0" baseline="0" noProof="0">
                <a:ln>
                  <a:noFill/>
                </a:ln>
                <a:solidFill>
                  <a:srgbClr val="FF0000"/>
                </a:solidFill>
                <a:effectLst/>
                <a:uLnTx/>
                <a:uFillTx/>
                <a:latin typeface="Times New Roman" pitchFamily="24"/>
                <a:ea typeface="Times New Roman" pitchFamily="24"/>
                <a:cs typeface="宋体" pitchFamily="24"/>
              </a:rPr>
              <a:t>C</a:t>
            </a:r>
            <a:endParaRPr lang="zh-CN" altLang="en-US">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40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05" grpId="0" build="allAtOnce"/>
      <p:bldP spid="2" grpId="0" build="allAtOnce"/>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1406" name="yt_shape_11406"/>
          <p:cNvSpPr txBox="1"/>
          <p:nvPr/>
        </p:nvSpPr>
        <p:spPr>
          <a:xfrm>
            <a:off x="576000" y="840669"/>
            <a:ext cx="1923604" cy="428515"/>
          </a:xfrm>
          <a:prstGeom prst="rect">
            <a:avLst/>
          </a:prstGeom>
        </p:spPr>
        <p:txBody>
          <a:bodyPr vert="horz" wrap="none" lIns="0" tIns="0" rIns="0" bIns="0" rtlCol="0">
            <a:spAutoFit/>
          </a:bodyPr>
          <a:lstStyle/>
          <a:p>
            <a:pPr algn="just" eaLnBrk="1" latinLnBrk="0" hangingPunct="0">
              <a:lnSpc>
                <a:spcPct val="129999"/>
              </a:lnSpc>
            </a:pPr>
            <a:r>
              <a:rPr lang="zh-CN" altLang="zh-CN" sz="2400" b="0" i="0" u="none">
                <a:solidFill>
                  <a:srgbClr val="000000"/>
                </a:solidFill>
                <a:effectLst/>
                <a:latin typeface="Times New Roman" pitchFamily="24"/>
                <a:ea typeface="黑体" pitchFamily="24"/>
                <a:cs typeface="宋体" pitchFamily="24"/>
              </a:rPr>
              <a:t>二</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黑体" pitchFamily="24"/>
                <a:cs typeface="宋体" pitchFamily="24"/>
              </a:rPr>
              <a:t>非选择题</a:t>
            </a:r>
          </a:p>
        </p:txBody>
      </p:sp>
      <p:sp>
        <p:nvSpPr>
          <p:cNvPr id="11407" name="yt_shape_11407"/>
          <p:cNvSpPr txBox="1"/>
          <p:nvPr/>
        </p:nvSpPr>
        <p:spPr>
          <a:xfrm>
            <a:off x="576127" y="1319972"/>
            <a:ext cx="10370075" cy="1388778"/>
          </a:xfrm>
          <a:prstGeom prst="rect">
            <a:avLst/>
          </a:prstGeom>
        </p:spPr>
        <p:txBody>
          <a:bodyPr vert="horz" wrap="square" lIns="0" tIns="0" rIns="0" bIns="0" rtlCol="0">
            <a:spAutoFit/>
          </a:bodyPr>
          <a:lstStyle/>
          <a:p>
            <a:pPr algn="just"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11</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2023</a:t>
            </a:r>
            <a:r>
              <a:rPr lang="zh-CN" altLang="zh-CN" sz="2400" b="0" i="0" u="none">
                <a:solidFill>
                  <a:srgbClr val="000000"/>
                </a:solidFill>
                <a:effectLst/>
                <a:latin typeface="Times New Roman" pitchFamily="24"/>
                <a:ea typeface="楷体" pitchFamily="24"/>
                <a:cs typeface="宋体" pitchFamily="24"/>
              </a:rPr>
              <a:t>届</a:t>
            </a:r>
            <a:r>
              <a:rPr lang="en-US" altLang="zh-CN" sz="2400" b="0" i="0" u="none">
                <a:solidFill>
                  <a:srgbClr val="000000"/>
                </a:solidFill>
                <a:effectLst/>
                <a:latin typeface="Times New Roman" pitchFamily="24"/>
                <a:ea typeface="Times New Roman" pitchFamily="24"/>
                <a:cs typeface="宋体" pitchFamily="24"/>
              </a:rPr>
              <a:t>·</a:t>
            </a:r>
            <a:r>
              <a:rPr lang="zh-CN" altLang="zh-CN" sz="2400" b="0" i="0" u="none">
                <a:solidFill>
                  <a:srgbClr val="000000"/>
                </a:solidFill>
                <a:effectLst/>
                <a:latin typeface="Times New Roman" pitchFamily="24"/>
                <a:ea typeface="楷体" pitchFamily="24"/>
                <a:cs typeface="宋体" pitchFamily="24"/>
              </a:rPr>
              <a:t>徐州市合格考模拟</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下面图</a:t>
            </a:r>
            <a:r>
              <a:rPr lang="en-US" altLang="zh-CN" sz="2400" b="0" i="0" u="none">
                <a:solidFill>
                  <a:srgbClr val="000000"/>
                </a:solidFill>
                <a:effectLst/>
                <a:latin typeface="Times New Roman" pitchFamily="24"/>
                <a:ea typeface="Times New Roman" pitchFamily="24"/>
                <a:cs typeface="宋体" pitchFamily="24"/>
              </a:rPr>
              <a:t>1</a:t>
            </a:r>
            <a:r>
              <a:rPr lang="zh-CN" altLang="zh-CN" sz="2400" b="0" i="0" u="none">
                <a:solidFill>
                  <a:srgbClr val="000000"/>
                </a:solidFill>
                <a:effectLst/>
                <a:latin typeface="Times New Roman" pitchFamily="24"/>
                <a:ea typeface="宋体" pitchFamily="24"/>
                <a:cs typeface="宋体" pitchFamily="24"/>
              </a:rPr>
              <a:t>表示绿萝叶肉细胞光合作用与细胞呼吸过程中各元素的转移途径</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其中</a:t>
            </a:r>
            <a:r>
              <a:rPr lang="en-US" altLang="zh-CN" sz="2400" b="0" i="0" u="none">
                <a:solidFill>
                  <a:srgbClr val="000000"/>
                </a:solidFill>
                <a:effectLst/>
                <a:latin typeface="宋体" pitchFamily="24"/>
                <a:ea typeface="宋体" pitchFamily="24"/>
                <a:cs typeface="宋体" pitchFamily="24"/>
              </a:rPr>
              <a:t>①</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宋体" pitchFamily="24"/>
                <a:ea typeface="宋体" pitchFamily="24"/>
                <a:cs typeface="宋体" pitchFamily="24"/>
              </a:rPr>
              <a:t>⑥</a:t>
            </a:r>
            <a:r>
              <a:rPr lang="zh-CN" altLang="zh-CN" sz="2400" b="0" i="0" u="none">
                <a:solidFill>
                  <a:srgbClr val="000000"/>
                </a:solidFill>
                <a:effectLst/>
                <a:latin typeface="Times New Roman" pitchFamily="24"/>
                <a:ea typeface="宋体" pitchFamily="24"/>
                <a:cs typeface="宋体" pitchFamily="24"/>
              </a:rPr>
              <a:t>代表有关生理过程</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图</a:t>
            </a:r>
            <a:r>
              <a:rPr lang="en-US" altLang="zh-CN" sz="2400" b="0" i="0" u="none">
                <a:solidFill>
                  <a:srgbClr val="000000"/>
                </a:solidFill>
                <a:effectLst/>
                <a:latin typeface="Times New Roman" pitchFamily="24"/>
                <a:ea typeface="Times New Roman" pitchFamily="24"/>
                <a:cs typeface="宋体" pitchFamily="24"/>
              </a:rPr>
              <a:t>2</a:t>
            </a:r>
            <a:r>
              <a:rPr lang="zh-CN" altLang="zh-CN" sz="2400" b="0" i="0" u="none">
                <a:solidFill>
                  <a:srgbClr val="000000"/>
                </a:solidFill>
                <a:effectLst/>
                <a:latin typeface="Times New Roman" pitchFamily="24"/>
                <a:ea typeface="宋体" pitchFamily="24"/>
                <a:cs typeface="宋体" pitchFamily="24"/>
              </a:rPr>
              <a:t>为绿萝在不同光照强度下</a:t>
            </a:r>
            <a:r>
              <a:rPr lang="en-US" altLang="zh-CN" sz="2400" b="0" i="0" u="none">
                <a:solidFill>
                  <a:srgbClr val="000000"/>
                </a:solidFill>
                <a:effectLst/>
                <a:latin typeface="Times New Roman" pitchFamily="24"/>
                <a:ea typeface="Times New Roman" pitchFamily="24"/>
                <a:cs typeface="宋体" pitchFamily="24"/>
              </a:rPr>
              <a:t>CO</a:t>
            </a:r>
            <a:r>
              <a:rPr lang="en-US" altLang="zh-CN" sz="2400" b="0" i="0" u="none" baseline="-25000">
                <a:solidFill>
                  <a:srgbClr val="000000"/>
                </a:solidFill>
                <a:effectLst/>
                <a:latin typeface="Times New Roman" pitchFamily="24"/>
                <a:ea typeface="Times New Roman" pitchFamily="24"/>
                <a:cs typeface="宋体" pitchFamily="24"/>
              </a:rPr>
              <a:t>2</a:t>
            </a:r>
            <a:r>
              <a:rPr lang="zh-CN" altLang="zh-CN" sz="2400" b="0" i="0" u="none">
                <a:solidFill>
                  <a:srgbClr val="000000"/>
                </a:solidFill>
                <a:effectLst/>
                <a:latin typeface="Times New Roman" pitchFamily="24"/>
                <a:ea typeface="宋体" pitchFamily="24"/>
                <a:cs typeface="宋体" pitchFamily="24"/>
              </a:rPr>
              <a:t>吸收量的变化曲线</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请据图回答下列问题</a:t>
            </a:r>
            <a:r>
              <a:rPr lang="zh-CN" altLang="zh-CN" sz="2400" b="0" i="0" u="none">
                <a:solidFill>
                  <a:srgbClr val="000000"/>
                </a:solidFill>
                <a:effectLst/>
                <a:latin typeface="宋体" pitchFamily="24"/>
                <a:ea typeface="宋体" pitchFamily="24"/>
                <a:cs typeface="宋体" pitchFamily="24"/>
              </a:rPr>
              <a:t>：</a:t>
            </a:r>
          </a:p>
        </p:txBody>
      </p:sp>
      <p:pic>
        <p:nvPicPr>
          <p:cNvPr id="11408" name="yt_image_11408">
            <a:extLst>
              <a:ext uri="">
                <a16:creationId xmlns="" xmlns:a16="http://schemas.microsoft.com/office/drawing/2014/main" xmlns:a14="http://schemas.microsoft.com/office/drawing/2010/main" id="{5351258F-BC95-41E6-9372-C2FE361B0291}"/>
              </a:ext>
            </a:extLst>
          </p:cNvPr>
          <p:cNvPicPr>
            <a:picLocks noChangeAspect="1" noChangeArrowheads="1"/>
          </p:cNvPicPr>
          <p:nvPr/>
        </p:nvPicPr>
        <p:blipFill>
          <a:blip r:embed="rId2" cstate="print"/>
          <a:srcRect/>
          <a:stretch>
            <a:fillRect/>
          </a:stretch>
        </p:blipFill>
        <p:spPr bwMode="auto">
          <a:xfrm>
            <a:off x="3057344" y="2911902"/>
            <a:ext cx="2978150" cy="2059940"/>
          </a:xfrm>
          <a:prstGeom prst="rect">
            <a:avLst/>
          </a:prstGeom>
          <a:noFill/>
          <a:extLst>
            <a:ext uri="{909E8E84-426E-40DD-AFC4-6F175D3DCCD1}">
              <a14:hiddenFill xmlns:a14="http://schemas.microsoft.com/office/drawing/2010/main">
                <a:solidFill>
                  <a:srgbClr val="FFFFFF"/>
                </a:solidFill>
              </a14:hiddenFill>
            </a:ext>
          </a:extLst>
        </p:spPr>
      </p:pic>
      <p:pic>
        <p:nvPicPr>
          <p:cNvPr id="11409" name="yt_image_11409">
            <a:extLst>
              <a:ext uri="">
                <a16:creationId xmlns="" xmlns:a16="http://schemas.microsoft.com/office/drawing/2014/main" xmlns:a14="http://schemas.microsoft.com/office/drawing/2010/main" id="{5351258F-BC95-41E6-9372-C2FE361B0291}"/>
              </a:ext>
            </a:extLst>
          </p:cNvPr>
          <p:cNvPicPr>
            <a:picLocks noChangeAspect="1" noChangeArrowheads="1"/>
          </p:cNvPicPr>
          <p:nvPr/>
        </p:nvPicPr>
        <p:blipFill>
          <a:blip r:embed="rId3" cstate="print"/>
          <a:srcRect/>
          <a:stretch>
            <a:fillRect/>
          </a:stretch>
        </p:blipFill>
        <p:spPr bwMode="auto">
          <a:xfrm>
            <a:off x="6395494" y="3003342"/>
            <a:ext cx="1950720" cy="1968500"/>
          </a:xfrm>
          <a:prstGeom prst="rect">
            <a:avLst/>
          </a:prstGeom>
          <a:noFill/>
          <a:extLst>
            <a:ext uri="{909E8E84-426E-40DD-AFC4-6F175D3DCCD1}">
              <a14:hiddenFill xmlns:a14="http://schemas.microsoft.com/office/drawing/2010/main">
                <a:solidFill>
                  <a:srgbClr val="FFFFFF"/>
                </a:solidFill>
              </a14:hiddenFill>
            </a:ext>
          </a:extLst>
        </p:spPr>
      </p:pic>
      <p:sp>
        <p:nvSpPr>
          <p:cNvPr id="11412" name="yt_shape_11412"/>
          <p:cNvSpPr txBox="1"/>
          <p:nvPr/>
        </p:nvSpPr>
        <p:spPr>
          <a:xfrm>
            <a:off x="4227870" y="4971842"/>
            <a:ext cx="637098" cy="428515"/>
          </a:xfrm>
          <a:prstGeom prst="rect">
            <a:avLst/>
          </a:prstGeom>
        </p:spPr>
        <p:txBody>
          <a:bodyPr vert="horz" wrap="square" lIns="0" tIns="0" rIns="0" bIns="0" rtlCol="0">
            <a:spAutoFit/>
          </a:bodyPr>
          <a:lstStyle/>
          <a:p>
            <a:pPr algn="just" eaLnBrk="1" latinLnBrk="0" hangingPunct="0">
              <a:lnSpc>
                <a:spcPct val="129999"/>
              </a:lnSpc>
            </a:pPr>
            <a:r>
              <a:rPr lang="zh-CN" altLang="zh-CN" sz="2400" b="0" i="0" u="none">
                <a:solidFill>
                  <a:srgbClr val="000000"/>
                </a:solidFill>
                <a:effectLst/>
                <a:latin typeface="Times New Roman" pitchFamily="24"/>
                <a:ea typeface="黑体" pitchFamily="24"/>
                <a:cs typeface="宋体" pitchFamily="24"/>
              </a:rPr>
              <a:t>图</a:t>
            </a:r>
            <a:r>
              <a:rPr lang="en-US" altLang="zh-CN" sz="2400" b="1" i="0" u="none">
                <a:solidFill>
                  <a:srgbClr val="000000"/>
                </a:solidFill>
                <a:effectLst/>
                <a:latin typeface="Times New Roman" pitchFamily="24"/>
                <a:ea typeface="Times New Roman" pitchFamily="24"/>
                <a:cs typeface="宋体" pitchFamily="24"/>
              </a:rPr>
              <a:t>1</a:t>
            </a:r>
          </a:p>
        </p:txBody>
      </p:sp>
      <p:sp>
        <p:nvSpPr>
          <p:cNvPr id="11413" name="yt_shape_11413"/>
          <p:cNvSpPr txBox="1"/>
          <p:nvPr/>
        </p:nvSpPr>
        <p:spPr>
          <a:xfrm>
            <a:off x="7052305" y="4971842"/>
            <a:ext cx="637098" cy="428515"/>
          </a:xfrm>
          <a:prstGeom prst="rect">
            <a:avLst/>
          </a:prstGeom>
        </p:spPr>
        <p:txBody>
          <a:bodyPr vert="horz" wrap="square" lIns="0" tIns="0" rIns="0" bIns="0" rtlCol="0">
            <a:spAutoFit/>
          </a:bodyPr>
          <a:lstStyle/>
          <a:p>
            <a:pPr algn="just" eaLnBrk="1" latinLnBrk="0" hangingPunct="0">
              <a:lnSpc>
                <a:spcPct val="129999"/>
              </a:lnSpc>
            </a:pPr>
            <a:r>
              <a:rPr lang="zh-CN" altLang="zh-CN" sz="2400" b="0" i="0" u="none">
                <a:solidFill>
                  <a:srgbClr val="000000"/>
                </a:solidFill>
                <a:effectLst/>
                <a:latin typeface="Times New Roman" pitchFamily="24"/>
                <a:ea typeface="黑体" pitchFamily="24"/>
                <a:cs typeface="宋体" pitchFamily="24"/>
              </a:rPr>
              <a:t>图</a:t>
            </a:r>
            <a:r>
              <a:rPr lang="en-US" altLang="zh-CN" sz="2400" b="1" i="0" u="none">
                <a:solidFill>
                  <a:srgbClr val="000000"/>
                </a:solidFill>
                <a:effectLst/>
                <a:latin typeface="Times New Roman" pitchFamily="24"/>
                <a:ea typeface="Times New Roman" pitchFamily="24"/>
                <a:cs typeface="宋体" pitchFamily="24"/>
              </a:rPr>
              <a:t>2</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1414" name="yt_shape_11414"/>
          <p:cNvSpPr txBox="1"/>
          <p:nvPr/>
        </p:nvSpPr>
        <p:spPr>
          <a:xfrm>
            <a:off x="576127" y="1092526"/>
            <a:ext cx="10370075" cy="908647"/>
          </a:xfrm>
          <a:prstGeom prst="rect">
            <a:avLst/>
          </a:prstGeom>
        </p:spPr>
        <p:txBody>
          <a:bodyPr vert="horz" wrap="square" lIns="0" tIns="0" rIns="0" bIns="0" rtlCol="0">
            <a:spAutoFit/>
          </a:bodyPr>
          <a:lstStyle/>
          <a:p>
            <a:pPr algn="l" eaLnBrk="1" latinLnBrk="0" hangingPunct="0">
              <a:lnSpc>
                <a:spcPct val="129999"/>
              </a:lnSpc>
            </a:pPr>
            <a:r>
              <a:rPr lang="zh-CN" altLang="zh-CN" sz="2400" b="0" i="0" u="none" dirty="0">
                <a:solidFill>
                  <a:srgbClr val="000000"/>
                </a:solidFill>
                <a:effectLst/>
                <a:latin typeface="宋体" pitchFamily="24"/>
                <a:ea typeface="宋体" pitchFamily="24"/>
                <a:cs typeface="宋体" pitchFamily="24"/>
              </a:rPr>
              <a:t>（</a:t>
            </a:r>
            <a:r>
              <a:rPr lang="en-US" altLang="zh-CN" sz="2400" b="0" i="0" u="none" dirty="0">
                <a:solidFill>
                  <a:srgbClr val="000000"/>
                </a:solidFill>
                <a:effectLst/>
                <a:latin typeface="Times New Roman" pitchFamily="24"/>
                <a:ea typeface="Times New Roman" pitchFamily="24"/>
                <a:cs typeface="宋体" pitchFamily="24"/>
              </a:rPr>
              <a:t>1</a:t>
            </a:r>
            <a:r>
              <a:rPr lang="zh-CN" altLang="zh-CN" sz="2400" b="0" i="0" u="none" dirty="0">
                <a:solidFill>
                  <a:srgbClr val="000000"/>
                </a:solidFill>
                <a:effectLst/>
                <a:latin typeface="宋体" pitchFamily="24"/>
                <a:ea typeface="宋体" pitchFamily="24"/>
                <a:cs typeface="宋体" pitchFamily="24"/>
              </a:rPr>
              <a:t>）</a:t>
            </a:r>
            <a:r>
              <a:rPr lang="en-US" altLang="zh-CN" sz="2400" b="0" i="0" u="none" dirty="0">
                <a:solidFill>
                  <a:srgbClr val="000000"/>
                </a:solidFill>
                <a:effectLst/>
                <a:latin typeface="Times New Roman" pitchFamily="24"/>
                <a:ea typeface="Times New Roman" pitchFamily="24"/>
                <a:cs typeface="宋体" pitchFamily="24"/>
              </a:rPr>
              <a:t> </a:t>
            </a:r>
            <a:r>
              <a:rPr lang="zh-CN" altLang="zh-CN" sz="2400" b="0" i="0" u="none" dirty="0">
                <a:solidFill>
                  <a:srgbClr val="000000"/>
                </a:solidFill>
                <a:effectLst/>
                <a:latin typeface="Times New Roman" pitchFamily="24"/>
                <a:ea typeface="宋体" pitchFamily="24"/>
                <a:cs typeface="宋体" pitchFamily="24"/>
              </a:rPr>
              <a:t>图</a:t>
            </a:r>
            <a:r>
              <a:rPr lang="en-US" altLang="zh-CN" sz="2400" b="0" i="0" u="none" dirty="0">
                <a:solidFill>
                  <a:srgbClr val="000000"/>
                </a:solidFill>
                <a:effectLst/>
                <a:latin typeface="Times New Roman" pitchFamily="24"/>
                <a:ea typeface="Times New Roman" pitchFamily="24"/>
                <a:cs typeface="宋体" pitchFamily="24"/>
              </a:rPr>
              <a:t>1</a:t>
            </a:r>
            <a:r>
              <a:rPr lang="zh-CN" altLang="zh-CN" sz="2400" b="0" i="0" u="none" dirty="0">
                <a:solidFill>
                  <a:srgbClr val="000000"/>
                </a:solidFill>
                <a:effectLst/>
                <a:latin typeface="Times New Roman" pitchFamily="24"/>
                <a:ea typeface="宋体" pitchFamily="24"/>
                <a:cs typeface="宋体" pitchFamily="24"/>
              </a:rPr>
              <a:t>中表示光合作用暗反应阶段的是</a:t>
            </a:r>
            <a:r>
              <a:rPr lang="zh-CN" altLang="zh-CN" sz="100" b="0" i="0" spc="-100" dirty="0">
                <a:solidFill>
                  <a:srgbClr val="FF0000"/>
                </a:solidFill>
                <a:effectLst/>
                <a:latin typeface="Times New Roman" pitchFamily="24"/>
                <a:ea typeface="宋体" pitchFamily="24"/>
                <a:cs typeface="宋体" pitchFamily="24"/>
              </a:rPr>
              <a:t> </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en-US" altLang="zh-CN" sz="2400" b="0" i="0" u="sng" dirty="0">
                <a:solidFill>
                  <a:srgbClr val="FF0000">
                    <a:alpha val="0"/>
                  </a:srgbClr>
                </a:solidFill>
                <a:effectLst/>
                <a:uFill>
                  <a:solidFill>
                    <a:srgbClr val="000000"/>
                  </a:solidFill>
                </a:uFill>
                <a:latin typeface="宋体" pitchFamily="24"/>
                <a:ea typeface="宋体" pitchFamily="24"/>
                <a:cs typeface="宋体" pitchFamily="24"/>
              </a:rPr>
              <a:t>⑥①</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dirty="0">
                <a:noFill/>
                <a:effectLst/>
                <a:latin typeface="Times New Roman" pitchFamily="24"/>
                <a:ea typeface="宋体" pitchFamily="24"/>
                <a:cs typeface="宋体" pitchFamily="24"/>
              </a:rPr>
              <a:t>⁠</a:t>
            </a:r>
            <a:r>
              <a:rPr lang="zh-CN" altLang="zh-CN" sz="2400" b="0" i="0" u="none" dirty="0">
                <a:solidFill>
                  <a:srgbClr val="000000"/>
                </a:solidFill>
                <a:effectLst/>
                <a:latin typeface="宋体" pitchFamily="24"/>
                <a:ea typeface="宋体" pitchFamily="24"/>
                <a:cs typeface="宋体" pitchFamily="24"/>
              </a:rPr>
              <a:t>（</a:t>
            </a:r>
            <a:r>
              <a:rPr lang="zh-CN" altLang="zh-CN" sz="2400" b="0" i="0" u="none" dirty="0">
                <a:solidFill>
                  <a:srgbClr val="000000"/>
                </a:solidFill>
                <a:effectLst/>
                <a:latin typeface="Times New Roman" pitchFamily="24"/>
                <a:ea typeface="宋体" pitchFamily="24"/>
                <a:cs typeface="宋体" pitchFamily="24"/>
              </a:rPr>
              <a:t>填序号</a:t>
            </a:r>
            <a:r>
              <a:rPr lang="zh-CN" altLang="zh-CN" sz="2400" b="0" i="0" u="none" dirty="0">
                <a:solidFill>
                  <a:srgbClr val="000000"/>
                </a:solidFill>
                <a:effectLst/>
                <a:latin typeface="宋体" pitchFamily="24"/>
                <a:ea typeface="宋体" pitchFamily="24"/>
                <a:cs typeface="宋体" pitchFamily="24"/>
              </a:rPr>
              <a:t>），</a:t>
            </a:r>
            <a:r>
              <a:rPr lang="zh-CN" altLang="zh-CN" sz="100" b="0" i="0" spc="-100" dirty="0">
                <a:solidFill>
                  <a:srgbClr val="FF0000"/>
                </a:solidFill>
                <a:effectLst/>
                <a:latin typeface="Times New Roman" pitchFamily="24"/>
                <a:ea typeface="宋体" pitchFamily="24"/>
                <a:cs typeface="宋体" pitchFamily="24"/>
              </a:rPr>
              <a:t> </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en-US" altLang="zh-CN" sz="2400" b="0" i="0" u="sng" dirty="0">
                <a:solidFill>
                  <a:srgbClr val="FF0000">
                    <a:alpha val="0"/>
                  </a:srgbClr>
                </a:solidFill>
                <a:effectLst/>
                <a:uFill>
                  <a:solidFill>
                    <a:srgbClr val="000000"/>
                  </a:solidFill>
                </a:uFill>
                <a:latin typeface="宋体" pitchFamily="24"/>
                <a:ea typeface="宋体" pitchFamily="24"/>
                <a:cs typeface="宋体" pitchFamily="24"/>
              </a:rPr>
              <a:t>⑤</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dirty="0">
                <a:noFill/>
                <a:effectLst/>
                <a:latin typeface="Times New Roman" pitchFamily="24"/>
                <a:ea typeface="宋体" pitchFamily="24"/>
                <a:cs typeface="宋体" pitchFamily="24"/>
              </a:rPr>
              <a:t>⁠</a:t>
            </a:r>
            <a:r>
              <a:rPr lang="zh-CN" altLang="zh-CN" sz="2400" b="0" i="0" u="none" dirty="0">
                <a:solidFill>
                  <a:srgbClr val="000000"/>
                </a:solidFill>
                <a:effectLst/>
                <a:latin typeface="宋体" pitchFamily="24"/>
                <a:ea typeface="宋体" pitchFamily="24"/>
                <a:cs typeface="宋体" pitchFamily="24"/>
              </a:rPr>
              <a:t>（</a:t>
            </a:r>
            <a:r>
              <a:rPr lang="zh-CN" altLang="zh-CN" sz="2400" b="0" i="0" u="none" dirty="0">
                <a:solidFill>
                  <a:srgbClr val="000000"/>
                </a:solidFill>
                <a:effectLst/>
                <a:latin typeface="Times New Roman" pitchFamily="24"/>
                <a:ea typeface="宋体" pitchFamily="24"/>
                <a:cs typeface="宋体" pitchFamily="24"/>
              </a:rPr>
              <a:t>填序号</a:t>
            </a:r>
            <a:r>
              <a:rPr lang="zh-CN" altLang="zh-CN" sz="2400" b="0" i="0" u="none" dirty="0">
                <a:solidFill>
                  <a:srgbClr val="000000"/>
                </a:solidFill>
                <a:effectLst/>
                <a:latin typeface="宋体" pitchFamily="24"/>
                <a:ea typeface="宋体" pitchFamily="24"/>
                <a:cs typeface="宋体" pitchFamily="24"/>
              </a:rPr>
              <a:t>）</a:t>
            </a:r>
            <a:r>
              <a:rPr lang="zh-CN" altLang="zh-CN" sz="2400" b="0" i="0" u="none" dirty="0">
                <a:solidFill>
                  <a:srgbClr val="000000"/>
                </a:solidFill>
                <a:effectLst/>
                <a:latin typeface="Times New Roman" pitchFamily="24"/>
                <a:ea typeface="宋体" pitchFamily="24"/>
                <a:cs typeface="宋体" pitchFamily="24"/>
              </a:rPr>
              <a:t>过程必须在有光条件下才能进行</a:t>
            </a:r>
            <a:r>
              <a:rPr lang="zh-CN" altLang="zh-CN" sz="2400" b="0" i="0" u="none" dirty="0">
                <a:solidFill>
                  <a:srgbClr val="000000"/>
                </a:solidFill>
                <a:effectLst/>
                <a:latin typeface="宋体" pitchFamily="24"/>
                <a:ea typeface="宋体" pitchFamily="24"/>
                <a:cs typeface="宋体" pitchFamily="24"/>
              </a:rPr>
              <a:t>。</a:t>
            </a:r>
            <a:r>
              <a:rPr lang="en-US" altLang="zh-CN" sz="2400" b="0" i="0" u="none" dirty="0">
                <a:solidFill>
                  <a:srgbClr val="000000"/>
                </a:solidFill>
                <a:effectLst/>
                <a:latin typeface="Times New Roman" pitchFamily="24"/>
                <a:ea typeface="Times New Roman" pitchFamily="24"/>
                <a:cs typeface="宋体" pitchFamily="24"/>
              </a:rPr>
              <a:t> </a:t>
            </a:r>
          </a:p>
        </p:txBody>
      </p:sp>
      <p:sp>
        <p:nvSpPr>
          <p:cNvPr id="11415" name="yt_shape_11415"/>
          <p:cNvSpPr txBox="1"/>
          <p:nvPr/>
        </p:nvSpPr>
        <p:spPr>
          <a:xfrm>
            <a:off x="576127" y="2039435"/>
            <a:ext cx="10370075" cy="892167"/>
          </a:xfrm>
          <a:prstGeom prst="rect">
            <a:avLst/>
          </a:prstGeom>
        </p:spPr>
        <p:txBody>
          <a:bodyPr vert="horz" wrap="square" lIns="0" tIns="0" rIns="0" bIns="0" rtlCol="0">
            <a:spAutoFit/>
          </a:bodyPr>
          <a:lstStyle/>
          <a:p>
            <a:pPr indent="634" algn="l" eaLnBrk="1" latinLnBrk="0" hangingPunct="0">
              <a:lnSpc>
                <a:spcPct val="129999"/>
              </a:lnSpc>
            </a:pPr>
            <a:r>
              <a:rPr lang="zh-CN" altLang="zh-CN" sz="2400" b="0" i="0" u="none">
                <a:solidFill>
                  <a:srgbClr val="FF0000"/>
                </a:solidFill>
                <a:effectLst/>
                <a:latin typeface="Times New Roman" pitchFamily="24"/>
                <a:ea typeface="黑体" pitchFamily="24"/>
                <a:cs typeface="宋体" pitchFamily="24"/>
              </a:rPr>
              <a:t>解析</a:t>
            </a:r>
            <a:r>
              <a:rPr lang="zh-CN" altLang="zh-CN" sz="2400" b="0" i="0" u="none">
                <a:solidFill>
                  <a:srgbClr val="FF0000"/>
                </a:solidFill>
                <a:effectLst/>
                <a:latin typeface="宋体" pitchFamily="24"/>
                <a:ea typeface="宋体" pitchFamily="24"/>
                <a:cs typeface="宋体" pitchFamily="24"/>
              </a:rPr>
              <a:t>：（</a:t>
            </a:r>
            <a:r>
              <a:rPr lang="en-US" altLang="zh-CN" sz="2400" b="0" i="0" u="none">
                <a:solidFill>
                  <a:srgbClr val="FF0000"/>
                </a:solidFill>
                <a:effectLst/>
                <a:latin typeface="Times New Roman" pitchFamily="24"/>
                <a:ea typeface="Times New Roman" pitchFamily="24"/>
                <a:cs typeface="宋体" pitchFamily="24"/>
              </a:rPr>
              <a:t>1</a:t>
            </a:r>
            <a:r>
              <a:rPr lang="zh-CN" altLang="zh-CN" sz="2400" b="0" i="0" u="none">
                <a:solidFill>
                  <a:srgbClr val="FF0000"/>
                </a:solidFill>
                <a:effectLst/>
                <a:latin typeface="宋体" pitchFamily="24"/>
                <a:ea typeface="宋体" pitchFamily="24"/>
                <a:cs typeface="宋体" pitchFamily="24"/>
              </a:rPr>
              <a:t>）</a:t>
            </a:r>
            <a:r>
              <a:rPr lang="en-US" altLang="zh-CN" sz="2400" b="0" i="0" u="none">
                <a:solidFill>
                  <a:srgbClr val="FF0000"/>
                </a:solidFill>
                <a:effectLst/>
                <a:latin typeface="Times New Roman" pitchFamily="24"/>
                <a:ea typeface="Times New Roman" pitchFamily="24"/>
                <a:cs typeface="宋体" pitchFamily="24"/>
              </a:rPr>
              <a:t> </a:t>
            </a:r>
            <a:r>
              <a:rPr lang="zh-CN" altLang="zh-CN" sz="2400" b="0" i="0" u="none">
                <a:solidFill>
                  <a:srgbClr val="FF0000"/>
                </a:solidFill>
                <a:effectLst/>
                <a:latin typeface="Times New Roman" pitchFamily="24"/>
                <a:ea typeface="宋体" pitchFamily="24"/>
                <a:cs typeface="宋体" pitchFamily="24"/>
              </a:rPr>
              <a:t>图</a:t>
            </a:r>
            <a:r>
              <a:rPr lang="en-US" altLang="zh-CN" sz="2400" b="0" i="0" u="none">
                <a:solidFill>
                  <a:srgbClr val="FF0000"/>
                </a:solidFill>
                <a:effectLst/>
                <a:latin typeface="Times New Roman" pitchFamily="24"/>
                <a:ea typeface="Times New Roman" pitchFamily="24"/>
                <a:cs typeface="宋体" pitchFamily="24"/>
              </a:rPr>
              <a:t>1</a:t>
            </a:r>
            <a:r>
              <a:rPr lang="zh-CN" altLang="zh-CN" sz="2400" b="0" i="0" u="none">
                <a:solidFill>
                  <a:srgbClr val="FF0000"/>
                </a:solidFill>
                <a:effectLst/>
                <a:latin typeface="Times New Roman" pitchFamily="24"/>
                <a:ea typeface="宋体" pitchFamily="24"/>
                <a:cs typeface="宋体" pitchFamily="24"/>
              </a:rPr>
              <a:t>中表示光合作用暗反应阶段的是</a:t>
            </a:r>
            <a:r>
              <a:rPr lang="en-US" altLang="zh-CN" sz="2400" b="0" i="0" u="none">
                <a:solidFill>
                  <a:srgbClr val="FF0000"/>
                </a:solidFill>
                <a:effectLst/>
                <a:latin typeface="宋体" pitchFamily="24"/>
                <a:ea typeface="宋体" pitchFamily="24"/>
                <a:cs typeface="宋体" pitchFamily="24"/>
              </a:rPr>
              <a:t>⑥</a:t>
            </a:r>
            <a:r>
              <a:rPr lang="zh-CN" altLang="zh-CN" sz="2400" b="0" i="0" u="none">
                <a:solidFill>
                  <a:srgbClr val="FF0000"/>
                </a:solidFill>
                <a:effectLst/>
                <a:latin typeface="Times New Roman" pitchFamily="24"/>
                <a:ea typeface="宋体" pitchFamily="24"/>
                <a:cs typeface="宋体" pitchFamily="24"/>
              </a:rPr>
              <a:t>二氧化碳的固定</a:t>
            </a:r>
            <a:r>
              <a:rPr lang="zh-CN" altLang="zh-CN" sz="2400" b="0" i="0" u="none">
                <a:solidFill>
                  <a:srgbClr val="FF0000"/>
                </a:solidFill>
                <a:effectLst/>
                <a:latin typeface="宋体" pitchFamily="24"/>
                <a:ea typeface="宋体" pitchFamily="24"/>
                <a:cs typeface="宋体" pitchFamily="24"/>
              </a:rPr>
              <a:t>、</a:t>
            </a:r>
            <a:r>
              <a:rPr lang="en-US" altLang="zh-CN" sz="2400" b="0" i="0" u="none">
                <a:solidFill>
                  <a:srgbClr val="FF0000"/>
                </a:solidFill>
                <a:effectLst/>
                <a:latin typeface="宋体" pitchFamily="24"/>
                <a:ea typeface="宋体" pitchFamily="24"/>
                <a:cs typeface="宋体" pitchFamily="24"/>
              </a:rPr>
              <a:t>①</a:t>
            </a:r>
            <a:r>
              <a:rPr lang="en-US" altLang="zh-CN" sz="2400" b="0" i="0" u="none">
                <a:solidFill>
                  <a:srgbClr val="FF0000"/>
                </a:solidFill>
                <a:effectLst/>
                <a:latin typeface="Times New Roman" pitchFamily="24"/>
                <a:ea typeface="Times New Roman" pitchFamily="24"/>
                <a:cs typeface="宋体" pitchFamily="24"/>
              </a:rPr>
              <a:t>C</a:t>
            </a:r>
            <a:r>
              <a:rPr lang="en-US" altLang="zh-CN" sz="2400" b="0" i="0" u="none" baseline="-25000">
                <a:solidFill>
                  <a:srgbClr val="FF0000"/>
                </a:solidFill>
                <a:effectLst/>
                <a:latin typeface="Times New Roman" pitchFamily="24"/>
                <a:ea typeface="Times New Roman" pitchFamily="24"/>
                <a:cs typeface="宋体" pitchFamily="24"/>
              </a:rPr>
              <a:t>3</a:t>
            </a:r>
            <a:r>
              <a:rPr lang="zh-CN" altLang="zh-CN" sz="2400" b="0" i="0" u="none">
                <a:solidFill>
                  <a:srgbClr val="FF0000"/>
                </a:solidFill>
                <a:effectLst/>
                <a:latin typeface="Times New Roman" pitchFamily="24"/>
                <a:ea typeface="宋体" pitchFamily="24"/>
                <a:cs typeface="宋体" pitchFamily="24"/>
              </a:rPr>
              <a:t>的还原</a:t>
            </a:r>
            <a:r>
              <a:rPr lang="zh-CN" altLang="zh-CN" sz="2400" b="0" i="0" u="none">
                <a:solidFill>
                  <a:srgbClr val="FF0000"/>
                </a:solidFill>
                <a:effectLst/>
                <a:latin typeface="宋体" pitchFamily="24"/>
                <a:ea typeface="宋体" pitchFamily="24"/>
                <a:cs typeface="宋体" pitchFamily="24"/>
              </a:rPr>
              <a:t>。</a:t>
            </a:r>
            <a:r>
              <a:rPr lang="en-US" altLang="zh-CN" sz="2400" b="0" i="0" u="none">
                <a:solidFill>
                  <a:srgbClr val="FF0000"/>
                </a:solidFill>
                <a:effectLst/>
                <a:latin typeface="宋体" pitchFamily="24"/>
                <a:ea typeface="宋体" pitchFamily="24"/>
                <a:cs typeface="宋体" pitchFamily="24"/>
              </a:rPr>
              <a:t>⑤</a:t>
            </a:r>
            <a:r>
              <a:rPr lang="zh-CN" altLang="zh-CN" sz="2400" b="0" i="0" u="none">
                <a:solidFill>
                  <a:srgbClr val="FF0000"/>
                </a:solidFill>
                <a:effectLst/>
                <a:latin typeface="Times New Roman" pitchFamily="24"/>
                <a:ea typeface="宋体" pitchFamily="24"/>
                <a:cs typeface="宋体" pitchFamily="24"/>
              </a:rPr>
              <a:t>过程是水的光解</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必须在有光条件下才能进行</a:t>
            </a:r>
            <a:r>
              <a:rPr lang="zh-CN" altLang="zh-CN" sz="2400" b="0" i="0" u="none">
                <a:solidFill>
                  <a:srgbClr val="FF0000"/>
                </a:solidFill>
                <a:effectLst/>
                <a:latin typeface="宋体" pitchFamily="24"/>
                <a:ea typeface="宋体" pitchFamily="24"/>
                <a:cs typeface="宋体" pitchFamily="24"/>
              </a:rPr>
              <a:t>。</a:t>
            </a:r>
          </a:p>
        </p:txBody>
      </p:sp>
      <p:sp>
        <p:nvSpPr>
          <p:cNvPr id="2" name="文本框 1">
            <a:extLst>
              <a:ext uri="{FF2B5EF4-FFF2-40B4-BE49-F238E27FC236}">
                <a16:creationId xmlns:a16="http://schemas.microsoft.com/office/drawing/2014/main" id="{DF5EEB3D-6F0D-C9C3-6F68-A3D4BC428322}"/>
              </a:ext>
            </a:extLst>
          </p:cNvPr>
          <p:cNvSpPr txBox="1"/>
          <p:nvPr/>
        </p:nvSpPr>
        <p:spPr>
          <a:xfrm>
            <a:off x="6353516" y="1033194"/>
            <a:ext cx="789686" cy="569100"/>
          </a:xfrm>
          <a:prstGeom prst="rect">
            <a:avLst/>
          </a:prstGeom>
          <a:noFill/>
        </p:spPr>
        <p:txBody>
          <a:bodyPr vert="horz" wrap="none" rtlCol="0">
            <a:noAutofit/>
          </a:bodyPr>
          <a:lstStyle/>
          <a:p>
            <a:pPr>
              <a:lnSpc>
                <a:spcPct val="129999"/>
              </a:lnSpc>
            </a:pPr>
            <a:r>
              <a:rPr kumimoji="0" lang="en-US" altLang="zh-CN" sz="2400" b="0" i="0" strike="noStrike" kern="1200" cap="none" spc="0" normalizeH="0" baseline="0" noProof="0">
                <a:ln>
                  <a:noFill/>
                </a:ln>
                <a:solidFill>
                  <a:srgbClr val="FF0000"/>
                </a:solidFill>
                <a:effectLst/>
                <a:uLnTx/>
                <a:uFill>
                  <a:solidFill>
                    <a:srgbClr val="000000"/>
                  </a:solidFill>
                </a:uFill>
                <a:latin typeface="宋体" pitchFamily="24"/>
                <a:ea typeface="宋体" pitchFamily="24"/>
                <a:cs typeface="宋体" pitchFamily="24"/>
              </a:rPr>
              <a:t>⑥①</a:t>
            </a:r>
            <a:endParaRPr lang="zh-CN" altLang="en-US">
              <a:solidFill>
                <a:srgbClr val="FF0000"/>
              </a:solidFill>
            </a:endParaRPr>
          </a:p>
        </p:txBody>
      </p:sp>
      <p:sp>
        <p:nvSpPr>
          <p:cNvPr id="3" name="文本框 2">
            <a:extLst>
              <a:ext uri="{FF2B5EF4-FFF2-40B4-BE49-F238E27FC236}">
                <a16:creationId xmlns:a16="http://schemas.microsoft.com/office/drawing/2014/main" id="{62BFAD04-65E2-C6A4-94C1-F523FB607470}"/>
              </a:ext>
            </a:extLst>
          </p:cNvPr>
          <p:cNvSpPr txBox="1"/>
          <p:nvPr/>
        </p:nvSpPr>
        <p:spPr>
          <a:xfrm>
            <a:off x="9401515" y="1033194"/>
            <a:ext cx="484886" cy="569100"/>
          </a:xfrm>
          <a:prstGeom prst="rect">
            <a:avLst/>
          </a:prstGeom>
          <a:noFill/>
        </p:spPr>
        <p:txBody>
          <a:bodyPr vert="horz" wrap="none" rtlCol="0">
            <a:noAutofit/>
          </a:bodyPr>
          <a:lstStyle/>
          <a:p>
            <a:pPr>
              <a:lnSpc>
                <a:spcPct val="129999"/>
              </a:lnSpc>
            </a:pPr>
            <a:r>
              <a:rPr kumimoji="0" lang="en-US" altLang="zh-CN" sz="2400" b="0" i="0" strike="noStrike" kern="1200" cap="none" spc="0" normalizeH="0" baseline="0" noProof="0">
                <a:ln>
                  <a:noFill/>
                </a:ln>
                <a:solidFill>
                  <a:srgbClr val="FF0000"/>
                </a:solidFill>
                <a:effectLst/>
                <a:uLnTx/>
                <a:uFill>
                  <a:solidFill>
                    <a:srgbClr val="000000"/>
                  </a:solidFill>
                </a:uFill>
                <a:latin typeface="宋体" pitchFamily="24"/>
                <a:ea typeface="宋体" pitchFamily="24"/>
                <a:cs typeface="宋体" pitchFamily="24"/>
              </a:rPr>
              <a:t>⑤</a:t>
            </a:r>
            <a:endParaRPr lang="zh-CN" altLang="en-US">
              <a:solidFill>
                <a:srgbClr val="FF0000"/>
              </a:solidFill>
            </a:endParaRPr>
          </a:p>
        </p:txBody>
      </p:sp>
      <p:pic>
        <p:nvPicPr>
          <p:cNvPr id="10" name="yt_image_11408">
            <a:extLst>
              <a:ext uri="{FF2B5EF4-FFF2-40B4-BE49-F238E27FC236}">
                <a16:creationId xmlns:a16="http://schemas.microsoft.com/office/drawing/2014/main" id="{DF48D53F-5923-4D99-BF1C-379273B69F6B}"/>
              </a:ext>
              <a:ext uri="">
                <a16:creationId xmlns="" xmlns:a16="http://schemas.microsoft.com/office/drawing/2014/main" xmlns:a14="http://schemas.microsoft.com/office/drawing/2010/main" id="{5351258F-BC95-41E6-9372-C2FE361B0291}"/>
              </a:ext>
            </a:extLst>
          </p:cNvPr>
          <p:cNvPicPr>
            <a:picLocks noChangeAspect="1" noChangeArrowheads="1"/>
          </p:cNvPicPr>
          <p:nvPr/>
        </p:nvPicPr>
        <p:blipFill>
          <a:blip r:embed="rId2" cstate="print"/>
          <a:srcRect/>
          <a:stretch>
            <a:fillRect/>
          </a:stretch>
        </p:blipFill>
        <p:spPr bwMode="auto">
          <a:xfrm>
            <a:off x="4095380" y="3240087"/>
            <a:ext cx="2978150" cy="2059940"/>
          </a:xfrm>
          <a:prstGeom prst="rect">
            <a:avLst/>
          </a:prstGeom>
          <a:noFill/>
          <a:extLst>
            <a:ext uri="{909E8E84-426E-40DD-AFC4-6F175D3DCCD1}">
              <a14:hiddenFill xmlns:a14="http://schemas.microsoft.com/office/drawing/2010/main">
                <a:solidFill>
                  <a:srgbClr val="FFFFFF"/>
                </a:solidFill>
              </a14:hiddenFill>
            </a:ext>
          </a:extLst>
        </p:spPr>
      </p:pic>
      <p:sp>
        <p:nvSpPr>
          <p:cNvPr id="11" name="yt_shape_11412">
            <a:extLst>
              <a:ext uri="{FF2B5EF4-FFF2-40B4-BE49-F238E27FC236}">
                <a16:creationId xmlns:a16="http://schemas.microsoft.com/office/drawing/2014/main" id="{3FD8D3AC-46FC-4561-8E03-FCD32473DBFF}"/>
              </a:ext>
            </a:extLst>
          </p:cNvPr>
          <p:cNvSpPr txBox="1"/>
          <p:nvPr/>
        </p:nvSpPr>
        <p:spPr>
          <a:xfrm>
            <a:off x="5265906" y="5300027"/>
            <a:ext cx="637098" cy="428515"/>
          </a:xfrm>
          <a:prstGeom prst="rect">
            <a:avLst/>
          </a:prstGeom>
        </p:spPr>
        <p:txBody>
          <a:bodyPr vert="horz" wrap="square" lIns="0" tIns="0" rIns="0" bIns="0" rtlCol="0">
            <a:spAutoFit/>
          </a:bodyPr>
          <a:lstStyle/>
          <a:p>
            <a:pPr algn="just" eaLnBrk="1" latinLnBrk="0" hangingPunct="0">
              <a:lnSpc>
                <a:spcPct val="129999"/>
              </a:lnSpc>
            </a:pPr>
            <a:r>
              <a:rPr lang="zh-CN" altLang="zh-CN" sz="2400" b="0" i="0" u="none">
                <a:solidFill>
                  <a:srgbClr val="000000"/>
                </a:solidFill>
                <a:effectLst/>
                <a:latin typeface="Times New Roman" pitchFamily="24"/>
                <a:ea typeface="黑体" pitchFamily="24"/>
                <a:cs typeface="宋体" pitchFamily="24"/>
              </a:rPr>
              <a:t>图</a:t>
            </a:r>
            <a:r>
              <a:rPr lang="en-US" altLang="zh-CN" sz="2400" b="1" i="0" u="none">
                <a:solidFill>
                  <a:srgbClr val="000000"/>
                </a:solidFill>
                <a:effectLst/>
                <a:latin typeface="Times New Roman" pitchFamily="24"/>
                <a:ea typeface="Times New Roman" pitchFamily="24"/>
                <a:cs typeface="宋体" pitchFamily="24"/>
              </a:rPr>
              <a:t>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41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15" grpId="0" build="allAtOnce"/>
      <p:bldP spid="2" grpId="0" build="allAtOnce"/>
      <p:bldP spid="3" grpId="0" build="allAtOnce"/>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1416" name="yt_shape_11416"/>
          <p:cNvSpPr txBox="1"/>
          <p:nvPr/>
        </p:nvSpPr>
        <p:spPr>
          <a:xfrm>
            <a:off x="576127" y="808459"/>
            <a:ext cx="10370075" cy="908647"/>
          </a:xfrm>
          <a:prstGeom prst="rect">
            <a:avLst/>
          </a:prstGeom>
        </p:spPr>
        <p:txBody>
          <a:bodyPr vert="horz" wrap="square" lIns="0" tIns="0" rIns="0" bIns="0" rtlCol="0">
            <a:spAutoFit/>
          </a:bodyPr>
          <a:lstStyle/>
          <a:p>
            <a:pPr algn="just" eaLnBrk="1" latinLnBrk="0" hangingPunct="0">
              <a:lnSpc>
                <a:spcPct val="129999"/>
              </a:lnSpc>
            </a:pPr>
            <a:r>
              <a:rPr lang="zh-CN" altLang="zh-CN" sz="2400" b="0" i="0" u="none" dirty="0">
                <a:solidFill>
                  <a:srgbClr val="000000"/>
                </a:solidFill>
                <a:effectLst/>
                <a:latin typeface="宋体" pitchFamily="24"/>
                <a:ea typeface="宋体" pitchFamily="24"/>
                <a:cs typeface="宋体" pitchFamily="24"/>
              </a:rPr>
              <a:t>（</a:t>
            </a:r>
            <a:r>
              <a:rPr lang="en-US" altLang="zh-CN" sz="2400" b="0" i="0" u="none" dirty="0">
                <a:solidFill>
                  <a:srgbClr val="000000"/>
                </a:solidFill>
                <a:effectLst/>
                <a:latin typeface="Times New Roman" pitchFamily="24"/>
                <a:ea typeface="Times New Roman" pitchFamily="24"/>
                <a:cs typeface="宋体" pitchFamily="24"/>
              </a:rPr>
              <a:t>2</a:t>
            </a:r>
            <a:r>
              <a:rPr lang="zh-CN" altLang="zh-CN" sz="2400" b="0" i="0" u="none" dirty="0">
                <a:solidFill>
                  <a:srgbClr val="000000"/>
                </a:solidFill>
                <a:effectLst/>
                <a:latin typeface="宋体" pitchFamily="24"/>
                <a:ea typeface="宋体" pitchFamily="24"/>
                <a:cs typeface="宋体" pitchFamily="24"/>
              </a:rPr>
              <a:t>）</a:t>
            </a:r>
            <a:r>
              <a:rPr lang="en-US" altLang="zh-CN" sz="2400" b="0" i="0" u="none" dirty="0">
                <a:solidFill>
                  <a:srgbClr val="000000"/>
                </a:solidFill>
                <a:effectLst/>
                <a:latin typeface="Times New Roman" pitchFamily="24"/>
                <a:ea typeface="Times New Roman" pitchFamily="24"/>
                <a:cs typeface="宋体" pitchFamily="24"/>
              </a:rPr>
              <a:t> </a:t>
            </a:r>
            <a:r>
              <a:rPr lang="zh-CN" altLang="zh-CN" sz="2400" b="0" i="0" u="none" dirty="0">
                <a:solidFill>
                  <a:srgbClr val="000000"/>
                </a:solidFill>
                <a:effectLst/>
                <a:latin typeface="Times New Roman" pitchFamily="24"/>
                <a:ea typeface="宋体" pitchFamily="24"/>
                <a:cs typeface="宋体" pitchFamily="24"/>
              </a:rPr>
              <a:t>图</a:t>
            </a:r>
            <a:r>
              <a:rPr lang="en-US" altLang="zh-CN" sz="2400" b="0" i="0" u="none" dirty="0">
                <a:solidFill>
                  <a:srgbClr val="000000"/>
                </a:solidFill>
                <a:effectLst/>
                <a:latin typeface="Times New Roman" pitchFamily="24"/>
                <a:ea typeface="Times New Roman" pitchFamily="24"/>
                <a:cs typeface="宋体" pitchFamily="24"/>
              </a:rPr>
              <a:t>1</a:t>
            </a:r>
            <a:r>
              <a:rPr lang="zh-CN" altLang="zh-CN" sz="2400" b="0" i="0" u="none" dirty="0">
                <a:solidFill>
                  <a:srgbClr val="000000"/>
                </a:solidFill>
                <a:effectLst/>
                <a:latin typeface="Times New Roman" pitchFamily="24"/>
                <a:ea typeface="宋体" pitchFamily="24"/>
                <a:cs typeface="宋体" pitchFamily="24"/>
              </a:rPr>
              <a:t>中</a:t>
            </a:r>
            <a:r>
              <a:rPr lang="en-US" altLang="zh-CN" sz="2400" b="0" i="0" u="none" dirty="0">
                <a:solidFill>
                  <a:srgbClr val="000000"/>
                </a:solidFill>
                <a:effectLst/>
                <a:latin typeface="宋体" pitchFamily="24"/>
                <a:ea typeface="宋体" pitchFamily="24"/>
                <a:cs typeface="宋体" pitchFamily="24"/>
              </a:rPr>
              <a:t>②</a:t>
            </a:r>
            <a:r>
              <a:rPr lang="zh-CN" altLang="zh-CN" sz="2400" b="0" i="0" u="none" dirty="0">
                <a:solidFill>
                  <a:srgbClr val="000000"/>
                </a:solidFill>
                <a:effectLst/>
                <a:latin typeface="Times New Roman" pitchFamily="24"/>
                <a:ea typeface="宋体" pitchFamily="24"/>
                <a:cs typeface="宋体" pitchFamily="24"/>
              </a:rPr>
              <a:t>发生的场所是</a:t>
            </a:r>
            <a:r>
              <a:rPr lang="zh-CN" altLang="zh-CN" sz="100" b="0" i="0" spc="-100" dirty="0">
                <a:solidFill>
                  <a:srgbClr val="FF0000"/>
                </a:solidFill>
                <a:effectLst/>
                <a:latin typeface="Times New Roman" pitchFamily="24"/>
                <a:ea typeface="宋体" pitchFamily="24"/>
                <a:cs typeface="宋体" pitchFamily="24"/>
              </a:rPr>
              <a:t> </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zh-CN" altLang="zh-CN" sz="2400" b="0" i="0" u="sng" dirty="0">
                <a:solidFill>
                  <a:srgbClr val="FF0000">
                    <a:alpha val="0"/>
                  </a:srgbClr>
                </a:solidFill>
                <a:effectLst/>
                <a:uFill>
                  <a:solidFill>
                    <a:srgbClr val="000000"/>
                  </a:solidFill>
                </a:uFill>
                <a:latin typeface="Times New Roman" pitchFamily="24"/>
                <a:ea typeface="宋体" pitchFamily="24"/>
                <a:cs typeface="宋体" pitchFamily="24"/>
              </a:rPr>
              <a:t>细胞质基质</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dirty="0">
                <a:noFill/>
                <a:effectLst/>
                <a:latin typeface="Times New Roman" pitchFamily="24"/>
                <a:ea typeface="宋体" pitchFamily="24"/>
                <a:cs typeface="宋体" pitchFamily="24"/>
              </a:rPr>
              <a:t>⁠</a:t>
            </a:r>
            <a:r>
              <a:rPr lang="zh-CN" altLang="zh-CN" sz="2400" b="0" i="0" u="none" dirty="0">
                <a:solidFill>
                  <a:srgbClr val="000000"/>
                </a:solidFill>
                <a:effectLst/>
                <a:latin typeface="宋体" pitchFamily="24"/>
                <a:ea typeface="宋体" pitchFamily="24"/>
                <a:cs typeface="宋体" pitchFamily="24"/>
              </a:rPr>
              <a:t>，</a:t>
            </a:r>
            <a:r>
              <a:rPr lang="zh-CN" altLang="zh-CN" sz="2400" b="0" i="0" u="none" dirty="0">
                <a:solidFill>
                  <a:srgbClr val="000000"/>
                </a:solidFill>
                <a:effectLst/>
                <a:latin typeface="Times New Roman" pitchFamily="24"/>
                <a:ea typeface="宋体" pitchFamily="24"/>
                <a:cs typeface="宋体" pitchFamily="24"/>
              </a:rPr>
              <a:t>氧气参与图中</a:t>
            </a:r>
            <a:r>
              <a:rPr lang="zh-CN" altLang="zh-CN" sz="100" b="0" i="0" spc="-100" dirty="0">
                <a:solidFill>
                  <a:srgbClr val="FF0000"/>
                </a:solidFill>
                <a:effectLst/>
                <a:latin typeface="Times New Roman" pitchFamily="24"/>
                <a:ea typeface="宋体" pitchFamily="24"/>
                <a:cs typeface="宋体" pitchFamily="24"/>
              </a:rPr>
              <a:t> </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en-US" altLang="zh-CN" sz="2400" b="0" i="0" u="sng" dirty="0">
                <a:solidFill>
                  <a:srgbClr val="FF0000">
                    <a:alpha val="0"/>
                  </a:srgbClr>
                </a:solidFill>
                <a:effectLst/>
                <a:uFill>
                  <a:solidFill>
                    <a:srgbClr val="000000"/>
                  </a:solidFill>
                </a:uFill>
                <a:latin typeface="宋体" pitchFamily="24"/>
                <a:ea typeface="宋体" pitchFamily="24"/>
                <a:cs typeface="宋体" pitchFamily="24"/>
              </a:rPr>
              <a:t>④</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dirty="0">
                <a:noFill/>
                <a:effectLst/>
                <a:latin typeface="Times New Roman" pitchFamily="24"/>
                <a:ea typeface="宋体" pitchFamily="24"/>
                <a:cs typeface="宋体" pitchFamily="24"/>
              </a:rPr>
              <a:t>⁠</a:t>
            </a:r>
            <a:r>
              <a:rPr lang="zh-CN" altLang="zh-CN" sz="2400" b="0" i="0" u="none" dirty="0">
                <a:solidFill>
                  <a:srgbClr val="000000"/>
                </a:solidFill>
                <a:effectLst/>
                <a:latin typeface="宋体" pitchFamily="24"/>
                <a:ea typeface="宋体" pitchFamily="24"/>
                <a:cs typeface="宋体" pitchFamily="24"/>
              </a:rPr>
              <a:t>（</a:t>
            </a:r>
            <a:r>
              <a:rPr lang="zh-CN" altLang="zh-CN" sz="2400" b="0" i="0" u="none" dirty="0">
                <a:solidFill>
                  <a:srgbClr val="000000"/>
                </a:solidFill>
                <a:effectLst/>
                <a:latin typeface="Times New Roman" pitchFamily="24"/>
                <a:ea typeface="宋体" pitchFamily="24"/>
                <a:cs typeface="宋体" pitchFamily="24"/>
              </a:rPr>
              <a:t>填序号</a:t>
            </a:r>
            <a:r>
              <a:rPr lang="zh-CN" altLang="zh-CN" sz="2400" b="0" i="0" u="none" dirty="0">
                <a:solidFill>
                  <a:srgbClr val="000000"/>
                </a:solidFill>
                <a:effectLst/>
                <a:latin typeface="宋体" pitchFamily="24"/>
                <a:ea typeface="宋体" pitchFamily="24"/>
                <a:cs typeface="宋体" pitchFamily="24"/>
              </a:rPr>
              <a:t>）</a:t>
            </a:r>
            <a:r>
              <a:rPr lang="zh-CN" altLang="zh-CN" sz="2400" b="0" i="0" u="none" dirty="0">
                <a:solidFill>
                  <a:srgbClr val="000000"/>
                </a:solidFill>
                <a:effectLst/>
                <a:latin typeface="Times New Roman" pitchFamily="24"/>
                <a:ea typeface="宋体" pitchFamily="24"/>
                <a:cs typeface="宋体" pitchFamily="24"/>
              </a:rPr>
              <a:t>过程</a:t>
            </a:r>
            <a:r>
              <a:rPr lang="zh-CN" altLang="zh-CN" sz="2400" b="0" i="0" u="none" dirty="0">
                <a:solidFill>
                  <a:srgbClr val="000000"/>
                </a:solidFill>
                <a:effectLst/>
                <a:latin typeface="宋体" pitchFamily="24"/>
                <a:ea typeface="宋体" pitchFamily="24"/>
                <a:cs typeface="宋体" pitchFamily="24"/>
              </a:rPr>
              <a:t>。</a:t>
            </a:r>
            <a:r>
              <a:rPr lang="en-US" altLang="zh-CN" sz="2400" b="0" i="0" u="none" dirty="0">
                <a:solidFill>
                  <a:srgbClr val="000000"/>
                </a:solidFill>
                <a:effectLst/>
                <a:latin typeface="Times New Roman" pitchFamily="24"/>
                <a:ea typeface="Times New Roman" pitchFamily="24"/>
                <a:cs typeface="宋体" pitchFamily="24"/>
              </a:rPr>
              <a:t> </a:t>
            </a:r>
          </a:p>
        </p:txBody>
      </p:sp>
      <p:sp>
        <p:nvSpPr>
          <p:cNvPr id="11417" name="yt_shape_11417"/>
          <p:cNvSpPr txBox="1"/>
          <p:nvPr/>
        </p:nvSpPr>
        <p:spPr>
          <a:xfrm>
            <a:off x="576127" y="1755368"/>
            <a:ext cx="10370075" cy="908647"/>
          </a:xfrm>
          <a:prstGeom prst="rect">
            <a:avLst/>
          </a:prstGeom>
        </p:spPr>
        <p:txBody>
          <a:bodyPr vert="horz" wrap="square" lIns="0" tIns="0" rIns="0" bIns="0" rtlCol="0">
            <a:spAutoFit/>
          </a:bodyPr>
          <a:lstStyle/>
          <a:p>
            <a:pPr indent="634" algn="just" eaLnBrk="1" latinLnBrk="0" hangingPunct="0">
              <a:lnSpc>
                <a:spcPct val="129999"/>
              </a:lnSpc>
            </a:pPr>
            <a:r>
              <a:rPr lang="zh-CN" altLang="zh-CN" sz="2400" b="0" i="0" u="none">
                <a:solidFill>
                  <a:srgbClr val="FF0000"/>
                </a:solidFill>
                <a:effectLst/>
                <a:latin typeface="Times New Roman" pitchFamily="24"/>
                <a:ea typeface="黑体" pitchFamily="24"/>
                <a:cs typeface="宋体" pitchFamily="24"/>
              </a:rPr>
              <a:t>解析</a:t>
            </a:r>
            <a:r>
              <a:rPr lang="zh-CN" altLang="zh-CN" sz="2400" b="0" i="0" u="none">
                <a:solidFill>
                  <a:srgbClr val="FF0000"/>
                </a:solidFill>
                <a:effectLst/>
                <a:latin typeface="宋体" pitchFamily="24"/>
                <a:ea typeface="宋体" pitchFamily="24"/>
                <a:cs typeface="宋体" pitchFamily="24"/>
              </a:rPr>
              <a:t>：（</a:t>
            </a:r>
            <a:r>
              <a:rPr lang="en-US" altLang="zh-CN" sz="2400" b="0" i="0" u="none">
                <a:solidFill>
                  <a:srgbClr val="FF0000"/>
                </a:solidFill>
                <a:effectLst/>
                <a:latin typeface="Times New Roman" pitchFamily="24"/>
                <a:ea typeface="Times New Roman" pitchFamily="24"/>
                <a:cs typeface="宋体" pitchFamily="24"/>
              </a:rPr>
              <a:t>2</a:t>
            </a:r>
            <a:r>
              <a:rPr lang="zh-CN" altLang="zh-CN" sz="2400" b="0" i="0" u="none">
                <a:solidFill>
                  <a:srgbClr val="FF0000"/>
                </a:solidFill>
                <a:effectLst/>
                <a:latin typeface="宋体" pitchFamily="24"/>
                <a:ea typeface="宋体" pitchFamily="24"/>
                <a:cs typeface="宋体" pitchFamily="24"/>
              </a:rPr>
              <a:t>）</a:t>
            </a:r>
            <a:r>
              <a:rPr lang="en-US" altLang="zh-CN" sz="2400" b="0" i="0" u="none">
                <a:solidFill>
                  <a:srgbClr val="FF0000"/>
                </a:solidFill>
                <a:effectLst/>
                <a:latin typeface="Times New Roman" pitchFamily="24"/>
                <a:ea typeface="Times New Roman" pitchFamily="24"/>
                <a:cs typeface="宋体" pitchFamily="24"/>
              </a:rPr>
              <a:t> </a:t>
            </a:r>
            <a:r>
              <a:rPr lang="zh-CN" altLang="zh-CN" sz="2400" b="0" i="0" u="none">
                <a:solidFill>
                  <a:srgbClr val="FF0000"/>
                </a:solidFill>
                <a:effectLst/>
                <a:latin typeface="Times New Roman" pitchFamily="24"/>
                <a:ea typeface="宋体" pitchFamily="24"/>
                <a:cs typeface="宋体" pitchFamily="24"/>
              </a:rPr>
              <a:t>图</a:t>
            </a:r>
            <a:r>
              <a:rPr lang="en-US" altLang="zh-CN" sz="2400" b="0" i="0" u="none">
                <a:solidFill>
                  <a:srgbClr val="FF0000"/>
                </a:solidFill>
                <a:effectLst/>
                <a:latin typeface="Times New Roman" pitchFamily="24"/>
                <a:ea typeface="Times New Roman" pitchFamily="24"/>
                <a:cs typeface="宋体" pitchFamily="24"/>
              </a:rPr>
              <a:t>1</a:t>
            </a:r>
            <a:r>
              <a:rPr lang="zh-CN" altLang="zh-CN" sz="2400" b="0" i="0" u="none">
                <a:solidFill>
                  <a:srgbClr val="FF0000"/>
                </a:solidFill>
                <a:effectLst/>
                <a:latin typeface="Times New Roman" pitchFamily="24"/>
                <a:ea typeface="宋体" pitchFamily="24"/>
                <a:cs typeface="宋体" pitchFamily="24"/>
              </a:rPr>
              <a:t>中</a:t>
            </a:r>
            <a:r>
              <a:rPr lang="en-US" altLang="zh-CN" sz="2400" b="0" i="0" u="none">
                <a:solidFill>
                  <a:srgbClr val="FF0000"/>
                </a:solidFill>
                <a:effectLst/>
                <a:latin typeface="宋体" pitchFamily="24"/>
                <a:ea typeface="宋体" pitchFamily="24"/>
                <a:cs typeface="宋体" pitchFamily="24"/>
              </a:rPr>
              <a:t>②</a:t>
            </a:r>
            <a:r>
              <a:rPr lang="zh-CN" altLang="zh-CN" sz="2400" b="0" i="0" u="none">
                <a:solidFill>
                  <a:srgbClr val="FF0000"/>
                </a:solidFill>
                <a:effectLst/>
                <a:latin typeface="Times New Roman" pitchFamily="24"/>
                <a:ea typeface="宋体" pitchFamily="24"/>
                <a:cs typeface="宋体" pitchFamily="24"/>
              </a:rPr>
              <a:t>是葡萄糖分解成丙酮酸和</a:t>
            </a:r>
            <a:r>
              <a:rPr lang="en-US" altLang="zh-CN" sz="2400" b="0" i="0" u="none">
                <a:solidFill>
                  <a:srgbClr val="FF0000"/>
                </a:solidFill>
                <a:effectLst/>
                <a:latin typeface="Times New Roman" pitchFamily="24"/>
                <a:ea typeface="宋体" pitchFamily="24"/>
                <a:cs typeface="宋体" pitchFamily="24"/>
              </a:rPr>
              <a:t>[</a:t>
            </a:r>
            <a:r>
              <a:rPr lang="en-US" altLang="zh-CN" sz="2400" b="0" i="0" u="none">
                <a:solidFill>
                  <a:srgbClr val="FF0000"/>
                </a:solidFill>
                <a:effectLst/>
                <a:latin typeface="Times New Roman" pitchFamily="24"/>
                <a:ea typeface="Times New Roman" pitchFamily="24"/>
                <a:cs typeface="宋体" pitchFamily="24"/>
              </a:rPr>
              <a:t>H</a:t>
            </a:r>
            <a:r>
              <a:rPr lang="en-US" altLang="zh-CN" sz="2400" b="0" i="0" u="none">
                <a:solidFill>
                  <a:srgbClr val="FF0000"/>
                </a:solidFill>
                <a:effectLst/>
                <a:latin typeface="Times New Roman" pitchFamily="24"/>
                <a:ea typeface="宋体" pitchFamily="24"/>
                <a:cs typeface="宋体" pitchFamily="24"/>
              </a:rPr>
              <a:t>]</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发生在细胞质基质</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氧气参与有氧呼吸的第三阶段</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与</a:t>
            </a:r>
            <a:r>
              <a:rPr lang="en-US" altLang="zh-CN" sz="2400" b="0" i="0" u="none">
                <a:solidFill>
                  <a:srgbClr val="FF0000"/>
                </a:solidFill>
                <a:effectLst/>
                <a:latin typeface="Times New Roman" pitchFamily="24"/>
                <a:ea typeface="宋体" pitchFamily="24"/>
                <a:cs typeface="宋体" pitchFamily="24"/>
              </a:rPr>
              <a:t>[</a:t>
            </a:r>
            <a:r>
              <a:rPr lang="en-US" altLang="zh-CN" sz="2400" b="0" i="0" u="none">
                <a:solidFill>
                  <a:srgbClr val="FF0000"/>
                </a:solidFill>
                <a:effectLst/>
                <a:latin typeface="Times New Roman" pitchFamily="24"/>
                <a:ea typeface="Times New Roman" pitchFamily="24"/>
                <a:cs typeface="宋体" pitchFamily="24"/>
              </a:rPr>
              <a:t>H</a:t>
            </a:r>
            <a:r>
              <a:rPr lang="en-US" altLang="zh-CN" sz="2400" b="0" i="0" u="none">
                <a:solidFill>
                  <a:srgbClr val="FF0000"/>
                </a:solidFill>
                <a:effectLst/>
                <a:latin typeface="Times New Roman"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反应生成水</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是</a:t>
            </a:r>
            <a:r>
              <a:rPr lang="en-US" altLang="zh-CN" sz="2400" b="0" i="0" u="none">
                <a:solidFill>
                  <a:srgbClr val="FF0000"/>
                </a:solidFill>
                <a:effectLst/>
                <a:latin typeface="宋体" pitchFamily="24"/>
                <a:ea typeface="宋体" pitchFamily="24"/>
                <a:cs typeface="宋体" pitchFamily="24"/>
              </a:rPr>
              <a:t>④</a:t>
            </a:r>
            <a:r>
              <a:rPr lang="zh-CN" altLang="zh-CN" sz="2400" b="0" i="0" u="none">
                <a:solidFill>
                  <a:srgbClr val="FF0000"/>
                </a:solidFill>
                <a:effectLst/>
                <a:latin typeface="Times New Roman" pitchFamily="24"/>
                <a:ea typeface="宋体" pitchFamily="24"/>
                <a:cs typeface="宋体" pitchFamily="24"/>
              </a:rPr>
              <a:t>过程</a:t>
            </a:r>
            <a:r>
              <a:rPr lang="zh-CN" altLang="zh-CN" sz="2400" b="0" i="0" u="none">
                <a:solidFill>
                  <a:srgbClr val="FF0000"/>
                </a:solidFill>
                <a:effectLst/>
                <a:latin typeface="宋体" pitchFamily="24"/>
                <a:ea typeface="宋体" pitchFamily="24"/>
                <a:cs typeface="宋体" pitchFamily="24"/>
              </a:rPr>
              <a:t>。</a:t>
            </a:r>
          </a:p>
        </p:txBody>
      </p:sp>
      <p:sp>
        <p:nvSpPr>
          <p:cNvPr id="4" name="文本框 3">
            <a:extLst>
              <a:ext uri="{FF2B5EF4-FFF2-40B4-BE49-F238E27FC236}">
                <a16:creationId xmlns:a16="http://schemas.microsoft.com/office/drawing/2014/main" id="{23DD4141-E6E8-3036-1DCA-971303E4AB52}"/>
              </a:ext>
            </a:extLst>
          </p:cNvPr>
          <p:cNvSpPr txBox="1"/>
          <p:nvPr/>
        </p:nvSpPr>
        <p:spPr>
          <a:xfrm>
            <a:off x="4777041" y="749127"/>
            <a:ext cx="1704086" cy="569100"/>
          </a:xfrm>
          <a:prstGeom prst="rect">
            <a:avLst/>
          </a:prstGeom>
          <a:noFill/>
        </p:spPr>
        <p:txBody>
          <a:bodyPr vert="horz" wrap="none" rtlCol="0">
            <a:noAutofit/>
          </a:bodyPr>
          <a:lstStyle/>
          <a:p>
            <a:pPr algn="just">
              <a:lnSpc>
                <a:spcPct val="129999"/>
              </a:lnSpc>
            </a:pPr>
            <a:r>
              <a:rPr kumimoji="0" lang="zh-CN" altLang="zh-CN" sz="2400" b="0" i="0" strike="noStrike" kern="1200" cap="none" spc="0" normalizeH="0" baseline="0" noProof="0" dirty="0">
                <a:ln>
                  <a:noFill/>
                </a:ln>
                <a:solidFill>
                  <a:srgbClr val="FF0000"/>
                </a:solidFill>
                <a:effectLst/>
                <a:uLnTx/>
                <a:uFill>
                  <a:solidFill>
                    <a:srgbClr val="000000"/>
                  </a:solidFill>
                </a:uFill>
                <a:latin typeface="Times New Roman" pitchFamily="24"/>
                <a:ea typeface="宋体" pitchFamily="24"/>
                <a:cs typeface="宋体" pitchFamily="24"/>
              </a:rPr>
              <a:t>细胞质基质</a:t>
            </a:r>
            <a:endParaRPr lang="zh-CN" altLang="en-US" dirty="0">
              <a:solidFill>
                <a:srgbClr val="FF0000"/>
              </a:solidFill>
            </a:endParaRPr>
          </a:p>
        </p:txBody>
      </p:sp>
      <p:sp>
        <p:nvSpPr>
          <p:cNvPr id="5" name="文本框 4">
            <a:extLst>
              <a:ext uri="{FF2B5EF4-FFF2-40B4-BE49-F238E27FC236}">
                <a16:creationId xmlns:a16="http://schemas.microsoft.com/office/drawing/2014/main" id="{19BE602E-C71A-888F-2D66-6FC1379FBEE2}"/>
              </a:ext>
            </a:extLst>
          </p:cNvPr>
          <p:cNvSpPr txBox="1"/>
          <p:nvPr/>
        </p:nvSpPr>
        <p:spPr>
          <a:xfrm>
            <a:off x="9308655" y="749127"/>
            <a:ext cx="484886" cy="569100"/>
          </a:xfrm>
          <a:prstGeom prst="rect">
            <a:avLst/>
          </a:prstGeom>
          <a:noFill/>
        </p:spPr>
        <p:txBody>
          <a:bodyPr vert="horz" wrap="none" rtlCol="0">
            <a:noAutofit/>
          </a:bodyPr>
          <a:lstStyle/>
          <a:p>
            <a:pPr algn="just">
              <a:lnSpc>
                <a:spcPct val="129999"/>
              </a:lnSpc>
            </a:pPr>
            <a:r>
              <a:rPr kumimoji="0" lang="en-US" altLang="zh-CN" sz="2400" b="0" i="0" strike="noStrike" kern="1200" cap="none" spc="0" normalizeH="0" baseline="0" noProof="0" dirty="0">
                <a:ln>
                  <a:noFill/>
                </a:ln>
                <a:solidFill>
                  <a:srgbClr val="FF0000"/>
                </a:solidFill>
                <a:effectLst/>
                <a:uLnTx/>
                <a:uFill>
                  <a:solidFill>
                    <a:srgbClr val="000000"/>
                  </a:solidFill>
                </a:uFill>
                <a:latin typeface="宋体" pitchFamily="24"/>
                <a:ea typeface="宋体" pitchFamily="24"/>
                <a:cs typeface="宋体" pitchFamily="24"/>
              </a:rPr>
              <a:t>④</a:t>
            </a:r>
            <a:endParaRPr lang="zh-CN" altLang="en-US" dirty="0">
              <a:solidFill>
                <a:srgbClr val="FF0000"/>
              </a:solidFill>
            </a:endParaRPr>
          </a:p>
        </p:txBody>
      </p:sp>
      <p:pic>
        <p:nvPicPr>
          <p:cNvPr id="10" name="yt_image_11408">
            <a:extLst>
              <a:ext uri="{FF2B5EF4-FFF2-40B4-BE49-F238E27FC236}">
                <a16:creationId xmlns:a16="http://schemas.microsoft.com/office/drawing/2014/main" id="{FE9BF18D-C7EB-44F1-BCBD-1555A3E3E404}"/>
              </a:ext>
              <a:ext uri="">
                <a16:creationId xmlns="" xmlns:a16="http://schemas.microsoft.com/office/drawing/2014/main" xmlns:a14="http://schemas.microsoft.com/office/drawing/2010/main" id="{5351258F-BC95-41E6-9372-C2FE361B0291}"/>
              </a:ext>
            </a:extLst>
          </p:cNvPr>
          <p:cNvPicPr>
            <a:picLocks noChangeAspect="1" noChangeArrowheads="1"/>
          </p:cNvPicPr>
          <p:nvPr/>
        </p:nvPicPr>
        <p:blipFill>
          <a:blip r:embed="rId2" cstate="print"/>
          <a:srcRect/>
          <a:stretch>
            <a:fillRect/>
          </a:stretch>
        </p:blipFill>
        <p:spPr bwMode="auto">
          <a:xfrm>
            <a:off x="3744785" y="2952051"/>
            <a:ext cx="2978150" cy="2059940"/>
          </a:xfrm>
          <a:prstGeom prst="rect">
            <a:avLst/>
          </a:prstGeom>
          <a:noFill/>
          <a:extLst>
            <a:ext uri="{909E8E84-426E-40DD-AFC4-6F175D3DCCD1}">
              <a14:hiddenFill xmlns:a14="http://schemas.microsoft.com/office/drawing/2010/main">
                <a:solidFill>
                  <a:srgbClr val="FFFFFF"/>
                </a:solidFill>
              </a14:hiddenFill>
            </a:ext>
          </a:extLst>
        </p:spPr>
      </p:pic>
      <p:sp>
        <p:nvSpPr>
          <p:cNvPr id="11" name="yt_shape_11412">
            <a:extLst>
              <a:ext uri="{FF2B5EF4-FFF2-40B4-BE49-F238E27FC236}">
                <a16:creationId xmlns:a16="http://schemas.microsoft.com/office/drawing/2014/main" id="{28B8AF2E-C95C-4677-B0B7-CCE06738C78A}"/>
              </a:ext>
            </a:extLst>
          </p:cNvPr>
          <p:cNvSpPr txBox="1"/>
          <p:nvPr/>
        </p:nvSpPr>
        <p:spPr>
          <a:xfrm>
            <a:off x="4915311" y="5011991"/>
            <a:ext cx="637098" cy="428515"/>
          </a:xfrm>
          <a:prstGeom prst="rect">
            <a:avLst/>
          </a:prstGeom>
        </p:spPr>
        <p:txBody>
          <a:bodyPr vert="horz" wrap="square" lIns="0" tIns="0" rIns="0" bIns="0" rtlCol="0">
            <a:spAutoFit/>
          </a:bodyPr>
          <a:lstStyle/>
          <a:p>
            <a:pPr algn="just" eaLnBrk="1" latinLnBrk="0" hangingPunct="0">
              <a:lnSpc>
                <a:spcPct val="129999"/>
              </a:lnSpc>
            </a:pPr>
            <a:r>
              <a:rPr lang="zh-CN" altLang="zh-CN" sz="2400" b="0" i="0" u="none">
                <a:solidFill>
                  <a:srgbClr val="000000"/>
                </a:solidFill>
                <a:effectLst/>
                <a:latin typeface="Times New Roman" pitchFamily="24"/>
                <a:ea typeface="黑体" pitchFamily="24"/>
                <a:cs typeface="宋体" pitchFamily="24"/>
              </a:rPr>
              <a:t>图</a:t>
            </a:r>
            <a:r>
              <a:rPr lang="en-US" altLang="zh-CN" sz="2400" b="1" i="0" u="none">
                <a:solidFill>
                  <a:srgbClr val="000000"/>
                </a:solidFill>
                <a:effectLst/>
                <a:latin typeface="Times New Roman" pitchFamily="24"/>
                <a:ea typeface="Times New Roman" pitchFamily="24"/>
                <a:cs typeface="宋体" pitchFamily="24"/>
              </a:rPr>
              <a:t>1</a:t>
            </a:r>
          </a:p>
        </p:txBody>
      </p:sp>
    </p:spTree>
    <p:extLst>
      <p:ext uri="{BB962C8B-B14F-4D97-AF65-F5344CB8AC3E}">
        <p14:creationId xmlns:p14="http://schemas.microsoft.com/office/powerpoint/2010/main" val="3732676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41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17" grpId="0" build="allAtOnce"/>
      <p:bldP spid="4" grpId="0" build="allAtOnce"/>
      <p:bldP spid="5" grpId="0" build="allAtOnce"/>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1418" name="yt_shape_11418"/>
          <p:cNvSpPr txBox="1"/>
          <p:nvPr/>
        </p:nvSpPr>
        <p:spPr>
          <a:xfrm>
            <a:off x="576000" y="1080000"/>
            <a:ext cx="9130705" cy="428515"/>
          </a:xfrm>
          <a:prstGeom prst="rect">
            <a:avLst/>
          </a:prstGeom>
        </p:spPr>
        <p:txBody>
          <a:bodyPr vert="horz" wrap="none" lIns="0" tIns="0" rIns="0" bIns="0" rtlCol="0">
            <a:spAutoFit/>
          </a:bodyPr>
          <a:lstStyle/>
          <a:p>
            <a:pPr algn="just" eaLnBrk="1" latinLnBrk="0" hangingPunct="0">
              <a:lnSpc>
                <a:spcPct val="129999"/>
              </a:lnSpc>
            </a:pP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3</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图</a:t>
            </a:r>
            <a:r>
              <a:rPr lang="en-US" altLang="zh-CN" sz="2400" b="0" i="0" u="none">
                <a:solidFill>
                  <a:srgbClr val="000000"/>
                </a:solidFill>
                <a:effectLst/>
                <a:latin typeface="Times New Roman" pitchFamily="24"/>
                <a:ea typeface="Times New Roman" pitchFamily="24"/>
                <a:cs typeface="宋体" pitchFamily="24"/>
              </a:rPr>
              <a:t>2</a:t>
            </a:r>
            <a:r>
              <a:rPr lang="zh-CN" altLang="zh-CN" sz="2400" b="0" i="0" u="none">
                <a:solidFill>
                  <a:srgbClr val="000000"/>
                </a:solidFill>
                <a:effectLst/>
                <a:latin typeface="Times New Roman" pitchFamily="24"/>
                <a:ea typeface="宋体" pitchFamily="24"/>
                <a:cs typeface="宋体" pitchFamily="24"/>
              </a:rPr>
              <a:t>中的</a:t>
            </a:r>
            <a:r>
              <a:rPr lang="en-US" altLang="zh-CN" sz="2400" b="0" i="0" u="none">
                <a:solidFill>
                  <a:srgbClr val="000000"/>
                </a:solidFill>
                <a:effectLst/>
                <a:latin typeface="Times New Roman" pitchFamily="24"/>
                <a:ea typeface="Times New Roman" pitchFamily="24"/>
                <a:cs typeface="宋体" pitchFamily="24"/>
              </a:rPr>
              <a:t>B</a:t>
            </a:r>
            <a:r>
              <a:rPr lang="zh-CN" altLang="zh-CN" sz="2400" b="0" i="0" u="none">
                <a:solidFill>
                  <a:srgbClr val="000000"/>
                </a:solidFill>
                <a:effectLst/>
                <a:latin typeface="Times New Roman" pitchFamily="24"/>
                <a:ea typeface="宋体" pitchFamily="24"/>
                <a:cs typeface="宋体" pitchFamily="24"/>
              </a:rPr>
              <a:t>点能发生图</a:t>
            </a:r>
            <a:r>
              <a:rPr lang="en-US" altLang="zh-CN" sz="2400" b="0" i="0" u="none">
                <a:solidFill>
                  <a:srgbClr val="000000"/>
                </a:solidFill>
                <a:effectLst/>
                <a:latin typeface="Times New Roman" pitchFamily="24"/>
                <a:ea typeface="Times New Roman" pitchFamily="24"/>
                <a:cs typeface="宋体" pitchFamily="24"/>
              </a:rPr>
              <a:t>1</a:t>
            </a:r>
            <a:r>
              <a:rPr lang="zh-CN" altLang="zh-CN" sz="2400" b="0" i="0" u="none">
                <a:solidFill>
                  <a:srgbClr val="000000"/>
                </a:solidFill>
                <a:effectLst/>
                <a:latin typeface="Times New Roman" pitchFamily="24"/>
                <a:ea typeface="宋体" pitchFamily="24"/>
                <a:cs typeface="宋体" pitchFamily="24"/>
              </a:rPr>
              <a:t>中</a:t>
            </a:r>
            <a:r>
              <a:rPr lang="zh-CN" altLang="zh-CN" sz="100" b="0" i="0" spc="-100">
                <a:solidFill>
                  <a:srgbClr val="FF0000"/>
                </a:solidFill>
                <a:effectLst/>
                <a:latin typeface="Times New Roman" pitchFamily="24"/>
                <a:ea typeface="宋体" pitchFamily="24"/>
                <a:cs typeface="宋体" pitchFamily="24"/>
              </a:rPr>
              <a:t> </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en-US" altLang="zh-CN" sz="2400" b="0" i="0" u="sng">
                <a:solidFill>
                  <a:srgbClr val="FF0000">
                    <a:alpha val="0"/>
                  </a:srgbClr>
                </a:solidFill>
                <a:effectLst/>
                <a:uFill>
                  <a:solidFill>
                    <a:srgbClr val="000000"/>
                  </a:solidFill>
                </a:uFill>
                <a:latin typeface="宋体" pitchFamily="24"/>
                <a:ea typeface="宋体" pitchFamily="24"/>
                <a:cs typeface="宋体" pitchFamily="24"/>
              </a:rPr>
              <a:t>①②③④⑤⑥</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a:noFill/>
                <a:effectLst/>
                <a:latin typeface="Times New Roman" pitchFamily="24"/>
                <a:ea typeface="宋体" pitchFamily="24"/>
                <a:cs typeface="宋体" pitchFamily="24"/>
              </a:rPr>
              <a:t>⁠</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填序号</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过程</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p>
        </p:txBody>
      </p:sp>
      <p:sp>
        <p:nvSpPr>
          <p:cNvPr id="11419" name="yt_shape_11419"/>
          <p:cNvSpPr txBox="1"/>
          <p:nvPr/>
        </p:nvSpPr>
        <p:spPr>
          <a:xfrm>
            <a:off x="576127" y="1559303"/>
            <a:ext cx="10370075" cy="892167"/>
          </a:xfrm>
          <a:prstGeom prst="rect">
            <a:avLst/>
          </a:prstGeom>
        </p:spPr>
        <p:txBody>
          <a:bodyPr vert="horz" wrap="square" lIns="0" tIns="0" rIns="0" bIns="0" rtlCol="0">
            <a:spAutoFit/>
          </a:bodyPr>
          <a:lstStyle/>
          <a:p>
            <a:pPr indent="634" algn="just" eaLnBrk="1" latinLnBrk="0" hangingPunct="0">
              <a:lnSpc>
                <a:spcPct val="129999"/>
              </a:lnSpc>
            </a:pPr>
            <a:r>
              <a:rPr lang="zh-CN" altLang="zh-CN" sz="2400" b="0" i="0" u="none">
                <a:solidFill>
                  <a:srgbClr val="FF0000"/>
                </a:solidFill>
                <a:effectLst/>
                <a:latin typeface="Times New Roman" pitchFamily="24"/>
                <a:ea typeface="黑体" pitchFamily="24"/>
                <a:cs typeface="宋体" pitchFamily="24"/>
              </a:rPr>
              <a:t>解析</a:t>
            </a:r>
            <a:r>
              <a:rPr lang="zh-CN" altLang="zh-CN" sz="2400" b="0" i="0" u="none">
                <a:solidFill>
                  <a:srgbClr val="FF0000"/>
                </a:solidFill>
                <a:effectLst/>
                <a:latin typeface="宋体" pitchFamily="24"/>
                <a:ea typeface="宋体" pitchFamily="24"/>
                <a:cs typeface="宋体" pitchFamily="24"/>
              </a:rPr>
              <a:t>：（</a:t>
            </a:r>
            <a:r>
              <a:rPr lang="en-US" altLang="zh-CN" sz="2400" b="0" i="0" u="none">
                <a:solidFill>
                  <a:srgbClr val="FF0000"/>
                </a:solidFill>
                <a:effectLst/>
                <a:latin typeface="Times New Roman" pitchFamily="24"/>
                <a:ea typeface="Times New Roman" pitchFamily="24"/>
                <a:cs typeface="宋体" pitchFamily="24"/>
              </a:rPr>
              <a:t>3</a:t>
            </a:r>
            <a:r>
              <a:rPr lang="zh-CN" altLang="zh-CN" sz="2400" b="0" i="0" u="none">
                <a:solidFill>
                  <a:srgbClr val="FF0000"/>
                </a:solidFill>
                <a:effectLst/>
                <a:latin typeface="宋体" pitchFamily="24"/>
                <a:ea typeface="宋体" pitchFamily="24"/>
                <a:cs typeface="宋体" pitchFamily="24"/>
              </a:rPr>
              <a:t>）</a:t>
            </a:r>
            <a:r>
              <a:rPr lang="en-US" altLang="zh-CN" sz="2400" b="0" i="0" u="none">
                <a:solidFill>
                  <a:srgbClr val="FF0000"/>
                </a:solidFill>
                <a:effectLst/>
                <a:latin typeface="Times New Roman" pitchFamily="24"/>
                <a:ea typeface="Times New Roman" pitchFamily="24"/>
                <a:cs typeface="宋体" pitchFamily="24"/>
              </a:rPr>
              <a:t> </a:t>
            </a:r>
            <a:r>
              <a:rPr lang="zh-CN" altLang="zh-CN" sz="2400" b="0" i="0" u="none">
                <a:solidFill>
                  <a:srgbClr val="FF0000"/>
                </a:solidFill>
                <a:effectLst/>
                <a:latin typeface="Times New Roman" pitchFamily="24"/>
                <a:ea typeface="宋体" pitchFamily="24"/>
                <a:cs typeface="宋体" pitchFamily="24"/>
              </a:rPr>
              <a:t>图</a:t>
            </a:r>
            <a:r>
              <a:rPr lang="en-US" altLang="zh-CN" sz="2400" b="0" i="0" u="none">
                <a:solidFill>
                  <a:srgbClr val="FF0000"/>
                </a:solidFill>
                <a:effectLst/>
                <a:latin typeface="Times New Roman" pitchFamily="24"/>
                <a:ea typeface="Times New Roman" pitchFamily="24"/>
                <a:cs typeface="宋体" pitchFamily="24"/>
              </a:rPr>
              <a:t>2</a:t>
            </a:r>
            <a:r>
              <a:rPr lang="zh-CN" altLang="zh-CN" sz="2400" b="0" i="0" u="none">
                <a:solidFill>
                  <a:srgbClr val="FF0000"/>
                </a:solidFill>
                <a:effectLst/>
                <a:latin typeface="Times New Roman" pitchFamily="24"/>
                <a:ea typeface="宋体" pitchFamily="24"/>
                <a:cs typeface="宋体" pitchFamily="24"/>
              </a:rPr>
              <a:t>中的</a:t>
            </a:r>
            <a:r>
              <a:rPr lang="en-US" altLang="zh-CN" sz="2400" b="0" i="0" u="none">
                <a:solidFill>
                  <a:srgbClr val="FF0000"/>
                </a:solidFill>
                <a:effectLst/>
                <a:latin typeface="Times New Roman" pitchFamily="24"/>
                <a:ea typeface="Times New Roman" pitchFamily="24"/>
                <a:cs typeface="宋体" pitchFamily="24"/>
              </a:rPr>
              <a:t>B</a:t>
            </a:r>
            <a:r>
              <a:rPr lang="zh-CN" altLang="zh-CN" sz="2400" b="0" i="0" u="none">
                <a:solidFill>
                  <a:srgbClr val="FF0000"/>
                </a:solidFill>
                <a:effectLst/>
                <a:latin typeface="Times New Roman" pitchFamily="24"/>
                <a:ea typeface="宋体" pitchFamily="24"/>
                <a:cs typeface="宋体" pitchFamily="24"/>
              </a:rPr>
              <a:t>点能发生光合作用和呼吸作用</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因此图</a:t>
            </a:r>
            <a:r>
              <a:rPr lang="en-US" altLang="zh-CN" sz="2400" b="0" i="0" u="none">
                <a:solidFill>
                  <a:srgbClr val="FF0000"/>
                </a:solidFill>
                <a:effectLst/>
                <a:latin typeface="Times New Roman" pitchFamily="24"/>
                <a:ea typeface="Times New Roman" pitchFamily="24"/>
                <a:cs typeface="宋体" pitchFamily="24"/>
              </a:rPr>
              <a:t>1</a:t>
            </a:r>
            <a:r>
              <a:rPr lang="zh-CN" altLang="zh-CN" sz="2400" b="0" i="0" u="none">
                <a:solidFill>
                  <a:srgbClr val="FF0000"/>
                </a:solidFill>
                <a:effectLst/>
                <a:latin typeface="Times New Roman" pitchFamily="24"/>
                <a:ea typeface="宋体" pitchFamily="24"/>
                <a:cs typeface="宋体" pitchFamily="24"/>
              </a:rPr>
              <a:t>中全过程</a:t>
            </a:r>
            <a:r>
              <a:rPr lang="zh-CN" altLang="zh-CN" sz="2400" b="0" i="0" u="none">
                <a:solidFill>
                  <a:srgbClr val="FF0000"/>
                </a:solidFill>
                <a:effectLst/>
                <a:latin typeface="宋体" pitchFamily="24"/>
                <a:ea typeface="宋体" pitchFamily="24"/>
                <a:cs typeface="宋体" pitchFamily="24"/>
              </a:rPr>
              <a:t>（</a:t>
            </a:r>
            <a:r>
              <a:rPr lang="en-US" altLang="zh-CN" sz="2400" b="0" i="0" u="none">
                <a:solidFill>
                  <a:srgbClr val="FF0000"/>
                </a:solidFill>
                <a:effectLst/>
                <a:latin typeface="宋体" pitchFamily="24"/>
                <a:ea typeface="宋体" pitchFamily="24"/>
                <a:cs typeface="宋体" pitchFamily="24"/>
              </a:rPr>
              <a:t>①②③④⑤⑥</a:t>
            </a:r>
            <a:r>
              <a:rPr lang="zh-CN" altLang="zh-CN" sz="2400" b="0" i="0" u="none">
                <a:solidFill>
                  <a:srgbClr val="FF0000"/>
                </a:solidFill>
                <a:effectLst/>
                <a:latin typeface="宋体" pitchFamily="24"/>
                <a:ea typeface="宋体" pitchFamily="24"/>
                <a:cs typeface="宋体" pitchFamily="24"/>
              </a:rPr>
              <a:t>）</a:t>
            </a:r>
            <a:r>
              <a:rPr lang="zh-CN" altLang="zh-CN" sz="2400" b="0" i="0" u="none">
                <a:solidFill>
                  <a:srgbClr val="FF0000"/>
                </a:solidFill>
                <a:effectLst/>
                <a:latin typeface="Times New Roman" pitchFamily="24"/>
                <a:ea typeface="宋体" pitchFamily="24"/>
                <a:cs typeface="宋体" pitchFamily="24"/>
              </a:rPr>
              <a:t>都能发生</a:t>
            </a:r>
            <a:r>
              <a:rPr lang="zh-CN" altLang="zh-CN" sz="2400" b="0" i="0" u="none">
                <a:solidFill>
                  <a:srgbClr val="FF0000"/>
                </a:solidFill>
                <a:effectLst/>
                <a:latin typeface="宋体" pitchFamily="24"/>
                <a:ea typeface="宋体" pitchFamily="24"/>
                <a:cs typeface="宋体" pitchFamily="24"/>
              </a:rPr>
              <a:t>。</a:t>
            </a:r>
          </a:p>
        </p:txBody>
      </p:sp>
      <p:sp>
        <p:nvSpPr>
          <p:cNvPr id="2" name="文本框 1">
            <a:extLst>
              <a:ext uri="{FF2B5EF4-FFF2-40B4-BE49-F238E27FC236}">
                <a16:creationId xmlns:a16="http://schemas.microsoft.com/office/drawing/2014/main" id="{9368FEE1-980B-8D78-8564-877FF137DECD}"/>
              </a:ext>
            </a:extLst>
          </p:cNvPr>
          <p:cNvSpPr txBox="1"/>
          <p:nvPr/>
        </p:nvSpPr>
        <p:spPr>
          <a:xfrm>
            <a:off x="4880189" y="1020668"/>
            <a:ext cx="2008886" cy="517983"/>
          </a:xfrm>
          <a:prstGeom prst="rect">
            <a:avLst/>
          </a:prstGeom>
          <a:noFill/>
        </p:spPr>
        <p:txBody>
          <a:bodyPr vert="horz" wrap="none" rtlCol="0">
            <a:noAutofit/>
          </a:bodyPr>
          <a:lstStyle/>
          <a:p>
            <a:pPr algn="just">
              <a:lnSpc>
                <a:spcPct val="129999"/>
              </a:lnSpc>
            </a:pPr>
            <a:r>
              <a:rPr kumimoji="0" lang="en-US" altLang="zh-CN" sz="2400" b="0" i="0" strike="noStrike" kern="1200" cap="none" spc="0" normalizeH="0" baseline="0" noProof="0" dirty="0">
                <a:ln>
                  <a:noFill/>
                </a:ln>
                <a:solidFill>
                  <a:srgbClr val="FF0000"/>
                </a:solidFill>
                <a:effectLst/>
                <a:uLnTx/>
                <a:uFill>
                  <a:solidFill>
                    <a:srgbClr val="000000"/>
                  </a:solidFill>
                </a:uFill>
                <a:latin typeface="宋体" pitchFamily="24"/>
                <a:ea typeface="宋体" pitchFamily="24"/>
                <a:cs typeface="宋体" pitchFamily="24"/>
              </a:rPr>
              <a:t>①②③④⑤⑥</a:t>
            </a:r>
            <a:endParaRPr lang="zh-CN" altLang="en-US" dirty="0">
              <a:solidFill>
                <a:srgbClr val="FF0000"/>
              </a:solidFill>
            </a:endParaRPr>
          </a:p>
        </p:txBody>
      </p:sp>
      <p:pic>
        <p:nvPicPr>
          <p:cNvPr id="5" name="yt_image_11408">
            <a:extLst>
              <a:ext uri="{FF2B5EF4-FFF2-40B4-BE49-F238E27FC236}">
                <a16:creationId xmlns:a16="http://schemas.microsoft.com/office/drawing/2014/main" id="{8BB4669C-CE03-4DF2-A874-A46D1ABA2AAE}"/>
              </a:ext>
              <a:ext uri="">
                <a16:creationId xmlns="" xmlns:a16="http://schemas.microsoft.com/office/drawing/2014/main" xmlns:a14="http://schemas.microsoft.com/office/drawing/2010/main" id="{5351258F-BC95-41E6-9372-C2FE361B0291}"/>
              </a:ext>
            </a:extLst>
          </p:cNvPr>
          <p:cNvPicPr>
            <a:picLocks noChangeAspect="1" noChangeArrowheads="1"/>
          </p:cNvPicPr>
          <p:nvPr/>
        </p:nvPicPr>
        <p:blipFill>
          <a:blip r:embed="rId2" cstate="print"/>
          <a:srcRect/>
          <a:stretch>
            <a:fillRect/>
          </a:stretch>
        </p:blipFill>
        <p:spPr bwMode="auto">
          <a:xfrm>
            <a:off x="3057344" y="2911902"/>
            <a:ext cx="2978150" cy="2059940"/>
          </a:xfrm>
          <a:prstGeom prst="rect">
            <a:avLst/>
          </a:prstGeom>
          <a:noFill/>
          <a:extLst>
            <a:ext uri="{909E8E84-426E-40DD-AFC4-6F175D3DCCD1}">
              <a14:hiddenFill xmlns:a14="http://schemas.microsoft.com/office/drawing/2010/main">
                <a:solidFill>
                  <a:srgbClr val="FFFFFF"/>
                </a:solidFill>
              </a14:hiddenFill>
            </a:ext>
          </a:extLst>
        </p:spPr>
      </p:pic>
      <p:pic>
        <p:nvPicPr>
          <p:cNvPr id="6" name="yt_image_11409">
            <a:extLst>
              <a:ext uri="{FF2B5EF4-FFF2-40B4-BE49-F238E27FC236}">
                <a16:creationId xmlns:a16="http://schemas.microsoft.com/office/drawing/2014/main" id="{BE3F3594-20F8-4D21-9A1B-B562ECFA8A9E}"/>
              </a:ext>
              <a:ext uri="">
                <a16:creationId xmlns="" xmlns:a16="http://schemas.microsoft.com/office/drawing/2014/main" xmlns:a14="http://schemas.microsoft.com/office/drawing/2010/main" id="{5351258F-BC95-41E6-9372-C2FE361B0291}"/>
              </a:ext>
            </a:extLst>
          </p:cNvPr>
          <p:cNvPicPr>
            <a:picLocks noChangeAspect="1" noChangeArrowheads="1"/>
          </p:cNvPicPr>
          <p:nvPr/>
        </p:nvPicPr>
        <p:blipFill>
          <a:blip r:embed="rId3" cstate="print"/>
          <a:srcRect/>
          <a:stretch>
            <a:fillRect/>
          </a:stretch>
        </p:blipFill>
        <p:spPr bwMode="auto">
          <a:xfrm>
            <a:off x="6395494" y="3003342"/>
            <a:ext cx="1950720" cy="1968500"/>
          </a:xfrm>
          <a:prstGeom prst="rect">
            <a:avLst/>
          </a:prstGeom>
          <a:noFill/>
          <a:extLst>
            <a:ext uri="{909E8E84-426E-40DD-AFC4-6F175D3DCCD1}">
              <a14:hiddenFill xmlns:a14="http://schemas.microsoft.com/office/drawing/2010/main">
                <a:solidFill>
                  <a:srgbClr val="FFFFFF"/>
                </a:solidFill>
              </a14:hiddenFill>
            </a:ext>
          </a:extLst>
        </p:spPr>
      </p:pic>
      <p:sp>
        <p:nvSpPr>
          <p:cNvPr id="7" name="yt_shape_11412">
            <a:extLst>
              <a:ext uri="{FF2B5EF4-FFF2-40B4-BE49-F238E27FC236}">
                <a16:creationId xmlns:a16="http://schemas.microsoft.com/office/drawing/2014/main" id="{8C7A095F-8134-447F-8F06-012EA3C11AE1}"/>
              </a:ext>
            </a:extLst>
          </p:cNvPr>
          <p:cNvSpPr txBox="1"/>
          <p:nvPr/>
        </p:nvSpPr>
        <p:spPr>
          <a:xfrm>
            <a:off x="4227870" y="4971842"/>
            <a:ext cx="637098" cy="428515"/>
          </a:xfrm>
          <a:prstGeom prst="rect">
            <a:avLst/>
          </a:prstGeom>
        </p:spPr>
        <p:txBody>
          <a:bodyPr vert="horz" wrap="square" lIns="0" tIns="0" rIns="0" bIns="0" rtlCol="0">
            <a:spAutoFit/>
          </a:bodyPr>
          <a:lstStyle/>
          <a:p>
            <a:pPr algn="just" eaLnBrk="1" latinLnBrk="0" hangingPunct="0">
              <a:lnSpc>
                <a:spcPct val="129999"/>
              </a:lnSpc>
            </a:pPr>
            <a:r>
              <a:rPr lang="zh-CN" altLang="zh-CN" sz="2400" b="0" i="0" u="none">
                <a:solidFill>
                  <a:srgbClr val="000000"/>
                </a:solidFill>
                <a:effectLst/>
                <a:latin typeface="Times New Roman" pitchFamily="24"/>
                <a:ea typeface="黑体" pitchFamily="24"/>
                <a:cs typeface="宋体" pitchFamily="24"/>
              </a:rPr>
              <a:t>图</a:t>
            </a:r>
            <a:r>
              <a:rPr lang="en-US" altLang="zh-CN" sz="2400" b="1" i="0" u="none">
                <a:solidFill>
                  <a:srgbClr val="000000"/>
                </a:solidFill>
                <a:effectLst/>
                <a:latin typeface="Times New Roman" pitchFamily="24"/>
                <a:ea typeface="Times New Roman" pitchFamily="24"/>
                <a:cs typeface="宋体" pitchFamily="24"/>
              </a:rPr>
              <a:t>1</a:t>
            </a:r>
          </a:p>
        </p:txBody>
      </p:sp>
      <p:sp>
        <p:nvSpPr>
          <p:cNvPr id="8" name="yt_shape_11413">
            <a:extLst>
              <a:ext uri="{FF2B5EF4-FFF2-40B4-BE49-F238E27FC236}">
                <a16:creationId xmlns:a16="http://schemas.microsoft.com/office/drawing/2014/main" id="{F226E0FF-8061-4DC4-983C-0249060EE465}"/>
              </a:ext>
            </a:extLst>
          </p:cNvPr>
          <p:cNvSpPr txBox="1"/>
          <p:nvPr/>
        </p:nvSpPr>
        <p:spPr>
          <a:xfrm>
            <a:off x="7052305" y="4971842"/>
            <a:ext cx="637098" cy="428515"/>
          </a:xfrm>
          <a:prstGeom prst="rect">
            <a:avLst/>
          </a:prstGeom>
        </p:spPr>
        <p:txBody>
          <a:bodyPr vert="horz" wrap="square" lIns="0" tIns="0" rIns="0" bIns="0" rtlCol="0">
            <a:spAutoFit/>
          </a:bodyPr>
          <a:lstStyle/>
          <a:p>
            <a:pPr algn="just" eaLnBrk="1" latinLnBrk="0" hangingPunct="0">
              <a:lnSpc>
                <a:spcPct val="129999"/>
              </a:lnSpc>
            </a:pPr>
            <a:r>
              <a:rPr lang="zh-CN" altLang="zh-CN" sz="2400" b="0" i="0" u="none">
                <a:solidFill>
                  <a:srgbClr val="000000"/>
                </a:solidFill>
                <a:effectLst/>
                <a:latin typeface="Times New Roman" pitchFamily="24"/>
                <a:ea typeface="黑体" pitchFamily="24"/>
                <a:cs typeface="宋体" pitchFamily="24"/>
              </a:rPr>
              <a:t>图</a:t>
            </a:r>
            <a:r>
              <a:rPr lang="en-US" altLang="zh-CN" sz="2400" b="1" i="0" u="none">
                <a:solidFill>
                  <a:srgbClr val="000000"/>
                </a:solidFill>
                <a:effectLst/>
                <a:latin typeface="Times New Roman" pitchFamily="24"/>
                <a:ea typeface="Times New Roman" pitchFamily="24"/>
                <a:cs typeface="宋体" pitchFamily="24"/>
              </a:rPr>
              <a:t>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41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19" grpId="0" build="allAtOnce"/>
      <p:bldP spid="2"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pic>
        <p:nvPicPr>
          <p:cNvPr id="4" name="Picture 10">
            <a:extLst>
              <a:ext uri="{FF2B5EF4-FFF2-40B4-BE49-F238E27FC236}">
                <a16:creationId xmlns:a16="http://schemas.microsoft.com/office/drawing/2014/main" id="{8FE946A8-FB6B-E6CB-E402-87C731F9BE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69539" y="935799"/>
            <a:ext cx="5184140" cy="837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1">
            <a:extLst>
              <a:ext uri="{FF2B5EF4-FFF2-40B4-BE49-F238E27FC236}">
                <a16:creationId xmlns:a16="http://schemas.microsoft.com/office/drawing/2014/main" id="{9F1BD513-8CAB-B858-4D27-A978D592633B}"/>
              </a:ext>
            </a:extLst>
          </p:cNvPr>
          <p:cNvSpPr txBox="1">
            <a:spLocks noChangeArrowheads="1"/>
          </p:cNvSpPr>
          <p:nvPr/>
        </p:nvSpPr>
        <p:spPr bwMode="auto">
          <a:xfrm>
            <a:off x="4191862" y="1031535"/>
            <a:ext cx="4047651" cy="624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15214" tIns="57607" rIns="115214" bIns="57607">
            <a:spAutoFit/>
          </a:bodyPr>
          <a:lstStyle/>
          <a:p>
            <a:pPr algn="ctr" fontAlgn="base"/>
            <a:r>
              <a:rPr lang="zh-CN" sz="3300" kern="1200" dirty="0">
                <a:solidFill>
                  <a:srgbClr val="000000"/>
                </a:solidFill>
                <a:effectLst/>
                <a:latin typeface="Arial" panose="020B0604020202020204" pitchFamily="34" charset="0"/>
                <a:ea typeface="微软雅黑" panose="020B0503020204020204" pitchFamily="34" charset="-122"/>
                <a:cs typeface="Times New Roman" panose="02020603050405020304" pitchFamily="18" charset="0"/>
              </a:rPr>
              <a:t>一维过关</a:t>
            </a:r>
            <a:r>
              <a:rPr lang="en-US" sz="3300" kern="1200" dirty="0">
                <a:solidFill>
                  <a:srgbClr val="000000"/>
                </a:solidFill>
                <a:effectLst/>
                <a:latin typeface="Arial" panose="020B0604020202020204" pitchFamily="34" charset="0"/>
                <a:ea typeface="微软雅黑" panose="020B0503020204020204" pitchFamily="34" charset="-122"/>
                <a:cs typeface="Times New Roman" panose="02020603050405020304" pitchFamily="18" charset="0"/>
              </a:rPr>
              <a:t>——</a:t>
            </a:r>
            <a:r>
              <a:rPr lang="zh-CN" sz="3300" kern="1200" dirty="0">
                <a:solidFill>
                  <a:srgbClr val="000000"/>
                </a:solidFill>
                <a:effectLst/>
                <a:latin typeface="Arial" panose="020B0604020202020204" pitchFamily="34" charset="0"/>
                <a:ea typeface="微软雅黑" panose="020B0503020204020204" pitchFamily="34" charset="-122"/>
                <a:cs typeface="Times New Roman" panose="02020603050405020304" pitchFamily="18" charset="0"/>
              </a:rPr>
              <a:t>过考点</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11324" name="yt_shape_11324"/>
          <p:cNvSpPr txBox="1"/>
          <p:nvPr/>
        </p:nvSpPr>
        <p:spPr>
          <a:xfrm>
            <a:off x="576000" y="1823875"/>
            <a:ext cx="4693593" cy="428515"/>
          </a:xfrm>
          <a:prstGeom prst="rect">
            <a:avLst/>
          </a:prstGeom>
        </p:spPr>
        <p:txBody>
          <a:bodyPr vert="horz" wrap="none" lIns="0" tIns="0" rIns="0" bIns="0" rtlCol="0">
            <a:spAutoFit/>
          </a:bodyPr>
          <a:lstStyle/>
          <a:p>
            <a:pPr algn="l" eaLnBrk="1" latinLnBrk="0" hangingPunct="0">
              <a:lnSpc>
                <a:spcPct val="129999"/>
              </a:lnSpc>
            </a:pPr>
            <a:r>
              <a:rPr lang="zh-CN" altLang="zh-CN" sz="2400" b="0" i="0" u="none">
                <a:solidFill>
                  <a:srgbClr val="000000"/>
                </a:solidFill>
                <a:effectLst/>
                <a:latin typeface="Times New Roman" pitchFamily="24"/>
                <a:ea typeface="黑体" pitchFamily="24"/>
                <a:cs typeface="宋体" pitchFamily="24"/>
              </a:rPr>
              <a:t>一</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黑体" pitchFamily="24"/>
                <a:cs typeface="宋体" pitchFamily="24"/>
              </a:rPr>
              <a:t>探索光合作用原理的部分实验</a:t>
            </a:r>
          </a:p>
        </p:txBody>
      </p:sp>
      <p:sp>
        <p:nvSpPr>
          <p:cNvPr id="11325" name="yt_shape_11325"/>
          <p:cNvSpPr txBox="1"/>
          <p:nvPr/>
        </p:nvSpPr>
        <p:spPr>
          <a:xfrm>
            <a:off x="576127" y="2303178"/>
            <a:ext cx="10370075" cy="908647"/>
          </a:xfrm>
          <a:prstGeom prst="rect">
            <a:avLst/>
          </a:prstGeom>
        </p:spPr>
        <p:txBody>
          <a:bodyPr vert="horz" wrap="square" lIns="0" tIns="0" rIns="0" bIns="0" rtlCol="0">
            <a:spAutoFit/>
          </a:bodyPr>
          <a:lstStyle/>
          <a:p>
            <a:pPr indent="609523" algn="l" eaLnBrk="1" latinLnBrk="0" hangingPunct="0">
              <a:lnSpc>
                <a:spcPct val="129999"/>
              </a:lnSpc>
            </a:pPr>
            <a:r>
              <a:rPr lang="en-US" altLang="zh-CN" sz="2400" b="0" i="0" u="none" dirty="0">
                <a:solidFill>
                  <a:srgbClr val="000000"/>
                </a:solidFill>
                <a:effectLst/>
                <a:latin typeface="Times New Roman" pitchFamily="24"/>
                <a:ea typeface="Times New Roman" pitchFamily="24"/>
                <a:cs typeface="宋体" pitchFamily="24"/>
              </a:rPr>
              <a:t>1</a:t>
            </a:r>
            <a:r>
              <a:rPr lang="en-US" altLang="zh-CN" sz="2400" b="0" i="0" u="none" dirty="0">
                <a:solidFill>
                  <a:srgbClr val="000000"/>
                </a:solidFill>
                <a:effectLst/>
                <a:latin typeface="宋体" pitchFamily="24"/>
                <a:ea typeface="宋体" pitchFamily="24"/>
                <a:cs typeface="宋体" pitchFamily="24"/>
              </a:rPr>
              <a:t>.</a:t>
            </a:r>
            <a:r>
              <a:rPr lang="en-US" altLang="zh-CN" sz="2400" b="0" i="0" u="none" dirty="0">
                <a:solidFill>
                  <a:srgbClr val="000000"/>
                </a:solidFill>
                <a:effectLst/>
                <a:latin typeface="Times New Roman" pitchFamily="24"/>
                <a:ea typeface="Times New Roman" pitchFamily="24"/>
                <a:cs typeface="宋体" pitchFamily="24"/>
              </a:rPr>
              <a:t> 1941</a:t>
            </a:r>
            <a:r>
              <a:rPr lang="zh-CN" altLang="zh-CN" sz="2400" b="0" i="0" u="none" dirty="0">
                <a:solidFill>
                  <a:srgbClr val="000000"/>
                </a:solidFill>
                <a:effectLst/>
                <a:latin typeface="Times New Roman" pitchFamily="24"/>
                <a:ea typeface="宋体" pitchFamily="24"/>
                <a:cs typeface="宋体" pitchFamily="24"/>
              </a:rPr>
              <a:t>年</a:t>
            </a:r>
            <a:r>
              <a:rPr lang="zh-CN" altLang="zh-CN" sz="2400" b="0" i="0" u="none" dirty="0">
                <a:solidFill>
                  <a:srgbClr val="000000"/>
                </a:solidFill>
                <a:effectLst/>
                <a:latin typeface="宋体" pitchFamily="24"/>
                <a:ea typeface="宋体" pitchFamily="24"/>
                <a:cs typeface="宋体" pitchFamily="24"/>
              </a:rPr>
              <a:t>，</a:t>
            </a:r>
            <a:r>
              <a:rPr lang="zh-CN" altLang="zh-CN" sz="2400" b="0" i="0" u="none" dirty="0">
                <a:solidFill>
                  <a:srgbClr val="000000"/>
                </a:solidFill>
                <a:effectLst/>
                <a:latin typeface="Times New Roman" pitchFamily="24"/>
                <a:ea typeface="宋体" pitchFamily="24"/>
                <a:cs typeface="宋体" pitchFamily="24"/>
              </a:rPr>
              <a:t>美国科学家鲁宾和卡门利用同位素标记法证明</a:t>
            </a:r>
            <a:r>
              <a:rPr lang="zh-CN" altLang="zh-CN" sz="2400" b="0" i="0" u="none" dirty="0">
                <a:solidFill>
                  <a:srgbClr val="000000"/>
                </a:solidFill>
                <a:effectLst/>
                <a:latin typeface="宋体" pitchFamily="24"/>
                <a:ea typeface="宋体" pitchFamily="24"/>
                <a:cs typeface="宋体" pitchFamily="24"/>
              </a:rPr>
              <a:t>：</a:t>
            </a:r>
            <a:r>
              <a:rPr lang="zh-CN" altLang="zh-CN" sz="2400" b="0" i="0" u="none" dirty="0">
                <a:solidFill>
                  <a:srgbClr val="000000"/>
                </a:solidFill>
                <a:effectLst/>
                <a:latin typeface="Times New Roman" pitchFamily="24"/>
                <a:ea typeface="宋体" pitchFamily="24"/>
                <a:cs typeface="宋体" pitchFamily="24"/>
              </a:rPr>
              <a:t>光合作用释放的氧气来自</a:t>
            </a:r>
            <a:r>
              <a:rPr lang="zh-CN" altLang="zh-CN" sz="100" b="0" i="0" spc="-100" dirty="0">
                <a:solidFill>
                  <a:srgbClr val="FF0000"/>
                </a:solidFill>
                <a:effectLst/>
                <a:latin typeface="Times New Roman" pitchFamily="24"/>
                <a:ea typeface="宋体" pitchFamily="24"/>
                <a:cs typeface="宋体" pitchFamily="24"/>
              </a:rPr>
              <a:t> </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zh-CN" altLang="zh-CN" sz="2400" b="0" i="0" u="sng" dirty="0">
                <a:solidFill>
                  <a:srgbClr val="FF0000">
                    <a:alpha val="0"/>
                  </a:srgbClr>
                </a:solidFill>
                <a:effectLst/>
                <a:uFill>
                  <a:solidFill>
                    <a:srgbClr val="000000"/>
                  </a:solidFill>
                </a:uFill>
                <a:latin typeface="Times New Roman" pitchFamily="24"/>
                <a:ea typeface="宋体" pitchFamily="24"/>
                <a:cs typeface="宋体" pitchFamily="24"/>
              </a:rPr>
              <a:t>水</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dirty="0">
                <a:noFill/>
                <a:effectLst/>
                <a:latin typeface="Times New Roman" pitchFamily="24"/>
                <a:ea typeface="宋体" pitchFamily="24"/>
                <a:cs typeface="宋体" pitchFamily="24"/>
              </a:rPr>
              <a:t>⁠</a:t>
            </a:r>
            <a:r>
              <a:rPr lang="zh-CN" altLang="zh-CN" sz="2400" b="0" i="0" u="none" dirty="0">
                <a:solidFill>
                  <a:srgbClr val="000000"/>
                </a:solidFill>
                <a:effectLst/>
                <a:latin typeface="宋体" pitchFamily="24"/>
                <a:ea typeface="宋体" pitchFamily="24"/>
                <a:cs typeface="宋体" pitchFamily="24"/>
              </a:rPr>
              <a:t>。</a:t>
            </a:r>
            <a:r>
              <a:rPr lang="en-US" altLang="zh-CN" sz="2400" b="0" i="0" u="none" dirty="0">
                <a:solidFill>
                  <a:srgbClr val="000000"/>
                </a:solidFill>
                <a:effectLst/>
                <a:latin typeface="Times New Roman" pitchFamily="24"/>
                <a:ea typeface="Times New Roman" pitchFamily="24"/>
                <a:cs typeface="宋体" pitchFamily="24"/>
              </a:rPr>
              <a:t> </a:t>
            </a:r>
          </a:p>
        </p:txBody>
      </p:sp>
      <p:sp>
        <p:nvSpPr>
          <p:cNvPr id="11326" name="yt_shape_11326"/>
          <p:cNvSpPr txBox="1"/>
          <p:nvPr/>
        </p:nvSpPr>
        <p:spPr>
          <a:xfrm>
            <a:off x="576127" y="3262613"/>
            <a:ext cx="10370075" cy="908647"/>
          </a:xfrm>
          <a:prstGeom prst="rect">
            <a:avLst/>
          </a:prstGeom>
        </p:spPr>
        <p:txBody>
          <a:bodyPr vert="horz" wrap="square" lIns="0" tIns="0" rIns="0" bIns="0" rtlCol="0">
            <a:spAutoFit/>
          </a:bodyPr>
          <a:lstStyle/>
          <a:p>
            <a:pPr indent="609523"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2</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20</a:t>
            </a:r>
            <a:r>
              <a:rPr lang="zh-CN" altLang="zh-CN" sz="2400" b="0" i="0" u="none">
                <a:solidFill>
                  <a:srgbClr val="000000"/>
                </a:solidFill>
                <a:effectLst/>
                <a:latin typeface="Times New Roman" pitchFamily="24"/>
                <a:ea typeface="宋体" pitchFamily="24"/>
                <a:cs typeface="宋体" pitchFamily="24"/>
              </a:rPr>
              <a:t>世纪</a:t>
            </a:r>
            <a:r>
              <a:rPr lang="en-US" altLang="zh-CN" sz="2400" b="0" i="0" u="none">
                <a:solidFill>
                  <a:srgbClr val="000000"/>
                </a:solidFill>
                <a:effectLst/>
                <a:latin typeface="Times New Roman" pitchFamily="24"/>
                <a:ea typeface="Times New Roman" pitchFamily="24"/>
                <a:cs typeface="宋体" pitchFamily="24"/>
              </a:rPr>
              <a:t>40</a:t>
            </a:r>
            <a:r>
              <a:rPr lang="zh-CN" altLang="zh-CN" sz="2400" b="0" i="0" u="none">
                <a:solidFill>
                  <a:srgbClr val="000000"/>
                </a:solidFill>
                <a:effectLst/>
                <a:latin typeface="Times New Roman" pitchFamily="24"/>
                <a:ea typeface="宋体" pitchFamily="24"/>
                <a:cs typeface="宋体" pitchFamily="24"/>
              </a:rPr>
              <a:t>年代</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美国科学家卡尔文利用</a:t>
            </a:r>
            <a:r>
              <a:rPr lang="zh-CN" altLang="zh-CN" sz="100" b="0" i="0" spc="-100">
                <a:solidFill>
                  <a:srgbClr val="FF0000"/>
                </a:solidFill>
                <a:effectLst/>
                <a:latin typeface="Times New Roman" pitchFamily="24"/>
                <a:ea typeface="宋体" pitchFamily="24"/>
                <a:cs typeface="宋体" pitchFamily="24"/>
              </a:rPr>
              <a:t> </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2400" b="0" i="0" u="sng">
                <a:solidFill>
                  <a:srgbClr val="FF0000">
                    <a:alpha val="0"/>
                  </a:srgbClr>
                </a:solidFill>
                <a:effectLst/>
                <a:uFill>
                  <a:solidFill>
                    <a:srgbClr val="000000"/>
                  </a:solidFill>
                </a:uFill>
                <a:latin typeface="Times New Roman" pitchFamily="24"/>
                <a:ea typeface="宋体" pitchFamily="24"/>
                <a:cs typeface="宋体" pitchFamily="24"/>
              </a:rPr>
              <a:t>同位素示踪技术</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a:noFill/>
                <a:effectLst/>
                <a:latin typeface="Times New Roman"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最终探明了</a:t>
            </a:r>
            <a:r>
              <a:rPr lang="en-US" altLang="zh-CN" sz="2400" b="0" i="0" u="none">
                <a:solidFill>
                  <a:srgbClr val="000000"/>
                </a:solidFill>
                <a:effectLst/>
                <a:latin typeface="Times New Roman" pitchFamily="24"/>
                <a:ea typeface="Times New Roman" pitchFamily="24"/>
                <a:cs typeface="宋体" pitchFamily="24"/>
              </a:rPr>
              <a:t>CO</a:t>
            </a:r>
            <a:r>
              <a:rPr lang="en-US" altLang="zh-CN" sz="2400" b="0" i="0" u="none" baseline="-25000">
                <a:solidFill>
                  <a:srgbClr val="000000"/>
                </a:solidFill>
                <a:effectLst/>
                <a:latin typeface="Times New Roman" pitchFamily="24"/>
                <a:ea typeface="Times New Roman" pitchFamily="24"/>
                <a:cs typeface="宋体" pitchFamily="24"/>
              </a:rPr>
              <a:t>2</a:t>
            </a:r>
            <a:r>
              <a:rPr lang="zh-CN" altLang="zh-CN" sz="2400" b="0" i="0" u="none">
                <a:solidFill>
                  <a:srgbClr val="000000"/>
                </a:solidFill>
                <a:effectLst/>
                <a:latin typeface="Times New Roman" pitchFamily="24"/>
                <a:ea typeface="宋体" pitchFamily="24"/>
                <a:cs typeface="宋体" pitchFamily="24"/>
              </a:rPr>
              <a:t>在光合作用中转化成有机物中</a:t>
            </a:r>
            <a:r>
              <a:rPr lang="zh-CN" altLang="zh-CN" sz="100" b="0" i="0" spc="-100">
                <a:solidFill>
                  <a:srgbClr val="FF0000"/>
                </a:solidFill>
                <a:effectLst/>
                <a:latin typeface="Times New Roman" pitchFamily="24"/>
                <a:ea typeface="宋体" pitchFamily="24"/>
                <a:cs typeface="宋体" pitchFamily="24"/>
              </a:rPr>
              <a:t> </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2400" b="0" i="0" u="sng">
                <a:solidFill>
                  <a:srgbClr val="FF0000">
                    <a:alpha val="0"/>
                  </a:srgbClr>
                </a:solidFill>
                <a:effectLst/>
                <a:uFill>
                  <a:solidFill>
                    <a:srgbClr val="000000"/>
                  </a:solidFill>
                </a:uFill>
                <a:latin typeface="Times New Roman" pitchFamily="24"/>
                <a:ea typeface="宋体" pitchFamily="24"/>
                <a:cs typeface="宋体" pitchFamily="24"/>
              </a:rPr>
              <a:t>碳</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a:noFill/>
                <a:effectLst/>
                <a:latin typeface="Times New Roman"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的途径</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p>
        </p:txBody>
      </p:sp>
      <p:sp>
        <p:nvSpPr>
          <p:cNvPr id="11327" name="yt_shape_11327"/>
          <p:cNvSpPr txBox="1"/>
          <p:nvPr/>
        </p:nvSpPr>
        <p:spPr>
          <a:xfrm>
            <a:off x="576127" y="4222048"/>
            <a:ext cx="10370075" cy="908647"/>
          </a:xfrm>
          <a:prstGeom prst="rect">
            <a:avLst/>
          </a:prstGeom>
        </p:spPr>
        <p:txBody>
          <a:bodyPr vert="horz" wrap="square" lIns="0" tIns="0" rIns="0" bIns="0" rtlCol="0">
            <a:spAutoFit/>
          </a:bodyPr>
          <a:lstStyle/>
          <a:p>
            <a:pPr indent="609523"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3</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1954</a:t>
            </a:r>
            <a:r>
              <a:rPr lang="zh-CN" altLang="zh-CN" sz="2400" b="0" i="0" u="none">
                <a:solidFill>
                  <a:srgbClr val="000000"/>
                </a:solidFill>
                <a:effectLst/>
                <a:latin typeface="Times New Roman" pitchFamily="24"/>
                <a:ea typeface="宋体" pitchFamily="24"/>
                <a:cs typeface="宋体" pitchFamily="24"/>
              </a:rPr>
              <a:t>年</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美国科学家阿尔农发现</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在光照下</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叶绿体可合成</a:t>
            </a:r>
            <a:r>
              <a:rPr lang="zh-CN" altLang="zh-CN" sz="100" b="0" i="0" spc="-100">
                <a:solidFill>
                  <a:srgbClr val="FF0000"/>
                </a:solidFill>
                <a:effectLst/>
                <a:latin typeface="Times New Roman" pitchFamily="24"/>
                <a:ea typeface="宋体" pitchFamily="24"/>
                <a:cs typeface="宋体" pitchFamily="24"/>
              </a:rPr>
              <a:t> </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en-US" altLang="zh-CN" sz="2400" b="0" i="0" u="sng">
                <a:solidFill>
                  <a:srgbClr val="FF0000">
                    <a:alpha val="0"/>
                  </a:srgbClr>
                </a:solidFill>
                <a:effectLst/>
                <a:uFill>
                  <a:solidFill>
                    <a:srgbClr val="000000"/>
                  </a:solidFill>
                </a:uFill>
                <a:latin typeface="Times New Roman" pitchFamily="24"/>
                <a:ea typeface="Times New Roman" pitchFamily="24"/>
                <a:cs typeface="宋体" pitchFamily="24"/>
              </a:rPr>
              <a:t>ATP</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a:noFill/>
                <a:effectLst/>
                <a:latin typeface="Times New Roman" pitchFamily="24"/>
                <a:ea typeface="宋体" pitchFamily="24"/>
                <a:cs typeface="宋体" pitchFamily="24"/>
              </a:rPr>
              <a:t>⁠</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p>
        </p:txBody>
      </p:sp>
      <p:sp>
        <p:nvSpPr>
          <p:cNvPr id="2" name="文本框 1">
            <a:extLst>
              <a:ext uri="{FF2B5EF4-FFF2-40B4-BE49-F238E27FC236}">
                <a16:creationId xmlns:a16="http://schemas.microsoft.com/office/drawing/2014/main" id="{968F7E6C-4764-5750-1997-B94049C197B8}"/>
              </a:ext>
            </a:extLst>
          </p:cNvPr>
          <p:cNvSpPr txBox="1"/>
          <p:nvPr/>
        </p:nvSpPr>
        <p:spPr>
          <a:xfrm>
            <a:off x="2619716" y="2731860"/>
            <a:ext cx="484886" cy="517983"/>
          </a:xfrm>
          <a:prstGeom prst="rect">
            <a:avLst/>
          </a:prstGeom>
          <a:noFill/>
        </p:spPr>
        <p:txBody>
          <a:bodyPr vert="horz" wrap="none" rtlCol="0">
            <a:noAutofit/>
          </a:bodyPr>
          <a:lstStyle/>
          <a:p>
            <a:pPr>
              <a:lnSpc>
                <a:spcPct val="129999"/>
              </a:lnSpc>
            </a:pPr>
            <a:r>
              <a:rPr kumimoji="0" lang="zh-CN" altLang="zh-CN" sz="2400" b="0" i="0" strike="noStrike" kern="1200" cap="none" spc="0" normalizeH="0" baseline="0" noProof="0">
                <a:ln>
                  <a:noFill/>
                </a:ln>
                <a:solidFill>
                  <a:srgbClr val="FF0000"/>
                </a:solidFill>
                <a:effectLst/>
                <a:uLnTx/>
                <a:uFill>
                  <a:solidFill>
                    <a:srgbClr val="000000"/>
                  </a:solidFill>
                </a:uFill>
                <a:latin typeface="Times New Roman" pitchFamily="24"/>
                <a:ea typeface="宋体" pitchFamily="24"/>
                <a:cs typeface="宋体" pitchFamily="24"/>
              </a:rPr>
              <a:t>水</a:t>
            </a:r>
            <a:endParaRPr lang="zh-CN" altLang="en-US">
              <a:solidFill>
                <a:srgbClr val="FF0000"/>
              </a:solidFill>
            </a:endParaRPr>
          </a:p>
        </p:txBody>
      </p:sp>
      <p:sp>
        <p:nvSpPr>
          <p:cNvPr id="3" name="文本框 2">
            <a:extLst>
              <a:ext uri="{FF2B5EF4-FFF2-40B4-BE49-F238E27FC236}">
                <a16:creationId xmlns:a16="http://schemas.microsoft.com/office/drawing/2014/main" id="{81C7FBE1-14E5-CA2E-B7FC-551E1C77B9E9}"/>
              </a:ext>
            </a:extLst>
          </p:cNvPr>
          <p:cNvSpPr txBox="1"/>
          <p:nvPr/>
        </p:nvSpPr>
        <p:spPr>
          <a:xfrm>
            <a:off x="6963115" y="3203281"/>
            <a:ext cx="2313686" cy="569100"/>
          </a:xfrm>
          <a:prstGeom prst="rect">
            <a:avLst/>
          </a:prstGeom>
          <a:noFill/>
        </p:spPr>
        <p:txBody>
          <a:bodyPr vert="horz" wrap="none" rtlCol="0">
            <a:noAutofit/>
          </a:bodyPr>
          <a:lstStyle/>
          <a:p>
            <a:pPr>
              <a:lnSpc>
                <a:spcPct val="129999"/>
              </a:lnSpc>
            </a:pPr>
            <a:r>
              <a:rPr kumimoji="0" lang="zh-CN" altLang="zh-CN" sz="2400" b="0" i="0" strike="noStrike" kern="1200" cap="none" spc="0" normalizeH="0" baseline="0" noProof="0" dirty="0">
                <a:ln>
                  <a:noFill/>
                </a:ln>
                <a:solidFill>
                  <a:srgbClr val="FF0000"/>
                </a:solidFill>
                <a:effectLst/>
                <a:uLnTx/>
                <a:uFill>
                  <a:solidFill>
                    <a:srgbClr val="000000"/>
                  </a:solidFill>
                </a:uFill>
                <a:latin typeface="Times New Roman" pitchFamily="24"/>
                <a:ea typeface="宋体" pitchFamily="24"/>
                <a:cs typeface="宋体" pitchFamily="24"/>
              </a:rPr>
              <a:t>同位素示踪技术</a:t>
            </a:r>
            <a:endParaRPr lang="zh-CN" altLang="en-US" dirty="0">
              <a:solidFill>
                <a:srgbClr val="FF0000"/>
              </a:solidFill>
            </a:endParaRPr>
          </a:p>
        </p:txBody>
      </p:sp>
      <p:sp>
        <p:nvSpPr>
          <p:cNvPr id="6" name="文本框 5">
            <a:extLst>
              <a:ext uri="{FF2B5EF4-FFF2-40B4-BE49-F238E27FC236}">
                <a16:creationId xmlns:a16="http://schemas.microsoft.com/office/drawing/2014/main" id="{F7935C8A-4C6B-11CE-4A45-B8BD0DCFE917}"/>
              </a:ext>
            </a:extLst>
          </p:cNvPr>
          <p:cNvSpPr txBox="1"/>
          <p:nvPr/>
        </p:nvSpPr>
        <p:spPr>
          <a:xfrm>
            <a:off x="5583579" y="3678770"/>
            <a:ext cx="484886" cy="517983"/>
          </a:xfrm>
          <a:prstGeom prst="rect">
            <a:avLst/>
          </a:prstGeom>
          <a:noFill/>
        </p:spPr>
        <p:txBody>
          <a:bodyPr vert="horz" wrap="none" rtlCol="0">
            <a:noAutofit/>
          </a:bodyPr>
          <a:lstStyle/>
          <a:p>
            <a:pPr>
              <a:lnSpc>
                <a:spcPct val="129999"/>
              </a:lnSpc>
            </a:pPr>
            <a:r>
              <a:rPr kumimoji="0" lang="zh-CN" altLang="zh-CN" sz="2400" b="0" i="0" strike="noStrike" kern="1200" cap="none" spc="0" normalizeH="0" baseline="0" noProof="0">
                <a:ln>
                  <a:noFill/>
                </a:ln>
                <a:solidFill>
                  <a:srgbClr val="FF0000"/>
                </a:solidFill>
                <a:effectLst/>
                <a:uLnTx/>
                <a:uFill>
                  <a:solidFill>
                    <a:srgbClr val="000000"/>
                  </a:solidFill>
                </a:uFill>
                <a:latin typeface="Times New Roman" pitchFamily="24"/>
                <a:ea typeface="宋体" pitchFamily="24"/>
                <a:cs typeface="宋体" pitchFamily="24"/>
              </a:rPr>
              <a:t>碳</a:t>
            </a:r>
            <a:endParaRPr lang="zh-CN" altLang="en-US">
              <a:solidFill>
                <a:srgbClr val="FF0000"/>
              </a:solidFill>
            </a:endParaRPr>
          </a:p>
        </p:txBody>
      </p:sp>
      <p:sp>
        <p:nvSpPr>
          <p:cNvPr id="7" name="文本框 6">
            <a:extLst>
              <a:ext uri="{FF2B5EF4-FFF2-40B4-BE49-F238E27FC236}">
                <a16:creationId xmlns:a16="http://schemas.microsoft.com/office/drawing/2014/main" id="{1F89340E-F6F1-605F-EC73-03F157B6D2E6}"/>
              </a:ext>
            </a:extLst>
          </p:cNvPr>
          <p:cNvSpPr txBox="1"/>
          <p:nvPr/>
        </p:nvSpPr>
        <p:spPr>
          <a:xfrm>
            <a:off x="1095716" y="4638204"/>
            <a:ext cx="722567" cy="517983"/>
          </a:xfrm>
          <a:prstGeom prst="rect">
            <a:avLst/>
          </a:prstGeom>
          <a:noFill/>
        </p:spPr>
        <p:txBody>
          <a:bodyPr vert="horz" wrap="none" rtlCol="0">
            <a:noAutofit/>
          </a:bodyPr>
          <a:lstStyle/>
          <a:p>
            <a:pPr>
              <a:lnSpc>
                <a:spcPct val="129999"/>
              </a:lnSpc>
            </a:pPr>
            <a:r>
              <a:rPr kumimoji="0" lang="en-US" altLang="zh-CN" sz="2400" b="0" i="0" strike="noStrike" kern="1200" cap="none" spc="0" normalizeH="0" baseline="0" noProof="0">
                <a:ln>
                  <a:noFill/>
                </a:ln>
                <a:solidFill>
                  <a:srgbClr val="FF0000"/>
                </a:solidFill>
                <a:effectLst/>
                <a:uLnTx/>
                <a:uFill>
                  <a:solidFill>
                    <a:srgbClr val="000000"/>
                  </a:solidFill>
                </a:uFill>
                <a:latin typeface="Times New Roman" pitchFamily="24"/>
                <a:ea typeface="Times New Roman" pitchFamily="24"/>
                <a:cs typeface="宋体" pitchFamily="24"/>
              </a:rPr>
              <a:t>ATP</a:t>
            </a:r>
            <a:endParaRPr lang="zh-CN" altLang="en-US">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P spid="3" grpId="0" build="allAtOnce"/>
      <p:bldP spid="6" grpId="0" build="allAtOnce"/>
      <p:bldP spid="7"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1328" name="yt_shape_11328"/>
          <p:cNvSpPr txBox="1"/>
          <p:nvPr/>
        </p:nvSpPr>
        <p:spPr>
          <a:xfrm>
            <a:off x="576000" y="838429"/>
            <a:ext cx="3462486" cy="428515"/>
          </a:xfrm>
          <a:prstGeom prst="rect">
            <a:avLst/>
          </a:prstGeom>
        </p:spPr>
        <p:txBody>
          <a:bodyPr vert="horz" wrap="none" lIns="0" tIns="0" rIns="0" bIns="0" rtlCol="0">
            <a:spAutoFit/>
          </a:bodyPr>
          <a:lstStyle/>
          <a:p>
            <a:pPr algn="l" eaLnBrk="1" latinLnBrk="0" hangingPunct="0">
              <a:lnSpc>
                <a:spcPct val="129999"/>
              </a:lnSpc>
            </a:pPr>
            <a:r>
              <a:rPr lang="zh-CN" altLang="zh-CN" sz="2400" b="0" i="0" u="none" dirty="0">
                <a:solidFill>
                  <a:srgbClr val="000000"/>
                </a:solidFill>
                <a:effectLst/>
                <a:latin typeface="Times New Roman" pitchFamily="24"/>
                <a:ea typeface="黑体" pitchFamily="24"/>
                <a:cs typeface="宋体" pitchFamily="24"/>
              </a:rPr>
              <a:t>二</a:t>
            </a:r>
            <a:r>
              <a:rPr lang="zh-CN" altLang="zh-CN" sz="2400" b="0" i="0" u="none" dirty="0">
                <a:solidFill>
                  <a:srgbClr val="000000"/>
                </a:solidFill>
                <a:effectLst/>
                <a:latin typeface="宋体" pitchFamily="24"/>
                <a:ea typeface="宋体" pitchFamily="24"/>
                <a:cs typeface="宋体" pitchFamily="24"/>
              </a:rPr>
              <a:t>、</a:t>
            </a:r>
            <a:r>
              <a:rPr lang="en-US" altLang="zh-CN" sz="2400" b="0" i="0" u="none" dirty="0">
                <a:solidFill>
                  <a:srgbClr val="000000"/>
                </a:solidFill>
                <a:effectLst/>
                <a:latin typeface="Times New Roman" pitchFamily="24"/>
                <a:ea typeface="Times New Roman" pitchFamily="24"/>
                <a:cs typeface="宋体" pitchFamily="24"/>
              </a:rPr>
              <a:t> </a:t>
            </a:r>
            <a:r>
              <a:rPr lang="zh-CN" altLang="zh-CN" sz="2400" b="0" i="0" u="none" dirty="0">
                <a:solidFill>
                  <a:srgbClr val="000000"/>
                </a:solidFill>
                <a:effectLst/>
                <a:latin typeface="Times New Roman" pitchFamily="24"/>
                <a:ea typeface="黑体" pitchFamily="24"/>
                <a:cs typeface="宋体" pitchFamily="24"/>
              </a:rPr>
              <a:t>光合作用的过程图解</a:t>
            </a:r>
          </a:p>
        </p:txBody>
      </p:sp>
      <p:pic>
        <p:nvPicPr>
          <p:cNvPr id="11329" name="yt_image_11329">
            <a:extLst>
              <a:ext uri="">
                <a16:creationId xmlns="" xmlns:a16="http://schemas.microsoft.com/office/drawing/2014/main" xmlns:a14="http://schemas.microsoft.com/office/drawing/2010/main" id="{5351258F-BC95-41E6-9372-C2FE361B0291}"/>
              </a:ext>
            </a:extLst>
          </p:cNvPr>
          <p:cNvPicPr>
            <a:picLocks noChangeAspect="1" noChangeArrowheads="1"/>
          </p:cNvPicPr>
          <p:nvPr/>
        </p:nvPicPr>
        <p:blipFill>
          <a:blip r:embed="rId2" cstate="print"/>
          <a:srcRect/>
          <a:stretch>
            <a:fillRect/>
          </a:stretch>
        </p:blipFill>
        <p:spPr bwMode="auto">
          <a:xfrm>
            <a:off x="628654" y="1342420"/>
            <a:ext cx="9884977" cy="4489991"/>
          </a:xfrm>
          <a:prstGeom prst="rect">
            <a:avLst/>
          </a:prstGeom>
          <a:noFill/>
          <a:extLst>
            <a:ext uri="{909E8E84-426E-40DD-AFC4-6F175D3DCCD1}">
              <a14:hiddenFill xmlns:a14="http://schemas.microsoft.com/office/drawing/2010/main">
                <a:solidFill>
                  <a:srgbClr val="FFFFFF"/>
                </a:solidFill>
              </a14:hiddenFill>
            </a:ext>
          </a:extLst>
        </p:spPr>
      </p:pic>
      <p:sp>
        <p:nvSpPr>
          <p:cNvPr id="2" name="文本框 1">
            <a:extLst>
              <a:ext uri="{FF2B5EF4-FFF2-40B4-BE49-F238E27FC236}">
                <a16:creationId xmlns:a16="http://schemas.microsoft.com/office/drawing/2014/main" id="{621225D7-DE84-25E6-AA73-68250E3C6E4E}"/>
              </a:ext>
            </a:extLst>
          </p:cNvPr>
          <p:cNvSpPr txBox="1"/>
          <p:nvPr/>
        </p:nvSpPr>
        <p:spPr>
          <a:xfrm>
            <a:off x="4859217" y="1330275"/>
            <a:ext cx="502349" cy="517983"/>
          </a:xfrm>
          <a:prstGeom prst="rect">
            <a:avLst/>
          </a:prstGeom>
          <a:noFill/>
        </p:spPr>
        <p:txBody>
          <a:bodyPr vert="horz" wrap="none" rtlCol="0">
            <a:noAutofit/>
          </a:bodyPr>
          <a:lstStyle/>
          <a:p>
            <a:pPr>
              <a:lnSpc>
                <a:spcPct val="129999"/>
              </a:lnSpc>
            </a:pPr>
            <a:r>
              <a:rPr kumimoji="0" lang="en-US" altLang="zh-CN" sz="2400" b="0" i="0" strike="noStrike" kern="1200" cap="none" spc="0" normalizeH="0" baseline="0" noProof="0" dirty="0">
                <a:ln>
                  <a:noFill/>
                </a:ln>
                <a:solidFill>
                  <a:srgbClr val="FF0000"/>
                </a:solidFill>
                <a:effectLst/>
                <a:uLnTx/>
                <a:uFillTx/>
                <a:latin typeface="Times New Roman" pitchFamily="24"/>
                <a:ea typeface="Times New Roman" pitchFamily="24"/>
                <a:cs typeface="宋体" pitchFamily="24"/>
              </a:rPr>
              <a:t>O</a:t>
            </a:r>
            <a:r>
              <a:rPr kumimoji="0" lang="en-US" altLang="zh-CN" sz="2400" b="0" i="0" strike="noStrike" kern="1200" cap="none" spc="0" normalizeH="0" baseline="-25000" noProof="0" dirty="0">
                <a:ln>
                  <a:noFill/>
                </a:ln>
                <a:solidFill>
                  <a:srgbClr val="FF0000"/>
                </a:solidFill>
                <a:effectLst/>
                <a:uLnTx/>
                <a:uFillTx/>
                <a:latin typeface="Times New Roman" pitchFamily="24"/>
                <a:ea typeface="Times New Roman" pitchFamily="24"/>
                <a:cs typeface="宋体" pitchFamily="24"/>
              </a:rPr>
              <a:t>2</a:t>
            </a:r>
            <a:endParaRPr lang="zh-CN" altLang="en-US" dirty="0">
              <a:solidFill>
                <a:srgbClr val="FF0000"/>
              </a:solidFill>
            </a:endParaRPr>
          </a:p>
        </p:txBody>
      </p:sp>
      <p:sp>
        <p:nvSpPr>
          <p:cNvPr id="3" name="文本框 2">
            <a:extLst>
              <a:ext uri="{FF2B5EF4-FFF2-40B4-BE49-F238E27FC236}">
                <a16:creationId xmlns:a16="http://schemas.microsoft.com/office/drawing/2014/main" id="{C893A8D8-5D34-77A8-B316-DD970DB6AAC7}"/>
              </a:ext>
            </a:extLst>
          </p:cNvPr>
          <p:cNvSpPr txBox="1"/>
          <p:nvPr/>
        </p:nvSpPr>
        <p:spPr>
          <a:xfrm>
            <a:off x="5197491" y="2327628"/>
            <a:ext cx="1232599" cy="517983"/>
          </a:xfrm>
          <a:prstGeom prst="rect">
            <a:avLst/>
          </a:prstGeom>
          <a:noFill/>
        </p:spPr>
        <p:txBody>
          <a:bodyPr vert="horz" wrap="none" rtlCol="0">
            <a:noAutofit/>
          </a:bodyPr>
          <a:lstStyle/>
          <a:p>
            <a:pPr>
              <a:lnSpc>
                <a:spcPct val="129999"/>
              </a:lnSpc>
            </a:pPr>
            <a:r>
              <a:rPr kumimoji="0" lang="en-US" altLang="zh-CN" sz="1600" b="0" i="0" strike="noStrike" kern="1200" cap="none" spc="0" normalizeH="0" baseline="0" noProof="0" dirty="0">
                <a:ln>
                  <a:noFill/>
                </a:ln>
                <a:solidFill>
                  <a:srgbClr val="FF0000"/>
                </a:solidFill>
                <a:effectLst/>
                <a:uLnTx/>
                <a:uFillTx/>
                <a:latin typeface="Times New Roman" pitchFamily="24"/>
                <a:ea typeface="Times New Roman" pitchFamily="24"/>
                <a:cs typeface="宋体" pitchFamily="24"/>
              </a:rPr>
              <a:t>NADPH</a:t>
            </a:r>
            <a:endParaRPr lang="zh-CN" altLang="en-US" sz="1200" dirty="0">
              <a:solidFill>
                <a:srgbClr val="FF0000"/>
              </a:solidFill>
            </a:endParaRPr>
          </a:p>
        </p:txBody>
      </p:sp>
      <p:sp>
        <p:nvSpPr>
          <p:cNvPr id="4" name="文本框 3">
            <a:extLst>
              <a:ext uri="{FF2B5EF4-FFF2-40B4-BE49-F238E27FC236}">
                <a16:creationId xmlns:a16="http://schemas.microsoft.com/office/drawing/2014/main" id="{755CE0CE-E842-3C90-B0E0-11319F9D7859}"/>
              </a:ext>
            </a:extLst>
          </p:cNvPr>
          <p:cNvSpPr txBox="1"/>
          <p:nvPr/>
        </p:nvSpPr>
        <p:spPr>
          <a:xfrm>
            <a:off x="5222543" y="2642955"/>
            <a:ext cx="688785" cy="517983"/>
          </a:xfrm>
          <a:prstGeom prst="rect">
            <a:avLst/>
          </a:prstGeom>
          <a:noFill/>
        </p:spPr>
        <p:txBody>
          <a:bodyPr vert="horz" wrap="none" rtlCol="0">
            <a:noAutofit/>
          </a:bodyPr>
          <a:lstStyle/>
          <a:p>
            <a:pPr>
              <a:lnSpc>
                <a:spcPct val="129999"/>
              </a:lnSpc>
            </a:pPr>
            <a:r>
              <a:rPr kumimoji="0" lang="en-US" altLang="zh-CN" sz="2400" b="0" i="0" strike="noStrike" kern="1200" cap="none" spc="0" normalizeH="0" baseline="0" noProof="0" dirty="0">
                <a:ln>
                  <a:noFill/>
                </a:ln>
                <a:solidFill>
                  <a:srgbClr val="FF0000"/>
                </a:solidFill>
                <a:effectLst/>
                <a:uLnTx/>
                <a:uFillTx/>
                <a:latin typeface="Times New Roman" pitchFamily="24"/>
                <a:ea typeface="Times New Roman" pitchFamily="24"/>
                <a:cs typeface="宋体" pitchFamily="24"/>
              </a:rPr>
              <a:t>ATP</a:t>
            </a:r>
            <a:endParaRPr lang="zh-CN" altLang="en-US" dirty="0">
              <a:solidFill>
                <a:srgbClr val="FF0000"/>
              </a:solidFill>
            </a:endParaRPr>
          </a:p>
        </p:txBody>
      </p:sp>
      <p:sp>
        <p:nvSpPr>
          <p:cNvPr id="5" name="文本框 4">
            <a:extLst>
              <a:ext uri="{FF2B5EF4-FFF2-40B4-BE49-F238E27FC236}">
                <a16:creationId xmlns:a16="http://schemas.microsoft.com/office/drawing/2014/main" id="{D1F745F7-ABDF-41EC-AECC-7985CC42E526}"/>
              </a:ext>
            </a:extLst>
          </p:cNvPr>
          <p:cNvSpPr txBox="1"/>
          <p:nvPr/>
        </p:nvSpPr>
        <p:spPr>
          <a:xfrm>
            <a:off x="2613469" y="3223568"/>
            <a:ext cx="1704086" cy="517983"/>
          </a:xfrm>
          <a:prstGeom prst="rect">
            <a:avLst/>
          </a:prstGeom>
          <a:noFill/>
        </p:spPr>
        <p:txBody>
          <a:bodyPr vert="horz" wrap="none" rtlCol="0">
            <a:noAutofit/>
          </a:bodyPr>
          <a:lstStyle/>
          <a:p>
            <a:pPr>
              <a:lnSpc>
                <a:spcPct val="129999"/>
              </a:lnSpc>
            </a:pPr>
            <a:r>
              <a:rPr kumimoji="0" lang="zh-CN" altLang="zh-CN" sz="1600" b="0" i="0" strike="noStrike" kern="1200" cap="none" spc="0" normalizeH="0" baseline="0" noProof="0" dirty="0">
                <a:ln>
                  <a:noFill/>
                </a:ln>
                <a:solidFill>
                  <a:srgbClr val="FF0000"/>
                </a:solidFill>
                <a:effectLst/>
                <a:uLnTx/>
                <a:uFillTx/>
                <a:latin typeface="Times New Roman" pitchFamily="24"/>
                <a:ea typeface="宋体" pitchFamily="24"/>
                <a:cs typeface="宋体" pitchFamily="24"/>
              </a:rPr>
              <a:t>类囊体薄膜</a:t>
            </a:r>
            <a:endParaRPr lang="zh-CN" altLang="en-US" sz="1200" dirty="0">
              <a:solidFill>
                <a:srgbClr val="FF0000"/>
              </a:solidFill>
            </a:endParaRPr>
          </a:p>
        </p:txBody>
      </p:sp>
      <p:sp>
        <p:nvSpPr>
          <p:cNvPr id="6" name="文本框 5">
            <a:extLst>
              <a:ext uri="{FF2B5EF4-FFF2-40B4-BE49-F238E27FC236}">
                <a16:creationId xmlns:a16="http://schemas.microsoft.com/office/drawing/2014/main" id="{BB0B9B0B-868C-0700-E619-62493B906710}"/>
              </a:ext>
            </a:extLst>
          </p:cNvPr>
          <p:cNvSpPr txBox="1"/>
          <p:nvPr/>
        </p:nvSpPr>
        <p:spPr>
          <a:xfrm>
            <a:off x="3000958" y="5413811"/>
            <a:ext cx="1094486" cy="517983"/>
          </a:xfrm>
          <a:prstGeom prst="rect">
            <a:avLst/>
          </a:prstGeom>
          <a:noFill/>
        </p:spPr>
        <p:txBody>
          <a:bodyPr vert="horz" wrap="none" rtlCol="0">
            <a:noAutofit/>
          </a:bodyPr>
          <a:lstStyle/>
          <a:p>
            <a:pPr>
              <a:lnSpc>
                <a:spcPct val="129999"/>
              </a:lnSpc>
            </a:pPr>
            <a:r>
              <a:rPr kumimoji="0" lang="zh-CN" altLang="zh-CN" sz="2000" b="0" i="0" strike="noStrike" kern="1200" cap="none" spc="0" normalizeH="0" baseline="0" noProof="0" dirty="0">
                <a:ln>
                  <a:noFill/>
                </a:ln>
                <a:solidFill>
                  <a:srgbClr val="FF0000"/>
                </a:solidFill>
                <a:effectLst/>
                <a:uLnTx/>
                <a:uFillTx/>
                <a:latin typeface="Times New Roman" pitchFamily="24"/>
                <a:ea typeface="宋体" pitchFamily="24"/>
                <a:cs typeface="宋体" pitchFamily="24"/>
              </a:rPr>
              <a:t>光反应</a:t>
            </a:r>
            <a:endParaRPr lang="zh-CN" altLang="en-US" sz="1600" dirty="0">
              <a:solidFill>
                <a:srgbClr val="FF0000"/>
              </a:solidFill>
            </a:endParaRPr>
          </a:p>
        </p:txBody>
      </p:sp>
      <p:sp>
        <p:nvSpPr>
          <p:cNvPr id="7" name="文本框 6">
            <a:extLst>
              <a:ext uri="{FF2B5EF4-FFF2-40B4-BE49-F238E27FC236}">
                <a16:creationId xmlns:a16="http://schemas.microsoft.com/office/drawing/2014/main" id="{847881A4-D044-7800-ED72-AD38E2B1C3F5}"/>
              </a:ext>
            </a:extLst>
          </p:cNvPr>
          <p:cNvSpPr txBox="1"/>
          <p:nvPr/>
        </p:nvSpPr>
        <p:spPr>
          <a:xfrm>
            <a:off x="7239138" y="2112446"/>
            <a:ext cx="484886" cy="517983"/>
          </a:xfrm>
          <a:prstGeom prst="rect">
            <a:avLst/>
          </a:prstGeom>
          <a:noFill/>
        </p:spPr>
        <p:txBody>
          <a:bodyPr vert="horz" wrap="none" rtlCol="0">
            <a:noAutofit/>
          </a:bodyPr>
          <a:lstStyle/>
          <a:p>
            <a:pPr>
              <a:lnSpc>
                <a:spcPct val="129999"/>
              </a:lnSpc>
            </a:pPr>
            <a:r>
              <a:rPr kumimoji="0" lang="en-US" altLang="zh-CN" sz="2400" b="0" i="0" strike="noStrike" kern="1200" cap="none" spc="0" normalizeH="0" baseline="0" noProof="0" dirty="0">
                <a:ln>
                  <a:noFill/>
                </a:ln>
                <a:solidFill>
                  <a:srgbClr val="FF0000"/>
                </a:solidFill>
                <a:effectLst/>
                <a:uLnTx/>
                <a:uFillTx/>
                <a:latin typeface="Times New Roman" pitchFamily="24"/>
                <a:ea typeface="Times New Roman" pitchFamily="24"/>
                <a:cs typeface="宋体" pitchFamily="24"/>
              </a:rPr>
              <a:t>C</a:t>
            </a:r>
            <a:r>
              <a:rPr kumimoji="0" lang="en-US" altLang="zh-CN" sz="2400" b="0" i="0" strike="noStrike" kern="1200" cap="none" spc="0" normalizeH="0" baseline="-25000" noProof="0" dirty="0">
                <a:ln>
                  <a:noFill/>
                </a:ln>
                <a:solidFill>
                  <a:srgbClr val="FF0000"/>
                </a:solidFill>
                <a:effectLst/>
                <a:uLnTx/>
                <a:uFillTx/>
                <a:latin typeface="Times New Roman" pitchFamily="24"/>
                <a:ea typeface="Times New Roman" pitchFamily="24"/>
                <a:cs typeface="宋体" pitchFamily="24"/>
              </a:rPr>
              <a:t>3</a:t>
            </a:r>
            <a:endParaRPr lang="zh-CN" altLang="en-US" dirty="0">
              <a:solidFill>
                <a:srgbClr val="FF0000"/>
              </a:solidFill>
            </a:endParaRPr>
          </a:p>
        </p:txBody>
      </p:sp>
      <p:sp>
        <p:nvSpPr>
          <p:cNvPr id="8" name="文本框 7">
            <a:extLst>
              <a:ext uri="{FF2B5EF4-FFF2-40B4-BE49-F238E27FC236}">
                <a16:creationId xmlns:a16="http://schemas.microsoft.com/office/drawing/2014/main" id="{D1E614FE-AD60-6E3C-22E5-9DBC4FE6557A}"/>
              </a:ext>
            </a:extLst>
          </p:cNvPr>
          <p:cNvSpPr txBox="1"/>
          <p:nvPr/>
        </p:nvSpPr>
        <p:spPr>
          <a:xfrm>
            <a:off x="7081518" y="3503821"/>
            <a:ext cx="789685" cy="517983"/>
          </a:xfrm>
          <a:prstGeom prst="rect">
            <a:avLst/>
          </a:prstGeom>
          <a:noFill/>
        </p:spPr>
        <p:txBody>
          <a:bodyPr vert="horz" wrap="none" rtlCol="0">
            <a:noAutofit/>
          </a:bodyPr>
          <a:lstStyle/>
          <a:p>
            <a:r>
              <a:rPr kumimoji="0" lang="zh-CN" altLang="zh-CN" b="0" i="0" strike="noStrike" kern="1200" cap="none" spc="0" normalizeH="0" baseline="0" noProof="0" dirty="0">
                <a:ln>
                  <a:noFill/>
                </a:ln>
                <a:solidFill>
                  <a:srgbClr val="FF0000"/>
                </a:solidFill>
                <a:effectLst/>
                <a:uLnTx/>
                <a:uFillTx/>
                <a:latin typeface="Times New Roman" pitchFamily="24"/>
                <a:ea typeface="宋体" pitchFamily="24"/>
                <a:cs typeface="宋体" pitchFamily="24"/>
              </a:rPr>
              <a:t>还</a:t>
            </a:r>
            <a:endParaRPr kumimoji="0" lang="en-US" altLang="zh-CN" b="0" i="0" strike="noStrike" kern="1200" cap="none" spc="0" normalizeH="0" baseline="0" noProof="0" dirty="0">
              <a:ln>
                <a:noFill/>
              </a:ln>
              <a:solidFill>
                <a:srgbClr val="FF0000"/>
              </a:solidFill>
              <a:effectLst/>
              <a:uLnTx/>
              <a:uFillTx/>
              <a:latin typeface="Times New Roman" pitchFamily="24"/>
              <a:ea typeface="宋体" pitchFamily="24"/>
              <a:cs typeface="宋体" pitchFamily="24"/>
            </a:endParaRPr>
          </a:p>
          <a:p>
            <a:r>
              <a:rPr kumimoji="0" lang="zh-CN" altLang="zh-CN" b="0" i="0" strike="noStrike" kern="1200" cap="none" spc="0" normalizeH="0" baseline="0" noProof="0" dirty="0">
                <a:ln>
                  <a:noFill/>
                </a:ln>
                <a:solidFill>
                  <a:srgbClr val="FF0000"/>
                </a:solidFill>
                <a:effectLst/>
                <a:uLnTx/>
                <a:uFillTx/>
                <a:latin typeface="Times New Roman" pitchFamily="24"/>
                <a:ea typeface="宋体" pitchFamily="24"/>
                <a:cs typeface="宋体" pitchFamily="24"/>
              </a:rPr>
              <a:t>原</a:t>
            </a:r>
            <a:endParaRPr lang="zh-CN" altLang="en-US" sz="1400" dirty="0">
              <a:solidFill>
                <a:srgbClr val="FF0000"/>
              </a:solidFill>
            </a:endParaRPr>
          </a:p>
        </p:txBody>
      </p:sp>
      <p:sp>
        <p:nvSpPr>
          <p:cNvPr id="9" name="文本框 8">
            <a:extLst>
              <a:ext uri="{FF2B5EF4-FFF2-40B4-BE49-F238E27FC236}">
                <a16:creationId xmlns:a16="http://schemas.microsoft.com/office/drawing/2014/main" id="{8F07B323-6319-C935-ACB8-3A6BDB8FC68C}"/>
              </a:ext>
            </a:extLst>
          </p:cNvPr>
          <p:cNvSpPr txBox="1"/>
          <p:nvPr/>
        </p:nvSpPr>
        <p:spPr>
          <a:xfrm>
            <a:off x="9000078" y="3889273"/>
            <a:ext cx="484886" cy="517983"/>
          </a:xfrm>
          <a:prstGeom prst="rect">
            <a:avLst/>
          </a:prstGeom>
          <a:noFill/>
        </p:spPr>
        <p:txBody>
          <a:bodyPr vert="horz" wrap="none" rtlCol="0">
            <a:noAutofit/>
          </a:bodyPr>
          <a:lstStyle/>
          <a:p>
            <a:pPr>
              <a:lnSpc>
                <a:spcPct val="129999"/>
              </a:lnSpc>
            </a:pPr>
            <a:r>
              <a:rPr kumimoji="0" lang="en-US" altLang="zh-CN" sz="2400" b="0" i="0" strike="noStrike" kern="1200" cap="none" spc="0" normalizeH="0" baseline="0" noProof="0" dirty="0">
                <a:ln>
                  <a:noFill/>
                </a:ln>
                <a:solidFill>
                  <a:srgbClr val="FF0000"/>
                </a:solidFill>
                <a:effectLst/>
                <a:uLnTx/>
                <a:uFillTx/>
                <a:latin typeface="Times New Roman" pitchFamily="24"/>
                <a:ea typeface="Times New Roman" pitchFamily="24"/>
                <a:cs typeface="宋体" pitchFamily="24"/>
              </a:rPr>
              <a:t>C</a:t>
            </a:r>
            <a:r>
              <a:rPr kumimoji="0" lang="en-US" altLang="zh-CN" sz="2400" b="0" i="0" strike="noStrike" kern="1200" cap="none" spc="0" normalizeH="0" baseline="-25000" noProof="0" dirty="0">
                <a:ln>
                  <a:noFill/>
                </a:ln>
                <a:solidFill>
                  <a:srgbClr val="FF0000"/>
                </a:solidFill>
                <a:effectLst/>
                <a:uLnTx/>
                <a:uFillTx/>
                <a:latin typeface="Times New Roman" pitchFamily="24"/>
                <a:ea typeface="Times New Roman" pitchFamily="24"/>
                <a:cs typeface="宋体" pitchFamily="24"/>
              </a:rPr>
              <a:t>5</a:t>
            </a:r>
            <a:endParaRPr lang="zh-CN" altLang="en-US" dirty="0">
              <a:solidFill>
                <a:srgbClr val="FF0000"/>
              </a:solidFill>
            </a:endParaRPr>
          </a:p>
        </p:txBody>
      </p:sp>
      <p:sp>
        <p:nvSpPr>
          <p:cNvPr id="10" name="文本框 9">
            <a:extLst>
              <a:ext uri="{FF2B5EF4-FFF2-40B4-BE49-F238E27FC236}">
                <a16:creationId xmlns:a16="http://schemas.microsoft.com/office/drawing/2014/main" id="{C79A27BB-51D1-E672-BA27-CE9BD5E92238}"/>
              </a:ext>
            </a:extLst>
          </p:cNvPr>
          <p:cNvSpPr txBox="1"/>
          <p:nvPr/>
        </p:nvSpPr>
        <p:spPr>
          <a:xfrm>
            <a:off x="7286382" y="5433394"/>
            <a:ext cx="1094486" cy="517983"/>
          </a:xfrm>
          <a:prstGeom prst="rect">
            <a:avLst/>
          </a:prstGeom>
          <a:noFill/>
        </p:spPr>
        <p:txBody>
          <a:bodyPr vert="horz" wrap="none" rtlCol="0">
            <a:noAutofit/>
          </a:bodyPr>
          <a:lstStyle/>
          <a:p>
            <a:pPr>
              <a:lnSpc>
                <a:spcPct val="129999"/>
              </a:lnSpc>
            </a:pPr>
            <a:r>
              <a:rPr kumimoji="0" lang="zh-CN" altLang="zh-CN" sz="2000" b="0" i="0" strike="noStrike" kern="1200" cap="none" spc="0" normalizeH="0" baseline="0" noProof="0" dirty="0">
                <a:ln>
                  <a:noFill/>
                </a:ln>
                <a:solidFill>
                  <a:srgbClr val="FF0000"/>
                </a:solidFill>
                <a:effectLst/>
                <a:uLnTx/>
                <a:uFillTx/>
                <a:latin typeface="Times New Roman" pitchFamily="24"/>
                <a:ea typeface="宋体" pitchFamily="24"/>
                <a:cs typeface="宋体" pitchFamily="24"/>
              </a:rPr>
              <a:t>暗反应</a:t>
            </a:r>
            <a:endParaRPr lang="zh-CN" altLang="en-US" sz="1600" dirty="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xEl>
                                              <p:pRg st="0" end="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P spid="3" grpId="0" build="allAtOnce"/>
      <p:bldP spid="4" grpId="0" build="allAtOnce"/>
      <p:bldP spid="5" grpId="0" build="allAtOnce"/>
      <p:bldP spid="6" grpId="0" build="allAtOnce"/>
      <p:bldP spid="7" grpId="0" build="allAtOnce"/>
      <p:bldP spid="8" grpId="0" uiExpand="1" build="allAtOnce"/>
      <p:bldP spid="9" grpId="0" build="allAtOnce"/>
      <p:bldP spid="10"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1332" name="yt_shape_11332"/>
          <p:cNvSpPr txBox="1"/>
          <p:nvPr/>
        </p:nvSpPr>
        <p:spPr>
          <a:xfrm>
            <a:off x="576000" y="736611"/>
            <a:ext cx="7155805" cy="428515"/>
          </a:xfrm>
          <a:prstGeom prst="rect">
            <a:avLst/>
          </a:prstGeom>
        </p:spPr>
        <p:txBody>
          <a:bodyPr vert="horz" wrap="none" lIns="0" tIns="0" rIns="0" bIns="0" rtlCol="0">
            <a:spAutoFit/>
          </a:bodyPr>
          <a:lstStyle/>
          <a:p>
            <a:pPr algn="l" eaLnBrk="1" latinLnBrk="0" hangingPunct="0">
              <a:lnSpc>
                <a:spcPct val="129999"/>
              </a:lnSpc>
            </a:pPr>
            <a:r>
              <a:rPr lang="zh-CN" altLang="zh-CN" sz="2400" b="0" i="0" u="none" dirty="0">
                <a:solidFill>
                  <a:srgbClr val="000000"/>
                </a:solidFill>
                <a:effectLst/>
                <a:latin typeface="Times New Roman" pitchFamily="24"/>
                <a:ea typeface="黑体" pitchFamily="24"/>
                <a:cs typeface="宋体" pitchFamily="24"/>
              </a:rPr>
              <a:t>三</a:t>
            </a:r>
            <a:r>
              <a:rPr lang="zh-CN" altLang="zh-CN" sz="2400" b="0" i="0" u="none" dirty="0">
                <a:solidFill>
                  <a:srgbClr val="000000"/>
                </a:solidFill>
                <a:effectLst/>
                <a:latin typeface="宋体" pitchFamily="24"/>
                <a:ea typeface="宋体" pitchFamily="24"/>
                <a:cs typeface="宋体" pitchFamily="24"/>
              </a:rPr>
              <a:t>、</a:t>
            </a:r>
            <a:r>
              <a:rPr lang="en-US" altLang="zh-CN" sz="2400" b="0" i="0" u="none" dirty="0">
                <a:solidFill>
                  <a:srgbClr val="000000"/>
                </a:solidFill>
                <a:effectLst/>
                <a:latin typeface="Times New Roman" pitchFamily="24"/>
                <a:ea typeface="Times New Roman" pitchFamily="24"/>
                <a:cs typeface="宋体" pitchFamily="24"/>
              </a:rPr>
              <a:t> </a:t>
            </a:r>
            <a:r>
              <a:rPr lang="zh-CN" altLang="zh-CN" sz="2400" b="0" i="0" u="none" dirty="0">
                <a:solidFill>
                  <a:srgbClr val="000000"/>
                </a:solidFill>
                <a:effectLst/>
                <a:latin typeface="Times New Roman" pitchFamily="24"/>
                <a:ea typeface="黑体" pitchFamily="24"/>
                <a:cs typeface="宋体" pitchFamily="24"/>
              </a:rPr>
              <a:t>光合作用的过程</a:t>
            </a:r>
            <a:r>
              <a:rPr lang="zh-CN" altLang="zh-CN" sz="2400" b="0" i="0" u="none" dirty="0">
                <a:solidFill>
                  <a:srgbClr val="000000"/>
                </a:solidFill>
                <a:effectLst/>
                <a:latin typeface="宋体" pitchFamily="24"/>
                <a:ea typeface="宋体" pitchFamily="24"/>
                <a:cs typeface="宋体" pitchFamily="24"/>
              </a:rPr>
              <a:t>：</a:t>
            </a:r>
            <a:r>
              <a:rPr lang="zh-CN" altLang="zh-CN" sz="2400" b="0" i="0" u="none" dirty="0">
                <a:solidFill>
                  <a:srgbClr val="000000"/>
                </a:solidFill>
                <a:effectLst/>
                <a:latin typeface="Times New Roman" pitchFamily="24"/>
                <a:ea typeface="黑体" pitchFamily="24"/>
                <a:cs typeface="宋体" pitchFamily="24"/>
              </a:rPr>
              <a:t>光反应</a:t>
            </a:r>
            <a:r>
              <a:rPr lang="zh-CN" altLang="zh-CN" sz="2400" b="0" i="0" u="none" dirty="0">
                <a:solidFill>
                  <a:srgbClr val="000000"/>
                </a:solidFill>
                <a:effectLst/>
                <a:latin typeface="宋体" pitchFamily="24"/>
                <a:ea typeface="宋体" pitchFamily="24"/>
                <a:cs typeface="宋体" pitchFamily="24"/>
              </a:rPr>
              <a:t>、</a:t>
            </a:r>
            <a:r>
              <a:rPr lang="zh-CN" altLang="zh-CN" sz="2400" b="0" i="0" u="none" dirty="0">
                <a:solidFill>
                  <a:srgbClr val="000000"/>
                </a:solidFill>
                <a:effectLst/>
                <a:latin typeface="Times New Roman" pitchFamily="24"/>
                <a:ea typeface="黑体" pitchFamily="24"/>
                <a:cs typeface="宋体" pitchFamily="24"/>
              </a:rPr>
              <a:t>暗反应的区别与联系</a:t>
            </a:r>
          </a:p>
        </p:txBody>
      </p:sp>
      <mc:AlternateContent xmlns:mc="http://schemas.openxmlformats.org/markup-compatibility/2006">
        <mc:Choice xmlns:a14="http://schemas.microsoft.com/office/drawing/2010/main" Requires="a14">
          <p:graphicFrame>
            <p:nvGraphicFramePr>
              <p:cNvPr id="11333" name="yt_table_11333" title="H_359.4701">
                <a:extLst>
                  <a:ext uri="{FF2B5EF4-FFF2-40B4-BE49-F238E27FC236}">
                    <a16:creationId xmlns:a16="http://schemas.microsoft.com/office/drawing/2014/main" id="{85F9CD91-DE56-4981-AD6D-3D4292DC4A24}"/>
                  </a:ext>
                </a:extLst>
              </p:cNvPr>
              <p:cNvGraphicFramePr>
                <a:graphicFrameLocks noGrp="1"/>
              </p:cNvGraphicFramePr>
              <p:nvPr>
                <p:extLst>
                  <p:ext uri="{D42A27DB-BD31-4B8C-83A1-F6EECF244321}">
                    <p14:modId xmlns:p14="http://schemas.microsoft.com/office/powerpoint/2010/main" val="1948793421"/>
                  </p:ext>
                </p:extLst>
              </p:nvPr>
            </p:nvGraphicFramePr>
            <p:xfrm>
              <a:off x="576000" y="1368278"/>
              <a:ext cx="10370072" cy="4192016"/>
            </p:xfrm>
            <a:graphic>
              <a:graphicData uri="http://schemas.openxmlformats.org/drawingml/2006/table">
                <a:tbl>
                  <a:tblPr>
                    <a:tableStyleId>{5940675A-B579-460E-94D1-54222C63F5DA}</a:tableStyleId>
                  </a:tblPr>
                  <a:tblGrid>
                    <a:gridCol w="720479">
                      <a:extLst>
                        <a:ext uri="{9D8B030D-6E8A-4147-A177-3AD203B41FA5}">
                          <a16:colId xmlns:a16="http://schemas.microsoft.com/office/drawing/2014/main" val="20000"/>
                        </a:ext>
                      </a:extLst>
                    </a:gridCol>
                    <a:gridCol w="864108">
                      <a:extLst>
                        <a:ext uri="{9D8B030D-6E8A-4147-A177-3AD203B41FA5}">
                          <a16:colId xmlns:a16="http://schemas.microsoft.com/office/drawing/2014/main" val="20001"/>
                        </a:ext>
                      </a:extLst>
                    </a:gridCol>
                    <a:gridCol w="3801887">
                      <a:extLst>
                        <a:ext uri="{9D8B030D-6E8A-4147-A177-3AD203B41FA5}">
                          <a16:colId xmlns:a16="http://schemas.microsoft.com/office/drawing/2014/main" val="20002"/>
                        </a:ext>
                      </a:extLst>
                    </a:gridCol>
                    <a:gridCol w="4983598">
                      <a:extLst>
                        <a:ext uri="{9D8B030D-6E8A-4147-A177-3AD203B41FA5}">
                          <a16:colId xmlns:a16="http://schemas.microsoft.com/office/drawing/2014/main" val="20003"/>
                        </a:ext>
                      </a:extLst>
                    </a:gridCol>
                  </a:tblGrid>
                  <a:tr h="467999">
                    <a:tc>
                      <a:txBody>
                        <a:bodyPr/>
                        <a:lstStyle/>
                        <a:p>
                          <a:pPr algn="ctr" eaLnBrk="1" latinLnBrk="0" hangingPunct="0">
                            <a:lnSpc>
                              <a:spcPct val="129999"/>
                            </a:lnSpc>
                          </a:pPr>
                          <a:r>
                            <a:rPr lang="zh-CN" altLang="zh-CN" sz="2400" b="0" i="0" u="none" dirty="0">
                              <a:solidFill>
                                <a:srgbClr val="000000"/>
                              </a:solidFill>
                              <a:effectLst/>
                              <a:latin typeface="Times New Roman" pitchFamily="24"/>
                              <a:ea typeface="宋体" pitchFamily="24"/>
                              <a:cs typeface="宋体" pitchFamily="24"/>
                            </a:rPr>
                            <a:t>项目</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gridSpan="2">
                      <a:txBody>
                        <a:bodyPr/>
                        <a:lstStyle/>
                        <a:p>
                          <a:pPr algn="ctr" eaLnBrk="1" latinLnBrk="0" hangingPunct="0">
                            <a:lnSpc>
                              <a:spcPct val="129999"/>
                            </a:lnSpc>
                          </a:pPr>
                          <a:r>
                            <a:rPr lang="zh-CN" altLang="zh-CN" sz="2400" b="0" i="0" u="none" dirty="0">
                              <a:solidFill>
                                <a:srgbClr val="000000"/>
                              </a:solidFill>
                              <a:effectLst/>
                              <a:latin typeface="Times New Roman" pitchFamily="24"/>
                              <a:ea typeface="宋体" pitchFamily="24"/>
                              <a:cs typeface="宋体" pitchFamily="24"/>
                            </a:rPr>
                            <a:t>光反应</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hMerge="1">
                      <a:txBody>
                        <a:bodyPr/>
                        <a:lstStyle/>
                        <a:p>
                          <a:pPr>
                            <a:lnSpc>
                              <a:spcPct val="129999"/>
                            </a:lnSpc>
                          </a:pPr>
                          <a:endParaRPr/>
                        </a:p>
                      </a:txBody>
                      <a:tcPr/>
                    </a:tc>
                    <a:tc>
                      <a:txBody>
                        <a:bodyPr/>
                        <a:lstStyle/>
                        <a:p>
                          <a:pPr algn="ctr" eaLnBrk="1" latinLnBrk="0" hangingPunct="0">
                            <a:lnSpc>
                              <a:spcPct val="129999"/>
                            </a:lnSpc>
                          </a:pPr>
                          <a:r>
                            <a:rPr lang="zh-CN" altLang="zh-CN" sz="2400" b="0" i="0" u="none" dirty="0">
                              <a:solidFill>
                                <a:srgbClr val="000000"/>
                              </a:solidFill>
                              <a:effectLst/>
                              <a:latin typeface="Times New Roman" pitchFamily="24"/>
                              <a:ea typeface="宋体" pitchFamily="24"/>
                              <a:cs typeface="宋体" pitchFamily="24"/>
                            </a:rPr>
                            <a:t>暗反应</a:t>
                          </a:r>
                          <a:r>
                            <a:rPr lang="zh-CN" altLang="zh-CN" sz="2400" b="0" i="0" u="none" dirty="0">
                              <a:solidFill>
                                <a:srgbClr val="000000"/>
                              </a:solidFill>
                              <a:effectLst/>
                              <a:latin typeface="宋体" pitchFamily="24"/>
                              <a:ea typeface="宋体" pitchFamily="24"/>
                              <a:cs typeface="宋体" pitchFamily="24"/>
                            </a:rPr>
                            <a:t>（</a:t>
                          </a:r>
                          <a:r>
                            <a:rPr lang="zh-CN" altLang="zh-CN" sz="2400" b="0" i="0" u="none" dirty="0">
                              <a:solidFill>
                                <a:srgbClr val="000000"/>
                              </a:solidFill>
                              <a:effectLst/>
                              <a:latin typeface="Times New Roman" pitchFamily="24"/>
                              <a:ea typeface="宋体" pitchFamily="24"/>
                              <a:cs typeface="宋体" pitchFamily="24"/>
                            </a:rPr>
                            <a:t>碳反应</a:t>
                          </a:r>
                          <a:r>
                            <a:rPr lang="zh-CN" altLang="zh-CN" sz="2400" b="0" i="0" u="none" dirty="0">
                              <a:solidFill>
                                <a:srgbClr val="000000"/>
                              </a:solidFill>
                              <a:effectLst/>
                              <a:latin typeface="宋体" pitchFamily="24"/>
                              <a:ea typeface="宋体" pitchFamily="24"/>
                              <a:cs typeface="宋体" pitchFamily="24"/>
                            </a:rPr>
                            <a:t>）</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extLst>
                      <a:ext uri="{0D108BD9-81ED-4DB2-BD59-A6C34878D82A}">
                        <a16:rowId xmlns:a16="http://schemas.microsoft.com/office/drawing/2014/main" val="10000"/>
                      </a:ext>
                    </a:extLst>
                  </a:tr>
                  <a:tr h="467999">
                    <a:tc rowSpan="2">
                      <a:txBody>
                        <a:bodyPr/>
                        <a:lstStyle/>
                        <a:p>
                          <a:pPr algn="ctr" eaLnBrk="1" latinLnBrk="0" hangingPunct="0">
                            <a:lnSpc>
                              <a:spcPct val="129999"/>
                            </a:lnSpc>
                          </a:pPr>
                          <a:r>
                            <a:rPr lang="zh-CN" altLang="zh-CN" sz="2400" b="0" i="0" u="none">
                              <a:solidFill>
                                <a:srgbClr val="000000"/>
                              </a:solidFill>
                              <a:effectLst/>
                              <a:latin typeface="Times New Roman" pitchFamily="24"/>
                              <a:ea typeface="宋体" pitchFamily="24"/>
                              <a:cs typeface="宋体" pitchFamily="24"/>
                            </a:rPr>
                            <a:t>区别</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latinLnBrk="0" hangingPunct="0">
                            <a:lnSpc>
                              <a:spcPct val="129999"/>
                            </a:lnSpc>
                          </a:pPr>
                          <a:r>
                            <a:rPr lang="zh-CN" altLang="zh-CN" sz="2400" b="0" i="0" u="none">
                              <a:solidFill>
                                <a:srgbClr val="000000"/>
                              </a:solidFill>
                              <a:effectLst/>
                              <a:latin typeface="Times New Roman" pitchFamily="24"/>
                              <a:ea typeface="宋体" pitchFamily="24"/>
                              <a:cs typeface="宋体" pitchFamily="24"/>
                            </a:rPr>
                            <a:t>场所</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latinLnBrk="0" hangingPunct="0">
                            <a:lnSpc>
                              <a:spcPct val="129999"/>
                            </a:lnSpc>
                          </a:pPr>
                          <a:r>
                            <a:rPr lang="zh-CN" altLang="zh-CN" sz="2400" b="0" i="0" u="none">
                              <a:solidFill>
                                <a:srgbClr val="000000"/>
                              </a:solidFill>
                              <a:effectLst/>
                              <a:latin typeface="Times New Roman" pitchFamily="24"/>
                              <a:ea typeface="宋体" pitchFamily="24"/>
                              <a:cs typeface="宋体" pitchFamily="24"/>
                            </a:rPr>
                            <a:t>叶绿体类囊体的薄膜上</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latinLnBrk="0" hangingPunct="0">
                            <a:lnSpc>
                              <a:spcPct val="129999"/>
                            </a:lnSpc>
                          </a:pPr>
                          <a:r>
                            <a:rPr lang="zh-CN" altLang="zh-CN" sz="2400" b="0" i="0" u="none">
                              <a:solidFill>
                                <a:srgbClr val="000000"/>
                              </a:solidFill>
                              <a:effectLst/>
                              <a:latin typeface="Times New Roman" pitchFamily="24"/>
                              <a:ea typeface="宋体" pitchFamily="24"/>
                              <a:cs typeface="宋体" pitchFamily="24"/>
                            </a:rPr>
                            <a:t>叶绿体的基质中</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extLst>
                      <a:ext uri="{0D108BD9-81ED-4DB2-BD59-A6C34878D82A}">
                        <a16:rowId xmlns:a16="http://schemas.microsoft.com/office/drawing/2014/main" val="10001"/>
                      </a:ext>
                    </a:extLst>
                  </a:tr>
                  <a:tr h="467999">
                    <a:tc vMerge="1">
                      <a:txBody>
                        <a:bodyPr/>
                        <a:lstStyle/>
                        <a:p>
                          <a:pPr algn="l" eaLnBrk="1" latinLnBrk="0" hangingPunct="0">
                            <a:lnSpc>
                              <a:spcPct val="129999"/>
                            </a:lnSpc>
                          </a:pPr>
                          <a:endParaRP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latinLnBrk="0" hangingPunct="0">
                            <a:lnSpc>
                              <a:spcPct val="129999"/>
                            </a:lnSpc>
                          </a:pPr>
                          <a:r>
                            <a:rPr lang="zh-CN" altLang="zh-CN" sz="2400" b="0" i="0" u="none">
                              <a:solidFill>
                                <a:srgbClr val="000000"/>
                              </a:solidFill>
                              <a:effectLst/>
                              <a:latin typeface="Times New Roman" pitchFamily="24"/>
                              <a:ea typeface="宋体" pitchFamily="24"/>
                              <a:cs typeface="宋体" pitchFamily="24"/>
                            </a:rPr>
                            <a:t>物质变化</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2H</a:t>
                          </a:r>
                          <a:r>
                            <a:rPr lang="en-US" altLang="zh-CN" sz="2400" b="0" i="0" u="none" baseline="-25000">
                              <a:solidFill>
                                <a:srgbClr val="000000"/>
                              </a:solidFill>
                              <a:effectLst/>
                              <a:latin typeface="Times New Roman" pitchFamily="24"/>
                              <a:ea typeface="Times New Roman" pitchFamily="24"/>
                              <a:cs typeface="宋体" pitchFamily="24"/>
                            </a:rPr>
                            <a:t>2</a:t>
                          </a:r>
                          <a:r>
                            <a:rPr lang="en-US" altLang="zh-CN" sz="2400" b="0" i="0" u="none">
                              <a:solidFill>
                                <a:srgbClr val="000000"/>
                              </a:solidFill>
                              <a:effectLst/>
                              <a:latin typeface="Times New Roman" pitchFamily="24"/>
                              <a:ea typeface="Times New Roman" pitchFamily="24"/>
                              <a:cs typeface="宋体" pitchFamily="24"/>
                            </a:rPr>
                            <a:t>O</a:t>
                          </a:r>
                          <a14:m>
                            <m:oMath xmlns:m="http://schemas.openxmlformats.org/officeDocument/2006/math">
                              <m:m>
                                <m:mPr>
                                  <m:mcs>
                                    <m:mc>
                                      <m:mcPr>
                                        <m:count m:val="1"/>
                                        <m:mcJc m:val="center"/>
                                      </m:mcPr>
                                    </m:mc>
                                  </m:mcs>
                                  <m:ctrlPr>
                                    <a:rPr lang="en-US" altLang="zh-CN" sz="2400" b="0" i="1">
                                      <a:solidFill>
                                        <a:srgbClr val="000000"/>
                                      </a:solidFill>
                                      <a:effectLst/>
                                      <a:latin typeface="Cambria Math" panose="02040503050406030204" pitchFamily="18" charset="0"/>
                                      <a:ea typeface="Cambria Math" panose="02040503050406030204" pitchFamily="12" charset="0"/>
                                    </a:rPr>
                                  </m:ctrlPr>
                                </m:mPr>
                                <m:mr>
                                  <m:e>
                                    <m:r>
                                      <a:rPr lang="zh-CN" altLang="zh-CN" sz="2400" b="0" i="0">
                                        <a:solidFill>
                                          <a:srgbClr val="000000"/>
                                        </a:solidFill>
                                        <a:effectLst/>
                                        <a:latin typeface="Cambria Math" panose="02040503050406030204" pitchFamily="12" charset="0"/>
                                        <a:ea typeface="Cambria Math" panose="02040503050406030204" pitchFamily="12" charset="0"/>
                                      </a:rPr>
                                      <m:t>光</m:t>
                                    </m:r>
                                  </m:e>
                                </m:mr>
                                <m:mr>
                                  <m:e>
                                    <m:acc>
                                      <m:accPr>
                                        <m:chr m:val="⃗"/>
                                        <m:ctrlPr>
                                          <a:rPr lang="en-US" altLang="zh-CN" sz="2400" b="0" i="1">
                                            <a:solidFill>
                                              <a:srgbClr val="000000"/>
                                            </a:solidFill>
                                            <a:effectLst/>
                                            <a:latin typeface="Cambria Math" panose="02040503050406030204" pitchFamily="18" charset="0"/>
                                            <a:ea typeface="Cambria Math" panose="02040503050406030204" pitchFamily="12" charset="0"/>
                                          </a:rPr>
                                        </m:ctrlPr>
                                      </m:accPr>
                                      <m:e>
                                        <m:r>
                                          <a:rPr lang="en-US" altLang="zh-CN" sz="2400" b="0" i="0">
                                            <a:solidFill>
                                              <a:srgbClr val="000000"/>
                                            </a:solidFill>
                                            <a:effectLst/>
                                            <a:latin typeface="Cambria Math" panose="02040503050406030204" pitchFamily="12" charset="0"/>
                                            <a:ea typeface="Cambria Math" panose="02040503050406030204" pitchFamily="12" charset="0"/>
                                          </a:rPr>
                                          <m:t>           </m:t>
                                        </m:r>
                                      </m:e>
                                    </m:acc>
                                  </m:e>
                                </m:mr>
                              </m:m>
                            </m:oMath>
                          </a14:m>
                          <a:r>
                            <a:rPr lang="zh-CN" altLang="zh-CN" sz="100" b="0" i="0" spc="-100">
                              <a:solidFill>
                                <a:srgbClr val="FF0000"/>
                              </a:solidFill>
                              <a:effectLst/>
                              <a:latin typeface="Times New Roman" pitchFamily="24"/>
                              <a:ea typeface="宋体" pitchFamily="24"/>
                              <a:cs typeface="宋体" pitchFamily="24"/>
                            </a:rPr>
                            <a:t> </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en-US" altLang="zh-CN" sz="2400" b="0" i="0" u="sng">
                              <a:solidFill>
                                <a:srgbClr val="FF0000">
                                  <a:alpha val="0"/>
                                </a:srgbClr>
                              </a:solidFill>
                              <a:effectLst/>
                              <a:uFill>
                                <a:solidFill>
                                  <a:srgbClr val="000000"/>
                                </a:solidFill>
                              </a:uFill>
                              <a:latin typeface="Times New Roman" pitchFamily="24"/>
                              <a:ea typeface="Times New Roman" pitchFamily="24"/>
                              <a:cs typeface="宋体" pitchFamily="24"/>
                            </a:rPr>
                            <a:t>4</a:t>
                          </a:r>
                          <a:r>
                            <a:rPr lang="en-US" altLang="zh-CN" sz="2400" b="0" i="0" u="sng">
                              <a:solidFill>
                                <a:srgbClr val="FF0000">
                                  <a:alpha val="0"/>
                                </a:srgbClr>
                              </a:solidFill>
                              <a:effectLst/>
                              <a:uFill>
                                <a:solidFill>
                                  <a:srgbClr val="000000"/>
                                </a:solidFill>
                              </a:uFill>
                              <a:latin typeface="宋体" pitchFamily="24"/>
                              <a:ea typeface="宋体" pitchFamily="24"/>
                              <a:cs typeface="宋体" pitchFamily="24"/>
                            </a:rPr>
                            <a:t>[</a:t>
                          </a:r>
                          <a:r>
                            <a:rPr lang="en-US" altLang="zh-CN" sz="2400" b="0" i="0" u="sng">
                              <a:solidFill>
                                <a:srgbClr val="FF0000">
                                  <a:alpha val="0"/>
                                </a:srgbClr>
                              </a:solidFill>
                              <a:effectLst/>
                              <a:uFill>
                                <a:solidFill>
                                  <a:srgbClr val="000000"/>
                                </a:solidFill>
                              </a:uFill>
                              <a:latin typeface="Times New Roman" pitchFamily="24"/>
                              <a:ea typeface="Times New Roman" pitchFamily="24"/>
                              <a:cs typeface="宋体" pitchFamily="24"/>
                            </a:rPr>
                            <a:t>H</a:t>
                          </a:r>
                          <a:r>
                            <a:rPr lang="en-US" altLang="zh-CN" sz="2400" b="0" i="0" u="sng">
                              <a:solidFill>
                                <a:srgbClr val="FF0000">
                                  <a:alpha val="0"/>
                                </a:srgbClr>
                              </a:solidFill>
                              <a:effectLst/>
                              <a:uFill>
                                <a:solidFill>
                                  <a:srgbClr val="000000"/>
                                </a:solidFill>
                              </a:uFill>
                              <a:latin typeface="宋体" pitchFamily="24"/>
                              <a:ea typeface="宋体" pitchFamily="24"/>
                              <a:cs typeface="宋体" pitchFamily="24"/>
                            </a:rPr>
                            <a:t>]</a:t>
                          </a:r>
                          <a:r>
                            <a:rPr lang="zh-CN" altLang="zh-CN" sz="2400" b="0" i="0" u="sng">
                              <a:solidFill>
                                <a:srgbClr val="FF0000">
                                  <a:alpha val="0"/>
                                </a:srgbClr>
                              </a:solidFill>
                              <a:effectLst/>
                              <a:uFill>
                                <a:solidFill>
                                  <a:srgbClr val="000000"/>
                                </a:solidFill>
                              </a:uFill>
                              <a:latin typeface="宋体" pitchFamily="24"/>
                              <a:ea typeface="宋体" pitchFamily="24"/>
                              <a:cs typeface="宋体" pitchFamily="24"/>
                            </a:rPr>
                            <a:t>＋</a:t>
                          </a:r>
                          <a:r>
                            <a:rPr lang="en-US" altLang="zh-CN" sz="2400" b="0" i="0" u="sng">
                              <a:solidFill>
                                <a:srgbClr val="FF0000">
                                  <a:alpha val="0"/>
                                </a:srgbClr>
                              </a:solidFill>
                              <a:effectLst/>
                              <a:uFill>
                                <a:solidFill>
                                  <a:srgbClr val="000000"/>
                                </a:solidFill>
                              </a:uFill>
                              <a:latin typeface="Times New Roman" pitchFamily="24"/>
                              <a:ea typeface="Times New Roman" pitchFamily="24"/>
                              <a:cs typeface="宋体" pitchFamily="24"/>
                            </a:rPr>
                            <a:t>O</a:t>
                          </a:r>
                          <a:r>
                            <a:rPr lang="en-US" altLang="zh-CN" sz="1600" b="0" i="0" u="sng" baseline="0">
                              <a:solidFill>
                                <a:srgbClr val="FF0000">
                                  <a:alpha val="0"/>
                                </a:srgbClr>
                              </a:solidFill>
                              <a:effectLst/>
                              <a:uFill>
                                <a:solidFill>
                                  <a:srgbClr val="000000"/>
                                </a:solidFill>
                              </a:uFill>
                              <a:latin typeface="Times New Roman" pitchFamily="24"/>
                              <a:ea typeface="Times New Roman" pitchFamily="24"/>
                              <a:cs typeface="宋体" pitchFamily="24"/>
                            </a:rPr>
                            <a:t>2</a:t>
                          </a:r>
                          <a:r>
                            <a:rPr lang="en-US" altLang="zh-CN" sz="2400" b="0" i="0" u="sng">
                              <a:solidFill>
                                <a:srgbClr val="FF0000">
                                  <a:alpha val="0"/>
                                </a:srgbClr>
                              </a:solidFill>
                              <a:effectLst/>
                              <a:uFill>
                                <a:solidFill>
                                  <a:srgbClr val="000000"/>
                                </a:solidFill>
                              </a:uFill>
                              <a:latin typeface="Times New Roman" pitchFamily="24"/>
                              <a:ea typeface="Times New Roman" pitchFamily="24"/>
                              <a:cs typeface="宋体" pitchFamily="24"/>
                            </a:rPr>
                            <a:t>↑</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en-US" altLang="zh-CN" sz="2400" b="0" i="0" u="sng">
                              <a:solidFill>
                                <a:srgbClr val="000000"/>
                              </a:solidFill>
                              <a:effectLst/>
                              <a:uFill>
                                <a:solidFill>
                                  <a:srgbClr val="000000"/>
                                </a:solidFill>
                              </a:uFill>
                              <a:latin typeface="Times New Roman" pitchFamily="24"/>
                              <a:ea typeface="Times New Roman" pitchFamily="24"/>
                              <a:cs typeface="宋体" pitchFamily="24"/>
                            </a:rPr>
                            <a:t> </a:t>
                          </a:r>
                        </a:p>
                        <a:p>
                          <a:pPr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ADP</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Pi</a:t>
                          </a:r>
                          <a14:m>
                            <m:oMath xmlns:m="http://schemas.openxmlformats.org/officeDocument/2006/math">
                              <m:m>
                                <m:mPr>
                                  <m:mcs>
                                    <m:mc>
                                      <m:mcPr>
                                        <m:count m:val="1"/>
                                        <m:mcJc m:val="center"/>
                                      </m:mcPr>
                                    </m:mc>
                                  </m:mcs>
                                  <m:ctrlPr>
                                    <a:rPr lang="en-US" altLang="zh-CN" sz="2400" b="0" i="1">
                                      <a:solidFill>
                                        <a:srgbClr val="000000"/>
                                      </a:solidFill>
                                      <a:effectLst/>
                                      <a:latin typeface="Cambria Math" panose="02040503050406030204" pitchFamily="18" charset="0"/>
                                      <a:ea typeface="Cambria Math" panose="02040503050406030204" pitchFamily="12" charset="0"/>
                                    </a:rPr>
                                  </m:ctrlPr>
                                </m:mPr>
                                <m:mr>
                                  <m:e>
                                    <m:r>
                                      <a:rPr lang="zh-CN" altLang="zh-CN" sz="2400" b="0" i="0">
                                        <a:solidFill>
                                          <a:srgbClr val="000000"/>
                                        </a:solidFill>
                                        <a:effectLst/>
                                        <a:latin typeface="Cambria Math" panose="02040503050406030204" pitchFamily="12" charset="0"/>
                                        <a:ea typeface="Cambria Math" panose="02040503050406030204" pitchFamily="12" charset="0"/>
                                      </a:rPr>
                                      <m:t>酶</m:t>
                                    </m:r>
                                  </m:e>
                                </m:mr>
                                <m:mr>
                                  <m:e>
                                    <m:acc>
                                      <m:accPr>
                                        <m:chr m:val="⃗"/>
                                        <m:ctrlPr>
                                          <a:rPr lang="en-US" altLang="zh-CN" sz="2400" b="0" i="1">
                                            <a:solidFill>
                                              <a:srgbClr val="000000"/>
                                            </a:solidFill>
                                            <a:effectLst/>
                                            <a:latin typeface="Cambria Math" panose="02040503050406030204" pitchFamily="18" charset="0"/>
                                            <a:ea typeface="Cambria Math" panose="02040503050406030204" pitchFamily="12" charset="0"/>
                                          </a:rPr>
                                        </m:ctrlPr>
                                      </m:accPr>
                                      <m:e>
                                        <m:r>
                                          <a:rPr lang="en-US" altLang="zh-CN" sz="2400" b="0" i="0">
                                            <a:solidFill>
                                              <a:srgbClr val="000000"/>
                                            </a:solidFill>
                                            <a:effectLst/>
                                            <a:latin typeface="Cambria Math" panose="02040503050406030204" pitchFamily="12" charset="0"/>
                                            <a:ea typeface="Cambria Math" panose="02040503050406030204" pitchFamily="12" charset="0"/>
                                          </a:rPr>
                                          <m:t>              </m:t>
                                        </m:r>
                                      </m:e>
                                    </m:acc>
                                  </m:e>
                                </m:mr>
                              </m:m>
                            </m:oMath>
                          </a14:m>
                          <a:r>
                            <a:rPr lang="zh-CN" altLang="zh-CN" sz="100" b="0" i="0" spc="-100">
                              <a:solidFill>
                                <a:srgbClr val="FF0000"/>
                              </a:solidFill>
                              <a:effectLst/>
                              <a:latin typeface="Times New Roman" pitchFamily="24"/>
                              <a:ea typeface="宋体" pitchFamily="24"/>
                              <a:cs typeface="宋体" pitchFamily="24"/>
                            </a:rPr>
                            <a:t> </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en-US" altLang="zh-CN" sz="2400" b="0" i="0" u="sng">
                              <a:solidFill>
                                <a:srgbClr val="FF0000">
                                  <a:alpha val="0"/>
                                </a:srgbClr>
                              </a:solidFill>
                              <a:effectLst/>
                              <a:uFill>
                                <a:solidFill>
                                  <a:srgbClr val="000000"/>
                                </a:solidFill>
                              </a:uFill>
                              <a:latin typeface="Times New Roman" pitchFamily="24"/>
                              <a:ea typeface="Times New Roman" pitchFamily="24"/>
                              <a:cs typeface="宋体" pitchFamily="24"/>
                            </a:rPr>
                            <a:t>ATP</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en-US" altLang="zh-CN" sz="2400" b="0" i="0" u="sng">
                              <a:solidFill>
                                <a:srgbClr val="000000"/>
                              </a:solidFill>
                              <a:effectLst/>
                              <a:uFill>
                                <a:solidFill>
                                  <a:srgbClr val="000000"/>
                                </a:solidFill>
                              </a:uFill>
                              <a:latin typeface="Times New Roman" pitchFamily="24"/>
                              <a:ea typeface="Times New Roman" pitchFamily="24"/>
                              <a:cs typeface="宋体" pitchFamily="24"/>
                            </a:rPr>
                            <a:t> </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l" eaLnBrk="1" latinLnBrk="0" hangingPunct="0">
                            <a:lnSpc>
                              <a:spcPct val="129999"/>
                            </a:lnSpc>
                          </a:pPr>
                          <a:r>
                            <a:rPr lang="en-US" altLang="zh-CN" sz="2400" b="0" i="0" u="none" dirty="0">
                              <a:solidFill>
                                <a:srgbClr val="000000"/>
                              </a:solidFill>
                              <a:effectLst/>
                              <a:latin typeface="Times New Roman" pitchFamily="24"/>
                              <a:ea typeface="Times New Roman" pitchFamily="24"/>
                              <a:cs typeface="宋体" pitchFamily="24"/>
                            </a:rPr>
                            <a:t>CO</a:t>
                          </a:r>
                          <a:r>
                            <a:rPr lang="en-US" altLang="zh-CN" sz="2400" b="0" i="0" u="none" baseline="-25000" dirty="0">
                              <a:solidFill>
                                <a:srgbClr val="000000"/>
                              </a:solidFill>
                              <a:effectLst/>
                              <a:latin typeface="Times New Roman" pitchFamily="24"/>
                              <a:ea typeface="Times New Roman" pitchFamily="24"/>
                              <a:cs typeface="宋体" pitchFamily="24"/>
                            </a:rPr>
                            <a:t>2</a:t>
                          </a:r>
                          <a:r>
                            <a:rPr lang="zh-CN" altLang="zh-CN" sz="2400" b="0" i="0" u="none" dirty="0">
                              <a:solidFill>
                                <a:srgbClr val="000000"/>
                              </a:solidFill>
                              <a:effectLst/>
                              <a:latin typeface="Times New Roman" pitchFamily="24"/>
                              <a:ea typeface="宋体" pitchFamily="24"/>
                              <a:cs typeface="宋体" pitchFamily="24"/>
                            </a:rPr>
                            <a:t>固定</a:t>
                          </a:r>
                          <a:r>
                            <a:rPr lang="zh-CN" altLang="zh-CN" sz="2400" b="0" i="0" u="none" dirty="0">
                              <a:solidFill>
                                <a:srgbClr val="000000"/>
                              </a:solidFill>
                              <a:effectLst/>
                              <a:latin typeface="宋体" pitchFamily="24"/>
                              <a:ea typeface="宋体" pitchFamily="24"/>
                              <a:cs typeface="宋体" pitchFamily="24"/>
                            </a:rPr>
                            <a:t>：</a:t>
                          </a:r>
                          <a:r>
                            <a:rPr lang="en-US" altLang="zh-CN" sz="2400" b="0" i="0" u="none" dirty="0">
                              <a:solidFill>
                                <a:srgbClr val="000000"/>
                              </a:solidFill>
                              <a:effectLst/>
                              <a:latin typeface="Times New Roman" pitchFamily="24"/>
                              <a:ea typeface="Times New Roman" pitchFamily="24"/>
                              <a:cs typeface="宋体" pitchFamily="24"/>
                            </a:rPr>
                            <a:t>C</a:t>
                          </a:r>
                          <a:r>
                            <a:rPr lang="en-US" altLang="zh-CN" sz="2400" b="0" i="0" u="none" baseline="-25000" dirty="0">
                              <a:solidFill>
                                <a:srgbClr val="000000"/>
                              </a:solidFill>
                              <a:effectLst/>
                              <a:latin typeface="Times New Roman" pitchFamily="24"/>
                              <a:ea typeface="Times New Roman" pitchFamily="24"/>
                              <a:cs typeface="宋体" pitchFamily="24"/>
                            </a:rPr>
                            <a:t>5</a:t>
                          </a:r>
                          <a:r>
                            <a:rPr lang="zh-CN" altLang="zh-CN" sz="2400" b="0" i="0" u="none" dirty="0">
                              <a:solidFill>
                                <a:srgbClr val="000000"/>
                              </a:solidFill>
                              <a:effectLst/>
                              <a:latin typeface="宋体" pitchFamily="24"/>
                              <a:ea typeface="宋体" pitchFamily="24"/>
                              <a:cs typeface="宋体" pitchFamily="24"/>
                            </a:rPr>
                            <a:t>＋</a:t>
                          </a:r>
                          <a:r>
                            <a:rPr lang="zh-CN" altLang="zh-CN" sz="100" b="0" i="0" spc="-100" dirty="0">
                              <a:solidFill>
                                <a:srgbClr val="FF0000"/>
                              </a:solidFill>
                              <a:effectLst/>
                              <a:latin typeface="Times New Roman" pitchFamily="24"/>
                              <a:ea typeface="宋体" pitchFamily="24"/>
                              <a:cs typeface="宋体" pitchFamily="24"/>
                            </a:rPr>
                            <a:t> </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en-US" altLang="zh-CN" sz="2400" b="0" i="0" u="sng" dirty="0">
                              <a:solidFill>
                                <a:srgbClr val="FF0000">
                                  <a:alpha val="0"/>
                                </a:srgbClr>
                              </a:solidFill>
                              <a:effectLst/>
                              <a:uFill>
                                <a:solidFill>
                                  <a:srgbClr val="000000"/>
                                </a:solidFill>
                              </a:uFill>
                              <a:latin typeface="Times New Roman" pitchFamily="24"/>
                              <a:ea typeface="Times New Roman" pitchFamily="24"/>
                              <a:cs typeface="宋体" pitchFamily="24"/>
                            </a:rPr>
                            <a:t>CO</a:t>
                          </a:r>
                          <a:r>
                            <a:rPr lang="en-US" altLang="zh-CN" sz="1600" b="0" i="0" u="sng" baseline="0" dirty="0">
                              <a:solidFill>
                                <a:srgbClr val="FF0000">
                                  <a:alpha val="0"/>
                                </a:srgbClr>
                              </a:solidFill>
                              <a:effectLst/>
                              <a:uFill>
                                <a:solidFill>
                                  <a:srgbClr val="000000"/>
                                </a:solidFill>
                              </a:uFill>
                              <a:latin typeface="Times New Roman" pitchFamily="24"/>
                              <a:ea typeface="Times New Roman" pitchFamily="24"/>
                              <a:cs typeface="宋体" pitchFamily="24"/>
                            </a:rPr>
                            <a:t>2</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dirty="0">
                              <a:noFill/>
                              <a:effectLst/>
                              <a:latin typeface="Times New Roman" pitchFamily="24"/>
                              <a:ea typeface="宋体" pitchFamily="24"/>
                              <a:cs typeface="宋体" pitchFamily="24"/>
                            </a:rPr>
                            <a:t>⁠</a:t>
                          </a:r>
                          <a14:m>
                            <m:oMath xmlns:m="http://schemas.openxmlformats.org/officeDocument/2006/math">
                              <m:m>
                                <m:mPr>
                                  <m:mcs>
                                    <m:mc>
                                      <m:mcPr>
                                        <m:count m:val="1"/>
                                        <m:mcJc m:val="center"/>
                                      </m:mcPr>
                                    </m:mc>
                                  </m:mcs>
                                  <m:ctrlPr>
                                    <a:rPr lang="en-US" altLang="zh-CN" sz="2400" b="0" i="1">
                                      <a:solidFill>
                                        <a:srgbClr val="000000"/>
                                      </a:solidFill>
                                      <a:effectLst/>
                                      <a:latin typeface="Cambria Math" panose="02040503050406030204" pitchFamily="18" charset="0"/>
                                      <a:ea typeface="Cambria Math" panose="02040503050406030204" pitchFamily="12" charset="0"/>
                                    </a:rPr>
                                  </m:ctrlPr>
                                </m:mPr>
                                <m:mr>
                                  <m:e>
                                    <m:r>
                                      <a:rPr lang="zh-CN" altLang="zh-CN" sz="2400" b="0" i="0">
                                        <a:solidFill>
                                          <a:srgbClr val="000000"/>
                                        </a:solidFill>
                                        <a:effectLst/>
                                        <a:latin typeface="Cambria Math" panose="02040503050406030204" pitchFamily="12" charset="0"/>
                                        <a:ea typeface="Cambria Math" panose="02040503050406030204" pitchFamily="12" charset="0"/>
                                      </a:rPr>
                                      <m:t>酶</m:t>
                                    </m:r>
                                  </m:e>
                                </m:mr>
                                <m:mr>
                                  <m:e>
                                    <m:acc>
                                      <m:accPr>
                                        <m:chr m:val="⃗"/>
                                        <m:ctrlPr>
                                          <a:rPr lang="en-US" altLang="zh-CN" sz="2400" b="0" i="1">
                                            <a:solidFill>
                                              <a:srgbClr val="000000"/>
                                            </a:solidFill>
                                            <a:effectLst/>
                                            <a:latin typeface="Cambria Math" panose="02040503050406030204" pitchFamily="18" charset="0"/>
                                            <a:ea typeface="Cambria Math" panose="02040503050406030204" pitchFamily="12" charset="0"/>
                                          </a:rPr>
                                        </m:ctrlPr>
                                      </m:accPr>
                                      <m:e>
                                        <m:r>
                                          <a:rPr lang="en-US" altLang="zh-CN" sz="2400" b="0" i="0">
                                            <a:solidFill>
                                              <a:srgbClr val="000000"/>
                                            </a:solidFill>
                                            <a:effectLst/>
                                            <a:latin typeface="Cambria Math" panose="02040503050406030204" pitchFamily="12" charset="0"/>
                                            <a:ea typeface="Cambria Math" panose="02040503050406030204" pitchFamily="12" charset="0"/>
                                          </a:rPr>
                                          <m:t>              </m:t>
                                        </m:r>
                                      </m:e>
                                    </m:acc>
                                  </m:e>
                                </m:mr>
                              </m:m>
                            </m:oMath>
                          </a14:m>
                          <a:r>
                            <a:rPr lang="en-US" altLang="zh-CN" sz="2400" b="0" i="0" u="none" dirty="0">
                              <a:solidFill>
                                <a:srgbClr val="000000"/>
                              </a:solidFill>
                              <a:effectLst/>
                              <a:latin typeface="Times New Roman" pitchFamily="24"/>
                              <a:ea typeface="Times New Roman" pitchFamily="24"/>
                              <a:cs typeface="宋体" pitchFamily="24"/>
                            </a:rPr>
                            <a:t>2C</a:t>
                          </a:r>
                          <a:r>
                            <a:rPr lang="en-US" altLang="zh-CN" sz="2400" b="0" i="0" u="none" baseline="-25000" dirty="0">
                              <a:solidFill>
                                <a:srgbClr val="000000"/>
                              </a:solidFill>
                              <a:effectLst/>
                              <a:latin typeface="Times New Roman" pitchFamily="24"/>
                              <a:ea typeface="Times New Roman" pitchFamily="24"/>
                              <a:cs typeface="宋体" pitchFamily="24"/>
                            </a:rPr>
                            <a:t>3 </a:t>
                          </a:r>
                        </a:p>
                        <a:p>
                          <a:pPr algn="l" eaLnBrk="1" latinLnBrk="0" hangingPunct="0">
                            <a:lnSpc>
                              <a:spcPct val="129999"/>
                            </a:lnSpc>
                          </a:pPr>
                          <a:r>
                            <a:rPr lang="en-US" altLang="zh-CN" sz="2400" b="0" i="0" u="none" dirty="0">
                              <a:solidFill>
                                <a:srgbClr val="000000"/>
                              </a:solidFill>
                              <a:effectLst/>
                              <a:latin typeface="Times New Roman" pitchFamily="24"/>
                              <a:ea typeface="Times New Roman" pitchFamily="24"/>
                              <a:cs typeface="宋体" pitchFamily="24"/>
                            </a:rPr>
                            <a:t>C</a:t>
                          </a:r>
                          <a:r>
                            <a:rPr lang="en-US" altLang="zh-CN" sz="2400" b="0" i="0" u="none" baseline="-25000" dirty="0">
                              <a:solidFill>
                                <a:srgbClr val="000000"/>
                              </a:solidFill>
                              <a:effectLst/>
                              <a:latin typeface="Times New Roman" pitchFamily="24"/>
                              <a:ea typeface="Times New Roman" pitchFamily="24"/>
                              <a:cs typeface="宋体" pitchFamily="24"/>
                            </a:rPr>
                            <a:t>3</a:t>
                          </a:r>
                          <a:r>
                            <a:rPr lang="zh-CN" altLang="zh-CN" sz="2400" b="0" i="0" u="none" dirty="0">
                              <a:solidFill>
                                <a:srgbClr val="000000"/>
                              </a:solidFill>
                              <a:effectLst/>
                              <a:latin typeface="Times New Roman" pitchFamily="24"/>
                              <a:ea typeface="宋体" pitchFamily="24"/>
                              <a:cs typeface="宋体" pitchFamily="24"/>
                            </a:rPr>
                            <a:t>的还原</a:t>
                          </a:r>
                          <a:r>
                            <a:rPr lang="zh-CN" altLang="zh-CN" sz="2400" b="0" i="0" u="none" dirty="0">
                              <a:solidFill>
                                <a:srgbClr val="000000"/>
                              </a:solidFill>
                              <a:effectLst/>
                              <a:latin typeface="宋体" pitchFamily="24"/>
                              <a:ea typeface="宋体" pitchFamily="24"/>
                              <a:cs typeface="宋体" pitchFamily="24"/>
                            </a:rPr>
                            <a:t>：</a:t>
                          </a:r>
                          <a:r>
                            <a:rPr lang="en-US" altLang="zh-CN" sz="2400" b="0" i="0" u="none" dirty="0">
                              <a:solidFill>
                                <a:srgbClr val="000000"/>
                              </a:solidFill>
                              <a:effectLst/>
                              <a:latin typeface="Times New Roman" pitchFamily="24"/>
                              <a:ea typeface="Times New Roman" pitchFamily="24"/>
                              <a:cs typeface="宋体" pitchFamily="24"/>
                            </a:rPr>
                            <a:t>2C</a:t>
                          </a:r>
                          <a:r>
                            <a:rPr lang="en-US" altLang="zh-CN" sz="2400" b="0" i="0" u="none" baseline="-25000" dirty="0">
                              <a:solidFill>
                                <a:srgbClr val="000000"/>
                              </a:solidFill>
                              <a:effectLst/>
                              <a:latin typeface="Times New Roman" pitchFamily="24"/>
                              <a:ea typeface="Times New Roman" pitchFamily="24"/>
                              <a:cs typeface="宋体" pitchFamily="24"/>
                            </a:rPr>
                            <a:t>3</a:t>
                          </a:r>
                          <a:r>
                            <a:rPr lang="zh-CN" altLang="zh-CN" sz="2400" b="0" i="0" u="none" dirty="0">
                              <a:solidFill>
                                <a:srgbClr val="000000"/>
                              </a:solidFill>
                              <a:effectLst/>
                              <a:latin typeface="宋体" pitchFamily="24"/>
                              <a:ea typeface="宋体" pitchFamily="24"/>
                              <a:cs typeface="宋体" pitchFamily="24"/>
                            </a:rPr>
                            <a:t>＋</a:t>
                          </a:r>
                          <a:r>
                            <a:rPr lang="en-US" altLang="zh-CN" sz="2400" b="0" i="0" u="none" dirty="0">
                              <a:solidFill>
                                <a:srgbClr val="000000"/>
                              </a:solidFill>
                              <a:effectLst/>
                              <a:latin typeface="Times New Roman" pitchFamily="24"/>
                              <a:ea typeface="Times New Roman" pitchFamily="24"/>
                              <a:cs typeface="宋体" pitchFamily="24"/>
                            </a:rPr>
                            <a:t>NADPH</a:t>
                          </a:r>
                          <a:r>
                            <a:rPr lang="zh-CN" altLang="zh-CN" sz="2400" b="0" i="0" u="none" dirty="0">
                              <a:solidFill>
                                <a:srgbClr val="000000"/>
                              </a:solidFill>
                              <a:effectLst/>
                              <a:latin typeface="宋体" pitchFamily="24"/>
                              <a:ea typeface="宋体" pitchFamily="24"/>
                              <a:cs typeface="宋体" pitchFamily="24"/>
                            </a:rPr>
                            <a:t>（</a:t>
                          </a:r>
                          <a:r>
                            <a:rPr lang="en-US" altLang="zh-CN" sz="2400" b="0" i="0" u="none" dirty="0">
                              <a:solidFill>
                                <a:srgbClr val="000000"/>
                              </a:solidFill>
                              <a:effectLst/>
                              <a:latin typeface="Times New Roman" pitchFamily="24"/>
                              <a:ea typeface="宋体" pitchFamily="24"/>
                              <a:cs typeface="宋体" pitchFamily="24"/>
                            </a:rPr>
                            <a:t>[</a:t>
                          </a:r>
                          <a:r>
                            <a:rPr lang="en-US" altLang="zh-CN" sz="2400" b="0" i="0" u="none" dirty="0">
                              <a:solidFill>
                                <a:srgbClr val="000000"/>
                              </a:solidFill>
                              <a:effectLst/>
                              <a:latin typeface="Times New Roman" pitchFamily="24"/>
                              <a:ea typeface="Times New Roman" pitchFamily="24"/>
                              <a:cs typeface="宋体" pitchFamily="24"/>
                            </a:rPr>
                            <a:t>H</a:t>
                          </a:r>
                          <a:r>
                            <a:rPr lang="en-US" altLang="zh-CN" sz="2400" b="0" i="0" u="none" dirty="0">
                              <a:solidFill>
                                <a:srgbClr val="000000"/>
                              </a:solidFill>
                              <a:effectLst/>
                              <a:latin typeface="Times New Roman" pitchFamily="24"/>
                              <a:ea typeface="宋体" pitchFamily="24"/>
                              <a:cs typeface="宋体" pitchFamily="24"/>
                            </a:rPr>
                            <a:t>]</a:t>
                          </a:r>
                          <a:r>
                            <a:rPr lang="zh-CN" altLang="zh-CN" sz="2400" b="0" i="0" u="none" dirty="0">
                              <a:solidFill>
                                <a:srgbClr val="000000"/>
                              </a:solidFill>
                              <a:effectLst/>
                              <a:latin typeface="宋体" pitchFamily="24"/>
                              <a:ea typeface="宋体" pitchFamily="24"/>
                              <a:cs typeface="宋体" pitchFamily="24"/>
                            </a:rPr>
                            <a:t>）</a:t>
                          </a:r>
                          <a:r>
                            <a:rPr lang="en-US" altLang="zh-CN" sz="2400" b="1" i="0" u="none" dirty="0">
                              <a:solidFill>
                                <a:srgbClr val="000000"/>
                              </a:solidFill>
                              <a:effectLst/>
                              <a:latin typeface="Cambria Math" pitchFamily="20"/>
                              <a:ea typeface="宋体" pitchFamily="20"/>
                              <a:cs typeface="宋体" pitchFamily="20"/>
                            </a:rPr>
                            <a:t> </a:t>
                          </a:r>
                          <a14:m>
                            <m:oMath xmlns:m="http://schemas.openxmlformats.org/officeDocument/2006/math">
                              <m:m>
                                <m:mPr>
                                  <m:mcs>
                                    <m:mc>
                                      <m:mcPr>
                                        <m:count m:val="1"/>
                                        <m:mcJc m:val="center"/>
                                      </m:mcPr>
                                    </m:mc>
                                  </m:mcs>
                                  <m:ctrlPr>
                                    <a:rPr lang="en-US" altLang="zh-CN" sz="2400" b="1" i="1">
                                      <a:solidFill>
                                        <a:srgbClr val="000000"/>
                                      </a:solidFill>
                                      <a:effectLst/>
                                      <a:latin typeface="Cambria Math" panose="02040503050406030204" pitchFamily="18" charset="0"/>
                                      <a:ea typeface="Cambria Math" panose="02040503050406030204" pitchFamily="12" charset="0"/>
                                    </a:rPr>
                                  </m:ctrlPr>
                                </m:mPr>
                                <m:mr>
                                  <m:e>
                                    <m:box>
                                      <m:boxPr>
                                        <m:ctrlPr>
                                          <a:rPr lang="en-US" altLang="zh-CN" sz="2400" b="1" i="1">
                                            <a:solidFill>
                                              <a:srgbClr val="000000"/>
                                            </a:solidFill>
                                            <a:effectLst/>
                                            <a:latin typeface="Cambria Math" panose="02040503050406030204" pitchFamily="18" charset="0"/>
                                            <a:ea typeface="Cambria Math" panose="02040503050406030204" pitchFamily="12" charset="0"/>
                                          </a:rPr>
                                        </m:ctrlPr>
                                      </m:boxPr>
                                      <m:e>
                                        <m:groupChr>
                                          <m:groupChrPr>
                                            <m:chr m:val="→"/>
                                            <m:vertJc m:val="bot"/>
                                            <m:ctrlPr>
                                              <a:rPr lang="en-US" altLang="zh-CN" sz="2400" b="1" i="1">
                                                <a:solidFill>
                                                  <a:srgbClr val="010000"/>
                                                </a:solidFill>
                                                <a:effectLst/>
                                                <a:latin typeface="Cambria Math" panose="02040503050406030204" pitchFamily="18" charset="0"/>
                                                <a:ea typeface="Cambria Math" panose="02040503050406030204" pitchFamily="12" charset="0"/>
                                              </a:rPr>
                                            </m:ctrlPr>
                                          </m:groupChrPr>
                                          <m:e>
                                            <m:r>
                                              <a:rPr lang="en-US" altLang="zh-CN" sz="2400" b="1" i="0">
                                                <a:solidFill>
                                                  <a:srgbClr val="010000"/>
                                                </a:solidFill>
                                                <a:effectLst/>
                                                <a:latin typeface="Cambria Math" panose="02040503050406030204" pitchFamily="12" charset="0"/>
                                                <a:ea typeface="Cambria Math" panose="02040503050406030204" pitchFamily="12" charset="0"/>
                                              </a:rPr>
                                              <m:t>    </m:t>
                                            </m:r>
                                            <m:r>
                                              <a:rPr lang="zh-CN" altLang="zh-CN" sz="2400" b="1" i="0">
                                                <a:solidFill>
                                                  <a:srgbClr val="010000"/>
                                                </a:solidFill>
                                                <a:effectLst/>
                                                <a:latin typeface="Cambria Math" panose="02040503050406030204" pitchFamily="12" charset="0"/>
                                                <a:ea typeface="Cambria Math" panose="02040503050406030204" pitchFamily="12" charset="0"/>
                                              </a:rPr>
                                              <m:t>酶</m:t>
                                            </m:r>
                                            <m:r>
                                              <a:rPr lang="en-US" altLang="zh-CN" sz="2400" b="1" i="0">
                                                <a:solidFill>
                                                  <a:srgbClr val="010000"/>
                                                </a:solidFill>
                                                <a:effectLst/>
                                                <a:latin typeface="Cambria Math" panose="02040503050406030204" pitchFamily="12" charset="0"/>
                                                <a:ea typeface="Cambria Math" panose="02040503050406030204" pitchFamily="12" charset="0"/>
                                              </a:rPr>
                                              <m:t>    </m:t>
                                            </m:r>
                                          </m:e>
                                        </m:groupChr>
                                      </m:e>
                                    </m:box>
                                  </m:e>
                                </m:mr>
                                <m:mr>
                                  <m:e>
                                    <m:r>
                                      <m:rPr>
                                        <m:sty m:val="p"/>
                                      </m:rPr>
                                      <a:rPr lang="en-US" altLang="zh-CN" sz="2400" b="0" i="0">
                                        <a:solidFill>
                                          <a:srgbClr val="000000"/>
                                        </a:solidFill>
                                        <a:effectLst/>
                                        <a:latin typeface="Cambria Math" panose="02040503050406030204" pitchFamily="12" charset="0"/>
                                        <a:ea typeface="Cambria Math" panose="02040503050406030204" pitchFamily="12" charset="0"/>
                                      </a:rPr>
                                      <m:t>ATP</m:t>
                                    </m:r>
                                  </m:e>
                                </m:mr>
                              </m:m>
                            </m:oMath>
                          </a14:m>
                          <a:r>
                            <a:rPr lang="zh-CN" altLang="zh-CN" sz="100" b="0" i="0" spc="-100" dirty="0">
                              <a:solidFill>
                                <a:srgbClr val="FF0000"/>
                              </a:solidFill>
                              <a:effectLst/>
                              <a:latin typeface="Times New Roman" pitchFamily="24"/>
                              <a:ea typeface="宋体" pitchFamily="24"/>
                              <a:cs typeface="宋体" pitchFamily="24"/>
                            </a:rPr>
                            <a:t> </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zh-CN" altLang="zh-CN" sz="2400" b="0" i="0" u="sng" dirty="0">
                              <a:solidFill>
                                <a:srgbClr val="FF0000">
                                  <a:alpha val="0"/>
                                </a:srgbClr>
                              </a:solidFill>
                              <a:effectLst/>
                              <a:uFill>
                                <a:solidFill>
                                  <a:srgbClr val="000000"/>
                                </a:solidFill>
                              </a:uFill>
                              <a:latin typeface="宋体" pitchFamily="24"/>
                              <a:ea typeface="宋体" pitchFamily="24"/>
                              <a:cs typeface="宋体" pitchFamily="24"/>
                            </a:rPr>
                            <a:t>（</a:t>
                          </a:r>
                          <a:r>
                            <a:rPr lang="en-US" altLang="zh-CN" sz="2400" b="0" i="0" u="sng" dirty="0">
                              <a:solidFill>
                                <a:srgbClr val="FF0000">
                                  <a:alpha val="0"/>
                                </a:srgbClr>
                              </a:solidFill>
                              <a:effectLst/>
                              <a:uFill>
                                <a:solidFill>
                                  <a:srgbClr val="000000"/>
                                </a:solidFill>
                              </a:uFill>
                              <a:latin typeface="Times New Roman" pitchFamily="24"/>
                              <a:ea typeface="Times New Roman" pitchFamily="24"/>
                              <a:cs typeface="宋体" pitchFamily="24"/>
                            </a:rPr>
                            <a:t>CH</a:t>
                          </a:r>
                          <a:r>
                            <a:rPr lang="en-US" altLang="zh-CN" sz="1600" b="0" i="0" u="sng" baseline="0" dirty="0">
                              <a:solidFill>
                                <a:srgbClr val="FF0000">
                                  <a:alpha val="0"/>
                                </a:srgbClr>
                              </a:solidFill>
                              <a:effectLst/>
                              <a:uFill>
                                <a:solidFill>
                                  <a:srgbClr val="000000"/>
                                </a:solidFill>
                              </a:uFill>
                              <a:latin typeface="Times New Roman" pitchFamily="24"/>
                              <a:ea typeface="Times New Roman" pitchFamily="24"/>
                              <a:cs typeface="宋体" pitchFamily="24"/>
                            </a:rPr>
                            <a:t>2</a:t>
                          </a:r>
                          <a:r>
                            <a:rPr lang="en-US" altLang="zh-CN" sz="2400" b="0" i="0" u="sng" dirty="0">
                              <a:solidFill>
                                <a:srgbClr val="FF0000">
                                  <a:alpha val="0"/>
                                </a:srgbClr>
                              </a:solidFill>
                              <a:effectLst/>
                              <a:uFill>
                                <a:solidFill>
                                  <a:srgbClr val="000000"/>
                                </a:solidFill>
                              </a:uFill>
                              <a:latin typeface="Times New Roman" pitchFamily="24"/>
                              <a:ea typeface="Times New Roman" pitchFamily="24"/>
                              <a:cs typeface="宋体" pitchFamily="24"/>
                            </a:rPr>
                            <a:t>O</a:t>
                          </a:r>
                          <a:r>
                            <a:rPr lang="zh-CN" altLang="zh-CN" sz="2400" b="0" i="0" u="sng" dirty="0">
                              <a:solidFill>
                                <a:srgbClr val="FF0000">
                                  <a:alpha val="0"/>
                                </a:srgbClr>
                              </a:solidFill>
                              <a:effectLst/>
                              <a:uFill>
                                <a:solidFill>
                                  <a:srgbClr val="000000"/>
                                </a:solidFill>
                              </a:uFill>
                              <a:latin typeface="宋体" pitchFamily="24"/>
                              <a:ea typeface="宋体" pitchFamily="24"/>
                              <a:cs typeface="宋体" pitchFamily="24"/>
                            </a:rPr>
                            <a:t>）</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dirty="0">
                              <a:noFill/>
                              <a:effectLst/>
                              <a:latin typeface="Times New Roman" pitchFamily="24"/>
                              <a:ea typeface="宋体" pitchFamily="24"/>
                              <a:cs typeface="宋体" pitchFamily="24"/>
                            </a:rPr>
                            <a:t>⁠</a:t>
                          </a:r>
                          <a:r>
                            <a:rPr lang="zh-CN" altLang="zh-CN" sz="2400" b="0" i="0" u="none" dirty="0">
                              <a:solidFill>
                                <a:srgbClr val="000000"/>
                              </a:solidFill>
                              <a:effectLst/>
                              <a:latin typeface="宋体" pitchFamily="24"/>
                              <a:ea typeface="宋体" pitchFamily="24"/>
                              <a:cs typeface="宋体" pitchFamily="24"/>
                            </a:rPr>
                            <a:t>＋</a:t>
                          </a:r>
                          <a:r>
                            <a:rPr lang="en-US" altLang="zh-CN" sz="2400" b="0" i="0" u="none" dirty="0">
                              <a:solidFill>
                                <a:srgbClr val="000000"/>
                              </a:solidFill>
                              <a:effectLst/>
                              <a:latin typeface="Times New Roman" pitchFamily="24"/>
                              <a:ea typeface="Times New Roman" pitchFamily="24"/>
                              <a:cs typeface="宋体" pitchFamily="24"/>
                            </a:rPr>
                            <a:t>C</a:t>
                          </a:r>
                          <a:r>
                            <a:rPr lang="en-US" altLang="zh-CN" sz="2400" b="0" i="0" u="none" baseline="-25000" dirty="0">
                              <a:solidFill>
                                <a:srgbClr val="000000"/>
                              </a:solidFill>
                              <a:effectLst/>
                              <a:latin typeface="Times New Roman" pitchFamily="24"/>
                              <a:ea typeface="Times New Roman" pitchFamily="24"/>
                              <a:cs typeface="宋体" pitchFamily="24"/>
                            </a:rPr>
                            <a:t>5 </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extLst>
                      <a:ext uri="{0D108BD9-81ED-4DB2-BD59-A6C34878D82A}">
                        <a16:rowId xmlns:a16="http://schemas.microsoft.com/office/drawing/2014/main" val="10002"/>
                      </a:ext>
                    </a:extLst>
                  </a:tr>
                </a:tbl>
              </a:graphicData>
            </a:graphic>
          </p:graphicFrame>
        </mc:Choice>
        <mc:Fallback>
          <p:graphicFrame>
            <p:nvGraphicFramePr>
              <p:cNvPr id="11333" name="yt_table_11333" title="H_359.4701">
                <a:extLst>
                  <a:ext uri="{FF2B5EF4-FFF2-40B4-BE49-F238E27FC236}">
                    <a16:creationId xmlns:a16="http://schemas.microsoft.com/office/drawing/2014/main" id="{85F9CD91-DE56-4981-AD6D-3D4292DC4A24}"/>
                  </a:ext>
                </a:extLst>
              </p:cNvPr>
              <p:cNvGraphicFramePr>
                <a:graphicFrameLocks noGrp="1"/>
              </p:cNvGraphicFramePr>
              <p:nvPr>
                <p:extLst>
                  <p:ext uri="{D42A27DB-BD31-4B8C-83A1-F6EECF244321}">
                    <p14:modId xmlns:p14="http://schemas.microsoft.com/office/powerpoint/2010/main" val="1948793421"/>
                  </p:ext>
                </p:extLst>
              </p:nvPr>
            </p:nvGraphicFramePr>
            <p:xfrm>
              <a:off x="576000" y="1368278"/>
              <a:ext cx="10370072" cy="4192016"/>
            </p:xfrm>
            <a:graphic>
              <a:graphicData uri="http://schemas.openxmlformats.org/drawingml/2006/table">
                <a:tbl>
                  <a:tblPr>
                    <a:tableStyleId>{5940675A-B579-460E-94D1-54222C63F5DA}</a:tableStyleId>
                  </a:tblPr>
                  <a:tblGrid>
                    <a:gridCol w="720479">
                      <a:extLst>
                        <a:ext uri="{9D8B030D-6E8A-4147-A177-3AD203B41FA5}">
                          <a16:colId xmlns:a16="http://schemas.microsoft.com/office/drawing/2014/main" val="20000"/>
                        </a:ext>
                      </a:extLst>
                    </a:gridCol>
                    <a:gridCol w="864108">
                      <a:extLst>
                        <a:ext uri="{9D8B030D-6E8A-4147-A177-3AD203B41FA5}">
                          <a16:colId xmlns:a16="http://schemas.microsoft.com/office/drawing/2014/main" val="20001"/>
                        </a:ext>
                      </a:extLst>
                    </a:gridCol>
                    <a:gridCol w="3801887">
                      <a:extLst>
                        <a:ext uri="{9D8B030D-6E8A-4147-A177-3AD203B41FA5}">
                          <a16:colId xmlns:a16="http://schemas.microsoft.com/office/drawing/2014/main" val="20002"/>
                        </a:ext>
                      </a:extLst>
                    </a:gridCol>
                    <a:gridCol w="4983598">
                      <a:extLst>
                        <a:ext uri="{9D8B030D-6E8A-4147-A177-3AD203B41FA5}">
                          <a16:colId xmlns:a16="http://schemas.microsoft.com/office/drawing/2014/main" val="20003"/>
                        </a:ext>
                      </a:extLst>
                    </a:gridCol>
                  </a:tblGrid>
                  <a:tr h="1042416">
                    <a:tc>
                      <a:txBody>
                        <a:bodyPr/>
                        <a:lstStyle/>
                        <a:p>
                          <a:pPr algn="ctr" eaLnBrk="1" latinLnBrk="0" hangingPunct="0">
                            <a:lnSpc>
                              <a:spcPct val="129999"/>
                            </a:lnSpc>
                          </a:pPr>
                          <a:r>
                            <a:rPr lang="zh-CN" altLang="zh-CN" sz="2400" b="0" i="0" u="none" dirty="0">
                              <a:solidFill>
                                <a:srgbClr val="000000"/>
                              </a:solidFill>
                              <a:effectLst/>
                              <a:latin typeface="Times New Roman" pitchFamily="24"/>
                              <a:ea typeface="宋体" pitchFamily="24"/>
                              <a:cs typeface="宋体" pitchFamily="24"/>
                            </a:rPr>
                            <a:t>项目</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gridSpan="2">
                      <a:txBody>
                        <a:bodyPr/>
                        <a:lstStyle/>
                        <a:p>
                          <a:pPr algn="ctr" eaLnBrk="1" latinLnBrk="0" hangingPunct="0">
                            <a:lnSpc>
                              <a:spcPct val="129999"/>
                            </a:lnSpc>
                          </a:pPr>
                          <a:r>
                            <a:rPr lang="zh-CN" altLang="zh-CN" sz="2400" b="0" i="0" u="none" dirty="0">
                              <a:solidFill>
                                <a:srgbClr val="000000"/>
                              </a:solidFill>
                              <a:effectLst/>
                              <a:latin typeface="Times New Roman" pitchFamily="24"/>
                              <a:ea typeface="宋体" pitchFamily="24"/>
                              <a:cs typeface="宋体" pitchFamily="24"/>
                            </a:rPr>
                            <a:t>光反应</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hMerge="1">
                      <a:txBody>
                        <a:bodyPr/>
                        <a:lstStyle/>
                        <a:p>
                          <a:pPr>
                            <a:lnSpc>
                              <a:spcPct val="129999"/>
                            </a:lnSpc>
                          </a:pPr>
                          <a:endParaRPr/>
                        </a:p>
                      </a:txBody>
                      <a:tcPr/>
                    </a:tc>
                    <a:tc>
                      <a:txBody>
                        <a:bodyPr/>
                        <a:lstStyle/>
                        <a:p>
                          <a:pPr algn="ctr" eaLnBrk="1" latinLnBrk="0" hangingPunct="0">
                            <a:lnSpc>
                              <a:spcPct val="129999"/>
                            </a:lnSpc>
                          </a:pPr>
                          <a:r>
                            <a:rPr lang="zh-CN" altLang="zh-CN" sz="2400" b="0" i="0" u="none" dirty="0">
                              <a:solidFill>
                                <a:srgbClr val="000000"/>
                              </a:solidFill>
                              <a:effectLst/>
                              <a:latin typeface="Times New Roman" pitchFamily="24"/>
                              <a:ea typeface="宋体" pitchFamily="24"/>
                              <a:cs typeface="宋体" pitchFamily="24"/>
                            </a:rPr>
                            <a:t>暗反应</a:t>
                          </a:r>
                          <a:r>
                            <a:rPr lang="zh-CN" altLang="zh-CN" sz="2400" b="0" i="0" u="none" dirty="0">
                              <a:solidFill>
                                <a:srgbClr val="000000"/>
                              </a:solidFill>
                              <a:effectLst/>
                              <a:latin typeface="宋体" pitchFamily="24"/>
                              <a:ea typeface="宋体" pitchFamily="24"/>
                              <a:cs typeface="宋体" pitchFamily="24"/>
                            </a:rPr>
                            <a:t>（</a:t>
                          </a:r>
                          <a:r>
                            <a:rPr lang="zh-CN" altLang="zh-CN" sz="2400" b="0" i="0" u="none" dirty="0">
                              <a:solidFill>
                                <a:srgbClr val="000000"/>
                              </a:solidFill>
                              <a:effectLst/>
                              <a:latin typeface="Times New Roman" pitchFamily="24"/>
                              <a:ea typeface="宋体" pitchFamily="24"/>
                              <a:cs typeface="宋体" pitchFamily="24"/>
                            </a:rPr>
                            <a:t>碳反应</a:t>
                          </a:r>
                          <a:r>
                            <a:rPr lang="zh-CN" altLang="zh-CN" sz="2400" b="0" i="0" u="none" dirty="0">
                              <a:solidFill>
                                <a:srgbClr val="000000"/>
                              </a:solidFill>
                              <a:effectLst/>
                              <a:latin typeface="宋体" pitchFamily="24"/>
                              <a:ea typeface="宋体" pitchFamily="24"/>
                              <a:cs typeface="宋体" pitchFamily="24"/>
                            </a:rPr>
                            <a:t>）</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extLst>
                      <a:ext uri="{0D108BD9-81ED-4DB2-BD59-A6C34878D82A}">
                        <a16:rowId xmlns:a16="http://schemas.microsoft.com/office/drawing/2014/main" val="10000"/>
                      </a:ext>
                    </a:extLst>
                  </a:tr>
                  <a:tr h="566928">
                    <a:tc rowSpan="2">
                      <a:txBody>
                        <a:bodyPr/>
                        <a:lstStyle/>
                        <a:p>
                          <a:pPr algn="ctr" eaLnBrk="1" latinLnBrk="0" hangingPunct="0">
                            <a:lnSpc>
                              <a:spcPct val="129999"/>
                            </a:lnSpc>
                          </a:pPr>
                          <a:r>
                            <a:rPr lang="zh-CN" altLang="zh-CN" sz="2400" b="0" i="0" u="none">
                              <a:solidFill>
                                <a:srgbClr val="000000"/>
                              </a:solidFill>
                              <a:effectLst/>
                              <a:latin typeface="Times New Roman" pitchFamily="24"/>
                              <a:ea typeface="宋体" pitchFamily="24"/>
                              <a:cs typeface="宋体" pitchFamily="24"/>
                            </a:rPr>
                            <a:t>区别</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latinLnBrk="0" hangingPunct="0">
                            <a:lnSpc>
                              <a:spcPct val="129999"/>
                            </a:lnSpc>
                          </a:pPr>
                          <a:r>
                            <a:rPr lang="zh-CN" altLang="zh-CN" sz="2400" b="0" i="0" u="none">
                              <a:solidFill>
                                <a:srgbClr val="000000"/>
                              </a:solidFill>
                              <a:effectLst/>
                              <a:latin typeface="Times New Roman" pitchFamily="24"/>
                              <a:ea typeface="宋体" pitchFamily="24"/>
                              <a:cs typeface="宋体" pitchFamily="24"/>
                            </a:rPr>
                            <a:t>场所</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latinLnBrk="0" hangingPunct="0">
                            <a:lnSpc>
                              <a:spcPct val="129999"/>
                            </a:lnSpc>
                          </a:pPr>
                          <a:r>
                            <a:rPr lang="zh-CN" altLang="zh-CN" sz="2400" b="0" i="0" u="none">
                              <a:solidFill>
                                <a:srgbClr val="000000"/>
                              </a:solidFill>
                              <a:effectLst/>
                              <a:latin typeface="Times New Roman" pitchFamily="24"/>
                              <a:ea typeface="宋体" pitchFamily="24"/>
                              <a:cs typeface="宋体" pitchFamily="24"/>
                            </a:rPr>
                            <a:t>叶绿体类囊体的薄膜上</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latinLnBrk="0" hangingPunct="0">
                            <a:lnSpc>
                              <a:spcPct val="129999"/>
                            </a:lnSpc>
                          </a:pPr>
                          <a:r>
                            <a:rPr lang="zh-CN" altLang="zh-CN" sz="2400" b="0" i="0" u="none">
                              <a:solidFill>
                                <a:srgbClr val="000000"/>
                              </a:solidFill>
                              <a:effectLst/>
                              <a:latin typeface="Times New Roman" pitchFamily="24"/>
                              <a:ea typeface="宋体" pitchFamily="24"/>
                              <a:cs typeface="宋体" pitchFamily="24"/>
                            </a:rPr>
                            <a:t>叶绿体的基质中</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extLst>
                      <a:ext uri="{0D108BD9-81ED-4DB2-BD59-A6C34878D82A}">
                        <a16:rowId xmlns:a16="http://schemas.microsoft.com/office/drawing/2014/main" val="10001"/>
                      </a:ext>
                    </a:extLst>
                  </a:tr>
                  <a:tr h="2582672">
                    <a:tc vMerge="1">
                      <a:txBody>
                        <a:bodyPr/>
                        <a:lstStyle/>
                        <a:p>
                          <a:pPr algn="l" eaLnBrk="1" latinLnBrk="0" hangingPunct="0">
                            <a:lnSpc>
                              <a:spcPct val="129999"/>
                            </a:lnSpc>
                          </a:pPr>
                          <a:endParaRP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latinLnBrk="0" hangingPunct="0">
                            <a:lnSpc>
                              <a:spcPct val="129999"/>
                            </a:lnSpc>
                          </a:pPr>
                          <a:r>
                            <a:rPr lang="zh-CN" altLang="zh-CN" sz="2400" b="0" i="0" u="none">
                              <a:solidFill>
                                <a:srgbClr val="000000"/>
                              </a:solidFill>
                              <a:effectLst/>
                              <a:latin typeface="Times New Roman" pitchFamily="24"/>
                              <a:ea typeface="宋体" pitchFamily="24"/>
                              <a:cs typeface="宋体" pitchFamily="24"/>
                            </a:rPr>
                            <a:t>物质变化</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endParaRPr lang="zh-CN"/>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blipFill>
                          <a:blip r:embed="rId2"/>
                          <a:stretch>
                            <a:fillRect l="-41827" t="-62736" r="-131410" b="-236"/>
                          </a:stretch>
                        </a:blipFill>
                      </a:tcPr>
                    </a:tc>
                    <a:tc>
                      <a:txBody>
                        <a:bodyPr/>
                        <a:lstStyle/>
                        <a:p>
                          <a:endParaRPr lang="zh-CN"/>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blipFill>
                          <a:blip r:embed="rId2"/>
                          <a:stretch>
                            <a:fillRect l="-108191" t="-62736" r="-244" b="-236"/>
                          </a:stretch>
                        </a:blipFill>
                      </a:tcPr>
                    </a:tc>
                    <a:extLst>
                      <a:ext uri="{0D108BD9-81ED-4DB2-BD59-A6C34878D82A}">
                        <a16:rowId xmlns:a16="http://schemas.microsoft.com/office/drawing/2014/main" val="10002"/>
                      </a:ext>
                    </a:extLst>
                  </a:tr>
                </a:tbl>
              </a:graphicData>
            </a:graphic>
          </p:graphicFrame>
        </mc:Fallback>
      </mc:AlternateContent>
      <p:sp>
        <p:nvSpPr>
          <p:cNvPr id="2" name="文本框 1">
            <a:extLst>
              <a:ext uri="{FF2B5EF4-FFF2-40B4-BE49-F238E27FC236}">
                <a16:creationId xmlns:a16="http://schemas.microsoft.com/office/drawing/2014/main" id="{4FEA3593-6F58-983F-E332-97DB3B93A261}"/>
              </a:ext>
            </a:extLst>
          </p:cNvPr>
          <p:cNvSpPr txBox="1"/>
          <p:nvPr/>
        </p:nvSpPr>
        <p:spPr>
          <a:xfrm>
            <a:off x="3744785" y="3388692"/>
            <a:ext cx="1637411" cy="949084"/>
          </a:xfrm>
          <a:prstGeom prst="rect">
            <a:avLst/>
          </a:prstGeom>
          <a:noFill/>
        </p:spPr>
        <p:txBody>
          <a:bodyPr vert="horz" wrap="none" rtlCol="0" anchor="ctr">
            <a:noAutofit/>
          </a:bodyPr>
          <a:lstStyle/>
          <a:p>
            <a:r>
              <a:rPr kumimoji="0" lang="en-US" altLang="zh-CN" sz="2400" b="0" i="0" strike="noStrike" kern="1200" cap="none" spc="0" normalizeH="0" baseline="0" noProof="0" dirty="0">
                <a:ln>
                  <a:noFill/>
                </a:ln>
                <a:solidFill>
                  <a:srgbClr val="FF0000"/>
                </a:solidFill>
                <a:effectLst/>
                <a:uLnTx/>
                <a:uFill>
                  <a:solidFill>
                    <a:srgbClr val="000000"/>
                  </a:solidFill>
                </a:uFill>
                <a:latin typeface="Times New Roman" pitchFamily="24"/>
                <a:ea typeface="Times New Roman" pitchFamily="24"/>
                <a:cs typeface="宋体" pitchFamily="24"/>
              </a:rPr>
              <a:t>4</a:t>
            </a:r>
            <a:r>
              <a:rPr kumimoji="0" lang="en-US" altLang="zh-CN" sz="2400" b="0" i="0" strike="noStrike" kern="1200" cap="none" spc="0" normalizeH="0" baseline="0" noProof="0" dirty="0">
                <a:ln>
                  <a:noFill/>
                </a:ln>
                <a:solidFill>
                  <a:srgbClr val="FF0000"/>
                </a:solidFill>
                <a:effectLst/>
                <a:uLnTx/>
                <a:uFill>
                  <a:solidFill>
                    <a:srgbClr val="000000"/>
                  </a:solidFill>
                </a:uFill>
                <a:latin typeface="宋体" pitchFamily="24"/>
                <a:ea typeface="宋体" pitchFamily="24"/>
                <a:cs typeface="宋体" pitchFamily="24"/>
              </a:rPr>
              <a:t>[</a:t>
            </a:r>
            <a:r>
              <a:rPr kumimoji="0" lang="en-US" altLang="zh-CN" sz="2400" b="0" i="0" strike="noStrike" kern="1200" cap="none" spc="0" normalizeH="0" baseline="0" noProof="0" dirty="0">
                <a:ln>
                  <a:noFill/>
                </a:ln>
                <a:solidFill>
                  <a:srgbClr val="FF0000"/>
                </a:solidFill>
                <a:effectLst/>
                <a:uLnTx/>
                <a:uFill>
                  <a:solidFill>
                    <a:srgbClr val="000000"/>
                  </a:solidFill>
                </a:uFill>
                <a:latin typeface="Times New Roman" pitchFamily="24"/>
                <a:ea typeface="Times New Roman" pitchFamily="24"/>
                <a:cs typeface="宋体" pitchFamily="24"/>
              </a:rPr>
              <a:t>H</a:t>
            </a:r>
            <a:r>
              <a:rPr kumimoji="0" lang="en-US" altLang="zh-CN" sz="2400" b="0" i="0" strike="noStrike" kern="1200" cap="none" spc="0" normalizeH="0" baseline="0" noProof="0" dirty="0">
                <a:ln>
                  <a:noFill/>
                </a:ln>
                <a:solidFill>
                  <a:srgbClr val="FF0000"/>
                </a:solidFill>
                <a:effectLst/>
                <a:uLnTx/>
                <a:uFill>
                  <a:solidFill>
                    <a:srgbClr val="000000"/>
                  </a:solidFill>
                </a:uFill>
                <a:latin typeface="宋体" pitchFamily="24"/>
                <a:ea typeface="宋体" pitchFamily="24"/>
                <a:cs typeface="宋体" pitchFamily="24"/>
              </a:rPr>
              <a:t>]</a:t>
            </a:r>
            <a:r>
              <a:rPr kumimoji="0" lang="zh-CN" altLang="zh-CN" sz="2400" b="0" i="0" strike="noStrike" kern="1200" cap="none" spc="0" normalizeH="0" baseline="0" noProof="0" dirty="0">
                <a:ln>
                  <a:noFill/>
                </a:ln>
                <a:solidFill>
                  <a:srgbClr val="FF0000"/>
                </a:solidFill>
                <a:effectLst/>
                <a:uLnTx/>
                <a:uFill>
                  <a:solidFill>
                    <a:srgbClr val="000000"/>
                  </a:solidFill>
                </a:uFill>
                <a:latin typeface="宋体" pitchFamily="24"/>
                <a:ea typeface="宋体" pitchFamily="24"/>
                <a:cs typeface="宋体" pitchFamily="24"/>
              </a:rPr>
              <a:t>＋</a:t>
            </a:r>
            <a:r>
              <a:rPr kumimoji="0" lang="en-US" altLang="zh-CN" sz="2400" b="0" i="0" strike="noStrike" kern="1200" cap="none" spc="0" normalizeH="0" baseline="0" noProof="0" dirty="0">
                <a:ln>
                  <a:noFill/>
                </a:ln>
                <a:solidFill>
                  <a:srgbClr val="FF0000"/>
                </a:solidFill>
                <a:effectLst/>
                <a:uLnTx/>
                <a:uFill>
                  <a:solidFill>
                    <a:srgbClr val="000000"/>
                  </a:solidFill>
                </a:uFill>
                <a:latin typeface="Times New Roman" pitchFamily="24"/>
                <a:ea typeface="Times New Roman" pitchFamily="24"/>
                <a:cs typeface="宋体" pitchFamily="24"/>
              </a:rPr>
              <a:t>O</a:t>
            </a:r>
            <a:r>
              <a:rPr kumimoji="0" lang="en-US" altLang="zh-CN" sz="2400" b="0" i="0" strike="noStrike" kern="1200" cap="none" spc="0" normalizeH="0" baseline="-25000" noProof="0" dirty="0">
                <a:ln>
                  <a:noFill/>
                </a:ln>
                <a:solidFill>
                  <a:srgbClr val="FF0000"/>
                </a:solidFill>
                <a:effectLst/>
                <a:uLnTx/>
                <a:uFill>
                  <a:solidFill>
                    <a:srgbClr val="000000"/>
                  </a:solidFill>
                </a:uFill>
                <a:latin typeface="Times New Roman" pitchFamily="24"/>
                <a:ea typeface="Times New Roman" pitchFamily="24"/>
                <a:cs typeface="宋体" pitchFamily="24"/>
              </a:rPr>
              <a:t>2</a:t>
            </a:r>
            <a:r>
              <a:rPr kumimoji="0" lang="en-US" altLang="zh-CN" sz="2400" b="0" i="0" strike="noStrike" kern="1200" cap="none" spc="0" normalizeH="0" baseline="0" noProof="0" dirty="0">
                <a:ln>
                  <a:noFill/>
                </a:ln>
                <a:solidFill>
                  <a:srgbClr val="FF0000"/>
                </a:solidFill>
                <a:effectLst/>
                <a:uLnTx/>
                <a:uFill>
                  <a:solidFill>
                    <a:srgbClr val="000000"/>
                  </a:solidFill>
                </a:uFill>
                <a:latin typeface="Times New Roman" pitchFamily="24"/>
                <a:ea typeface="Times New Roman" pitchFamily="24"/>
                <a:cs typeface="宋体" pitchFamily="24"/>
              </a:rPr>
              <a:t>↑</a:t>
            </a:r>
            <a:endParaRPr lang="zh-CN" altLang="en-US" dirty="0">
              <a:solidFill>
                <a:srgbClr val="FF0000"/>
              </a:solidFill>
            </a:endParaRPr>
          </a:p>
        </p:txBody>
      </p:sp>
      <p:sp>
        <p:nvSpPr>
          <p:cNvPr id="3" name="文本框 2">
            <a:extLst>
              <a:ext uri="{FF2B5EF4-FFF2-40B4-BE49-F238E27FC236}">
                <a16:creationId xmlns:a16="http://schemas.microsoft.com/office/drawing/2014/main" id="{0BB504B5-6B2E-F5D6-B559-77CDC053E1A8}"/>
              </a:ext>
            </a:extLst>
          </p:cNvPr>
          <p:cNvSpPr txBox="1"/>
          <p:nvPr/>
        </p:nvSpPr>
        <p:spPr>
          <a:xfrm>
            <a:off x="4563490" y="4268001"/>
            <a:ext cx="722567" cy="953720"/>
          </a:xfrm>
          <a:prstGeom prst="rect">
            <a:avLst/>
          </a:prstGeom>
          <a:noFill/>
        </p:spPr>
        <p:txBody>
          <a:bodyPr vert="horz" wrap="none" rtlCol="0" anchor="ctr">
            <a:noAutofit/>
          </a:bodyPr>
          <a:lstStyle/>
          <a:p>
            <a:r>
              <a:rPr kumimoji="0" lang="en-US" altLang="zh-CN" sz="2400" b="0" i="0" strike="noStrike" kern="1200" cap="none" spc="0" normalizeH="0" baseline="0" noProof="0" dirty="0">
                <a:ln>
                  <a:noFill/>
                </a:ln>
                <a:solidFill>
                  <a:srgbClr val="FF0000"/>
                </a:solidFill>
                <a:effectLst/>
                <a:uLnTx/>
                <a:uFill>
                  <a:solidFill>
                    <a:srgbClr val="000000"/>
                  </a:solidFill>
                </a:uFill>
                <a:latin typeface="Times New Roman" pitchFamily="24"/>
                <a:ea typeface="Times New Roman" pitchFamily="24"/>
                <a:cs typeface="宋体" pitchFamily="24"/>
              </a:rPr>
              <a:t>ATP</a:t>
            </a:r>
            <a:endParaRPr lang="zh-CN" altLang="en-US" dirty="0">
              <a:solidFill>
                <a:srgbClr val="FF0000"/>
              </a:solidFill>
            </a:endParaRPr>
          </a:p>
        </p:txBody>
      </p:sp>
      <p:sp>
        <p:nvSpPr>
          <p:cNvPr id="4" name="文本框 3">
            <a:extLst>
              <a:ext uri="{FF2B5EF4-FFF2-40B4-BE49-F238E27FC236}">
                <a16:creationId xmlns:a16="http://schemas.microsoft.com/office/drawing/2014/main" id="{93FD6D84-F597-8834-EAC8-46F419D66139}"/>
              </a:ext>
            </a:extLst>
          </p:cNvPr>
          <p:cNvSpPr txBox="1"/>
          <p:nvPr/>
        </p:nvSpPr>
        <p:spPr>
          <a:xfrm>
            <a:off x="8353361" y="2987426"/>
            <a:ext cx="705549" cy="953720"/>
          </a:xfrm>
          <a:prstGeom prst="rect">
            <a:avLst/>
          </a:prstGeom>
          <a:noFill/>
        </p:spPr>
        <p:txBody>
          <a:bodyPr vert="horz" wrap="none" rtlCol="0" anchor="ctr">
            <a:noAutofit/>
          </a:bodyPr>
          <a:lstStyle/>
          <a:p>
            <a:r>
              <a:rPr kumimoji="0" lang="en-US" altLang="zh-CN" sz="2400" b="0" i="0" strike="noStrike" kern="1200" cap="none" spc="0" normalizeH="0" baseline="0" noProof="0" dirty="0">
                <a:ln>
                  <a:noFill/>
                </a:ln>
                <a:solidFill>
                  <a:srgbClr val="FF0000"/>
                </a:solidFill>
                <a:effectLst/>
                <a:uLnTx/>
                <a:uFill>
                  <a:solidFill>
                    <a:srgbClr val="000000"/>
                  </a:solidFill>
                </a:uFill>
                <a:latin typeface="Times New Roman" pitchFamily="24"/>
                <a:ea typeface="Times New Roman" pitchFamily="24"/>
                <a:cs typeface="宋体" pitchFamily="24"/>
              </a:rPr>
              <a:t>CO</a:t>
            </a:r>
            <a:r>
              <a:rPr kumimoji="0" lang="en-US" altLang="zh-CN" sz="2400" b="0" i="0" strike="noStrike" kern="1200" cap="none" spc="0" normalizeH="0" baseline="-25000" noProof="0" dirty="0">
                <a:ln>
                  <a:noFill/>
                </a:ln>
                <a:solidFill>
                  <a:srgbClr val="FF0000"/>
                </a:solidFill>
                <a:effectLst/>
                <a:uLnTx/>
                <a:uFill>
                  <a:solidFill>
                    <a:srgbClr val="000000"/>
                  </a:solidFill>
                </a:uFill>
                <a:latin typeface="Times New Roman" pitchFamily="24"/>
                <a:ea typeface="Times New Roman" pitchFamily="24"/>
                <a:cs typeface="宋体" pitchFamily="24"/>
              </a:rPr>
              <a:t>2</a:t>
            </a:r>
            <a:endParaRPr lang="zh-CN" altLang="en-US" dirty="0">
              <a:solidFill>
                <a:srgbClr val="FF0000"/>
              </a:solidFill>
            </a:endParaRPr>
          </a:p>
        </p:txBody>
      </p:sp>
      <p:sp>
        <p:nvSpPr>
          <p:cNvPr id="5" name="文本框 4">
            <a:extLst>
              <a:ext uri="{FF2B5EF4-FFF2-40B4-BE49-F238E27FC236}">
                <a16:creationId xmlns:a16="http://schemas.microsoft.com/office/drawing/2014/main" id="{0821DE34-AEB2-A7EE-5CA8-2A725A6E10AA}"/>
              </a:ext>
            </a:extLst>
          </p:cNvPr>
          <p:cNvSpPr txBox="1"/>
          <p:nvPr/>
        </p:nvSpPr>
        <p:spPr>
          <a:xfrm>
            <a:off x="6963899" y="4350557"/>
            <a:ext cx="1535812" cy="1249248"/>
          </a:xfrm>
          <a:prstGeom prst="rect">
            <a:avLst/>
          </a:prstGeom>
          <a:noFill/>
        </p:spPr>
        <p:txBody>
          <a:bodyPr vert="horz" wrap="none" rtlCol="0" anchor="ctr">
            <a:noAutofit/>
          </a:bodyPr>
          <a:lstStyle/>
          <a:p>
            <a:r>
              <a:rPr kumimoji="0" lang="zh-CN" altLang="zh-CN" sz="2400" b="0" i="0" strike="noStrike" kern="1200" cap="none" spc="0" normalizeH="0" baseline="0" noProof="0" dirty="0">
                <a:ln>
                  <a:noFill/>
                </a:ln>
                <a:solidFill>
                  <a:srgbClr val="FF0000"/>
                </a:solidFill>
                <a:effectLst/>
                <a:uLnTx/>
                <a:uFill>
                  <a:solidFill>
                    <a:srgbClr val="000000"/>
                  </a:solidFill>
                </a:uFill>
                <a:latin typeface="宋体" pitchFamily="24"/>
                <a:ea typeface="宋体" pitchFamily="24"/>
                <a:cs typeface="宋体" pitchFamily="24"/>
              </a:rPr>
              <a:t>（</a:t>
            </a:r>
            <a:r>
              <a:rPr kumimoji="0" lang="en-US" altLang="zh-CN" sz="2400" b="0" i="0" strike="noStrike" kern="1200" cap="none" spc="0" normalizeH="0" baseline="0" noProof="0" dirty="0">
                <a:ln>
                  <a:noFill/>
                </a:ln>
                <a:solidFill>
                  <a:srgbClr val="FF0000"/>
                </a:solidFill>
                <a:effectLst/>
                <a:uLnTx/>
                <a:uFill>
                  <a:solidFill>
                    <a:srgbClr val="000000"/>
                  </a:solidFill>
                </a:uFill>
                <a:latin typeface="Times New Roman" pitchFamily="24"/>
                <a:ea typeface="Times New Roman" pitchFamily="24"/>
                <a:cs typeface="宋体" pitchFamily="24"/>
              </a:rPr>
              <a:t>CH</a:t>
            </a:r>
            <a:r>
              <a:rPr kumimoji="0" lang="en-US" altLang="zh-CN" sz="2400" b="0" i="0" strike="noStrike" kern="1200" cap="none" spc="0" normalizeH="0" baseline="-25000" noProof="0" dirty="0">
                <a:ln>
                  <a:noFill/>
                </a:ln>
                <a:solidFill>
                  <a:srgbClr val="FF0000"/>
                </a:solidFill>
                <a:effectLst/>
                <a:uLnTx/>
                <a:uFill>
                  <a:solidFill>
                    <a:srgbClr val="000000"/>
                  </a:solidFill>
                </a:uFill>
                <a:latin typeface="Times New Roman" pitchFamily="24"/>
                <a:ea typeface="Times New Roman" pitchFamily="24"/>
                <a:cs typeface="宋体" pitchFamily="24"/>
              </a:rPr>
              <a:t>2</a:t>
            </a:r>
            <a:r>
              <a:rPr kumimoji="0" lang="en-US" altLang="zh-CN" sz="2400" b="0" i="0" strike="noStrike" kern="1200" cap="none" spc="0" normalizeH="0" baseline="0" noProof="0" dirty="0">
                <a:ln>
                  <a:noFill/>
                </a:ln>
                <a:solidFill>
                  <a:srgbClr val="FF0000"/>
                </a:solidFill>
                <a:effectLst/>
                <a:uLnTx/>
                <a:uFill>
                  <a:solidFill>
                    <a:srgbClr val="000000"/>
                  </a:solidFill>
                </a:uFill>
                <a:latin typeface="Times New Roman" pitchFamily="24"/>
                <a:ea typeface="Times New Roman" pitchFamily="24"/>
                <a:cs typeface="宋体" pitchFamily="24"/>
              </a:rPr>
              <a:t>O</a:t>
            </a:r>
            <a:r>
              <a:rPr kumimoji="0" lang="zh-CN" altLang="zh-CN" sz="2400" b="0" i="0" strike="noStrike" kern="1200" cap="none" spc="0" normalizeH="0" baseline="0" noProof="0" dirty="0">
                <a:ln>
                  <a:noFill/>
                </a:ln>
                <a:solidFill>
                  <a:srgbClr val="FF0000"/>
                </a:solidFill>
                <a:effectLst/>
                <a:uLnTx/>
                <a:uFill>
                  <a:solidFill>
                    <a:srgbClr val="000000"/>
                  </a:solidFill>
                </a:uFill>
                <a:latin typeface="宋体" pitchFamily="24"/>
                <a:ea typeface="宋体" pitchFamily="24"/>
                <a:cs typeface="宋体" pitchFamily="24"/>
              </a:rPr>
              <a:t>）</a:t>
            </a:r>
            <a:endParaRPr lang="zh-CN" altLang="en-US" dirty="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P spid="3" grpId="0" build="allAtOnce"/>
      <p:bldP spid="4" grpId="0" build="allAtOnce"/>
      <p:bldP spid="5"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graphicFrame>
        <p:nvGraphicFramePr>
          <p:cNvPr id="11335" name="yt_table_11335" title="H_346.4851">
            <a:extLst>
              <a:ext uri="{FF2B5EF4-FFF2-40B4-BE49-F238E27FC236}">
                <a16:creationId xmlns:a16="http://schemas.microsoft.com/office/drawing/2014/main" id="{85F9CD91-DE56-4981-AD6D-3D4292DC4A24}"/>
              </a:ext>
            </a:extLst>
          </p:cNvPr>
          <p:cNvGraphicFramePr>
            <a:graphicFrameLocks noGrp="1"/>
          </p:cNvGraphicFramePr>
          <p:nvPr>
            <p:extLst>
              <p:ext uri="{D42A27DB-BD31-4B8C-83A1-F6EECF244321}">
                <p14:modId xmlns:p14="http://schemas.microsoft.com/office/powerpoint/2010/main" val="3674464665"/>
              </p:ext>
            </p:extLst>
          </p:nvPr>
        </p:nvGraphicFramePr>
        <p:xfrm>
          <a:off x="288353" y="1381995"/>
          <a:ext cx="10599418" cy="4067430"/>
        </p:xfrm>
        <a:graphic>
          <a:graphicData uri="http://schemas.openxmlformats.org/drawingml/2006/table">
            <a:tbl>
              <a:tblPr>
                <a:tableStyleId>{5940675A-B579-460E-94D1-54222C63F5DA}</a:tableStyleId>
              </a:tblPr>
              <a:tblGrid>
                <a:gridCol w="868680">
                  <a:extLst>
                    <a:ext uri="{9D8B030D-6E8A-4147-A177-3AD203B41FA5}">
                      <a16:colId xmlns:a16="http://schemas.microsoft.com/office/drawing/2014/main" val="20000"/>
                    </a:ext>
                  </a:extLst>
                </a:gridCol>
                <a:gridCol w="859536">
                  <a:extLst>
                    <a:ext uri="{9D8B030D-6E8A-4147-A177-3AD203B41FA5}">
                      <a16:colId xmlns:a16="http://schemas.microsoft.com/office/drawing/2014/main" val="20001"/>
                    </a:ext>
                  </a:extLst>
                </a:gridCol>
                <a:gridCol w="3887604">
                  <a:extLst>
                    <a:ext uri="{9D8B030D-6E8A-4147-A177-3AD203B41FA5}">
                      <a16:colId xmlns:a16="http://schemas.microsoft.com/office/drawing/2014/main" val="20002"/>
                    </a:ext>
                  </a:extLst>
                </a:gridCol>
                <a:gridCol w="4983598">
                  <a:extLst>
                    <a:ext uri="{9D8B030D-6E8A-4147-A177-3AD203B41FA5}">
                      <a16:colId xmlns:a16="http://schemas.microsoft.com/office/drawing/2014/main" val="20003"/>
                    </a:ext>
                  </a:extLst>
                </a:gridCol>
              </a:tblGrid>
              <a:tr h="467999">
                <a:tc>
                  <a:txBody>
                    <a:bodyPr/>
                    <a:lstStyle/>
                    <a:p>
                      <a:pPr algn="ctr" eaLnBrk="1" latinLnBrk="0" hangingPunct="0">
                        <a:lnSpc>
                          <a:spcPct val="129999"/>
                        </a:lnSpc>
                      </a:pPr>
                      <a:r>
                        <a:rPr lang="zh-CN" altLang="zh-CN" sz="2400" b="0" i="0" u="none" dirty="0">
                          <a:solidFill>
                            <a:srgbClr val="000000"/>
                          </a:solidFill>
                          <a:effectLst/>
                          <a:latin typeface="Times New Roman" pitchFamily="24"/>
                          <a:ea typeface="宋体" pitchFamily="24"/>
                          <a:cs typeface="宋体" pitchFamily="24"/>
                        </a:rPr>
                        <a:t>项目</a:t>
                      </a:r>
                    </a:p>
                  </a:txBody>
                  <a:tcPr anchor="ctr">
                    <a:lnL w="9522" cap="flat" cmpd="sng" algn="ctr">
                      <a:solidFill>
                        <a:srgbClr val="000000"/>
                      </a:solidFill>
                      <a:prstDash val="solid"/>
                      <a:round/>
                    </a:lnL>
                    <a:lnR w="9522" cap="flat" cmpd="sng" algn="ctr">
                      <a:solidFill>
                        <a:srgbClr val="000000"/>
                      </a:solidFill>
                      <a:prstDash val="solid"/>
                      <a:round/>
                      <a:headEnd type="none" w="med" len="med"/>
                      <a:tailEnd type="none" w="med" len="med"/>
                    </a:lnR>
                    <a:lnT w="9522" cap="flat" cmpd="sng" algn="ctr">
                      <a:solidFill>
                        <a:srgbClr val="000000"/>
                      </a:solidFill>
                      <a:prstDash val="solid"/>
                      <a:round/>
                    </a:lnT>
                    <a:lnB w="9522" cap="flat" cmpd="sng" algn="ctr">
                      <a:solidFill>
                        <a:srgbClr val="000000"/>
                      </a:solidFill>
                      <a:prstDash val="solid"/>
                      <a:round/>
                    </a:lnB>
                  </a:tcPr>
                </a:tc>
                <a:tc gridSpan="2">
                  <a:txBody>
                    <a:bodyPr/>
                    <a:lstStyle/>
                    <a:p>
                      <a:pPr algn="ctr" eaLnBrk="1" latinLnBrk="0" hangingPunct="0">
                        <a:lnSpc>
                          <a:spcPct val="129999"/>
                        </a:lnSpc>
                      </a:pPr>
                      <a:r>
                        <a:rPr lang="zh-CN" altLang="zh-CN" sz="2400" b="0" i="0" u="none" dirty="0">
                          <a:solidFill>
                            <a:srgbClr val="000000"/>
                          </a:solidFill>
                          <a:effectLst/>
                          <a:latin typeface="Times New Roman" pitchFamily="24"/>
                          <a:ea typeface="宋体" pitchFamily="24"/>
                          <a:cs typeface="宋体" pitchFamily="24"/>
                        </a:rPr>
                        <a:t>光反应</a:t>
                      </a:r>
                    </a:p>
                  </a:txBody>
                  <a:tcPr anchor="ctr">
                    <a:lnL w="9522" cap="flat" cmpd="sng" algn="ctr">
                      <a:solidFill>
                        <a:srgbClr val="000000"/>
                      </a:solidFill>
                      <a:prstDash val="solid"/>
                      <a:round/>
                      <a:headEnd type="none" w="med" len="med"/>
                      <a:tailEnd type="none" w="med" len="med"/>
                    </a:lnL>
                    <a:lnR w="9522" cap="flat" cmpd="sng" algn="ctr">
                      <a:solidFill>
                        <a:srgbClr val="000000"/>
                      </a:solidFill>
                      <a:prstDash val="solid"/>
                      <a:round/>
                      <a:headEnd type="none" w="med" len="med"/>
                      <a:tailEnd type="none" w="med" len="med"/>
                    </a:lnR>
                    <a:lnT w="9522" cap="flat" cmpd="sng" algn="ctr">
                      <a:solidFill>
                        <a:srgbClr val="000000"/>
                      </a:solidFill>
                      <a:prstDash val="solid"/>
                      <a:round/>
                    </a:lnT>
                    <a:lnB w="9522" cap="flat" cmpd="sng" algn="ctr">
                      <a:solidFill>
                        <a:srgbClr val="000000"/>
                      </a:solidFill>
                      <a:prstDash val="solid"/>
                      <a:round/>
                    </a:lnB>
                  </a:tcPr>
                </a:tc>
                <a:tc hMerge="1">
                  <a:txBody>
                    <a:bodyPr/>
                    <a:lstStyle/>
                    <a:p>
                      <a:pPr>
                        <a:lnSpc>
                          <a:spcPct val="129999"/>
                        </a:lnSpc>
                      </a:pPr>
                      <a:endParaRPr/>
                    </a:p>
                  </a:txBody>
                  <a:tcPr>
                    <a:lnL w="9522" cap="flat" cmpd="sng" algn="ctr">
                      <a:solidFill>
                        <a:srgbClr val="000000"/>
                      </a:solidFill>
                      <a:prstDash val="solid"/>
                      <a:round/>
                      <a:headEnd type="none" w="med" len="med"/>
                      <a:tailEnd type="none" w="med" len="med"/>
                    </a:lnL>
                    <a:lnR w="9522" cap="flat" cmpd="sng" algn="ctr">
                      <a:solidFill>
                        <a:srgbClr val="000000"/>
                      </a:solidFill>
                      <a:prstDash val="solid"/>
                      <a:round/>
                      <a:headEnd type="none" w="med" len="med"/>
                      <a:tailEnd type="none" w="med" len="me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latinLnBrk="0" hangingPunct="0">
                        <a:lnSpc>
                          <a:spcPct val="129999"/>
                        </a:lnSpc>
                      </a:pPr>
                      <a:r>
                        <a:rPr lang="zh-CN" altLang="zh-CN" sz="2400" b="0" i="0" u="none" dirty="0">
                          <a:solidFill>
                            <a:srgbClr val="000000"/>
                          </a:solidFill>
                          <a:effectLst/>
                          <a:latin typeface="Times New Roman" pitchFamily="24"/>
                          <a:ea typeface="宋体" pitchFamily="24"/>
                          <a:cs typeface="宋体" pitchFamily="24"/>
                        </a:rPr>
                        <a:t>暗反应</a:t>
                      </a:r>
                      <a:r>
                        <a:rPr lang="zh-CN" altLang="zh-CN" sz="2400" b="0" i="0" u="none" dirty="0">
                          <a:solidFill>
                            <a:srgbClr val="000000"/>
                          </a:solidFill>
                          <a:effectLst/>
                          <a:latin typeface="宋体" pitchFamily="24"/>
                          <a:ea typeface="宋体" pitchFamily="24"/>
                          <a:cs typeface="宋体" pitchFamily="24"/>
                        </a:rPr>
                        <a:t>（</a:t>
                      </a:r>
                      <a:r>
                        <a:rPr lang="zh-CN" altLang="zh-CN" sz="2400" b="0" i="0" u="none" dirty="0">
                          <a:solidFill>
                            <a:srgbClr val="000000"/>
                          </a:solidFill>
                          <a:effectLst/>
                          <a:latin typeface="Times New Roman" pitchFamily="24"/>
                          <a:ea typeface="宋体" pitchFamily="24"/>
                          <a:cs typeface="宋体" pitchFamily="24"/>
                        </a:rPr>
                        <a:t>碳反应</a:t>
                      </a:r>
                      <a:r>
                        <a:rPr lang="zh-CN" altLang="zh-CN" sz="2400" b="0" i="0" u="none" dirty="0">
                          <a:solidFill>
                            <a:srgbClr val="000000"/>
                          </a:solidFill>
                          <a:effectLst/>
                          <a:latin typeface="宋体" pitchFamily="24"/>
                          <a:ea typeface="宋体" pitchFamily="24"/>
                          <a:cs typeface="宋体" pitchFamily="24"/>
                        </a:rPr>
                        <a:t>）</a:t>
                      </a:r>
                    </a:p>
                  </a:txBody>
                  <a:tcPr anchor="ctr">
                    <a:lnL w="9522" cap="flat" cmpd="sng" algn="ctr">
                      <a:solidFill>
                        <a:srgbClr val="000000"/>
                      </a:solidFill>
                      <a:prstDash val="solid"/>
                      <a:round/>
                      <a:headEnd type="none" w="med" len="med"/>
                      <a:tailEnd type="none" w="med" len="me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extLst>
                  <a:ext uri="{0D108BD9-81ED-4DB2-BD59-A6C34878D82A}">
                    <a16:rowId xmlns:a16="http://schemas.microsoft.com/office/drawing/2014/main" val="1027448025"/>
                  </a:ext>
                </a:extLst>
              </a:tr>
              <a:tr h="467999">
                <a:tc rowSpan="2">
                  <a:txBody>
                    <a:bodyPr/>
                    <a:lstStyle/>
                    <a:p>
                      <a:pPr algn="ctr" eaLnBrk="1" latinLnBrk="0" hangingPunct="0">
                        <a:lnSpc>
                          <a:spcPct val="129999"/>
                        </a:lnSpc>
                      </a:pPr>
                      <a:r>
                        <a:rPr lang="zh-CN" altLang="zh-CN" sz="2400" b="0" i="0" u="none">
                          <a:solidFill>
                            <a:srgbClr val="000000"/>
                          </a:solidFill>
                          <a:effectLst/>
                          <a:latin typeface="Times New Roman" pitchFamily="24"/>
                          <a:ea typeface="宋体" pitchFamily="24"/>
                          <a:cs typeface="宋体" pitchFamily="24"/>
                        </a:rPr>
                        <a:t>区别</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headEnd type="none" w="med" len="med"/>
                      <a:tailEnd type="none" w="med" len="med"/>
                    </a:lnT>
                    <a:lnB w="9522" cap="flat" cmpd="sng" algn="ctr">
                      <a:solidFill>
                        <a:srgbClr val="000000"/>
                      </a:solidFill>
                      <a:prstDash val="solid"/>
                      <a:round/>
                    </a:lnB>
                  </a:tcPr>
                </a:tc>
                <a:tc>
                  <a:txBody>
                    <a:bodyPr/>
                    <a:lstStyle/>
                    <a:p>
                      <a:pPr algn="ctr" eaLnBrk="1" latinLnBrk="0" hangingPunct="0">
                        <a:lnSpc>
                          <a:spcPct val="129999"/>
                        </a:lnSpc>
                      </a:pPr>
                      <a:r>
                        <a:rPr lang="zh-CN" altLang="zh-CN" sz="2400" b="0" i="0" u="none">
                          <a:solidFill>
                            <a:srgbClr val="000000"/>
                          </a:solidFill>
                          <a:effectLst/>
                          <a:latin typeface="Times New Roman" pitchFamily="24"/>
                          <a:ea typeface="宋体" pitchFamily="24"/>
                          <a:cs typeface="宋体" pitchFamily="24"/>
                        </a:rPr>
                        <a:t>能量变化</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headEnd type="none" w="med" len="med"/>
                      <a:tailEnd type="none" w="med" len="med"/>
                    </a:lnT>
                    <a:lnB w="9522" cap="flat" cmpd="sng" algn="ctr">
                      <a:solidFill>
                        <a:srgbClr val="000000"/>
                      </a:solidFill>
                      <a:prstDash val="solid"/>
                      <a:round/>
                    </a:lnB>
                  </a:tcPr>
                </a:tc>
                <a:tc>
                  <a:txBody>
                    <a:bodyPr/>
                    <a:lstStyle/>
                    <a:p>
                      <a:pPr algn="ctr" eaLnBrk="1" latinLnBrk="0" hangingPunct="0">
                        <a:lnSpc>
                          <a:spcPct val="129999"/>
                        </a:lnSpc>
                      </a:pPr>
                      <a:r>
                        <a:rPr lang="zh-CN" altLang="zh-CN" sz="2400" b="0" i="0" u="none" dirty="0">
                          <a:solidFill>
                            <a:srgbClr val="000000"/>
                          </a:solidFill>
                          <a:effectLst/>
                          <a:latin typeface="Times New Roman" pitchFamily="24"/>
                          <a:ea typeface="宋体" pitchFamily="24"/>
                          <a:cs typeface="宋体" pitchFamily="24"/>
                        </a:rPr>
                        <a:t>光能</a:t>
                      </a:r>
                      <a:r>
                        <a:rPr lang="en-US" altLang="zh-CN" sz="2400" b="0" i="0" u="none" dirty="0">
                          <a:solidFill>
                            <a:srgbClr val="000000"/>
                          </a:solidFill>
                          <a:effectLst/>
                          <a:latin typeface="Times New Roman" pitchFamily="24"/>
                          <a:ea typeface="Times New Roman" pitchFamily="24"/>
                          <a:cs typeface="宋体" pitchFamily="24"/>
                        </a:rPr>
                        <a:t>→</a:t>
                      </a:r>
                      <a:r>
                        <a:rPr lang="zh-CN" altLang="zh-CN" sz="100" b="0" i="0" spc="-100" dirty="0">
                          <a:solidFill>
                            <a:srgbClr val="FF0000"/>
                          </a:solidFill>
                          <a:effectLst/>
                          <a:latin typeface="Times New Roman" pitchFamily="24"/>
                          <a:ea typeface="宋体" pitchFamily="24"/>
                          <a:cs typeface="宋体" pitchFamily="24"/>
                        </a:rPr>
                        <a:t> </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en-US" altLang="zh-CN" sz="2400" b="0" i="0" u="sng" dirty="0">
                          <a:solidFill>
                            <a:srgbClr val="FF0000">
                              <a:alpha val="0"/>
                            </a:srgbClr>
                          </a:solidFill>
                          <a:effectLst/>
                          <a:uFill>
                            <a:solidFill>
                              <a:srgbClr val="000000"/>
                            </a:solidFill>
                          </a:uFill>
                          <a:latin typeface="Times New Roman" pitchFamily="24"/>
                          <a:ea typeface="Times New Roman" pitchFamily="24"/>
                          <a:cs typeface="宋体" pitchFamily="24"/>
                        </a:rPr>
                        <a:t>ATP</a:t>
                      </a:r>
                      <a:r>
                        <a:rPr lang="zh-CN" altLang="zh-CN" sz="2400" b="0" i="0" u="sng" dirty="0">
                          <a:solidFill>
                            <a:srgbClr val="FF0000">
                              <a:alpha val="0"/>
                            </a:srgbClr>
                          </a:solidFill>
                          <a:effectLst/>
                          <a:uFill>
                            <a:solidFill>
                              <a:srgbClr val="000000"/>
                            </a:solidFill>
                          </a:uFill>
                          <a:latin typeface="Times New Roman" pitchFamily="24"/>
                          <a:ea typeface="宋体" pitchFamily="24"/>
                          <a:cs typeface="宋体" pitchFamily="24"/>
                        </a:rPr>
                        <a:t>和</a:t>
                      </a:r>
                      <a:r>
                        <a:rPr lang="en-US" altLang="zh-CN" sz="2400" b="0" i="0" u="sng" dirty="0">
                          <a:solidFill>
                            <a:srgbClr val="FF0000">
                              <a:alpha val="0"/>
                            </a:srgbClr>
                          </a:solidFill>
                          <a:effectLst/>
                          <a:uFill>
                            <a:solidFill>
                              <a:srgbClr val="000000"/>
                            </a:solidFill>
                          </a:uFill>
                          <a:latin typeface="Times New Roman" pitchFamily="24"/>
                          <a:ea typeface="Times New Roman" pitchFamily="24"/>
                          <a:cs typeface="宋体" pitchFamily="24"/>
                        </a:rPr>
                        <a:t>NADPH</a:t>
                      </a:r>
                      <a:r>
                        <a:rPr lang="zh-CN" altLang="zh-CN" sz="2400" b="0" i="0" u="sng" dirty="0">
                          <a:solidFill>
                            <a:srgbClr val="FF0000">
                              <a:alpha val="0"/>
                            </a:srgbClr>
                          </a:solidFill>
                          <a:effectLst/>
                          <a:uFill>
                            <a:solidFill>
                              <a:srgbClr val="000000"/>
                            </a:solidFill>
                          </a:uFill>
                          <a:latin typeface="Times New Roman" pitchFamily="24"/>
                          <a:ea typeface="宋体" pitchFamily="24"/>
                          <a:cs typeface="宋体" pitchFamily="24"/>
                        </a:rPr>
                        <a:t>中的化学能</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en-US" altLang="zh-CN" sz="2400" b="0" i="0" u="sng" dirty="0">
                          <a:solidFill>
                            <a:srgbClr val="000000"/>
                          </a:solidFill>
                          <a:effectLst/>
                          <a:uFill>
                            <a:solidFill>
                              <a:srgbClr val="000000"/>
                            </a:solidFill>
                          </a:uFill>
                          <a:latin typeface="Times New Roman" pitchFamily="24"/>
                          <a:ea typeface="Times New Roman" pitchFamily="24"/>
                          <a:cs typeface="宋体" pitchFamily="24"/>
                        </a:rPr>
                        <a:t> </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headEnd type="none" w="med" len="med"/>
                      <a:tailEnd type="none" w="med" len="med"/>
                    </a:lnT>
                    <a:lnB w="9522" cap="flat" cmpd="sng" algn="ctr">
                      <a:solidFill>
                        <a:srgbClr val="000000"/>
                      </a:solidFill>
                      <a:prstDash val="solid"/>
                      <a:round/>
                    </a:lnB>
                  </a:tcPr>
                </a:tc>
                <a:tc>
                  <a:txBody>
                    <a:bodyPr/>
                    <a:lstStyle/>
                    <a:p>
                      <a:pPr algn="ctr" eaLnBrk="1" latinLnBrk="0" hangingPunct="0">
                        <a:lnSpc>
                          <a:spcPct val="129999"/>
                        </a:lnSpc>
                      </a:pP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en-US" altLang="zh-CN" sz="2400" b="0" i="0" u="sng">
                          <a:solidFill>
                            <a:srgbClr val="FF0000">
                              <a:alpha val="0"/>
                            </a:srgbClr>
                          </a:solidFill>
                          <a:effectLst/>
                          <a:uFill>
                            <a:solidFill>
                              <a:srgbClr val="000000"/>
                            </a:solidFill>
                          </a:uFill>
                          <a:latin typeface="Times New Roman" pitchFamily="24"/>
                          <a:ea typeface="Times New Roman" pitchFamily="24"/>
                          <a:cs typeface="宋体" pitchFamily="24"/>
                        </a:rPr>
                        <a:t>ATP</a:t>
                      </a:r>
                      <a:r>
                        <a:rPr lang="zh-CN" altLang="zh-CN" sz="2400" b="0" i="0" u="sng">
                          <a:solidFill>
                            <a:srgbClr val="FF0000">
                              <a:alpha val="0"/>
                            </a:srgbClr>
                          </a:solidFill>
                          <a:effectLst/>
                          <a:uFill>
                            <a:solidFill>
                              <a:srgbClr val="000000"/>
                            </a:solidFill>
                          </a:uFill>
                          <a:latin typeface="Times New Roman" pitchFamily="24"/>
                          <a:ea typeface="宋体" pitchFamily="24"/>
                          <a:cs typeface="宋体" pitchFamily="24"/>
                        </a:rPr>
                        <a:t>和</a:t>
                      </a:r>
                      <a:r>
                        <a:rPr lang="en-US" altLang="zh-CN" sz="2400" b="0" i="0" u="sng">
                          <a:solidFill>
                            <a:srgbClr val="FF0000">
                              <a:alpha val="0"/>
                            </a:srgbClr>
                          </a:solidFill>
                          <a:effectLst/>
                          <a:uFill>
                            <a:solidFill>
                              <a:srgbClr val="000000"/>
                            </a:solidFill>
                          </a:uFill>
                          <a:latin typeface="Times New Roman" pitchFamily="24"/>
                          <a:ea typeface="Times New Roman" pitchFamily="24"/>
                          <a:cs typeface="宋体" pitchFamily="24"/>
                        </a:rPr>
                        <a:t>NADPH</a:t>
                      </a:r>
                      <a:r>
                        <a:rPr lang="zh-CN" altLang="zh-CN" sz="2400" b="0" i="0" u="sng">
                          <a:solidFill>
                            <a:srgbClr val="FF0000">
                              <a:alpha val="0"/>
                            </a:srgbClr>
                          </a:solidFill>
                          <a:effectLst/>
                          <a:uFill>
                            <a:solidFill>
                              <a:srgbClr val="000000"/>
                            </a:solidFill>
                          </a:uFill>
                          <a:latin typeface="Times New Roman" pitchFamily="24"/>
                          <a:ea typeface="宋体" pitchFamily="24"/>
                          <a:cs typeface="宋体" pitchFamily="24"/>
                        </a:rPr>
                        <a:t>中的化学能</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a:noFill/>
                          <a:effectLst/>
                          <a:latin typeface="Times New Roman"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a:t>
                      </a:r>
                      <a:r>
                        <a:rPr lang="zh-CN" altLang="zh-CN" sz="2400" b="0" i="0" u="none">
                          <a:solidFill>
                            <a:srgbClr val="000000"/>
                          </a:solidFill>
                          <a:effectLst/>
                          <a:latin typeface="Times New Roman" pitchFamily="24"/>
                          <a:ea typeface="宋体" pitchFamily="24"/>
                          <a:cs typeface="宋体" pitchFamily="24"/>
                        </a:rPr>
                        <a:t>稳定的化学能</a:t>
                      </a:r>
                      <a:r>
                        <a:rPr lang="en-US" altLang="zh-CN" sz="2400" b="0" i="0" u="none">
                          <a:solidFill>
                            <a:srgbClr val="000000"/>
                          </a:solidFill>
                          <a:effectLst/>
                          <a:latin typeface="Times New Roman" pitchFamily="24"/>
                          <a:ea typeface="Times New Roman" pitchFamily="24"/>
                          <a:cs typeface="宋体" pitchFamily="24"/>
                        </a:rPr>
                        <a:t> </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headEnd type="none" w="med" len="med"/>
                      <a:tailEnd type="none" w="med" len="med"/>
                    </a:lnT>
                    <a:lnB w="9522" cap="flat" cmpd="sng" algn="ctr">
                      <a:solidFill>
                        <a:srgbClr val="000000"/>
                      </a:solidFill>
                      <a:prstDash val="solid"/>
                      <a:round/>
                    </a:lnB>
                  </a:tcPr>
                </a:tc>
                <a:extLst>
                  <a:ext uri="{0D108BD9-81ED-4DB2-BD59-A6C34878D82A}">
                    <a16:rowId xmlns:a16="http://schemas.microsoft.com/office/drawing/2014/main" val="10000"/>
                  </a:ext>
                </a:extLst>
              </a:tr>
              <a:tr h="467999">
                <a:tc vMerge="1">
                  <a:txBody>
                    <a:bodyPr/>
                    <a:lstStyle/>
                    <a:p>
                      <a:pPr algn="l" eaLnBrk="1" latinLnBrk="0" hangingPunct="0">
                        <a:lnSpc>
                          <a:spcPct val="129999"/>
                        </a:lnSpc>
                      </a:pPr>
                      <a:endParaRP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latinLnBrk="0" hangingPunct="0">
                        <a:lnSpc>
                          <a:spcPct val="129999"/>
                        </a:lnSpc>
                      </a:pPr>
                      <a:r>
                        <a:rPr lang="zh-CN" altLang="zh-CN" sz="2400" b="0" i="0" u="none">
                          <a:solidFill>
                            <a:srgbClr val="000000"/>
                          </a:solidFill>
                          <a:effectLst/>
                          <a:latin typeface="Times New Roman" pitchFamily="24"/>
                          <a:ea typeface="宋体" pitchFamily="24"/>
                          <a:cs typeface="宋体" pitchFamily="24"/>
                        </a:rPr>
                        <a:t>实质</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gridSpan="2">
                  <a:txBody>
                    <a:bodyPr/>
                    <a:lstStyle/>
                    <a:p>
                      <a:pPr algn="ctr" eaLnBrk="1" latinLnBrk="0" hangingPunct="0">
                        <a:lnSpc>
                          <a:spcPct val="129999"/>
                        </a:lnSpc>
                      </a:pPr>
                      <a:r>
                        <a:rPr lang="zh-CN" altLang="zh-CN" sz="2400" b="0" i="0" u="none">
                          <a:solidFill>
                            <a:srgbClr val="000000"/>
                          </a:solidFill>
                          <a:effectLst/>
                          <a:latin typeface="Times New Roman" pitchFamily="24"/>
                          <a:ea typeface="宋体" pitchFamily="24"/>
                          <a:cs typeface="宋体" pitchFamily="24"/>
                        </a:rPr>
                        <a:t>把</a:t>
                      </a:r>
                      <a:r>
                        <a:rPr lang="zh-CN" altLang="zh-CN" sz="100" b="0" i="0" spc="-100">
                          <a:solidFill>
                            <a:srgbClr val="FF0000"/>
                          </a:solidFill>
                          <a:effectLst/>
                          <a:latin typeface="Times New Roman" pitchFamily="24"/>
                          <a:ea typeface="宋体" pitchFamily="24"/>
                          <a:cs typeface="宋体" pitchFamily="24"/>
                        </a:rPr>
                        <a:t> </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2400" b="0" i="0" u="sng">
                          <a:solidFill>
                            <a:srgbClr val="FF0000">
                              <a:alpha val="0"/>
                            </a:srgbClr>
                          </a:solidFill>
                          <a:effectLst/>
                          <a:uFill>
                            <a:solidFill>
                              <a:srgbClr val="000000"/>
                            </a:solidFill>
                          </a:uFill>
                          <a:latin typeface="Times New Roman" pitchFamily="24"/>
                          <a:ea typeface="宋体" pitchFamily="24"/>
                          <a:cs typeface="宋体" pitchFamily="24"/>
                        </a:rPr>
                        <a:t>二氧化碳</a:t>
                      </a:r>
                      <a:r>
                        <a:rPr lang="zh-CN" altLang="zh-CN" sz="2400" b="0" i="0" u="sng">
                          <a:solidFill>
                            <a:srgbClr val="FF0000">
                              <a:alpha val="0"/>
                            </a:srgbClr>
                          </a:solidFill>
                          <a:effectLst/>
                          <a:uFill>
                            <a:solidFill>
                              <a:srgbClr val="000000"/>
                            </a:solidFill>
                          </a:uFill>
                          <a:latin typeface="宋体" pitchFamily="24"/>
                          <a:ea typeface="宋体" pitchFamily="24"/>
                          <a:cs typeface="宋体" pitchFamily="24"/>
                        </a:rPr>
                        <a:t>（</a:t>
                      </a:r>
                      <a:r>
                        <a:rPr lang="zh-CN" altLang="zh-CN" sz="2400" b="0" i="0" u="sng">
                          <a:solidFill>
                            <a:srgbClr val="FF0000">
                              <a:alpha val="0"/>
                            </a:srgbClr>
                          </a:solidFill>
                          <a:effectLst/>
                          <a:uFill>
                            <a:solidFill>
                              <a:srgbClr val="000000"/>
                            </a:solidFill>
                          </a:uFill>
                          <a:latin typeface="Times New Roman" pitchFamily="24"/>
                          <a:ea typeface="宋体" pitchFamily="24"/>
                          <a:cs typeface="宋体" pitchFamily="24"/>
                        </a:rPr>
                        <a:t>或</a:t>
                      </a:r>
                      <a:r>
                        <a:rPr lang="en-US" altLang="zh-CN" sz="2400" b="0" i="0" u="sng">
                          <a:solidFill>
                            <a:srgbClr val="FF0000">
                              <a:alpha val="0"/>
                            </a:srgbClr>
                          </a:solidFill>
                          <a:effectLst/>
                          <a:uFill>
                            <a:solidFill>
                              <a:srgbClr val="000000"/>
                            </a:solidFill>
                          </a:uFill>
                          <a:latin typeface="Times New Roman" pitchFamily="24"/>
                          <a:ea typeface="Times New Roman" pitchFamily="24"/>
                          <a:cs typeface="宋体" pitchFamily="24"/>
                        </a:rPr>
                        <a:t>CO</a:t>
                      </a:r>
                      <a:r>
                        <a:rPr lang="en-US" altLang="zh-CN" sz="1600" b="0" i="0" u="sng" baseline="0">
                          <a:solidFill>
                            <a:srgbClr val="FF0000">
                              <a:alpha val="0"/>
                            </a:srgbClr>
                          </a:solidFill>
                          <a:effectLst/>
                          <a:uFill>
                            <a:solidFill>
                              <a:srgbClr val="000000"/>
                            </a:solidFill>
                          </a:uFill>
                          <a:latin typeface="Times New Roman" pitchFamily="24"/>
                          <a:ea typeface="Times New Roman" pitchFamily="24"/>
                          <a:cs typeface="宋体" pitchFamily="24"/>
                        </a:rPr>
                        <a:t>2</a:t>
                      </a:r>
                      <a:r>
                        <a:rPr lang="zh-CN" altLang="zh-CN" sz="2400" b="0" i="0" u="sng">
                          <a:solidFill>
                            <a:srgbClr val="FF0000">
                              <a:alpha val="0"/>
                            </a:srgbClr>
                          </a:solidFill>
                          <a:effectLst/>
                          <a:uFill>
                            <a:solidFill>
                              <a:srgbClr val="000000"/>
                            </a:solidFill>
                          </a:uFill>
                          <a:latin typeface="宋体" pitchFamily="24"/>
                          <a:ea typeface="宋体" pitchFamily="24"/>
                          <a:cs typeface="宋体" pitchFamily="24"/>
                        </a:rPr>
                        <a:t>）</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a:noFill/>
                          <a:effectLst/>
                          <a:latin typeface="Times New Roman"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和</a:t>
                      </a:r>
                      <a:r>
                        <a:rPr lang="zh-CN" altLang="zh-CN" sz="100" b="0" i="0" spc="-100">
                          <a:solidFill>
                            <a:srgbClr val="FF0000"/>
                          </a:solidFill>
                          <a:effectLst/>
                          <a:latin typeface="Times New Roman" pitchFamily="24"/>
                          <a:ea typeface="宋体" pitchFamily="24"/>
                          <a:cs typeface="宋体" pitchFamily="24"/>
                        </a:rPr>
                        <a:t> </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2400" b="0" i="0" u="sng">
                          <a:solidFill>
                            <a:srgbClr val="FF0000">
                              <a:alpha val="0"/>
                            </a:srgbClr>
                          </a:solidFill>
                          <a:effectLst/>
                          <a:uFill>
                            <a:solidFill>
                              <a:srgbClr val="000000"/>
                            </a:solidFill>
                          </a:uFill>
                          <a:latin typeface="Times New Roman" pitchFamily="24"/>
                          <a:ea typeface="宋体" pitchFamily="24"/>
                          <a:cs typeface="宋体" pitchFamily="24"/>
                        </a:rPr>
                        <a:t>水</a:t>
                      </a:r>
                      <a:r>
                        <a:rPr lang="zh-CN" altLang="zh-CN" sz="2400" b="0" i="0" u="sng">
                          <a:solidFill>
                            <a:srgbClr val="FF0000">
                              <a:alpha val="0"/>
                            </a:srgbClr>
                          </a:solidFill>
                          <a:effectLst/>
                          <a:uFill>
                            <a:solidFill>
                              <a:srgbClr val="000000"/>
                            </a:solidFill>
                          </a:uFill>
                          <a:latin typeface="宋体" pitchFamily="24"/>
                          <a:ea typeface="宋体" pitchFamily="24"/>
                          <a:cs typeface="宋体" pitchFamily="24"/>
                        </a:rPr>
                        <a:t>（</a:t>
                      </a:r>
                      <a:r>
                        <a:rPr lang="zh-CN" altLang="zh-CN" sz="2400" b="0" i="0" u="sng">
                          <a:solidFill>
                            <a:srgbClr val="FF0000">
                              <a:alpha val="0"/>
                            </a:srgbClr>
                          </a:solidFill>
                          <a:effectLst/>
                          <a:uFill>
                            <a:solidFill>
                              <a:srgbClr val="000000"/>
                            </a:solidFill>
                          </a:uFill>
                          <a:latin typeface="Times New Roman" pitchFamily="24"/>
                          <a:ea typeface="宋体" pitchFamily="24"/>
                          <a:cs typeface="宋体" pitchFamily="24"/>
                        </a:rPr>
                        <a:t>或</a:t>
                      </a:r>
                      <a:r>
                        <a:rPr lang="en-US" altLang="zh-CN" sz="2400" b="0" i="0" u="sng">
                          <a:solidFill>
                            <a:srgbClr val="FF0000">
                              <a:alpha val="0"/>
                            </a:srgbClr>
                          </a:solidFill>
                          <a:effectLst/>
                          <a:uFill>
                            <a:solidFill>
                              <a:srgbClr val="000000"/>
                            </a:solidFill>
                          </a:uFill>
                          <a:latin typeface="Times New Roman" pitchFamily="24"/>
                          <a:ea typeface="Times New Roman" pitchFamily="24"/>
                          <a:cs typeface="宋体" pitchFamily="24"/>
                        </a:rPr>
                        <a:t>H</a:t>
                      </a:r>
                      <a:r>
                        <a:rPr lang="en-US" altLang="zh-CN" sz="1600" b="0" i="0" u="sng" baseline="0">
                          <a:solidFill>
                            <a:srgbClr val="FF0000">
                              <a:alpha val="0"/>
                            </a:srgbClr>
                          </a:solidFill>
                          <a:effectLst/>
                          <a:uFill>
                            <a:solidFill>
                              <a:srgbClr val="000000"/>
                            </a:solidFill>
                          </a:uFill>
                          <a:latin typeface="Times New Roman" pitchFamily="24"/>
                          <a:ea typeface="Times New Roman" pitchFamily="24"/>
                          <a:cs typeface="宋体" pitchFamily="24"/>
                        </a:rPr>
                        <a:t>2</a:t>
                      </a:r>
                      <a:r>
                        <a:rPr lang="en-US" altLang="zh-CN" sz="2400" b="0" i="0" u="sng">
                          <a:solidFill>
                            <a:srgbClr val="FF0000">
                              <a:alpha val="0"/>
                            </a:srgbClr>
                          </a:solidFill>
                          <a:effectLst/>
                          <a:uFill>
                            <a:solidFill>
                              <a:srgbClr val="000000"/>
                            </a:solidFill>
                          </a:uFill>
                          <a:latin typeface="Times New Roman" pitchFamily="24"/>
                          <a:ea typeface="Times New Roman" pitchFamily="24"/>
                          <a:cs typeface="宋体" pitchFamily="24"/>
                        </a:rPr>
                        <a:t>O</a:t>
                      </a:r>
                      <a:r>
                        <a:rPr lang="zh-CN" altLang="zh-CN" sz="2400" b="0" i="0" u="sng">
                          <a:solidFill>
                            <a:srgbClr val="FF0000">
                              <a:alpha val="0"/>
                            </a:srgbClr>
                          </a:solidFill>
                          <a:effectLst/>
                          <a:uFill>
                            <a:solidFill>
                              <a:srgbClr val="000000"/>
                            </a:solidFill>
                          </a:uFill>
                          <a:latin typeface="宋体" pitchFamily="24"/>
                          <a:ea typeface="宋体" pitchFamily="24"/>
                          <a:cs typeface="宋体" pitchFamily="24"/>
                        </a:rPr>
                        <a:t>）</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a:noFill/>
                          <a:effectLst/>
                          <a:latin typeface="Times New Roman"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转变成有机物</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同时把光能转变为化学能储存在有机物中</a:t>
                      </a:r>
                      <a:r>
                        <a:rPr lang="en-US" altLang="zh-CN" sz="2400" b="0" i="0" u="none">
                          <a:solidFill>
                            <a:srgbClr val="000000"/>
                          </a:solidFill>
                          <a:effectLst/>
                          <a:latin typeface="Times New Roman" pitchFamily="24"/>
                          <a:ea typeface="Times New Roman" pitchFamily="24"/>
                          <a:cs typeface="宋体" pitchFamily="24"/>
                        </a:rPr>
                        <a:t> </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hMerge="1">
                  <a:txBody>
                    <a:bodyPr/>
                    <a:lstStyle/>
                    <a:p>
                      <a:pPr>
                        <a:lnSpc>
                          <a:spcPct val="129999"/>
                        </a:lnSpc>
                      </a:pPr>
                      <a:endParaRPr/>
                    </a:p>
                  </a:txBody>
                  <a:tcPr/>
                </a:tc>
                <a:extLst>
                  <a:ext uri="{0D108BD9-81ED-4DB2-BD59-A6C34878D82A}">
                    <a16:rowId xmlns:a16="http://schemas.microsoft.com/office/drawing/2014/main" val="10001"/>
                  </a:ext>
                </a:extLst>
              </a:tr>
              <a:tr h="467999">
                <a:tc>
                  <a:txBody>
                    <a:bodyPr/>
                    <a:lstStyle/>
                    <a:p>
                      <a:pPr algn="ctr" eaLnBrk="1" latinLnBrk="0" hangingPunct="0">
                        <a:lnSpc>
                          <a:spcPct val="129999"/>
                        </a:lnSpc>
                      </a:pPr>
                      <a:r>
                        <a:rPr lang="zh-CN" altLang="zh-CN" sz="2400" b="0" i="0" u="none">
                          <a:solidFill>
                            <a:srgbClr val="000000"/>
                          </a:solidFill>
                          <a:effectLst/>
                          <a:latin typeface="Times New Roman" pitchFamily="24"/>
                          <a:ea typeface="宋体" pitchFamily="24"/>
                          <a:cs typeface="宋体" pitchFamily="24"/>
                        </a:rPr>
                        <a:t>联系</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gridSpan="3">
                  <a:txBody>
                    <a:bodyPr/>
                    <a:lstStyle/>
                    <a:p>
                      <a:pPr algn="l" eaLnBrk="1" latinLnBrk="0" hangingPunct="0">
                        <a:lnSpc>
                          <a:spcPct val="129999"/>
                        </a:lnSpc>
                      </a:pPr>
                      <a:r>
                        <a:rPr lang="zh-CN" altLang="zh-CN" sz="2400" b="0" i="0" u="none" dirty="0">
                          <a:solidFill>
                            <a:srgbClr val="000000"/>
                          </a:solidFill>
                          <a:effectLst/>
                          <a:latin typeface="Times New Roman" pitchFamily="24"/>
                          <a:ea typeface="宋体" pitchFamily="24"/>
                          <a:cs typeface="宋体" pitchFamily="24"/>
                        </a:rPr>
                        <a:t>光反应为暗反应提供</a:t>
                      </a:r>
                      <a:r>
                        <a:rPr lang="zh-CN" altLang="zh-CN" sz="100" b="0" i="0" spc="-100" dirty="0">
                          <a:solidFill>
                            <a:srgbClr val="FF0000"/>
                          </a:solidFill>
                          <a:effectLst/>
                          <a:latin typeface="Times New Roman" pitchFamily="24"/>
                          <a:ea typeface="宋体" pitchFamily="24"/>
                          <a:cs typeface="宋体" pitchFamily="24"/>
                        </a:rPr>
                        <a:t> </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en-US" altLang="zh-CN" sz="2400" b="0" i="0" u="sng" dirty="0">
                          <a:solidFill>
                            <a:srgbClr val="FF0000">
                              <a:alpha val="0"/>
                            </a:srgbClr>
                          </a:solidFill>
                          <a:effectLst/>
                          <a:uFill>
                            <a:solidFill>
                              <a:srgbClr val="000000"/>
                            </a:solidFill>
                          </a:uFill>
                          <a:latin typeface="Times New Roman" pitchFamily="24"/>
                          <a:ea typeface="Times New Roman" pitchFamily="24"/>
                          <a:cs typeface="宋体" pitchFamily="24"/>
                        </a:rPr>
                        <a:t>NADPH</a:t>
                      </a:r>
                      <a:r>
                        <a:rPr lang="zh-CN" altLang="zh-CN" sz="2400" b="0" i="0" u="sng" dirty="0">
                          <a:solidFill>
                            <a:srgbClr val="FF0000">
                              <a:alpha val="0"/>
                            </a:srgbClr>
                          </a:solidFill>
                          <a:effectLst/>
                          <a:uFill>
                            <a:solidFill>
                              <a:srgbClr val="000000"/>
                            </a:solidFill>
                          </a:uFill>
                          <a:latin typeface="宋体" pitchFamily="24"/>
                          <a:ea typeface="宋体" pitchFamily="24"/>
                          <a:cs typeface="宋体" pitchFamily="24"/>
                        </a:rPr>
                        <a:t>（</a:t>
                      </a:r>
                      <a:r>
                        <a:rPr lang="en-US" altLang="zh-CN" sz="2400" b="0" i="0" u="sng" dirty="0">
                          <a:solidFill>
                            <a:srgbClr val="FF0000">
                              <a:alpha val="0"/>
                            </a:srgbClr>
                          </a:solidFill>
                          <a:effectLst/>
                          <a:uFill>
                            <a:solidFill>
                              <a:srgbClr val="000000"/>
                            </a:solidFill>
                          </a:uFill>
                          <a:latin typeface="宋体" pitchFamily="24"/>
                          <a:ea typeface="宋体" pitchFamily="24"/>
                          <a:cs typeface="宋体" pitchFamily="24"/>
                        </a:rPr>
                        <a:t>[</a:t>
                      </a:r>
                      <a:r>
                        <a:rPr lang="en-US" altLang="zh-CN" sz="2400" b="0" i="0" u="sng" dirty="0">
                          <a:solidFill>
                            <a:srgbClr val="FF0000">
                              <a:alpha val="0"/>
                            </a:srgbClr>
                          </a:solidFill>
                          <a:effectLst/>
                          <a:uFill>
                            <a:solidFill>
                              <a:srgbClr val="000000"/>
                            </a:solidFill>
                          </a:uFill>
                          <a:latin typeface="Times New Roman" pitchFamily="24"/>
                          <a:ea typeface="Times New Roman" pitchFamily="24"/>
                          <a:cs typeface="宋体" pitchFamily="24"/>
                        </a:rPr>
                        <a:t>H</a:t>
                      </a:r>
                      <a:r>
                        <a:rPr lang="en-US" altLang="zh-CN" sz="2400" b="0" i="0" u="sng" dirty="0">
                          <a:solidFill>
                            <a:srgbClr val="FF0000">
                              <a:alpha val="0"/>
                            </a:srgbClr>
                          </a:solidFill>
                          <a:effectLst/>
                          <a:uFill>
                            <a:solidFill>
                              <a:srgbClr val="000000"/>
                            </a:solidFill>
                          </a:uFill>
                          <a:latin typeface="宋体" pitchFamily="24"/>
                          <a:ea typeface="宋体" pitchFamily="24"/>
                          <a:cs typeface="宋体" pitchFamily="24"/>
                        </a:rPr>
                        <a:t>]</a:t>
                      </a:r>
                      <a:r>
                        <a:rPr lang="zh-CN" altLang="zh-CN" sz="2400" b="0" i="0" u="sng" dirty="0">
                          <a:solidFill>
                            <a:srgbClr val="FF0000">
                              <a:alpha val="0"/>
                            </a:srgbClr>
                          </a:solidFill>
                          <a:effectLst/>
                          <a:uFill>
                            <a:solidFill>
                              <a:srgbClr val="000000"/>
                            </a:solidFill>
                          </a:uFill>
                          <a:latin typeface="宋体" pitchFamily="24"/>
                          <a:ea typeface="宋体" pitchFamily="24"/>
                          <a:cs typeface="宋体" pitchFamily="24"/>
                        </a:rPr>
                        <a:t>）</a:t>
                      </a:r>
                      <a:r>
                        <a:rPr lang="zh-CN" altLang="zh-CN" sz="2400" b="0" i="0" u="sng" dirty="0">
                          <a:solidFill>
                            <a:srgbClr val="FF0000">
                              <a:alpha val="0"/>
                            </a:srgbClr>
                          </a:solidFill>
                          <a:effectLst/>
                          <a:uFill>
                            <a:solidFill>
                              <a:srgbClr val="000000"/>
                            </a:solidFill>
                          </a:uFill>
                          <a:latin typeface="Times New Roman" pitchFamily="24"/>
                          <a:ea typeface="宋体" pitchFamily="24"/>
                          <a:cs typeface="宋体" pitchFamily="24"/>
                        </a:rPr>
                        <a:t>和</a:t>
                      </a:r>
                      <a:r>
                        <a:rPr lang="en-US" altLang="zh-CN" sz="2400" b="0" i="0" u="sng" dirty="0">
                          <a:solidFill>
                            <a:srgbClr val="FF0000">
                              <a:alpha val="0"/>
                            </a:srgbClr>
                          </a:solidFill>
                          <a:effectLst/>
                          <a:uFill>
                            <a:solidFill>
                              <a:srgbClr val="000000"/>
                            </a:solidFill>
                          </a:uFill>
                          <a:latin typeface="Times New Roman" pitchFamily="24"/>
                          <a:ea typeface="Times New Roman" pitchFamily="24"/>
                          <a:cs typeface="宋体" pitchFamily="24"/>
                        </a:rPr>
                        <a:t>ATP</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dirty="0">
                          <a:noFill/>
                          <a:effectLst/>
                          <a:latin typeface="Times New Roman" pitchFamily="24"/>
                          <a:ea typeface="宋体" pitchFamily="24"/>
                          <a:cs typeface="宋体" pitchFamily="24"/>
                        </a:rPr>
                        <a:t>⁠</a:t>
                      </a:r>
                      <a:r>
                        <a:rPr lang="zh-CN" altLang="zh-CN" sz="2400" b="0" i="0" u="none" dirty="0">
                          <a:solidFill>
                            <a:srgbClr val="000000"/>
                          </a:solidFill>
                          <a:effectLst/>
                          <a:latin typeface="宋体" pitchFamily="24"/>
                          <a:ea typeface="宋体" pitchFamily="24"/>
                          <a:cs typeface="宋体" pitchFamily="24"/>
                        </a:rPr>
                        <a:t>，</a:t>
                      </a:r>
                      <a:r>
                        <a:rPr lang="zh-CN" altLang="zh-CN" sz="2400" b="0" i="0" u="none" dirty="0">
                          <a:solidFill>
                            <a:srgbClr val="000000"/>
                          </a:solidFill>
                          <a:effectLst/>
                          <a:latin typeface="Times New Roman" pitchFamily="24"/>
                          <a:ea typeface="宋体" pitchFamily="24"/>
                          <a:cs typeface="宋体" pitchFamily="24"/>
                        </a:rPr>
                        <a:t>暗反应为光反应提供</a:t>
                      </a:r>
                      <a:r>
                        <a:rPr lang="zh-CN" altLang="zh-CN" sz="100" b="0" i="0" spc="-100" dirty="0">
                          <a:solidFill>
                            <a:srgbClr val="FF0000"/>
                          </a:solidFill>
                          <a:effectLst/>
                          <a:latin typeface="Times New Roman" pitchFamily="24"/>
                          <a:ea typeface="宋体" pitchFamily="24"/>
                          <a:cs typeface="宋体" pitchFamily="24"/>
                        </a:rPr>
                        <a:t> </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en-US" altLang="zh-CN" sz="2400" b="0" i="0" u="sng" dirty="0">
                          <a:solidFill>
                            <a:srgbClr val="FF0000">
                              <a:alpha val="0"/>
                            </a:srgbClr>
                          </a:solidFill>
                          <a:effectLst/>
                          <a:uFill>
                            <a:solidFill>
                              <a:srgbClr val="000000"/>
                            </a:solidFill>
                          </a:uFill>
                          <a:latin typeface="Times New Roman" pitchFamily="24"/>
                          <a:ea typeface="Times New Roman" pitchFamily="24"/>
                          <a:cs typeface="宋体" pitchFamily="24"/>
                        </a:rPr>
                        <a:t>ADP</a:t>
                      </a:r>
                      <a:r>
                        <a:rPr lang="zh-CN" altLang="zh-CN" sz="2400" b="0" i="0" u="sng" dirty="0">
                          <a:solidFill>
                            <a:srgbClr val="FF0000">
                              <a:alpha val="0"/>
                            </a:srgbClr>
                          </a:solidFill>
                          <a:effectLst/>
                          <a:uFill>
                            <a:solidFill>
                              <a:srgbClr val="000000"/>
                            </a:solidFill>
                          </a:uFill>
                          <a:latin typeface="Times New Roman" pitchFamily="24"/>
                          <a:ea typeface="宋体" pitchFamily="24"/>
                          <a:cs typeface="宋体" pitchFamily="24"/>
                        </a:rPr>
                        <a:t>和</a:t>
                      </a:r>
                      <a:r>
                        <a:rPr lang="en-US" altLang="zh-CN" sz="2400" b="0" i="0" u="sng" dirty="0">
                          <a:solidFill>
                            <a:srgbClr val="FF0000">
                              <a:alpha val="0"/>
                            </a:srgbClr>
                          </a:solidFill>
                          <a:effectLst/>
                          <a:uFill>
                            <a:solidFill>
                              <a:srgbClr val="000000"/>
                            </a:solidFill>
                          </a:uFill>
                          <a:latin typeface="Times New Roman" pitchFamily="24"/>
                          <a:ea typeface="Times New Roman" pitchFamily="24"/>
                          <a:cs typeface="宋体" pitchFamily="24"/>
                        </a:rPr>
                        <a:t>Pi</a:t>
                      </a:r>
                      <a:r>
                        <a:rPr lang="zh-CN" altLang="zh-CN" sz="2400" b="0" i="0" u="sng" dirty="0">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dirty="0">
                          <a:noFill/>
                          <a:effectLst/>
                          <a:latin typeface="Times New Roman" pitchFamily="24"/>
                          <a:ea typeface="宋体" pitchFamily="24"/>
                          <a:cs typeface="宋体" pitchFamily="24"/>
                        </a:rPr>
                        <a:t>⁠</a:t>
                      </a:r>
                      <a:r>
                        <a:rPr lang="zh-CN" altLang="zh-CN" sz="2400" b="0" i="0" u="none" dirty="0">
                          <a:solidFill>
                            <a:srgbClr val="000000"/>
                          </a:solidFill>
                          <a:effectLst/>
                          <a:latin typeface="宋体" pitchFamily="24"/>
                          <a:ea typeface="宋体" pitchFamily="24"/>
                          <a:cs typeface="宋体" pitchFamily="24"/>
                        </a:rPr>
                        <a:t>，</a:t>
                      </a:r>
                      <a:r>
                        <a:rPr lang="zh-CN" altLang="zh-CN" sz="2400" b="0" i="0" u="none" dirty="0">
                          <a:solidFill>
                            <a:srgbClr val="000000"/>
                          </a:solidFill>
                          <a:effectLst/>
                          <a:latin typeface="Times New Roman" pitchFamily="24"/>
                          <a:ea typeface="宋体" pitchFamily="24"/>
                          <a:cs typeface="宋体" pitchFamily="24"/>
                        </a:rPr>
                        <a:t>没有光反应</a:t>
                      </a:r>
                      <a:r>
                        <a:rPr lang="zh-CN" altLang="zh-CN" sz="2400" b="0" i="0" u="none" dirty="0">
                          <a:solidFill>
                            <a:srgbClr val="000000"/>
                          </a:solidFill>
                          <a:effectLst/>
                          <a:latin typeface="宋体" pitchFamily="24"/>
                          <a:ea typeface="宋体" pitchFamily="24"/>
                          <a:cs typeface="宋体" pitchFamily="24"/>
                        </a:rPr>
                        <a:t>，</a:t>
                      </a:r>
                      <a:r>
                        <a:rPr lang="zh-CN" altLang="zh-CN" sz="2400" b="0" i="0" u="none" dirty="0">
                          <a:solidFill>
                            <a:srgbClr val="000000"/>
                          </a:solidFill>
                          <a:effectLst/>
                          <a:latin typeface="Times New Roman" pitchFamily="24"/>
                          <a:ea typeface="宋体" pitchFamily="24"/>
                          <a:cs typeface="宋体" pitchFamily="24"/>
                        </a:rPr>
                        <a:t>暗反应无法进行</a:t>
                      </a:r>
                      <a:r>
                        <a:rPr lang="zh-CN" altLang="zh-CN" sz="2400" b="0" i="0" u="none" dirty="0">
                          <a:solidFill>
                            <a:srgbClr val="000000"/>
                          </a:solidFill>
                          <a:effectLst/>
                          <a:latin typeface="宋体" pitchFamily="24"/>
                          <a:ea typeface="宋体" pitchFamily="24"/>
                          <a:cs typeface="宋体" pitchFamily="24"/>
                        </a:rPr>
                        <a:t>，</a:t>
                      </a:r>
                      <a:r>
                        <a:rPr lang="zh-CN" altLang="zh-CN" sz="2400" b="0" i="0" u="none" dirty="0">
                          <a:solidFill>
                            <a:srgbClr val="000000"/>
                          </a:solidFill>
                          <a:effectLst/>
                          <a:latin typeface="Times New Roman" pitchFamily="24"/>
                          <a:ea typeface="宋体" pitchFamily="24"/>
                          <a:cs typeface="宋体" pitchFamily="24"/>
                        </a:rPr>
                        <a:t>没有暗反应</a:t>
                      </a:r>
                      <a:r>
                        <a:rPr lang="zh-CN" altLang="zh-CN" sz="2400" b="0" i="0" u="none" dirty="0">
                          <a:solidFill>
                            <a:srgbClr val="000000"/>
                          </a:solidFill>
                          <a:effectLst/>
                          <a:latin typeface="宋体" pitchFamily="24"/>
                          <a:ea typeface="宋体" pitchFamily="24"/>
                          <a:cs typeface="宋体" pitchFamily="24"/>
                        </a:rPr>
                        <a:t>，</a:t>
                      </a:r>
                      <a:r>
                        <a:rPr lang="zh-CN" altLang="zh-CN" sz="2400" b="0" i="0" u="none" dirty="0">
                          <a:solidFill>
                            <a:srgbClr val="000000"/>
                          </a:solidFill>
                          <a:effectLst/>
                          <a:latin typeface="Times New Roman" pitchFamily="24"/>
                          <a:ea typeface="宋体" pitchFamily="24"/>
                          <a:cs typeface="宋体" pitchFamily="24"/>
                        </a:rPr>
                        <a:t>有机物无法合成</a:t>
                      </a:r>
                      <a:r>
                        <a:rPr lang="en-US" altLang="zh-CN" sz="2400" b="0" i="0" u="none" dirty="0">
                          <a:solidFill>
                            <a:srgbClr val="000000"/>
                          </a:solidFill>
                          <a:effectLst/>
                          <a:latin typeface="Times New Roman" pitchFamily="24"/>
                          <a:ea typeface="Times New Roman" pitchFamily="24"/>
                          <a:cs typeface="宋体" pitchFamily="24"/>
                        </a:rPr>
                        <a:t> </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hMerge="1">
                  <a:txBody>
                    <a:bodyPr/>
                    <a:lstStyle/>
                    <a:p>
                      <a:pPr>
                        <a:lnSpc>
                          <a:spcPct val="129999"/>
                        </a:lnSpc>
                      </a:pPr>
                      <a:endParaRPr/>
                    </a:p>
                  </a:txBody>
                  <a:tcPr/>
                </a:tc>
                <a:tc hMerge="1">
                  <a:txBody>
                    <a:bodyPr/>
                    <a:lstStyle/>
                    <a:p>
                      <a:pPr>
                        <a:lnSpc>
                          <a:spcPct val="129999"/>
                        </a:lnSpc>
                      </a:pPr>
                      <a:endParaRPr/>
                    </a:p>
                  </a:txBody>
                  <a:tcPr/>
                </a:tc>
                <a:extLst>
                  <a:ext uri="{0D108BD9-81ED-4DB2-BD59-A6C34878D82A}">
                    <a16:rowId xmlns:a16="http://schemas.microsoft.com/office/drawing/2014/main" val="10002"/>
                  </a:ext>
                </a:extLst>
              </a:tr>
            </a:tbl>
          </a:graphicData>
        </a:graphic>
      </p:graphicFrame>
      <p:sp>
        <p:nvSpPr>
          <p:cNvPr id="2" name="文本框 1">
            <a:extLst>
              <a:ext uri="{FF2B5EF4-FFF2-40B4-BE49-F238E27FC236}">
                <a16:creationId xmlns:a16="http://schemas.microsoft.com/office/drawing/2014/main" id="{27C665A0-B969-62D2-CFF3-71F5E6C6900E}"/>
              </a:ext>
            </a:extLst>
          </p:cNvPr>
          <p:cNvSpPr txBox="1"/>
          <p:nvPr/>
        </p:nvSpPr>
        <p:spPr>
          <a:xfrm>
            <a:off x="3207450" y="1947513"/>
            <a:ext cx="2689478" cy="569100"/>
          </a:xfrm>
          <a:prstGeom prst="rect">
            <a:avLst/>
          </a:prstGeom>
          <a:noFill/>
        </p:spPr>
        <p:txBody>
          <a:bodyPr vert="horz" wrap="none" rtlCol="0">
            <a:noAutofit/>
          </a:bodyPr>
          <a:lstStyle/>
          <a:p>
            <a:r>
              <a:rPr kumimoji="0" lang="en-US" altLang="zh-CN" sz="2400" b="0" i="0" strike="noStrike" kern="1200" cap="none" spc="0" normalizeH="0" baseline="0" noProof="0">
                <a:ln>
                  <a:noFill/>
                </a:ln>
                <a:solidFill>
                  <a:srgbClr val="FF0000"/>
                </a:solidFill>
                <a:effectLst/>
                <a:uLnTx/>
                <a:uFill>
                  <a:solidFill>
                    <a:srgbClr val="000000"/>
                  </a:solidFill>
                </a:uFill>
                <a:latin typeface="Times New Roman" pitchFamily="24"/>
                <a:ea typeface="Times New Roman" pitchFamily="24"/>
                <a:cs typeface="宋体" pitchFamily="24"/>
              </a:rPr>
              <a:t>ATP</a:t>
            </a:r>
            <a:r>
              <a:rPr kumimoji="0" lang="zh-CN" altLang="zh-CN" sz="2400" b="0" i="0" strike="noStrike" kern="1200" cap="none" spc="0" normalizeH="0" baseline="0" noProof="0">
                <a:ln>
                  <a:noFill/>
                </a:ln>
                <a:solidFill>
                  <a:srgbClr val="FF0000"/>
                </a:solidFill>
                <a:effectLst/>
                <a:uLnTx/>
                <a:uFill>
                  <a:solidFill>
                    <a:srgbClr val="000000"/>
                  </a:solidFill>
                </a:uFill>
                <a:latin typeface="Times New Roman" pitchFamily="24"/>
                <a:ea typeface="宋体" pitchFamily="24"/>
                <a:cs typeface="宋体" pitchFamily="24"/>
              </a:rPr>
              <a:t>和</a:t>
            </a:r>
            <a:r>
              <a:rPr kumimoji="0" lang="en-US" altLang="zh-CN" sz="2400" b="0" i="0" strike="noStrike" kern="1200" cap="none" spc="0" normalizeH="0" baseline="0" noProof="0">
                <a:ln>
                  <a:noFill/>
                </a:ln>
                <a:solidFill>
                  <a:srgbClr val="FF0000"/>
                </a:solidFill>
                <a:effectLst/>
                <a:uLnTx/>
                <a:uFill>
                  <a:solidFill>
                    <a:srgbClr val="000000"/>
                  </a:solidFill>
                </a:uFill>
                <a:latin typeface="Times New Roman" pitchFamily="24"/>
                <a:ea typeface="Times New Roman" pitchFamily="24"/>
                <a:cs typeface="宋体" pitchFamily="24"/>
              </a:rPr>
              <a:t>NADPH</a:t>
            </a:r>
            <a:r>
              <a:rPr kumimoji="0" lang="zh-CN" altLang="zh-CN" sz="2400" b="0" i="0" strike="noStrike" kern="1200" cap="none" spc="0" normalizeH="0" baseline="0" noProof="0">
                <a:ln>
                  <a:noFill/>
                </a:ln>
                <a:solidFill>
                  <a:srgbClr val="FF0000"/>
                </a:solidFill>
                <a:effectLst/>
                <a:uLnTx/>
                <a:uFill>
                  <a:solidFill>
                    <a:srgbClr val="000000"/>
                  </a:solidFill>
                </a:uFill>
                <a:latin typeface="Times New Roman" pitchFamily="24"/>
                <a:ea typeface="宋体" pitchFamily="24"/>
                <a:cs typeface="宋体" pitchFamily="24"/>
              </a:rPr>
              <a:t>中的</a:t>
            </a:r>
            <a:endParaRPr lang="zh-CN" altLang="en-US">
              <a:solidFill>
                <a:srgbClr val="FF0000"/>
              </a:solidFill>
            </a:endParaRPr>
          </a:p>
        </p:txBody>
      </p:sp>
      <p:sp>
        <p:nvSpPr>
          <p:cNvPr id="3" name="文本框 2">
            <a:extLst>
              <a:ext uri="{FF2B5EF4-FFF2-40B4-BE49-F238E27FC236}">
                <a16:creationId xmlns:a16="http://schemas.microsoft.com/office/drawing/2014/main" id="{B2237214-2F5F-AFAE-251B-326D1AFBFC0A}"/>
              </a:ext>
            </a:extLst>
          </p:cNvPr>
          <p:cNvSpPr txBox="1"/>
          <p:nvPr/>
        </p:nvSpPr>
        <p:spPr>
          <a:xfrm>
            <a:off x="3204846" y="2423001"/>
            <a:ext cx="1094487" cy="517983"/>
          </a:xfrm>
          <a:prstGeom prst="rect">
            <a:avLst/>
          </a:prstGeom>
          <a:noFill/>
        </p:spPr>
        <p:txBody>
          <a:bodyPr vert="horz" wrap="none" rtlCol="0">
            <a:noAutofit/>
          </a:bodyPr>
          <a:lstStyle/>
          <a:p>
            <a:r>
              <a:rPr kumimoji="0" lang="zh-CN" altLang="zh-CN" sz="2400" b="0" i="0" strike="noStrike" kern="1200" cap="none" spc="0" normalizeH="0" baseline="0" noProof="0">
                <a:ln>
                  <a:noFill/>
                </a:ln>
                <a:solidFill>
                  <a:srgbClr val="FF0000"/>
                </a:solidFill>
                <a:effectLst/>
                <a:uLnTx/>
                <a:uFill>
                  <a:solidFill>
                    <a:srgbClr val="000000"/>
                  </a:solidFill>
                </a:uFill>
                <a:latin typeface="Times New Roman" pitchFamily="24"/>
                <a:ea typeface="宋体" pitchFamily="24"/>
                <a:cs typeface="宋体" pitchFamily="24"/>
              </a:rPr>
              <a:t>化学能</a:t>
            </a:r>
            <a:endParaRPr lang="zh-CN" altLang="en-US">
              <a:solidFill>
                <a:srgbClr val="FF0000"/>
              </a:solidFill>
            </a:endParaRPr>
          </a:p>
        </p:txBody>
      </p:sp>
      <p:sp>
        <p:nvSpPr>
          <p:cNvPr id="4" name="文本框 3">
            <a:extLst>
              <a:ext uri="{FF2B5EF4-FFF2-40B4-BE49-F238E27FC236}">
                <a16:creationId xmlns:a16="http://schemas.microsoft.com/office/drawing/2014/main" id="{8FCBF905-73DE-98FC-2034-6B53EE6B4DA9}"/>
              </a:ext>
            </a:extLst>
          </p:cNvPr>
          <p:cNvSpPr txBox="1"/>
          <p:nvPr/>
        </p:nvSpPr>
        <p:spPr>
          <a:xfrm>
            <a:off x="6321709" y="1947513"/>
            <a:ext cx="3603878" cy="569100"/>
          </a:xfrm>
          <a:prstGeom prst="rect">
            <a:avLst/>
          </a:prstGeom>
          <a:noFill/>
        </p:spPr>
        <p:txBody>
          <a:bodyPr vert="horz" wrap="none" rtlCol="0">
            <a:noAutofit/>
          </a:bodyPr>
          <a:lstStyle/>
          <a:p>
            <a:r>
              <a:rPr kumimoji="0" lang="en-US" altLang="zh-CN" sz="2400" b="0" i="0" strike="noStrike" kern="1200" cap="none" spc="0" normalizeH="0" baseline="0" noProof="0">
                <a:ln>
                  <a:noFill/>
                </a:ln>
                <a:solidFill>
                  <a:srgbClr val="FF0000"/>
                </a:solidFill>
                <a:effectLst/>
                <a:uLnTx/>
                <a:uFill>
                  <a:solidFill>
                    <a:srgbClr val="000000"/>
                  </a:solidFill>
                </a:uFill>
                <a:latin typeface="Times New Roman" pitchFamily="24"/>
                <a:ea typeface="Times New Roman" pitchFamily="24"/>
                <a:cs typeface="宋体" pitchFamily="24"/>
              </a:rPr>
              <a:t>ATP</a:t>
            </a:r>
            <a:r>
              <a:rPr kumimoji="0" lang="zh-CN" altLang="zh-CN" sz="2400" b="0" i="0" strike="noStrike" kern="1200" cap="none" spc="0" normalizeH="0" baseline="0" noProof="0">
                <a:ln>
                  <a:noFill/>
                </a:ln>
                <a:solidFill>
                  <a:srgbClr val="FF0000"/>
                </a:solidFill>
                <a:effectLst/>
                <a:uLnTx/>
                <a:uFill>
                  <a:solidFill>
                    <a:srgbClr val="000000"/>
                  </a:solidFill>
                </a:uFill>
                <a:latin typeface="Times New Roman" pitchFamily="24"/>
                <a:ea typeface="宋体" pitchFamily="24"/>
                <a:cs typeface="宋体" pitchFamily="24"/>
              </a:rPr>
              <a:t>和</a:t>
            </a:r>
            <a:r>
              <a:rPr kumimoji="0" lang="en-US" altLang="zh-CN" sz="2400" b="0" i="0" strike="noStrike" kern="1200" cap="none" spc="0" normalizeH="0" baseline="0" noProof="0">
                <a:ln>
                  <a:noFill/>
                </a:ln>
                <a:solidFill>
                  <a:srgbClr val="FF0000"/>
                </a:solidFill>
                <a:effectLst/>
                <a:uLnTx/>
                <a:uFill>
                  <a:solidFill>
                    <a:srgbClr val="000000"/>
                  </a:solidFill>
                </a:uFill>
                <a:latin typeface="Times New Roman" pitchFamily="24"/>
                <a:ea typeface="Times New Roman" pitchFamily="24"/>
                <a:cs typeface="宋体" pitchFamily="24"/>
              </a:rPr>
              <a:t>NADPH</a:t>
            </a:r>
            <a:r>
              <a:rPr kumimoji="0" lang="zh-CN" altLang="zh-CN" sz="2400" b="0" i="0" strike="noStrike" kern="1200" cap="none" spc="0" normalizeH="0" baseline="0" noProof="0">
                <a:ln>
                  <a:noFill/>
                </a:ln>
                <a:solidFill>
                  <a:srgbClr val="FF0000"/>
                </a:solidFill>
                <a:effectLst/>
                <a:uLnTx/>
                <a:uFill>
                  <a:solidFill>
                    <a:srgbClr val="000000"/>
                  </a:solidFill>
                </a:uFill>
                <a:latin typeface="Times New Roman" pitchFamily="24"/>
                <a:ea typeface="宋体" pitchFamily="24"/>
                <a:cs typeface="宋体" pitchFamily="24"/>
              </a:rPr>
              <a:t>中的化学能</a:t>
            </a:r>
            <a:endParaRPr lang="zh-CN" altLang="en-US">
              <a:solidFill>
                <a:srgbClr val="FF0000"/>
              </a:solidFill>
            </a:endParaRPr>
          </a:p>
        </p:txBody>
      </p:sp>
      <p:sp>
        <p:nvSpPr>
          <p:cNvPr id="5" name="文本框 4">
            <a:extLst>
              <a:ext uri="{FF2B5EF4-FFF2-40B4-BE49-F238E27FC236}">
                <a16:creationId xmlns:a16="http://schemas.microsoft.com/office/drawing/2014/main" id="{382052F4-31A9-5118-1FAE-12734004BB4A}"/>
              </a:ext>
            </a:extLst>
          </p:cNvPr>
          <p:cNvSpPr txBox="1"/>
          <p:nvPr/>
        </p:nvSpPr>
        <p:spPr>
          <a:xfrm>
            <a:off x="2692146" y="2960278"/>
            <a:ext cx="2839149" cy="569100"/>
          </a:xfrm>
          <a:prstGeom prst="rect">
            <a:avLst/>
          </a:prstGeom>
          <a:noFill/>
        </p:spPr>
        <p:txBody>
          <a:bodyPr vert="horz" wrap="none" rtlCol="0">
            <a:noAutofit/>
          </a:bodyPr>
          <a:lstStyle/>
          <a:p>
            <a:r>
              <a:rPr kumimoji="0" lang="zh-CN" altLang="zh-CN" sz="2400" b="0" i="0" strike="noStrike" kern="1200" cap="none" spc="0" normalizeH="0" baseline="0" noProof="0" dirty="0">
                <a:ln>
                  <a:noFill/>
                </a:ln>
                <a:solidFill>
                  <a:srgbClr val="FF0000"/>
                </a:solidFill>
                <a:effectLst/>
                <a:uLnTx/>
                <a:uFill>
                  <a:solidFill>
                    <a:srgbClr val="000000"/>
                  </a:solidFill>
                </a:uFill>
                <a:latin typeface="Times New Roman" pitchFamily="24"/>
                <a:ea typeface="宋体" pitchFamily="24"/>
                <a:cs typeface="宋体" pitchFamily="24"/>
              </a:rPr>
              <a:t>二氧化碳</a:t>
            </a:r>
            <a:r>
              <a:rPr kumimoji="0" lang="zh-CN" altLang="zh-CN" sz="2400" b="0" i="0" strike="noStrike" kern="1200" cap="none" spc="0" normalizeH="0" baseline="0" noProof="0" dirty="0">
                <a:ln>
                  <a:noFill/>
                </a:ln>
                <a:solidFill>
                  <a:srgbClr val="FF0000"/>
                </a:solidFill>
                <a:effectLst/>
                <a:uLnTx/>
                <a:uFill>
                  <a:solidFill>
                    <a:srgbClr val="000000"/>
                  </a:solidFill>
                </a:uFill>
                <a:latin typeface="宋体" pitchFamily="24"/>
                <a:ea typeface="宋体" pitchFamily="24"/>
                <a:cs typeface="宋体" pitchFamily="24"/>
              </a:rPr>
              <a:t>（</a:t>
            </a:r>
            <a:r>
              <a:rPr kumimoji="0" lang="zh-CN" altLang="zh-CN" sz="2400" b="0" i="0" strike="noStrike" kern="1200" cap="none" spc="0" normalizeH="0" baseline="0" noProof="0" dirty="0">
                <a:ln>
                  <a:noFill/>
                </a:ln>
                <a:solidFill>
                  <a:srgbClr val="FF0000"/>
                </a:solidFill>
                <a:effectLst/>
                <a:uLnTx/>
                <a:uFill>
                  <a:solidFill>
                    <a:srgbClr val="000000"/>
                  </a:solidFill>
                </a:uFill>
                <a:latin typeface="Times New Roman" pitchFamily="24"/>
                <a:ea typeface="宋体" pitchFamily="24"/>
                <a:cs typeface="宋体" pitchFamily="24"/>
              </a:rPr>
              <a:t>或</a:t>
            </a:r>
            <a:r>
              <a:rPr kumimoji="0" lang="en-US" altLang="zh-CN" sz="2400" b="0" i="0" strike="noStrike" kern="1200" cap="none" spc="0" normalizeH="0" baseline="0" noProof="0" dirty="0">
                <a:ln>
                  <a:noFill/>
                </a:ln>
                <a:solidFill>
                  <a:srgbClr val="FF0000"/>
                </a:solidFill>
                <a:effectLst/>
                <a:uLnTx/>
                <a:uFill>
                  <a:solidFill>
                    <a:srgbClr val="000000"/>
                  </a:solidFill>
                </a:uFill>
                <a:latin typeface="Times New Roman" pitchFamily="24"/>
                <a:ea typeface="Times New Roman" pitchFamily="24"/>
                <a:cs typeface="宋体" pitchFamily="24"/>
              </a:rPr>
              <a:t>CO</a:t>
            </a:r>
            <a:r>
              <a:rPr kumimoji="0" lang="en-US" altLang="zh-CN" sz="2400" b="0" i="0" strike="noStrike" kern="1200" cap="none" spc="0" normalizeH="0" baseline="-25000" noProof="0" dirty="0">
                <a:ln>
                  <a:noFill/>
                </a:ln>
                <a:solidFill>
                  <a:srgbClr val="FF0000"/>
                </a:solidFill>
                <a:effectLst/>
                <a:uLnTx/>
                <a:uFill>
                  <a:solidFill>
                    <a:srgbClr val="000000"/>
                  </a:solidFill>
                </a:uFill>
                <a:latin typeface="Times New Roman" pitchFamily="24"/>
                <a:ea typeface="Times New Roman" pitchFamily="24"/>
                <a:cs typeface="宋体" pitchFamily="24"/>
              </a:rPr>
              <a:t>2</a:t>
            </a:r>
            <a:r>
              <a:rPr kumimoji="0" lang="zh-CN" altLang="zh-CN" sz="2400" b="0" i="0" strike="noStrike" kern="1200" cap="none" spc="0" normalizeH="0" baseline="0" noProof="0" dirty="0">
                <a:ln>
                  <a:noFill/>
                </a:ln>
                <a:solidFill>
                  <a:srgbClr val="FF0000"/>
                </a:solidFill>
                <a:effectLst/>
                <a:uLnTx/>
                <a:uFill>
                  <a:solidFill>
                    <a:srgbClr val="000000"/>
                  </a:solidFill>
                </a:uFill>
                <a:latin typeface="宋体" pitchFamily="24"/>
                <a:ea typeface="宋体" pitchFamily="24"/>
                <a:cs typeface="宋体" pitchFamily="24"/>
              </a:rPr>
              <a:t>）</a:t>
            </a:r>
            <a:endParaRPr lang="zh-CN" altLang="en-US" dirty="0">
              <a:solidFill>
                <a:srgbClr val="FF0000"/>
              </a:solidFill>
            </a:endParaRPr>
          </a:p>
        </p:txBody>
      </p:sp>
      <p:sp>
        <p:nvSpPr>
          <p:cNvPr id="6" name="文本框 5">
            <a:extLst>
              <a:ext uri="{FF2B5EF4-FFF2-40B4-BE49-F238E27FC236}">
                <a16:creationId xmlns:a16="http://schemas.microsoft.com/office/drawing/2014/main" id="{A1F0F462-32CC-F9E5-6F63-27BA30E8F6BC}"/>
              </a:ext>
            </a:extLst>
          </p:cNvPr>
          <p:cNvSpPr txBox="1"/>
          <p:nvPr/>
        </p:nvSpPr>
        <p:spPr>
          <a:xfrm>
            <a:off x="6317454" y="2940984"/>
            <a:ext cx="1942211" cy="569100"/>
          </a:xfrm>
          <a:prstGeom prst="rect">
            <a:avLst/>
          </a:prstGeom>
          <a:noFill/>
        </p:spPr>
        <p:txBody>
          <a:bodyPr vert="horz" wrap="none" rtlCol="0">
            <a:noAutofit/>
          </a:bodyPr>
          <a:lstStyle/>
          <a:p>
            <a:r>
              <a:rPr kumimoji="0" lang="zh-CN" altLang="zh-CN" sz="2400" b="0" i="0" strike="noStrike" kern="1200" cap="none" spc="0" normalizeH="0" baseline="0" noProof="0" dirty="0">
                <a:ln>
                  <a:noFill/>
                </a:ln>
                <a:solidFill>
                  <a:srgbClr val="FF0000"/>
                </a:solidFill>
                <a:effectLst/>
                <a:uLnTx/>
                <a:uFill>
                  <a:solidFill>
                    <a:srgbClr val="000000"/>
                  </a:solidFill>
                </a:uFill>
                <a:latin typeface="Times New Roman" pitchFamily="24"/>
                <a:ea typeface="宋体" pitchFamily="24"/>
                <a:cs typeface="宋体" pitchFamily="24"/>
              </a:rPr>
              <a:t>水</a:t>
            </a:r>
            <a:r>
              <a:rPr kumimoji="0" lang="zh-CN" altLang="zh-CN" sz="2400" b="0" i="0" strike="noStrike" kern="1200" cap="none" spc="0" normalizeH="0" baseline="0" noProof="0" dirty="0">
                <a:ln>
                  <a:noFill/>
                </a:ln>
                <a:solidFill>
                  <a:srgbClr val="FF0000"/>
                </a:solidFill>
                <a:effectLst/>
                <a:uLnTx/>
                <a:uFill>
                  <a:solidFill>
                    <a:srgbClr val="000000"/>
                  </a:solidFill>
                </a:uFill>
                <a:latin typeface="宋体" pitchFamily="24"/>
                <a:ea typeface="宋体" pitchFamily="24"/>
                <a:cs typeface="宋体" pitchFamily="24"/>
              </a:rPr>
              <a:t>（</a:t>
            </a:r>
            <a:r>
              <a:rPr kumimoji="0" lang="zh-CN" altLang="zh-CN" sz="2400" b="0" i="0" strike="noStrike" kern="1200" cap="none" spc="0" normalizeH="0" baseline="0" noProof="0" dirty="0">
                <a:ln>
                  <a:noFill/>
                </a:ln>
                <a:solidFill>
                  <a:srgbClr val="FF0000"/>
                </a:solidFill>
                <a:effectLst/>
                <a:uLnTx/>
                <a:uFill>
                  <a:solidFill>
                    <a:srgbClr val="000000"/>
                  </a:solidFill>
                </a:uFill>
                <a:latin typeface="Times New Roman" pitchFamily="24"/>
                <a:ea typeface="宋体" pitchFamily="24"/>
                <a:cs typeface="宋体" pitchFamily="24"/>
              </a:rPr>
              <a:t>或</a:t>
            </a:r>
            <a:r>
              <a:rPr kumimoji="0" lang="en-US" altLang="zh-CN" sz="2400" b="0" i="0" strike="noStrike" kern="1200" cap="none" spc="0" normalizeH="0" baseline="0" noProof="0" dirty="0">
                <a:ln>
                  <a:noFill/>
                </a:ln>
                <a:solidFill>
                  <a:srgbClr val="FF0000"/>
                </a:solidFill>
                <a:effectLst/>
                <a:uLnTx/>
                <a:uFill>
                  <a:solidFill>
                    <a:srgbClr val="000000"/>
                  </a:solidFill>
                </a:uFill>
                <a:latin typeface="Times New Roman" pitchFamily="24"/>
                <a:ea typeface="Times New Roman" pitchFamily="24"/>
                <a:cs typeface="宋体" pitchFamily="24"/>
              </a:rPr>
              <a:t>H</a:t>
            </a:r>
            <a:r>
              <a:rPr kumimoji="0" lang="en-US" altLang="zh-CN" sz="2400" b="0" i="0" strike="noStrike" kern="1200" cap="none" spc="0" normalizeH="0" baseline="-25000" noProof="0" dirty="0">
                <a:ln>
                  <a:noFill/>
                </a:ln>
                <a:solidFill>
                  <a:srgbClr val="FF0000"/>
                </a:solidFill>
                <a:effectLst/>
                <a:uLnTx/>
                <a:uFill>
                  <a:solidFill>
                    <a:srgbClr val="000000"/>
                  </a:solidFill>
                </a:uFill>
                <a:latin typeface="Times New Roman" pitchFamily="24"/>
                <a:ea typeface="Times New Roman" pitchFamily="24"/>
                <a:cs typeface="宋体" pitchFamily="24"/>
              </a:rPr>
              <a:t>2</a:t>
            </a:r>
            <a:r>
              <a:rPr kumimoji="0" lang="en-US" altLang="zh-CN" sz="2400" b="0" i="0" strike="noStrike" kern="1200" cap="none" spc="0" normalizeH="0" baseline="0" noProof="0" dirty="0">
                <a:ln>
                  <a:noFill/>
                </a:ln>
                <a:solidFill>
                  <a:srgbClr val="FF0000"/>
                </a:solidFill>
                <a:effectLst/>
                <a:uLnTx/>
                <a:uFill>
                  <a:solidFill>
                    <a:srgbClr val="000000"/>
                  </a:solidFill>
                </a:uFill>
                <a:latin typeface="Times New Roman" pitchFamily="24"/>
                <a:ea typeface="Times New Roman" pitchFamily="24"/>
                <a:cs typeface="宋体" pitchFamily="24"/>
              </a:rPr>
              <a:t>O</a:t>
            </a:r>
            <a:r>
              <a:rPr kumimoji="0" lang="zh-CN" altLang="zh-CN" sz="2400" b="0" i="0" strike="noStrike" kern="1200" cap="none" spc="0" normalizeH="0" baseline="0" noProof="0" dirty="0">
                <a:ln>
                  <a:noFill/>
                </a:ln>
                <a:solidFill>
                  <a:srgbClr val="FF0000"/>
                </a:solidFill>
                <a:effectLst/>
                <a:uLnTx/>
                <a:uFill>
                  <a:solidFill>
                    <a:srgbClr val="000000"/>
                  </a:solidFill>
                </a:uFill>
                <a:latin typeface="宋体" pitchFamily="24"/>
                <a:ea typeface="宋体" pitchFamily="24"/>
                <a:cs typeface="宋体" pitchFamily="24"/>
              </a:rPr>
              <a:t>）</a:t>
            </a:r>
            <a:endParaRPr lang="zh-CN" altLang="en-US" dirty="0">
              <a:solidFill>
                <a:srgbClr val="FF0000"/>
              </a:solidFill>
            </a:endParaRPr>
          </a:p>
        </p:txBody>
      </p:sp>
      <p:sp>
        <p:nvSpPr>
          <p:cNvPr id="7" name="文本框 6">
            <a:extLst>
              <a:ext uri="{FF2B5EF4-FFF2-40B4-BE49-F238E27FC236}">
                <a16:creationId xmlns:a16="http://schemas.microsoft.com/office/drawing/2014/main" id="{42F93915-FF64-2E00-4EC0-B33746BDC5D7}"/>
              </a:ext>
            </a:extLst>
          </p:cNvPr>
          <p:cNvSpPr txBox="1"/>
          <p:nvPr/>
        </p:nvSpPr>
        <p:spPr>
          <a:xfrm>
            <a:off x="4211242" y="3989880"/>
            <a:ext cx="3214942" cy="569100"/>
          </a:xfrm>
          <a:prstGeom prst="rect">
            <a:avLst/>
          </a:prstGeom>
          <a:noFill/>
        </p:spPr>
        <p:txBody>
          <a:bodyPr vert="horz" wrap="none" rtlCol="0">
            <a:noAutofit/>
          </a:bodyPr>
          <a:lstStyle/>
          <a:p>
            <a:r>
              <a:rPr kumimoji="0" lang="en-US" altLang="zh-CN" sz="2400" b="0" i="0" strike="noStrike" kern="1200" cap="none" spc="0" normalizeH="0" baseline="0" noProof="0" dirty="0">
                <a:ln>
                  <a:noFill/>
                </a:ln>
                <a:solidFill>
                  <a:srgbClr val="FF0000"/>
                </a:solidFill>
                <a:effectLst/>
                <a:uLnTx/>
                <a:uFill>
                  <a:solidFill>
                    <a:srgbClr val="000000"/>
                  </a:solidFill>
                </a:uFill>
                <a:latin typeface="Times New Roman" pitchFamily="24"/>
                <a:ea typeface="Times New Roman" pitchFamily="24"/>
                <a:cs typeface="宋体" pitchFamily="24"/>
              </a:rPr>
              <a:t>NADPH</a:t>
            </a:r>
            <a:r>
              <a:rPr kumimoji="0" lang="zh-CN" altLang="zh-CN" sz="2400" b="0" i="0" strike="noStrike" kern="1200" cap="none" spc="0" normalizeH="0" baseline="0" noProof="0" dirty="0">
                <a:ln>
                  <a:noFill/>
                </a:ln>
                <a:solidFill>
                  <a:srgbClr val="FF0000"/>
                </a:solidFill>
                <a:effectLst/>
                <a:uLnTx/>
                <a:uFill>
                  <a:solidFill>
                    <a:srgbClr val="000000"/>
                  </a:solidFill>
                </a:uFill>
                <a:latin typeface="宋体" pitchFamily="24"/>
                <a:ea typeface="宋体" pitchFamily="24"/>
                <a:cs typeface="宋体" pitchFamily="24"/>
              </a:rPr>
              <a:t>（</a:t>
            </a:r>
            <a:r>
              <a:rPr kumimoji="0" lang="en-US" altLang="zh-CN" sz="2400" b="0" i="0" strike="noStrike" kern="1200" cap="none" spc="0" normalizeH="0" baseline="0" noProof="0" dirty="0">
                <a:ln>
                  <a:noFill/>
                </a:ln>
                <a:solidFill>
                  <a:srgbClr val="FF0000"/>
                </a:solidFill>
                <a:effectLst/>
                <a:uLnTx/>
                <a:uFill>
                  <a:solidFill>
                    <a:srgbClr val="000000"/>
                  </a:solidFill>
                </a:uFill>
                <a:latin typeface="宋体" pitchFamily="24"/>
                <a:ea typeface="宋体" pitchFamily="24"/>
                <a:cs typeface="宋体" pitchFamily="24"/>
              </a:rPr>
              <a:t>[</a:t>
            </a:r>
            <a:r>
              <a:rPr kumimoji="0" lang="en-US" altLang="zh-CN" sz="2400" b="0" i="0" strike="noStrike" kern="1200" cap="none" spc="0" normalizeH="0" baseline="0" noProof="0" dirty="0">
                <a:ln>
                  <a:noFill/>
                </a:ln>
                <a:solidFill>
                  <a:srgbClr val="FF0000"/>
                </a:solidFill>
                <a:effectLst/>
                <a:uLnTx/>
                <a:uFill>
                  <a:solidFill>
                    <a:srgbClr val="000000"/>
                  </a:solidFill>
                </a:uFill>
                <a:latin typeface="Times New Roman" pitchFamily="24"/>
                <a:ea typeface="Times New Roman" pitchFamily="24"/>
                <a:cs typeface="宋体" pitchFamily="24"/>
              </a:rPr>
              <a:t>H</a:t>
            </a:r>
            <a:r>
              <a:rPr kumimoji="0" lang="en-US" altLang="zh-CN" sz="2400" b="0" i="0" strike="noStrike" kern="1200" cap="none" spc="0" normalizeH="0" baseline="0" noProof="0" dirty="0">
                <a:ln>
                  <a:noFill/>
                </a:ln>
                <a:solidFill>
                  <a:srgbClr val="FF0000"/>
                </a:solidFill>
                <a:effectLst/>
                <a:uLnTx/>
                <a:uFill>
                  <a:solidFill>
                    <a:srgbClr val="000000"/>
                  </a:solidFill>
                </a:uFill>
                <a:latin typeface="宋体" pitchFamily="24"/>
                <a:ea typeface="宋体" pitchFamily="24"/>
                <a:cs typeface="宋体" pitchFamily="24"/>
              </a:rPr>
              <a:t>]</a:t>
            </a:r>
            <a:r>
              <a:rPr kumimoji="0" lang="zh-CN" altLang="zh-CN" sz="2400" b="0" i="0" strike="noStrike" kern="1200" cap="none" spc="0" normalizeH="0" baseline="0" noProof="0" dirty="0">
                <a:ln>
                  <a:noFill/>
                </a:ln>
                <a:solidFill>
                  <a:srgbClr val="FF0000"/>
                </a:solidFill>
                <a:effectLst/>
                <a:uLnTx/>
                <a:uFill>
                  <a:solidFill>
                    <a:srgbClr val="000000"/>
                  </a:solidFill>
                </a:uFill>
                <a:latin typeface="宋体" pitchFamily="24"/>
                <a:ea typeface="宋体" pitchFamily="24"/>
                <a:cs typeface="宋体" pitchFamily="24"/>
              </a:rPr>
              <a:t>）</a:t>
            </a:r>
            <a:r>
              <a:rPr kumimoji="0" lang="zh-CN" altLang="zh-CN" sz="2400" b="0" i="0" strike="noStrike" kern="1200" cap="none" spc="0" normalizeH="0" baseline="0" noProof="0" dirty="0">
                <a:ln>
                  <a:noFill/>
                </a:ln>
                <a:solidFill>
                  <a:srgbClr val="FF0000"/>
                </a:solidFill>
                <a:effectLst/>
                <a:uLnTx/>
                <a:uFill>
                  <a:solidFill>
                    <a:srgbClr val="000000"/>
                  </a:solidFill>
                </a:uFill>
                <a:latin typeface="Times New Roman" pitchFamily="24"/>
                <a:ea typeface="宋体" pitchFamily="24"/>
                <a:cs typeface="宋体" pitchFamily="24"/>
              </a:rPr>
              <a:t>和</a:t>
            </a:r>
            <a:r>
              <a:rPr kumimoji="0" lang="en-US" altLang="zh-CN" sz="2400" b="0" i="0" strike="noStrike" kern="1200" cap="none" spc="0" normalizeH="0" baseline="0" noProof="0" dirty="0">
                <a:ln>
                  <a:noFill/>
                </a:ln>
                <a:solidFill>
                  <a:srgbClr val="FF0000"/>
                </a:solidFill>
                <a:effectLst/>
                <a:uLnTx/>
                <a:uFill>
                  <a:solidFill>
                    <a:srgbClr val="000000"/>
                  </a:solidFill>
                </a:uFill>
                <a:latin typeface="Times New Roman" pitchFamily="24"/>
                <a:ea typeface="Times New Roman" pitchFamily="24"/>
                <a:cs typeface="宋体" pitchFamily="24"/>
              </a:rPr>
              <a:t>ATP</a:t>
            </a:r>
            <a:endParaRPr lang="zh-CN" altLang="en-US" dirty="0">
              <a:solidFill>
                <a:srgbClr val="FF0000"/>
              </a:solidFill>
            </a:endParaRPr>
          </a:p>
        </p:txBody>
      </p:sp>
      <p:sp>
        <p:nvSpPr>
          <p:cNvPr id="8" name="文本框 7">
            <a:extLst>
              <a:ext uri="{FF2B5EF4-FFF2-40B4-BE49-F238E27FC236}">
                <a16:creationId xmlns:a16="http://schemas.microsoft.com/office/drawing/2014/main" id="{9ECF1FE4-3E10-3EDA-73E9-89FAEA2DB520}"/>
              </a:ext>
            </a:extLst>
          </p:cNvPr>
          <p:cNvSpPr txBox="1"/>
          <p:nvPr/>
        </p:nvSpPr>
        <p:spPr>
          <a:xfrm>
            <a:off x="1814449" y="4524146"/>
            <a:ext cx="1350074" cy="569100"/>
          </a:xfrm>
          <a:prstGeom prst="rect">
            <a:avLst/>
          </a:prstGeom>
          <a:noFill/>
        </p:spPr>
        <p:txBody>
          <a:bodyPr vert="horz" wrap="none" rtlCol="0">
            <a:noAutofit/>
          </a:bodyPr>
          <a:lstStyle/>
          <a:p>
            <a:r>
              <a:rPr kumimoji="0" lang="en-US" altLang="zh-CN" sz="2400" b="0" i="0" strike="noStrike" kern="1200" cap="none" spc="0" normalizeH="0" baseline="0" noProof="0" dirty="0">
                <a:ln>
                  <a:noFill/>
                </a:ln>
                <a:solidFill>
                  <a:srgbClr val="FF0000"/>
                </a:solidFill>
                <a:effectLst/>
                <a:uLnTx/>
                <a:uFill>
                  <a:solidFill>
                    <a:srgbClr val="000000"/>
                  </a:solidFill>
                </a:uFill>
                <a:latin typeface="Times New Roman" pitchFamily="24"/>
                <a:ea typeface="Times New Roman" pitchFamily="24"/>
                <a:cs typeface="宋体" pitchFamily="24"/>
              </a:rPr>
              <a:t>ADP</a:t>
            </a:r>
            <a:r>
              <a:rPr kumimoji="0" lang="zh-CN" altLang="zh-CN" sz="2400" b="0" i="0" strike="noStrike" kern="1200" cap="none" spc="0" normalizeH="0" baseline="0" noProof="0" dirty="0">
                <a:ln>
                  <a:noFill/>
                </a:ln>
                <a:solidFill>
                  <a:srgbClr val="FF0000"/>
                </a:solidFill>
                <a:effectLst/>
                <a:uLnTx/>
                <a:uFill>
                  <a:solidFill>
                    <a:srgbClr val="000000"/>
                  </a:solidFill>
                </a:uFill>
                <a:latin typeface="Times New Roman" pitchFamily="24"/>
                <a:ea typeface="宋体" pitchFamily="24"/>
                <a:cs typeface="宋体" pitchFamily="24"/>
              </a:rPr>
              <a:t>和</a:t>
            </a:r>
            <a:r>
              <a:rPr kumimoji="0" lang="en-US" altLang="zh-CN" sz="2400" b="0" i="0" strike="noStrike" kern="1200" cap="none" spc="0" normalizeH="0" baseline="0" noProof="0" dirty="0">
                <a:ln>
                  <a:noFill/>
                </a:ln>
                <a:solidFill>
                  <a:srgbClr val="FF0000"/>
                </a:solidFill>
                <a:effectLst/>
                <a:uLnTx/>
                <a:uFill>
                  <a:solidFill>
                    <a:srgbClr val="000000"/>
                  </a:solidFill>
                </a:uFill>
                <a:latin typeface="Times New Roman" pitchFamily="24"/>
                <a:ea typeface="Times New Roman" pitchFamily="24"/>
                <a:cs typeface="宋体" pitchFamily="24"/>
              </a:rPr>
              <a:t>Pi</a:t>
            </a:r>
            <a:endParaRPr lang="zh-CN" alt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P spid="3" grpId="0" build="allAtOnce"/>
      <p:bldP spid="4" grpId="0" build="allAtOnce"/>
      <p:bldP spid="5" grpId="0" build="allAtOnce"/>
      <p:bldP spid="6" grpId="0" build="allAtOnce"/>
      <p:bldP spid="7" grpId="0" build="allAtOnce"/>
      <p:bldP spid="8"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1337" name="yt_shape_11337"/>
          <p:cNvSpPr txBox="1"/>
          <p:nvPr/>
        </p:nvSpPr>
        <p:spPr>
          <a:xfrm>
            <a:off x="576127" y="1079817"/>
            <a:ext cx="10370075" cy="3789435"/>
          </a:xfrm>
          <a:prstGeom prst="rect">
            <a:avLst/>
          </a:prstGeom>
        </p:spPr>
        <p:txBody>
          <a:bodyPr vert="horz" wrap="square" lIns="0" tIns="0" rIns="0" bIns="0" rtlCol="0">
            <a:spAutoFit/>
          </a:bodyPr>
          <a:lstStyle/>
          <a:p>
            <a:pPr algn="l" eaLnBrk="1" latinLnBrk="0" hangingPunct="0">
              <a:lnSpc>
                <a:spcPct val="129999"/>
              </a:lnSpc>
            </a:pPr>
            <a:r>
              <a:rPr lang="zh-CN" altLang="zh-CN" sz="2400" b="0" i="0" u="none">
                <a:solidFill>
                  <a:srgbClr val="000000"/>
                </a:solidFill>
                <a:effectLst/>
                <a:latin typeface="Times New Roman" pitchFamily="24"/>
                <a:ea typeface="黑体" pitchFamily="24"/>
                <a:cs typeface="宋体" pitchFamily="24"/>
              </a:rPr>
              <a:t>四</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黑体" pitchFamily="24"/>
                <a:cs typeface="宋体" pitchFamily="24"/>
              </a:rPr>
              <a:t>环境因素对光合作用的影响</a:t>
            </a:r>
          </a:p>
          <a:p>
            <a:pPr indent="609523"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1</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光照强度</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在一定范围内</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光合速率随光照强度的增强而</a:t>
            </a:r>
            <a:r>
              <a:rPr lang="zh-CN" altLang="zh-CN" sz="100" b="0" i="0" spc="-100">
                <a:solidFill>
                  <a:srgbClr val="FF0000"/>
                </a:solidFill>
                <a:effectLst/>
                <a:latin typeface="Times New Roman" pitchFamily="24"/>
                <a:ea typeface="宋体" pitchFamily="24"/>
                <a:cs typeface="宋体" pitchFamily="24"/>
              </a:rPr>
              <a:t> </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2400" b="0" i="0" u="sng">
                <a:solidFill>
                  <a:srgbClr val="FF0000">
                    <a:alpha val="0"/>
                  </a:srgbClr>
                </a:solidFill>
                <a:effectLst/>
                <a:uFill>
                  <a:solidFill>
                    <a:srgbClr val="000000"/>
                  </a:solidFill>
                </a:uFill>
                <a:latin typeface="Times New Roman" pitchFamily="24"/>
                <a:ea typeface="宋体" pitchFamily="24"/>
                <a:cs typeface="宋体" pitchFamily="24"/>
              </a:rPr>
              <a:t>增强</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a:noFill/>
                <a:effectLst/>
                <a:latin typeface="Times New Roman" pitchFamily="24"/>
                <a:ea typeface="宋体" pitchFamily="24"/>
                <a:cs typeface="宋体" pitchFamily="24"/>
              </a:rPr>
              <a:t>⁠</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超过</a:t>
            </a:r>
            <a:r>
              <a:rPr lang="zh-CN" altLang="zh-CN" sz="100" b="0" i="0" spc="-100">
                <a:solidFill>
                  <a:srgbClr val="FF0000"/>
                </a:solidFill>
                <a:effectLst/>
                <a:latin typeface="Times New Roman" pitchFamily="24"/>
                <a:ea typeface="宋体" pitchFamily="24"/>
                <a:cs typeface="宋体" pitchFamily="24"/>
              </a:rPr>
              <a:t> </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2400" b="0" i="0" u="sng">
                <a:solidFill>
                  <a:srgbClr val="FF0000">
                    <a:alpha val="0"/>
                  </a:srgbClr>
                </a:solidFill>
                <a:effectLst/>
                <a:uFill>
                  <a:solidFill>
                    <a:srgbClr val="000000"/>
                  </a:solidFill>
                </a:uFill>
                <a:latin typeface="Times New Roman" pitchFamily="24"/>
                <a:ea typeface="宋体" pitchFamily="24"/>
                <a:cs typeface="宋体" pitchFamily="24"/>
              </a:rPr>
              <a:t>光照饱和</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a:noFill/>
                <a:effectLst/>
                <a:latin typeface="Times New Roman"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点</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光合速率不再增加</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p>
          <a:p>
            <a:pPr indent="609523"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2</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温度</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可影响光合作用</a:t>
            </a:r>
            <a:r>
              <a:rPr lang="zh-CN" altLang="zh-CN" sz="100" b="0" i="0" spc="-100">
                <a:solidFill>
                  <a:srgbClr val="FF0000"/>
                </a:solidFill>
                <a:effectLst/>
                <a:latin typeface="Times New Roman" pitchFamily="24"/>
                <a:ea typeface="宋体" pitchFamily="24"/>
                <a:cs typeface="宋体" pitchFamily="24"/>
              </a:rPr>
              <a:t> </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2400" b="0" i="0" u="sng">
                <a:solidFill>
                  <a:srgbClr val="FF0000">
                    <a:alpha val="0"/>
                  </a:srgbClr>
                </a:solidFill>
                <a:effectLst/>
                <a:uFill>
                  <a:solidFill>
                    <a:srgbClr val="000000"/>
                  </a:solidFill>
                </a:uFill>
                <a:latin typeface="Times New Roman" pitchFamily="24"/>
                <a:ea typeface="宋体" pitchFamily="24"/>
                <a:cs typeface="宋体" pitchFamily="24"/>
              </a:rPr>
              <a:t>酶</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a:noFill/>
                <a:effectLst/>
                <a:latin typeface="Times New Roman"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的活性</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p>
          <a:p>
            <a:pPr indent="609523"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3</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二氧化碳浓度</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在一定范围内</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光合作用速率随二氧化碳浓度的增加而</a:t>
            </a:r>
            <a:r>
              <a:rPr lang="zh-CN" altLang="zh-CN" sz="100" b="0" i="0" spc="-100">
                <a:solidFill>
                  <a:srgbClr val="FF0000"/>
                </a:solidFill>
                <a:effectLst/>
                <a:latin typeface="Times New Roman" pitchFamily="24"/>
                <a:ea typeface="宋体" pitchFamily="24"/>
                <a:cs typeface="宋体" pitchFamily="24"/>
              </a:rPr>
              <a:t> </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2400" b="0" i="0" u="sng">
                <a:solidFill>
                  <a:srgbClr val="FF0000">
                    <a:alpha val="0"/>
                  </a:srgbClr>
                </a:solidFill>
                <a:effectLst/>
                <a:uFill>
                  <a:solidFill>
                    <a:srgbClr val="000000"/>
                  </a:solidFill>
                </a:uFill>
                <a:latin typeface="Times New Roman" pitchFamily="24"/>
                <a:ea typeface="宋体" pitchFamily="24"/>
                <a:cs typeface="宋体" pitchFamily="24"/>
              </a:rPr>
              <a:t>增加</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a:noFill/>
                <a:effectLst/>
                <a:latin typeface="Times New Roman" pitchFamily="24"/>
                <a:ea typeface="宋体" pitchFamily="24"/>
                <a:cs typeface="宋体" pitchFamily="24"/>
              </a:rPr>
              <a:t>⁠</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达到一定程度</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二氧化碳饱和点</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后</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光合速率维持在一定的水平</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不再增加</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p>
          <a:p>
            <a:pPr indent="609523" algn="l" eaLnBrk="1" latinLnBrk="0" hangingPunct="0">
              <a:lnSpc>
                <a:spcPct val="129999"/>
              </a:lnSpc>
            </a:pPr>
            <a:r>
              <a:rPr lang="en-US" altLang="zh-CN" sz="2400" b="0" i="0" u="none">
                <a:solidFill>
                  <a:srgbClr val="000000"/>
                </a:solidFill>
                <a:effectLst/>
                <a:latin typeface="Times New Roman" pitchFamily="24"/>
                <a:ea typeface="Times New Roman" pitchFamily="24"/>
                <a:cs typeface="宋体" pitchFamily="24"/>
              </a:rPr>
              <a:t>4</a:t>
            </a:r>
            <a:r>
              <a:rPr lang="en-US"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水</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光合作用的原料之一</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缺少时光合速率会</a:t>
            </a:r>
            <a:r>
              <a:rPr lang="zh-CN" altLang="zh-CN" sz="100" b="0" i="0" spc="-100">
                <a:solidFill>
                  <a:srgbClr val="FF0000"/>
                </a:solidFill>
                <a:effectLst/>
                <a:latin typeface="Times New Roman" pitchFamily="24"/>
                <a:ea typeface="宋体" pitchFamily="24"/>
                <a:cs typeface="宋体" pitchFamily="24"/>
              </a:rPr>
              <a:t> </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2400" b="0" i="0" u="sng">
                <a:solidFill>
                  <a:srgbClr val="FF0000">
                    <a:alpha val="0"/>
                  </a:srgbClr>
                </a:solidFill>
                <a:effectLst/>
                <a:uFill>
                  <a:solidFill>
                    <a:srgbClr val="000000"/>
                  </a:solidFill>
                </a:uFill>
                <a:latin typeface="Times New Roman" pitchFamily="24"/>
                <a:ea typeface="宋体" pitchFamily="24"/>
                <a:cs typeface="宋体" pitchFamily="24"/>
              </a:rPr>
              <a:t>下降</a:t>
            </a:r>
            <a:r>
              <a:rPr lang="zh-CN" altLang="zh-CN" sz="2400" b="0" i="0" u="sng">
                <a:solidFill>
                  <a:srgbClr val="000000"/>
                </a:solidFill>
                <a:effectLst/>
                <a:uFill>
                  <a:solidFill>
                    <a:srgbClr val="000000"/>
                  </a:solidFill>
                </a:uFill>
                <a:latin typeface="Times New Roman" pitchFamily="24"/>
                <a:ea typeface="宋体" pitchFamily="24"/>
                <a:cs typeface="宋体" pitchFamily="24"/>
              </a:rPr>
              <a:t>　</a:t>
            </a:r>
            <a:r>
              <a:rPr lang="zh-CN" altLang="zh-CN" sz="100" b="0" i="0" spc="-100">
                <a:noFill/>
                <a:effectLst/>
                <a:latin typeface="Times New Roman" pitchFamily="24"/>
                <a:ea typeface="宋体" pitchFamily="24"/>
                <a:cs typeface="宋体" pitchFamily="24"/>
              </a:rPr>
              <a:t>⁠</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p>
        </p:txBody>
      </p:sp>
      <p:sp>
        <p:nvSpPr>
          <p:cNvPr id="2" name="文本框 1">
            <a:extLst>
              <a:ext uri="{FF2B5EF4-FFF2-40B4-BE49-F238E27FC236}">
                <a16:creationId xmlns:a16="http://schemas.microsoft.com/office/drawing/2014/main" id="{ADA62A46-79E3-5087-D333-6D07D9864092}"/>
              </a:ext>
            </a:extLst>
          </p:cNvPr>
          <p:cNvSpPr txBox="1"/>
          <p:nvPr/>
        </p:nvSpPr>
        <p:spPr>
          <a:xfrm>
            <a:off x="9401515" y="1495973"/>
            <a:ext cx="789686" cy="569100"/>
          </a:xfrm>
          <a:prstGeom prst="rect">
            <a:avLst/>
          </a:prstGeom>
          <a:noFill/>
        </p:spPr>
        <p:txBody>
          <a:bodyPr vert="horz" wrap="none" rtlCol="0">
            <a:noAutofit/>
          </a:bodyPr>
          <a:lstStyle/>
          <a:p>
            <a:pPr>
              <a:lnSpc>
                <a:spcPct val="129999"/>
              </a:lnSpc>
            </a:pPr>
            <a:r>
              <a:rPr kumimoji="0" lang="zh-CN" altLang="zh-CN" sz="2400" b="0" i="0" strike="noStrike" kern="1200" cap="none" spc="0" normalizeH="0" baseline="0" noProof="0">
                <a:ln>
                  <a:noFill/>
                </a:ln>
                <a:solidFill>
                  <a:srgbClr val="FF0000"/>
                </a:solidFill>
                <a:effectLst/>
                <a:uLnTx/>
                <a:uFill>
                  <a:solidFill>
                    <a:srgbClr val="000000"/>
                  </a:solidFill>
                </a:uFill>
                <a:latin typeface="Times New Roman" pitchFamily="24"/>
                <a:ea typeface="宋体" pitchFamily="24"/>
                <a:cs typeface="宋体" pitchFamily="24"/>
              </a:rPr>
              <a:t>增强</a:t>
            </a:r>
            <a:endParaRPr lang="zh-CN" altLang="en-US">
              <a:solidFill>
                <a:srgbClr val="FF0000"/>
              </a:solidFill>
            </a:endParaRPr>
          </a:p>
        </p:txBody>
      </p:sp>
      <p:sp>
        <p:nvSpPr>
          <p:cNvPr id="3" name="文本框 2">
            <a:extLst>
              <a:ext uri="{FF2B5EF4-FFF2-40B4-BE49-F238E27FC236}">
                <a16:creationId xmlns:a16="http://schemas.microsoft.com/office/drawing/2014/main" id="{B0B8AB4B-B154-7776-6524-390A01A2A0F2}"/>
              </a:ext>
            </a:extLst>
          </p:cNvPr>
          <p:cNvSpPr txBox="1"/>
          <p:nvPr/>
        </p:nvSpPr>
        <p:spPr>
          <a:xfrm>
            <a:off x="1400516" y="1971461"/>
            <a:ext cx="1399287" cy="569100"/>
          </a:xfrm>
          <a:prstGeom prst="rect">
            <a:avLst/>
          </a:prstGeom>
          <a:noFill/>
        </p:spPr>
        <p:txBody>
          <a:bodyPr vert="horz" wrap="none" rtlCol="0">
            <a:noAutofit/>
          </a:bodyPr>
          <a:lstStyle/>
          <a:p>
            <a:pPr>
              <a:lnSpc>
                <a:spcPct val="129999"/>
              </a:lnSpc>
            </a:pPr>
            <a:r>
              <a:rPr kumimoji="0" lang="zh-CN" altLang="zh-CN" sz="2400" b="0" i="0" strike="noStrike" kern="1200" cap="none" spc="0" normalizeH="0" baseline="0" noProof="0" dirty="0">
                <a:ln>
                  <a:noFill/>
                </a:ln>
                <a:solidFill>
                  <a:srgbClr val="FF0000"/>
                </a:solidFill>
                <a:effectLst/>
                <a:uLnTx/>
                <a:uFill>
                  <a:solidFill>
                    <a:srgbClr val="000000"/>
                  </a:solidFill>
                </a:uFill>
                <a:latin typeface="Times New Roman" pitchFamily="24"/>
                <a:ea typeface="宋体" pitchFamily="24"/>
                <a:cs typeface="宋体" pitchFamily="24"/>
              </a:rPr>
              <a:t>光照饱和</a:t>
            </a:r>
            <a:endParaRPr lang="zh-CN" altLang="en-US" dirty="0">
              <a:solidFill>
                <a:srgbClr val="FF0000"/>
              </a:solidFill>
            </a:endParaRPr>
          </a:p>
        </p:txBody>
      </p:sp>
      <p:sp>
        <p:nvSpPr>
          <p:cNvPr id="4" name="文本框 3">
            <a:extLst>
              <a:ext uri="{FF2B5EF4-FFF2-40B4-BE49-F238E27FC236}">
                <a16:creationId xmlns:a16="http://schemas.microsoft.com/office/drawing/2014/main" id="{B99B583A-2961-62C2-5BFD-8DC575D6CBDC}"/>
              </a:ext>
            </a:extLst>
          </p:cNvPr>
          <p:cNvSpPr txBox="1"/>
          <p:nvPr/>
        </p:nvSpPr>
        <p:spPr>
          <a:xfrm>
            <a:off x="4829516" y="2446949"/>
            <a:ext cx="484886" cy="569100"/>
          </a:xfrm>
          <a:prstGeom prst="rect">
            <a:avLst/>
          </a:prstGeom>
          <a:noFill/>
        </p:spPr>
        <p:txBody>
          <a:bodyPr vert="horz" wrap="none" rtlCol="0">
            <a:noAutofit/>
          </a:bodyPr>
          <a:lstStyle/>
          <a:p>
            <a:pPr>
              <a:lnSpc>
                <a:spcPct val="129999"/>
              </a:lnSpc>
            </a:pPr>
            <a:r>
              <a:rPr kumimoji="0" lang="zh-CN" altLang="zh-CN" sz="2400" b="0" i="0" strike="noStrike" kern="1200" cap="none" spc="0" normalizeH="0" baseline="0" noProof="0">
                <a:ln>
                  <a:noFill/>
                </a:ln>
                <a:solidFill>
                  <a:srgbClr val="FF0000"/>
                </a:solidFill>
                <a:effectLst/>
                <a:uLnTx/>
                <a:uFill>
                  <a:solidFill>
                    <a:srgbClr val="000000"/>
                  </a:solidFill>
                </a:uFill>
                <a:latin typeface="Times New Roman" pitchFamily="24"/>
                <a:ea typeface="宋体" pitchFamily="24"/>
                <a:cs typeface="宋体" pitchFamily="24"/>
              </a:rPr>
              <a:t>酶</a:t>
            </a:r>
            <a:endParaRPr lang="zh-CN" altLang="en-US">
              <a:solidFill>
                <a:srgbClr val="FF0000"/>
              </a:solidFill>
            </a:endParaRPr>
          </a:p>
        </p:txBody>
      </p:sp>
      <p:sp>
        <p:nvSpPr>
          <p:cNvPr id="5" name="文本框 4">
            <a:extLst>
              <a:ext uri="{FF2B5EF4-FFF2-40B4-BE49-F238E27FC236}">
                <a16:creationId xmlns:a16="http://schemas.microsoft.com/office/drawing/2014/main" id="{61CEAFF2-42B9-040C-CFCC-706B3875508E}"/>
              </a:ext>
            </a:extLst>
          </p:cNvPr>
          <p:cNvSpPr txBox="1"/>
          <p:nvPr/>
        </p:nvSpPr>
        <p:spPr>
          <a:xfrm>
            <a:off x="1095716" y="3397925"/>
            <a:ext cx="789686" cy="569100"/>
          </a:xfrm>
          <a:prstGeom prst="rect">
            <a:avLst/>
          </a:prstGeom>
          <a:noFill/>
        </p:spPr>
        <p:txBody>
          <a:bodyPr vert="horz" wrap="none" rtlCol="0">
            <a:noAutofit/>
          </a:bodyPr>
          <a:lstStyle/>
          <a:p>
            <a:pPr>
              <a:lnSpc>
                <a:spcPct val="129999"/>
              </a:lnSpc>
            </a:pPr>
            <a:r>
              <a:rPr kumimoji="0" lang="zh-CN" altLang="zh-CN" sz="2400" b="0" i="0" strike="noStrike" kern="1200" cap="none" spc="0" normalizeH="0" baseline="0" noProof="0">
                <a:ln>
                  <a:noFill/>
                </a:ln>
                <a:solidFill>
                  <a:srgbClr val="FF0000"/>
                </a:solidFill>
                <a:effectLst/>
                <a:uLnTx/>
                <a:uFill>
                  <a:solidFill>
                    <a:srgbClr val="000000"/>
                  </a:solidFill>
                </a:uFill>
                <a:latin typeface="Times New Roman" pitchFamily="24"/>
                <a:ea typeface="宋体" pitchFamily="24"/>
                <a:cs typeface="宋体" pitchFamily="24"/>
              </a:rPr>
              <a:t>增加</a:t>
            </a:r>
            <a:endParaRPr lang="zh-CN" altLang="en-US">
              <a:solidFill>
                <a:srgbClr val="FF0000"/>
              </a:solidFill>
            </a:endParaRPr>
          </a:p>
        </p:txBody>
      </p:sp>
      <p:sp>
        <p:nvSpPr>
          <p:cNvPr id="6" name="文本框 5">
            <a:extLst>
              <a:ext uri="{FF2B5EF4-FFF2-40B4-BE49-F238E27FC236}">
                <a16:creationId xmlns:a16="http://schemas.microsoft.com/office/drawing/2014/main" id="{C96A8FE0-FC25-04CA-256E-9CA356BC7BA9}"/>
              </a:ext>
            </a:extLst>
          </p:cNvPr>
          <p:cNvSpPr txBox="1"/>
          <p:nvPr/>
        </p:nvSpPr>
        <p:spPr>
          <a:xfrm>
            <a:off x="7877515" y="4348902"/>
            <a:ext cx="789686" cy="517983"/>
          </a:xfrm>
          <a:prstGeom prst="rect">
            <a:avLst/>
          </a:prstGeom>
          <a:noFill/>
        </p:spPr>
        <p:txBody>
          <a:bodyPr vert="horz" wrap="none" rtlCol="0">
            <a:noAutofit/>
          </a:bodyPr>
          <a:lstStyle/>
          <a:p>
            <a:pPr>
              <a:lnSpc>
                <a:spcPct val="129999"/>
              </a:lnSpc>
            </a:pPr>
            <a:r>
              <a:rPr kumimoji="0" lang="zh-CN" altLang="zh-CN" sz="2400" b="0" i="0" strike="noStrike" kern="1200" cap="none" spc="0" normalizeH="0" baseline="0" noProof="0">
                <a:ln>
                  <a:noFill/>
                </a:ln>
                <a:solidFill>
                  <a:srgbClr val="FF0000"/>
                </a:solidFill>
                <a:effectLst/>
                <a:uLnTx/>
                <a:uFill>
                  <a:solidFill>
                    <a:srgbClr val="000000"/>
                  </a:solidFill>
                </a:uFill>
                <a:latin typeface="Times New Roman" pitchFamily="24"/>
                <a:ea typeface="宋体" pitchFamily="24"/>
                <a:cs typeface="宋体" pitchFamily="24"/>
              </a:rPr>
              <a:t>下降</a:t>
            </a:r>
            <a:endParaRPr lang="zh-CN" altLang="en-US">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P spid="3" grpId="0" build="allAtOnce"/>
      <p:bldP spid="4" grpId="0" build="allAtOnce"/>
      <p:bldP spid="5" grpId="0" build="allAtOnce"/>
      <p:bldP spid="6" grpId="0"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pic>
        <p:nvPicPr>
          <p:cNvPr id="4" name="Picture 10">
            <a:extLst>
              <a:ext uri="{FF2B5EF4-FFF2-40B4-BE49-F238E27FC236}">
                <a16:creationId xmlns:a16="http://schemas.microsoft.com/office/drawing/2014/main" id="{8FE946A8-FB6B-E6CB-E402-87C731F9BE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69539" y="1080000"/>
            <a:ext cx="5184140" cy="837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1">
            <a:extLst>
              <a:ext uri="{FF2B5EF4-FFF2-40B4-BE49-F238E27FC236}">
                <a16:creationId xmlns:a16="http://schemas.microsoft.com/office/drawing/2014/main" id="{9F1BD513-8CAB-B858-4D27-A978D592633B}"/>
              </a:ext>
            </a:extLst>
          </p:cNvPr>
          <p:cNvSpPr txBox="1">
            <a:spLocks noChangeArrowheads="1"/>
          </p:cNvSpPr>
          <p:nvPr/>
        </p:nvSpPr>
        <p:spPr bwMode="auto">
          <a:xfrm>
            <a:off x="4191862" y="1175736"/>
            <a:ext cx="4047651" cy="624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15214" tIns="57607" rIns="115214" bIns="57607">
            <a:spAutoFit/>
          </a:bodyPr>
          <a:lstStyle/>
          <a:p>
            <a:pPr algn="ctr" fontAlgn="base"/>
            <a:r>
              <a:rPr lang="zh-CN" sz="3300" kern="1200" dirty="0">
                <a:solidFill>
                  <a:srgbClr val="000000"/>
                </a:solidFill>
                <a:effectLst/>
                <a:latin typeface="Arial" panose="020B0604020202020204" pitchFamily="34" charset="0"/>
                <a:ea typeface="微软雅黑" panose="020B0503020204020204" pitchFamily="34" charset="-122"/>
                <a:cs typeface="Times New Roman" panose="02020603050405020304" pitchFamily="18" charset="0"/>
              </a:rPr>
              <a:t>二维过关——过易错</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11344" name="yt_shape_11344"/>
          <p:cNvSpPr txBox="1"/>
          <p:nvPr/>
        </p:nvSpPr>
        <p:spPr>
          <a:xfrm>
            <a:off x="576000" y="1968076"/>
            <a:ext cx="8463855" cy="428515"/>
          </a:xfrm>
          <a:prstGeom prst="rect">
            <a:avLst/>
          </a:prstGeom>
        </p:spPr>
        <p:txBody>
          <a:bodyPr vert="horz" wrap="none" lIns="0" tIns="0" rIns="0" bIns="0" rtlCol="0">
            <a:spAutoFit/>
          </a:bodyPr>
          <a:lstStyle/>
          <a:p>
            <a:pPr indent="609523" algn="l" eaLnBrk="1" latinLnBrk="0" hangingPunct="0">
              <a:lnSpc>
                <a:spcPct val="129999"/>
              </a:lnSpc>
            </a:pPr>
            <a:r>
              <a:rPr lang="zh-CN" altLang="zh-CN" sz="2400" b="0" i="0" u="none">
                <a:solidFill>
                  <a:srgbClr val="000000"/>
                </a:solidFill>
                <a:effectLst/>
                <a:latin typeface="Times New Roman" pitchFamily="24"/>
                <a:ea typeface="黑体" pitchFamily="24"/>
                <a:cs typeface="宋体" pitchFamily="24"/>
              </a:rPr>
              <a:t>易错提醒</a:t>
            </a:r>
            <a:r>
              <a:rPr lang="en-US" altLang="zh-CN" sz="2400" b="1" i="0" u="none">
                <a:solidFill>
                  <a:srgbClr val="000000"/>
                </a:solidFill>
                <a:effectLst/>
                <a:latin typeface="Times New Roman" pitchFamily="24"/>
                <a:ea typeface="Times New Roman" pitchFamily="24"/>
                <a:cs typeface="宋体" pitchFamily="24"/>
              </a:rPr>
              <a:t>1</a:t>
            </a:r>
            <a:r>
              <a:rPr lang="zh-CN" altLang="zh-CN" sz="2400" b="0" i="0" u="none">
                <a:solidFill>
                  <a:srgbClr val="000000"/>
                </a:solidFill>
                <a:effectLst/>
                <a:latin typeface="Times New Roman" pitchFamily="24"/>
                <a:ea typeface="宋体" pitchFamily="24"/>
                <a:cs typeface="宋体" pitchFamily="24"/>
              </a:rPr>
              <a:t>　光照强度对光合作用强度的影响</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图形解读</a:t>
            </a:r>
            <a:r>
              <a:rPr lang="zh-CN" altLang="zh-CN" sz="2400" b="0" i="0" u="none">
                <a:solidFill>
                  <a:srgbClr val="000000"/>
                </a:solidFill>
                <a:effectLst/>
                <a:latin typeface="宋体" pitchFamily="24"/>
                <a:ea typeface="宋体" pitchFamily="24"/>
                <a:cs typeface="宋体" pitchFamily="24"/>
              </a:rPr>
              <a:t>）</a:t>
            </a:r>
          </a:p>
        </p:txBody>
      </p:sp>
      <p:pic>
        <p:nvPicPr>
          <p:cNvPr id="11345" name="yt_image_11345">
            <a:extLst>
              <a:ext uri="">
                <a16:creationId xmlns="" xmlns:a16="http://schemas.microsoft.com/office/drawing/2014/main" xmlns:a14="http://schemas.microsoft.com/office/drawing/2010/main" id="{5351258F-BC95-41E6-9372-C2FE361B0291}"/>
              </a:ext>
            </a:extLst>
          </p:cNvPr>
          <p:cNvPicPr>
            <a:picLocks noChangeAspect="1" noChangeArrowheads="1"/>
          </p:cNvPicPr>
          <p:nvPr/>
        </p:nvPicPr>
        <p:blipFill>
          <a:blip r:embed="rId3" cstate="print"/>
          <a:srcRect/>
          <a:stretch>
            <a:fillRect/>
          </a:stretch>
        </p:blipFill>
        <p:spPr bwMode="auto">
          <a:xfrm>
            <a:off x="4266882" y="2599743"/>
            <a:ext cx="2988310" cy="249301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1347" name="yt_shape_11347"/>
          <p:cNvSpPr txBox="1"/>
          <p:nvPr/>
        </p:nvSpPr>
        <p:spPr>
          <a:xfrm>
            <a:off x="576127" y="1080000"/>
            <a:ext cx="10370075" cy="3292824"/>
          </a:xfrm>
          <a:prstGeom prst="rect">
            <a:avLst/>
          </a:prstGeom>
        </p:spPr>
        <p:txBody>
          <a:bodyPr vert="horz" wrap="square" lIns="0" tIns="0" rIns="0" bIns="0" rtlCol="0">
            <a:spAutoFit/>
          </a:bodyPr>
          <a:lstStyle/>
          <a:p>
            <a:pPr indent="609523" algn="just" eaLnBrk="1" latinLnBrk="0" hangingPunct="0">
              <a:lnSpc>
                <a:spcPct val="129999"/>
              </a:lnSpc>
            </a:pP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1</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原理分析</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光照强度影响光合速率的原理是通过影响光反应阶段</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制约</a:t>
            </a:r>
            <a:r>
              <a:rPr lang="en-US" altLang="zh-CN" sz="2400" b="0" i="0" u="none">
                <a:solidFill>
                  <a:srgbClr val="000000"/>
                </a:solidFill>
                <a:effectLst/>
                <a:latin typeface="Times New Roman" pitchFamily="24"/>
                <a:ea typeface="Times New Roman" pitchFamily="24"/>
                <a:cs typeface="宋体" pitchFamily="24"/>
              </a:rPr>
              <a:t>ATP</a:t>
            </a:r>
            <a:r>
              <a:rPr lang="zh-CN" altLang="zh-CN" sz="2400" b="0" i="0" u="none">
                <a:solidFill>
                  <a:srgbClr val="000000"/>
                </a:solidFill>
                <a:effectLst/>
                <a:latin typeface="Times New Roman" pitchFamily="24"/>
                <a:ea typeface="宋体" pitchFamily="24"/>
                <a:cs typeface="宋体" pitchFamily="24"/>
              </a:rPr>
              <a:t>和</a:t>
            </a:r>
            <a:r>
              <a:rPr lang="en-US" altLang="zh-CN" sz="2400" b="0" i="0" u="none">
                <a:solidFill>
                  <a:srgbClr val="000000"/>
                </a:solidFill>
                <a:effectLst/>
                <a:latin typeface="Times New Roman" pitchFamily="24"/>
                <a:ea typeface="Times New Roman" pitchFamily="24"/>
                <a:cs typeface="宋体" pitchFamily="24"/>
              </a:rPr>
              <a:t>NADPH</a:t>
            </a:r>
            <a:r>
              <a:rPr lang="zh-CN" altLang="zh-CN" sz="2400" b="0" i="0" u="none">
                <a:solidFill>
                  <a:srgbClr val="000000"/>
                </a:solidFill>
                <a:effectLst/>
                <a:latin typeface="Times New Roman" pitchFamily="24"/>
                <a:ea typeface="宋体" pitchFamily="24"/>
                <a:cs typeface="宋体" pitchFamily="24"/>
              </a:rPr>
              <a:t>的产生</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进而制约暗反应阶段</a:t>
            </a:r>
            <a:r>
              <a:rPr lang="zh-CN" altLang="zh-CN" sz="2400" b="0" i="0" u="none">
                <a:solidFill>
                  <a:srgbClr val="000000"/>
                </a:solidFill>
                <a:effectLst/>
                <a:latin typeface="宋体" pitchFamily="24"/>
                <a:ea typeface="宋体" pitchFamily="24"/>
                <a:cs typeface="宋体" pitchFamily="24"/>
              </a:rPr>
              <a:t>。</a:t>
            </a:r>
          </a:p>
          <a:p>
            <a:pPr indent="609523" algn="just" eaLnBrk="1" latinLnBrk="0" hangingPunct="0">
              <a:lnSpc>
                <a:spcPct val="129999"/>
              </a:lnSpc>
            </a:pP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2</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 </a:t>
            </a:r>
            <a:r>
              <a:rPr lang="zh-CN" altLang="zh-CN" sz="2400" b="0" i="0" u="none">
                <a:solidFill>
                  <a:srgbClr val="000000"/>
                </a:solidFill>
                <a:effectLst/>
                <a:latin typeface="Times New Roman" pitchFamily="24"/>
                <a:ea typeface="宋体" pitchFamily="24"/>
                <a:cs typeface="宋体" pitchFamily="24"/>
              </a:rPr>
              <a:t>图像分析</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A</a:t>
            </a:r>
            <a:r>
              <a:rPr lang="zh-CN" altLang="zh-CN" sz="2400" b="0" i="0" u="none">
                <a:solidFill>
                  <a:srgbClr val="000000"/>
                </a:solidFill>
                <a:effectLst/>
                <a:latin typeface="Times New Roman" pitchFamily="24"/>
                <a:ea typeface="宋体" pitchFamily="24"/>
                <a:cs typeface="宋体" pitchFamily="24"/>
              </a:rPr>
              <a:t>点时只进行细胞呼吸</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AB</a:t>
            </a:r>
            <a:r>
              <a:rPr lang="zh-CN" altLang="zh-CN" sz="2400" b="0" i="0" u="none">
                <a:solidFill>
                  <a:srgbClr val="000000"/>
                </a:solidFill>
                <a:effectLst/>
                <a:latin typeface="Times New Roman" pitchFamily="24"/>
                <a:ea typeface="宋体" pitchFamily="24"/>
                <a:cs typeface="宋体" pitchFamily="24"/>
              </a:rPr>
              <a:t>段随着光照强度的增强</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光合作用强度也增强</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但是仍然小于细胞呼吸强度</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B</a:t>
            </a:r>
            <a:r>
              <a:rPr lang="zh-CN" altLang="zh-CN" sz="2400" b="0" i="0" u="none">
                <a:solidFill>
                  <a:srgbClr val="000000"/>
                </a:solidFill>
                <a:effectLst/>
                <a:latin typeface="Times New Roman" pitchFamily="24"/>
                <a:ea typeface="宋体" pitchFamily="24"/>
                <a:cs typeface="宋体" pitchFamily="24"/>
              </a:rPr>
              <a:t>点时代谢特点为光合作用强度等于细胞呼吸强度</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BC</a:t>
            </a:r>
            <a:r>
              <a:rPr lang="zh-CN" altLang="zh-CN" sz="2400" b="0" i="0" u="none">
                <a:solidFill>
                  <a:srgbClr val="000000"/>
                </a:solidFill>
                <a:effectLst/>
                <a:latin typeface="Times New Roman" pitchFamily="24"/>
                <a:ea typeface="宋体" pitchFamily="24"/>
                <a:cs typeface="宋体" pitchFamily="24"/>
              </a:rPr>
              <a:t>段随着光照强度的增强</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光合作用强度也不断增强</a:t>
            </a:r>
            <a:r>
              <a:rPr lang="zh-CN" altLang="zh-CN" sz="2400" b="0" i="0" u="none">
                <a:solidFill>
                  <a:srgbClr val="000000"/>
                </a:solidFill>
                <a:effectLst/>
                <a:latin typeface="宋体" pitchFamily="24"/>
                <a:ea typeface="宋体" pitchFamily="24"/>
                <a:cs typeface="宋体" pitchFamily="24"/>
              </a:rPr>
              <a:t>；</a:t>
            </a:r>
            <a:r>
              <a:rPr lang="en-US" altLang="zh-CN" sz="2400" b="0" i="0" u="none">
                <a:solidFill>
                  <a:srgbClr val="000000"/>
                </a:solidFill>
                <a:effectLst/>
                <a:latin typeface="Times New Roman" pitchFamily="24"/>
                <a:ea typeface="Times New Roman" pitchFamily="24"/>
                <a:cs typeface="宋体" pitchFamily="24"/>
              </a:rPr>
              <a:t>C</a:t>
            </a:r>
            <a:r>
              <a:rPr lang="zh-CN" altLang="zh-CN" sz="2400" b="0" i="0" u="none">
                <a:solidFill>
                  <a:srgbClr val="000000"/>
                </a:solidFill>
                <a:effectLst/>
                <a:latin typeface="Times New Roman" pitchFamily="24"/>
                <a:ea typeface="宋体" pitchFamily="24"/>
                <a:cs typeface="宋体" pitchFamily="24"/>
              </a:rPr>
              <a:t>点对应的光照强度为光饱和点</a:t>
            </a:r>
            <a:r>
              <a:rPr lang="zh-CN" altLang="zh-CN" sz="2400" b="0" i="0" u="none">
                <a:solidFill>
                  <a:srgbClr val="000000"/>
                </a:solidFill>
                <a:effectLst/>
                <a:latin typeface="宋体" pitchFamily="24"/>
                <a:ea typeface="宋体" pitchFamily="24"/>
                <a:cs typeface="宋体" pitchFamily="24"/>
              </a:rPr>
              <a:t>，</a:t>
            </a:r>
            <a:r>
              <a:rPr lang="zh-CN" altLang="zh-CN" sz="2400" b="0" i="0" u="none">
                <a:solidFill>
                  <a:srgbClr val="000000"/>
                </a:solidFill>
                <a:effectLst/>
                <a:latin typeface="Times New Roman" pitchFamily="24"/>
                <a:ea typeface="宋体" pitchFamily="24"/>
                <a:cs typeface="宋体" pitchFamily="24"/>
              </a:rPr>
              <a:t>限制</a:t>
            </a:r>
            <a:r>
              <a:rPr lang="en-US" altLang="zh-CN" sz="2400" b="0" i="0" u="none">
                <a:solidFill>
                  <a:srgbClr val="000000"/>
                </a:solidFill>
                <a:effectLst/>
                <a:latin typeface="Times New Roman" pitchFamily="24"/>
                <a:ea typeface="Times New Roman" pitchFamily="24"/>
                <a:cs typeface="宋体" pitchFamily="24"/>
              </a:rPr>
              <a:t>C</a:t>
            </a:r>
            <a:r>
              <a:rPr lang="zh-CN" altLang="zh-CN" sz="2400" b="0" i="0" u="none">
                <a:solidFill>
                  <a:srgbClr val="000000"/>
                </a:solidFill>
                <a:effectLst/>
                <a:latin typeface="Times New Roman" pitchFamily="24"/>
                <a:ea typeface="宋体" pitchFamily="24"/>
                <a:cs typeface="宋体" pitchFamily="24"/>
              </a:rPr>
              <a:t>点的环境因素可能有温度或二氧化碳浓度等</a:t>
            </a:r>
            <a:r>
              <a:rPr lang="zh-CN" altLang="zh-CN" sz="2400" b="0" i="0" u="none">
                <a:solidFill>
                  <a:srgbClr val="000000"/>
                </a:solidFill>
                <a:effectLst/>
                <a:latin typeface="宋体" pitchFamily="24"/>
                <a:ea typeface="宋体" pitchFamily="24"/>
                <a:cs typeface="宋体" pitchFamily="24"/>
              </a:rPr>
              <a:t>。</a:t>
            </a:r>
          </a:p>
        </p:txBody>
      </p:sp>
    </p:spTree>
  </p:cSld>
  <p:clrMapOvr>
    <a:masterClrMapping/>
  </p:clrMapOvr>
</p:sld>
</file>

<file path=ppt/theme/theme1.xml><?xml version="1.0" encoding="utf-8"?>
<a:theme xmlns:a="http://schemas.openxmlformats.org/drawingml/2006/main" name="1">
  <a:themeElements>
    <a:clrScheme name="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自定义设计方案">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自定义设计方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自定义设计方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自定义设计方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自定义设计方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自定义设计方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自定义设计方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自定义设计方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自定义设计方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自定义设计方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自定义设计方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自定义设计方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691</TotalTime>
  <Words>2271</Words>
  <Application>Microsoft Office PowerPoint</Application>
  <PresentationFormat>自定义</PresentationFormat>
  <Paragraphs>178</Paragraphs>
  <Slides>26</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26</vt:i4>
      </vt:variant>
    </vt:vector>
  </HeadingPairs>
  <TitlesOfParts>
    <vt:vector size="37" baseType="lpstr">
      <vt:lpstr>方正楷体_GBK</vt:lpstr>
      <vt:lpstr>黑体</vt:lpstr>
      <vt:lpstr>华文行楷</vt:lpstr>
      <vt:lpstr>楷体</vt:lpstr>
      <vt:lpstr>宋体</vt:lpstr>
      <vt:lpstr>微软雅黑</vt:lpstr>
      <vt:lpstr>Arial</vt:lpstr>
      <vt:lpstr>Calibri</vt:lpstr>
      <vt:lpstr>Cambria Math</vt:lpstr>
      <vt:lpstr>Times New Roman</vt:lpstr>
      <vt:lpstr>1</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www.ftpdown.com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赢在微点</dc:title>
  <dc:creator>德杰文化传媒制作</dc:creator>
  <cp:lastModifiedBy>xtzj</cp:lastModifiedBy>
  <cp:revision>214</cp:revision>
  <dcterms:created xsi:type="dcterms:W3CDTF">2016-01-15T05:53:59Z</dcterms:created>
  <dcterms:modified xsi:type="dcterms:W3CDTF">2023-05-22T03:35:58Z</dcterms:modified>
</cp:coreProperties>
</file>