
<file path=[Content_Types].xml><?xml version="1.0" encoding="utf-8"?>
<Types xmlns="http://schemas.openxmlformats.org/package/2006/content-types">
  <Default Extension="bin" ContentType="image/png"/>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sldIdLst>
    <p:sldId id="599" r:id="rId2"/>
    <p:sldId id="628" r:id="rId3"/>
    <p:sldId id="630" r:id="rId4"/>
    <p:sldId id="653" r:id="rId5"/>
    <p:sldId id="631" r:id="rId6"/>
    <p:sldId id="654" r:id="rId7"/>
    <p:sldId id="655" r:id="rId8"/>
    <p:sldId id="635" r:id="rId9"/>
    <p:sldId id="636" r:id="rId10"/>
    <p:sldId id="638" r:id="rId11"/>
    <p:sldId id="639" r:id="rId12"/>
    <p:sldId id="640" r:id="rId13"/>
    <p:sldId id="642" r:id="rId14"/>
    <p:sldId id="650" r:id="rId15"/>
    <p:sldId id="643" r:id="rId16"/>
    <p:sldId id="644" r:id="rId17"/>
    <p:sldId id="645" r:id="rId18"/>
    <p:sldId id="646" r:id="rId19"/>
    <p:sldId id="648" r:id="rId20"/>
    <p:sldId id="651" r:id="rId21"/>
  </p:sldIdLst>
  <p:sldSz cx="11522075" cy="6480175"/>
  <p:notesSz cx="6858000" cy="9144000"/>
  <p:defaultTextStyle>
    <a:defPPr>
      <a:defRPr lang="zh-CN"/>
    </a:defPPr>
    <a:lvl1pPr algn="l" rtl="0" fontAlgn="base">
      <a:defRPr kern="1200">
        <a:solidFill>
          <a:schemeClr val="tx1"/>
        </a:solidFill>
        <a:latin typeface="Arial" panose="020B0604020202020204" pitchFamily="34" charset="0"/>
        <a:ea typeface="宋体" panose="02010600030101010101" pitchFamily="2" charset="-122"/>
        <a:cs typeface="+mn-cs"/>
      </a:defRPr>
    </a:lvl1pPr>
    <a:lvl2pPr marL="457200" algn="l" rtl="0" fontAlgn="base">
      <a:defRPr kern="1200">
        <a:solidFill>
          <a:schemeClr val="tx1"/>
        </a:solidFill>
        <a:latin typeface="Arial" panose="020B0604020202020204" pitchFamily="34" charset="0"/>
        <a:ea typeface="宋体" panose="02010600030101010101" pitchFamily="2" charset="-122"/>
        <a:cs typeface="+mn-cs"/>
      </a:defRPr>
    </a:lvl2pPr>
    <a:lvl3pPr marL="914400" algn="l" rtl="0" fontAlgn="base">
      <a:defRPr kern="1200">
        <a:solidFill>
          <a:schemeClr val="tx1"/>
        </a:solidFill>
        <a:latin typeface="Arial" panose="020B0604020202020204" pitchFamily="34" charset="0"/>
        <a:ea typeface="宋体" panose="02010600030101010101" pitchFamily="2" charset="-122"/>
        <a:cs typeface="+mn-cs"/>
      </a:defRPr>
    </a:lvl3pPr>
    <a:lvl4pPr marL="1371600" algn="l" rtl="0" fontAlgn="base">
      <a:defRPr kern="1200">
        <a:solidFill>
          <a:schemeClr val="tx1"/>
        </a:solidFill>
        <a:latin typeface="Arial" panose="020B0604020202020204" pitchFamily="34" charset="0"/>
        <a:ea typeface="宋体" panose="02010600030101010101" pitchFamily="2" charset="-122"/>
        <a:cs typeface="+mn-cs"/>
      </a:defRPr>
    </a:lvl4pPr>
    <a:lvl5pPr marL="1828800" algn="l" rtl="0" fontAlgn="base">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680" userDrawn="1">
          <p15:clr>
            <a:srgbClr val="A4A3A4"/>
          </p15:clr>
        </p15:guide>
        <p15:guide id="2" pos="3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100"/>
    <a:srgbClr val="A50021"/>
    <a:srgbClr val="3399FF"/>
    <a:srgbClr val="CC0000"/>
    <a:srgbClr val="FF99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14" y="870"/>
      </p:cViewPr>
      <p:guideLst>
        <p:guide orient="horz" pos="680"/>
        <p:guide pos="363"/>
      </p:guideLst>
    </p:cSldViewPr>
  </p:slideViewPr>
  <p:notesTextViewPr>
    <p:cViewPr>
      <p:scale>
        <a:sx n="100" d="100"/>
        <a:sy n="100" d="100"/>
      </p:scale>
      <p:origin x="0" y="0"/>
    </p:cViewPr>
  </p:notesTextViewPr>
  <p:gridSpacing cx="144018" cy="14401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slide" Target="../slides/slide3.xml"/><Relationship Id="rId1" Type="http://schemas.openxmlformats.org/officeDocument/2006/relationships/slideMaster" Target="../slideMasters/slideMaster1.xml"/><Relationship Id="rId6" Type="http://schemas.openxmlformats.org/officeDocument/2006/relationships/slide" Target="../slides/slide2.xml"/><Relationship Id="rId5" Type="http://schemas.openxmlformats.org/officeDocument/2006/relationships/slide" Target="../slides/slide10.xml"/><Relationship Id="rId4" Type="http://schemas.openxmlformats.org/officeDocument/2006/relationships/slide" Target="../slides/slide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863600" y="2012950"/>
            <a:ext cx="9794875" cy="1389063"/>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728788" y="3671888"/>
            <a:ext cx="8064500" cy="1655762"/>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extLst>
      <p:ext uri="{BB962C8B-B14F-4D97-AF65-F5344CB8AC3E}">
        <p14:creationId xmlns:p14="http://schemas.microsoft.com/office/powerpoint/2010/main" val="4159215600"/>
      </p:ext>
    </p:extLst>
  </p:cSld>
  <p:clrMapOvr>
    <a:masterClrMapping/>
  </p:clrMapOvr>
  <p:transition>
    <p:circle/>
  </p:transition>
  <p:extLst>
    <p:ext uri="{DCECCB84-F9BA-43D5-87BE-67443E8EF086}">
      <p15:sldGuideLst xmlns:p15="http://schemas.microsoft.com/office/powerpoint/2012/main">
        <p15:guide id="1" orient="horz" pos="2041" userDrawn="1">
          <p15:clr>
            <a:srgbClr val="FBAE40"/>
          </p15:clr>
        </p15:guide>
        <p15:guide id="2" pos="3629"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通用版式1">
    <p:spTree>
      <p:nvGrpSpPr>
        <p:cNvPr id="1" name=""/>
        <p:cNvGrpSpPr/>
        <p:nvPr/>
      </p:nvGrpSpPr>
      <p:grpSpPr>
        <a:xfrm>
          <a:off x="0" y="0"/>
          <a:ext cx="0" cy="0"/>
          <a:chOff x="0" y="0"/>
          <a:chExt cx="0" cy="0"/>
        </a:xfrm>
      </p:grpSpPr>
      <p:sp>
        <p:nvSpPr>
          <p:cNvPr id="13" name="AutoShape 8">
            <a:extLst>
              <a:ext uri="{FF2B5EF4-FFF2-40B4-BE49-F238E27FC236}">
                <a16:creationId xmlns:a16="http://schemas.microsoft.com/office/drawing/2014/main" id="{A2CA96B2-B7D3-AB8E-AD81-943A63602DD2}"/>
              </a:ext>
            </a:extLst>
          </p:cNvPr>
          <p:cNvSpPr>
            <a:spLocks noChangeArrowheads="1"/>
          </p:cNvSpPr>
          <p:nvPr userDrawn="1"/>
        </p:nvSpPr>
        <p:spPr bwMode="auto">
          <a:xfrm>
            <a:off x="769938" y="6097588"/>
            <a:ext cx="1177925" cy="246062"/>
          </a:xfrm>
          <a:prstGeom prst="ribbon2">
            <a:avLst>
              <a:gd name="adj1" fmla="val 12500"/>
              <a:gd name="adj2" fmla="val 50000"/>
            </a:avLst>
          </a:prstGeom>
          <a:solidFill>
            <a:schemeClr val="accent1"/>
          </a:solidFill>
          <a:ln w="9525">
            <a:noFill/>
            <a:round/>
          </a:ln>
          <a:effectLst>
            <a:outerShdw dist="50800" dir="5400000" algn="ctr" rotWithShape="0">
              <a:schemeClr val="bg1"/>
            </a:outerShdw>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200" b="1">
                <a:solidFill>
                  <a:srgbClr val="000000"/>
                </a:solidFill>
                <a:latin typeface="Times New Roman" panose="02020603050405020304" pitchFamily="18" charset="0"/>
                <a:ea typeface="方正楷体_GBK" panose="03000509000000000000" pitchFamily="65" charset="-122"/>
              </a:rPr>
              <a:t>第</a:t>
            </a:r>
            <a:fld id="{FC856F63-F1C1-4522-BC35-1638299F85C0}" type="slidenum">
              <a:rPr lang="zh-CN" altLang="en-US" sz="1200" b="1">
                <a:solidFill>
                  <a:srgbClr val="000000"/>
                </a:solidFill>
                <a:latin typeface="Times New Roman" panose="02020603050405020304" pitchFamily="18" charset="0"/>
                <a:ea typeface="方正楷体_GBK" panose="03000509000000000000" pitchFamily="65" charset="-122"/>
              </a:rPr>
              <a:t>‹#›</a:t>
            </a:fld>
            <a:r>
              <a:rPr lang="zh-CN" altLang="en-US" sz="1200" b="1">
                <a:solidFill>
                  <a:srgbClr val="000000"/>
                </a:solidFill>
                <a:latin typeface="Times New Roman" panose="02020603050405020304" pitchFamily="18" charset="0"/>
                <a:ea typeface="方正楷体_GBK" panose="03000509000000000000" pitchFamily="65" charset="-122"/>
              </a:rPr>
              <a:t>页</a:t>
            </a:r>
          </a:p>
        </p:txBody>
      </p:sp>
      <p:sp>
        <p:nvSpPr>
          <p:cNvPr id="18" name="Text Box 122" descr="{&quot;rangeId&quot;:0,&quot;isTitleShape&quot;:true}">
            <a:extLst>
              <a:ext uri="{FF2B5EF4-FFF2-40B4-BE49-F238E27FC236}">
                <a16:creationId xmlns:a16="http://schemas.microsoft.com/office/drawing/2014/main" id="{846AE36D-99BD-6552-37BB-BDBDD43D2CAB}"/>
              </a:ext>
            </a:extLst>
          </p:cNvPr>
          <p:cNvSpPr txBox="1">
            <a:spLocks noChangeArrowheads="1"/>
          </p:cNvSpPr>
          <p:nvPr userDrawn="1"/>
        </p:nvSpPr>
        <p:spPr bwMode="auto">
          <a:xfrm>
            <a:off x="3889375" y="39688"/>
            <a:ext cx="75057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r" eaLnBrk="1" hangingPunct="1"/>
            <a:r>
              <a:rPr lang="zh-CN" altLang="en-US" sz="2000" b="1" dirty="0">
                <a:latin typeface="微软雅黑" panose="020B0503020204020204" pitchFamily="34" charset="-122"/>
                <a:ea typeface="微软雅黑" panose="020B0503020204020204" pitchFamily="34" charset="-122"/>
              </a:rPr>
              <a:t>微课时9　被动运输、主动运输与胞吞、胞吐</a:t>
            </a:r>
            <a:endParaRPr lang="zh-CN" altLang="zh-CN" sz="2000" b="1" dirty="0">
              <a:latin typeface="微软雅黑" panose="020B0503020204020204" pitchFamily="34" charset="-122"/>
              <a:ea typeface="微软雅黑" panose="020B0503020204020204" pitchFamily="34" charset="-122"/>
            </a:endParaRPr>
          </a:p>
        </p:txBody>
      </p:sp>
      <p:sp>
        <p:nvSpPr>
          <p:cNvPr id="2" name="AutoShape 26">
            <a:hlinkClick r:id="rId2" action="ppaction://hlinksldjump"/>
            <a:extLst>
              <a:ext uri="{FF2B5EF4-FFF2-40B4-BE49-F238E27FC236}">
                <a16:creationId xmlns:a16="http://schemas.microsoft.com/office/drawing/2014/main" id="{E458032C-E7A2-D10C-5B1C-A2A86D3FA11B}"/>
              </a:ext>
            </a:extLst>
          </p:cNvPr>
          <p:cNvSpPr>
            <a:spLocks noChangeArrowheads="1"/>
          </p:cNvSpPr>
          <p:nvPr userDrawn="1"/>
        </p:nvSpPr>
        <p:spPr bwMode="auto">
          <a:xfrm>
            <a:off x="5603875" y="6061075"/>
            <a:ext cx="1171575" cy="360363"/>
          </a:xfrm>
          <a:prstGeom prst="roundRect">
            <a:avLst>
              <a:gd name="adj" fmla="val 16667"/>
            </a:avLst>
          </a:prstGeom>
          <a:solidFill>
            <a:schemeClr val="accent1">
              <a:alpha val="76862"/>
            </a:schemeClr>
          </a:solidFill>
          <a:ln w="38100">
            <a:solidFill>
              <a:schemeClr val="accent1"/>
            </a:solidFill>
            <a:round/>
            <a:headEnd/>
            <a:tailEnd/>
          </a:ln>
        </p:spPr>
        <p:txBody>
          <a:bodyPr wrap="none" anchor="ct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800" b="1">
                <a:latin typeface="黑体" panose="02010609060101010101" pitchFamily="49" charset="-122"/>
                <a:ea typeface="黑体" panose="02010609060101010101" pitchFamily="49" charset="-122"/>
              </a:rPr>
              <a:t>一维过关</a:t>
            </a:r>
            <a:endParaRPr lang="zh-CN" altLang="en-US" sz="2800" b="1" dirty="0">
              <a:solidFill>
                <a:srgbClr val="000000"/>
              </a:solidFill>
              <a:latin typeface="Times New Roman" panose="02020603050405020304" pitchFamily="18" charset="0"/>
              <a:ea typeface="黑体" panose="02010609060101010101" pitchFamily="49" charset="-122"/>
            </a:endParaRPr>
          </a:p>
        </p:txBody>
      </p:sp>
      <p:sp>
        <p:nvSpPr>
          <p:cNvPr id="3" name="AutoShape 27">
            <a:hlinkClick r:id="rId3" action="ppaction://hlinksldjump"/>
            <a:extLst>
              <a:ext uri="{FF2B5EF4-FFF2-40B4-BE49-F238E27FC236}">
                <a16:creationId xmlns:a16="http://schemas.microsoft.com/office/drawing/2014/main" id="{A743B8D2-40A2-3DE2-4D5C-5904445E6473}"/>
              </a:ext>
            </a:extLst>
          </p:cNvPr>
          <p:cNvSpPr>
            <a:spLocks noChangeArrowheads="1"/>
          </p:cNvSpPr>
          <p:nvPr userDrawn="1"/>
        </p:nvSpPr>
        <p:spPr bwMode="auto">
          <a:xfrm>
            <a:off x="7056438" y="6061075"/>
            <a:ext cx="1171575" cy="360363"/>
          </a:xfrm>
          <a:prstGeom prst="roundRect">
            <a:avLst>
              <a:gd name="adj" fmla="val 16667"/>
            </a:avLst>
          </a:prstGeom>
          <a:solidFill>
            <a:schemeClr val="accent1">
              <a:alpha val="76862"/>
            </a:schemeClr>
          </a:solidFill>
          <a:ln w="38100">
            <a:solidFill>
              <a:schemeClr val="accent1"/>
            </a:solidFill>
            <a:round/>
            <a:headEnd/>
            <a:tailEnd/>
          </a:ln>
        </p:spPr>
        <p:txBody>
          <a:bodyPr wrap="none" anchor="ct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800" b="1">
                <a:latin typeface="黑体" panose="02010609060101010101" pitchFamily="49" charset="-122"/>
                <a:ea typeface="黑体" panose="02010609060101010101" pitchFamily="49" charset="-122"/>
              </a:rPr>
              <a:t>二维过关</a:t>
            </a:r>
            <a:endParaRPr lang="zh-CN" altLang="en-US" sz="1800" b="1" dirty="0">
              <a:latin typeface="黑体" panose="02010609060101010101" pitchFamily="49" charset="-122"/>
              <a:ea typeface="黑体" panose="02010609060101010101" pitchFamily="49" charset="-122"/>
            </a:endParaRPr>
          </a:p>
        </p:txBody>
      </p:sp>
      <p:sp>
        <p:nvSpPr>
          <p:cNvPr id="4" name="AutoShape 26">
            <a:hlinkClick r:id="rId4" action="ppaction://hlinksldjump"/>
            <a:extLst>
              <a:ext uri="{FF2B5EF4-FFF2-40B4-BE49-F238E27FC236}">
                <a16:creationId xmlns:a16="http://schemas.microsoft.com/office/drawing/2014/main" id="{DE2F32B6-FDD9-7EAB-C9B5-8FEED2B3C5D0}"/>
              </a:ext>
            </a:extLst>
          </p:cNvPr>
          <p:cNvSpPr>
            <a:spLocks noChangeArrowheads="1"/>
          </p:cNvSpPr>
          <p:nvPr userDrawn="1"/>
        </p:nvSpPr>
        <p:spPr bwMode="auto">
          <a:xfrm>
            <a:off x="8466138" y="6072188"/>
            <a:ext cx="1171575" cy="360362"/>
          </a:xfrm>
          <a:prstGeom prst="roundRect">
            <a:avLst>
              <a:gd name="adj" fmla="val 16667"/>
            </a:avLst>
          </a:prstGeom>
          <a:solidFill>
            <a:schemeClr val="accent1">
              <a:alpha val="76862"/>
            </a:schemeClr>
          </a:solidFill>
          <a:ln w="38100">
            <a:solidFill>
              <a:schemeClr val="accent1"/>
            </a:solidFill>
            <a:round/>
            <a:headEnd/>
            <a:tailEnd/>
          </a:ln>
        </p:spPr>
        <p:txBody>
          <a:bodyPr wrap="none" anchor="ct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800" b="1">
                <a:latin typeface="黑体" panose="02010609060101010101" pitchFamily="49" charset="-122"/>
                <a:ea typeface="黑体" panose="02010609060101010101" pitchFamily="49" charset="-122"/>
              </a:rPr>
              <a:t>三维过关</a:t>
            </a:r>
            <a:endParaRPr lang="zh-CN" altLang="en-US" sz="2800" b="1" dirty="0">
              <a:solidFill>
                <a:srgbClr val="000000"/>
              </a:solidFill>
              <a:latin typeface="Times New Roman" panose="02020603050405020304" pitchFamily="18" charset="0"/>
              <a:ea typeface="黑体" panose="02010609060101010101" pitchFamily="49" charset="-122"/>
            </a:endParaRPr>
          </a:p>
        </p:txBody>
      </p:sp>
      <p:sp>
        <p:nvSpPr>
          <p:cNvPr id="5" name="AutoShape 27">
            <a:hlinkClick r:id="rId5" action="ppaction://hlinksldjump"/>
            <a:extLst>
              <a:ext uri="{FF2B5EF4-FFF2-40B4-BE49-F238E27FC236}">
                <a16:creationId xmlns:a16="http://schemas.microsoft.com/office/drawing/2014/main" id="{ED4C90DE-78D2-7920-A015-7D6116D4F23F}"/>
              </a:ext>
            </a:extLst>
          </p:cNvPr>
          <p:cNvSpPr>
            <a:spLocks noChangeArrowheads="1"/>
          </p:cNvSpPr>
          <p:nvPr userDrawn="1"/>
        </p:nvSpPr>
        <p:spPr bwMode="auto">
          <a:xfrm>
            <a:off x="9918700" y="6072188"/>
            <a:ext cx="1171575" cy="360362"/>
          </a:xfrm>
          <a:prstGeom prst="roundRect">
            <a:avLst>
              <a:gd name="adj" fmla="val 16667"/>
            </a:avLst>
          </a:prstGeom>
          <a:solidFill>
            <a:schemeClr val="accent1">
              <a:alpha val="76862"/>
            </a:schemeClr>
          </a:solidFill>
          <a:ln w="38100">
            <a:solidFill>
              <a:schemeClr val="accent1"/>
            </a:solidFill>
            <a:round/>
            <a:headEnd/>
            <a:tailEnd/>
          </a:ln>
        </p:spPr>
        <p:txBody>
          <a:bodyPr wrap="none" anchor="ct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800" b="1" dirty="0">
                <a:latin typeface="黑体" panose="02010609060101010101" pitchFamily="49" charset="-122"/>
                <a:ea typeface="黑体" panose="02010609060101010101" pitchFamily="49" charset="-122"/>
              </a:rPr>
              <a:t>四维过关</a:t>
            </a:r>
          </a:p>
        </p:txBody>
      </p:sp>
      <p:sp>
        <p:nvSpPr>
          <p:cNvPr id="6" name="AutoShape 25">
            <a:hlinkClick r:id="rId6" action="ppaction://hlinksldjump"/>
            <a:extLst>
              <a:ext uri="{FF2B5EF4-FFF2-40B4-BE49-F238E27FC236}">
                <a16:creationId xmlns:a16="http://schemas.microsoft.com/office/drawing/2014/main" id="{17ABE5EA-2369-4647-00C8-DCE17566D9BA}"/>
              </a:ext>
            </a:extLst>
          </p:cNvPr>
          <p:cNvSpPr>
            <a:spLocks noChangeArrowheads="1"/>
          </p:cNvSpPr>
          <p:nvPr userDrawn="1"/>
        </p:nvSpPr>
        <p:spPr bwMode="auto">
          <a:xfrm>
            <a:off x="4176713" y="6061075"/>
            <a:ext cx="1171575" cy="360363"/>
          </a:xfrm>
          <a:prstGeom prst="roundRect">
            <a:avLst>
              <a:gd name="adj" fmla="val 16667"/>
            </a:avLst>
          </a:prstGeom>
          <a:solidFill>
            <a:schemeClr val="accent1">
              <a:alpha val="76862"/>
            </a:schemeClr>
          </a:solidFill>
          <a:ln w="38100">
            <a:solidFill>
              <a:schemeClr val="accent1"/>
            </a:solidFill>
            <a:round/>
            <a:headEnd/>
            <a:tailEnd/>
          </a:ln>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800" b="1" dirty="0">
                <a:latin typeface="黑体" panose="02010609060101010101" pitchFamily="49" charset="-122"/>
                <a:ea typeface="黑体" panose="02010609060101010101" pitchFamily="49" charset="-122"/>
              </a:rPr>
              <a:t>新课标要求</a:t>
            </a:r>
          </a:p>
        </p:txBody>
      </p:sp>
    </p:spTree>
    <p:extLst>
      <p:ext uri="{BB962C8B-B14F-4D97-AF65-F5344CB8AC3E}">
        <p14:creationId xmlns:p14="http://schemas.microsoft.com/office/powerpoint/2010/main" val="633576762"/>
      </p:ext>
    </p:extLst>
  </p:cSld>
  <p:clrMapOvr>
    <a:masterClrMapping/>
  </p:clrMapOvr>
  <p:transition>
    <p:circl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14">
            <a:extLst>
              <a:ext uri="{FF2B5EF4-FFF2-40B4-BE49-F238E27FC236}">
                <a16:creationId xmlns:a16="http://schemas.microsoft.com/office/drawing/2014/main" id="{603E1B97-6197-3B74-49EB-C0D88FE75264}"/>
              </a:ext>
            </a:extLst>
          </p:cNvPr>
          <p:cNvSpPr>
            <a:spLocks noChangeArrowheads="1"/>
          </p:cNvSpPr>
          <p:nvPr userDrawn="1"/>
        </p:nvSpPr>
        <p:spPr bwMode="auto">
          <a:xfrm>
            <a:off x="0" y="0"/>
            <a:ext cx="11522075" cy="719138"/>
          </a:xfrm>
          <a:prstGeom prst="rect">
            <a:avLst/>
          </a:prstGeom>
          <a:solidFill>
            <a:schemeClr val="accent1"/>
          </a:solidFill>
          <a:ln w="9525">
            <a:noFill/>
            <a:miter lim="800000"/>
          </a:ln>
          <a:effectLst/>
        </p:spPr>
        <p:txBody>
          <a:bodyPr wrap="none" anchor="ctr"/>
          <a:lstStyle/>
          <a:p>
            <a:pPr>
              <a:defRPr/>
            </a:pPr>
            <a:endParaRPr lang="zh-CN" altLang="en-US">
              <a:latin typeface="Arial" panose="020B0604020202020204" pitchFamily="34" charset="0"/>
            </a:endParaRPr>
          </a:p>
        </p:txBody>
      </p:sp>
      <p:pic>
        <p:nvPicPr>
          <p:cNvPr id="3" name="Picture 12" descr="图片4">
            <a:extLst>
              <a:ext uri="{FF2B5EF4-FFF2-40B4-BE49-F238E27FC236}">
                <a16:creationId xmlns:a16="http://schemas.microsoft.com/office/drawing/2014/main" id="{EAE9F9B3-244D-C563-7CCB-1497F244DFC1}"/>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5970588"/>
            <a:ext cx="11522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6">
            <a:extLst>
              <a:ext uri="{FF2B5EF4-FFF2-40B4-BE49-F238E27FC236}">
                <a16:creationId xmlns:a16="http://schemas.microsoft.com/office/drawing/2014/main" id="{70AE6F41-5413-4643-2ADC-B63F44CE1F9A}"/>
              </a:ext>
            </a:extLst>
          </p:cNvPr>
          <p:cNvSpPr txBox="1">
            <a:spLocks noChangeArrowheads="1"/>
          </p:cNvSpPr>
          <p:nvPr userDrawn="1"/>
        </p:nvSpPr>
        <p:spPr bwMode="auto">
          <a:xfrm>
            <a:off x="73025" y="179388"/>
            <a:ext cx="4196983" cy="430887"/>
          </a:xfrm>
          <a:prstGeom prst="rect">
            <a:avLst/>
          </a:prstGeom>
          <a:noFill/>
          <a:ln w="9525">
            <a:noFill/>
            <a:miter lim="800000"/>
          </a:ln>
          <a:effec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2200" dirty="0">
                <a:solidFill>
                  <a:srgbClr val="CC0000"/>
                </a:solidFill>
                <a:latin typeface="华文行楷" panose="02010800040101010101" pitchFamily="2" charset="-122"/>
                <a:ea typeface="华文行楷" panose="02010800040101010101" pitchFamily="2" charset="-122"/>
              </a:rPr>
              <a:t>学测合格性考试   考点直击  生物</a:t>
            </a:r>
          </a:p>
        </p:txBody>
      </p:sp>
    </p:spTree>
    <p:extLst>
      <p:ext uri="{BB962C8B-B14F-4D97-AF65-F5344CB8AC3E}">
        <p14:creationId xmlns:p14="http://schemas.microsoft.com/office/powerpoint/2010/main" val="1863687418"/>
      </p:ext>
    </p:extLst>
  </p:cSld>
  <p:clrMap bg1="lt1" tx1="dk1" bg2="lt2" tx2="dk2" accent1="accent1" accent2="accent2" accent3="accent3" accent4="accent4" accent5="accent5" accent6="accent6" hlink="hlink" folHlink="folHlink"/>
  <p:sldLayoutIdLst>
    <p:sldLayoutId id="2147483669" r:id="rId1"/>
    <p:sldLayoutId id="2147483675" r:id="rId2"/>
  </p:sldLayoutIdLst>
  <p:transition>
    <p:circl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041" userDrawn="1">
          <p15:clr>
            <a:srgbClr val="F26B43"/>
          </p15:clr>
        </p15:guide>
        <p15:guide id="2" pos="362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bin"/><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2.bin"/><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YTSlide_2_0_1.6_3_1.6_2.2_生物_0">
    <p:spTree>
      <p:nvGrpSpPr>
        <p:cNvPr id="1" name=""/>
        <p:cNvGrpSpPr/>
        <p:nvPr/>
      </p:nvGrpSpPr>
      <p:grpSpPr>
        <a:xfrm>
          <a:off x="0" y="0"/>
          <a:ext cx="0" cy="0"/>
          <a:chOff x="0" y="0"/>
          <a:chExt cx="0" cy="0"/>
        </a:xfrm>
      </p:grpSpPr>
      <p:sp>
        <p:nvSpPr>
          <p:cNvPr id="478212" name="AutoShape 4"/>
          <p:cNvSpPr>
            <a:spLocks noChangeArrowheads="1"/>
          </p:cNvSpPr>
          <p:nvPr/>
        </p:nvSpPr>
        <p:spPr bwMode="auto">
          <a:xfrm>
            <a:off x="1163638" y="2232025"/>
            <a:ext cx="9118600" cy="1360488"/>
          </a:xfrm>
          <a:prstGeom prst="roundRect">
            <a:avLst>
              <a:gd name="adj" fmla="val 16667"/>
            </a:avLst>
          </a:prstGeom>
          <a:solidFill>
            <a:schemeClr val="accent1">
              <a:alpha val="76862"/>
            </a:schemeClr>
          </a:solidFill>
          <a:ln w="38100">
            <a:solidFill>
              <a:schemeClr val="accent1"/>
            </a:solidFill>
            <a:round/>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latinLnBrk="0" hangingPunct="0">
              <a:lnSpc>
                <a:spcPct val="150000"/>
              </a:lnSpc>
            </a:pPr>
            <a:r>
              <a:rPr lang="zh-CN" altLang="en-US" sz="2800" b="1" dirty="0">
                <a:solidFill>
                  <a:srgbClr val="000000"/>
                </a:solidFill>
                <a:ea typeface="黑体" panose="02010609060101010101" pitchFamily="49" charset="-122"/>
                <a:cs typeface="Times New Roman" panose="02020603050405020304" pitchFamily="18" charset="0"/>
              </a:rPr>
              <a:t>必修1　分子与细胞</a:t>
            </a:r>
            <a:endParaRPr lang="en-US" altLang="zh-CN" sz="2800" b="1" dirty="0">
              <a:solidFill>
                <a:srgbClr val="000000"/>
              </a:solidFill>
              <a:ea typeface="黑体" panose="02010609060101010101" pitchFamily="49" charset="-122"/>
              <a:cs typeface="Times New Roman" panose="02020603050405020304" pitchFamily="18" charset="0"/>
            </a:endParaRPr>
          </a:p>
          <a:p>
            <a:pPr algn="ctr" eaLnBrk="1" hangingPunct="1">
              <a:lnSpc>
                <a:spcPct val="150000"/>
              </a:lnSpc>
            </a:pPr>
            <a:endParaRPr lang="en-US" altLang="zh-CN" sz="2800" b="1" dirty="0">
              <a:solidFill>
                <a:srgbClr val="000000"/>
              </a:solidFill>
              <a:ea typeface="黑体" panose="02010609060101010101" pitchFamily="49" charset="-122"/>
              <a:cs typeface="Times New Roman" panose="02020603050405020304" pitchFamily="18" charset="0"/>
            </a:endParaRPr>
          </a:p>
        </p:txBody>
      </p:sp>
      <p:sp>
        <p:nvSpPr>
          <p:cNvPr id="478213" name="Line 5"/>
          <p:cNvSpPr>
            <a:spLocks noChangeShapeType="1"/>
          </p:cNvSpPr>
          <p:nvPr/>
        </p:nvSpPr>
        <p:spPr bwMode="auto">
          <a:xfrm>
            <a:off x="1163638" y="2951163"/>
            <a:ext cx="9074150" cy="0"/>
          </a:xfrm>
          <a:prstGeom prst="line">
            <a:avLst/>
          </a:prstGeom>
          <a:noFill/>
          <a:ln w="28575">
            <a:solidFill>
              <a:srgbClr val="666699"/>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 name="文本框 2">
            <a:extLst>
              <a:ext uri="{FF2B5EF4-FFF2-40B4-BE49-F238E27FC236}">
                <a16:creationId xmlns:a16="http://schemas.microsoft.com/office/drawing/2014/main" id="{7487F38F-2415-ADF2-1B2E-FB3F73E73246}"/>
              </a:ext>
            </a:extLst>
          </p:cNvPr>
          <p:cNvSpPr txBox="1"/>
          <p:nvPr/>
        </p:nvSpPr>
        <p:spPr>
          <a:xfrm>
            <a:off x="2160587" y="2951163"/>
            <a:ext cx="7456785" cy="523220"/>
          </a:xfrm>
          <a:prstGeom prst="rect">
            <a:avLst/>
          </a:prstGeom>
          <a:noFill/>
        </p:spPr>
        <p:txBody>
          <a:bodyPr wrap="square" rtlCol="0">
            <a:spAutoFit/>
          </a:bodyPr>
          <a:lstStyle/>
          <a:p>
            <a:pPr algn="ctr" eaLnBrk="1" latinLnBrk="0" hangingPunct="0"/>
            <a:r>
              <a:rPr lang="zh-CN" altLang="en-US" sz="2800" b="1" dirty="0">
                <a:latin typeface="黑体" panose="02010609060101010101" pitchFamily="49" charset="-122"/>
                <a:ea typeface="黑体" panose="02010609060101010101" pitchFamily="49" charset="-122"/>
              </a:rPr>
              <a:t>微课时9　被动运输、主动运输与胞吞、胞吐</a:t>
            </a: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78212"/>
                                        </p:tgtEl>
                                        <p:attrNameLst>
                                          <p:attrName>style.visibility</p:attrName>
                                        </p:attrNameLst>
                                      </p:cBhvr>
                                      <p:to>
                                        <p:strVal val="visible"/>
                                      </p:to>
                                    </p:set>
                                    <p:animEffect transition="in" filter="randombar(horizontal)">
                                      <p:cBhvr>
                                        <p:cTn id="7" dur="500"/>
                                        <p:tgtEl>
                                          <p:spTgt spid="478212"/>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par>
                                <p:cTn id="8" presetID="14" presetClass="entr" presetSubtype="10" fill="hold" nodeType="withEffect">
                                  <p:stCondLst>
                                    <p:cond delay="0"/>
                                  </p:stCondLst>
                                  <p:childTnLst>
                                    <p:set>
                                      <p:cBhvr>
                                        <p:cTn id="9" dur="1" fill="hold">
                                          <p:stCondLst>
                                            <p:cond delay="0"/>
                                          </p:stCondLst>
                                        </p:cTn>
                                        <p:tgtEl>
                                          <p:spTgt spid="478213"/>
                                        </p:tgtEl>
                                        <p:attrNameLst>
                                          <p:attrName>style.visibility</p:attrName>
                                        </p:attrNameLst>
                                      </p:cBhvr>
                                      <p:to>
                                        <p:strVal val="visible"/>
                                      </p:to>
                                    </p:set>
                                    <p:animEffect transition="in" filter="randombar(horizontal)">
                                      <p:cBhvr>
                                        <p:cTn id="10" dur="500"/>
                                        <p:tgtEl>
                                          <p:spTgt spid="478213"/>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2" grpId="0" animBg="1"/>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pic>
        <p:nvPicPr>
          <p:cNvPr id="4" name="Picture 10">
            <a:extLst>
              <a:ext uri="{FF2B5EF4-FFF2-40B4-BE49-F238E27FC236}">
                <a16:creationId xmlns:a16="http://schemas.microsoft.com/office/drawing/2014/main" id="{8FE946A8-FB6B-E6CB-E402-87C731F9BE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9539" y="1080000"/>
            <a:ext cx="5184140" cy="837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
            <a:extLst>
              <a:ext uri="{FF2B5EF4-FFF2-40B4-BE49-F238E27FC236}">
                <a16:creationId xmlns:a16="http://schemas.microsoft.com/office/drawing/2014/main" id="{9F1BD513-8CAB-B858-4D27-A978D592633B}"/>
              </a:ext>
            </a:extLst>
          </p:cNvPr>
          <p:cNvSpPr txBox="1">
            <a:spLocks noChangeArrowheads="1"/>
          </p:cNvSpPr>
          <p:nvPr/>
        </p:nvSpPr>
        <p:spPr bwMode="auto">
          <a:xfrm>
            <a:off x="4191862" y="1175736"/>
            <a:ext cx="4047651" cy="624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5214" tIns="57607" rIns="115214" bIns="57607">
            <a:spAutoFit/>
          </a:bodyPr>
          <a:lstStyle/>
          <a:p>
            <a:pPr algn="just" fontAlgn="base"/>
            <a:r>
              <a:rPr lang="zh-CN" sz="3300" kern="1200" dirty="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四维过关——合格测</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0955" name="yt_shape_10955"/>
          <p:cNvSpPr txBox="1"/>
          <p:nvPr/>
        </p:nvSpPr>
        <p:spPr>
          <a:xfrm>
            <a:off x="576000" y="1968076"/>
            <a:ext cx="1615827" cy="428515"/>
          </a:xfrm>
          <a:prstGeom prst="rect">
            <a:avLst/>
          </a:prstGeom>
        </p:spPr>
        <p:txBody>
          <a:bodyPr vert="horz" wrap="none" lIns="0" tIns="0" rIns="0" bIns="0" rtlCol="0">
            <a:spAutoFit/>
          </a:bodyPr>
          <a:lstStyle/>
          <a:p>
            <a:pPr algn="just"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一</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黑体" pitchFamily="24"/>
                <a:cs typeface="宋体" pitchFamily="24"/>
              </a:rPr>
              <a:t>选择题</a:t>
            </a:r>
          </a:p>
        </p:txBody>
      </p:sp>
      <p:sp>
        <p:nvSpPr>
          <p:cNvPr id="10956" name="yt_shape_10956"/>
          <p:cNvSpPr txBox="1"/>
          <p:nvPr/>
        </p:nvSpPr>
        <p:spPr>
          <a:xfrm>
            <a:off x="576127" y="2447379"/>
            <a:ext cx="10370075" cy="1388778"/>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1</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2021</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江苏学业水平合格考真题</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2019</a:t>
            </a:r>
            <a:r>
              <a:rPr lang="zh-CN" altLang="zh-CN" sz="2400" b="0" i="0" u="none">
                <a:solidFill>
                  <a:srgbClr val="000000"/>
                </a:solidFill>
                <a:effectLst/>
                <a:latin typeface="Times New Roman" pitchFamily="24"/>
                <a:ea typeface="宋体" pitchFamily="24"/>
                <a:cs typeface="宋体" pitchFamily="24"/>
              </a:rPr>
              <a:t>年诺贝尔生理学或医学奖授予了发现细胞感知和适应氧气变化机制的科学家</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氧气进入细胞的方式是</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B</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0957" name="yt_table_10957" title="H_66.83008">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3980100332"/>
              </p:ext>
            </p:extLst>
          </p:nvPr>
        </p:nvGraphicFramePr>
        <p:xfrm>
          <a:off x="576000" y="4039309"/>
          <a:ext cx="5420043" cy="848742"/>
        </p:xfrm>
        <a:graphic>
          <a:graphicData uri="http://schemas.openxmlformats.org/drawingml/2006/table">
            <a:tbl>
              <a:tblPr/>
              <a:tblGrid>
                <a:gridCol w="3184843">
                  <a:extLst>
                    <a:ext uri="{9D8B030D-6E8A-4147-A177-3AD203B41FA5}">
                      <a16:colId xmlns:a16="http://schemas.microsoft.com/office/drawing/2014/main" val="10244"/>
                    </a:ext>
                  </a:extLst>
                </a:gridCol>
                <a:gridCol w="2235200">
                  <a:extLst>
                    <a:ext uri="{9D8B030D-6E8A-4147-A177-3AD203B41FA5}">
                      <a16:colId xmlns:a16="http://schemas.microsoft.com/office/drawing/2014/main" val="10245"/>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主动运输</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自由扩散</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01"/>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协助扩散</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胞吞</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02"/>
                  </a:ext>
                </a:extLst>
              </a:tr>
            </a:tbl>
          </a:graphicData>
        </a:graphic>
      </p:graphicFrame>
      <p:sp>
        <p:nvSpPr>
          <p:cNvPr id="2" name="文本框 1">
            <a:extLst>
              <a:ext uri="{FF2B5EF4-FFF2-40B4-BE49-F238E27FC236}">
                <a16:creationId xmlns:a16="http://schemas.microsoft.com/office/drawing/2014/main" id="{20626A25-A38F-B4DE-8A53-14146BC5F092}"/>
              </a:ext>
            </a:extLst>
          </p:cNvPr>
          <p:cNvSpPr txBox="1"/>
          <p:nvPr/>
        </p:nvSpPr>
        <p:spPr>
          <a:xfrm>
            <a:off x="1095716" y="3351549"/>
            <a:ext cx="383286"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B</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959" name="yt_shape_10959"/>
          <p:cNvSpPr txBox="1"/>
          <p:nvPr/>
        </p:nvSpPr>
        <p:spPr>
          <a:xfrm>
            <a:off x="576127" y="1080000"/>
            <a:ext cx="10370075" cy="908647"/>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2</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2023</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山东学业考试</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如图为物质甲跨膜运输过程的示意图</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乙代表细胞膜上的某种蛋白质</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下列相关叙述错误的是</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A</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0961" name="yt_table_10961_skip" title="H_133.66016">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3501465071"/>
              </p:ext>
            </p:extLst>
          </p:nvPr>
        </p:nvGraphicFramePr>
        <p:xfrm>
          <a:off x="576000" y="2039435"/>
          <a:ext cx="6824663" cy="1697484"/>
        </p:xfrm>
        <a:graphic>
          <a:graphicData uri="http://schemas.openxmlformats.org/drawingml/2006/table">
            <a:tbl>
              <a:tblPr/>
              <a:tblGrid>
                <a:gridCol w="6824663">
                  <a:extLst>
                    <a:ext uri="{9D8B030D-6E8A-4147-A177-3AD203B41FA5}">
                      <a16:colId xmlns:a16="http://schemas.microsoft.com/office/drawing/2014/main" val="10246"/>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甲可能是脂溶性的小分子有机物</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03"/>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乙与甲的结合具有特异性</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04"/>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乙在运输甲时空间结构发生改变</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05"/>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细胞可通过图示过程选择吸收所需要的物质</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06"/>
                  </a:ext>
                </a:extLst>
              </a:tr>
            </a:tbl>
          </a:graphicData>
        </a:graphic>
      </p:graphicFrame>
      <p:pic>
        <p:nvPicPr>
          <p:cNvPr id="10960" name="yt_image_10960_skip" title="H_124.7">
            <a:extLst>
              <a:ext uri="">
                <a16:creationId xmlns:a16="http://schemas.microsoft.com/office/drawing/2014/main" xmlns:p14="http://schemas.microsoft.com/office/powerpoint/2010/main" xmlns:a14="http://schemas.microsoft.com/office/drawing/2010/main" xmlns:mc="http://schemas.openxmlformats.org/markup-compatibility/2006" xmlns="" id="{5351258F-BC95-41E6-9372-C2FE361B0291}"/>
              </a:ext>
            </a:extLst>
          </p:cNvPr>
          <p:cNvPicPr>
            <a:picLocks noChangeAspect="1" noChangeArrowheads="1"/>
          </p:cNvPicPr>
          <p:nvPr/>
        </p:nvPicPr>
        <p:blipFill>
          <a:blip r:embed="rId2" cstate="print"/>
          <a:srcRect/>
          <a:stretch>
            <a:fillRect/>
          </a:stretch>
        </p:blipFill>
        <p:spPr bwMode="auto">
          <a:xfrm>
            <a:off x="9232135" y="2039435"/>
            <a:ext cx="1711960" cy="1583690"/>
          </a:xfrm>
          <a:prstGeom prst="rect">
            <a:avLst/>
          </a:prstGeom>
          <a:noFill/>
          <a:extLst>
            <a:ext uri="{909E8E84-426E-40DD-AFC4-6F175D3DCCD1}">
              <a14:hiddenFill xmlns:a14="http://schemas.microsoft.com/office/drawing/2010/main">
                <a:solidFill>
                  <a:srgbClr val="FFFFFF"/>
                </a:solidFill>
              </a14:hiddenFill>
            </a:ext>
          </a:extLst>
        </p:spPr>
      </p:pic>
      <p:sp>
        <p:nvSpPr>
          <p:cNvPr id="10963" name="yt_shape_10963"/>
          <p:cNvSpPr txBox="1"/>
          <p:nvPr/>
        </p:nvSpPr>
        <p:spPr>
          <a:xfrm>
            <a:off x="576127" y="3787707"/>
            <a:ext cx="10370075" cy="1388778"/>
          </a:xfrm>
          <a:prstGeom prst="rect">
            <a:avLst/>
          </a:prstGeom>
        </p:spPr>
        <p:txBody>
          <a:bodyPr vert="horz" wrap="square" lIns="0" tIns="0" rIns="0" bIns="0" rtlCol="0">
            <a:spAutoFit/>
          </a:bodyPr>
          <a:lstStyle/>
          <a:p>
            <a:pPr indent="634" algn="just"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脂溶性的小分子有机物运输方式是自由扩散</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A</a:t>
            </a:r>
            <a:r>
              <a:rPr lang="zh-CN" altLang="zh-CN" sz="2400" b="0" i="0" u="none">
                <a:solidFill>
                  <a:srgbClr val="FF0000"/>
                </a:solidFill>
                <a:effectLst/>
                <a:latin typeface="Times New Roman" pitchFamily="24"/>
                <a:ea typeface="宋体" pitchFamily="24"/>
                <a:cs typeface="宋体" pitchFamily="24"/>
              </a:rPr>
              <a:t>错误</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乙表示载体蛋白</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与甲的结合具有特异性</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B</a:t>
            </a:r>
            <a:r>
              <a:rPr lang="zh-CN" altLang="zh-CN" sz="2400" b="0" i="0" u="none">
                <a:solidFill>
                  <a:srgbClr val="FF0000"/>
                </a:solidFill>
                <a:effectLst/>
                <a:latin typeface="Times New Roman" pitchFamily="24"/>
                <a:ea typeface="宋体" pitchFamily="24"/>
                <a:cs typeface="宋体" pitchFamily="24"/>
              </a:rPr>
              <a:t>正确</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载体蛋白在运输物质时空间结构发生改变</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C</a:t>
            </a:r>
            <a:r>
              <a:rPr lang="zh-CN" altLang="zh-CN" sz="2400" b="0" i="0" u="none">
                <a:solidFill>
                  <a:srgbClr val="FF0000"/>
                </a:solidFill>
                <a:effectLst/>
                <a:latin typeface="Times New Roman" pitchFamily="24"/>
                <a:ea typeface="宋体" pitchFamily="24"/>
                <a:cs typeface="宋体" pitchFamily="24"/>
              </a:rPr>
              <a:t>正确</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细胞可通过主动运输选择吸收所需要的物质</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D</a:t>
            </a:r>
            <a:r>
              <a:rPr lang="zh-CN" altLang="zh-CN" sz="2400" b="0" i="0" u="none">
                <a:solidFill>
                  <a:srgbClr val="FF0000"/>
                </a:solidFill>
                <a:effectLst/>
                <a:latin typeface="Times New Roman" pitchFamily="24"/>
                <a:ea typeface="宋体" pitchFamily="24"/>
                <a:cs typeface="宋体" pitchFamily="24"/>
              </a:rPr>
              <a:t>正确</a:t>
            </a:r>
            <a:r>
              <a:rPr lang="zh-CN" altLang="zh-CN" sz="2400" b="0" i="0" u="none">
                <a:solidFill>
                  <a:srgbClr val="FF0000"/>
                </a:solidFill>
                <a:effectLst/>
                <a:latin typeface="宋体" pitchFamily="24"/>
                <a:ea typeface="宋体" pitchFamily="24"/>
                <a:cs typeface="宋体" pitchFamily="24"/>
              </a:rPr>
              <a:t>。</a:t>
            </a:r>
          </a:p>
        </p:txBody>
      </p:sp>
      <p:sp>
        <p:nvSpPr>
          <p:cNvPr id="2" name="文本框 1">
            <a:extLst>
              <a:ext uri="{FF2B5EF4-FFF2-40B4-BE49-F238E27FC236}">
                <a16:creationId xmlns:a16="http://schemas.microsoft.com/office/drawing/2014/main" id="{ECE46370-7D87-58AA-1B9C-4D7C71D2C0A6}"/>
              </a:ext>
            </a:extLst>
          </p:cNvPr>
          <p:cNvSpPr txBox="1"/>
          <p:nvPr/>
        </p:nvSpPr>
        <p:spPr>
          <a:xfrm>
            <a:off x="7191715" y="1508682"/>
            <a:ext cx="400748"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A</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96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63" grpId="0" build="allAtOnce"/>
      <p:bldP spid="2"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964" name="yt_shape_10964"/>
          <p:cNvSpPr txBox="1"/>
          <p:nvPr/>
        </p:nvSpPr>
        <p:spPr>
          <a:xfrm>
            <a:off x="576127" y="1080000"/>
            <a:ext cx="10370075" cy="908647"/>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3</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2024</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江苏省学业水平合格考仿真模拟</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正常生理条件下</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红细胞内</a:t>
            </a:r>
            <a:r>
              <a:rPr lang="en-US" altLang="zh-CN" sz="2400" b="0" i="0" u="none">
                <a:solidFill>
                  <a:srgbClr val="000000"/>
                </a:solidFill>
                <a:effectLst/>
                <a:latin typeface="Times New Roman" pitchFamily="24"/>
                <a:ea typeface="Times New Roman" pitchFamily="24"/>
                <a:cs typeface="宋体" pitchFamily="24"/>
              </a:rPr>
              <a:t>K</a:t>
            </a:r>
            <a:r>
              <a:rPr lang="zh-CN" altLang="zh-CN" sz="2400" b="0" i="0" u="none" baseline="30000">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浓度远高于细胞外</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表明</a:t>
            </a:r>
            <a:r>
              <a:rPr lang="en-US" altLang="zh-CN" sz="2400" b="0" i="0" u="none">
                <a:solidFill>
                  <a:srgbClr val="000000"/>
                </a:solidFill>
                <a:effectLst/>
                <a:latin typeface="Times New Roman" pitchFamily="24"/>
                <a:ea typeface="Times New Roman" pitchFamily="24"/>
                <a:cs typeface="宋体" pitchFamily="24"/>
              </a:rPr>
              <a:t>K</a:t>
            </a:r>
            <a:r>
              <a:rPr lang="zh-CN" altLang="zh-CN" sz="2400" b="0" i="0" u="none" baseline="30000">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转运进入红细胞的方式为</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D</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0965" name="yt_table_10965" title="H_66.83008">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1733775613"/>
              </p:ext>
            </p:extLst>
          </p:nvPr>
        </p:nvGraphicFramePr>
        <p:xfrm>
          <a:off x="576000" y="2191799"/>
          <a:ext cx="6961506" cy="848742"/>
        </p:xfrm>
        <a:graphic>
          <a:graphicData uri="http://schemas.openxmlformats.org/drawingml/2006/table">
            <a:tbl>
              <a:tblPr/>
              <a:tblGrid>
                <a:gridCol w="4708843">
                  <a:extLst>
                    <a:ext uri="{9D8B030D-6E8A-4147-A177-3AD203B41FA5}">
                      <a16:colId xmlns:a16="http://schemas.microsoft.com/office/drawing/2014/main" val="10247"/>
                    </a:ext>
                  </a:extLst>
                </a:gridCol>
                <a:gridCol w="2252663">
                  <a:extLst>
                    <a:ext uri="{9D8B030D-6E8A-4147-A177-3AD203B41FA5}">
                      <a16:colId xmlns:a16="http://schemas.microsoft.com/office/drawing/2014/main" val="10248"/>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自由扩散</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被动运输</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07"/>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协助扩散</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主动运输</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08"/>
                  </a:ext>
                </a:extLst>
              </a:tr>
            </a:tbl>
          </a:graphicData>
        </a:graphic>
      </p:graphicFrame>
      <p:sp>
        <p:nvSpPr>
          <p:cNvPr id="10967" name="yt_shape_10967"/>
          <p:cNvSpPr txBox="1"/>
          <p:nvPr/>
        </p:nvSpPr>
        <p:spPr>
          <a:xfrm>
            <a:off x="576000" y="3091141"/>
            <a:ext cx="4300857" cy="428515"/>
          </a:xfrm>
          <a:prstGeom prst="rect">
            <a:avLst/>
          </a:prstGeom>
        </p:spPr>
        <p:txBody>
          <a:bodyPr vert="horz" wrap="non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4</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自由扩散的动力是</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D</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0968" name="yt_table_10968" title="H_66.83008">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125059702"/>
              </p:ext>
            </p:extLst>
          </p:nvPr>
        </p:nvGraphicFramePr>
        <p:xfrm>
          <a:off x="576000" y="3722808"/>
          <a:ext cx="8468043" cy="848742"/>
        </p:xfrm>
        <a:graphic>
          <a:graphicData uri="http://schemas.openxmlformats.org/drawingml/2006/table">
            <a:tbl>
              <a:tblPr/>
              <a:tblGrid>
                <a:gridCol w="4708843">
                  <a:extLst>
                    <a:ext uri="{9D8B030D-6E8A-4147-A177-3AD203B41FA5}">
                      <a16:colId xmlns:a16="http://schemas.microsoft.com/office/drawing/2014/main" val="10249"/>
                    </a:ext>
                  </a:extLst>
                </a:gridCol>
                <a:gridCol w="3759200">
                  <a:extLst>
                    <a:ext uri="{9D8B030D-6E8A-4147-A177-3AD203B41FA5}">
                      <a16:colId xmlns:a16="http://schemas.microsoft.com/office/drawing/2014/main" val="10250"/>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该运输方式不需动力</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细胞代谢释放的能量</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09"/>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ATP</a:t>
                      </a:r>
                      <a:r>
                        <a:rPr lang="zh-CN" altLang="zh-CN" sz="2400" b="0" i="0" u="none">
                          <a:solidFill>
                            <a:srgbClr val="000000"/>
                          </a:solidFill>
                          <a:effectLst/>
                          <a:latin typeface="Times New Roman" pitchFamily="24"/>
                          <a:ea typeface="宋体" pitchFamily="24"/>
                          <a:cs typeface="宋体" pitchFamily="24"/>
                        </a:rPr>
                        <a:t>提供的能量</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物质的浓度差</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10"/>
                  </a:ext>
                </a:extLst>
              </a:tr>
            </a:tbl>
          </a:graphicData>
        </a:graphic>
      </p:graphicFrame>
      <p:sp>
        <p:nvSpPr>
          <p:cNvPr id="2" name="文本框 1">
            <a:extLst>
              <a:ext uri="{FF2B5EF4-FFF2-40B4-BE49-F238E27FC236}">
                <a16:creationId xmlns:a16="http://schemas.microsoft.com/office/drawing/2014/main" id="{6A02A2B2-6DE5-2A9C-DC64-A8F64C4680DB}"/>
              </a:ext>
            </a:extLst>
          </p:cNvPr>
          <p:cNvSpPr txBox="1"/>
          <p:nvPr/>
        </p:nvSpPr>
        <p:spPr>
          <a:xfrm>
            <a:off x="8225179" y="1508682"/>
            <a:ext cx="400748"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D</a:t>
            </a:r>
            <a:endParaRPr lang="zh-CN" altLang="en-US">
              <a:solidFill>
                <a:srgbClr val="FF0000"/>
              </a:solidFill>
            </a:endParaRPr>
          </a:p>
        </p:txBody>
      </p:sp>
      <p:sp>
        <p:nvSpPr>
          <p:cNvPr id="3" name="文本框 2">
            <a:extLst>
              <a:ext uri="{FF2B5EF4-FFF2-40B4-BE49-F238E27FC236}">
                <a16:creationId xmlns:a16="http://schemas.microsoft.com/office/drawing/2014/main" id="{32EE1D95-A71A-0707-63D8-D713D8418ABB}"/>
              </a:ext>
            </a:extLst>
          </p:cNvPr>
          <p:cNvSpPr txBox="1"/>
          <p:nvPr/>
        </p:nvSpPr>
        <p:spPr>
          <a:xfrm>
            <a:off x="3914989" y="3044335"/>
            <a:ext cx="400748"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D</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970" name="yt_shape_10970"/>
          <p:cNvSpPr txBox="1"/>
          <p:nvPr/>
        </p:nvSpPr>
        <p:spPr>
          <a:xfrm>
            <a:off x="576127" y="935799"/>
            <a:ext cx="10370075" cy="1388778"/>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5</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2023</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云南学业考试</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取两组生理状态基本相同的同种植物幼苗</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将其根部浸入等量的完全培养液中培养</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一段时间后</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测定根对某矿质元素离子的相对吸收量</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培养条件及实验结果见下表</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该实验的自变量是</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C</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0971" name="yt_table_10971" title="H_122.42512">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1866325256"/>
              </p:ext>
            </p:extLst>
          </p:nvPr>
        </p:nvGraphicFramePr>
        <p:xfrm>
          <a:off x="576000" y="2527729"/>
          <a:ext cx="10370074" cy="1554799"/>
        </p:xfrm>
        <a:graphic>
          <a:graphicData uri="http://schemas.openxmlformats.org/drawingml/2006/table">
            <a:tbl>
              <a:tblPr>
                <a:tableStyleId>{5940675A-B579-460E-94D1-54222C63F5DA}</a:tableStyleId>
              </a:tblPr>
              <a:tblGrid>
                <a:gridCol w="3456263">
                  <a:extLst>
                    <a:ext uri="{9D8B030D-6E8A-4147-A177-3AD203B41FA5}">
                      <a16:colId xmlns:a16="http://schemas.microsoft.com/office/drawing/2014/main" val="20000"/>
                    </a:ext>
                  </a:extLst>
                </a:gridCol>
                <a:gridCol w="3456263">
                  <a:extLst>
                    <a:ext uri="{9D8B030D-6E8A-4147-A177-3AD203B41FA5}">
                      <a16:colId xmlns:a16="http://schemas.microsoft.com/office/drawing/2014/main" val="20001"/>
                    </a:ext>
                  </a:extLst>
                </a:gridCol>
                <a:gridCol w="3457548">
                  <a:extLst>
                    <a:ext uri="{9D8B030D-6E8A-4147-A177-3AD203B41FA5}">
                      <a16:colId xmlns:a16="http://schemas.microsoft.com/office/drawing/2014/main" val="20002"/>
                    </a:ext>
                  </a:extLst>
                </a:gridCol>
              </a:tblGrid>
              <a:tr h="467999">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组别</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温度</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宋体" pitchFamily="24"/>
                          <a:ea typeface="宋体" pitchFamily="24"/>
                          <a:cs typeface="宋体" pitchFamily="24"/>
                        </a:rPr>
                        <a:t>）</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离子相对吸收量</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宋体" pitchFamily="24"/>
                          <a:ea typeface="宋体" pitchFamily="24"/>
                          <a:cs typeface="宋体" pitchFamily="24"/>
                        </a:rPr>
                        <a:t>）</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0"/>
                  </a:ext>
                </a:extLst>
              </a:tr>
              <a:tr h="467999">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第一组</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17</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100</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1"/>
                  </a:ext>
                </a:extLst>
              </a:tr>
              <a:tr h="467999">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第二组</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3</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28</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2"/>
                  </a:ext>
                </a:extLst>
              </a:tr>
            </a:tbl>
          </a:graphicData>
        </a:graphic>
      </p:graphicFrame>
      <p:sp>
        <p:nvSpPr>
          <p:cNvPr id="10973" name="yt_shape_10973"/>
          <p:cNvSpPr txBox="1"/>
          <p:nvPr/>
        </p:nvSpPr>
        <p:spPr>
          <a:xfrm>
            <a:off x="576000" y="4352185"/>
            <a:ext cx="4308872" cy="412036"/>
          </a:xfrm>
          <a:prstGeom prst="rect">
            <a:avLst/>
          </a:prstGeom>
        </p:spPr>
        <p:txBody>
          <a:bodyPr vert="horz" wrap="none" lIns="0" tIns="0" rIns="0" bIns="0" rtlCol="0">
            <a:spAutoFit/>
          </a:bodyPr>
          <a:lstStyle/>
          <a:p>
            <a:pPr algn="just"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注</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其余培养条件相同且适宜</a:t>
            </a:r>
            <a:r>
              <a:rPr lang="zh-CN" altLang="zh-CN" sz="2400" b="0" i="0" u="none">
                <a:solidFill>
                  <a:srgbClr val="000000"/>
                </a:solidFill>
                <a:effectLst/>
                <a:latin typeface="宋体" pitchFamily="24"/>
                <a:ea typeface="宋体" pitchFamily="24"/>
                <a:cs typeface="宋体" pitchFamily="24"/>
              </a:rPr>
              <a:t>。</a:t>
            </a:r>
          </a:p>
        </p:txBody>
      </p:sp>
      <p:graphicFrame>
        <p:nvGraphicFramePr>
          <p:cNvPr id="10974" name="yt_table_10974" title="H_66.83008">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1600823293"/>
              </p:ext>
            </p:extLst>
          </p:nvPr>
        </p:nvGraphicFramePr>
        <p:xfrm>
          <a:off x="576000" y="4967373"/>
          <a:ext cx="6961506" cy="848742"/>
        </p:xfrm>
        <a:graphic>
          <a:graphicData uri="http://schemas.openxmlformats.org/drawingml/2006/table">
            <a:tbl>
              <a:tblPr/>
              <a:tblGrid>
                <a:gridCol w="4099243">
                  <a:extLst>
                    <a:ext uri="{9D8B030D-6E8A-4147-A177-3AD203B41FA5}">
                      <a16:colId xmlns:a16="http://schemas.microsoft.com/office/drawing/2014/main" val="10251"/>
                    </a:ext>
                  </a:extLst>
                </a:gridCol>
                <a:gridCol w="2862263">
                  <a:extLst>
                    <a:ext uri="{9D8B030D-6E8A-4147-A177-3AD203B41FA5}">
                      <a16:colId xmlns:a16="http://schemas.microsoft.com/office/drawing/2014/main" val="10252"/>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离子相对吸收量</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培养时间</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11"/>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温度</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培养液的体积</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12"/>
                  </a:ext>
                </a:extLst>
              </a:tr>
            </a:tbl>
          </a:graphicData>
        </a:graphic>
      </p:graphicFrame>
      <p:sp>
        <p:nvSpPr>
          <p:cNvPr id="2" name="文本框 1">
            <a:extLst>
              <a:ext uri="{FF2B5EF4-FFF2-40B4-BE49-F238E27FC236}">
                <a16:creationId xmlns:a16="http://schemas.microsoft.com/office/drawing/2014/main" id="{5FA1902E-1BC5-0C2D-93F7-94A6229A92FF}"/>
              </a:ext>
            </a:extLst>
          </p:cNvPr>
          <p:cNvSpPr txBox="1"/>
          <p:nvPr/>
        </p:nvSpPr>
        <p:spPr>
          <a:xfrm>
            <a:off x="9325315" y="1839969"/>
            <a:ext cx="383286"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C</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976" name="yt_shape_10976"/>
          <p:cNvSpPr txBox="1"/>
          <p:nvPr/>
        </p:nvSpPr>
        <p:spPr>
          <a:xfrm>
            <a:off x="576127" y="1080000"/>
            <a:ext cx="10370075" cy="1372299"/>
          </a:xfrm>
          <a:prstGeom prst="rect">
            <a:avLst/>
          </a:prstGeom>
        </p:spPr>
        <p:txBody>
          <a:bodyPr vert="horz" wrap="square" lIns="0" tIns="0" rIns="0" bIns="0" rtlCol="0">
            <a:spAutoFit/>
          </a:bodyPr>
          <a:lstStyle/>
          <a:p>
            <a:pPr indent="634" algn="just"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第一组和第二组对比说明</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幼根对该离子的吸收与温度的变化有关</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温度较高时</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吸收离子较快</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温度较低时</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吸收离子较慢</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因此自变量是温度</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因变量是离子相对吸收量</a:t>
            </a:r>
            <a:r>
              <a:rPr lang="zh-CN" altLang="zh-CN" sz="2400" b="0" i="0" u="none">
                <a:solidFill>
                  <a:srgbClr val="FF0000"/>
                </a:solidFill>
                <a:effectLst/>
                <a:latin typeface="宋体" pitchFamily="24"/>
                <a:ea typeface="宋体" pitchFamily="24"/>
                <a:cs typeface="宋体" pitchFamily="24"/>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97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76"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977" name="yt_shape_10977"/>
          <p:cNvSpPr txBox="1"/>
          <p:nvPr/>
        </p:nvSpPr>
        <p:spPr>
          <a:xfrm>
            <a:off x="576127" y="1080000"/>
            <a:ext cx="10370075" cy="908647"/>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6</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2024</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常州三中学业水平合格考模拟</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现代研究表明</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下列物质通过细胞膜时</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更多时候需要借助通道蛋白的是</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D</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0978" name="yt_table_10978" title="H_33.41504">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128869933"/>
              </p:ext>
            </p:extLst>
          </p:nvPr>
        </p:nvGraphicFramePr>
        <p:xfrm>
          <a:off x="576000" y="2191799"/>
          <a:ext cx="9638666" cy="424371"/>
        </p:xfrm>
        <a:graphic>
          <a:graphicData uri="http://schemas.openxmlformats.org/drawingml/2006/table">
            <a:tbl>
              <a:tblPr/>
              <a:tblGrid>
                <a:gridCol w="2575243">
                  <a:extLst>
                    <a:ext uri="{9D8B030D-6E8A-4147-A177-3AD203B41FA5}">
                      <a16:colId xmlns:a16="http://schemas.microsoft.com/office/drawing/2014/main" val="10253"/>
                    </a:ext>
                  </a:extLst>
                </a:gridCol>
                <a:gridCol w="2557780">
                  <a:extLst>
                    <a:ext uri="{9D8B030D-6E8A-4147-A177-3AD203B41FA5}">
                      <a16:colId xmlns:a16="http://schemas.microsoft.com/office/drawing/2014/main" val="10254"/>
                    </a:ext>
                  </a:extLst>
                </a:gridCol>
                <a:gridCol w="3167380">
                  <a:extLst>
                    <a:ext uri="{9D8B030D-6E8A-4147-A177-3AD203B41FA5}">
                      <a16:colId xmlns:a16="http://schemas.microsoft.com/office/drawing/2014/main" val="10255"/>
                    </a:ext>
                  </a:extLst>
                </a:gridCol>
                <a:gridCol w="1338263">
                  <a:extLst>
                    <a:ext uri="{9D8B030D-6E8A-4147-A177-3AD203B41FA5}">
                      <a16:colId xmlns:a16="http://schemas.microsoft.com/office/drawing/2014/main" val="10256"/>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氧气</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乙醇</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二氧化碳</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水</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13"/>
                  </a:ext>
                </a:extLst>
              </a:tr>
            </a:tbl>
          </a:graphicData>
        </a:graphic>
      </p:graphicFrame>
      <p:sp>
        <p:nvSpPr>
          <p:cNvPr id="10980" name="yt_shape_10980"/>
          <p:cNvSpPr txBox="1"/>
          <p:nvPr/>
        </p:nvSpPr>
        <p:spPr>
          <a:xfrm>
            <a:off x="576127" y="2886076"/>
            <a:ext cx="10370075" cy="1388778"/>
          </a:xfrm>
          <a:prstGeom prst="rect">
            <a:avLst/>
          </a:prstGeom>
        </p:spPr>
        <p:txBody>
          <a:bodyPr vert="horz" wrap="square" lIns="0" tIns="0" rIns="0" bIns="0" rtlCol="0">
            <a:spAutoFit/>
          </a:bodyPr>
          <a:lstStyle/>
          <a:p>
            <a:pPr indent="634" algn="just"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氧气</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乙醇和二氧化碳运输都属于自由扩散</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不需要通道蛋白</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A</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B</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C</a:t>
            </a:r>
            <a:r>
              <a:rPr lang="zh-CN" altLang="zh-CN" sz="2400" b="0" i="0" u="none">
                <a:solidFill>
                  <a:srgbClr val="FF0000"/>
                </a:solidFill>
                <a:effectLst/>
                <a:latin typeface="Times New Roman" pitchFamily="24"/>
                <a:ea typeface="宋体" pitchFamily="24"/>
                <a:cs typeface="宋体" pitchFamily="24"/>
              </a:rPr>
              <a:t>错误</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水的运输有两种形式</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一种是自由扩散</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另一种是通过通道蛋白运输的协助扩散</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D</a:t>
            </a:r>
            <a:r>
              <a:rPr lang="zh-CN" altLang="zh-CN" sz="2400" b="0" i="0" u="none">
                <a:solidFill>
                  <a:srgbClr val="FF0000"/>
                </a:solidFill>
                <a:effectLst/>
                <a:latin typeface="Times New Roman" pitchFamily="24"/>
                <a:ea typeface="宋体" pitchFamily="24"/>
                <a:cs typeface="宋体" pitchFamily="24"/>
              </a:rPr>
              <a:t>正确</a:t>
            </a:r>
            <a:r>
              <a:rPr lang="zh-CN" altLang="zh-CN" sz="2400" b="0" i="0" u="none">
                <a:solidFill>
                  <a:srgbClr val="FF0000"/>
                </a:solidFill>
                <a:effectLst/>
                <a:latin typeface="宋体" pitchFamily="24"/>
                <a:ea typeface="宋体" pitchFamily="24"/>
                <a:cs typeface="宋体" pitchFamily="24"/>
              </a:rPr>
              <a:t>。</a:t>
            </a:r>
          </a:p>
        </p:txBody>
      </p:sp>
      <p:sp>
        <p:nvSpPr>
          <p:cNvPr id="2" name="文本框 1">
            <a:extLst>
              <a:ext uri="{FF2B5EF4-FFF2-40B4-BE49-F238E27FC236}">
                <a16:creationId xmlns:a16="http://schemas.microsoft.com/office/drawing/2014/main" id="{D710574A-7875-FEA8-529A-ABB840B58D4F}"/>
              </a:ext>
            </a:extLst>
          </p:cNvPr>
          <p:cNvSpPr txBox="1"/>
          <p:nvPr/>
        </p:nvSpPr>
        <p:spPr>
          <a:xfrm>
            <a:off x="6582115" y="1508682"/>
            <a:ext cx="400748"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D</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98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80" grpId="0" build="allAtOnce"/>
      <p:bldP spid="2"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981" name="yt_shape_10981"/>
          <p:cNvSpPr txBox="1"/>
          <p:nvPr/>
        </p:nvSpPr>
        <p:spPr>
          <a:xfrm>
            <a:off x="576000" y="1080000"/>
            <a:ext cx="9207649" cy="428515"/>
          </a:xfrm>
          <a:prstGeom prst="rect">
            <a:avLst/>
          </a:prstGeom>
        </p:spPr>
        <p:txBody>
          <a:bodyPr vert="horz" wrap="non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7</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如图是某种物质跨膜运输方式的示意图</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该运输方式是</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C</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0983" name="yt_table_10983_skip" title="H_66.83008">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1363055714"/>
              </p:ext>
            </p:extLst>
          </p:nvPr>
        </p:nvGraphicFramePr>
        <p:xfrm>
          <a:off x="576000" y="1559303"/>
          <a:ext cx="6656706" cy="848742"/>
        </p:xfrm>
        <a:graphic>
          <a:graphicData uri="http://schemas.openxmlformats.org/drawingml/2006/table">
            <a:tbl>
              <a:tblPr/>
              <a:tblGrid>
                <a:gridCol w="4404043">
                  <a:extLst>
                    <a:ext uri="{9D8B030D-6E8A-4147-A177-3AD203B41FA5}">
                      <a16:colId xmlns:a16="http://schemas.microsoft.com/office/drawing/2014/main" val="10257"/>
                    </a:ext>
                  </a:extLst>
                </a:gridCol>
                <a:gridCol w="2252663">
                  <a:extLst>
                    <a:ext uri="{9D8B030D-6E8A-4147-A177-3AD203B41FA5}">
                      <a16:colId xmlns:a16="http://schemas.microsoft.com/office/drawing/2014/main" val="10258"/>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自由</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简单</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扩散</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协助扩散</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14"/>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主动运输</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被动运输</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15"/>
                  </a:ext>
                </a:extLst>
              </a:tr>
            </a:tbl>
          </a:graphicData>
        </a:graphic>
      </p:graphicFrame>
      <p:pic>
        <p:nvPicPr>
          <p:cNvPr id="10982" name="yt_image_10982_skip" title="H_184.8">
            <a:extLst>
              <a:ext uri="">
                <a16:creationId xmlns:a16="http://schemas.microsoft.com/office/drawing/2014/main" xmlns:p14="http://schemas.microsoft.com/office/powerpoint/2010/main" xmlns:a14="http://schemas.microsoft.com/office/drawing/2010/main" xmlns:mc="http://schemas.openxmlformats.org/markup-compatibility/2006" xmlns="" id="{5351258F-BC95-41E6-9372-C2FE361B0291}"/>
              </a:ext>
            </a:extLst>
          </p:cNvPr>
          <p:cNvPicPr>
            <a:picLocks noChangeAspect="1" noChangeArrowheads="1"/>
          </p:cNvPicPr>
          <p:nvPr/>
        </p:nvPicPr>
        <p:blipFill>
          <a:blip r:embed="rId2" cstate="print"/>
          <a:srcRect/>
          <a:stretch>
            <a:fillRect/>
          </a:stretch>
        </p:blipFill>
        <p:spPr bwMode="auto">
          <a:xfrm>
            <a:off x="7477382" y="1559303"/>
            <a:ext cx="3467100" cy="2346960"/>
          </a:xfrm>
          <a:prstGeom prst="rect">
            <a:avLst/>
          </a:prstGeom>
          <a:noFill/>
          <a:extLst>
            <a:ext uri="{909E8E84-426E-40DD-AFC4-6F175D3DCCD1}">
              <a14:hiddenFill xmlns:a14="http://schemas.microsoft.com/office/drawing/2010/main">
                <a:solidFill>
                  <a:srgbClr val="FFFFFF"/>
                </a:solidFill>
              </a14:hiddenFill>
            </a:ext>
          </a:extLst>
        </p:spPr>
      </p:pic>
      <p:sp>
        <p:nvSpPr>
          <p:cNvPr id="10985" name="yt_shape_10985"/>
          <p:cNvSpPr txBox="1"/>
          <p:nvPr/>
        </p:nvSpPr>
        <p:spPr>
          <a:xfrm>
            <a:off x="576127" y="3957051"/>
            <a:ext cx="10370075" cy="892167"/>
          </a:xfrm>
          <a:prstGeom prst="rect">
            <a:avLst/>
          </a:prstGeom>
        </p:spPr>
        <p:txBody>
          <a:bodyPr vert="horz" wrap="square" lIns="0" tIns="0" rIns="0" bIns="0" rtlCol="0">
            <a:spAutoFit/>
          </a:bodyPr>
          <a:lstStyle/>
          <a:p>
            <a:pPr indent="634" algn="just"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物质从细胞外进入细胞内</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以逆浓度方向运输</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需要载体蛋白和能量供应</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说明其运输方式为主动运输</a:t>
            </a:r>
            <a:r>
              <a:rPr lang="zh-CN" altLang="zh-CN" sz="2400" b="0" i="0" u="none">
                <a:solidFill>
                  <a:srgbClr val="FF0000"/>
                </a:solidFill>
                <a:effectLst/>
                <a:latin typeface="宋体" pitchFamily="24"/>
                <a:ea typeface="宋体" pitchFamily="24"/>
                <a:cs typeface="宋体" pitchFamily="24"/>
              </a:rPr>
              <a:t>。</a:t>
            </a:r>
          </a:p>
        </p:txBody>
      </p:sp>
      <p:sp>
        <p:nvSpPr>
          <p:cNvPr id="2" name="文本框 1">
            <a:extLst>
              <a:ext uri="{FF2B5EF4-FFF2-40B4-BE49-F238E27FC236}">
                <a16:creationId xmlns:a16="http://schemas.microsoft.com/office/drawing/2014/main" id="{F0842D25-2C95-C073-0A08-10AC93E81264}"/>
              </a:ext>
            </a:extLst>
          </p:cNvPr>
          <p:cNvSpPr txBox="1"/>
          <p:nvPr/>
        </p:nvSpPr>
        <p:spPr>
          <a:xfrm>
            <a:off x="8791788" y="1033194"/>
            <a:ext cx="383286"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C</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98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85" grpId="0" build="allAtOnce"/>
      <p:bldP spid="2"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986" name="yt_shape_10986"/>
          <p:cNvSpPr txBox="1"/>
          <p:nvPr/>
        </p:nvSpPr>
        <p:spPr>
          <a:xfrm>
            <a:off x="576127" y="1080000"/>
            <a:ext cx="10370075" cy="908647"/>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8</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水生植物丽藻细胞液中的</a:t>
            </a:r>
            <a:r>
              <a:rPr lang="en-US" altLang="zh-CN" sz="2400" b="0" i="0" u="none">
                <a:solidFill>
                  <a:srgbClr val="000000"/>
                </a:solidFill>
                <a:effectLst/>
                <a:latin typeface="Times New Roman" pitchFamily="24"/>
                <a:ea typeface="Times New Roman" pitchFamily="24"/>
                <a:cs typeface="宋体" pitchFamily="24"/>
              </a:rPr>
              <a:t>K</a:t>
            </a:r>
            <a:r>
              <a:rPr lang="zh-CN" altLang="zh-CN" sz="2400" b="0" i="0" u="none" baseline="30000">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浓度比水环境高</a:t>
            </a:r>
            <a:r>
              <a:rPr lang="en-US" altLang="zh-CN" sz="2400" b="0" i="0" u="none">
                <a:solidFill>
                  <a:srgbClr val="000000"/>
                </a:solidFill>
                <a:effectLst/>
                <a:latin typeface="Times New Roman" pitchFamily="24"/>
                <a:ea typeface="Times New Roman" pitchFamily="24"/>
                <a:cs typeface="宋体" pitchFamily="24"/>
              </a:rPr>
              <a:t>1 065</a:t>
            </a:r>
            <a:r>
              <a:rPr lang="zh-CN" altLang="zh-CN" sz="2400" b="0" i="0" u="none">
                <a:solidFill>
                  <a:srgbClr val="000000"/>
                </a:solidFill>
                <a:effectLst/>
                <a:latin typeface="Times New Roman" pitchFamily="24"/>
                <a:ea typeface="宋体" pitchFamily="24"/>
                <a:cs typeface="宋体" pitchFamily="24"/>
              </a:rPr>
              <a:t>倍</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而</a:t>
            </a:r>
            <a:r>
              <a:rPr lang="en-US" altLang="zh-CN" sz="2400" b="0" i="0" u="none">
                <a:solidFill>
                  <a:srgbClr val="000000"/>
                </a:solidFill>
                <a:effectLst/>
                <a:latin typeface="Times New Roman" pitchFamily="24"/>
                <a:ea typeface="Times New Roman" pitchFamily="24"/>
                <a:cs typeface="宋体" pitchFamily="24"/>
              </a:rPr>
              <a:t>Cl</a:t>
            </a:r>
            <a:r>
              <a:rPr lang="zh-CN" altLang="zh-CN" sz="2400" b="0" i="0" u="none" baseline="30000">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浓度比水环境高</a:t>
            </a:r>
            <a:r>
              <a:rPr lang="en-US" altLang="zh-CN" sz="2400" b="0" i="0" u="none">
                <a:solidFill>
                  <a:srgbClr val="000000"/>
                </a:solidFill>
                <a:effectLst/>
                <a:latin typeface="Times New Roman" pitchFamily="24"/>
                <a:ea typeface="Times New Roman" pitchFamily="24"/>
                <a:cs typeface="宋体" pitchFamily="24"/>
              </a:rPr>
              <a:t>100</a:t>
            </a:r>
            <a:r>
              <a:rPr lang="zh-CN" altLang="zh-CN" sz="2400" b="0" i="0" u="none">
                <a:solidFill>
                  <a:srgbClr val="000000"/>
                </a:solidFill>
                <a:effectLst/>
                <a:latin typeface="Times New Roman" pitchFamily="24"/>
                <a:ea typeface="宋体" pitchFamily="24"/>
                <a:cs typeface="宋体" pitchFamily="24"/>
              </a:rPr>
              <a:t>倍</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这表明丽藻对物质的吸收具有</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A</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0987" name="yt_table_10987" title="H_66.83008">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3284009726"/>
              </p:ext>
            </p:extLst>
          </p:nvPr>
        </p:nvGraphicFramePr>
        <p:xfrm>
          <a:off x="576000" y="2191799"/>
          <a:ext cx="5742623" cy="848742"/>
        </p:xfrm>
        <a:graphic>
          <a:graphicData uri="http://schemas.openxmlformats.org/drawingml/2006/table">
            <a:tbl>
              <a:tblPr/>
              <a:tblGrid>
                <a:gridCol w="2880043">
                  <a:extLst>
                    <a:ext uri="{9D8B030D-6E8A-4147-A177-3AD203B41FA5}">
                      <a16:colId xmlns:a16="http://schemas.microsoft.com/office/drawing/2014/main" val="10269"/>
                    </a:ext>
                  </a:extLst>
                </a:gridCol>
                <a:gridCol w="2862580">
                  <a:extLst>
                    <a:ext uri="{9D8B030D-6E8A-4147-A177-3AD203B41FA5}">
                      <a16:colId xmlns:a16="http://schemas.microsoft.com/office/drawing/2014/main" val="10270"/>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选择性</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独立性</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20"/>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专一性</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高效性</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21"/>
                  </a:ext>
                </a:extLst>
              </a:tr>
            </a:tbl>
          </a:graphicData>
        </a:graphic>
      </p:graphicFrame>
      <p:sp>
        <p:nvSpPr>
          <p:cNvPr id="10989" name="yt_shape_10989"/>
          <p:cNvSpPr txBox="1"/>
          <p:nvPr/>
        </p:nvSpPr>
        <p:spPr>
          <a:xfrm>
            <a:off x="576127" y="3310353"/>
            <a:ext cx="10370075" cy="1388778"/>
          </a:xfrm>
          <a:prstGeom prst="rect">
            <a:avLst/>
          </a:prstGeom>
        </p:spPr>
        <p:txBody>
          <a:bodyPr vert="horz" wrap="square" lIns="0" tIns="0" rIns="0" bIns="0" rtlCol="0">
            <a:spAutoFit/>
          </a:bodyPr>
          <a:lstStyle/>
          <a:p>
            <a:pPr indent="634" algn="just"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细胞内相关离子比溶液中高</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说明细胞通过主动运输吸收相关离子</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进而说明细胞选择性地吸收某些离子</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体现了细胞对物质的吸收具有选择性</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A</a:t>
            </a:r>
            <a:r>
              <a:rPr lang="zh-CN" altLang="zh-CN" sz="2400" b="0" i="0" u="none">
                <a:solidFill>
                  <a:srgbClr val="FF0000"/>
                </a:solidFill>
                <a:effectLst/>
                <a:latin typeface="Times New Roman" pitchFamily="24"/>
                <a:ea typeface="宋体" pitchFamily="24"/>
                <a:cs typeface="宋体" pitchFamily="24"/>
              </a:rPr>
              <a:t>正确</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B</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C</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D</a:t>
            </a:r>
            <a:r>
              <a:rPr lang="zh-CN" altLang="zh-CN" sz="2400" b="0" i="0" u="none">
                <a:solidFill>
                  <a:srgbClr val="FF0000"/>
                </a:solidFill>
                <a:effectLst/>
                <a:latin typeface="Times New Roman" pitchFamily="24"/>
                <a:ea typeface="宋体" pitchFamily="24"/>
                <a:cs typeface="宋体" pitchFamily="24"/>
              </a:rPr>
              <a:t>错误</a:t>
            </a:r>
            <a:r>
              <a:rPr lang="zh-CN" altLang="zh-CN" sz="2400" b="0" i="0" u="none">
                <a:solidFill>
                  <a:srgbClr val="FF0000"/>
                </a:solidFill>
                <a:effectLst/>
                <a:latin typeface="宋体" pitchFamily="24"/>
                <a:ea typeface="宋体" pitchFamily="24"/>
                <a:cs typeface="宋体" pitchFamily="24"/>
              </a:rPr>
              <a:t>。</a:t>
            </a:r>
          </a:p>
        </p:txBody>
      </p:sp>
      <p:sp>
        <p:nvSpPr>
          <p:cNvPr id="2" name="文本框 1">
            <a:extLst>
              <a:ext uri="{FF2B5EF4-FFF2-40B4-BE49-F238E27FC236}">
                <a16:creationId xmlns:a16="http://schemas.microsoft.com/office/drawing/2014/main" id="{B98C3A33-B1E2-8EAA-201A-41645999FE4D}"/>
              </a:ext>
            </a:extLst>
          </p:cNvPr>
          <p:cNvSpPr txBox="1"/>
          <p:nvPr/>
        </p:nvSpPr>
        <p:spPr>
          <a:xfrm>
            <a:off x="6429716" y="1508682"/>
            <a:ext cx="400748"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A</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98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89" grpId="0" build="allAtOnce"/>
      <p:bldP spid="2"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0990" name="yt_shape_10990"/>
              <p:cNvSpPr txBox="1"/>
              <p:nvPr/>
            </p:nvSpPr>
            <p:spPr>
              <a:xfrm>
                <a:off x="576127" y="1080000"/>
                <a:ext cx="10370075" cy="908647"/>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9</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如图是胡萝卜在不同的含氧情况下从硝酸钾溶液中吸收</a:t>
                </a:r>
                <a:r>
                  <a:rPr lang="en-US" altLang="zh-CN" sz="2400" b="0" i="0" u="none">
                    <a:solidFill>
                      <a:srgbClr val="000000"/>
                    </a:solidFill>
                    <a:effectLst/>
                    <a:latin typeface="Times New Roman" pitchFamily="24"/>
                    <a:ea typeface="Times New Roman" pitchFamily="24"/>
                    <a:cs typeface="宋体" pitchFamily="24"/>
                  </a:rPr>
                  <a:t>K</a:t>
                </a:r>
                <a:r>
                  <a:rPr lang="zh-CN" altLang="zh-CN" sz="2400" b="0" i="0" u="none" baseline="30000">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和</a:t>
                </a:r>
                <a:r>
                  <a:rPr lang="en-US" altLang="zh-CN" sz="2400" b="0" i="0" u="none">
                    <a:solidFill>
                      <a:srgbClr val="000000"/>
                    </a:solidFill>
                    <a:effectLst/>
                    <a:latin typeface="Times New Roman" pitchFamily="24"/>
                    <a:ea typeface="Times New Roman" pitchFamily="24"/>
                    <a:cs typeface="宋体" pitchFamily="24"/>
                  </a:rPr>
                  <a:t>N</a:t>
                </a:r>
                <a14:m>
                  <m:oMath xmlns:m="http://schemas.openxmlformats.org/officeDocument/2006/math">
                    <m:sSubSup>
                      <m:sSubSupPr>
                        <m:ctrlPr>
                          <a:rPr lang="en-US" altLang="zh-CN" sz="2400" b="0" i="1">
                            <a:solidFill>
                              <a:srgbClr val="000000"/>
                            </a:solidFill>
                            <a:effectLst/>
                            <a:latin typeface="Cambria Math" panose="02040503050406030204" pitchFamily="18" charset="0"/>
                            <a:ea typeface="Cambria Math" panose="02040503050406030204" pitchFamily="12" charset="0"/>
                          </a:rPr>
                        </m:ctrlPr>
                      </m:sSubSupPr>
                      <m:e>
                        <m:r>
                          <m:rPr>
                            <m:sty m:val="p"/>
                          </m:rPr>
                          <a:rPr lang="en-US" altLang="zh-CN" sz="2400" b="0" i="0">
                            <a:solidFill>
                              <a:srgbClr val="000000"/>
                            </a:solidFill>
                            <a:effectLst/>
                            <a:latin typeface="Cambria Math" panose="02040503050406030204" pitchFamily="12" charset="0"/>
                            <a:ea typeface="Cambria Math" panose="02040503050406030204" pitchFamily="12" charset="0"/>
                          </a:rPr>
                          <m:t>O</m:t>
                        </m:r>
                      </m:e>
                      <m:sub>
                        <m:r>
                          <a:rPr lang="en-US" altLang="zh-CN" sz="2400" b="0" i="0">
                            <a:solidFill>
                              <a:srgbClr val="000000"/>
                            </a:solidFill>
                            <a:effectLst/>
                            <a:latin typeface="Cambria Math" panose="02040503050406030204" pitchFamily="12" charset="0"/>
                            <a:ea typeface="Cambria Math" panose="02040503050406030204" pitchFamily="12" charset="0"/>
                          </a:rPr>
                          <m:t>3</m:t>
                        </m:r>
                      </m:sub>
                      <m:sup>
                        <m:r>
                          <m:rPr>
                            <m:nor/>
                          </m:rPr>
                          <a:rPr lang="en-US" altLang="zh-CN" sz="2400" b="0" i="0">
                            <a:solidFill>
                              <a:srgbClr val="000000"/>
                            </a:solidFill>
                            <a:effectLst/>
                            <a:latin typeface="Times New Roman" panose="02040503050406030204" pitchFamily="12" charset="0"/>
                            <a:ea typeface="宋体" panose="02040503050406030204" pitchFamily="12" charset="0"/>
                          </a:rPr>
                          <m:t>−</m:t>
                        </m:r>
                      </m:sup>
                    </m:sSubSup>
                  </m:oMath>
                </a14:m>
                <a:r>
                  <a:rPr lang="zh-CN" altLang="zh-CN" sz="2400" b="0" i="0" u="none">
                    <a:solidFill>
                      <a:srgbClr val="000000"/>
                    </a:solidFill>
                    <a:effectLst/>
                    <a:latin typeface="Times New Roman" pitchFamily="24"/>
                    <a:ea typeface="宋体" pitchFamily="24"/>
                    <a:cs typeface="宋体" pitchFamily="24"/>
                  </a:rPr>
                  <a:t>的曲线</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影响</a:t>
                </a:r>
                <a:r>
                  <a:rPr lang="en-US" altLang="zh-CN" sz="2400" b="0" i="0" u="none">
                    <a:solidFill>
                      <a:srgbClr val="000000"/>
                    </a:solidFill>
                    <a:effectLst/>
                    <a:latin typeface="Times New Roman" pitchFamily="24"/>
                    <a:ea typeface="Times New Roman" pitchFamily="24"/>
                    <a:cs typeface="宋体" pitchFamily="24"/>
                  </a:rPr>
                  <a:t>A</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B</a:t>
                </a:r>
                <a:r>
                  <a:rPr lang="zh-CN" altLang="zh-CN" sz="2400" b="0" i="0" u="none">
                    <a:solidFill>
                      <a:srgbClr val="000000"/>
                    </a:solidFill>
                    <a:effectLst/>
                    <a:latin typeface="Times New Roman" pitchFamily="24"/>
                    <a:ea typeface="宋体" pitchFamily="24"/>
                    <a:cs typeface="宋体" pitchFamily="24"/>
                  </a:rPr>
                  <a:t>两点和</a:t>
                </a:r>
                <a:r>
                  <a:rPr lang="en-US" altLang="zh-CN" sz="2400" b="0" i="0" u="none">
                    <a:solidFill>
                      <a:srgbClr val="000000"/>
                    </a:solidFill>
                    <a:effectLst/>
                    <a:latin typeface="Times New Roman" pitchFamily="24"/>
                    <a:ea typeface="Times New Roman" pitchFamily="24"/>
                    <a:cs typeface="宋体" pitchFamily="24"/>
                  </a:rPr>
                  <a:t>B</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C</a:t>
                </a:r>
                <a:r>
                  <a:rPr lang="zh-CN" altLang="zh-CN" sz="2400" b="0" i="0" u="none">
                    <a:solidFill>
                      <a:srgbClr val="000000"/>
                    </a:solidFill>
                    <a:effectLst/>
                    <a:latin typeface="Times New Roman" pitchFamily="24"/>
                    <a:ea typeface="宋体" pitchFamily="24"/>
                    <a:cs typeface="宋体" pitchFamily="24"/>
                  </a:rPr>
                  <a:t>两点吸收量不同的主要因素分别是</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A</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mc:Choice>
        <mc:Fallback>
          <p:sp>
            <p:nvSpPr>
              <p:cNvPr id="10990" name="yt_shape_10990"/>
              <p:cNvSpPr txBox="1">
                <a:spLocks noRot="1" noChangeAspect="1" noMove="1" noResize="1" noEditPoints="1" noAdjustHandles="1" noChangeArrowheads="1" noChangeShapeType="1" noTextEdit="1"/>
              </p:cNvSpPr>
              <p:nvPr/>
            </p:nvSpPr>
            <p:spPr>
              <a:xfrm>
                <a:off x="576127" y="1080000"/>
                <a:ext cx="10370075" cy="908647"/>
              </a:xfrm>
              <a:prstGeom prst="rect">
                <a:avLst/>
              </a:prstGeom>
              <a:blipFill>
                <a:blip r:embed="rId2"/>
                <a:stretch>
                  <a:fillRect l="-1822" t="-5369" r="-1764" b="-20805"/>
                </a:stretch>
              </a:blipFill>
            </p:spPr>
            <p:txBody>
              <a:bodyPr/>
              <a:lstStyle/>
              <a:p>
                <a:r>
                  <a:rPr lang="zh-CN" altLang="en-US">
                    <a:noFill/>
                  </a:rPr>
                  <a:t> </a:t>
                </a:r>
              </a:p>
            </p:txBody>
          </p:sp>
        </mc:Fallback>
      </mc:AlternateContent>
      <p:graphicFrame>
        <p:nvGraphicFramePr>
          <p:cNvPr id="10993" name="yt_table_10993_skip" title="H_66.83008">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1774524427"/>
              </p:ext>
            </p:extLst>
          </p:nvPr>
        </p:nvGraphicFramePr>
        <p:xfrm>
          <a:off x="576000" y="2039435"/>
          <a:ext cx="7858443" cy="848742"/>
        </p:xfrm>
        <a:graphic>
          <a:graphicData uri="http://schemas.openxmlformats.org/drawingml/2006/table">
            <a:tbl>
              <a:tblPr/>
              <a:tblGrid>
                <a:gridCol w="4099243">
                  <a:extLst>
                    <a:ext uri="{9D8B030D-6E8A-4147-A177-3AD203B41FA5}">
                      <a16:colId xmlns:a16="http://schemas.microsoft.com/office/drawing/2014/main" val="10263"/>
                    </a:ext>
                  </a:extLst>
                </a:gridCol>
                <a:gridCol w="3759200">
                  <a:extLst>
                    <a:ext uri="{9D8B030D-6E8A-4147-A177-3AD203B41FA5}">
                      <a16:colId xmlns:a16="http://schemas.microsoft.com/office/drawing/2014/main" val="10264"/>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能量　载体数量</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离子浓度　载体数量</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17"/>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能量　离子浓度</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载体数量　能量</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18"/>
                  </a:ext>
                </a:extLst>
              </a:tr>
            </a:tbl>
          </a:graphicData>
        </a:graphic>
      </p:graphicFrame>
      <p:pic>
        <p:nvPicPr>
          <p:cNvPr id="10992" name="yt_image_10992_skip" title="H_124.3">
            <a:extLst>
              <a:ext uri="">
                <a16:creationId xmlns:a16="http://schemas.microsoft.com/office/drawing/2014/main" xmlns:p14="http://schemas.microsoft.com/office/powerpoint/2010/main" xmlns:a14="http://schemas.microsoft.com/office/drawing/2010/main" xmlns:mc="http://schemas.openxmlformats.org/markup-compatibility/2006" xmlns="" id="{5351258F-BC95-41E6-9372-C2FE361B0291}"/>
              </a:ext>
            </a:extLst>
          </p:cNvPr>
          <p:cNvPicPr>
            <a:picLocks noChangeAspect="1" noChangeArrowheads="1"/>
          </p:cNvPicPr>
          <p:nvPr/>
        </p:nvPicPr>
        <p:blipFill>
          <a:blip r:embed="rId3" cstate="print"/>
          <a:srcRect/>
          <a:stretch>
            <a:fillRect/>
          </a:stretch>
        </p:blipFill>
        <p:spPr bwMode="auto">
          <a:xfrm>
            <a:off x="8830903" y="2039435"/>
            <a:ext cx="2113280" cy="1578610"/>
          </a:xfrm>
          <a:prstGeom prst="rect">
            <a:avLst/>
          </a:prstGeom>
          <a:noFill/>
          <a:extLst>
            <a:ext uri="{909E8E84-426E-40DD-AFC4-6F175D3DCCD1}">
              <a14:hiddenFill xmlns:a14="http://schemas.microsoft.com/office/drawing/2010/main">
                <a:solidFill>
                  <a:srgbClr val="FFFFFF"/>
                </a:solidFill>
              </a14:hiddenFill>
            </a:ext>
          </a:extLst>
        </p:spPr>
      </p:pic>
      <p:sp>
        <p:nvSpPr>
          <p:cNvPr id="10995" name="yt_shape_10995"/>
          <p:cNvSpPr txBox="1"/>
          <p:nvPr/>
        </p:nvSpPr>
        <p:spPr>
          <a:xfrm>
            <a:off x="576000" y="3668833"/>
            <a:ext cx="6301405" cy="428515"/>
          </a:xfrm>
          <a:prstGeom prst="rect">
            <a:avLst/>
          </a:prstGeom>
        </p:spPr>
        <p:txBody>
          <a:bodyPr vert="horz" wrap="non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10</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分泌蛋白释放到细胞外的方式是</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D</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0996" name="yt_table_10996" title="H_66.83008">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1173256397"/>
              </p:ext>
            </p:extLst>
          </p:nvPr>
        </p:nvGraphicFramePr>
        <p:xfrm>
          <a:off x="576000" y="4300500"/>
          <a:ext cx="7266623" cy="848742"/>
        </p:xfrm>
        <a:graphic>
          <a:graphicData uri="http://schemas.openxmlformats.org/drawingml/2006/table">
            <a:tbl>
              <a:tblPr/>
              <a:tblGrid>
                <a:gridCol w="4099243">
                  <a:extLst>
                    <a:ext uri="{9D8B030D-6E8A-4147-A177-3AD203B41FA5}">
                      <a16:colId xmlns:a16="http://schemas.microsoft.com/office/drawing/2014/main" val="10271"/>
                    </a:ext>
                  </a:extLst>
                </a:gridCol>
                <a:gridCol w="3167380">
                  <a:extLst>
                    <a:ext uri="{9D8B030D-6E8A-4147-A177-3AD203B41FA5}">
                      <a16:colId xmlns:a16="http://schemas.microsoft.com/office/drawing/2014/main" val="10272"/>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自由扩散</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协助扩散</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22"/>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主动运输</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胞吐</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23"/>
                  </a:ext>
                </a:extLst>
              </a:tr>
            </a:tbl>
          </a:graphicData>
        </a:graphic>
      </p:graphicFrame>
      <p:sp>
        <p:nvSpPr>
          <p:cNvPr id="2" name="文本框 1">
            <a:extLst>
              <a:ext uri="{FF2B5EF4-FFF2-40B4-BE49-F238E27FC236}">
                <a16:creationId xmlns:a16="http://schemas.microsoft.com/office/drawing/2014/main" id="{71060571-73DE-2969-C1B1-46144C838DA1}"/>
              </a:ext>
            </a:extLst>
          </p:cNvPr>
          <p:cNvSpPr txBox="1"/>
          <p:nvPr/>
        </p:nvSpPr>
        <p:spPr>
          <a:xfrm>
            <a:off x="8631579" y="1508682"/>
            <a:ext cx="400748"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A</a:t>
            </a:r>
            <a:endParaRPr lang="zh-CN" altLang="en-US">
              <a:solidFill>
                <a:srgbClr val="FF0000"/>
              </a:solidFill>
            </a:endParaRPr>
          </a:p>
        </p:txBody>
      </p:sp>
      <p:sp>
        <p:nvSpPr>
          <p:cNvPr id="3" name="文本框 2">
            <a:extLst>
              <a:ext uri="{FF2B5EF4-FFF2-40B4-BE49-F238E27FC236}">
                <a16:creationId xmlns:a16="http://schemas.microsoft.com/office/drawing/2014/main" id="{9C591226-748D-44CD-47B7-CDE591756FB2}"/>
              </a:ext>
            </a:extLst>
          </p:cNvPr>
          <p:cNvSpPr txBox="1"/>
          <p:nvPr/>
        </p:nvSpPr>
        <p:spPr>
          <a:xfrm>
            <a:off x="5896189" y="3622027"/>
            <a:ext cx="400748"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D</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998" name="yt_shape_10998"/>
          <p:cNvSpPr txBox="1"/>
          <p:nvPr/>
        </p:nvSpPr>
        <p:spPr>
          <a:xfrm>
            <a:off x="576000" y="935799"/>
            <a:ext cx="1923604" cy="428515"/>
          </a:xfrm>
          <a:prstGeom prst="rect">
            <a:avLst/>
          </a:prstGeom>
        </p:spPr>
        <p:txBody>
          <a:bodyPr vert="horz" wrap="none" lIns="0" tIns="0" rIns="0" bIns="0" rtlCol="0">
            <a:spAutoFit/>
          </a:bodyPr>
          <a:lstStyle/>
          <a:p>
            <a:pPr algn="just"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二</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黑体" pitchFamily="24"/>
                <a:cs typeface="宋体" pitchFamily="24"/>
              </a:rPr>
              <a:t>非选择题</a:t>
            </a:r>
          </a:p>
        </p:txBody>
      </p:sp>
      <p:sp>
        <p:nvSpPr>
          <p:cNvPr id="10999" name="yt_shape_10999"/>
          <p:cNvSpPr txBox="1"/>
          <p:nvPr/>
        </p:nvSpPr>
        <p:spPr>
          <a:xfrm>
            <a:off x="576127" y="1415102"/>
            <a:ext cx="10370075" cy="908647"/>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11</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如图为物质出入细胞膜的示意图</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其中</a:t>
            </a:r>
            <a:r>
              <a:rPr lang="en-US" altLang="zh-CN" sz="2400" b="0" i="0" u="none">
                <a:solidFill>
                  <a:srgbClr val="000000"/>
                </a:solidFill>
                <a:effectLst/>
                <a:latin typeface="Times New Roman" pitchFamily="24"/>
                <a:ea typeface="Times New Roman" pitchFamily="24"/>
                <a:cs typeface="宋体" pitchFamily="24"/>
              </a:rPr>
              <a:t>A</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B</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D</a:t>
            </a:r>
            <a:r>
              <a:rPr lang="zh-CN" altLang="zh-CN" sz="2400" b="0" i="0" u="none">
                <a:solidFill>
                  <a:srgbClr val="000000"/>
                </a:solidFill>
                <a:effectLst/>
                <a:latin typeface="Times New Roman" pitchFamily="24"/>
                <a:ea typeface="宋体" pitchFamily="24"/>
                <a:cs typeface="宋体" pitchFamily="24"/>
              </a:rPr>
              <a:t>代表膜上的化合物</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a</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b</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c</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d</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e</a:t>
            </a:r>
            <a:r>
              <a:rPr lang="zh-CN" altLang="zh-CN" sz="2400" b="0" i="0" u="none">
                <a:solidFill>
                  <a:srgbClr val="000000"/>
                </a:solidFill>
                <a:effectLst/>
                <a:latin typeface="Times New Roman" pitchFamily="24"/>
                <a:ea typeface="宋体" pitchFamily="24"/>
                <a:cs typeface="宋体" pitchFamily="24"/>
              </a:rPr>
              <a:t>表示物质跨膜运输方式</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请据图回答下列问题</a:t>
            </a:r>
            <a:r>
              <a:rPr lang="zh-CN" altLang="zh-CN" sz="2400" b="0" i="0" u="none">
                <a:solidFill>
                  <a:srgbClr val="000000"/>
                </a:solidFill>
                <a:effectLst/>
                <a:latin typeface="宋体" pitchFamily="24"/>
                <a:ea typeface="宋体" pitchFamily="24"/>
                <a:cs typeface="宋体" pitchFamily="24"/>
              </a:rPr>
              <a:t>。</a:t>
            </a:r>
          </a:p>
        </p:txBody>
      </p:sp>
      <p:pic>
        <p:nvPicPr>
          <p:cNvPr id="11000" name="yt_image_11000">
            <a:extLst>
              <a:ext uri="">
                <a16:creationId xmlns:a16="http://schemas.microsoft.com/office/drawing/2014/main" xmlns:a14="http://schemas.microsoft.com/office/drawing/2010/main" xmlns="" id="{5351258F-BC95-41E6-9372-C2FE361B0291}"/>
              </a:ext>
            </a:extLst>
          </p:cNvPr>
          <p:cNvPicPr>
            <a:picLocks noChangeAspect="1" noChangeArrowheads="1"/>
          </p:cNvPicPr>
          <p:nvPr/>
        </p:nvPicPr>
        <p:blipFill>
          <a:blip r:embed="rId2" cstate="print"/>
          <a:srcRect/>
          <a:stretch>
            <a:fillRect/>
          </a:stretch>
        </p:blipFill>
        <p:spPr bwMode="auto">
          <a:xfrm>
            <a:off x="3796982" y="2375979"/>
            <a:ext cx="3928110" cy="2023110"/>
          </a:xfrm>
          <a:prstGeom prst="rect">
            <a:avLst/>
          </a:prstGeom>
          <a:noFill/>
          <a:extLst>
            <a:ext uri="{909E8E84-426E-40DD-AFC4-6F175D3DCCD1}">
              <a14:hiddenFill xmlns:a14="http://schemas.microsoft.com/office/drawing/2010/main">
                <a:solidFill>
                  <a:srgbClr val="FFFFFF"/>
                </a:solidFill>
              </a14:hiddenFill>
            </a:ext>
          </a:extLst>
        </p:spPr>
      </p:pic>
      <p:sp>
        <p:nvSpPr>
          <p:cNvPr id="11002" name="yt_shape_11002"/>
          <p:cNvSpPr txBox="1"/>
          <p:nvPr/>
        </p:nvSpPr>
        <p:spPr>
          <a:xfrm>
            <a:off x="576127" y="4600353"/>
            <a:ext cx="10370075" cy="908647"/>
          </a:xfrm>
          <a:prstGeom prst="rect">
            <a:avLst/>
          </a:prstGeom>
        </p:spPr>
        <p:txBody>
          <a:bodyPr vert="horz" wrap="square" lIns="0" tIns="0" rIns="0" bIns="0" rtlCol="0">
            <a:spAutoFit/>
          </a:bodyPr>
          <a:lstStyle/>
          <a:p>
            <a:pPr algn="just" eaLnBrk="1" latinLnBrk="0" hangingPunct="0">
              <a:lnSpc>
                <a:spcPct val="129999"/>
              </a:lnSpc>
            </a:pP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1</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细胞膜的成分中</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蛋白质</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在细胞膜行使功能方面起着重要的作用</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功能越复杂的细胞膜中</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其种类和数量也越多</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p>
        </p:txBody>
      </p:sp>
      <p:sp>
        <p:nvSpPr>
          <p:cNvPr id="2" name="文本框 1">
            <a:extLst>
              <a:ext uri="{FF2B5EF4-FFF2-40B4-BE49-F238E27FC236}">
                <a16:creationId xmlns:a16="http://schemas.microsoft.com/office/drawing/2014/main" id="{064409D5-1EE7-D8DB-5BAB-AE0E35E0AB96}"/>
              </a:ext>
            </a:extLst>
          </p:cNvPr>
          <p:cNvSpPr txBox="1"/>
          <p:nvPr/>
        </p:nvSpPr>
        <p:spPr>
          <a:xfrm>
            <a:off x="3802442" y="4541021"/>
            <a:ext cx="1094487" cy="569100"/>
          </a:xfrm>
          <a:prstGeom prst="rect">
            <a:avLst/>
          </a:prstGeom>
          <a:noFill/>
        </p:spPr>
        <p:txBody>
          <a:bodyPr vert="horz" wrap="none" rtlCol="0">
            <a:noAutofit/>
          </a:bodyPr>
          <a:lstStyle/>
          <a:p>
            <a:pPr algn="just">
              <a:lnSpc>
                <a:spcPct val="129999"/>
              </a:lnSpc>
            </a:pP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蛋白质</a:t>
            </a:r>
            <a:endParaRPr lang="zh-CN" altLang="en-US"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pic>
        <p:nvPicPr>
          <p:cNvPr id="4" name="Picture 10">
            <a:extLst>
              <a:ext uri="{FF2B5EF4-FFF2-40B4-BE49-F238E27FC236}">
                <a16:creationId xmlns:a16="http://schemas.microsoft.com/office/drawing/2014/main" id="{9DE01BE5-76B8-1062-57FB-730BDD7D9B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1403" y="1080000"/>
            <a:ext cx="4340225" cy="837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
            <a:extLst>
              <a:ext uri="{FF2B5EF4-FFF2-40B4-BE49-F238E27FC236}">
                <a16:creationId xmlns:a16="http://schemas.microsoft.com/office/drawing/2014/main" id="{A9B2D3EF-3712-6878-327E-8CF46EE622E8}"/>
              </a:ext>
            </a:extLst>
          </p:cNvPr>
          <p:cNvSpPr txBox="1">
            <a:spLocks noChangeArrowheads="1"/>
          </p:cNvSpPr>
          <p:nvPr/>
        </p:nvSpPr>
        <p:spPr bwMode="auto">
          <a:xfrm>
            <a:off x="4582446" y="1175736"/>
            <a:ext cx="3312666" cy="624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5214" tIns="57607" rIns="115214" bIns="57607">
            <a:spAutoFit/>
          </a:bodyPr>
          <a:lstStyle/>
          <a:p>
            <a:pPr algn="ctr" fontAlgn="base"/>
            <a:r>
              <a:rPr lang="zh-CN" sz="3300" kern="1200" dirty="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新课标要求</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10923" name="yt_table_10923" title="H_118.67008">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3365165545"/>
              </p:ext>
            </p:extLst>
          </p:nvPr>
        </p:nvGraphicFramePr>
        <p:xfrm>
          <a:off x="576000" y="2120440"/>
          <a:ext cx="10370075" cy="1507110"/>
        </p:xfrm>
        <a:graphic>
          <a:graphicData uri="http://schemas.openxmlformats.org/drawingml/2006/table">
            <a:tbl>
              <a:tblPr>
                <a:tableStyleId>{5940675A-B579-460E-94D1-54222C63F5DA}</a:tableStyleId>
              </a:tblPr>
              <a:tblGrid>
                <a:gridCol w="10370075">
                  <a:extLst>
                    <a:ext uri="{9D8B030D-6E8A-4147-A177-3AD203B41FA5}">
                      <a16:colId xmlns:a16="http://schemas.microsoft.com/office/drawing/2014/main" val="20000"/>
                    </a:ext>
                  </a:extLst>
                </a:gridCol>
              </a:tblGrid>
              <a:tr h="467999">
                <a:tc>
                  <a:txBody>
                    <a:bodyPr/>
                    <a:lstStyle/>
                    <a:p>
                      <a:pPr algn="just"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举例说明有些物质顺浓度梯度进出细胞</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不需要额外提供能量</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有些物质逆浓度梯度进出细胞</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需要能量和载体蛋白</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0"/>
                  </a:ext>
                </a:extLst>
              </a:tr>
              <a:tr h="467999">
                <a:tc>
                  <a:txBody>
                    <a:bodyPr/>
                    <a:lstStyle/>
                    <a:p>
                      <a:pPr algn="l"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举例说明大分子物质可以通过胞吞</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胞吐方式进出细胞</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003" name="yt_shape_11003"/>
          <p:cNvSpPr txBox="1"/>
          <p:nvPr/>
        </p:nvSpPr>
        <p:spPr>
          <a:xfrm>
            <a:off x="576127" y="935799"/>
            <a:ext cx="10370075" cy="2829172"/>
          </a:xfrm>
          <a:prstGeom prst="rect">
            <a:avLst/>
          </a:prstGeom>
        </p:spPr>
        <p:txBody>
          <a:bodyPr vert="horz" wrap="square" lIns="0" tIns="0" rIns="0" bIns="0" rtlCol="0">
            <a:spAutoFit/>
          </a:bodyPr>
          <a:lstStyle/>
          <a:p>
            <a:pPr algn="just" eaLnBrk="1" latinLnBrk="0" hangingPunct="0">
              <a:lnSpc>
                <a:spcPct val="129999"/>
              </a:lnSpc>
            </a:pP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细胞膜的重要功能之一是控制物质进出</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在</a:t>
            </a:r>
            <a:r>
              <a:rPr lang="en-US" altLang="zh-CN" sz="2400" b="0" i="0" u="none">
                <a:solidFill>
                  <a:srgbClr val="000000"/>
                </a:solidFill>
                <a:effectLst/>
                <a:latin typeface="Times New Roman" pitchFamily="24"/>
                <a:ea typeface="Times New Roman" pitchFamily="24"/>
                <a:cs typeface="宋体" pitchFamily="24"/>
              </a:rPr>
              <a:t>a</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e</a:t>
            </a:r>
            <a:r>
              <a:rPr lang="zh-CN" altLang="zh-CN" sz="2400" b="0" i="0" u="none">
                <a:solidFill>
                  <a:srgbClr val="000000"/>
                </a:solidFill>
                <a:effectLst/>
                <a:latin typeface="Times New Roman" pitchFamily="24"/>
                <a:ea typeface="宋体" pitchFamily="24"/>
                <a:cs typeface="宋体" pitchFamily="24"/>
              </a:rPr>
              <a:t>的五种过程中</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代表被动运输的是</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bcd</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填字母</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代表甘油等脂溶性小分子运输方式的是</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b</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填字母</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p>
          <a:p>
            <a:pPr algn="just" eaLnBrk="1" latinLnBrk="0" hangingPunct="0">
              <a:lnSpc>
                <a:spcPct val="129999"/>
              </a:lnSpc>
            </a:pP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3</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a:t>
            </a:r>
            <a:r>
              <a:rPr lang="zh-CN" altLang="zh-CN" sz="2400" b="0" i="0" u="none">
                <a:solidFill>
                  <a:srgbClr val="000000"/>
                </a:solidFill>
                <a:effectLst/>
                <a:latin typeface="Times New Roman" pitchFamily="24"/>
                <a:ea typeface="宋体" pitchFamily="24"/>
                <a:cs typeface="宋体" pitchFamily="24"/>
              </a:rPr>
              <a:t>的物质运输方式是</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主动运输</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判断依据是物质的运输需要</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载体蛋白</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和需要</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消耗</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ATP</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这种运输方式能选择吸收</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需要的物质</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排出代谢废物和对细胞有害的物质</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从而保证细胞和个体生命活动的需要</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p>
        </p:txBody>
      </p:sp>
      <p:sp>
        <p:nvSpPr>
          <p:cNvPr id="2" name="文本框 1">
            <a:extLst>
              <a:ext uri="{FF2B5EF4-FFF2-40B4-BE49-F238E27FC236}">
                <a16:creationId xmlns:a16="http://schemas.microsoft.com/office/drawing/2014/main" id="{17C5A682-860A-2582-519C-47501C118377}"/>
              </a:ext>
            </a:extLst>
          </p:cNvPr>
          <p:cNvSpPr txBox="1"/>
          <p:nvPr/>
        </p:nvSpPr>
        <p:spPr>
          <a:xfrm>
            <a:off x="2314916" y="1364481"/>
            <a:ext cx="619824" cy="569100"/>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Times New Roman" pitchFamily="24"/>
                <a:cs typeface="宋体" pitchFamily="24"/>
              </a:rPr>
              <a:t>bcd</a:t>
            </a:r>
            <a:endParaRPr lang="zh-CN" altLang="en-US">
              <a:solidFill>
                <a:srgbClr val="FF0000"/>
              </a:solidFill>
            </a:endParaRPr>
          </a:p>
        </p:txBody>
      </p:sp>
      <p:sp>
        <p:nvSpPr>
          <p:cNvPr id="3" name="文本框 2">
            <a:extLst>
              <a:ext uri="{FF2B5EF4-FFF2-40B4-BE49-F238E27FC236}">
                <a16:creationId xmlns:a16="http://schemas.microsoft.com/office/drawing/2014/main" id="{4FFF90F4-B47C-9957-34EF-DBD461E8596C}"/>
              </a:ext>
            </a:extLst>
          </p:cNvPr>
          <p:cNvSpPr txBox="1"/>
          <p:nvPr/>
        </p:nvSpPr>
        <p:spPr>
          <a:xfrm>
            <a:off x="10374654" y="1364481"/>
            <a:ext cx="332485" cy="569100"/>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Times New Roman" pitchFamily="24"/>
                <a:cs typeface="宋体" pitchFamily="24"/>
              </a:rPr>
              <a:t>b</a:t>
            </a:r>
            <a:endParaRPr lang="zh-CN" altLang="en-US">
              <a:solidFill>
                <a:srgbClr val="FF0000"/>
              </a:solidFill>
            </a:endParaRPr>
          </a:p>
        </p:txBody>
      </p:sp>
      <p:sp>
        <p:nvSpPr>
          <p:cNvPr id="4" name="文本框 3">
            <a:extLst>
              <a:ext uri="{FF2B5EF4-FFF2-40B4-BE49-F238E27FC236}">
                <a16:creationId xmlns:a16="http://schemas.microsoft.com/office/drawing/2014/main" id="{A36DC906-9E91-A949-CFB3-9B91023D6682}"/>
              </a:ext>
            </a:extLst>
          </p:cNvPr>
          <p:cNvSpPr txBox="1"/>
          <p:nvPr/>
        </p:nvSpPr>
        <p:spPr>
          <a:xfrm>
            <a:off x="4242785" y="2302931"/>
            <a:ext cx="1399286" cy="569100"/>
          </a:xfrm>
          <a:prstGeom prst="rect">
            <a:avLst/>
          </a:prstGeom>
          <a:noFill/>
        </p:spPr>
        <p:txBody>
          <a:bodyPr vert="horz" wrap="none" rtlCol="0">
            <a:noAutofit/>
          </a:bodyPr>
          <a:lstStyle/>
          <a:p>
            <a:pPr algn="just">
              <a:lnSpc>
                <a:spcPct val="129999"/>
              </a:lnSpc>
            </a:pP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主动运输</a:t>
            </a:r>
            <a:endParaRPr lang="zh-CN" altLang="en-US" dirty="0">
              <a:solidFill>
                <a:srgbClr val="FF0000"/>
              </a:solidFill>
            </a:endParaRPr>
          </a:p>
        </p:txBody>
      </p:sp>
      <p:sp>
        <p:nvSpPr>
          <p:cNvPr id="5" name="文本框 4">
            <a:extLst>
              <a:ext uri="{FF2B5EF4-FFF2-40B4-BE49-F238E27FC236}">
                <a16:creationId xmlns:a16="http://schemas.microsoft.com/office/drawing/2014/main" id="{AB290163-BB60-3370-F852-C97FF937849C}"/>
              </a:ext>
            </a:extLst>
          </p:cNvPr>
          <p:cNvSpPr txBox="1"/>
          <p:nvPr/>
        </p:nvSpPr>
        <p:spPr>
          <a:xfrm>
            <a:off x="10106388" y="2290405"/>
            <a:ext cx="789685" cy="569100"/>
          </a:xfrm>
          <a:prstGeom prst="rect">
            <a:avLst/>
          </a:prstGeom>
          <a:noFill/>
        </p:spPr>
        <p:txBody>
          <a:bodyPr vert="horz" wrap="none" rtlCol="0">
            <a:noAutofit/>
          </a:bodyPr>
          <a:lstStyle/>
          <a:p>
            <a:pPr algn="just">
              <a:lnSpc>
                <a:spcPct val="129999"/>
              </a:lnSpc>
            </a:pP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载体</a:t>
            </a:r>
            <a:endParaRPr lang="zh-CN" altLang="en-US" dirty="0">
              <a:solidFill>
                <a:srgbClr val="FF0000"/>
              </a:solidFill>
            </a:endParaRPr>
          </a:p>
        </p:txBody>
      </p:sp>
      <p:sp>
        <p:nvSpPr>
          <p:cNvPr id="6" name="文本框 5">
            <a:extLst>
              <a:ext uri="{FF2B5EF4-FFF2-40B4-BE49-F238E27FC236}">
                <a16:creationId xmlns:a16="http://schemas.microsoft.com/office/drawing/2014/main" id="{76B1E5B0-5D93-E4F3-8640-C77E3CBA9CA7}"/>
              </a:ext>
            </a:extLst>
          </p:cNvPr>
          <p:cNvSpPr txBox="1"/>
          <p:nvPr/>
        </p:nvSpPr>
        <p:spPr>
          <a:xfrm>
            <a:off x="486116" y="2790945"/>
            <a:ext cx="789686" cy="569100"/>
          </a:xfrm>
          <a:prstGeom prst="rect">
            <a:avLst/>
          </a:prstGeom>
          <a:noFill/>
        </p:spPr>
        <p:txBody>
          <a:bodyPr vert="horz" wrap="none" rtlCol="0">
            <a:noAutofit/>
          </a:bodyPr>
          <a:lstStyle/>
          <a:p>
            <a:pPr algn="just">
              <a:lnSpc>
                <a:spcPct val="129999"/>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蛋白</a:t>
            </a:r>
            <a:endParaRPr lang="zh-CN" altLang="en-US">
              <a:solidFill>
                <a:srgbClr val="FF0000"/>
              </a:solidFill>
            </a:endParaRPr>
          </a:p>
        </p:txBody>
      </p:sp>
      <p:sp>
        <p:nvSpPr>
          <p:cNvPr id="7" name="文本框 6">
            <a:extLst>
              <a:ext uri="{FF2B5EF4-FFF2-40B4-BE49-F238E27FC236}">
                <a16:creationId xmlns:a16="http://schemas.microsoft.com/office/drawing/2014/main" id="{33946F72-02E9-B238-87CC-F6440C1EA468}"/>
              </a:ext>
            </a:extLst>
          </p:cNvPr>
          <p:cNvSpPr txBox="1"/>
          <p:nvPr/>
        </p:nvSpPr>
        <p:spPr>
          <a:xfrm>
            <a:off x="2619716" y="2790945"/>
            <a:ext cx="1332167" cy="569100"/>
          </a:xfrm>
          <a:prstGeom prst="rect">
            <a:avLst/>
          </a:prstGeom>
          <a:noFill/>
        </p:spPr>
        <p:txBody>
          <a:bodyPr vert="horz" wrap="none" rtlCol="0">
            <a:noAutofit/>
          </a:bodyPr>
          <a:lstStyle/>
          <a:p>
            <a:pPr algn="just">
              <a:lnSpc>
                <a:spcPct val="129999"/>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消耗</a:t>
            </a:r>
            <a:r>
              <a:rPr kumimoji="0" lang="en-US"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Times New Roman" pitchFamily="24"/>
                <a:cs typeface="宋体" pitchFamily="24"/>
              </a:rPr>
              <a:t>ATP</a:t>
            </a:r>
            <a:endParaRPr lang="zh-CN" altLang="en-US">
              <a:solidFill>
                <a:srgbClr val="FF0000"/>
              </a:solidFill>
            </a:endParaRPr>
          </a:p>
        </p:txBody>
      </p:sp>
      <p:sp>
        <p:nvSpPr>
          <p:cNvPr id="8" name="文本框 7">
            <a:extLst>
              <a:ext uri="{FF2B5EF4-FFF2-40B4-BE49-F238E27FC236}">
                <a16:creationId xmlns:a16="http://schemas.microsoft.com/office/drawing/2014/main" id="{ED17ED02-108C-17B6-B26E-62313D526DFD}"/>
              </a:ext>
            </a:extLst>
          </p:cNvPr>
          <p:cNvSpPr txBox="1"/>
          <p:nvPr/>
        </p:nvSpPr>
        <p:spPr>
          <a:xfrm>
            <a:off x="8038996" y="2790945"/>
            <a:ext cx="1704086" cy="569100"/>
          </a:xfrm>
          <a:prstGeom prst="rect">
            <a:avLst/>
          </a:prstGeom>
          <a:noFill/>
        </p:spPr>
        <p:txBody>
          <a:bodyPr vert="horz" wrap="none" rtlCol="0">
            <a:noAutofit/>
          </a:bodyPr>
          <a:lstStyle/>
          <a:p>
            <a:pPr algn="just">
              <a:lnSpc>
                <a:spcPct val="129999"/>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需要的物质</a:t>
            </a:r>
            <a:endParaRPr lang="zh-CN" altLang="en-US">
              <a:solidFill>
                <a:srgbClr val="FF0000"/>
              </a:solidFill>
            </a:endParaRPr>
          </a:p>
        </p:txBody>
      </p:sp>
      <p:pic>
        <p:nvPicPr>
          <p:cNvPr id="10" name="yt_image_11000">
            <a:extLst>
              <a:ext uri="{FF2B5EF4-FFF2-40B4-BE49-F238E27FC236}">
                <a16:creationId xmlns:a16="http://schemas.microsoft.com/office/drawing/2014/main" id="{E443EBB6-358A-47ED-BE42-F69D2FEB1A84}"/>
              </a:ext>
              <a:ext uri="">
                <a16:creationId xmlns:a16="http://schemas.microsoft.com/office/drawing/2014/main" xmlns:a14="http://schemas.microsoft.com/office/drawing/2010/main" xmlns="" id="{5351258F-BC95-41E6-9372-C2FE361B0291}"/>
              </a:ext>
            </a:extLst>
          </p:cNvPr>
          <p:cNvPicPr>
            <a:picLocks noChangeAspect="1" noChangeArrowheads="1"/>
          </p:cNvPicPr>
          <p:nvPr/>
        </p:nvPicPr>
        <p:blipFill>
          <a:blip r:embed="rId2" cstate="print"/>
          <a:srcRect/>
          <a:stretch>
            <a:fillRect/>
          </a:stretch>
        </p:blipFill>
        <p:spPr bwMode="auto">
          <a:xfrm>
            <a:off x="3796982" y="3809301"/>
            <a:ext cx="3928110" cy="202311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P spid="4" grpId="0" build="allAtOnce"/>
      <p:bldP spid="5" grpId="0" build="allAtOnce"/>
      <p:bldP spid="6" grpId="0" build="allAtOnce"/>
      <p:bldP spid="7" grpId="0" build="allAtOnce"/>
      <p:bldP spid="8"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pic>
        <p:nvPicPr>
          <p:cNvPr id="4" name="Picture 10">
            <a:extLst>
              <a:ext uri="{FF2B5EF4-FFF2-40B4-BE49-F238E27FC236}">
                <a16:creationId xmlns:a16="http://schemas.microsoft.com/office/drawing/2014/main" id="{8FE946A8-FB6B-E6CB-E402-87C731F9BE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9539" y="758826"/>
            <a:ext cx="5184140" cy="837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
            <a:extLst>
              <a:ext uri="{FF2B5EF4-FFF2-40B4-BE49-F238E27FC236}">
                <a16:creationId xmlns:a16="http://schemas.microsoft.com/office/drawing/2014/main" id="{9F1BD513-8CAB-B858-4D27-A978D592633B}"/>
              </a:ext>
            </a:extLst>
          </p:cNvPr>
          <p:cNvSpPr txBox="1">
            <a:spLocks noChangeArrowheads="1"/>
          </p:cNvSpPr>
          <p:nvPr/>
        </p:nvSpPr>
        <p:spPr bwMode="auto">
          <a:xfrm>
            <a:off x="4191862" y="854562"/>
            <a:ext cx="4047651" cy="624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5214" tIns="57607" rIns="115214" bIns="57607">
            <a:spAutoFit/>
          </a:bodyPr>
          <a:lstStyle/>
          <a:p>
            <a:pPr algn="ctr" fontAlgn="base"/>
            <a:r>
              <a:rPr lang="zh-CN" sz="3300" kern="1200" dirty="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一维过关</a:t>
            </a:r>
            <a:r>
              <a:rPr lang="en-US" sz="3300" kern="1200" dirty="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a:t>
            </a:r>
            <a:r>
              <a:rPr lang="zh-CN" sz="3300" kern="1200" dirty="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过考点</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0927" name="yt_shape_10927"/>
          <p:cNvSpPr txBox="1"/>
          <p:nvPr/>
        </p:nvSpPr>
        <p:spPr>
          <a:xfrm>
            <a:off x="576000" y="1445351"/>
            <a:ext cx="3462486" cy="428515"/>
          </a:xfrm>
          <a:prstGeom prst="rect">
            <a:avLst/>
          </a:prstGeom>
        </p:spPr>
        <p:txBody>
          <a:bodyPr vert="horz" wrap="none" lIns="0" tIns="0" rIns="0" bIns="0" rtlCol="0">
            <a:spAutoFit/>
          </a:bodyPr>
          <a:lstStyle/>
          <a:p>
            <a:pPr algn="l"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一</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黑体" pitchFamily="24"/>
                <a:cs typeface="宋体" pitchFamily="24"/>
              </a:rPr>
              <a:t>被动运输和主动运输</a:t>
            </a:r>
          </a:p>
        </p:txBody>
      </p:sp>
      <p:graphicFrame>
        <p:nvGraphicFramePr>
          <p:cNvPr id="6" name="yt_table_10928" title="H_419.61017">
            <a:extLst>
              <a:ext uri="{FF2B5EF4-FFF2-40B4-BE49-F238E27FC236}">
                <a16:creationId xmlns:a16="http://schemas.microsoft.com/office/drawing/2014/main" id="{4E16E694-0ACC-47FE-90EB-04AB01AEEE12}"/>
              </a:ext>
            </a:extLst>
          </p:cNvPr>
          <p:cNvGraphicFramePr>
            <a:graphicFrameLocks noGrp="1"/>
          </p:cNvGraphicFramePr>
          <p:nvPr>
            <p:extLst>
              <p:ext uri="{D42A27DB-BD31-4B8C-83A1-F6EECF244321}">
                <p14:modId xmlns:p14="http://schemas.microsoft.com/office/powerpoint/2010/main" val="516190705"/>
              </p:ext>
            </p:extLst>
          </p:nvPr>
        </p:nvGraphicFramePr>
        <p:xfrm>
          <a:off x="576001" y="2020494"/>
          <a:ext cx="10657720" cy="3811917"/>
        </p:xfrm>
        <a:graphic>
          <a:graphicData uri="http://schemas.openxmlformats.org/drawingml/2006/table">
            <a:tbl>
              <a:tblPr>
                <a:tableStyleId>{5940675A-B579-460E-94D1-54222C63F5DA}</a:tableStyleId>
              </a:tblPr>
              <a:tblGrid>
                <a:gridCol w="1563103">
                  <a:extLst>
                    <a:ext uri="{9D8B030D-6E8A-4147-A177-3AD203B41FA5}">
                      <a16:colId xmlns:a16="http://schemas.microsoft.com/office/drawing/2014/main" val="20000"/>
                    </a:ext>
                  </a:extLst>
                </a:gridCol>
                <a:gridCol w="3825085">
                  <a:extLst>
                    <a:ext uri="{9D8B030D-6E8A-4147-A177-3AD203B41FA5}">
                      <a16:colId xmlns:a16="http://schemas.microsoft.com/office/drawing/2014/main" val="20001"/>
                    </a:ext>
                  </a:extLst>
                </a:gridCol>
                <a:gridCol w="2191087">
                  <a:extLst>
                    <a:ext uri="{9D8B030D-6E8A-4147-A177-3AD203B41FA5}">
                      <a16:colId xmlns:a16="http://schemas.microsoft.com/office/drawing/2014/main" val="20002"/>
                    </a:ext>
                  </a:extLst>
                </a:gridCol>
                <a:gridCol w="3078445">
                  <a:extLst>
                    <a:ext uri="{9D8B030D-6E8A-4147-A177-3AD203B41FA5}">
                      <a16:colId xmlns:a16="http://schemas.microsoft.com/office/drawing/2014/main" val="20003"/>
                    </a:ext>
                  </a:extLst>
                </a:gridCol>
              </a:tblGrid>
              <a:tr h="467999">
                <a:tc>
                  <a:txBody>
                    <a:bodyPr/>
                    <a:lstStyle/>
                    <a:p>
                      <a:pPr algn="ctr" eaLnBrk="1" latinLnBrk="0" hangingPunct="0">
                        <a:lnSpc>
                          <a:spcPct val="100000"/>
                        </a:lnSpc>
                      </a:pPr>
                      <a:r>
                        <a:rPr lang="zh-CN" altLang="zh-CN" sz="2400" b="0" i="0" u="none">
                          <a:solidFill>
                            <a:srgbClr val="000000"/>
                          </a:solidFill>
                          <a:effectLst/>
                          <a:latin typeface="Times New Roman" pitchFamily="24"/>
                          <a:ea typeface="宋体" pitchFamily="24"/>
                          <a:cs typeface="宋体" pitchFamily="24"/>
                        </a:rPr>
                        <a:t>项目</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00000"/>
                        </a:lnSpc>
                      </a:pPr>
                      <a:r>
                        <a:rPr lang="zh-CN" altLang="zh-CN" sz="2400" b="0" i="0" u="none" dirty="0">
                          <a:solidFill>
                            <a:srgbClr val="000000"/>
                          </a:solidFill>
                          <a:effectLst/>
                          <a:latin typeface="Times New Roman" pitchFamily="24"/>
                          <a:ea typeface="宋体" pitchFamily="24"/>
                          <a:cs typeface="宋体" pitchFamily="24"/>
                        </a:rPr>
                        <a:t>自由扩散</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00000"/>
                        </a:lnSpc>
                      </a:pPr>
                      <a:r>
                        <a:rPr lang="zh-CN" altLang="zh-CN" sz="2400" b="0" i="0" u="none">
                          <a:solidFill>
                            <a:srgbClr val="000000"/>
                          </a:solidFill>
                          <a:effectLst/>
                          <a:latin typeface="Times New Roman" pitchFamily="24"/>
                          <a:ea typeface="宋体" pitchFamily="24"/>
                          <a:cs typeface="宋体" pitchFamily="24"/>
                        </a:rPr>
                        <a:t>协助扩散</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00000"/>
                        </a:lnSpc>
                      </a:pPr>
                      <a:r>
                        <a:rPr lang="zh-CN" altLang="zh-CN" sz="2400" b="0" i="0" u="none">
                          <a:solidFill>
                            <a:srgbClr val="000000"/>
                          </a:solidFill>
                          <a:effectLst/>
                          <a:latin typeface="Times New Roman" pitchFamily="24"/>
                          <a:ea typeface="宋体" pitchFamily="24"/>
                          <a:cs typeface="宋体" pitchFamily="24"/>
                        </a:rPr>
                        <a:t>主动运输</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0"/>
                  </a:ext>
                </a:extLst>
              </a:tr>
              <a:tr h="467999">
                <a:tc>
                  <a:txBody>
                    <a:bodyPr/>
                    <a:lstStyle/>
                    <a:p>
                      <a:pPr algn="ctr" eaLnBrk="1" latinLnBrk="0" hangingPunct="0">
                        <a:lnSpc>
                          <a:spcPct val="100000"/>
                        </a:lnSpc>
                      </a:pPr>
                      <a:r>
                        <a:rPr lang="zh-CN" altLang="zh-CN" sz="2400" b="0" i="0" u="none">
                          <a:solidFill>
                            <a:srgbClr val="000000"/>
                          </a:solidFill>
                          <a:effectLst/>
                          <a:latin typeface="Times New Roman" pitchFamily="24"/>
                          <a:ea typeface="宋体" pitchFamily="24"/>
                          <a:cs typeface="宋体" pitchFamily="24"/>
                        </a:rPr>
                        <a:t>图示</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00000"/>
                        </a:lnSpc>
                      </a:pPr>
                      <a:r>
                        <a:rPr lang="zh-CN" altLang="zh-CN" sz="9800" b="0" i="0" u="none" spc="16200" dirty="0">
                          <a:noFill/>
                          <a:effectLst/>
                          <a:latin typeface="Times New Roman" pitchFamily="98"/>
                          <a:ea typeface="宋体" pitchFamily="98"/>
                          <a:cs typeface="宋体" pitchFamily="98"/>
                          <a:sym typeface="Finished"/>
                        </a:rPr>
                        <a:t>⁠</a:t>
                      </a:r>
                      <a:endParaRPr lang="zh-CN" altLang="zh-CN" sz="9800" b="0" i="0" u="none" spc="16200" dirty="0">
                        <a:solidFill>
                          <a:srgbClr val="1EE3CF"/>
                        </a:solidFill>
                        <a:effectLst/>
                        <a:latin typeface="Times New Roman" pitchFamily="98"/>
                        <a:ea typeface="宋体" pitchFamily="98"/>
                        <a:cs typeface="宋体" pitchFamily="98"/>
                        <a:sym typeface="Finished"/>
                        <a:hlinkClick r:id="" action="ppaction://macro?name={&quot;type&quot;:&quot;ImageText&quot;,&quot;item&quot;:&quot;ImageText&quot;,&quot;path&quot;:&quot;\\ImageTexts\\70d22010-63f0-4bfd-b8e5-d0f41ae9b5bf.png&quot;}"/>
                      </a:endParaRP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00000"/>
                        </a:lnSpc>
                      </a:pPr>
                      <a:r>
                        <a:rPr lang="zh-CN" altLang="zh-CN" sz="7600" b="0" i="0" u="none" spc="35100">
                          <a:noFill/>
                          <a:effectLst/>
                          <a:latin typeface="Times New Roman" pitchFamily="76"/>
                          <a:ea typeface="宋体" pitchFamily="76"/>
                          <a:cs typeface="宋体" pitchFamily="76"/>
                          <a:sym typeface="Finished"/>
                        </a:rPr>
                        <a:t>⁠</a:t>
                      </a:r>
                      <a:endParaRPr lang="zh-CN" altLang="zh-CN" sz="7600" b="0" i="0" u="none" spc="35100">
                        <a:solidFill>
                          <a:srgbClr val="1EE3CF"/>
                        </a:solidFill>
                        <a:effectLst/>
                        <a:latin typeface="Times New Roman" pitchFamily="76"/>
                        <a:ea typeface="宋体" pitchFamily="76"/>
                        <a:cs typeface="宋体" pitchFamily="76"/>
                        <a:sym typeface="Finished"/>
                        <a:hlinkClick r:id="" action="ppaction://macro?name={&quot;type&quot;:&quot;ImageText&quot;,&quot;item&quot;:&quot;ImageText&quot;,&quot;path&quot;:&quot;\\ImageTexts\\7625328b-bcbc-4199-9418-f91be7717d94.png&quot;}"/>
                      </a:endParaRP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00000"/>
                        </a:lnSpc>
                      </a:pPr>
                      <a:r>
                        <a:rPr lang="zh-CN" altLang="zh-CN" sz="7300" b="0" i="0" u="none" spc="23500">
                          <a:noFill/>
                          <a:effectLst/>
                          <a:latin typeface="Times New Roman" pitchFamily="73"/>
                          <a:ea typeface="宋体" pitchFamily="73"/>
                          <a:cs typeface="宋体" pitchFamily="73"/>
                          <a:sym typeface="Finished"/>
                        </a:rPr>
                        <a:t>⁠</a:t>
                      </a:r>
                      <a:endParaRPr lang="zh-CN" altLang="zh-CN" sz="7300" b="0" i="0" u="none" spc="23500">
                        <a:solidFill>
                          <a:srgbClr val="1EE3CF"/>
                        </a:solidFill>
                        <a:effectLst/>
                        <a:latin typeface="Times New Roman" pitchFamily="73"/>
                        <a:ea typeface="宋体" pitchFamily="73"/>
                        <a:cs typeface="宋体" pitchFamily="73"/>
                        <a:sym typeface="Finished"/>
                        <a:hlinkClick r:id="" action="ppaction://macro?name={&quot;type&quot;:&quot;ImageText&quot;,&quot;item&quot;:&quot;ImageText&quot;,&quot;path&quot;:&quot;\\ImageTexts\\6c157f8c-b89c-4d0f-907d-f2f82961986a.png&quot;}"/>
                      </a:endParaRP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1"/>
                  </a:ext>
                </a:extLst>
              </a:tr>
              <a:tr h="467999">
                <a:tc>
                  <a:txBody>
                    <a:bodyPr/>
                    <a:lstStyle/>
                    <a:p>
                      <a:pPr algn="ctr" eaLnBrk="1" latinLnBrk="0" hangingPunct="0">
                        <a:lnSpc>
                          <a:spcPct val="100000"/>
                        </a:lnSpc>
                      </a:pPr>
                      <a:r>
                        <a:rPr lang="zh-CN" altLang="zh-CN" sz="2400" b="0" i="0" u="none">
                          <a:solidFill>
                            <a:srgbClr val="000000"/>
                          </a:solidFill>
                          <a:effectLst/>
                          <a:latin typeface="Times New Roman" pitchFamily="24"/>
                          <a:ea typeface="宋体" pitchFamily="24"/>
                          <a:cs typeface="宋体" pitchFamily="24"/>
                        </a:rPr>
                        <a:t>运输方向</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00000"/>
                        </a:lnSpc>
                      </a:pP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高</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浓度</a:t>
                      </a:r>
                      <a:r>
                        <a:rPr lang="en-US" altLang="zh-CN" sz="2400" b="0" i="0" u="none" dirty="0">
                          <a:solidFill>
                            <a:srgbClr val="000000"/>
                          </a:solidFill>
                          <a:effectLst/>
                          <a:latin typeface="Times New Roman" pitchFamily="24"/>
                          <a:ea typeface="Times New Roman" pitchFamily="24"/>
                          <a:cs typeface="宋体" pitchFamily="24"/>
                        </a:rPr>
                        <a:t>→</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低</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浓度</a:t>
                      </a:r>
                      <a:r>
                        <a:rPr lang="en-US" altLang="zh-CN" sz="2400" b="0" i="0" u="none" dirty="0">
                          <a:solidFill>
                            <a:srgbClr val="000000"/>
                          </a:solidFill>
                          <a:effectLst/>
                          <a:latin typeface="Times New Roman" pitchFamily="24"/>
                          <a:ea typeface="Times New Roman" pitchFamily="24"/>
                          <a:cs typeface="宋体" pitchFamily="24"/>
                        </a:rPr>
                        <a:t> </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00000"/>
                        </a:lnSpc>
                      </a:pP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高</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浓度</a:t>
                      </a:r>
                      <a:r>
                        <a:rPr lang="en-US" altLang="zh-CN" sz="2400" b="0" i="0" u="none">
                          <a:solidFill>
                            <a:srgbClr val="000000"/>
                          </a:solidFill>
                          <a:effectLst/>
                          <a:latin typeface="Times New Roman" pitchFamily="24"/>
                          <a:ea typeface="Times New Roman" pitchFamily="24"/>
                          <a:cs typeface="宋体" pitchFamily="24"/>
                        </a:rPr>
                        <a:t>→</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低</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浓度</a:t>
                      </a:r>
                      <a:r>
                        <a:rPr lang="en-US" altLang="zh-CN" sz="2400" b="0" i="0" u="none">
                          <a:solidFill>
                            <a:srgbClr val="000000"/>
                          </a:solidFill>
                          <a:effectLst/>
                          <a:latin typeface="Times New Roman" pitchFamily="24"/>
                          <a:ea typeface="Times New Roman" pitchFamily="24"/>
                          <a:cs typeface="宋体" pitchFamily="24"/>
                        </a:rPr>
                        <a:t> </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00000"/>
                        </a:lnSpc>
                      </a:pP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低</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浓度</a:t>
                      </a:r>
                      <a:r>
                        <a:rPr lang="en-US" altLang="zh-CN" sz="2400" b="0" i="0" u="none">
                          <a:solidFill>
                            <a:srgbClr val="000000"/>
                          </a:solidFill>
                          <a:effectLst/>
                          <a:latin typeface="Times New Roman" pitchFamily="24"/>
                          <a:ea typeface="Times New Roman" pitchFamily="24"/>
                          <a:cs typeface="宋体" pitchFamily="24"/>
                        </a:rPr>
                        <a:t>→</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高</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浓度</a:t>
                      </a:r>
                      <a:r>
                        <a:rPr lang="en-US" altLang="zh-CN" sz="2400" b="0" i="0" u="none">
                          <a:solidFill>
                            <a:srgbClr val="000000"/>
                          </a:solidFill>
                          <a:effectLst/>
                          <a:latin typeface="Times New Roman" pitchFamily="24"/>
                          <a:ea typeface="Times New Roman" pitchFamily="24"/>
                          <a:cs typeface="宋体" pitchFamily="24"/>
                        </a:rPr>
                        <a:t> </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2"/>
                  </a:ext>
                </a:extLst>
              </a:tr>
              <a:tr h="467999">
                <a:tc>
                  <a:txBody>
                    <a:bodyPr/>
                    <a:lstStyle/>
                    <a:p>
                      <a:pPr algn="ctr" eaLnBrk="1" latinLnBrk="0" hangingPunct="0">
                        <a:lnSpc>
                          <a:spcPct val="100000"/>
                        </a:lnSpc>
                      </a:pPr>
                      <a:r>
                        <a:rPr lang="zh-CN" altLang="zh-CN" sz="2400" b="0" i="0" u="none">
                          <a:solidFill>
                            <a:srgbClr val="000000"/>
                          </a:solidFill>
                          <a:effectLst/>
                          <a:latin typeface="Times New Roman" pitchFamily="24"/>
                          <a:ea typeface="宋体" pitchFamily="24"/>
                          <a:cs typeface="宋体" pitchFamily="24"/>
                        </a:rPr>
                        <a:t>运输动力</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00000"/>
                        </a:lnSpc>
                      </a:pP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浓度差</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00000"/>
                        </a:lnSpc>
                      </a:pPr>
                      <a:r>
                        <a:rPr lang="zh-CN" altLang="zh-CN" sz="2400" b="0" i="0" u="none">
                          <a:solidFill>
                            <a:srgbClr val="000000"/>
                          </a:solidFill>
                          <a:effectLst/>
                          <a:latin typeface="Times New Roman" pitchFamily="24"/>
                          <a:ea typeface="宋体" pitchFamily="24"/>
                          <a:cs typeface="宋体" pitchFamily="24"/>
                        </a:rPr>
                        <a:t>浓度差</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00000"/>
                        </a:lnSpc>
                      </a:pPr>
                      <a:r>
                        <a:rPr lang="zh-CN" altLang="zh-CN" sz="2400" b="0" i="0" u="none">
                          <a:solidFill>
                            <a:srgbClr val="000000"/>
                          </a:solidFill>
                          <a:effectLst/>
                          <a:latin typeface="Times New Roman" pitchFamily="24"/>
                          <a:ea typeface="宋体" pitchFamily="24"/>
                          <a:cs typeface="宋体" pitchFamily="24"/>
                        </a:rPr>
                        <a:t>能量</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ATP</a:t>
                      </a:r>
                      <a:r>
                        <a:rPr lang="zh-CN" altLang="zh-CN" sz="2400" b="0" i="0" u="none">
                          <a:solidFill>
                            <a:srgbClr val="000000"/>
                          </a:solidFill>
                          <a:effectLst/>
                          <a:latin typeface="宋体" pitchFamily="24"/>
                          <a:ea typeface="宋体" pitchFamily="24"/>
                          <a:cs typeface="宋体" pitchFamily="24"/>
                        </a:rPr>
                        <a:t>）</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3"/>
                  </a:ext>
                </a:extLst>
              </a:tr>
              <a:tr h="467999">
                <a:tc>
                  <a:txBody>
                    <a:bodyPr/>
                    <a:lstStyle/>
                    <a:p>
                      <a:pPr algn="ctr" eaLnBrk="1" latinLnBrk="0" hangingPunct="0">
                        <a:lnSpc>
                          <a:spcPct val="100000"/>
                        </a:lnSpc>
                      </a:pPr>
                      <a:r>
                        <a:rPr lang="zh-CN" altLang="zh-CN" sz="2400" b="0" i="0" u="none">
                          <a:solidFill>
                            <a:srgbClr val="000000"/>
                          </a:solidFill>
                          <a:effectLst/>
                          <a:latin typeface="Times New Roman" pitchFamily="24"/>
                          <a:ea typeface="宋体" pitchFamily="24"/>
                          <a:cs typeface="宋体" pitchFamily="24"/>
                        </a:rPr>
                        <a:t>转运蛋白</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00000"/>
                        </a:lnSpc>
                      </a:pPr>
                      <a:r>
                        <a:rPr lang="zh-CN" altLang="zh-CN" sz="2400" b="0" i="0" u="none">
                          <a:solidFill>
                            <a:srgbClr val="000000"/>
                          </a:solidFill>
                          <a:effectLst/>
                          <a:latin typeface="Times New Roman" pitchFamily="24"/>
                          <a:ea typeface="宋体" pitchFamily="24"/>
                          <a:cs typeface="宋体" pitchFamily="24"/>
                        </a:rPr>
                        <a:t>不需要</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00000"/>
                        </a:lnSpc>
                      </a:pP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需要</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a:solidFill>
                            <a:srgbClr val="000000"/>
                          </a:solidFill>
                          <a:effectLst/>
                          <a:uFill>
                            <a:solidFill>
                              <a:srgbClr val="000000"/>
                            </a:solidFill>
                          </a:uFill>
                          <a:latin typeface="Times New Roman" pitchFamily="24"/>
                          <a:ea typeface="Times New Roman" pitchFamily="24"/>
                          <a:cs typeface="宋体" pitchFamily="24"/>
                        </a:rPr>
                        <a:t> </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00000"/>
                        </a:lnSpc>
                      </a:pP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需要</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dirty="0">
                          <a:solidFill>
                            <a:srgbClr val="000000"/>
                          </a:solidFill>
                          <a:effectLst/>
                          <a:uFill>
                            <a:solidFill>
                              <a:srgbClr val="000000"/>
                            </a:solidFill>
                          </a:uFill>
                          <a:latin typeface="Times New Roman" pitchFamily="24"/>
                          <a:ea typeface="Times New Roman" pitchFamily="24"/>
                          <a:cs typeface="宋体" pitchFamily="24"/>
                        </a:rPr>
                        <a:t> </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4"/>
                  </a:ext>
                </a:extLst>
              </a:tr>
            </a:tbl>
          </a:graphicData>
        </a:graphic>
      </p:graphicFrame>
      <p:pic>
        <p:nvPicPr>
          <p:cNvPr id="7" name="yt_shape_1684576177824">
            <a:extLst>
              <a:ext uri="{FF2B5EF4-FFF2-40B4-BE49-F238E27FC236}">
                <a16:creationId xmlns:a16="http://schemas.microsoft.com/office/drawing/2014/main" id="{7E381546-EF7F-4FD3-8F6E-5F295FADE44D}"/>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3349272" y="2670872"/>
            <a:ext cx="1378428" cy="1289688"/>
          </a:xfrm>
          <a:prstGeom prst="rect">
            <a:avLst/>
          </a:prstGeom>
        </p:spPr>
      </p:pic>
      <p:pic>
        <p:nvPicPr>
          <p:cNvPr id="8" name="yt_shape_1684576177841">
            <a:extLst>
              <a:ext uri="{FF2B5EF4-FFF2-40B4-BE49-F238E27FC236}">
                <a16:creationId xmlns:a16="http://schemas.microsoft.com/office/drawing/2014/main" id="{86735A81-27F0-4E66-8421-3EFE784535EB}"/>
              </a:ext>
            </a:extLst>
          </p:cNvPr>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6027721" y="2993046"/>
            <a:ext cx="2064087" cy="657655"/>
          </a:xfrm>
          <a:prstGeom prst="rect">
            <a:avLst/>
          </a:prstGeom>
        </p:spPr>
      </p:pic>
      <p:pic>
        <p:nvPicPr>
          <p:cNvPr id="9" name="yt_shape_1684576177858">
            <a:extLst>
              <a:ext uri="{FF2B5EF4-FFF2-40B4-BE49-F238E27FC236}">
                <a16:creationId xmlns:a16="http://schemas.microsoft.com/office/drawing/2014/main" id="{4B92AF6F-BF84-4855-9C1F-B5524852C901}"/>
              </a:ext>
            </a:extLst>
          </p:cNvPr>
          <p:cNvPicPr>
            <a:picLocks/>
          </p:cNvPicPr>
          <p:nvPr/>
        </p:nvPicPr>
        <p:blipFill>
          <a:blip r:embed="rId5">
            <a:extLst>
              <a:ext uri="{28A0092B-C50C-407E-A947-70E740481C1C}">
                <a14:useLocalDpi xmlns:a14="http://schemas.microsoft.com/office/drawing/2010/main" val="0"/>
              </a:ext>
            </a:extLst>
          </a:blip>
          <a:stretch>
            <a:fillRect/>
          </a:stretch>
        </p:blipFill>
        <p:spPr>
          <a:xfrm>
            <a:off x="8265749" y="2670872"/>
            <a:ext cx="2834743" cy="1302004"/>
          </a:xfrm>
          <a:prstGeom prst="rect">
            <a:avLst/>
          </a:prstGeom>
        </p:spPr>
      </p:pic>
      <p:sp>
        <p:nvSpPr>
          <p:cNvPr id="10" name="文本框 9">
            <a:extLst>
              <a:ext uri="{FF2B5EF4-FFF2-40B4-BE49-F238E27FC236}">
                <a16:creationId xmlns:a16="http://schemas.microsoft.com/office/drawing/2014/main" id="{788DD9AB-8F0B-425E-B3F6-36FB9D4C2C14}"/>
              </a:ext>
            </a:extLst>
          </p:cNvPr>
          <p:cNvSpPr txBox="1"/>
          <p:nvPr/>
        </p:nvSpPr>
        <p:spPr>
          <a:xfrm>
            <a:off x="2498727" y="4256357"/>
            <a:ext cx="484886" cy="517983"/>
          </a:xfrm>
          <a:prstGeom prst="rect">
            <a:avLst/>
          </a:prstGeom>
          <a:noFill/>
        </p:spPr>
        <p:txBody>
          <a:bodyPr vert="horz" wrap="none" rtlCol="0">
            <a:noAutofit/>
          </a:bodyPr>
          <a:lstStyle/>
          <a:p>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高</a:t>
            </a:r>
            <a:endParaRPr lang="zh-CN" altLang="en-US">
              <a:solidFill>
                <a:srgbClr val="FF0000"/>
              </a:solidFill>
            </a:endParaRPr>
          </a:p>
        </p:txBody>
      </p:sp>
      <p:sp>
        <p:nvSpPr>
          <p:cNvPr id="11" name="文本框 10">
            <a:extLst>
              <a:ext uri="{FF2B5EF4-FFF2-40B4-BE49-F238E27FC236}">
                <a16:creationId xmlns:a16="http://schemas.microsoft.com/office/drawing/2014/main" id="{FC4710C8-C2F7-4A41-8A8C-D003D6A6E404}"/>
              </a:ext>
            </a:extLst>
          </p:cNvPr>
          <p:cNvSpPr txBox="1"/>
          <p:nvPr/>
        </p:nvSpPr>
        <p:spPr>
          <a:xfrm>
            <a:off x="4327527" y="4256357"/>
            <a:ext cx="484886" cy="517983"/>
          </a:xfrm>
          <a:prstGeom prst="rect">
            <a:avLst/>
          </a:prstGeom>
          <a:noFill/>
        </p:spPr>
        <p:txBody>
          <a:bodyPr vert="horz" wrap="none" rtlCol="0">
            <a:noAutofit/>
          </a:bodyPr>
          <a:lstStyle/>
          <a:p>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低</a:t>
            </a:r>
            <a:endParaRPr lang="zh-CN" altLang="en-US">
              <a:solidFill>
                <a:srgbClr val="FF0000"/>
              </a:solidFill>
            </a:endParaRPr>
          </a:p>
        </p:txBody>
      </p:sp>
      <p:sp>
        <p:nvSpPr>
          <p:cNvPr id="12" name="文本框 11">
            <a:extLst>
              <a:ext uri="{FF2B5EF4-FFF2-40B4-BE49-F238E27FC236}">
                <a16:creationId xmlns:a16="http://schemas.microsoft.com/office/drawing/2014/main" id="{3CFAD502-7AC6-4A16-9C2D-5A70FDA27957}"/>
              </a:ext>
            </a:extLst>
          </p:cNvPr>
          <p:cNvSpPr txBox="1"/>
          <p:nvPr/>
        </p:nvSpPr>
        <p:spPr>
          <a:xfrm>
            <a:off x="6447638" y="4073589"/>
            <a:ext cx="484886" cy="569100"/>
          </a:xfrm>
          <a:prstGeom prst="rect">
            <a:avLst/>
          </a:prstGeom>
          <a:noFill/>
        </p:spPr>
        <p:txBody>
          <a:bodyPr vert="horz" wrap="none" rtlCol="0">
            <a:noAutofit/>
          </a:bodyPr>
          <a:lstStyle/>
          <a:p>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高</a:t>
            </a:r>
            <a:endParaRPr lang="zh-CN" altLang="en-US">
              <a:solidFill>
                <a:srgbClr val="FF0000"/>
              </a:solidFill>
            </a:endParaRPr>
          </a:p>
        </p:txBody>
      </p:sp>
      <p:sp>
        <p:nvSpPr>
          <p:cNvPr id="13" name="文本框 12">
            <a:extLst>
              <a:ext uri="{FF2B5EF4-FFF2-40B4-BE49-F238E27FC236}">
                <a16:creationId xmlns:a16="http://schemas.microsoft.com/office/drawing/2014/main" id="{DB936998-8085-40E8-A44F-CAE09DAB8A11}"/>
              </a:ext>
            </a:extLst>
          </p:cNvPr>
          <p:cNvSpPr txBox="1"/>
          <p:nvPr/>
        </p:nvSpPr>
        <p:spPr>
          <a:xfrm>
            <a:off x="6561938" y="4431090"/>
            <a:ext cx="484886" cy="517983"/>
          </a:xfrm>
          <a:prstGeom prst="rect">
            <a:avLst/>
          </a:prstGeom>
          <a:noFill/>
        </p:spPr>
        <p:txBody>
          <a:bodyPr vert="horz" wrap="none" rtlCol="0">
            <a:noAutofit/>
          </a:bodyPr>
          <a:lstStyle/>
          <a:p>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低</a:t>
            </a:r>
            <a:endParaRPr lang="zh-CN" altLang="en-US" dirty="0">
              <a:solidFill>
                <a:srgbClr val="FF0000"/>
              </a:solidFill>
            </a:endParaRPr>
          </a:p>
        </p:txBody>
      </p:sp>
      <p:sp>
        <p:nvSpPr>
          <p:cNvPr id="14" name="文本框 13">
            <a:extLst>
              <a:ext uri="{FF2B5EF4-FFF2-40B4-BE49-F238E27FC236}">
                <a16:creationId xmlns:a16="http://schemas.microsoft.com/office/drawing/2014/main" id="{BEE92CA8-2F0F-4BAE-ADE4-E016F641373A}"/>
              </a:ext>
            </a:extLst>
          </p:cNvPr>
          <p:cNvSpPr txBox="1"/>
          <p:nvPr/>
        </p:nvSpPr>
        <p:spPr>
          <a:xfrm>
            <a:off x="8492327" y="4055810"/>
            <a:ext cx="484886" cy="569100"/>
          </a:xfrm>
          <a:prstGeom prst="rect">
            <a:avLst/>
          </a:prstGeom>
          <a:noFill/>
        </p:spPr>
        <p:txBody>
          <a:bodyPr vert="horz" wrap="none" rtlCol="0">
            <a:noAutofit/>
          </a:bodyPr>
          <a:lstStyle/>
          <a:p>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低</a:t>
            </a:r>
            <a:endParaRPr lang="zh-CN" altLang="en-US" dirty="0">
              <a:solidFill>
                <a:srgbClr val="FF0000"/>
              </a:solidFill>
            </a:endParaRPr>
          </a:p>
        </p:txBody>
      </p:sp>
      <p:sp>
        <p:nvSpPr>
          <p:cNvPr id="15" name="文本框 14">
            <a:extLst>
              <a:ext uri="{FF2B5EF4-FFF2-40B4-BE49-F238E27FC236}">
                <a16:creationId xmlns:a16="http://schemas.microsoft.com/office/drawing/2014/main" id="{C374A2F2-BD2C-46E1-B7D8-FB6A32E2835B}"/>
              </a:ext>
            </a:extLst>
          </p:cNvPr>
          <p:cNvSpPr txBox="1"/>
          <p:nvPr/>
        </p:nvSpPr>
        <p:spPr>
          <a:xfrm>
            <a:off x="10321127" y="4055810"/>
            <a:ext cx="484886" cy="569100"/>
          </a:xfrm>
          <a:prstGeom prst="rect">
            <a:avLst/>
          </a:prstGeom>
          <a:noFill/>
        </p:spPr>
        <p:txBody>
          <a:bodyPr vert="horz" wrap="none" rtlCol="0">
            <a:noAutofit/>
          </a:bodyPr>
          <a:lstStyle/>
          <a:p>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高</a:t>
            </a:r>
            <a:endParaRPr lang="zh-CN" altLang="en-US">
              <a:solidFill>
                <a:srgbClr val="FF0000"/>
              </a:solidFill>
            </a:endParaRPr>
          </a:p>
        </p:txBody>
      </p:sp>
      <p:sp>
        <p:nvSpPr>
          <p:cNvPr id="16" name="文本框 15">
            <a:extLst>
              <a:ext uri="{FF2B5EF4-FFF2-40B4-BE49-F238E27FC236}">
                <a16:creationId xmlns:a16="http://schemas.microsoft.com/office/drawing/2014/main" id="{A4DBC5C8-F083-4A71-9FD5-523767117C24}"/>
              </a:ext>
            </a:extLst>
          </p:cNvPr>
          <p:cNvSpPr txBox="1"/>
          <p:nvPr/>
        </p:nvSpPr>
        <p:spPr>
          <a:xfrm>
            <a:off x="3441702" y="4899441"/>
            <a:ext cx="1094486" cy="501663"/>
          </a:xfrm>
          <a:prstGeom prst="rect">
            <a:avLst/>
          </a:prstGeom>
          <a:noFill/>
        </p:spPr>
        <p:txBody>
          <a:bodyPr vert="horz" wrap="none" rtlCol="0">
            <a:noAutofit/>
          </a:bodyPr>
          <a:lstStyle/>
          <a:p>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浓度差</a:t>
            </a:r>
            <a:endParaRPr lang="zh-CN" altLang="en-US" dirty="0">
              <a:solidFill>
                <a:srgbClr val="FF0000"/>
              </a:solidFill>
            </a:endParaRPr>
          </a:p>
        </p:txBody>
      </p:sp>
      <p:sp>
        <p:nvSpPr>
          <p:cNvPr id="17" name="文本框 16">
            <a:extLst>
              <a:ext uri="{FF2B5EF4-FFF2-40B4-BE49-F238E27FC236}">
                <a16:creationId xmlns:a16="http://schemas.microsoft.com/office/drawing/2014/main" id="{14B51A11-C876-4B8B-958E-81A4736B1C3D}"/>
              </a:ext>
            </a:extLst>
          </p:cNvPr>
          <p:cNvSpPr txBox="1"/>
          <p:nvPr/>
        </p:nvSpPr>
        <p:spPr>
          <a:xfrm>
            <a:off x="6571463" y="5364532"/>
            <a:ext cx="789686" cy="517983"/>
          </a:xfrm>
          <a:prstGeom prst="rect">
            <a:avLst/>
          </a:prstGeom>
          <a:noFill/>
        </p:spPr>
        <p:txBody>
          <a:bodyPr vert="horz" wrap="none" rtlCol="0">
            <a:noAutofit/>
          </a:bodyPr>
          <a:lstStyle/>
          <a:p>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需要</a:t>
            </a:r>
            <a:endParaRPr lang="zh-CN" altLang="en-US" dirty="0">
              <a:solidFill>
                <a:srgbClr val="FF0000"/>
              </a:solidFill>
            </a:endParaRPr>
          </a:p>
        </p:txBody>
      </p:sp>
      <p:sp>
        <p:nvSpPr>
          <p:cNvPr id="18" name="文本框 17">
            <a:extLst>
              <a:ext uri="{FF2B5EF4-FFF2-40B4-BE49-F238E27FC236}">
                <a16:creationId xmlns:a16="http://schemas.microsoft.com/office/drawing/2014/main" id="{EF3E306E-5CF1-4DF6-949A-2585BEAF8CA6}"/>
              </a:ext>
            </a:extLst>
          </p:cNvPr>
          <p:cNvSpPr txBox="1"/>
          <p:nvPr/>
        </p:nvSpPr>
        <p:spPr>
          <a:xfrm>
            <a:off x="9210225" y="5352006"/>
            <a:ext cx="789685" cy="517983"/>
          </a:xfrm>
          <a:prstGeom prst="rect">
            <a:avLst/>
          </a:prstGeom>
          <a:noFill/>
        </p:spPr>
        <p:txBody>
          <a:bodyPr vert="horz" wrap="none" rtlCol="0">
            <a:noAutofit/>
          </a:bodyPr>
          <a:lstStyle/>
          <a:p>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需要</a:t>
            </a:r>
            <a:endParaRPr lang="zh-CN" altLang="en-US"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p:bldP spid="11" grpId="0" build="allAtOnce"/>
      <p:bldP spid="12" grpId="0" build="allAtOnce"/>
      <p:bldP spid="13" grpId="0" build="allAtOnce"/>
      <p:bldP spid="14" grpId="0" build="allAtOnce"/>
      <p:bldP spid="15" grpId="0" build="allAtOnce"/>
      <p:bldP spid="16" grpId="0" build="allAtOnce"/>
      <p:bldP spid="17" grpId="0" build="allAtOnce"/>
      <p:bldP spid="18"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graphicFrame>
        <p:nvGraphicFramePr>
          <p:cNvPr id="10930" name="yt_table_10930" title="H_152.93504">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1067787895"/>
              </p:ext>
            </p:extLst>
          </p:nvPr>
        </p:nvGraphicFramePr>
        <p:xfrm>
          <a:off x="576000" y="1080000"/>
          <a:ext cx="10370073" cy="1942275"/>
        </p:xfrm>
        <a:graphic>
          <a:graphicData uri="http://schemas.openxmlformats.org/drawingml/2006/table">
            <a:tbl>
              <a:tblPr>
                <a:tableStyleId>{5940675A-B579-460E-94D1-54222C63F5DA}</a:tableStyleId>
              </a:tblPr>
              <a:tblGrid>
                <a:gridCol w="1275456">
                  <a:extLst>
                    <a:ext uri="{9D8B030D-6E8A-4147-A177-3AD203B41FA5}">
                      <a16:colId xmlns:a16="http://schemas.microsoft.com/office/drawing/2014/main" val="20000"/>
                    </a:ext>
                  </a:extLst>
                </a:gridCol>
                <a:gridCol w="3825085">
                  <a:extLst>
                    <a:ext uri="{9D8B030D-6E8A-4147-A177-3AD203B41FA5}">
                      <a16:colId xmlns:a16="http://schemas.microsoft.com/office/drawing/2014/main" val="20001"/>
                    </a:ext>
                  </a:extLst>
                </a:gridCol>
                <a:gridCol w="2191087">
                  <a:extLst>
                    <a:ext uri="{9D8B030D-6E8A-4147-A177-3AD203B41FA5}">
                      <a16:colId xmlns:a16="http://schemas.microsoft.com/office/drawing/2014/main" val="20002"/>
                    </a:ext>
                  </a:extLst>
                </a:gridCol>
                <a:gridCol w="3078445">
                  <a:extLst>
                    <a:ext uri="{9D8B030D-6E8A-4147-A177-3AD203B41FA5}">
                      <a16:colId xmlns:a16="http://schemas.microsoft.com/office/drawing/2014/main" val="20003"/>
                    </a:ext>
                  </a:extLst>
                </a:gridCol>
              </a:tblGrid>
              <a:tr h="467999">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实例</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l"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水</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气体</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O</a:t>
                      </a:r>
                      <a:r>
                        <a:rPr lang="en-US" altLang="zh-CN" sz="2400" b="0" i="0" u="none" baseline="-25000">
                          <a:solidFill>
                            <a:srgbClr val="000000"/>
                          </a:solidFill>
                          <a:effectLst/>
                          <a:latin typeface="Times New Roman" pitchFamily="24"/>
                          <a:ea typeface="Times New Roman" pitchFamily="24"/>
                          <a:cs typeface="宋体" pitchFamily="24"/>
                        </a:rPr>
                        <a:t>2</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CO</a:t>
                      </a:r>
                      <a:r>
                        <a:rPr lang="en-US" altLang="zh-CN" sz="2400" b="0" i="0" u="none" baseline="-25000">
                          <a:solidFill>
                            <a:srgbClr val="000000"/>
                          </a:solidFill>
                          <a:effectLst/>
                          <a:latin typeface="Times New Roman" pitchFamily="24"/>
                          <a:ea typeface="Times New Roman" pitchFamily="24"/>
                          <a:cs typeface="宋体" pitchFamily="24"/>
                        </a:rPr>
                        <a:t>2</a:t>
                      </a:r>
                      <a:r>
                        <a:rPr lang="zh-CN" altLang="zh-CN" sz="2400" b="0" i="0" u="none">
                          <a:solidFill>
                            <a:srgbClr val="000000"/>
                          </a:solidFill>
                          <a:effectLst/>
                          <a:latin typeface="Times New Roman" pitchFamily="24"/>
                          <a:ea typeface="宋体" pitchFamily="24"/>
                          <a:cs typeface="宋体" pitchFamily="24"/>
                        </a:rPr>
                        <a:t>等</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不带电荷的极性小分子以及甘油</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乙醇</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苯等脂溶性小分子有机物进出细胞</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红细胞吸收葡萄糖</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just"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人体红细胞吸收</a:t>
                      </a:r>
                      <a:r>
                        <a:rPr lang="en-US" altLang="zh-CN" sz="2400" b="0" i="0" u="none" dirty="0">
                          <a:solidFill>
                            <a:srgbClr val="000000"/>
                          </a:solidFill>
                          <a:effectLst/>
                          <a:latin typeface="Times New Roman" pitchFamily="24"/>
                          <a:ea typeface="Times New Roman" pitchFamily="24"/>
                          <a:cs typeface="宋体" pitchFamily="24"/>
                        </a:rPr>
                        <a:t>K</a:t>
                      </a:r>
                      <a:r>
                        <a:rPr lang="zh-CN" altLang="zh-CN" sz="2400" b="0" i="0" u="none" baseline="30000"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和排出</a:t>
                      </a:r>
                      <a:r>
                        <a:rPr lang="en-US" altLang="zh-CN" sz="2400" b="0" i="0" u="none" dirty="0">
                          <a:solidFill>
                            <a:srgbClr val="000000"/>
                          </a:solidFill>
                          <a:effectLst/>
                          <a:latin typeface="Times New Roman" pitchFamily="24"/>
                          <a:ea typeface="Times New Roman" pitchFamily="24"/>
                          <a:cs typeface="宋体" pitchFamily="24"/>
                        </a:rPr>
                        <a:t>Na</a:t>
                      </a:r>
                      <a:r>
                        <a:rPr lang="zh-CN" altLang="zh-CN" sz="2400" b="0" i="0" u="none" baseline="30000"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小肠上皮细胞吸收</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氨基酸</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宋体" pitchFamily="24"/>
                          <a:ea typeface="宋体" pitchFamily="24"/>
                          <a:cs typeface="宋体" pitchFamily="24"/>
                        </a:rPr>
                        <a:t>、</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葡萄糖</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等</a:t>
                      </a:r>
                      <a:r>
                        <a:rPr lang="en-US" altLang="zh-CN" sz="2400" b="0" i="0" u="none" dirty="0">
                          <a:solidFill>
                            <a:srgbClr val="000000"/>
                          </a:solidFill>
                          <a:effectLst/>
                          <a:latin typeface="Times New Roman" pitchFamily="24"/>
                          <a:ea typeface="Times New Roman" pitchFamily="24"/>
                          <a:cs typeface="宋体" pitchFamily="24"/>
                        </a:rPr>
                        <a:t> </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0"/>
                  </a:ext>
                </a:extLst>
              </a:tr>
            </a:tbl>
          </a:graphicData>
        </a:graphic>
      </p:graphicFrame>
      <p:sp>
        <p:nvSpPr>
          <p:cNvPr id="10932" name="yt_shape_10932"/>
          <p:cNvSpPr txBox="1"/>
          <p:nvPr/>
        </p:nvSpPr>
        <p:spPr>
          <a:xfrm>
            <a:off x="576127" y="3291846"/>
            <a:ext cx="10370075" cy="1388778"/>
          </a:xfrm>
          <a:prstGeom prst="rect">
            <a:avLst/>
          </a:prstGeom>
        </p:spPr>
        <p:txBody>
          <a:bodyPr vert="horz" wrap="square" lIns="0" tIns="0" rIns="0" bIns="0" rtlCol="0">
            <a:spAutoFit/>
          </a:bodyPr>
          <a:lstStyle/>
          <a:p>
            <a:pPr indent="609523" algn="just"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转运蛋白分为</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载体蛋白</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和</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通道蛋白</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两种类型</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在转运物质过程中</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会发生自身构象改变的是</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载体蛋白</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水分子可以通过</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自由扩散</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和</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协助扩散</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的方式进出细胞</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更多是以</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协助扩散</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的方式进出细胞</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 </a:t>
            </a:r>
          </a:p>
        </p:txBody>
      </p:sp>
      <p:sp>
        <p:nvSpPr>
          <p:cNvPr id="2" name="文本框 1">
            <a:extLst>
              <a:ext uri="{FF2B5EF4-FFF2-40B4-BE49-F238E27FC236}">
                <a16:creationId xmlns:a16="http://schemas.microsoft.com/office/drawing/2014/main" id="{67DC85C8-4F5C-8B51-FA45-DA3CFF09F4E1}"/>
              </a:ext>
            </a:extLst>
          </p:cNvPr>
          <p:cNvSpPr txBox="1"/>
          <p:nvPr/>
        </p:nvSpPr>
        <p:spPr>
          <a:xfrm>
            <a:off x="9962611" y="2063663"/>
            <a:ext cx="789686" cy="569100"/>
          </a:xfrm>
          <a:prstGeom prst="rect">
            <a:avLst/>
          </a:prstGeom>
          <a:noFill/>
        </p:spPr>
        <p:txBody>
          <a:bodyPr vert="horz" wrap="none" rtlCol="0">
            <a:noAutofit/>
          </a:bodyPr>
          <a:lstStyle/>
          <a:p>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氨基</a:t>
            </a:r>
            <a:endParaRPr lang="zh-CN" altLang="en-US" dirty="0">
              <a:solidFill>
                <a:srgbClr val="FF0000"/>
              </a:solidFill>
            </a:endParaRPr>
          </a:p>
        </p:txBody>
      </p:sp>
      <p:sp>
        <p:nvSpPr>
          <p:cNvPr id="3" name="文本框 2">
            <a:extLst>
              <a:ext uri="{FF2B5EF4-FFF2-40B4-BE49-F238E27FC236}">
                <a16:creationId xmlns:a16="http://schemas.microsoft.com/office/drawing/2014/main" id="{E61CFA1C-71F6-2A3D-EF98-B0FD8B59970F}"/>
              </a:ext>
            </a:extLst>
          </p:cNvPr>
          <p:cNvSpPr txBox="1"/>
          <p:nvPr/>
        </p:nvSpPr>
        <p:spPr>
          <a:xfrm>
            <a:off x="7864914" y="2549570"/>
            <a:ext cx="484886" cy="517983"/>
          </a:xfrm>
          <a:prstGeom prst="rect">
            <a:avLst/>
          </a:prstGeom>
          <a:noFill/>
        </p:spPr>
        <p:txBody>
          <a:bodyPr vert="horz" wrap="none" rtlCol="0">
            <a:noAutofit/>
          </a:bodyPr>
          <a:lstStyle/>
          <a:p>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酸</a:t>
            </a:r>
            <a:endParaRPr lang="zh-CN" altLang="en-US">
              <a:solidFill>
                <a:srgbClr val="FF0000"/>
              </a:solidFill>
            </a:endParaRPr>
          </a:p>
        </p:txBody>
      </p:sp>
      <p:sp>
        <p:nvSpPr>
          <p:cNvPr id="4" name="文本框 3">
            <a:extLst>
              <a:ext uri="{FF2B5EF4-FFF2-40B4-BE49-F238E27FC236}">
                <a16:creationId xmlns:a16="http://schemas.microsoft.com/office/drawing/2014/main" id="{35AB4264-119B-D814-A893-CDD96C7C5C12}"/>
              </a:ext>
            </a:extLst>
          </p:cNvPr>
          <p:cNvSpPr txBox="1"/>
          <p:nvPr/>
        </p:nvSpPr>
        <p:spPr>
          <a:xfrm>
            <a:off x="9084114" y="2549570"/>
            <a:ext cx="1094487" cy="517983"/>
          </a:xfrm>
          <a:prstGeom prst="rect">
            <a:avLst/>
          </a:prstGeom>
          <a:noFill/>
        </p:spPr>
        <p:txBody>
          <a:bodyPr vert="horz" wrap="none" rtlCol="0">
            <a:noAutofit/>
          </a:bodyPr>
          <a:lstStyle/>
          <a:p>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葡萄糖</a:t>
            </a:r>
            <a:endParaRPr lang="zh-CN" altLang="en-US" dirty="0">
              <a:solidFill>
                <a:srgbClr val="FF0000"/>
              </a:solidFill>
            </a:endParaRPr>
          </a:p>
        </p:txBody>
      </p:sp>
      <p:sp>
        <p:nvSpPr>
          <p:cNvPr id="5" name="文本框 4">
            <a:extLst>
              <a:ext uri="{FF2B5EF4-FFF2-40B4-BE49-F238E27FC236}">
                <a16:creationId xmlns:a16="http://schemas.microsoft.com/office/drawing/2014/main" id="{1C675B00-9AED-4C2D-1800-F5950EDFA624}"/>
              </a:ext>
            </a:extLst>
          </p:cNvPr>
          <p:cNvSpPr txBox="1"/>
          <p:nvPr/>
        </p:nvSpPr>
        <p:spPr>
          <a:xfrm>
            <a:off x="3254368" y="3219988"/>
            <a:ext cx="1399287" cy="569100"/>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载体蛋白</a:t>
            </a:r>
            <a:endParaRPr lang="zh-CN" altLang="en-US">
              <a:solidFill>
                <a:srgbClr val="FF0000"/>
              </a:solidFill>
            </a:endParaRPr>
          </a:p>
        </p:txBody>
      </p:sp>
      <p:sp>
        <p:nvSpPr>
          <p:cNvPr id="6" name="文本框 5">
            <a:extLst>
              <a:ext uri="{FF2B5EF4-FFF2-40B4-BE49-F238E27FC236}">
                <a16:creationId xmlns:a16="http://schemas.microsoft.com/office/drawing/2014/main" id="{FDEC3C97-A702-CFD9-A478-B22A2D9BA94F}"/>
              </a:ext>
            </a:extLst>
          </p:cNvPr>
          <p:cNvSpPr txBox="1"/>
          <p:nvPr/>
        </p:nvSpPr>
        <p:spPr>
          <a:xfrm>
            <a:off x="5513894" y="3219988"/>
            <a:ext cx="1399287" cy="569100"/>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通道蛋白</a:t>
            </a:r>
            <a:endParaRPr lang="zh-CN" altLang="en-US" dirty="0">
              <a:solidFill>
                <a:srgbClr val="FF0000"/>
              </a:solidFill>
            </a:endParaRPr>
          </a:p>
        </p:txBody>
      </p:sp>
      <p:sp>
        <p:nvSpPr>
          <p:cNvPr id="7" name="文本框 6">
            <a:extLst>
              <a:ext uri="{FF2B5EF4-FFF2-40B4-BE49-F238E27FC236}">
                <a16:creationId xmlns:a16="http://schemas.microsoft.com/office/drawing/2014/main" id="{4D955362-8799-E56B-2A54-B63C74E91749}"/>
              </a:ext>
            </a:extLst>
          </p:cNvPr>
          <p:cNvSpPr txBox="1"/>
          <p:nvPr/>
        </p:nvSpPr>
        <p:spPr>
          <a:xfrm>
            <a:off x="4847145" y="3708002"/>
            <a:ext cx="1399287" cy="569100"/>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载体蛋白</a:t>
            </a:r>
            <a:endParaRPr lang="zh-CN" altLang="en-US" dirty="0">
              <a:solidFill>
                <a:srgbClr val="FF0000"/>
              </a:solidFill>
            </a:endParaRPr>
          </a:p>
        </p:txBody>
      </p:sp>
      <p:sp>
        <p:nvSpPr>
          <p:cNvPr id="8" name="文本框 7">
            <a:extLst>
              <a:ext uri="{FF2B5EF4-FFF2-40B4-BE49-F238E27FC236}">
                <a16:creationId xmlns:a16="http://schemas.microsoft.com/office/drawing/2014/main" id="{D8CF2E96-0825-454C-EF65-46FFF6D712A4}"/>
              </a:ext>
            </a:extLst>
          </p:cNvPr>
          <p:cNvSpPr txBox="1"/>
          <p:nvPr/>
        </p:nvSpPr>
        <p:spPr>
          <a:xfrm>
            <a:off x="9258362" y="3708002"/>
            <a:ext cx="1399287" cy="569100"/>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自由扩散</a:t>
            </a:r>
            <a:endParaRPr lang="zh-CN" altLang="en-US" dirty="0">
              <a:solidFill>
                <a:srgbClr val="FF0000"/>
              </a:solidFill>
            </a:endParaRPr>
          </a:p>
        </p:txBody>
      </p:sp>
      <p:sp>
        <p:nvSpPr>
          <p:cNvPr id="9" name="文本框 8">
            <a:extLst>
              <a:ext uri="{FF2B5EF4-FFF2-40B4-BE49-F238E27FC236}">
                <a16:creationId xmlns:a16="http://schemas.microsoft.com/office/drawing/2014/main" id="{769DA08E-7A34-D920-FB1A-31B91136EF21}"/>
              </a:ext>
            </a:extLst>
          </p:cNvPr>
          <p:cNvSpPr txBox="1"/>
          <p:nvPr/>
        </p:nvSpPr>
        <p:spPr>
          <a:xfrm>
            <a:off x="1008443" y="4183490"/>
            <a:ext cx="1399287" cy="517983"/>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协助扩散</a:t>
            </a:r>
            <a:endParaRPr lang="zh-CN" altLang="en-US" dirty="0">
              <a:solidFill>
                <a:srgbClr val="FF0000"/>
              </a:solidFill>
            </a:endParaRPr>
          </a:p>
        </p:txBody>
      </p:sp>
      <p:sp>
        <p:nvSpPr>
          <p:cNvPr id="10" name="文本框 9">
            <a:extLst>
              <a:ext uri="{FF2B5EF4-FFF2-40B4-BE49-F238E27FC236}">
                <a16:creationId xmlns:a16="http://schemas.microsoft.com/office/drawing/2014/main" id="{E150C962-DAE7-763A-6190-C2C7D61928D6}"/>
              </a:ext>
            </a:extLst>
          </p:cNvPr>
          <p:cNvSpPr txBox="1"/>
          <p:nvPr/>
        </p:nvSpPr>
        <p:spPr>
          <a:xfrm>
            <a:off x="6582115" y="4183490"/>
            <a:ext cx="1399287" cy="517983"/>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协助扩散</a:t>
            </a:r>
            <a:endParaRPr lang="zh-CN"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P spid="4" grpId="0" build="allAtOnce"/>
      <p:bldP spid="5" grpId="0" build="allAtOnce"/>
      <p:bldP spid="6" grpId="0" build="allAtOnce"/>
      <p:bldP spid="7" grpId="0" build="allAtOnce"/>
      <p:bldP spid="8" grpId="0" build="allAtOnce"/>
      <p:bldP spid="9" grpId="0" build="allAtOnce"/>
      <p:bldP spid="10"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933" name="yt_shape_10933"/>
          <p:cNvSpPr txBox="1"/>
          <p:nvPr/>
        </p:nvSpPr>
        <p:spPr>
          <a:xfrm>
            <a:off x="576000" y="898221"/>
            <a:ext cx="4385816" cy="373115"/>
          </a:xfrm>
          <a:prstGeom prst="rect">
            <a:avLst/>
          </a:prstGeom>
        </p:spPr>
        <p:txBody>
          <a:bodyPr vert="horz" wrap="none" lIns="0" tIns="0" rIns="0" bIns="0" rtlCol="0">
            <a:spAutoFit/>
          </a:bodyPr>
          <a:lstStyle/>
          <a:p>
            <a:pPr algn="just" eaLnBrk="1" latinLnBrk="0" hangingPunct="0">
              <a:lnSpc>
                <a:spcPct val="110000"/>
              </a:lnSpc>
            </a:pPr>
            <a:r>
              <a:rPr lang="zh-CN" altLang="zh-CN" sz="2400" b="0" i="0" u="none">
                <a:solidFill>
                  <a:srgbClr val="000000"/>
                </a:solidFill>
                <a:effectLst/>
                <a:latin typeface="Times New Roman" pitchFamily="24"/>
                <a:ea typeface="黑体" pitchFamily="24"/>
                <a:cs typeface="宋体" pitchFamily="24"/>
              </a:rPr>
              <a:t>二</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黑体" pitchFamily="24"/>
                <a:cs typeface="宋体" pitchFamily="24"/>
              </a:rPr>
              <a:t>大分子物质进出细胞的方式</a:t>
            </a:r>
          </a:p>
        </p:txBody>
      </p:sp>
      <p:pic>
        <p:nvPicPr>
          <p:cNvPr id="10934" name="yt_image_10934">
            <a:extLst>
              <a:ext uri="">
                <a16:creationId xmlns:a16="http://schemas.microsoft.com/office/drawing/2014/main" xmlns:a14="http://schemas.microsoft.com/office/drawing/2010/main" xmlns="" id="{5351258F-BC95-41E6-9372-C2FE361B0291}"/>
              </a:ext>
            </a:extLst>
          </p:cNvPr>
          <p:cNvPicPr>
            <a:picLocks noChangeAspect="1" noChangeArrowheads="1"/>
          </p:cNvPicPr>
          <p:nvPr/>
        </p:nvPicPr>
        <p:blipFill>
          <a:blip r:embed="rId2" cstate="print"/>
          <a:srcRect/>
          <a:stretch>
            <a:fillRect/>
          </a:stretch>
        </p:blipFill>
        <p:spPr bwMode="auto">
          <a:xfrm>
            <a:off x="2225357" y="1322136"/>
            <a:ext cx="7071360" cy="2882900"/>
          </a:xfrm>
          <a:prstGeom prst="rect">
            <a:avLst/>
          </a:prstGeom>
          <a:noFill/>
          <a:extLst>
            <a:ext uri="{909E8E84-426E-40DD-AFC4-6F175D3DCCD1}">
              <a14:hiddenFill xmlns:a14="http://schemas.microsoft.com/office/drawing/2010/main">
                <a:solidFill>
                  <a:srgbClr val="FFFFFF"/>
                </a:solidFill>
              </a14:hiddenFill>
            </a:ext>
          </a:extLst>
        </p:spPr>
      </p:pic>
      <p:sp>
        <p:nvSpPr>
          <p:cNvPr id="10936" name="yt_shape_10936"/>
          <p:cNvSpPr txBox="1"/>
          <p:nvPr/>
        </p:nvSpPr>
        <p:spPr>
          <a:xfrm>
            <a:off x="576127" y="4268362"/>
            <a:ext cx="10370075" cy="779381"/>
          </a:xfrm>
          <a:prstGeom prst="rect">
            <a:avLst/>
          </a:prstGeom>
        </p:spPr>
        <p:txBody>
          <a:bodyPr vert="horz" wrap="square" lIns="0" tIns="0" rIns="0" bIns="0" rtlCol="0">
            <a:spAutoFit/>
          </a:bodyPr>
          <a:lstStyle/>
          <a:p>
            <a:pPr indent="609523" algn="just" eaLnBrk="1" latinLnBrk="0" hangingPunct="0">
              <a:lnSpc>
                <a:spcPct val="110000"/>
              </a:lnSpc>
            </a:pP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胞吞</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和</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胞吐</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说明细胞膜具有一定的流动性</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胞吞和胞吐需要</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消耗能量</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但不需要</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载体蛋白</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 </a:t>
            </a:r>
          </a:p>
        </p:txBody>
      </p:sp>
      <p:sp>
        <p:nvSpPr>
          <p:cNvPr id="3" name="文本框 2">
            <a:extLst>
              <a:ext uri="{FF2B5EF4-FFF2-40B4-BE49-F238E27FC236}">
                <a16:creationId xmlns:a16="http://schemas.microsoft.com/office/drawing/2014/main" id="{CA22780E-4576-9AF4-EC5D-64AA68C1EEC8}"/>
              </a:ext>
            </a:extLst>
          </p:cNvPr>
          <p:cNvSpPr txBox="1"/>
          <p:nvPr/>
        </p:nvSpPr>
        <p:spPr>
          <a:xfrm>
            <a:off x="1400516" y="4209030"/>
            <a:ext cx="789686" cy="495948"/>
          </a:xfrm>
          <a:prstGeom prst="rect">
            <a:avLst/>
          </a:prstGeom>
          <a:noFill/>
        </p:spPr>
        <p:txBody>
          <a:bodyPr vert="horz" wrap="none" rtlCol="0">
            <a:noAutofit/>
          </a:bodyPr>
          <a:lstStyle/>
          <a:p>
            <a:pPr algn="just">
              <a:lnSpc>
                <a:spcPct val="110000"/>
              </a:lnSpc>
            </a:pP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胞吞</a:t>
            </a:r>
            <a:endParaRPr lang="zh-CN" altLang="en-US" dirty="0">
              <a:solidFill>
                <a:srgbClr val="FF0000"/>
              </a:solidFill>
            </a:endParaRPr>
          </a:p>
        </p:txBody>
      </p:sp>
      <p:sp>
        <p:nvSpPr>
          <p:cNvPr id="4" name="文本框 3">
            <a:extLst>
              <a:ext uri="{FF2B5EF4-FFF2-40B4-BE49-F238E27FC236}">
                <a16:creationId xmlns:a16="http://schemas.microsoft.com/office/drawing/2014/main" id="{D465D789-BB2F-090A-F1D6-181F7A45158D}"/>
              </a:ext>
            </a:extLst>
          </p:cNvPr>
          <p:cNvSpPr txBox="1"/>
          <p:nvPr/>
        </p:nvSpPr>
        <p:spPr>
          <a:xfrm>
            <a:off x="2924516" y="4209030"/>
            <a:ext cx="789686" cy="495948"/>
          </a:xfrm>
          <a:prstGeom prst="rect">
            <a:avLst/>
          </a:prstGeom>
          <a:noFill/>
        </p:spPr>
        <p:txBody>
          <a:bodyPr vert="horz" wrap="none" rtlCol="0">
            <a:noAutofit/>
          </a:bodyPr>
          <a:lstStyle/>
          <a:p>
            <a:pPr algn="just">
              <a:lnSpc>
                <a:spcPct val="110000"/>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胞吐</a:t>
            </a:r>
            <a:endParaRPr lang="zh-CN" altLang="en-US">
              <a:solidFill>
                <a:srgbClr val="FF0000"/>
              </a:solidFill>
            </a:endParaRPr>
          </a:p>
        </p:txBody>
      </p:sp>
      <p:sp>
        <p:nvSpPr>
          <p:cNvPr id="5" name="文本框 4">
            <a:extLst>
              <a:ext uri="{FF2B5EF4-FFF2-40B4-BE49-F238E27FC236}">
                <a16:creationId xmlns:a16="http://schemas.microsoft.com/office/drawing/2014/main" id="{23F6CB0D-5707-9642-97CE-A407579EB55B}"/>
              </a:ext>
            </a:extLst>
          </p:cNvPr>
          <p:cNvSpPr txBox="1"/>
          <p:nvPr/>
        </p:nvSpPr>
        <p:spPr>
          <a:xfrm>
            <a:off x="10544515" y="4209030"/>
            <a:ext cx="484886" cy="495948"/>
          </a:xfrm>
          <a:prstGeom prst="rect">
            <a:avLst/>
          </a:prstGeom>
          <a:noFill/>
        </p:spPr>
        <p:txBody>
          <a:bodyPr vert="horz" wrap="none" rtlCol="0">
            <a:noAutofit/>
          </a:bodyPr>
          <a:lstStyle/>
          <a:p>
            <a:pPr algn="just">
              <a:lnSpc>
                <a:spcPct val="110000"/>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消</a:t>
            </a:r>
            <a:endParaRPr lang="zh-CN" altLang="en-US">
              <a:solidFill>
                <a:srgbClr val="FF0000"/>
              </a:solidFill>
            </a:endParaRPr>
          </a:p>
        </p:txBody>
      </p:sp>
      <p:sp>
        <p:nvSpPr>
          <p:cNvPr id="6" name="文本框 5">
            <a:extLst>
              <a:ext uri="{FF2B5EF4-FFF2-40B4-BE49-F238E27FC236}">
                <a16:creationId xmlns:a16="http://schemas.microsoft.com/office/drawing/2014/main" id="{9A76F11B-EE09-DFFC-06EC-0979942FCD34}"/>
              </a:ext>
            </a:extLst>
          </p:cNvPr>
          <p:cNvSpPr txBox="1"/>
          <p:nvPr/>
        </p:nvSpPr>
        <p:spPr>
          <a:xfrm>
            <a:off x="486116" y="4611366"/>
            <a:ext cx="1094487" cy="463119"/>
          </a:xfrm>
          <a:prstGeom prst="rect">
            <a:avLst/>
          </a:prstGeom>
          <a:noFill/>
        </p:spPr>
        <p:txBody>
          <a:bodyPr vert="horz" wrap="none" rtlCol="0">
            <a:noAutofit/>
          </a:bodyPr>
          <a:lstStyle/>
          <a:p>
            <a:pPr algn="just">
              <a:lnSpc>
                <a:spcPct val="110000"/>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耗能量</a:t>
            </a:r>
            <a:endParaRPr lang="zh-CN" altLang="en-US">
              <a:solidFill>
                <a:srgbClr val="FF0000"/>
              </a:solidFill>
            </a:endParaRPr>
          </a:p>
        </p:txBody>
      </p:sp>
      <p:sp>
        <p:nvSpPr>
          <p:cNvPr id="7" name="文本框 6">
            <a:extLst>
              <a:ext uri="{FF2B5EF4-FFF2-40B4-BE49-F238E27FC236}">
                <a16:creationId xmlns:a16="http://schemas.microsoft.com/office/drawing/2014/main" id="{DB3CC0C6-1F79-4D4F-CB1D-3B929FBC528F}"/>
              </a:ext>
            </a:extLst>
          </p:cNvPr>
          <p:cNvSpPr txBox="1"/>
          <p:nvPr/>
        </p:nvSpPr>
        <p:spPr>
          <a:xfrm>
            <a:off x="3534116" y="4611366"/>
            <a:ext cx="1399287" cy="463119"/>
          </a:xfrm>
          <a:prstGeom prst="rect">
            <a:avLst/>
          </a:prstGeom>
          <a:noFill/>
        </p:spPr>
        <p:txBody>
          <a:bodyPr vert="horz" wrap="none" rtlCol="0">
            <a:noAutofit/>
          </a:bodyPr>
          <a:lstStyle/>
          <a:p>
            <a:pPr algn="just">
              <a:lnSpc>
                <a:spcPct val="110000"/>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载体蛋白</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allAtOnce"/>
      <p:bldP spid="5" grpId="0" build="allAtOnce"/>
      <p:bldP spid="6" grpId="0" build="allAtOnce"/>
      <p:bldP spid="7"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graphicFrame>
        <p:nvGraphicFramePr>
          <p:cNvPr id="10940" name="yt_table_10940" title="H_484.35016">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3477783363"/>
              </p:ext>
            </p:extLst>
          </p:nvPr>
        </p:nvGraphicFramePr>
        <p:xfrm>
          <a:off x="576000" y="2487315"/>
          <a:ext cx="10370074" cy="2998662"/>
        </p:xfrm>
        <a:graphic>
          <a:graphicData uri="http://schemas.openxmlformats.org/drawingml/2006/table">
            <a:tbl>
              <a:tblPr>
                <a:tableStyleId>{5940675A-B579-460E-94D1-54222C63F5DA}</a:tableStyleId>
              </a:tblPr>
              <a:tblGrid>
                <a:gridCol w="5921076">
                  <a:extLst>
                    <a:ext uri="{9D8B030D-6E8A-4147-A177-3AD203B41FA5}">
                      <a16:colId xmlns:a16="http://schemas.microsoft.com/office/drawing/2014/main" val="20000"/>
                    </a:ext>
                  </a:extLst>
                </a:gridCol>
                <a:gridCol w="1754797">
                  <a:extLst>
                    <a:ext uri="{9D8B030D-6E8A-4147-A177-3AD203B41FA5}">
                      <a16:colId xmlns:a16="http://schemas.microsoft.com/office/drawing/2014/main" val="20001"/>
                    </a:ext>
                  </a:extLst>
                </a:gridCol>
                <a:gridCol w="1348064">
                  <a:extLst>
                    <a:ext uri="{9D8B030D-6E8A-4147-A177-3AD203B41FA5}">
                      <a16:colId xmlns:a16="http://schemas.microsoft.com/office/drawing/2014/main" val="20002"/>
                    </a:ext>
                  </a:extLst>
                </a:gridCol>
                <a:gridCol w="1346137">
                  <a:extLst>
                    <a:ext uri="{9D8B030D-6E8A-4147-A177-3AD203B41FA5}">
                      <a16:colId xmlns:a16="http://schemas.microsoft.com/office/drawing/2014/main" val="20003"/>
                    </a:ext>
                  </a:extLst>
                </a:gridCol>
              </a:tblGrid>
              <a:tr h="467999">
                <a:tc rowSpan="2">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物质出入细胞的方式</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gridSpan="2">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被动运输</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hMerge="1">
                  <a:txBody>
                    <a:bodyPr/>
                    <a:lstStyle/>
                    <a:p>
                      <a:pPr>
                        <a:lnSpc>
                          <a:spcPct val="129999"/>
                        </a:lnSpc>
                      </a:pPr>
                      <a:endParaRPr/>
                    </a:p>
                  </a:txBody>
                  <a:tcPr/>
                </a:tc>
                <a:tc rowSpan="2">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主动运输</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0"/>
                  </a:ext>
                </a:extLst>
              </a:tr>
              <a:tr h="467999">
                <a:tc vMerge="1">
                  <a:txBody>
                    <a:bodyPr/>
                    <a:lstStyle/>
                    <a:p>
                      <a:pPr algn="l" eaLnBrk="1" latinLnBrk="0" hangingPunct="0">
                        <a:lnSpc>
                          <a:spcPct val="129999"/>
                        </a:lnSpc>
                      </a:pPr>
                      <a:endParaRP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自由扩散</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协助扩散</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vMerge="1">
                  <a:txBody>
                    <a:bodyPr/>
                    <a:lstStyle/>
                    <a:p>
                      <a:pPr algn="l" eaLnBrk="1" latinLnBrk="0" hangingPunct="0">
                        <a:lnSpc>
                          <a:spcPct val="129999"/>
                        </a:lnSpc>
                      </a:pPr>
                      <a:endParaRP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1"/>
                  </a:ext>
                </a:extLst>
              </a:tr>
              <a:tr h="467999">
                <a:tc>
                  <a:txBody>
                    <a:bodyPr/>
                    <a:lstStyle/>
                    <a:p>
                      <a:pPr algn="l"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图例</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Times New Roman" pitchFamily="24"/>
                          <a:cs typeface="宋体" pitchFamily="24"/>
                        </a:rPr>
                        <a:t>•</a:t>
                      </a:r>
                      <a:r>
                        <a:rPr lang="en-US"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的多少代表物质浓度的高低</a:t>
                      </a:r>
                      <a:r>
                        <a:rPr lang="zh-CN" altLang="zh-CN" sz="2400" b="0" i="0" u="none">
                          <a:solidFill>
                            <a:srgbClr val="000000"/>
                          </a:solidFill>
                          <a:effectLst/>
                          <a:latin typeface="宋体" pitchFamily="24"/>
                          <a:ea typeface="宋体" pitchFamily="24"/>
                          <a:cs typeface="宋体" pitchFamily="24"/>
                        </a:rPr>
                        <a:t>）</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7750" b="0" i="0" u="none" spc="11800">
                          <a:noFill/>
                          <a:effectLst/>
                          <a:latin typeface="Times New Roman" pitchFamily="78"/>
                          <a:ea typeface="宋体" pitchFamily="78"/>
                          <a:cs typeface="宋体" pitchFamily="78"/>
                          <a:sym typeface="Finished"/>
                        </a:rPr>
                        <a:t>⁠</a:t>
                      </a:r>
                      <a:endParaRPr lang="zh-CN" altLang="zh-CN" sz="7750" b="0" i="0" u="none" spc="11800">
                        <a:solidFill>
                          <a:srgbClr val="1EE3CF"/>
                        </a:solidFill>
                        <a:effectLst/>
                        <a:latin typeface="Times New Roman" pitchFamily="78"/>
                        <a:ea typeface="宋体" pitchFamily="78"/>
                        <a:cs typeface="宋体" pitchFamily="78"/>
                        <a:sym typeface="Finished"/>
                        <a:hlinkClick r:id="" action="ppaction://macro?name={&quot;type&quot;:&quot;ImageText&quot;,&quot;item&quot;:&quot;ImageText&quot;,&quot;path&quot;:&quot;\\ImageTexts\\0fd77e9e-2b99-46db-a05e-48e65f8c5850.png&quot;}"/>
                      </a:endParaRP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7800" b="0" i="0" u="none" spc="11900">
                          <a:noFill/>
                          <a:effectLst/>
                          <a:latin typeface="Times New Roman" pitchFamily="78"/>
                          <a:ea typeface="宋体" pitchFamily="78"/>
                          <a:cs typeface="宋体" pitchFamily="78"/>
                          <a:sym typeface="Finished"/>
                        </a:rPr>
                        <a:t>⁠</a:t>
                      </a:r>
                      <a:endParaRPr lang="zh-CN" altLang="zh-CN" sz="7800" b="0" i="0" u="none" spc="11900">
                        <a:solidFill>
                          <a:srgbClr val="1EE3CF"/>
                        </a:solidFill>
                        <a:effectLst/>
                        <a:latin typeface="Times New Roman" pitchFamily="78"/>
                        <a:ea typeface="宋体" pitchFamily="78"/>
                        <a:cs typeface="宋体" pitchFamily="78"/>
                        <a:sym typeface="Finished"/>
                        <a:hlinkClick r:id="" action="ppaction://macro?name={&quot;type&quot;:&quot;ImageText&quot;,&quot;item&quot;:&quot;ImageText&quot;,&quot;path&quot;:&quot;\\ImageTexts\\5f201320-3302-4402-a860-3aca84d97b9e.png&quot;}"/>
                      </a:endParaRP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7850" b="0" i="0" u="none" spc="13400" dirty="0">
                          <a:noFill/>
                          <a:effectLst/>
                          <a:latin typeface="Times New Roman" pitchFamily="78"/>
                          <a:ea typeface="宋体" pitchFamily="78"/>
                          <a:cs typeface="宋体" pitchFamily="78"/>
                          <a:sym typeface="Finished"/>
                        </a:rPr>
                        <a:t>⁠</a:t>
                      </a:r>
                      <a:endParaRPr lang="zh-CN" altLang="zh-CN" sz="7850" b="0" i="0" u="none" spc="13400" dirty="0">
                        <a:solidFill>
                          <a:srgbClr val="1EE3CF"/>
                        </a:solidFill>
                        <a:effectLst/>
                        <a:latin typeface="Times New Roman" pitchFamily="78"/>
                        <a:ea typeface="宋体" pitchFamily="78"/>
                        <a:cs typeface="宋体" pitchFamily="78"/>
                        <a:sym typeface="Finished"/>
                        <a:hlinkClick r:id="" action="ppaction://macro?name={&quot;type&quot;:&quot;ImageText&quot;,&quot;item&quot;:&quot;ImageText&quot;,&quot;path&quot;:&quot;\\ImageTexts\\86e8122b-035c-4e11-a7d3-3e1b98dc22c3.png&quot;}"/>
                      </a:endParaRP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2"/>
                  </a:ext>
                </a:extLst>
              </a:tr>
            </a:tbl>
          </a:graphicData>
        </a:graphic>
      </p:graphicFrame>
      <p:pic>
        <p:nvPicPr>
          <p:cNvPr id="3" name="yt_shape_1684576178288">
            <a:extLst>
              <a:ext uri="{FF2B5EF4-FFF2-40B4-BE49-F238E27FC236}">
                <a16:creationId xmlns:a16="http://schemas.microsoft.com/office/drawing/2014/main" id="{66829C09-BE72-0441-A20E-626B6731588E}"/>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6688675" y="4049067"/>
            <a:ext cx="1349744" cy="1382268"/>
          </a:xfrm>
          <a:prstGeom prst="rect">
            <a:avLst/>
          </a:prstGeom>
        </p:spPr>
      </p:pic>
      <p:pic>
        <p:nvPicPr>
          <p:cNvPr id="5" name="yt_shape_1684576178304">
            <a:extLst>
              <a:ext uri="{FF2B5EF4-FFF2-40B4-BE49-F238E27FC236}">
                <a16:creationId xmlns:a16="http://schemas.microsoft.com/office/drawing/2014/main" id="{2842E046-E075-EE7F-9F2C-EDA14CE6CCE7}"/>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8315405" y="4118767"/>
            <a:ext cx="1221064" cy="1242869"/>
          </a:xfrm>
          <a:prstGeom prst="rect">
            <a:avLst/>
          </a:prstGeom>
        </p:spPr>
      </p:pic>
      <p:pic>
        <p:nvPicPr>
          <p:cNvPr id="7" name="yt_shape_1684576178320">
            <a:extLst>
              <a:ext uri="{FF2B5EF4-FFF2-40B4-BE49-F238E27FC236}">
                <a16:creationId xmlns:a16="http://schemas.microsoft.com/office/drawing/2014/main" id="{46A2D1A9-9B44-0950-3CDE-AF82F0FDA906}"/>
              </a:ext>
            </a:extLst>
          </p:cNvPr>
          <p:cNvPicPr>
            <a:picLocks/>
          </p:cNvPicPr>
          <p:nvPr/>
        </p:nvPicPr>
        <p:blipFill>
          <a:blip r:embed="rId4">
            <a:extLst>
              <a:ext uri="{28A0092B-C50C-407E-A947-70E740481C1C}">
                <a14:useLocalDpi xmlns:a14="http://schemas.microsoft.com/office/drawing/2010/main" val="0"/>
              </a:ext>
            </a:extLst>
          </a:blip>
          <a:stretch>
            <a:fillRect/>
          </a:stretch>
        </p:blipFill>
        <p:spPr>
          <a:xfrm>
            <a:off x="9663469" y="4185461"/>
            <a:ext cx="1219137" cy="1109479"/>
          </a:xfrm>
          <a:prstGeom prst="rect">
            <a:avLst/>
          </a:prstGeom>
        </p:spPr>
      </p:pic>
      <p:sp>
        <p:nvSpPr>
          <p:cNvPr id="12" name="yt_shape_10939">
            <a:extLst>
              <a:ext uri="{FF2B5EF4-FFF2-40B4-BE49-F238E27FC236}">
                <a16:creationId xmlns:a16="http://schemas.microsoft.com/office/drawing/2014/main" id="{E634A2E8-8F54-4C75-97B2-860D89629270}"/>
              </a:ext>
            </a:extLst>
          </p:cNvPr>
          <p:cNvSpPr txBox="1"/>
          <p:nvPr/>
        </p:nvSpPr>
        <p:spPr>
          <a:xfrm>
            <a:off x="-50413" y="1943925"/>
            <a:ext cx="10370075" cy="356636"/>
          </a:xfrm>
          <a:prstGeom prst="rect">
            <a:avLst/>
          </a:prstGeom>
        </p:spPr>
        <p:txBody>
          <a:bodyPr vert="horz" wrap="square" lIns="0" tIns="0" rIns="0" bIns="0" rtlCol="0">
            <a:spAutoFit/>
          </a:bodyPr>
          <a:lstStyle/>
          <a:p>
            <a:pPr indent="609523" algn="just" eaLnBrk="1" latinLnBrk="0" hangingPunct="0">
              <a:lnSpc>
                <a:spcPct val="110000"/>
              </a:lnSpc>
            </a:pPr>
            <a:r>
              <a:rPr lang="zh-CN" altLang="zh-CN" sz="2400" b="0" i="0" u="none" spc="-100" dirty="0">
                <a:solidFill>
                  <a:srgbClr val="000000"/>
                </a:solidFill>
                <a:effectLst/>
                <a:latin typeface="Times New Roman" pitchFamily="24"/>
                <a:ea typeface="黑体" pitchFamily="24"/>
                <a:cs typeface="宋体" pitchFamily="24"/>
              </a:rPr>
              <a:t>易错提醒</a:t>
            </a:r>
            <a:r>
              <a:rPr lang="zh-CN" altLang="zh-CN" sz="2400" b="0" i="0" u="none" spc="-100" dirty="0">
                <a:solidFill>
                  <a:srgbClr val="000000"/>
                </a:solidFill>
                <a:effectLst/>
                <a:latin typeface="Times New Roman" pitchFamily="24"/>
                <a:ea typeface="宋体" pitchFamily="24"/>
                <a:cs typeface="宋体" pitchFamily="24"/>
              </a:rPr>
              <a:t>　自由扩散</a:t>
            </a:r>
            <a:r>
              <a:rPr lang="zh-CN" altLang="zh-CN" sz="2400" b="0" i="0" u="none" spc="-100" dirty="0">
                <a:solidFill>
                  <a:srgbClr val="000000"/>
                </a:solidFill>
                <a:effectLst/>
                <a:latin typeface="宋体" pitchFamily="24"/>
                <a:ea typeface="宋体" pitchFamily="24"/>
                <a:cs typeface="宋体" pitchFamily="24"/>
              </a:rPr>
              <a:t>、</a:t>
            </a:r>
            <a:r>
              <a:rPr lang="zh-CN" altLang="zh-CN" sz="2400" b="0" i="0" u="none" spc="-100" dirty="0">
                <a:solidFill>
                  <a:srgbClr val="000000"/>
                </a:solidFill>
                <a:effectLst/>
                <a:latin typeface="Times New Roman" pitchFamily="24"/>
                <a:ea typeface="宋体" pitchFamily="24"/>
                <a:cs typeface="宋体" pitchFamily="24"/>
              </a:rPr>
              <a:t>协助扩散</a:t>
            </a:r>
            <a:r>
              <a:rPr lang="zh-CN" altLang="zh-CN" sz="2400" b="0" i="0" u="none" spc="-100" dirty="0">
                <a:solidFill>
                  <a:srgbClr val="000000"/>
                </a:solidFill>
                <a:effectLst/>
                <a:latin typeface="宋体" pitchFamily="24"/>
                <a:ea typeface="宋体" pitchFamily="24"/>
                <a:cs typeface="宋体" pitchFamily="24"/>
              </a:rPr>
              <a:t>、</a:t>
            </a:r>
            <a:r>
              <a:rPr lang="zh-CN" altLang="zh-CN" sz="2400" b="0" i="0" u="none" spc="-100" dirty="0">
                <a:solidFill>
                  <a:srgbClr val="000000"/>
                </a:solidFill>
                <a:effectLst/>
                <a:latin typeface="Times New Roman" pitchFamily="24"/>
                <a:ea typeface="宋体" pitchFamily="24"/>
                <a:cs typeface="宋体" pitchFamily="24"/>
              </a:rPr>
              <a:t>主动运输三种物质运输方式的图例区分</a:t>
            </a:r>
            <a:r>
              <a:rPr lang="zh-CN" altLang="zh-CN" sz="2400" b="0" i="0" u="none" spc="-100" dirty="0">
                <a:solidFill>
                  <a:srgbClr val="000000"/>
                </a:solidFill>
                <a:effectLst/>
                <a:latin typeface="宋体" pitchFamily="24"/>
                <a:ea typeface="宋体" pitchFamily="24"/>
                <a:cs typeface="宋体" pitchFamily="24"/>
              </a:rPr>
              <a:t>。</a:t>
            </a:r>
          </a:p>
        </p:txBody>
      </p:sp>
      <p:pic>
        <p:nvPicPr>
          <p:cNvPr id="14" name="Picture 10">
            <a:extLst>
              <a:ext uri="{FF2B5EF4-FFF2-40B4-BE49-F238E27FC236}">
                <a16:creationId xmlns:a16="http://schemas.microsoft.com/office/drawing/2014/main" id="{452598F8-0BC6-481E-9860-98BBF0BB78A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69539" y="818416"/>
            <a:ext cx="5184140" cy="837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11">
            <a:extLst>
              <a:ext uri="{FF2B5EF4-FFF2-40B4-BE49-F238E27FC236}">
                <a16:creationId xmlns:a16="http://schemas.microsoft.com/office/drawing/2014/main" id="{9CF364BC-6230-47FD-B97E-8C141DADA0B5}"/>
              </a:ext>
            </a:extLst>
          </p:cNvPr>
          <p:cNvSpPr txBox="1">
            <a:spLocks noChangeArrowheads="1"/>
          </p:cNvSpPr>
          <p:nvPr/>
        </p:nvSpPr>
        <p:spPr bwMode="auto">
          <a:xfrm>
            <a:off x="4191862" y="914152"/>
            <a:ext cx="4047651" cy="624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5214" tIns="57607" rIns="115214" bIns="57607">
            <a:spAutoFit/>
          </a:bodyPr>
          <a:lstStyle/>
          <a:p>
            <a:pPr algn="ctr" fontAlgn="base"/>
            <a:r>
              <a:rPr lang="zh-CN" altLang="en-US" sz="3300" dirty="0">
                <a:solidFill>
                  <a:srgbClr val="000000"/>
                </a:solidFill>
                <a:ea typeface="微软雅黑" panose="020B0503020204020204" pitchFamily="34" charset="-122"/>
                <a:cs typeface="Times New Roman" panose="02020603050405020304" pitchFamily="18" charset="0"/>
              </a:rPr>
              <a:t>二</a:t>
            </a:r>
            <a:r>
              <a:rPr lang="zh-CN" sz="3300" kern="1200" dirty="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维过关</a:t>
            </a:r>
            <a:r>
              <a:rPr lang="en-US" sz="3300" kern="1200" dirty="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a:t>
            </a:r>
            <a:r>
              <a:rPr lang="zh-CN" altLang="en-US" sz="3300" kern="1200" dirty="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过易错</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graphicFrame>
        <p:nvGraphicFramePr>
          <p:cNvPr id="10940" name="yt_table_10940" title="H_484.35016">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4211178270"/>
              </p:ext>
            </p:extLst>
          </p:nvPr>
        </p:nvGraphicFramePr>
        <p:xfrm>
          <a:off x="576000" y="884680"/>
          <a:ext cx="10370074" cy="4659695"/>
        </p:xfrm>
        <a:graphic>
          <a:graphicData uri="http://schemas.openxmlformats.org/drawingml/2006/table">
            <a:tbl>
              <a:tblPr>
                <a:tableStyleId>{5940675A-B579-460E-94D1-54222C63F5DA}</a:tableStyleId>
              </a:tblPr>
              <a:tblGrid>
                <a:gridCol w="5921076">
                  <a:extLst>
                    <a:ext uri="{9D8B030D-6E8A-4147-A177-3AD203B41FA5}">
                      <a16:colId xmlns:a16="http://schemas.microsoft.com/office/drawing/2014/main" val="20000"/>
                    </a:ext>
                  </a:extLst>
                </a:gridCol>
                <a:gridCol w="1754797">
                  <a:extLst>
                    <a:ext uri="{9D8B030D-6E8A-4147-A177-3AD203B41FA5}">
                      <a16:colId xmlns:a16="http://schemas.microsoft.com/office/drawing/2014/main" val="20001"/>
                    </a:ext>
                  </a:extLst>
                </a:gridCol>
                <a:gridCol w="1348064">
                  <a:extLst>
                    <a:ext uri="{9D8B030D-6E8A-4147-A177-3AD203B41FA5}">
                      <a16:colId xmlns:a16="http://schemas.microsoft.com/office/drawing/2014/main" val="20002"/>
                    </a:ext>
                  </a:extLst>
                </a:gridCol>
                <a:gridCol w="1346137">
                  <a:extLst>
                    <a:ext uri="{9D8B030D-6E8A-4147-A177-3AD203B41FA5}">
                      <a16:colId xmlns:a16="http://schemas.microsoft.com/office/drawing/2014/main" val="20003"/>
                    </a:ext>
                  </a:extLst>
                </a:gridCol>
              </a:tblGrid>
              <a:tr h="467999">
                <a:tc rowSpan="2">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物质出入细胞的方式</a:t>
                      </a:r>
                      <a:endParaRPr lang="zh-CN" altLang="zh-CN" sz="2400" b="0" i="0" u="none" dirty="0">
                        <a:solidFill>
                          <a:srgbClr val="000000"/>
                        </a:solidFill>
                        <a:effectLst/>
                        <a:latin typeface="Times New Roman" pitchFamily="24"/>
                        <a:ea typeface="宋体" pitchFamily="24"/>
                        <a:cs typeface="宋体" pitchFamily="24"/>
                      </a:endParaRP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gridSpan="2">
                  <a:txBody>
                    <a:bodyPr/>
                    <a:lstStyle/>
                    <a:p>
                      <a:pPr algn="ctr"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被动运输</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hMerge="1">
                  <a:txBody>
                    <a:bodyPr/>
                    <a:lstStyle/>
                    <a:p>
                      <a:pPr>
                        <a:lnSpc>
                          <a:spcPct val="129999"/>
                        </a:lnSpc>
                      </a:pPr>
                      <a:endParaRPr/>
                    </a:p>
                  </a:txBody>
                  <a:tcPr/>
                </a:tc>
                <a:tc rowSpan="2">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主动运输</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0"/>
                  </a:ext>
                </a:extLst>
              </a:tr>
              <a:tr h="467999">
                <a:tc vMerge="1">
                  <a:txBody>
                    <a:bodyPr/>
                    <a:lstStyle/>
                    <a:p>
                      <a:pPr algn="l" eaLnBrk="1" latinLnBrk="0" hangingPunct="0">
                        <a:lnSpc>
                          <a:spcPct val="129999"/>
                        </a:lnSpc>
                      </a:pPr>
                      <a:endParaRPr/>
                    </a:p>
                  </a:txBody>
                  <a:tcPr anchor="ctr">
                    <a:lnL w="9522" cap="flat" cmpd="sng" algn="ctr">
                      <a:solidFill>
                        <a:srgbClr val="000000"/>
                      </a:solidFill>
                      <a:prstDash val="solid"/>
                      <a:round/>
                    </a:lnL>
                    <a:lnR w="9522" cap="flat" cmpd="sng" algn="ctr">
                      <a:solidFill>
                        <a:srgbClr val="000000"/>
                      </a:solidFill>
                      <a:prstDash val="solid"/>
                      <a:round/>
                      <a:headEnd type="none" w="med" len="med"/>
                      <a:tailEnd type="none" w="med" len="med"/>
                    </a:lnR>
                    <a:lnT w="9522" cap="flat" cmpd="sng" algn="ctr">
                      <a:solidFill>
                        <a:srgbClr val="000000"/>
                      </a:solidFill>
                      <a:prstDash val="solid"/>
                      <a:round/>
                      <a:headEnd type="none" w="med" len="med"/>
                      <a:tailEnd type="none" w="med" len="me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自由扩散</a:t>
                      </a:r>
                      <a:endParaRPr lang="zh-CN" altLang="zh-CN" sz="2400" b="0" i="0" u="none" dirty="0">
                        <a:solidFill>
                          <a:srgbClr val="000000"/>
                        </a:solidFill>
                        <a:effectLst/>
                        <a:latin typeface="Times New Roman" pitchFamily="24"/>
                        <a:ea typeface="宋体" pitchFamily="24"/>
                        <a:cs typeface="宋体" pitchFamily="24"/>
                      </a:endParaRPr>
                    </a:p>
                  </a:txBody>
                  <a:tcPr anchor="ctr">
                    <a:lnL w="9522" cap="flat" cmpd="sng" algn="ctr">
                      <a:solidFill>
                        <a:srgbClr val="000000"/>
                      </a:solidFill>
                      <a:prstDash val="solid"/>
                      <a:round/>
                      <a:headEnd type="none" w="med" len="med"/>
                      <a:tailEnd type="none" w="med" len="med"/>
                    </a:lnL>
                    <a:lnR w="9522" cap="flat" cmpd="sng" algn="ctr">
                      <a:solidFill>
                        <a:srgbClr val="000000"/>
                      </a:solidFill>
                      <a:prstDash val="solid"/>
                      <a:round/>
                      <a:headEnd type="none" w="med" len="med"/>
                      <a:tailEnd type="none" w="med" len="med"/>
                    </a:lnR>
                    <a:lnT w="9522" cap="flat" cmpd="sng" algn="ctr">
                      <a:solidFill>
                        <a:srgbClr val="000000"/>
                      </a:solidFill>
                      <a:prstDash val="solid"/>
                      <a:round/>
                      <a:headEnd type="none" w="med" len="med"/>
                      <a:tailEnd type="none" w="med" len="me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协助扩散</a:t>
                      </a:r>
                      <a:endParaRPr lang="zh-CN" altLang="zh-CN" sz="2400" b="0" i="0" u="none" dirty="0">
                        <a:solidFill>
                          <a:srgbClr val="000000"/>
                        </a:solidFill>
                        <a:effectLst/>
                        <a:latin typeface="Times New Roman" pitchFamily="24"/>
                        <a:ea typeface="宋体" pitchFamily="24"/>
                        <a:cs typeface="宋体" pitchFamily="24"/>
                      </a:endParaRPr>
                    </a:p>
                  </a:txBody>
                  <a:tcPr anchor="ctr">
                    <a:lnL w="9522" cap="flat" cmpd="sng" algn="ctr">
                      <a:solidFill>
                        <a:srgbClr val="000000"/>
                      </a:solidFill>
                      <a:prstDash val="solid"/>
                      <a:round/>
                      <a:headEnd type="none" w="med" len="med"/>
                      <a:tailEnd type="none" w="med" len="med"/>
                    </a:lnL>
                    <a:lnR w="9522" cap="flat" cmpd="sng" algn="ctr">
                      <a:solidFill>
                        <a:srgbClr val="000000"/>
                      </a:solidFill>
                      <a:prstDash val="solid"/>
                      <a:round/>
                      <a:headEnd type="none" w="med" len="med"/>
                      <a:tailEnd type="none" w="med" len="med"/>
                    </a:lnR>
                    <a:lnT w="9522" cap="flat" cmpd="sng" algn="ctr">
                      <a:solidFill>
                        <a:srgbClr val="000000"/>
                      </a:solidFill>
                      <a:prstDash val="solid"/>
                      <a:round/>
                    </a:lnT>
                    <a:lnB w="9522" cap="flat" cmpd="sng" algn="ctr">
                      <a:solidFill>
                        <a:srgbClr val="000000"/>
                      </a:solidFill>
                      <a:prstDash val="solid"/>
                      <a:round/>
                    </a:lnB>
                  </a:tcPr>
                </a:tc>
                <a:tc vMerge="1">
                  <a:txBody>
                    <a:bodyPr/>
                    <a:lstStyle/>
                    <a:p>
                      <a:pPr algn="l" eaLnBrk="1" latinLnBrk="0" hangingPunct="0">
                        <a:lnSpc>
                          <a:spcPct val="129999"/>
                        </a:lnSpc>
                      </a:pPr>
                      <a:endParaRPr/>
                    </a:p>
                  </a:txBody>
                  <a:tcPr anchor="ctr">
                    <a:lnL w="9522" cap="flat" cmpd="sng" algn="ctr">
                      <a:solidFill>
                        <a:srgbClr val="000000"/>
                      </a:solidFill>
                      <a:prstDash val="solid"/>
                      <a:round/>
                      <a:headEnd type="none" w="med" len="med"/>
                      <a:tailEnd type="none" w="med" len="med"/>
                    </a:lnL>
                    <a:lnR w="9522" cap="flat" cmpd="sng" algn="ctr">
                      <a:solidFill>
                        <a:srgbClr val="000000"/>
                      </a:solidFill>
                      <a:prstDash val="solid"/>
                      <a:round/>
                    </a:lnR>
                    <a:lnT w="9522" cap="flat" cmpd="sng" algn="ctr">
                      <a:solidFill>
                        <a:srgbClr val="000000"/>
                      </a:solidFill>
                      <a:prstDash val="solid"/>
                      <a:round/>
                      <a:headEnd type="none" w="med" len="med"/>
                      <a:tailEnd type="none" w="med" len="med"/>
                    </a:lnT>
                    <a:lnB w="9522" cap="flat" cmpd="sng" algn="ctr">
                      <a:solidFill>
                        <a:srgbClr val="000000"/>
                      </a:solidFill>
                      <a:prstDash val="solid"/>
                      <a:round/>
                    </a:lnB>
                  </a:tcPr>
                </a:tc>
                <a:extLst>
                  <a:ext uri="{0D108BD9-81ED-4DB2-BD59-A6C34878D82A}">
                    <a16:rowId xmlns:a16="http://schemas.microsoft.com/office/drawing/2014/main" val="10001"/>
                  </a:ext>
                </a:extLst>
              </a:tr>
              <a:tr h="467999">
                <a:tc>
                  <a:txBody>
                    <a:bodyPr/>
                    <a:lstStyle/>
                    <a:p>
                      <a:pPr algn="l"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表示曲线</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一定浓度范围内</a:t>
                      </a:r>
                      <a:r>
                        <a:rPr lang="zh-CN" altLang="zh-CN" sz="2400" b="0" i="0" u="none">
                          <a:solidFill>
                            <a:srgbClr val="000000"/>
                          </a:solidFill>
                          <a:effectLst/>
                          <a:latin typeface="宋体" pitchFamily="24"/>
                          <a:ea typeface="宋体" pitchFamily="24"/>
                          <a:cs typeface="宋体" pitchFamily="24"/>
                        </a:rPr>
                        <a:t>）</a:t>
                      </a:r>
                    </a:p>
                  </a:txBody>
                  <a:tcPr anchor="ctr">
                    <a:lnL w="9522" cap="flat" cmpd="sng" algn="ctr">
                      <a:solidFill>
                        <a:srgbClr val="000000"/>
                      </a:solidFill>
                      <a:prstDash val="solid"/>
                      <a:round/>
                    </a:lnL>
                    <a:lnR w="9522" cap="flat" cmpd="sng" algn="ctr">
                      <a:solidFill>
                        <a:srgbClr val="000000"/>
                      </a:solidFill>
                      <a:prstDash val="solid"/>
                      <a:round/>
                      <a:headEnd type="none" w="med" len="med"/>
                      <a:tailEnd type="none" w="med" len="med"/>
                    </a:lnR>
                    <a:lnT w="9522" cap="flat" cmpd="sng" algn="ctr">
                      <a:solidFill>
                        <a:srgbClr val="000000"/>
                      </a:solidFill>
                      <a:prstDash val="solid"/>
                      <a:round/>
                      <a:headEnd type="none" w="med" len="med"/>
                      <a:tailEnd type="none" w="med" len="med"/>
                    </a:lnT>
                    <a:lnB w="9522" cap="flat" cmpd="sng" algn="ctr">
                      <a:solidFill>
                        <a:srgbClr val="000000"/>
                      </a:solidFill>
                      <a:prstDash val="solid"/>
                      <a:round/>
                    </a:lnB>
                  </a:tcPr>
                </a:tc>
                <a:tc>
                  <a:txBody>
                    <a:bodyPr/>
                    <a:lstStyle/>
                    <a:p>
                      <a:pPr algn="ctr" eaLnBrk="1" latinLnBrk="0" hangingPunct="0">
                        <a:lnSpc>
                          <a:spcPct val="129999"/>
                        </a:lnSpc>
                      </a:pPr>
                      <a:r>
                        <a:rPr lang="zh-CN" altLang="zh-CN" sz="7700" b="0" i="0" u="none" spc="12500">
                          <a:noFill/>
                          <a:effectLst/>
                          <a:latin typeface="Times New Roman" pitchFamily="77"/>
                          <a:ea typeface="宋体" pitchFamily="77"/>
                          <a:cs typeface="宋体" pitchFamily="77"/>
                          <a:sym typeface="Finished"/>
                        </a:rPr>
                        <a:t>⁠</a:t>
                      </a:r>
                      <a:endParaRPr lang="zh-CN" altLang="zh-CN" sz="7700" b="0" i="0" u="none" spc="12500">
                        <a:solidFill>
                          <a:srgbClr val="1EE3CF"/>
                        </a:solidFill>
                        <a:effectLst/>
                        <a:latin typeface="Times New Roman" pitchFamily="77"/>
                        <a:ea typeface="宋体" pitchFamily="77"/>
                        <a:cs typeface="宋体" pitchFamily="77"/>
                        <a:sym typeface="Finished"/>
                        <a:hlinkClick r:id="" action="ppaction://macro?name={&quot;type&quot;:&quot;ImageText&quot;,&quot;item&quot;:&quot;ImageText&quot;,&quot;path&quot;:&quot;\\ImageTexts\\62cda7a1-6448-481b-bc91-4a917cd4c4e9.png&quot;}"/>
                      </a:endParaRPr>
                    </a:p>
                  </a:txBody>
                  <a:tcPr anchor="ctr">
                    <a:lnL w="9522" cap="flat" cmpd="sng" algn="ctr">
                      <a:solidFill>
                        <a:srgbClr val="000000"/>
                      </a:solidFill>
                      <a:prstDash val="solid"/>
                      <a:round/>
                      <a:headEnd type="none" w="med" len="med"/>
                      <a:tailEnd type="none" w="med" len="med"/>
                    </a:lnL>
                    <a:lnR w="9522" cap="flat" cmpd="sng" algn="ctr">
                      <a:solidFill>
                        <a:srgbClr val="000000"/>
                      </a:solidFill>
                      <a:prstDash val="solid"/>
                      <a:round/>
                      <a:headEnd type="none" w="med" len="med"/>
                      <a:tailEnd type="none" w="med" len="med"/>
                    </a:lnR>
                    <a:lnT w="9522" cap="flat" cmpd="sng" algn="ctr">
                      <a:solidFill>
                        <a:srgbClr val="000000"/>
                      </a:solidFill>
                      <a:prstDash val="solid"/>
                      <a:round/>
                      <a:headEnd type="none" w="med" len="med"/>
                      <a:tailEnd type="none" w="med" len="med"/>
                    </a:lnT>
                    <a:lnB w="9522" cap="flat" cmpd="sng" algn="ctr">
                      <a:solidFill>
                        <a:srgbClr val="000000"/>
                      </a:solidFill>
                      <a:prstDash val="solid"/>
                      <a:round/>
                    </a:lnB>
                  </a:tcPr>
                </a:tc>
                <a:tc>
                  <a:txBody>
                    <a:bodyPr/>
                    <a:lstStyle/>
                    <a:p>
                      <a:pPr algn="ctr" eaLnBrk="1" latinLnBrk="0" hangingPunct="0">
                        <a:lnSpc>
                          <a:spcPct val="129999"/>
                        </a:lnSpc>
                      </a:pPr>
                      <a:r>
                        <a:rPr lang="zh-CN" altLang="zh-CN" sz="7700" b="0" i="0" u="none" spc="12500">
                          <a:noFill/>
                          <a:effectLst/>
                          <a:latin typeface="Times New Roman" pitchFamily="77"/>
                          <a:ea typeface="宋体" pitchFamily="77"/>
                          <a:cs typeface="宋体" pitchFamily="77"/>
                          <a:sym typeface="Finished"/>
                        </a:rPr>
                        <a:t>⁠</a:t>
                      </a:r>
                      <a:endParaRPr lang="zh-CN" altLang="zh-CN" sz="7700" b="0" i="0" u="none" spc="12500">
                        <a:solidFill>
                          <a:srgbClr val="1EE3CF"/>
                        </a:solidFill>
                        <a:effectLst/>
                        <a:latin typeface="Times New Roman" pitchFamily="77"/>
                        <a:ea typeface="宋体" pitchFamily="77"/>
                        <a:cs typeface="宋体" pitchFamily="77"/>
                        <a:sym typeface="Finished"/>
                        <a:hlinkClick r:id="" action="ppaction://macro?name={&quot;type&quot;:&quot;ImageText&quot;,&quot;item&quot;:&quot;ImageText&quot;,&quot;path&quot;:&quot;\\ImageTexts\\989fc818-3409-4b39-acbb-bea0279ffe41.png&quot;}"/>
                      </a:endParaRPr>
                    </a:p>
                  </a:txBody>
                  <a:tcPr anchor="ctr">
                    <a:lnL w="9522" cap="flat" cmpd="sng" algn="ctr">
                      <a:solidFill>
                        <a:srgbClr val="000000"/>
                      </a:solidFill>
                      <a:prstDash val="solid"/>
                      <a:round/>
                      <a:headEnd type="none" w="med" len="med"/>
                      <a:tailEnd type="none" w="med" len="med"/>
                    </a:lnL>
                    <a:lnR w="9522" cap="flat" cmpd="sng" algn="ctr">
                      <a:solidFill>
                        <a:srgbClr val="000000"/>
                      </a:solidFill>
                      <a:prstDash val="solid"/>
                      <a:round/>
                      <a:headEnd type="none" w="med" len="med"/>
                      <a:tailEnd type="none" w="med" len="med"/>
                    </a:lnR>
                    <a:lnT w="9522" cap="flat" cmpd="sng" algn="ctr">
                      <a:solidFill>
                        <a:srgbClr val="000000"/>
                      </a:solidFill>
                      <a:prstDash val="solid"/>
                      <a:round/>
                      <a:headEnd type="none" w="med" len="med"/>
                      <a:tailEnd type="none" w="med" len="med"/>
                    </a:lnT>
                    <a:lnB w="9522" cap="flat" cmpd="sng" algn="ctr">
                      <a:solidFill>
                        <a:srgbClr val="000000"/>
                      </a:solidFill>
                      <a:prstDash val="solid"/>
                      <a:round/>
                    </a:lnB>
                  </a:tcPr>
                </a:tc>
                <a:tc>
                  <a:txBody>
                    <a:bodyPr/>
                    <a:lstStyle/>
                    <a:p>
                      <a:pPr algn="ctr" eaLnBrk="1" latinLnBrk="0" hangingPunct="0">
                        <a:lnSpc>
                          <a:spcPct val="129999"/>
                        </a:lnSpc>
                      </a:pPr>
                      <a:r>
                        <a:rPr lang="zh-CN" altLang="zh-CN" sz="7600" b="0" i="0" u="none" spc="13000" dirty="0">
                          <a:noFill/>
                          <a:effectLst/>
                          <a:latin typeface="Times New Roman" pitchFamily="76"/>
                          <a:ea typeface="宋体" pitchFamily="76"/>
                          <a:cs typeface="宋体" pitchFamily="76"/>
                          <a:sym typeface="Finished"/>
                        </a:rPr>
                        <a:t>⁠</a:t>
                      </a:r>
                      <a:endParaRPr lang="zh-CN" altLang="zh-CN" sz="7600" b="0" i="0" u="none" spc="13000" dirty="0">
                        <a:solidFill>
                          <a:srgbClr val="1EE3CF"/>
                        </a:solidFill>
                        <a:effectLst/>
                        <a:latin typeface="Times New Roman" pitchFamily="76"/>
                        <a:ea typeface="宋体" pitchFamily="76"/>
                        <a:cs typeface="宋体" pitchFamily="76"/>
                        <a:sym typeface="Finished"/>
                        <a:hlinkClick r:id="" action="ppaction://macro?name={&quot;type&quot;:&quot;ImageText&quot;,&quot;item&quot;:&quot;ImageText&quot;,&quot;path&quot;:&quot;\\ImageTexts\\ffcd83f2-f487-4a5c-a871-e8dd367ee5b0.png&quot;}"/>
                      </a:endParaRPr>
                    </a:p>
                  </a:txBody>
                  <a:tcPr anchor="ctr">
                    <a:lnL w="9522" cap="flat" cmpd="sng" algn="ctr">
                      <a:solidFill>
                        <a:srgbClr val="000000"/>
                      </a:solidFill>
                      <a:prstDash val="solid"/>
                      <a:round/>
                      <a:headEnd type="none" w="med" len="med"/>
                      <a:tailEnd type="none" w="med" len="med"/>
                    </a:lnL>
                    <a:lnR w="9522" cap="flat" cmpd="sng" algn="ctr">
                      <a:solidFill>
                        <a:srgbClr val="000000"/>
                      </a:solidFill>
                      <a:prstDash val="solid"/>
                      <a:round/>
                    </a:lnR>
                    <a:lnT w="9522" cap="flat" cmpd="sng" algn="ctr">
                      <a:solidFill>
                        <a:srgbClr val="000000"/>
                      </a:solidFill>
                      <a:prstDash val="solid"/>
                      <a:round/>
                      <a:headEnd type="none" w="med" len="med"/>
                      <a:tailEnd type="none" w="med" len="med"/>
                    </a:lnT>
                    <a:lnB w="9522" cap="flat" cmpd="sng" algn="ctr">
                      <a:solidFill>
                        <a:srgbClr val="000000"/>
                      </a:solidFill>
                      <a:prstDash val="solid"/>
                      <a:round/>
                    </a:lnB>
                  </a:tcPr>
                </a:tc>
                <a:extLst>
                  <a:ext uri="{0D108BD9-81ED-4DB2-BD59-A6C34878D82A}">
                    <a16:rowId xmlns:a16="http://schemas.microsoft.com/office/drawing/2014/main" val="10003"/>
                  </a:ext>
                </a:extLst>
              </a:tr>
              <a:tr h="467999">
                <a:tc>
                  <a:txBody>
                    <a:bodyPr/>
                    <a:lstStyle/>
                    <a:p>
                      <a:pPr algn="l"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细胞</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质</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膜模式图</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8500" b="0" i="0" u="none" spc="12200">
                          <a:noFill/>
                          <a:effectLst/>
                          <a:latin typeface="Times New Roman" pitchFamily="85"/>
                          <a:ea typeface="宋体" pitchFamily="85"/>
                          <a:cs typeface="宋体" pitchFamily="85"/>
                          <a:sym typeface="Finished"/>
                        </a:rPr>
                        <a:t>⁠</a:t>
                      </a:r>
                      <a:endParaRPr lang="zh-CN" altLang="zh-CN" sz="8500" b="0" i="0" u="none" spc="12200">
                        <a:solidFill>
                          <a:srgbClr val="1EE3CF"/>
                        </a:solidFill>
                        <a:effectLst/>
                        <a:latin typeface="Times New Roman" pitchFamily="85"/>
                        <a:ea typeface="宋体" pitchFamily="85"/>
                        <a:cs typeface="宋体" pitchFamily="85"/>
                        <a:sym typeface="Finished"/>
                        <a:hlinkClick r:id="" action="ppaction://macro?name={&quot;type&quot;:&quot;ImageText&quot;,&quot;item&quot;:&quot;ImageText&quot;,&quot;path&quot;:&quot;\\ImageTexts\\3900c709-dd21-4513-80d7-7840a6611a6d.png&quot;}"/>
                      </a:endParaRP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8650" b="0" i="0" u="none" spc="15100">
                          <a:noFill/>
                          <a:effectLst/>
                          <a:latin typeface="Times New Roman" pitchFamily="86"/>
                          <a:ea typeface="宋体" pitchFamily="86"/>
                          <a:cs typeface="宋体" pitchFamily="86"/>
                          <a:sym typeface="Finished"/>
                        </a:rPr>
                        <a:t>⁠</a:t>
                      </a:r>
                      <a:endParaRPr lang="zh-CN" altLang="zh-CN" sz="8650" b="0" i="0" u="none" spc="15100">
                        <a:solidFill>
                          <a:srgbClr val="1EE3CF"/>
                        </a:solidFill>
                        <a:effectLst/>
                        <a:latin typeface="Times New Roman" pitchFamily="86"/>
                        <a:ea typeface="宋体" pitchFamily="86"/>
                        <a:cs typeface="宋体" pitchFamily="86"/>
                        <a:sym typeface="Finished"/>
                        <a:hlinkClick r:id="" action="ppaction://macro?name={&quot;type&quot;:&quot;ImageText&quot;,&quot;item&quot;:&quot;ImageText&quot;,&quot;path&quot;:&quot;\\ImageTexts\\3d06d476-141b-4f26-836f-0ce053ff70e1.png&quot;}"/>
                      </a:endParaRP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8950" b="0" i="0" u="none" spc="17900" dirty="0">
                          <a:noFill/>
                          <a:effectLst/>
                          <a:latin typeface="Times New Roman" pitchFamily="90"/>
                          <a:ea typeface="宋体" pitchFamily="90"/>
                          <a:cs typeface="宋体" pitchFamily="90"/>
                          <a:sym typeface="Finished"/>
                        </a:rPr>
                        <a:t>⁠</a:t>
                      </a:r>
                      <a:endParaRPr lang="zh-CN" altLang="zh-CN" sz="8950" b="0" i="0" u="none" spc="17900" dirty="0">
                        <a:solidFill>
                          <a:srgbClr val="1EE3CF"/>
                        </a:solidFill>
                        <a:effectLst/>
                        <a:latin typeface="Times New Roman" pitchFamily="90"/>
                        <a:ea typeface="宋体" pitchFamily="90"/>
                        <a:cs typeface="宋体" pitchFamily="90"/>
                        <a:sym typeface="Finished"/>
                        <a:hlinkClick r:id="" action="ppaction://macro?name={&quot;type&quot;:&quot;ImageText&quot;,&quot;item&quot;:&quot;ImageText&quot;,&quot;path&quot;:&quot;\\ImageTexts\\a12192b9-2524-46ec-9a8e-4e326f372cc2.png&quot;}"/>
                      </a:endParaRP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4"/>
                  </a:ext>
                </a:extLst>
              </a:tr>
            </a:tbl>
          </a:graphicData>
        </a:graphic>
      </p:graphicFrame>
      <p:pic>
        <p:nvPicPr>
          <p:cNvPr id="9" name="yt_shape_1684576178356">
            <a:extLst>
              <a:ext uri="{FF2B5EF4-FFF2-40B4-BE49-F238E27FC236}">
                <a16:creationId xmlns:a16="http://schemas.microsoft.com/office/drawing/2014/main" id="{7BFA11F1-5030-B792-B6C4-54153CA9F01F}"/>
              </a:ext>
            </a:extLst>
          </p:cNvPr>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6644225" y="2437411"/>
            <a:ext cx="1435804" cy="1373378"/>
          </a:xfrm>
          <a:prstGeom prst="rect">
            <a:avLst/>
          </a:prstGeom>
        </p:spPr>
      </p:pic>
      <p:pic>
        <p:nvPicPr>
          <p:cNvPr id="11" name="yt_shape_1684576178372">
            <a:extLst>
              <a:ext uri="{FF2B5EF4-FFF2-40B4-BE49-F238E27FC236}">
                <a16:creationId xmlns:a16="http://schemas.microsoft.com/office/drawing/2014/main" id="{35071BF4-D3BD-FA3A-701E-82DBF43C51A1}"/>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8315405" y="2537850"/>
            <a:ext cx="1221064" cy="1172499"/>
          </a:xfrm>
          <a:prstGeom prst="rect">
            <a:avLst/>
          </a:prstGeom>
        </p:spPr>
      </p:pic>
      <p:pic>
        <p:nvPicPr>
          <p:cNvPr id="13" name="yt_shape_1684576178388">
            <a:extLst>
              <a:ext uri="{FF2B5EF4-FFF2-40B4-BE49-F238E27FC236}">
                <a16:creationId xmlns:a16="http://schemas.microsoft.com/office/drawing/2014/main" id="{9669854F-F020-65D5-19B7-F0E3A44373F8}"/>
              </a:ext>
            </a:extLst>
          </p:cNvPr>
          <p:cNvPicPr>
            <a:picLocks/>
          </p:cNvPicPr>
          <p:nvPr/>
        </p:nvPicPr>
        <p:blipFill>
          <a:blip r:embed="rId4">
            <a:extLst>
              <a:ext uri="{28A0092B-C50C-407E-A947-70E740481C1C}">
                <a14:useLocalDpi xmlns:a14="http://schemas.microsoft.com/office/drawing/2010/main" val="0"/>
              </a:ext>
            </a:extLst>
          </a:blip>
          <a:stretch>
            <a:fillRect/>
          </a:stretch>
        </p:blipFill>
        <p:spPr>
          <a:xfrm>
            <a:off x="9663469" y="2574163"/>
            <a:ext cx="1219137" cy="1099874"/>
          </a:xfrm>
          <a:prstGeom prst="rect">
            <a:avLst/>
          </a:prstGeom>
        </p:spPr>
      </p:pic>
      <p:pic>
        <p:nvPicPr>
          <p:cNvPr id="15" name="yt_shape_1684576178424">
            <a:extLst>
              <a:ext uri="{FF2B5EF4-FFF2-40B4-BE49-F238E27FC236}">
                <a16:creationId xmlns:a16="http://schemas.microsoft.com/office/drawing/2014/main" id="{F6C20655-F2DC-89F2-D3AF-1D67DEC3553B}"/>
              </a:ext>
            </a:extLst>
          </p:cNvPr>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6663275" y="3942393"/>
            <a:ext cx="1394837" cy="1515999"/>
          </a:xfrm>
          <a:prstGeom prst="rect">
            <a:avLst/>
          </a:prstGeom>
        </p:spPr>
      </p:pic>
      <p:pic>
        <p:nvPicPr>
          <p:cNvPr id="17" name="yt_shape_1684576178441">
            <a:extLst>
              <a:ext uri="{FF2B5EF4-FFF2-40B4-BE49-F238E27FC236}">
                <a16:creationId xmlns:a16="http://schemas.microsoft.com/office/drawing/2014/main" id="{6C633EC8-29D4-C9BE-B400-24A6BEDC1FBD}"/>
              </a:ext>
            </a:extLst>
          </p:cNvPr>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8315405" y="4159074"/>
            <a:ext cx="1221064" cy="1082635"/>
          </a:xfrm>
          <a:prstGeom prst="rect">
            <a:avLst/>
          </a:prstGeom>
        </p:spPr>
      </p:pic>
      <p:pic>
        <p:nvPicPr>
          <p:cNvPr id="19" name="yt_shape_1684576178459">
            <a:extLst>
              <a:ext uri="{FF2B5EF4-FFF2-40B4-BE49-F238E27FC236}">
                <a16:creationId xmlns:a16="http://schemas.microsoft.com/office/drawing/2014/main" id="{D7A61C7E-0733-D712-D75F-935B4B99F492}"/>
              </a:ext>
            </a:extLst>
          </p:cNvPr>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9663469" y="4234404"/>
            <a:ext cx="1219137" cy="931978"/>
          </a:xfrm>
          <a:prstGeom prst="rect">
            <a:avLst/>
          </a:prstGeom>
        </p:spPr>
      </p:pic>
    </p:spTree>
    <p:extLst>
      <p:ext uri="{BB962C8B-B14F-4D97-AF65-F5344CB8AC3E}">
        <p14:creationId xmlns:p14="http://schemas.microsoft.com/office/powerpoint/2010/main" val="808304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pic>
        <p:nvPicPr>
          <p:cNvPr id="4" name="Picture 10">
            <a:extLst>
              <a:ext uri="{FF2B5EF4-FFF2-40B4-BE49-F238E27FC236}">
                <a16:creationId xmlns:a16="http://schemas.microsoft.com/office/drawing/2014/main" id="{8FE946A8-FB6B-E6CB-E402-87C731F9BE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9539" y="1080000"/>
            <a:ext cx="5184140" cy="837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
            <a:extLst>
              <a:ext uri="{FF2B5EF4-FFF2-40B4-BE49-F238E27FC236}">
                <a16:creationId xmlns:a16="http://schemas.microsoft.com/office/drawing/2014/main" id="{9F1BD513-8CAB-B858-4D27-A978D592633B}"/>
              </a:ext>
            </a:extLst>
          </p:cNvPr>
          <p:cNvSpPr txBox="1">
            <a:spLocks noChangeArrowheads="1"/>
          </p:cNvSpPr>
          <p:nvPr/>
        </p:nvSpPr>
        <p:spPr bwMode="auto">
          <a:xfrm>
            <a:off x="4191862" y="1175736"/>
            <a:ext cx="4047651" cy="624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5214" tIns="57607" rIns="115214" bIns="57607">
            <a:spAutoFit/>
          </a:bodyPr>
          <a:lstStyle/>
          <a:p>
            <a:pPr algn="just" fontAlgn="base"/>
            <a:r>
              <a:rPr lang="zh-CN" sz="3300" kern="1200" dirty="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三维过关——过典题</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0944" name="yt_shape_10944"/>
          <p:cNvSpPr txBox="1"/>
          <p:nvPr/>
        </p:nvSpPr>
        <p:spPr>
          <a:xfrm>
            <a:off x="576127" y="1968076"/>
            <a:ext cx="10370075" cy="908647"/>
          </a:xfrm>
          <a:prstGeom prst="rect">
            <a:avLst/>
          </a:prstGeom>
        </p:spPr>
        <p:txBody>
          <a:bodyPr vert="horz" wrap="square" lIns="0" tIns="0" rIns="0" bIns="0" rtlCol="0">
            <a:spAutoFit/>
          </a:bodyPr>
          <a:lstStyle/>
          <a:p>
            <a:pPr algn="just"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例题</a:t>
            </a:r>
            <a:r>
              <a:rPr lang="en-US" altLang="zh-CN" sz="2400" b="1" i="0" u="none">
                <a:solidFill>
                  <a:srgbClr val="000000"/>
                </a:solidFill>
                <a:effectLst/>
                <a:latin typeface="Times New Roman" pitchFamily="24"/>
                <a:ea typeface="Times New Roman" pitchFamily="24"/>
                <a:cs typeface="宋体" pitchFamily="24"/>
              </a:rPr>
              <a:t>1</a:t>
            </a:r>
            <a:r>
              <a:rPr lang="zh-CN" altLang="zh-CN" sz="2400" b="0" i="0" u="none">
                <a:solidFill>
                  <a:srgbClr val="000000"/>
                </a:solidFill>
                <a:effectLst/>
                <a:latin typeface="Times New Roman" pitchFamily="24"/>
                <a:ea typeface="宋体"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2024</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南京六校学业水平合格考模拟</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将刚刚萎蔫的菜叶放入清水中</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菜叶细胞含水量能够得到恢复的主要原因是</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A</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0945" name="yt_table_10945" title="H_66.83008">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3158680981"/>
              </p:ext>
            </p:extLst>
          </p:nvPr>
        </p:nvGraphicFramePr>
        <p:xfrm>
          <a:off x="576000" y="3079875"/>
          <a:ext cx="8485506" cy="848742"/>
        </p:xfrm>
        <a:graphic>
          <a:graphicData uri="http://schemas.openxmlformats.org/drawingml/2006/table">
            <a:tbl>
              <a:tblPr/>
              <a:tblGrid>
                <a:gridCol w="4708843">
                  <a:extLst>
                    <a:ext uri="{9D8B030D-6E8A-4147-A177-3AD203B41FA5}">
                      <a16:colId xmlns:a16="http://schemas.microsoft.com/office/drawing/2014/main" val="10241"/>
                    </a:ext>
                  </a:extLst>
                </a:gridCol>
                <a:gridCol w="3776663">
                  <a:extLst>
                    <a:ext uri="{9D8B030D-6E8A-4147-A177-3AD203B41FA5}">
                      <a16:colId xmlns:a16="http://schemas.microsoft.com/office/drawing/2014/main" val="10242"/>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自由扩散和协助扩散</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主动运输和胞吞</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295"/>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自由扩散和主动运输</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协助扩散和主动运输</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296"/>
                  </a:ext>
                </a:extLst>
              </a:tr>
            </a:tbl>
          </a:graphicData>
        </a:graphic>
      </p:graphicFrame>
      <p:sp>
        <p:nvSpPr>
          <p:cNvPr id="2" name="文本框 1">
            <a:extLst>
              <a:ext uri="{FF2B5EF4-FFF2-40B4-BE49-F238E27FC236}">
                <a16:creationId xmlns:a16="http://schemas.microsoft.com/office/drawing/2014/main" id="{0E3116AF-F152-4B7F-FADA-376E522EA9A8}"/>
              </a:ext>
            </a:extLst>
          </p:cNvPr>
          <p:cNvSpPr txBox="1"/>
          <p:nvPr/>
        </p:nvSpPr>
        <p:spPr>
          <a:xfrm>
            <a:off x="7496515" y="2396758"/>
            <a:ext cx="400748"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A</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947" name="yt_shape_10947"/>
          <p:cNvSpPr txBox="1"/>
          <p:nvPr/>
        </p:nvSpPr>
        <p:spPr>
          <a:xfrm>
            <a:off x="576127" y="935799"/>
            <a:ext cx="10370075" cy="908647"/>
          </a:xfrm>
          <a:prstGeom prst="rect">
            <a:avLst/>
          </a:prstGeom>
        </p:spPr>
        <p:txBody>
          <a:bodyPr vert="horz" wrap="square" lIns="0" tIns="0" rIns="0" bIns="0" rtlCol="0">
            <a:spAutoFit/>
          </a:bodyPr>
          <a:lstStyle/>
          <a:p>
            <a:pPr algn="just" eaLnBrk="1" latinLnBrk="0" hangingPunct="0">
              <a:lnSpc>
                <a:spcPct val="129999"/>
              </a:lnSpc>
            </a:pPr>
            <a:r>
              <a:rPr lang="zh-CN" altLang="zh-CN" sz="2400" b="0" i="0" u="none" dirty="0">
                <a:solidFill>
                  <a:srgbClr val="000000"/>
                </a:solidFill>
                <a:effectLst/>
                <a:latin typeface="Times New Roman" pitchFamily="24"/>
                <a:ea typeface="黑体" pitchFamily="24"/>
                <a:cs typeface="宋体" pitchFamily="24"/>
              </a:rPr>
              <a:t>例题</a:t>
            </a:r>
            <a:r>
              <a:rPr lang="en-US" altLang="zh-CN" sz="2400" b="1" i="0" u="none" dirty="0">
                <a:solidFill>
                  <a:srgbClr val="000000"/>
                </a:solidFill>
                <a:effectLst/>
                <a:latin typeface="Times New Roman" pitchFamily="24"/>
                <a:ea typeface="Times New Roman" pitchFamily="24"/>
                <a:cs typeface="宋体" pitchFamily="24"/>
              </a:rPr>
              <a:t>2</a:t>
            </a:r>
            <a:r>
              <a:rPr lang="zh-CN" altLang="zh-CN" sz="2400" b="0" i="0" u="none" dirty="0">
                <a:solidFill>
                  <a:srgbClr val="000000"/>
                </a:solidFill>
                <a:effectLst/>
                <a:latin typeface="Times New Roman" pitchFamily="24"/>
                <a:ea typeface="宋体" pitchFamily="24"/>
                <a:cs typeface="宋体" pitchFamily="24"/>
              </a:rPr>
              <a:t>　</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2024</a:t>
            </a:r>
            <a:r>
              <a:rPr lang="zh-CN" altLang="zh-CN" sz="2400" b="0" i="0" u="none" dirty="0">
                <a:solidFill>
                  <a:srgbClr val="000000"/>
                </a:solidFill>
                <a:effectLst/>
                <a:latin typeface="Times New Roman" pitchFamily="24"/>
                <a:ea typeface="楷体" pitchFamily="24"/>
                <a:cs typeface="宋体" pitchFamily="24"/>
              </a:rPr>
              <a:t>届</a:t>
            </a:r>
            <a:r>
              <a:rPr lang="en-US" altLang="zh-CN" sz="2400" b="0" i="0" u="none" dirty="0">
                <a:solidFill>
                  <a:srgbClr val="000000"/>
                </a:solidFill>
                <a:effectLst/>
                <a:latin typeface="Times New Roman" pitchFamily="24"/>
                <a:ea typeface="Times New Roman" pitchFamily="24"/>
                <a:cs typeface="宋体" pitchFamily="24"/>
              </a:rPr>
              <a:t>·</a:t>
            </a:r>
            <a:r>
              <a:rPr lang="zh-CN" altLang="zh-CN" sz="2400" b="0" i="0" u="none" dirty="0">
                <a:solidFill>
                  <a:srgbClr val="000000"/>
                </a:solidFill>
                <a:effectLst/>
                <a:latin typeface="Times New Roman" pitchFamily="24"/>
                <a:ea typeface="楷体" pitchFamily="24"/>
                <a:cs typeface="宋体" pitchFamily="24"/>
              </a:rPr>
              <a:t>盐城市学业水平合格考模拟</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如图表示某种物质跨膜运输方式的示意图</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该物质跨膜运输方式是</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宋体" pitchFamily="10"/>
                <a:ea typeface="宋体" pitchFamily="10"/>
                <a:cs typeface="宋体" pitchFamily="10"/>
              </a:rPr>
              <a:t>　</a:t>
            </a:r>
            <a:r>
              <a:rPr lang="en-US" altLang="zh-CN" sz="2400" b="0" i="0" u="none" dirty="0">
                <a:solidFill>
                  <a:srgbClr val="FF0000">
                    <a:alpha val="0"/>
                  </a:srgbClr>
                </a:solidFill>
                <a:effectLst/>
                <a:latin typeface="Times New Roman" pitchFamily="24"/>
                <a:ea typeface="Times New Roman" pitchFamily="24"/>
                <a:cs typeface="宋体" pitchFamily="24"/>
              </a:rPr>
              <a:t>B</a:t>
            </a:r>
            <a:r>
              <a:rPr lang="zh-CN" altLang="zh-CN" sz="2400" b="0" i="0" u="none" dirty="0">
                <a:solidFill>
                  <a:srgbClr val="000000"/>
                </a:solidFill>
                <a:effectLst/>
                <a:latin typeface="宋体" pitchFamily="10"/>
                <a:ea typeface="宋体" pitchFamily="10"/>
                <a:cs typeface="宋体" pitchFamily="10"/>
              </a:rPr>
              <a:t>　</a:t>
            </a:r>
            <a:r>
              <a:rPr lang="zh-CN" altLang="zh-CN" sz="2400" b="0" i="0" u="none" dirty="0">
                <a:solidFill>
                  <a:srgbClr val="000000"/>
                </a:solidFill>
                <a:effectLst/>
                <a:latin typeface="宋体" pitchFamily="24"/>
                <a:ea typeface="宋体" pitchFamily="24"/>
                <a:cs typeface="宋体" pitchFamily="24"/>
              </a:rPr>
              <a:t>）</a:t>
            </a:r>
          </a:p>
        </p:txBody>
      </p:sp>
      <p:pic>
        <p:nvPicPr>
          <p:cNvPr id="10948" name="yt_image_10948">
            <a:extLst>
              <a:ext uri="">
                <a16:creationId xmlns:a16="http://schemas.microsoft.com/office/drawing/2014/main" xmlns:p14="http://schemas.microsoft.com/office/powerpoint/2010/main" xmlns:mc="http://schemas.openxmlformats.org/markup-compatibility/2006" xmlns:a14="http://schemas.microsoft.com/office/drawing/2010/main" xmlns="" id="{5351258F-BC95-41E6-9372-C2FE361B0291}"/>
              </a:ext>
            </a:extLst>
          </p:cNvPr>
          <p:cNvPicPr>
            <a:picLocks noChangeAspect="1" noChangeArrowheads="1"/>
          </p:cNvPicPr>
          <p:nvPr/>
        </p:nvPicPr>
        <p:blipFill>
          <a:blip r:embed="rId2" cstate="print"/>
          <a:srcRect/>
          <a:stretch>
            <a:fillRect/>
          </a:stretch>
        </p:blipFill>
        <p:spPr bwMode="auto">
          <a:xfrm>
            <a:off x="7848672" y="1882464"/>
            <a:ext cx="3097530" cy="177292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950" name="yt_table_10950" title="H_133.66016">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4284557160"/>
              </p:ext>
            </p:extLst>
          </p:nvPr>
        </p:nvGraphicFramePr>
        <p:xfrm>
          <a:off x="575873" y="2028714"/>
          <a:ext cx="2252663" cy="1697484"/>
        </p:xfrm>
        <a:graphic>
          <a:graphicData uri="http://schemas.openxmlformats.org/drawingml/2006/table">
            <a:tbl>
              <a:tblPr/>
              <a:tblGrid>
                <a:gridCol w="2252663">
                  <a:extLst>
                    <a:ext uri="{9D8B030D-6E8A-4147-A177-3AD203B41FA5}">
                      <a16:colId xmlns:a16="http://schemas.microsoft.com/office/drawing/2014/main" val="10243"/>
                    </a:ext>
                  </a:extLst>
                </a:gridCol>
              </a:tblGrid>
              <a:tr h="370840">
                <a:tc>
                  <a:txBody>
                    <a:bodyPr/>
                    <a:lstStyle/>
                    <a:p>
                      <a:pPr marL="0" indent="0" algn="l" eaLnBrk="1" latinLnBrk="0" hangingPunct="0">
                        <a:lnSpc>
                          <a:spcPct val="129999"/>
                        </a:lnSpc>
                      </a:pPr>
                      <a:r>
                        <a:rPr lang="en-US" altLang="zh-CN" sz="2400" b="0" i="0" u="none" dirty="0">
                          <a:solidFill>
                            <a:srgbClr val="000000"/>
                          </a:solidFill>
                          <a:effectLst/>
                          <a:latin typeface="Times New Roman" pitchFamily="24"/>
                          <a:ea typeface="Times New Roman" pitchFamily="24"/>
                          <a:cs typeface="宋体" pitchFamily="24"/>
                        </a:rPr>
                        <a:t>A</a:t>
                      </a:r>
                      <a:r>
                        <a:rPr lang="en-US"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 </a:t>
                      </a:r>
                      <a:r>
                        <a:rPr lang="zh-CN" altLang="zh-CN" sz="2400" b="0" i="0" u="none" dirty="0">
                          <a:solidFill>
                            <a:srgbClr val="000000"/>
                          </a:solidFill>
                          <a:effectLst/>
                          <a:latin typeface="Times New Roman" pitchFamily="24"/>
                          <a:ea typeface="宋体" pitchFamily="24"/>
                          <a:cs typeface="宋体" pitchFamily="24"/>
                        </a:rPr>
                        <a:t>主动运输</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297"/>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协助扩散</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298"/>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自由扩散</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299"/>
                  </a:ext>
                </a:extLst>
              </a:tr>
              <a:tr h="370840">
                <a:tc>
                  <a:txBody>
                    <a:bodyPr/>
                    <a:lstStyle/>
                    <a:p>
                      <a:pPr marL="0" indent="0" algn="l" eaLnBrk="1" latinLnBrk="0" hangingPunct="0">
                        <a:lnSpc>
                          <a:spcPct val="129999"/>
                        </a:lnSpc>
                      </a:pPr>
                      <a:r>
                        <a:rPr lang="en-US" altLang="zh-CN" sz="2400" b="0" i="0" u="none" dirty="0">
                          <a:solidFill>
                            <a:srgbClr val="000000"/>
                          </a:solidFill>
                          <a:effectLst/>
                          <a:latin typeface="Times New Roman" pitchFamily="24"/>
                          <a:ea typeface="Times New Roman" pitchFamily="24"/>
                          <a:cs typeface="宋体" pitchFamily="24"/>
                        </a:rPr>
                        <a:t>D</a:t>
                      </a:r>
                      <a:r>
                        <a:rPr lang="en-US"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 </a:t>
                      </a:r>
                      <a:r>
                        <a:rPr lang="zh-CN" altLang="zh-CN" sz="2400" b="0" i="0" u="none" dirty="0">
                          <a:solidFill>
                            <a:srgbClr val="000000"/>
                          </a:solidFill>
                          <a:effectLst/>
                          <a:latin typeface="Times New Roman" pitchFamily="24"/>
                          <a:ea typeface="宋体" pitchFamily="24"/>
                          <a:cs typeface="宋体" pitchFamily="24"/>
                        </a:rPr>
                        <a:t>胞吞</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300"/>
                  </a:ext>
                </a:extLst>
              </a:tr>
            </a:tbl>
          </a:graphicData>
        </a:graphic>
      </p:graphicFrame>
      <p:sp>
        <p:nvSpPr>
          <p:cNvPr id="2" name="文本框 1">
            <a:extLst>
              <a:ext uri="{FF2B5EF4-FFF2-40B4-BE49-F238E27FC236}">
                <a16:creationId xmlns:a16="http://schemas.microsoft.com/office/drawing/2014/main" id="{79465B16-D7A5-8705-E9B2-3754DE830433}"/>
              </a:ext>
            </a:extLst>
          </p:cNvPr>
          <p:cNvSpPr txBox="1"/>
          <p:nvPr/>
        </p:nvSpPr>
        <p:spPr>
          <a:xfrm>
            <a:off x="5972516" y="1364481"/>
            <a:ext cx="383286"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B</a:t>
            </a:r>
            <a:endParaRPr lang="zh-CN" altLang="en-US">
              <a:solidFill>
                <a:srgbClr val="FF0000"/>
              </a:solidFill>
            </a:endParaRPr>
          </a:p>
        </p:txBody>
      </p:sp>
      <p:sp>
        <p:nvSpPr>
          <p:cNvPr id="6" name="yt_shape_10952">
            <a:extLst>
              <a:ext uri="{FF2B5EF4-FFF2-40B4-BE49-F238E27FC236}">
                <a16:creationId xmlns:a16="http://schemas.microsoft.com/office/drawing/2014/main" id="{C5A95427-16C2-43C5-B129-575A44AC9800}"/>
              </a:ext>
            </a:extLst>
          </p:cNvPr>
          <p:cNvSpPr txBox="1"/>
          <p:nvPr/>
        </p:nvSpPr>
        <p:spPr>
          <a:xfrm>
            <a:off x="575873" y="4207047"/>
            <a:ext cx="10370075" cy="908647"/>
          </a:xfrm>
          <a:prstGeom prst="rect">
            <a:avLst/>
          </a:prstGeom>
        </p:spPr>
        <p:txBody>
          <a:bodyPr vert="horz" wrap="square" lIns="0" tIns="0" rIns="0" bIns="0" rtlCol="0">
            <a:spAutoFit/>
          </a:bodyPr>
          <a:lstStyle/>
          <a:p>
            <a:pPr indent="634" algn="l" eaLnBrk="1" latinLnBrk="0" hangingPunct="0">
              <a:lnSpc>
                <a:spcPct val="129999"/>
              </a:lnSpc>
            </a:pPr>
            <a:r>
              <a:rPr lang="zh-CN" altLang="zh-CN" sz="2400" b="0" i="0" u="none" dirty="0">
                <a:solidFill>
                  <a:srgbClr val="FF0000"/>
                </a:solidFill>
                <a:effectLst/>
                <a:latin typeface="Times New Roman" pitchFamily="24"/>
                <a:ea typeface="黑体" pitchFamily="24"/>
                <a:cs typeface="宋体" pitchFamily="24"/>
              </a:rPr>
              <a:t>解析</a:t>
            </a:r>
            <a:r>
              <a:rPr lang="zh-CN" altLang="zh-CN" sz="2400" b="0" i="0" u="none" dirty="0">
                <a:solidFill>
                  <a:srgbClr val="FF0000"/>
                </a:solidFill>
                <a:effectLst/>
                <a:latin typeface="宋体" pitchFamily="24"/>
                <a:ea typeface="宋体" pitchFamily="24"/>
                <a:cs typeface="宋体" pitchFamily="24"/>
              </a:rPr>
              <a:t>：</a:t>
            </a:r>
            <a:r>
              <a:rPr lang="zh-CN" altLang="zh-CN" sz="2400" b="0" i="0" u="none" dirty="0">
                <a:solidFill>
                  <a:srgbClr val="FF0000"/>
                </a:solidFill>
                <a:effectLst/>
                <a:latin typeface="Times New Roman" pitchFamily="24"/>
                <a:ea typeface="宋体" pitchFamily="24"/>
                <a:cs typeface="宋体" pitchFamily="24"/>
              </a:rPr>
              <a:t>物质的运输方向是从高浓度到低浓度</a:t>
            </a:r>
            <a:r>
              <a:rPr lang="zh-CN" altLang="zh-CN" sz="2400" b="0" i="0" u="none" dirty="0">
                <a:solidFill>
                  <a:srgbClr val="FF0000"/>
                </a:solidFill>
                <a:effectLst/>
                <a:latin typeface="宋体" pitchFamily="24"/>
                <a:ea typeface="宋体" pitchFamily="24"/>
                <a:cs typeface="宋体" pitchFamily="24"/>
              </a:rPr>
              <a:t>，</a:t>
            </a:r>
            <a:r>
              <a:rPr lang="zh-CN" altLang="zh-CN" sz="2400" b="0" i="0" u="none" dirty="0">
                <a:solidFill>
                  <a:srgbClr val="FF0000"/>
                </a:solidFill>
                <a:effectLst/>
                <a:latin typeface="Times New Roman" pitchFamily="24"/>
                <a:ea typeface="宋体" pitchFamily="24"/>
                <a:cs typeface="宋体" pitchFamily="24"/>
              </a:rPr>
              <a:t>需要载体蛋白协助</a:t>
            </a:r>
            <a:r>
              <a:rPr lang="zh-CN" altLang="zh-CN" sz="2400" b="0" i="0" u="none" dirty="0">
                <a:solidFill>
                  <a:srgbClr val="FF0000"/>
                </a:solidFill>
                <a:effectLst/>
                <a:latin typeface="宋体" pitchFamily="24"/>
                <a:ea typeface="宋体" pitchFamily="24"/>
                <a:cs typeface="宋体" pitchFamily="24"/>
              </a:rPr>
              <a:t>，</a:t>
            </a:r>
            <a:r>
              <a:rPr lang="zh-CN" altLang="zh-CN" sz="2400" b="0" i="0" u="none" dirty="0">
                <a:solidFill>
                  <a:srgbClr val="FF0000"/>
                </a:solidFill>
                <a:effectLst/>
                <a:latin typeface="Times New Roman" pitchFamily="24"/>
                <a:ea typeface="宋体" pitchFamily="24"/>
                <a:cs typeface="宋体" pitchFamily="24"/>
              </a:rPr>
              <a:t>不需要消耗能量</a:t>
            </a:r>
            <a:r>
              <a:rPr lang="zh-CN" altLang="zh-CN" sz="2400" b="0" i="0" u="none" dirty="0">
                <a:solidFill>
                  <a:srgbClr val="FF0000"/>
                </a:solidFill>
                <a:effectLst/>
                <a:latin typeface="宋体" pitchFamily="24"/>
                <a:ea typeface="宋体" pitchFamily="24"/>
                <a:cs typeface="宋体" pitchFamily="24"/>
              </a:rPr>
              <a:t>，</a:t>
            </a:r>
            <a:r>
              <a:rPr lang="zh-CN" altLang="zh-CN" sz="2400" b="0" i="0" u="none" dirty="0">
                <a:solidFill>
                  <a:srgbClr val="FF0000"/>
                </a:solidFill>
                <a:effectLst/>
                <a:latin typeface="Times New Roman" pitchFamily="24"/>
                <a:ea typeface="宋体" pitchFamily="24"/>
                <a:cs typeface="宋体" pitchFamily="24"/>
              </a:rPr>
              <a:t>因此属于协助扩散</a:t>
            </a:r>
            <a:r>
              <a:rPr lang="zh-CN" altLang="zh-CN" sz="2400" b="0" i="0" u="none" dirty="0">
                <a:solidFill>
                  <a:srgbClr val="FF0000"/>
                </a:solidFill>
                <a:effectLst/>
                <a:latin typeface="宋体" pitchFamily="24"/>
                <a:ea typeface="宋体" pitchFamily="24"/>
                <a:cs typeface="宋体" pitchFamily="24"/>
              </a:rPr>
              <a:t>。</a:t>
            </a:r>
            <a:r>
              <a:rPr lang="en-US" altLang="zh-CN" sz="2400" b="0" i="0" u="none" dirty="0">
                <a:solidFill>
                  <a:srgbClr val="FF0000"/>
                </a:solidFill>
                <a:effectLst/>
                <a:latin typeface="Times New Roman" pitchFamily="24"/>
                <a:ea typeface="Times New Roman" pitchFamily="24"/>
                <a:cs typeface="宋体" pitchFamily="24"/>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6" grpId="0" build="allAtOnce"/>
    </p:bldLst>
  </p:timing>
</p:sld>
</file>

<file path=ppt/theme/theme1.xml><?xml version="1.0" encoding="utf-8"?>
<a:theme xmlns:a="http://schemas.openxmlformats.org/drawingml/2006/main" name="1">
  <a:themeElements>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690</TotalTime>
  <Words>1588</Words>
  <Application>Microsoft Office PowerPoint</Application>
  <PresentationFormat>自定义</PresentationFormat>
  <Paragraphs>185</Paragraphs>
  <Slides>20</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vt:i4>
      </vt:variant>
    </vt:vector>
  </HeadingPairs>
  <TitlesOfParts>
    <vt:vector size="29" baseType="lpstr">
      <vt:lpstr>黑体</vt:lpstr>
      <vt:lpstr>华文行楷</vt:lpstr>
      <vt:lpstr>宋体</vt:lpstr>
      <vt:lpstr>微软雅黑</vt:lpstr>
      <vt:lpstr>Arial</vt:lpstr>
      <vt:lpstr>Calibri</vt:lpstr>
      <vt:lpstr>Cambria Math</vt:lpstr>
      <vt:lpstr>Times New Roman</vt:lpstr>
      <vt:lpstr>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www.ftpdown.com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赢在微点</dc:title>
  <dc:creator>德杰文化传媒制作</dc:creator>
  <cp:lastModifiedBy>Administrator</cp:lastModifiedBy>
  <cp:revision>214</cp:revision>
  <dcterms:created xsi:type="dcterms:W3CDTF">2016-01-15T05:53:59Z</dcterms:created>
  <dcterms:modified xsi:type="dcterms:W3CDTF">2023-05-20T14:08:22Z</dcterms:modified>
</cp:coreProperties>
</file>