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1" r:id="rId3"/>
    <p:sldId id="258" r:id="rId4"/>
    <p:sldId id="256" r:id="rId5"/>
    <p:sldId id="282" r:id="rId6"/>
    <p:sldId id="270" r:id="rId7"/>
    <p:sldId id="290" r:id="rId8"/>
    <p:sldId id="283" r:id="rId9"/>
    <p:sldId id="257" r:id="rId10"/>
    <p:sldId id="289" r:id="rId11"/>
    <p:sldId id="271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54660" y="419100"/>
            <a:ext cx="11449050" cy="643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660" y="288290"/>
            <a:ext cx="10515600" cy="1325563"/>
          </a:xfrm>
        </p:spPr>
        <p:txBody>
          <a:bodyPr/>
          <a:p>
            <a:r>
              <a:rPr lang="zh-CN" altLang="en-US" sz="4000" b="1">
                <a:solidFill>
                  <a:schemeClr val="tx1"/>
                </a:solidFill>
              </a:rPr>
              <a:t>朗诵入境，词情共达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795"/>
            <a:ext cx="10515600" cy="1325563"/>
          </a:xfrm>
        </p:spPr>
        <p:txBody>
          <a:bodyPr/>
          <a:p>
            <a:r>
              <a:rPr lang="zh-CN" altLang="en-US"/>
              <a:t>我偏爱读诗的荒谬</a:t>
            </a:r>
            <a:r>
              <a:rPr lang="en-US" altLang="zh-CN"/>
              <a:t>——廖伟棠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7540" y="1572260"/>
            <a:ext cx="10515600" cy="4351338"/>
          </a:xfrm>
        </p:spPr>
        <p:txBody>
          <a:bodyPr>
            <a:no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我们不必做诗人，但要做心中有诗的人。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要在世俗的</a:t>
            </a:r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雨里，</a:t>
            </a:r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决定</a:t>
            </a:r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成为自己</a:t>
            </a:r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7013575" y="2517775"/>
            <a:ext cx="4414520" cy="377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请你点评：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351338"/>
          </a:xfrm>
        </p:spPr>
        <p:txBody>
          <a:bodyPr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字音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节奏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断句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重音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情感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tretch>
            <a:fillRect/>
          </a:stretch>
        </p:blipFill>
        <p:spPr>
          <a:xfrm>
            <a:off x="6321923" y="0"/>
            <a:ext cx="452020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-317"/>
            <a:ext cx="9144000" cy="2387600"/>
          </a:xfrm>
        </p:spPr>
        <p:txBody>
          <a:bodyPr/>
          <a:p>
            <a:r>
              <a:rPr lang="zh-CN" altLang="en-US" sz="115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旷味</a:t>
            </a:r>
            <a:r>
              <a:rPr lang="en-US" altLang="zh-CN" sz="115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8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8000"/>
              <a:t>  </a:t>
            </a:r>
            <a:r>
              <a:rPr lang="zh-CN" altLang="en-US" sz="1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豪情</a:t>
            </a:r>
            <a:endParaRPr lang="zh-CN" altLang="en-US" sz="11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387283"/>
            <a:ext cx="9144000" cy="1655762"/>
          </a:xfrm>
        </p:spPr>
        <p:txBody>
          <a:bodyPr/>
          <a:p>
            <a:pPr algn="r"/>
            <a:r>
              <a:rPr lang="en-US" altLang="zh-CN" sz="6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6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且看两首怀古</a:t>
            </a:r>
            <a:endParaRPr lang="zh-CN" altLang="en-US" sz="6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45" y="4839335"/>
            <a:ext cx="12291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东坡之词旷，稼轩之词豪。无二人之胸襟而学其词，犹东施之效捧心也。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365125"/>
            <a:ext cx="12192635" cy="1325880"/>
          </a:xfrm>
        </p:spPr>
        <p:txBody>
          <a:bodyPr>
            <a:noAutofit/>
          </a:bodyPr>
          <a:p>
            <a:pPr algn="ctr"/>
            <a:r>
              <a:rPr lang="zh-CN" altLang="en-US" sz="6600" b="1">
                <a:solidFill>
                  <a:srgbClr val="FF0000"/>
                </a:solidFill>
                <a:effectLst/>
              </a:rPr>
              <a:t>旷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</a:t>
            </a:r>
            <a:r>
              <a:rPr lang="zh-CN" altLang="en-US" sz="6600" b="1">
                <a:solidFill>
                  <a:srgbClr val="FF0000"/>
                </a:solidFill>
                <a:effectLst/>
              </a:rPr>
              <a:t>豪</a:t>
            </a:r>
            <a:endParaRPr lang="zh-CN" altLang="en-US" sz="6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335" y="2039620"/>
            <a:ext cx="11086465" cy="4351655"/>
          </a:xfrm>
        </p:spPr>
        <p:txBody>
          <a:bodyPr/>
          <a:p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大江东</a:t>
            </a:r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去</a:t>
            </a:r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，浪淘尽，千古</a:t>
            </a:r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风流</a:t>
            </a:r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人物。</a:t>
            </a:r>
            <a:endParaRPr lang="zh-CN" altLang="en-US" sz="5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5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千古江山，英雄无觅，孙仲谋处。舞榭歌台，</a:t>
            </a:r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风流</a:t>
            </a:r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总被，雨打风吹</a:t>
            </a:r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去</a:t>
            </a:r>
            <a:r>
              <a:rPr lang="zh-CN" altLang="en-US" sz="5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5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>
            <a:lum bright="24000" contrast="-6000"/>
          </a:blip>
          <a:srcRect r="30057"/>
          <a:stretch>
            <a:fillRect/>
          </a:stretch>
        </p:blipFill>
        <p:spPr>
          <a:xfrm>
            <a:off x="7528560" y="3762375"/>
            <a:ext cx="466344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自题金山画像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宋·苏轼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025" y="1878330"/>
            <a:ext cx="10515600" cy="4979670"/>
          </a:xfrm>
        </p:spPr>
        <p:txBody>
          <a:bodyPr>
            <a:normAutofit lnSpcReduction="20000"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心似已灰之木，身如不系之舟。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问汝平生功业，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黄州惠州儋州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《记承天寺夜游》《赤壁赋》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《定风波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莫听穿林打叶声》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《卜算子·黄州定慧院寓居作》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220" name="图片 100"/>
          <p:cNvPicPr/>
          <p:nvPr>
            <p:custDataLst>
              <p:tags r:id="rId1"/>
            </p:custDataLst>
          </p:nvPr>
        </p:nvPicPr>
        <p:blipFill>
          <a:blip r:embed="rId2">
            <a:lum contrast="6000"/>
          </a:blip>
          <a:srcRect t="8685" b="11178"/>
          <a:stretch>
            <a:fillRect/>
          </a:stretch>
        </p:blipFill>
        <p:spPr>
          <a:xfrm>
            <a:off x="623570" y="635"/>
            <a:ext cx="54622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07"/>
          <p:cNvPicPr/>
          <p:nvPr>
            <p:custDataLst>
              <p:tags r:id="rId3"/>
            </p:custDataLst>
          </p:nvPr>
        </p:nvPicPr>
        <p:blipFill>
          <a:blip r:embed="rId4">
            <a:lum bright="6000" contrast="-12000"/>
          </a:blip>
          <a:srcRect l="-206" t="7958" r="206" b="15819"/>
          <a:stretch>
            <a:fillRect/>
          </a:stretch>
        </p:blipFill>
        <p:spPr>
          <a:xfrm>
            <a:off x="6341110" y="1270"/>
            <a:ext cx="5227955" cy="7092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075" y="349885"/>
            <a:ext cx="11836400" cy="6351270"/>
          </a:xfrm>
        </p:spPr>
        <p:txBody>
          <a:bodyPr>
            <a:noAutofit/>
          </a:bodyPr>
          <a:p>
            <a:pPr fontAlgn="auto">
              <a:lnSpc>
                <a:spcPts val="3560"/>
              </a:lnSpc>
            </a:pP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一轮秋影转金波，飞镜又重磨。把酒问姮娥：被白发，欺人奈何？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560"/>
              </a:lnSpc>
            </a:pP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乘风好去，长空万里，直下看山河。斫去桂婆娑，人道是，清光更多。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ts val="3560"/>
              </a:lnSpc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——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太常引·建康中秋夜为吕叔潜赋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560"/>
              </a:lnSpc>
            </a:pP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560"/>
              </a:lnSpc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醉里挑灯看剑，梦回吹角连营。八百里分麾下炙，五十弦翻塞外声，沙场秋点兵。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560"/>
              </a:lnSpc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马作的卢飞快，弓如霹雳弦惊。了却君王天下事，赢得生前身后名。可怜白发生！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ts val="3560"/>
              </a:lnSpc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——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《破阵子·为陈同甫赋壮词以寄之》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>
            <a:lum bright="6000" contrast="18000"/>
          </a:blip>
          <a:srcRect l="19875" t="9638" r="25575"/>
          <a:stretch>
            <a:fillRect/>
          </a:stretch>
        </p:blipFill>
        <p:spPr>
          <a:xfrm>
            <a:off x="8035290" y="2267585"/>
            <a:ext cx="4156710" cy="4590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/>
          <p:nvPr>
            <p:ph idx="1"/>
          </p:nvPr>
        </p:nvSpPr>
        <p:spPr>
          <a:xfrm>
            <a:off x="488950" y="1108710"/>
            <a:ext cx="8881110" cy="4351655"/>
          </a:xfrm>
        </p:spPr>
        <p:txBody>
          <a:bodyPr>
            <a:noAutofit/>
          </a:bodyPr>
          <a:p>
            <a:pPr fontAlgn="auto">
              <a:lnSpc>
                <a:spcPts val="47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我恨那怯懦的理想主义，它只教人不去注视人生的苦难和心灵的弱点。我们当和太容易被梦想与甘言所欺骗的民众说：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英雄的谎言只是怯懦的表现。世界上只有一种英雄主义：便是注视世界的真面目——并且爱世界。</a:t>
            </a:r>
            <a:endParaRPr lang="zh-CN" altLang="en-US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7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——罗曼罗兰 《米开朗基罗传》序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tretch>
            <a:fillRect/>
          </a:stretch>
        </p:blipFill>
        <p:spPr>
          <a:xfrm>
            <a:off x="7102818" y="0"/>
            <a:ext cx="468053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>
            <a:lum bright="6000" contrast="12000"/>
          </a:blip>
          <a:stretch>
            <a:fillRect/>
          </a:stretch>
        </p:blipFill>
        <p:spPr>
          <a:xfrm>
            <a:off x="332740" y="1047750"/>
            <a:ext cx="6350000" cy="476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BkZjI2YjdkNDVhMWNhNzhhOGE4N2E3ZmM3NDVlM2IifQ=="/>
  <p:tag name="COMMONDATA" val="eyJoZGlkIjoiNWYzNjA3MTUxZTVjYjI4MjQwNDM4Zjg2MGQyZGZiMDc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WPS 演示</Application>
  <PresentationFormat>宽屏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楷体</vt:lpstr>
      <vt:lpstr>微软雅黑</vt:lpstr>
      <vt:lpstr>仿宋</vt:lpstr>
      <vt:lpstr>Calibri</vt:lpstr>
      <vt:lpstr>Arial Unicode MS</vt:lpstr>
      <vt:lpstr>WPS</vt:lpstr>
      <vt:lpstr>朗诵入境，词情共达</vt:lpstr>
      <vt:lpstr>请你点评：</vt:lpstr>
      <vt:lpstr>旷味 与   豪情</vt:lpstr>
      <vt:lpstr>旷                 豪</vt:lpstr>
      <vt:lpstr>自题金山画像——宋·苏轼</vt:lpstr>
      <vt:lpstr>PowerPoint 演示文稿</vt:lpstr>
      <vt:lpstr>PowerPoint 演示文稿</vt:lpstr>
      <vt:lpstr>PowerPoint 演示文稿</vt:lpstr>
      <vt:lpstr>PowerPoint 演示文稿</vt:lpstr>
      <vt:lpstr>我偏爱读诗的荒谬——廖伟棠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陈跑</cp:lastModifiedBy>
  <cp:revision>26</cp:revision>
  <dcterms:created xsi:type="dcterms:W3CDTF">2023-10-17T07:30:00Z</dcterms:created>
  <dcterms:modified xsi:type="dcterms:W3CDTF">2023-10-19T06:09:06Z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24A827ECB40F498AB67A0C5E5BA794D6_12</vt:lpwstr>
  </property>
  <property fmtid="{D5CDD505-2E9C-101B-9397-08002B2CF9AE}" pid="3" name="KSOProductBuildVer">
    <vt:lpwstr>2052-12.1.0.15712</vt:lpwstr>
  </property>
</Properties>
</file>