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6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8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9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0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2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3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4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5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6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17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18.xml" ContentType="application/vnd.openxmlformats-officedocument.presentationml.notesSlide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19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20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8" r:id="rId2"/>
    <p:sldId id="962" r:id="rId3"/>
    <p:sldId id="2100" r:id="rId4"/>
    <p:sldId id="968" r:id="rId5"/>
    <p:sldId id="965" r:id="rId6"/>
    <p:sldId id="2104" r:id="rId7"/>
    <p:sldId id="2099" r:id="rId8"/>
    <p:sldId id="2105" r:id="rId9"/>
    <p:sldId id="2106" r:id="rId10"/>
    <p:sldId id="2108" r:id="rId11"/>
    <p:sldId id="2103" r:id="rId12"/>
    <p:sldId id="2109" r:id="rId13"/>
    <p:sldId id="2111" r:id="rId14"/>
    <p:sldId id="2110" r:id="rId15"/>
    <p:sldId id="2112" r:id="rId16"/>
    <p:sldId id="2113" r:id="rId17"/>
    <p:sldId id="2114" r:id="rId18"/>
    <p:sldId id="2115" r:id="rId19"/>
    <p:sldId id="2101" r:id="rId20"/>
    <p:sldId id="2102" r:id="rId21"/>
    <p:sldId id="2116" r:id="rId22"/>
    <p:sldId id="2117" r:id="rId23"/>
    <p:sldId id="2119" r:id="rId24"/>
    <p:sldId id="211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>
          <p15:clr>
            <a:srgbClr val="A4A3A4"/>
          </p15:clr>
        </p15:guide>
        <p15:guide id="2" pos="38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9111123" initials="k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BFB"/>
    <a:srgbClr val="3333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96"/>
      </p:cViewPr>
      <p:guideLst>
        <p:guide orient="horz" pos="2236"/>
        <p:guide pos="3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heme" Target="../theme/theme2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29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4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4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4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4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4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4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4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4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917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0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3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48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638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12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35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0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43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902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407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677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9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81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08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4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58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9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820373" y="131818"/>
            <a:ext cx="10551477" cy="6594587"/>
            <a:chOff x="5758763" y="583144"/>
            <a:chExt cx="2701699" cy="1977578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 bwMode="auto">
            <a:xfrm>
              <a:off x="6901655" y="2342974"/>
              <a:ext cx="415046" cy="168531"/>
            </a:xfrm>
            <a:prstGeom prst="rect">
              <a:avLst/>
            </a:prstGeom>
            <a:solidFill>
              <a:srgbClr val="B1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" name="任意多边形 6"/>
            <p:cNvSpPr/>
            <p:nvPr>
              <p:custDataLst>
                <p:tags r:id="rId3"/>
              </p:custDataLst>
            </p:nvPr>
          </p:nvSpPr>
          <p:spPr bwMode="auto">
            <a:xfrm>
              <a:off x="6901655" y="2342974"/>
              <a:ext cx="415046" cy="131705"/>
            </a:xfrm>
            <a:custGeom>
              <a:avLst/>
              <a:gdLst>
                <a:gd name="T0" fmla="*/ 479 w 479"/>
                <a:gd name="T1" fmla="*/ 152 h 152"/>
                <a:gd name="T2" fmla="*/ 0 w 479"/>
                <a:gd name="T3" fmla="*/ 104 h 152"/>
                <a:gd name="T4" fmla="*/ 0 w 479"/>
                <a:gd name="T5" fmla="*/ 0 h 152"/>
                <a:gd name="T6" fmla="*/ 479 w 479"/>
                <a:gd name="T7" fmla="*/ 0 h 152"/>
                <a:gd name="T8" fmla="*/ 479 w 4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52">
                  <a:moveTo>
                    <a:pt x="479" y="152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79" y="152"/>
                  </a:lnTo>
                  <a:close/>
                </a:path>
              </a:pathLst>
            </a:custGeom>
            <a:solidFill>
              <a:srgbClr val="8F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" name="任意多边形 7"/>
            <p:cNvSpPr/>
            <p:nvPr>
              <p:custDataLst>
                <p:tags r:id="rId4"/>
              </p:custDataLst>
            </p:nvPr>
          </p:nvSpPr>
          <p:spPr bwMode="auto">
            <a:xfrm>
              <a:off x="6638244" y="2499114"/>
              <a:ext cx="941868" cy="61608"/>
            </a:xfrm>
            <a:custGeom>
              <a:avLst/>
              <a:gdLst>
                <a:gd name="T0" fmla="*/ 434 w 458"/>
                <a:gd name="T1" fmla="*/ 0 h 47"/>
                <a:gd name="T2" fmla="*/ 24 w 458"/>
                <a:gd name="T3" fmla="*/ 0 h 47"/>
                <a:gd name="T4" fmla="*/ 0 w 458"/>
                <a:gd name="T5" fmla="*/ 23 h 47"/>
                <a:gd name="T6" fmla="*/ 0 w 458"/>
                <a:gd name="T7" fmla="*/ 47 h 47"/>
                <a:gd name="T8" fmla="*/ 458 w 458"/>
                <a:gd name="T9" fmla="*/ 47 h 47"/>
                <a:gd name="T10" fmla="*/ 458 w 458"/>
                <a:gd name="T11" fmla="*/ 23 h 47"/>
                <a:gd name="T12" fmla="*/ 434 w 45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47">
                  <a:moveTo>
                    <a:pt x="43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58" y="47"/>
                    <a:pt x="458" y="47"/>
                    <a:pt x="458" y="47"/>
                  </a:cubicBezTo>
                  <a:cubicBezTo>
                    <a:pt x="458" y="23"/>
                    <a:pt x="458" y="23"/>
                    <a:pt x="458" y="23"/>
                  </a:cubicBezTo>
                  <a:cubicBezTo>
                    <a:pt x="458" y="10"/>
                    <a:pt x="447" y="0"/>
                    <a:pt x="434" y="0"/>
                  </a:cubicBezTo>
                  <a:close/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" name="任意多边形 8"/>
            <p:cNvSpPr/>
            <p:nvPr>
              <p:custDataLst>
                <p:tags r:id="rId5"/>
              </p:custDataLst>
            </p:nvPr>
          </p:nvSpPr>
          <p:spPr bwMode="auto">
            <a:xfrm>
              <a:off x="5758763" y="583144"/>
              <a:ext cx="2701699" cy="1821350"/>
            </a:xfrm>
            <a:custGeom>
              <a:avLst/>
              <a:gdLst>
                <a:gd name="T0" fmla="*/ 1290 w 1314"/>
                <a:gd name="T1" fmla="*/ 0 h 885"/>
                <a:gd name="T2" fmla="*/ 24 w 1314"/>
                <a:gd name="T3" fmla="*/ 0 h 885"/>
                <a:gd name="T4" fmla="*/ 0 w 1314"/>
                <a:gd name="T5" fmla="*/ 25 h 885"/>
                <a:gd name="T6" fmla="*/ 0 w 1314"/>
                <a:gd name="T7" fmla="*/ 860 h 885"/>
                <a:gd name="T8" fmla="*/ 24 w 1314"/>
                <a:gd name="T9" fmla="*/ 885 h 885"/>
                <a:gd name="T10" fmla="*/ 1290 w 1314"/>
                <a:gd name="T11" fmla="*/ 885 h 885"/>
                <a:gd name="T12" fmla="*/ 1314 w 1314"/>
                <a:gd name="T13" fmla="*/ 860 h 885"/>
                <a:gd name="T14" fmla="*/ 1314 w 1314"/>
                <a:gd name="T15" fmla="*/ 25 h 885"/>
                <a:gd name="T16" fmla="*/ 1290 w 1314"/>
                <a:gd name="T17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885">
                  <a:moveTo>
                    <a:pt x="129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0" y="874"/>
                    <a:pt x="11" y="885"/>
                    <a:pt x="24" y="885"/>
                  </a:cubicBezTo>
                  <a:cubicBezTo>
                    <a:pt x="1290" y="885"/>
                    <a:pt x="1290" y="885"/>
                    <a:pt x="1290" y="885"/>
                  </a:cubicBezTo>
                  <a:cubicBezTo>
                    <a:pt x="1303" y="885"/>
                    <a:pt x="1314" y="874"/>
                    <a:pt x="1314" y="860"/>
                  </a:cubicBezTo>
                  <a:cubicBezTo>
                    <a:pt x="1314" y="25"/>
                    <a:pt x="1314" y="25"/>
                    <a:pt x="1314" y="25"/>
                  </a:cubicBezTo>
                  <a:cubicBezTo>
                    <a:pt x="1314" y="11"/>
                    <a:pt x="1303" y="0"/>
                    <a:pt x="1290" y="0"/>
                  </a:cubicBezTo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" name="任意多边形 9"/>
            <p:cNvSpPr/>
            <p:nvPr>
              <p:custDataLst>
                <p:tags r:id="rId6"/>
              </p:custDataLst>
            </p:nvPr>
          </p:nvSpPr>
          <p:spPr bwMode="auto">
            <a:xfrm>
              <a:off x="5799488" y="634267"/>
              <a:ext cx="2619382" cy="1708707"/>
            </a:xfrm>
            <a:custGeom>
              <a:avLst/>
              <a:gdLst>
                <a:gd name="T0" fmla="*/ 1264 w 1274"/>
                <a:gd name="T1" fmla="*/ 760 h 760"/>
                <a:gd name="T2" fmla="*/ 10 w 1274"/>
                <a:gd name="T3" fmla="*/ 760 h 760"/>
                <a:gd name="T4" fmla="*/ 0 w 1274"/>
                <a:gd name="T5" fmla="*/ 750 h 760"/>
                <a:gd name="T6" fmla="*/ 0 w 1274"/>
                <a:gd name="T7" fmla="*/ 10 h 760"/>
                <a:gd name="T8" fmla="*/ 10 w 1274"/>
                <a:gd name="T9" fmla="*/ 0 h 760"/>
                <a:gd name="T10" fmla="*/ 1264 w 1274"/>
                <a:gd name="T11" fmla="*/ 0 h 760"/>
                <a:gd name="T12" fmla="*/ 1274 w 1274"/>
                <a:gd name="T13" fmla="*/ 10 h 760"/>
                <a:gd name="T14" fmla="*/ 1274 w 1274"/>
                <a:gd name="T15" fmla="*/ 750 h 760"/>
                <a:gd name="T16" fmla="*/ 1264 w 1274"/>
                <a:gd name="T17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4" h="760">
                  <a:moveTo>
                    <a:pt x="1264" y="760"/>
                  </a:moveTo>
                  <a:cubicBezTo>
                    <a:pt x="10" y="760"/>
                    <a:pt x="10" y="760"/>
                    <a:pt x="10" y="760"/>
                  </a:cubicBezTo>
                  <a:cubicBezTo>
                    <a:pt x="5" y="760"/>
                    <a:pt x="0" y="756"/>
                    <a:pt x="0" y="75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264" y="0"/>
                    <a:pt x="1264" y="0"/>
                    <a:pt x="1264" y="0"/>
                  </a:cubicBezTo>
                  <a:cubicBezTo>
                    <a:pt x="1270" y="0"/>
                    <a:pt x="1274" y="4"/>
                    <a:pt x="1274" y="10"/>
                  </a:cubicBezTo>
                  <a:cubicBezTo>
                    <a:pt x="1274" y="750"/>
                    <a:pt x="1274" y="750"/>
                    <a:pt x="1274" y="750"/>
                  </a:cubicBezTo>
                  <a:cubicBezTo>
                    <a:pt x="1274" y="756"/>
                    <a:pt x="1270" y="760"/>
                    <a:pt x="1264" y="760"/>
                  </a:cubicBezTo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 sz="1270"/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1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19.jpeg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2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notesSlide" Target="../notesSlides/notesSlide9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3" Type="http://schemas.openxmlformats.org/officeDocument/2006/relationships/tags" Target="../tags/tag21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20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2.png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image" Target="../media/image21.emf"/><Relationship Id="rId5" Type="http://schemas.openxmlformats.org/officeDocument/2006/relationships/tags" Target="../tags/tag241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40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wmf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oleObject" Target="../embeddings/oleObject3.bin"/><Relationship Id="rId2" Type="http://schemas.openxmlformats.org/officeDocument/2006/relationships/tags" Target="../tags/tag246.xml"/><Relationship Id="rId16" Type="http://schemas.openxmlformats.org/officeDocument/2006/relationships/image" Target="../media/image22.jpe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image" Target="../media/image2.png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0.xml"/><Relationship Id="rId16" Type="http://schemas.openxmlformats.org/officeDocument/2006/relationships/image" Target="../media/image20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5" Type="http://schemas.openxmlformats.org/officeDocument/2006/relationships/image" Target="../media/image24.jpeg"/><Relationship Id="rId10" Type="http://schemas.openxmlformats.org/officeDocument/2006/relationships/tags" Target="../tags/tag268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97.xml"/><Relationship Id="rId117" Type="http://schemas.openxmlformats.org/officeDocument/2006/relationships/image" Target="../media/image2.png"/><Relationship Id="rId21" Type="http://schemas.openxmlformats.org/officeDocument/2006/relationships/tags" Target="../tags/tag292.xml"/><Relationship Id="rId42" Type="http://schemas.openxmlformats.org/officeDocument/2006/relationships/tags" Target="../tags/tag313.xml"/><Relationship Id="rId47" Type="http://schemas.openxmlformats.org/officeDocument/2006/relationships/tags" Target="../tags/tag318.xml"/><Relationship Id="rId63" Type="http://schemas.openxmlformats.org/officeDocument/2006/relationships/tags" Target="../tags/tag334.xml"/><Relationship Id="rId68" Type="http://schemas.openxmlformats.org/officeDocument/2006/relationships/tags" Target="../tags/tag339.xml"/><Relationship Id="rId84" Type="http://schemas.openxmlformats.org/officeDocument/2006/relationships/tags" Target="../tags/tag355.xml"/><Relationship Id="rId89" Type="http://schemas.openxmlformats.org/officeDocument/2006/relationships/tags" Target="../tags/tag360.xml"/><Relationship Id="rId112" Type="http://schemas.openxmlformats.org/officeDocument/2006/relationships/tags" Target="../tags/tag383.xml"/><Relationship Id="rId16" Type="http://schemas.openxmlformats.org/officeDocument/2006/relationships/tags" Target="../tags/tag287.xml"/><Relationship Id="rId107" Type="http://schemas.openxmlformats.org/officeDocument/2006/relationships/tags" Target="../tags/tag378.xml"/><Relationship Id="rId11" Type="http://schemas.openxmlformats.org/officeDocument/2006/relationships/tags" Target="../tags/tag282.xml"/><Relationship Id="rId32" Type="http://schemas.openxmlformats.org/officeDocument/2006/relationships/tags" Target="../tags/tag303.xml"/><Relationship Id="rId37" Type="http://schemas.openxmlformats.org/officeDocument/2006/relationships/tags" Target="../tags/tag308.xml"/><Relationship Id="rId53" Type="http://schemas.openxmlformats.org/officeDocument/2006/relationships/tags" Target="../tags/tag324.xml"/><Relationship Id="rId58" Type="http://schemas.openxmlformats.org/officeDocument/2006/relationships/tags" Target="../tags/tag329.xml"/><Relationship Id="rId74" Type="http://schemas.openxmlformats.org/officeDocument/2006/relationships/tags" Target="../tags/tag345.xml"/><Relationship Id="rId79" Type="http://schemas.openxmlformats.org/officeDocument/2006/relationships/tags" Target="../tags/tag350.xml"/><Relationship Id="rId102" Type="http://schemas.openxmlformats.org/officeDocument/2006/relationships/tags" Target="../tags/tag373.xml"/><Relationship Id="rId5" Type="http://schemas.openxmlformats.org/officeDocument/2006/relationships/tags" Target="../tags/tag276.xml"/><Relationship Id="rId90" Type="http://schemas.openxmlformats.org/officeDocument/2006/relationships/tags" Target="../tags/tag361.xml"/><Relationship Id="rId95" Type="http://schemas.openxmlformats.org/officeDocument/2006/relationships/tags" Target="../tags/tag366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43" Type="http://schemas.openxmlformats.org/officeDocument/2006/relationships/tags" Target="../tags/tag314.xml"/><Relationship Id="rId48" Type="http://schemas.openxmlformats.org/officeDocument/2006/relationships/tags" Target="../tags/tag319.xml"/><Relationship Id="rId64" Type="http://schemas.openxmlformats.org/officeDocument/2006/relationships/tags" Target="../tags/tag335.xml"/><Relationship Id="rId69" Type="http://schemas.openxmlformats.org/officeDocument/2006/relationships/tags" Target="../tags/tag340.xml"/><Relationship Id="rId113" Type="http://schemas.openxmlformats.org/officeDocument/2006/relationships/tags" Target="../tags/tag384.xml"/><Relationship Id="rId118" Type="http://schemas.openxmlformats.org/officeDocument/2006/relationships/image" Target="../media/image25.png"/><Relationship Id="rId80" Type="http://schemas.openxmlformats.org/officeDocument/2006/relationships/tags" Target="../tags/tag351.xml"/><Relationship Id="rId85" Type="http://schemas.openxmlformats.org/officeDocument/2006/relationships/tags" Target="../tags/tag356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33" Type="http://schemas.openxmlformats.org/officeDocument/2006/relationships/tags" Target="../tags/tag304.xml"/><Relationship Id="rId38" Type="http://schemas.openxmlformats.org/officeDocument/2006/relationships/tags" Target="../tags/tag309.xml"/><Relationship Id="rId59" Type="http://schemas.openxmlformats.org/officeDocument/2006/relationships/tags" Target="../tags/tag330.xml"/><Relationship Id="rId103" Type="http://schemas.openxmlformats.org/officeDocument/2006/relationships/tags" Target="../tags/tag374.xml"/><Relationship Id="rId108" Type="http://schemas.openxmlformats.org/officeDocument/2006/relationships/tags" Target="../tags/tag379.xml"/><Relationship Id="rId54" Type="http://schemas.openxmlformats.org/officeDocument/2006/relationships/tags" Target="../tags/tag325.xml"/><Relationship Id="rId70" Type="http://schemas.openxmlformats.org/officeDocument/2006/relationships/tags" Target="../tags/tag341.xml"/><Relationship Id="rId75" Type="http://schemas.openxmlformats.org/officeDocument/2006/relationships/tags" Target="../tags/tag346.xml"/><Relationship Id="rId91" Type="http://schemas.openxmlformats.org/officeDocument/2006/relationships/tags" Target="../tags/tag362.xml"/><Relationship Id="rId96" Type="http://schemas.openxmlformats.org/officeDocument/2006/relationships/tags" Target="../tags/tag367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49" Type="http://schemas.openxmlformats.org/officeDocument/2006/relationships/tags" Target="../tags/tag320.xml"/><Relationship Id="rId114" Type="http://schemas.openxmlformats.org/officeDocument/2006/relationships/tags" Target="../tags/tag385.xml"/><Relationship Id="rId119" Type="http://schemas.openxmlformats.org/officeDocument/2006/relationships/image" Target="../media/image26.svg"/><Relationship Id="rId10" Type="http://schemas.openxmlformats.org/officeDocument/2006/relationships/tags" Target="../tags/tag281.xml"/><Relationship Id="rId31" Type="http://schemas.openxmlformats.org/officeDocument/2006/relationships/tags" Target="../tags/tag302.xml"/><Relationship Id="rId44" Type="http://schemas.openxmlformats.org/officeDocument/2006/relationships/tags" Target="../tags/tag315.xml"/><Relationship Id="rId52" Type="http://schemas.openxmlformats.org/officeDocument/2006/relationships/tags" Target="../tags/tag323.xml"/><Relationship Id="rId60" Type="http://schemas.openxmlformats.org/officeDocument/2006/relationships/tags" Target="../tags/tag331.xml"/><Relationship Id="rId65" Type="http://schemas.openxmlformats.org/officeDocument/2006/relationships/tags" Target="../tags/tag336.xml"/><Relationship Id="rId73" Type="http://schemas.openxmlformats.org/officeDocument/2006/relationships/tags" Target="../tags/tag344.xml"/><Relationship Id="rId78" Type="http://schemas.openxmlformats.org/officeDocument/2006/relationships/tags" Target="../tags/tag349.xml"/><Relationship Id="rId81" Type="http://schemas.openxmlformats.org/officeDocument/2006/relationships/tags" Target="../tags/tag352.xml"/><Relationship Id="rId86" Type="http://schemas.openxmlformats.org/officeDocument/2006/relationships/tags" Target="../tags/tag357.xml"/><Relationship Id="rId94" Type="http://schemas.openxmlformats.org/officeDocument/2006/relationships/tags" Target="../tags/tag365.xml"/><Relationship Id="rId99" Type="http://schemas.openxmlformats.org/officeDocument/2006/relationships/tags" Target="../tags/tag370.xml"/><Relationship Id="rId101" Type="http://schemas.openxmlformats.org/officeDocument/2006/relationships/tags" Target="../tags/tag372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39" Type="http://schemas.openxmlformats.org/officeDocument/2006/relationships/tags" Target="../tags/tag310.xml"/><Relationship Id="rId109" Type="http://schemas.openxmlformats.org/officeDocument/2006/relationships/tags" Target="../tags/tag380.xml"/><Relationship Id="rId34" Type="http://schemas.openxmlformats.org/officeDocument/2006/relationships/tags" Target="../tags/tag305.xml"/><Relationship Id="rId50" Type="http://schemas.openxmlformats.org/officeDocument/2006/relationships/tags" Target="../tags/tag321.xml"/><Relationship Id="rId55" Type="http://schemas.openxmlformats.org/officeDocument/2006/relationships/tags" Target="../tags/tag326.xml"/><Relationship Id="rId76" Type="http://schemas.openxmlformats.org/officeDocument/2006/relationships/tags" Target="../tags/tag347.xml"/><Relationship Id="rId97" Type="http://schemas.openxmlformats.org/officeDocument/2006/relationships/tags" Target="../tags/tag368.xml"/><Relationship Id="rId104" Type="http://schemas.openxmlformats.org/officeDocument/2006/relationships/tags" Target="../tags/tag375.xml"/><Relationship Id="rId7" Type="http://schemas.openxmlformats.org/officeDocument/2006/relationships/tags" Target="../tags/tag278.xml"/><Relationship Id="rId71" Type="http://schemas.openxmlformats.org/officeDocument/2006/relationships/tags" Target="../tags/tag342.xml"/><Relationship Id="rId92" Type="http://schemas.openxmlformats.org/officeDocument/2006/relationships/tags" Target="../tags/tag363.xml"/><Relationship Id="rId2" Type="http://schemas.openxmlformats.org/officeDocument/2006/relationships/tags" Target="../tags/tag273.xml"/><Relationship Id="rId29" Type="http://schemas.openxmlformats.org/officeDocument/2006/relationships/tags" Target="../tags/tag300.xml"/><Relationship Id="rId24" Type="http://schemas.openxmlformats.org/officeDocument/2006/relationships/tags" Target="../tags/tag295.xml"/><Relationship Id="rId40" Type="http://schemas.openxmlformats.org/officeDocument/2006/relationships/tags" Target="../tags/tag311.xml"/><Relationship Id="rId45" Type="http://schemas.openxmlformats.org/officeDocument/2006/relationships/tags" Target="../tags/tag316.xml"/><Relationship Id="rId66" Type="http://schemas.openxmlformats.org/officeDocument/2006/relationships/tags" Target="../tags/tag337.xml"/><Relationship Id="rId87" Type="http://schemas.openxmlformats.org/officeDocument/2006/relationships/tags" Target="../tags/tag358.xml"/><Relationship Id="rId110" Type="http://schemas.openxmlformats.org/officeDocument/2006/relationships/tags" Target="../tags/tag381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332.xml"/><Relationship Id="rId82" Type="http://schemas.openxmlformats.org/officeDocument/2006/relationships/tags" Target="../tags/tag353.xml"/><Relationship Id="rId19" Type="http://schemas.openxmlformats.org/officeDocument/2006/relationships/tags" Target="../tags/tag290.xml"/><Relationship Id="rId14" Type="http://schemas.openxmlformats.org/officeDocument/2006/relationships/tags" Target="../tags/tag285.xml"/><Relationship Id="rId30" Type="http://schemas.openxmlformats.org/officeDocument/2006/relationships/tags" Target="../tags/tag301.xml"/><Relationship Id="rId35" Type="http://schemas.openxmlformats.org/officeDocument/2006/relationships/tags" Target="../tags/tag306.xml"/><Relationship Id="rId56" Type="http://schemas.openxmlformats.org/officeDocument/2006/relationships/tags" Target="../tags/tag327.xml"/><Relationship Id="rId77" Type="http://schemas.openxmlformats.org/officeDocument/2006/relationships/tags" Target="../tags/tag348.xml"/><Relationship Id="rId100" Type="http://schemas.openxmlformats.org/officeDocument/2006/relationships/tags" Target="../tags/tag371.xml"/><Relationship Id="rId105" Type="http://schemas.openxmlformats.org/officeDocument/2006/relationships/tags" Target="../tags/tag376.xml"/><Relationship Id="rId8" Type="http://schemas.openxmlformats.org/officeDocument/2006/relationships/tags" Target="../tags/tag279.xml"/><Relationship Id="rId51" Type="http://schemas.openxmlformats.org/officeDocument/2006/relationships/tags" Target="../tags/tag322.xml"/><Relationship Id="rId72" Type="http://schemas.openxmlformats.org/officeDocument/2006/relationships/tags" Target="../tags/tag343.xml"/><Relationship Id="rId93" Type="http://schemas.openxmlformats.org/officeDocument/2006/relationships/tags" Target="../tags/tag364.xml"/><Relationship Id="rId98" Type="http://schemas.openxmlformats.org/officeDocument/2006/relationships/tags" Target="../tags/tag369.xml"/><Relationship Id="rId3" Type="http://schemas.openxmlformats.org/officeDocument/2006/relationships/tags" Target="../tags/tag274.xml"/><Relationship Id="rId25" Type="http://schemas.openxmlformats.org/officeDocument/2006/relationships/tags" Target="../tags/tag296.xml"/><Relationship Id="rId46" Type="http://schemas.openxmlformats.org/officeDocument/2006/relationships/tags" Target="../tags/tag317.xml"/><Relationship Id="rId67" Type="http://schemas.openxmlformats.org/officeDocument/2006/relationships/tags" Target="../tags/tag338.xml"/><Relationship Id="rId116" Type="http://schemas.openxmlformats.org/officeDocument/2006/relationships/notesSlide" Target="../notesSlides/notesSlide14.xml"/><Relationship Id="rId20" Type="http://schemas.openxmlformats.org/officeDocument/2006/relationships/tags" Target="../tags/tag291.xml"/><Relationship Id="rId41" Type="http://schemas.openxmlformats.org/officeDocument/2006/relationships/tags" Target="../tags/tag312.xml"/><Relationship Id="rId62" Type="http://schemas.openxmlformats.org/officeDocument/2006/relationships/tags" Target="../tags/tag333.xml"/><Relationship Id="rId83" Type="http://schemas.openxmlformats.org/officeDocument/2006/relationships/tags" Target="../tags/tag354.xml"/><Relationship Id="rId88" Type="http://schemas.openxmlformats.org/officeDocument/2006/relationships/tags" Target="../tags/tag359.xml"/><Relationship Id="rId111" Type="http://schemas.openxmlformats.org/officeDocument/2006/relationships/tags" Target="../tags/tag382.xml"/><Relationship Id="rId15" Type="http://schemas.openxmlformats.org/officeDocument/2006/relationships/tags" Target="../tags/tag286.xml"/><Relationship Id="rId36" Type="http://schemas.openxmlformats.org/officeDocument/2006/relationships/tags" Target="../tags/tag307.xml"/><Relationship Id="rId57" Type="http://schemas.openxmlformats.org/officeDocument/2006/relationships/tags" Target="../tags/tag328.xml"/><Relationship Id="rId106" Type="http://schemas.openxmlformats.org/officeDocument/2006/relationships/tags" Target="../tags/tag37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413.xml"/><Relationship Id="rId21" Type="http://schemas.openxmlformats.org/officeDocument/2006/relationships/tags" Target="../tags/tag408.xml"/><Relationship Id="rId42" Type="http://schemas.openxmlformats.org/officeDocument/2006/relationships/tags" Target="../tags/tag429.xml"/><Relationship Id="rId47" Type="http://schemas.openxmlformats.org/officeDocument/2006/relationships/tags" Target="../tags/tag434.xml"/><Relationship Id="rId63" Type="http://schemas.openxmlformats.org/officeDocument/2006/relationships/tags" Target="../tags/tag450.xml"/><Relationship Id="rId68" Type="http://schemas.openxmlformats.org/officeDocument/2006/relationships/tags" Target="../tags/tag455.xml"/><Relationship Id="rId84" Type="http://schemas.openxmlformats.org/officeDocument/2006/relationships/tags" Target="../tags/tag471.xml"/><Relationship Id="rId89" Type="http://schemas.openxmlformats.org/officeDocument/2006/relationships/tags" Target="../tags/tag476.xml"/><Relationship Id="rId16" Type="http://schemas.openxmlformats.org/officeDocument/2006/relationships/tags" Target="../tags/tag403.xml"/><Relationship Id="rId11" Type="http://schemas.openxmlformats.org/officeDocument/2006/relationships/tags" Target="../tags/tag398.xml"/><Relationship Id="rId32" Type="http://schemas.openxmlformats.org/officeDocument/2006/relationships/tags" Target="../tags/tag419.xml"/><Relationship Id="rId37" Type="http://schemas.openxmlformats.org/officeDocument/2006/relationships/tags" Target="../tags/tag424.xml"/><Relationship Id="rId53" Type="http://schemas.openxmlformats.org/officeDocument/2006/relationships/tags" Target="../tags/tag440.xml"/><Relationship Id="rId58" Type="http://schemas.openxmlformats.org/officeDocument/2006/relationships/tags" Target="../tags/tag445.xml"/><Relationship Id="rId74" Type="http://schemas.openxmlformats.org/officeDocument/2006/relationships/tags" Target="../tags/tag461.xml"/><Relationship Id="rId79" Type="http://schemas.openxmlformats.org/officeDocument/2006/relationships/tags" Target="../tags/tag466.xml"/><Relationship Id="rId102" Type="http://schemas.openxmlformats.org/officeDocument/2006/relationships/tags" Target="../tags/tag489.xml"/><Relationship Id="rId5" Type="http://schemas.openxmlformats.org/officeDocument/2006/relationships/tags" Target="../tags/tag392.xml"/><Relationship Id="rId90" Type="http://schemas.openxmlformats.org/officeDocument/2006/relationships/tags" Target="../tags/tag477.xml"/><Relationship Id="rId95" Type="http://schemas.openxmlformats.org/officeDocument/2006/relationships/tags" Target="../tags/tag482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43" Type="http://schemas.openxmlformats.org/officeDocument/2006/relationships/tags" Target="../tags/tag430.xml"/><Relationship Id="rId48" Type="http://schemas.openxmlformats.org/officeDocument/2006/relationships/tags" Target="../tags/tag435.xml"/><Relationship Id="rId64" Type="http://schemas.openxmlformats.org/officeDocument/2006/relationships/tags" Target="../tags/tag451.xml"/><Relationship Id="rId69" Type="http://schemas.openxmlformats.org/officeDocument/2006/relationships/tags" Target="../tags/tag456.xml"/><Relationship Id="rId80" Type="http://schemas.openxmlformats.org/officeDocument/2006/relationships/tags" Target="../tags/tag467.xml"/><Relationship Id="rId85" Type="http://schemas.openxmlformats.org/officeDocument/2006/relationships/tags" Target="../tags/tag472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33" Type="http://schemas.openxmlformats.org/officeDocument/2006/relationships/tags" Target="../tags/tag420.xml"/><Relationship Id="rId38" Type="http://schemas.openxmlformats.org/officeDocument/2006/relationships/tags" Target="../tags/tag425.xml"/><Relationship Id="rId59" Type="http://schemas.openxmlformats.org/officeDocument/2006/relationships/tags" Target="../tags/tag446.xml"/><Relationship Id="rId103" Type="http://schemas.openxmlformats.org/officeDocument/2006/relationships/slideLayout" Target="../slideLayouts/slideLayout2.xml"/><Relationship Id="rId20" Type="http://schemas.openxmlformats.org/officeDocument/2006/relationships/tags" Target="../tags/tag407.xml"/><Relationship Id="rId41" Type="http://schemas.openxmlformats.org/officeDocument/2006/relationships/tags" Target="../tags/tag428.xml"/><Relationship Id="rId54" Type="http://schemas.openxmlformats.org/officeDocument/2006/relationships/tags" Target="../tags/tag441.xml"/><Relationship Id="rId62" Type="http://schemas.openxmlformats.org/officeDocument/2006/relationships/tags" Target="../tags/tag449.xml"/><Relationship Id="rId70" Type="http://schemas.openxmlformats.org/officeDocument/2006/relationships/tags" Target="../tags/tag457.xml"/><Relationship Id="rId75" Type="http://schemas.openxmlformats.org/officeDocument/2006/relationships/tags" Target="../tags/tag462.xml"/><Relationship Id="rId83" Type="http://schemas.openxmlformats.org/officeDocument/2006/relationships/tags" Target="../tags/tag470.xml"/><Relationship Id="rId88" Type="http://schemas.openxmlformats.org/officeDocument/2006/relationships/tags" Target="../tags/tag475.xml"/><Relationship Id="rId91" Type="http://schemas.openxmlformats.org/officeDocument/2006/relationships/tags" Target="../tags/tag478.xml"/><Relationship Id="rId96" Type="http://schemas.openxmlformats.org/officeDocument/2006/relationships/tags" Target="../tags/tag483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tags" Target="../tags/tag423.xml"/><Relationship Id="rId49" Type="http://schemas.openxmlformats.org/officeDocument/2006/relationships/tags" Target="../tags/tag436.xml"/><Relationship Id="rId57" Type="http://schemas.openxmlformats.org/officeDocument/2006/relationships/tags" Target="../tags/tag444.xml"/><Relationship Id="rId10" Type="http://schemas.openxmlformats.org/officeDocument/2006/relationships/tags" Target="../tags/tag397.xml"/><Relationship Id="rId31" Type="http://schemas.openxmlformats.org/officeDocument/2006/relationships/tags" Target="../tags/tag418.xml"/><Relationship Id="rId44" Type="http://schemas.openxmlformats.org/officeDocument/2006/relationships/tags" Target="../tags/tag431.xml"/><Relationship Id="rId52" Type="http://schemas.openxmlformats.org/officeDocument/2006/relationships/tags" Target="../tags/tag439.xml"/><Relationship Id="rId60" Type="http://schemas.openxmlformats.org/officeDocument/2006/relationships/tags" Target="../tags/tag447.xml"/><Relationship Id="rId65" Type="http://schemas.openxmlformats.org/officeDocument/2006/relationships/tags" Target="../tags/tag452.xml"/><Relationship Id="rId73" Type="http://schemas.openxmlformats.org/officeDocument/2006/relationships/tags" Target="../tags/tag460.xml"/><Relationship Id="rId78" Type="http://schemas.openxmlformats.org/officeDocument/2006/relationships/tags" Target="../tags/tag465.xml"/><Relationship Id="rId81" Type="http://schemas.openxmlformats.org/officeDocument/2006/relationships/tags" Target="../tags/tag468.xml"/><Relationship Id="rId86" Type="http://schemas.openxmlformats.org/officeDocument/2006/relationships/tags" Target="../tags/tag473.xml"/><Relationship Id="rId94" Type="http://schemas.openxmlformats.org/officeDocument/2006/relationships/tags" Target="../tags/tag481.xml"/><Relationship Id="rId99" Type="http://schemas.openxmlformats.org/officeDocument/2006/relationships/tags" Target="../tags/tag486.xml"/><Relationship Id="rId101" Type="http://schemas.openxmlformats.org/officeDocument/2006/relationships/tags" Target="../tags/tag488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39" Type="http://schemas.openxmlformats.org/officeDocument/2006/relationships/tags" Target="../tags/tag426.xml"/><Relationship Id="rId34" Type="http://schemas.openxmlformats.org/officeDocument/2006/relationships/tags" Target="../tags/tag421.xml"/><Relationship Id="rId50" Type="http://schemas.openxmlformats.org/officeDocument/2006/relationships/tags" Target="../tags/tag437.xml"/><Relationship Id="rId55" Type="http://schemas.openxmlformats.org/officeDocument/2006/relationships/tags" Target="../tags/tag442.xml"/><Relationship Id="rId76" Type="http://schemas.openxmlformats.org/officeDocument/2006/relationships/tags" Target="../tags/tag463.xml"/><Relationship Id="rId97" Type="http://schemas.openxmlformats.org/officeDocument/2006/relationships/tags" Target="../tags/tag484.xml"/><Relationship Id="rId104" Type="http://schemas.openxmlformats.org/officeDocument/2006/relationships/notesSlide" Target="../notesSlides/notesSlide15.xml"/><Relationship Id="rId7" Type="http://schemas.openxmlformats.org/officeDocument/2006/relationships/tags" Target="../tags/tag394.xml"/><Relationship Id="rId71" Type="http://schemas.openxmlformats.org/officeDocument/2006/relationships/tags" Target="../tags/tag458.xml"/><Relationship Id="rId92" Type="http://schemas.openxmlformats.org/officeDocument/2006/relationships/tags" Target="../tags/tag479.xml"/><Relationship Id="rId2" Type="http://schemas.openxmlformats.org/officeDocument/2006/relationships/tags" Target="../tags/tag389.xml"/><Relationship Id="rId29" Type="http://schemas.openxmlformats.org/officeDocument/2006/relationships/tags" Target="../tags/tag416.xml"/><Relationship Id="rId24" Type="http://schemas.openxmlformats.org/officeDocument/2006/relationships/tags" Target="../tags/tag411.xml"/><Relationship Id="rId40" Type="http://schemas.openxmlformats.org/officeDocument/2006/relationships/tags" Target="../tags/tag427.xml"/><Relationship Id="rId45" Type="http://schemas.openxmlformats.org/officeDocument/2006/relationships/tags" Target="../tags/tag432.xml"/><Relationship Id="rId66" Type="http://schemas.openxmlformats.org/officeDocument/2006/relationships/tags" Target="../tags/tag453.xml"/><Relationship Id="rId87" Type="http://schemas.openxmlformats.org/officeDocument/2006/relationships/tags" Target="../tags/tag474.xml"/><Relationship Id="rId61" Type="http://schemas.openxmlformats.org/officeDocument/2006/relationships/tags" Target="../tags/tag448.xml"/><Relationship Id="rId82" Type="http://schemas.openxmlformats.org/officeDocument/2006/relationships/tags" Target="../tags/tag469.xml"/><Relationship Id="rId19" Type="http://schemas.openxmlformats.org/officeDocument/2006/relationships/tags" Target="../tags/tag406.xml"/><Relationship Id="rId14" Type="http://schemas.openxmlformats.org/officeDocument/2006/relationships/tags" Target="../tags/tag401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56" Type="http://schemas.openxmlformats.org/officeDocument/2006/relationships/tags" Target="../tags/tag443.xml"/><Relationship Id="rId77" Type="http://schemas.openxmlformats.org/officeDocument/2006/relationships/tags" Target="../tags/tag464.xml"/><Relationship Id="rId100" Type="http://schemas.openxmlformats.org/officeDocument/2006/relationships/tags" Target="../tags/tag487.xml"/><Relationship Id="rId105" Type="http://schemas.openxmlformats.org/officeDocument/2006/relationships/image" Target="../media/image2.png"/><Relationship Id="rId8" Type="http://schemas.openxmlformats.org/officeDocument/2006/relationships/tags" Target="../tags/tag395.xml"/><Relationship Id="rId51" Type="http://schemas.openxmlformats.org/officeDocument/2006/relationships/tags" Target="../tags/tag438.xml"/><Relationship Id="rId72" Type="http://schemas.openxmlformats.org/officeDocument/2006/relationships/tags" Target="../tags/tag459.xml"/><Relationship Id="rId93" Type="http://schemas.openxmlformats.org/officeDocument/2006/relationships/tags" Target="../tags/tag480.xml"/><Relationship Id="rId98" Type="http://schemas.openxmlformats.org/officeDocument/2006/relationships/tags" Target="../tags/tag485.xml"/><Relationship Id="rId3" Type="http://schemas.openxmlformats.org/officeDocument/2006/relationships/tags" Target="../tags/tag390.xml"/><Relationship Id="rId25" Type="http://schemas.openxmlformats.org/officeDocument/2006/relationships/tags" Target="../tags/tag412.xml"/><Relationship Id="rId46" Type="http://schemas.openxmlformats.org/officeDocument/2006/relationships/tags" Target="../tags/tag433.xml"/><Relationship Id="rId67" Type="http://schemas.openxmlformats.org/officeDocument/2006/relationships/tags" Target="../tags/tag4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5" Type="http://schemas.openxmlformats.org/officeDocument/2006/relationships/tags" Target="../tags/tag496.xml"/><Relationship Id="rId10" Type="http://schemas.openxmlformats.org/officeDocument/2006/relationships/tags" Target="../tags/tag501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06.xml"/><Relationship Id="rId16" Type="http://schemas.openxmlformats.org/officeDocument/2006/relationships/image" Target="../media/image27.emf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514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2" Type="http://schemas.openxmlformats.org/officeDocument/2006/relationships/tags" Target="../tags/tag519.xml"/><Relationship Id="rId16" Type="http://schemas.openxmlformats.org/officeDocument/2006/relationships/image" Target="../media/image2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527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94.xml"/><Relationship Id="rId7" Type="http://schemas.openxmlformats.org/officeDocument/2006/relationships/image" Target="../media/image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12" Type="http://schemas.openxmlformats.org/officeDocument/2006/relationships/image" Target="NULL" TargetMode="Externa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image" Target="../media/image28.png"/><Relationship Id="rId5" Type="http://schemas.openxmlformats.org/officeDocument/2006/relationships/tags" Target="../tags/tag537.xml"/><Relationship Id="rId10" Type="http://schemas.openxmlformats.org/officeDocument/2006/relationships/image" Target="../media/image2.png"/><Relationship Id="rId4" Type="http://schemas.openxmlformats.org/officeDocument/2006/relationships/tags" Target="../tags/tag536.xml"/><Relationship Id="rId9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544.xml"/><Relationship Id="rId7" Type="http://schemas.openxmlformats.org/officeDocument/2006/relationships/package" Target="../embeddings/Microsoft_Word_Document.docx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image" Target="../media/image2.pn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5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image" Target="../media/image21.emf"/><Relationship Id="rId5" Type="http://schemas.openxmlformats.org/officeDocument/2006/relationships/tags" Target="../tags/tag553.xml"/><Relationship Id="rId10" Type="http://schemas.openxmlformats.org/officeDocument/2006/relationships/oleObject" Target="../embeddings/oleObject2.bin"/><Relationship Id="rId4" Type="http://schemas.openxmlformats.org/officeDocument/2006/relationships/tags" Target="../tags/tag55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jpe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7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6.jpeg"/><Relationship Id="rId5" Type="http://schemas.openxmlformats.org/officeDocument/2006/relationships/tags" Target="../tags/tag101.xml"/><Relationship Id="rId15" Type="http://schemas.openxmlformats.org/officeDocument/2006/relationships/image" Target="../media/image10.emf"/><Relationship Id="rId10" Type="http://schemas.openxmlformats.org/officeDocument/2006/relationships/image" Target="../media/image2.png"/><Relationship Id="rId4" Type="http://schemas.openxmlformats.org/officeDocument/2006/relationships/tags" Target="../tags/tag100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1.png"/><Relationship Id="rId5" Type="http://schemas.openxmlformats.org/officeDocument/2006/relationships/tags" Target="../tags/tag110.xml"/><Relationship Id="rId10" Type="http://schemas.openxmlformats.org/officeDocument/2006/relationships/image" Target="../media/image2.png"/><Relationship Id="rId4" Type="http://schemas.openxmlformats.org/officeDocument/2006/relationships/tags" Target="../tags/tag109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6" Type="http://schemas.openxmlformats.org/officeDocument/2006/relationships/image" Target="../media/image12.emf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10.emf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2.png"/><Relationship Id="rId5" Type="http://schemas.openxmlformats.org/officeDocument/2006/relationships/tags" Target="../tags/tag132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40.xml"/><Relationship Id="rId7" Type="http://schemas.openxmlformats.org/officeDocument/2006/relationships/image" Target="../media/image2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14.png"/><Relationship Id="rId5" Type="http://schemas.openxmlformats.org/officeDocument/2006/relationships/tags" Target="../tags/tag148.xml"/><Relationship Id="rId10" Type="http://schemas.openxmlformats.org/officeDocument/2006/relationships/image" Target="../media/image2.png"/><Relationship Id="rId4" Type="http://schemas.openxmlformats.org/officeDocument/2006/relationships/tags" Target="../tags/tag147.xml"/><Relationship Id="rId9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image" Target="../media/image2.png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image" Target="../media/image17.png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41" Type="http://schemas.openxmlformats.org/officeDocument/2006/relationships/image" Target="../media/image16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5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image" Target="../media/image18.svg"/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/>
          <p:cNvSpPr/>
          <p:nvPr>
            <p:custDataLst>
              <p:tags r:id="rId2"/>
            </p:custDataLst>
          </p:nvPr>
        </p:nvSpPr>
        <p:spPr bwMode="auto">
          <a:xfrm>
            <a:off x="2595999" y="1898896"/>
            <a:ext cx="3658352" cy="3653924"/>
          </a:xfrm>
          <a:custGeom>
            <a:avLst/>
            <a:gdLst>
              <a:gd name="T0" fmla="*/ 412 w 826"/>
              <a:gd name="T1" fmla="*/ 0 h 825"/>
              <a:gd name="T2" fmla="*/ 826 w 826"/>
              <a:gd name="T3" fmla="*/ 413 h 825"/>
              <a:gd name="T4" fmla="*/ 412 w 826"/>
              <a:gd name="T5" fmla="*/ 825 h 825"/>
              <a:gd name="T6" fmla="*/ 0 w 826"/>
              <a:gd name="T7" fmla="*/ 413 h 825"/>
              <a:gd name="T8" fmla="*/ 412 w 826"/>
              <a:gd name="T9" fmla="*/ 0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5" h="825">
                <a:moveTo>
                  <a:pt x="412" y="0"/>
                </a:moveTo>
                <a:lnTo>
                  <a:pt x="826" y="413"/>
                </a:lnTo>
                <a:lnTo>
                  <a:pt x="412" y="825"/>
                </a:lnTo>
                <a:lnTo>
                  <a:pt x="0" y="413"/>
                </a:lnTo>
                <a:lnTo>
                  <a:pt x="412" y="0"/>
                </a:lnTo>
                <a:close/>
              </a:path>
            </a:pathLst>
          </a:custGeom>
          <a:solidFill>
            <a:srgbClr val="70D6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: 形状 51"/>
          <p:cNvSpPr/>
          <p:nvPr>
            <p:custDataLst>
              <p:tags r:id="rId3"/>
            </p:custDataLst>
          </p:nvPr>
        </p:nvSpPr>
        <p:spPr>
          <a:xfrm>
            <a:off x="0" y="-1685"/>
            <a:ext cx="7028008" cy="6859686"/>
          </a:xfrm>
          <a:custGeom>
            <a:avLst/>
            <a:gdLst>
              <a:gd name="connsiteX0" fmla="*/ 524831 w 7028008"/>
              <a:gd name="connsiteY0" fmla="*/ 0 h 6859686"/>
              <a:gd name="connsiteX1" fmla="*/ 4181238 w 7028008"/>
              <a:gd name="connsiteY1" fmla="*/ 0 h 6859686"/>
              <a:gd name="connsiteX2" fmla="*/ 7028008 w 7028008"/>
              <a:gd name="connsiteY2" fmla="*/ 2846771 h 6859686"/>
              <a:gd name="connsiteX3" fmla="*/ 3011276 w 7028008"/>
              <a:gd name="connsiteY3" fmla="*/ 6859685 h 6859686"/>
              <a:gd name="connsiteX4" fmla="*/ 631273 w 7028008"/>
              <a:gd name="connsiteY4" fmla="*/ 6859685 h 6859686"/>
              <a:gd name="connsiteX5" fmla="*/ 631273 w 7028008"/>
              <a:gd name="connsiteY5" fmla="*/ 6859686 h 6859686"/>
              <a:gd name="connsiteX6" fmla="*/ 0 w 7028008"/>
              <a:gd name="connsiteY6" fmla="*/ 6859686 h 6859686"/>
              <a:gd name="connsiteX7" fmla="*/ 0 w 7028008"/>
              <a:gd name="connsiteY7" fmla="*/ 5166005 h 6859686"/>
              <a:gd name="connsiteX8" fmla="*/ 0 w 7028008"/>
              <a:gd name="connsiteY8" fmla="*/ 525330 h 6859686"/>
              <a:gd name="connsiteX9" fmla="*/ 0 w 7028008"/>
              <a:gd name="connsiteY9" fmla="*/ 1686 h 6859686"/>
              <a:gd name="connsiteX10" fmla="*/ 523146 w 7028008"/>
              <a:gd name="connsiteY10" fmla="*/ 1686 h 68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28008" h="6859685">
                <a:moveTo>
                  <a:pt x="524831" y="0"/>
                </a:moveTo>
                <a:lnTo>
                  <a:pt x="4181238" y="0"/>
                </a:lnTo>
                <a:lnTo>
                  <a:pt x="7028008" y="2846771"/>
                </a:lnTo>
                <a:lnTo>
                  <a:pt x="3011276" y="6859685"/>
                </a:lnTo>
                <a:lnTo>
                  <a:pt x="631273" y="6859685"/>
                </a:lnTo>
                <a:lnTo>
                  <a:pt x="631273" y="6859686"/>
                </a:lnTo>
                <a:lnTo>
                  <a:pt x="0" y="6859686"/>
                </a:lnTo>
                <a:lnTo>
                  <a:pt x="0" y="5166005"/>
                </a:lnTo>
                <a:lnTo>
                  <a:pt x="0" y="525330"/>
                </a:lnTo>
                <a:lnTo>
                  <a:pt x="0" y="1686"/>
                </a:lnTo>
                <a:lnTo>
                  <a:pt x="523146" y="1686"/>
                </a:lnTo>
                <a:close/>
              </a:path>
            </a:pathLst>
          </a:custGeom>
          <a:solidFill>
            <a:srgbClr val="EDFAF9">
              <a:lumMod val="90000"/>
              <a:alpha val="30000"/>
            </a:srgbClr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32"/>
          <p:cNvSpPr/>
          <p:nvPr>
            <p:custDataLst>
              <p:tags r:id="rId4"/>
            </p:custDataLst>
          </p:nvPr>
        </p:nvSpPr>
        <p:spPr>
          <a:xfrm>
            <a:off x="217" y="1233387"/>
            <a:ext cx="972302" cy="982536"/>
          </a:xfrm>
          <a:custGeom>
            <a:avLst/>
            <a:gdLst>
              <a:gd name="connsiteX0" fmla="*/ 0 w 1357313"/>
              <a:gd name="connsiteY0" fmla="*/ 0 h 1371600"/>
              <a:gd name="connsiteX1" fmla="*/ 1357313 w 1357313"/>
              <a:gd name="connsiteY1" fmla="*/ 1357312 h 1371600"/>
              <a:gd name="connsiteX2" fmla="*/ 1343025 w 1357313"/>
              <a:gd name="connsiteY2" fmla="*/ 1371600 h 1371600"/>
              <a:gd name="connsiteX3" fmla="*/ 0 w 1357313"/>
              <a:gd name="connsiteY3" fmla="*/ 28575 h 1371600"/>
              <a:gd name="connsiteX4" fmla="*/ 0 w 135731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13" h="1371600">
                <a:moveTo>
                  <a:pt x="0" y="0"/>
                </a:moveTo>
                <a:lnTo>
                  <a:pt x="1357313" y="1357312"/>
                </a:lnTo>
                <a:lnTo>
                  <a:pt x="1343025" y="1371600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70D6D2">
              <a:alpha val="2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31"/>
          <p:cNvSpPr/>
          <p:nvPr>
            <p:custDataLst>
              <p:tags r:id="rId5"/>
            </p:custDataLst>
          </p:nvPr>
        </p:nvSpPr>
        <p:spPr>
          <a:xfrm>
            <a:off x="3372602" y="-20776"/>
            <a:ext cx="2728915" cy="2713175"/>
          </a:xfrm>
          <a:custGeom>
            <a:avLst/>
            <a:gdLst>
              <a:gd name="connsiteX0" fmla="*/ 2700475 w 2728915"/>
              <a:gd name="connsiteY0" fmla="*/ 0 h 2713175"/>
              <a:gd name="connsiteX1" fmla="*/ 2728915 w 2728915"/>
              <a:gd name="connsiteY1" fmla="*/ 0 h 2713175"/>
              <a:gd name="connsiteX2" fmla="*/ 14287 w 2728915"/>
              <a:gd name="connsiteY2" fmla="*/ 2713175 h 2713175"/>
              <a:gd name="connsiteX3" fmla="*/ 0 w 2728915"/>
              <a:gd name="connsiteY3" fmla="*/ 2700475 h 2713175"/>
              <a:gd name="connsiteX4" fmla="*/ 2700475 w 2728915"/>
              <a:gd name="connsiteY4" fmla="*/ 0 h 271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915" h="2713175">
                <a:moveTo>
                  <a:pt x="2700475" y="0"/>
                </a:moveTo>
                <a:lnTo>
                  <a:pt x="2728915" y="0"/>
                </a:lnTo>
                <a:lnTo>
                  <a:pt x="14287" y="2713175"/>
                </a:lnTo>
                <a:lnTo>
                  <a:pt x="0" y="2700475"/>
                </a:lnTo>
                <a:lnTo>
                  <a:pt x="2700475" y="0"/>
                </a:lnTo>
                <a:close/>
              </a:path>
            </a:pathLst>
          </a:custGeom>
          <a:solidFill>
            <a:srgbClr val="70D6D2">
              <a:alpha val="2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50219" y="925286"/>
            <a:ext cx="8456613" cy="5629276"/>
          </a:xfrm>
          <a:custGeom>
            <a:avLst/>
            <a:gdLst>
              <a:gd name="T0" fmla="*/ 0 w 5327"/>
              <a:gd name="T1" fmla="*/ 3546 h 3546"/>
              <a:gd name="T2" fmla="*/ 0 w 5327"/>
              <a:gd name="T3" fmla="*/ 3546 h 3546"/>
              <a:gd name="T4" fmla="*/ 0 w 5327"/>
              <a:gd name="T5" fmla="*/ 3546 h 3546"/>
              <a:gd name="T6" fmla="*/ 0 w 5327"/>
              <a:gd name="T7" fmla="*/ 3546 h 3546"/>
              <a:gd name="T8" fmla="*/ 3547 w 5327"/>
              <a:gd name="T9" fmla="*/ 0 h 3546"/>
              <a:gd name="T10" fmla="*/ 5 w 5327"/>
              <a:gd name="T11" fmla="*/ 3542 h 3546"/>
              <a:gd name="T12" fmla="*/ 0 w 5327"/>
              <a:gd name="T13" fmla="*/ 3546 h 3546"/>
              <a:gd name="T14" fmla="*/ 18 w 5327"/>
              <a:gd name="T15" fmla="*/ 3546 h 3546"/>
              <a:gd name="T16" fmla="*/ 18 w 5327"/>
              <a:gd name="T17" fmla="*/ 3546 h 3546"/>
              <a:gd name="T18" fmla="*/ 3547 w 5327"/>
              <a:gd name="T19" fmla="*/ 17 h 3546"/>
              <a:gd name="T20" fmla="*/ 5309 w 5327"/>
              <a:gd name="T21" fmla="*/ 1781 h 3546"/>
              <a:gd name="T22" fmla="*/ 5327 w 5327"/>
              <a:gd name="T23" fmla="*/ 1781 h 3546"/>
              <a:gd name="T24" fmla="*/ 3547 w 5327"/>
              <a:gd name="T25" fmla="*/ 0 h 3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27" h="3546">
                <a:moveTo>
                  <a:pt x="0" y="3546"/>
                </a:moveTo>
                <a:lnTo>
                  <a:pt x="0" y="3546"/>
                </a:lnTo>
                <a:lnTo>
                  <a:pt x="0" y="3546"/>
                </a:lnTo>
                <a:lnTo>
                  <a:pt x="0" y="3546"/>
                </a:lnTo>
                <a:close/>
                <a:moveTo>
                  <a:pt x="3547" y="0"/>
                </a:moveTo>
                <a:lnTo>
                  <a:pt x="5" y="3542"/>
                </a:lnTo>
                <a:lnTo>
                  <a:pt x="0" y="3546"/>
                </a:lnTo>
                <a:lnTo>
                  <a:pt x="18" y="3546"/>
                </a:lnTo>
                <a:lnTo>
                  <a:pt x="18" y="3546"/>
                </a:lnTo>
                <a:lnTo>
                  <a:pt x="3547" y="17"/>
                </a:lnTo>
                <a:lnTo>
                  <a:pt x="5309" y="1781"/>
                </a:lnTo>
                <a:lnTo>
                  <a:pt x="5327" y="1781"/>
                </a:lnTo>
                <a:lnTo>
                  <a:pt x="3547" y="0"/>
                </a:lnTo>
                <a:close/>
              </a:path>
            </a:pathLst>
          </a:custGeom>
          <a:solidFill>
            <a:srgbClr val="70D6D2">
              <a:alpha val="2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>
            <p:custDataLst>
              <p:tags r:id="rId7"/>
            </p:custDataLst>
          </p:nvPr>
        </p:nvSpPr>
        <p:spPr bwMode="auto">
          <a:xfrm>
            <a:off x="420069" y="1085623"/>
            <a:ext cx="3336925" cy="3338513"/>
          </a:xfrm>
          <a:custGeom>
            <a:avLst/>
            <a:gdLst>
              <a:gd name="T0" fmla="*/ 1051 w 2102"/>
              <a:gd name="T1" fmla="*/ 0 h 2103"/>
              <a:gd name="T2" fmla="*/ 2102 w 2102"/>
              <a:gd name="T3" fmla="*/ 1052 h 2103"/>
              <a:gd name="T4" fmla="*/ 1051 w 2102"/>
              <a:gd name="T5" fmla="*/ 2103 h 2103"/>
              <a:gd name="T6" fmla="*/ 0 w 2102"/>
              <a:gd name="T7" fmla="*/ 1052 h 2103"/>
              <a:gd name="T8" fmla="*/ 1051 w 2102"/>
              <a:gd name="T9" fmla="*/ 0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2" h="2103">
                <a:moveTo>
                  <a:pt x="1051" y="0"/>
                </a:moveTo>
                <a:lnTo>
                  <a:pt x="2102" y="1052"/>
                </a:lnTo>
                <a:lnTo>
                  <a:pt x="1051" y="2103"/>
                </a:lnTo>
                <a:lnTo>
                  <a:pt x="0" y="1052"/>
                </a:lnTo>
                <a:lnTo>
                  <a:pt x="105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/>
          <p:nvPr>
            <p:custDataLst>
              <p:tags r:id="rId8"/>
            </p:custDataLst>
          </p:nvPr>
        </p:nvSpPr>
        <p:spPr bwMode="auto">
          <a:xfrm>
            <a:off x="559996" y="4052661"/>
            <a:ext cx="1951038" cy="1951038"/>
          </a:xfrm>
          <a:custGeom>
            <a:avLst/>
            <a:gdLst>
              <a:gd name="T0" fmla="*/ 614 w 1229"/>
              <a:gd name="T1" fmla="*/ 0 h 1229"/>
              <a:gd name="T2" fmla="*/ 1229 w 1229"/>
              <a:gd name="T3" fmla="*/ 615 h 1229"/>
              <a:gd name="T4" fmla="*/ 614 w 1229"/>
              <a:gd name="T5" fmla="*/ 1229 h 1229"/>
              <a:gd name="T6" fmla="*/ 0 w 1229"/>
              <a:gd name="T7" fmla="*/ 615 h 1229"/>
              <a:gd name="T8" fmla="*/ 614 w 1229"/>
              <a:gd name="T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1229">
                <a:moveTo>
                  <a:pt x="614" y="0"/>
                </a:moveTo>
                <a:lnTo>
                  <a:pt x="1229" y="615"/>
                </a:lnTo>
                <a:lnTo>
                  <a:pt x="614" y="1229"/>
                </a:lnTo>
                <a:lnTo>
                  <a:pt x="0" y="615"/>
                </a:lnTo>
                <a:lnTo>
                  <a:pt x="614" y="0"/>
                </a:lnTo>
                <a:close/>
              </a:path>
            </a:pathLst>
          </a:custGeom>
          <a:solidFill>
            <a:srgbClr val="70D6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/>
          <p:nvPr>
            <p:custDataLst>
              <p:tags r:id="rId9"/>
            </p:custDataLst>
          </p:nvPr>
        </p:nvSpPr>
        <p:spPr bwMode="auto">
          <a:xfrm>
            <a:off x="958231" y="2201636"/>
            <a:ext cx="2428875" cy="1311275"/>
          </a:xfrm>
          <a:custGeom>
            <a:avLst/>
            <a:gdLst>
              <a:gd name="T0" fmla="*/ 9 w 1530"/>
              <a:gd name="T1" fmla="*/ 0 h 826"/>
              <a:gd name="T2" fmla="*/ 0 w 1530"/>
              <a:gd name="T3" fmla="*/ 9 h 826"/>
              <a:gd name="T4" fmla="*/ 813 w 1530"/>
              <a:gd name="T5" fmla="*/ 823 h 826"/>
              <a:gd name="T6" fmla="*/ 818 w 1530"/>
              <a:gd name="T7" fmla="*/ 826 h 826"/>
              <a:gd name="T8" fmla="*/ 1530 w 1530"/>
              <a:gd name="T9" fmla="*/ 114 h 826"/>
              <a:gd name="T10" fmla="*/ 1521 w 1530"/>
              <a:gd name="T11" fmla="*/ 106 h 826"/>
              <a:gd name="T12" fmla="*/ 818 w 1530"/>
              <a:gd name="T13" fmla="*/ 809 h 826"/>
              <a:gd name="T14" fmla="*/ 9 w 1530"/>
              <a:gd name="T15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0" h="825">
                <a:moveTo>
                  <a:pt x="9" y="0"/>
                </a:moveTo>
                <a:lnTo>
                  <a:pt x="0" y="9"/>
                </a:lnTo>
                <a:lnTo>
                  <a:pt x="813" y="823"/>
                </a:lnTo>
                <a:lnTo>
                  <a:pt x="818" y="826"/>
                </a:lnTo>
                <a:lnTo>
                  <a:pt x="1530" y="114"/>
                </a:lnTo>
                <a:lnTo>
                  <a:pt x="1521" y="106"/>
                </a:lnTo>
                <a:lnTo>
                  <a:pt x="818" y="809"/>
                </a:lnTo>
                <a:lnTo>
                  <a:pt x="9" y="0"/>
                </a:lnTo>
                <a:close/>
              </a:path>
            </a:pathLst>
          </a:custGeom>
          <a:solidFill>
            <a:srgbClr val="70D6D2">
              <a:lumMod val="20000"/>
              <a:lumOff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6"/>
          <p:cNvSpPr/>
          <p:nvPr>
            <p:custDataLst>
              <p:tags r:id="rId10"/>
            </p:custDataLst>
          </p:nvPr>
        </p:nvSpPr>
        <p:spPr bwMode="auto">
          <a:xfrm>
            <a:off x="851809" y="2087426"/>
            <a:ext cx="2555154" cy="1379449"/>
          </a:xfrm>
          <a:custGeom>
            <a:avLst/>
            <a:gdLst>
              <a:gd name="T0" fmla="*/ 9 w 1530"/>
              <a:gd name="T1" fmla="*/ 0 h 826"/>
              <a:gd name="T2" fmla="*/ 0 w 1530"/>
              <a:gd name="T3" fmla="*/ 9 h 826"/>
              <a:gd name="T4" fmla="*/ 813 w 1530"/>
              <a:gd name="T5" fmla="*/ 823 h 826"/>
              <a:gd name="T6" fmla="*/ 818 w 1530"/>
              <a:gd name="T7" fmla="*/ 826 h 826"/>
              <a:gd name="T8" fmla="*/ 1530 w 1530"/>
              <a:gd name="T9" fmla="*/ 114 h 826"/>
              <a:gd name="T10" fmla="*/ 1521 w 1530"/>
              <a:gd name="T11" fmla="*/ 106 h 826"/>
              <a:gd name="T12" fmla="*/ 818 w 1530"/>
              <a:gd name="T13" fmla="*/ 809 h 826"/>
              <a:gd name="T14" fmla="*/ 9 w 1530"/>
              <a:gd name="T15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0" h="825">
                <a:moveTo>
                  <a:pt x="9" y="0"/>
                </a:moveTo>
                <a:lnTo>
                  <a:pt x="0" y="9"/>
                </a:lnTo>
                <a:lnTo>
                  <a:pt x="813" y="823"/>
                </a:lnTo>
                <a:lnTo>
                  <a:pt x="818" y="826"/>
                </a:lnTo>
                <a:lnTo>
                  <a:pt x="1530" y="114"/>
                </a:lnTo>
                <a:lnTo>
                  <a:pt x="1521" y="106"/>
                </a:lnTo>
                <a:lnTo>
                  <a:pt x="818" y="809"/>
                </a:lnTo>
                <a:lnTo>
                  <a:pt x="9" y="0"/>
                </a:lnTo>
              </a:path>
            </a:pathLst>
          </a:custGeom>
          <a:solidFill>
            <a:srgbClr val="70D6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00A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: 形状 40"/>
          <p:cNvSpPr/>
          <p:nvPr>
            <p:custDataLst>
              <p:tags r:id="rId11"/>
            </p:custDataLst>
          </p:nvPr>
        </p:nvSpPr>
        <p:spPr bwMode="auto">
          <a:xfrm>
            <a:off x="9639982" y="0"/>
            <a:ext cx="2552018" cy="1644835"/>
          </a:xfrm>
          <a:custGeom>
            <a:avLst/>
            <a:gdLst>
              <a:gd name="connsiteX0" fmla="*/ 0 w 2552018"/>
              <a:gd name="connsiteY0" fmla="*/ 0 h 1644835"/>
              <a:gd name="connsiteX1" fmla="*/ 2552018 w 2552018"/>
              <a:gd name="connsiteY1" fmla="*/ 0 h 1644835"/>
              <a:gd name="connsiteX2" fmla="*/ 2552018 w 2552018"/>
              <a:gd name="connsiteY2" fmla="*/ 742034 h 1644835"/>
              <a:gd name="connsiteX3" fmla="*/ 1644835 w 2552018"/>
              <a:gd name="connsiteY3" fmla="*/ 1644835 h 16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018" h="1644835">
                <a:moveTo>
                  <a:pt x="0" y="0"/>
                </a:moveTo>
                <a:lnTo>
                  <a:pt x="2552018" y="0"/>
                </a:lnTo>
                <a:lnTo>
                  <a:pt x="2552018" y="742034"/>
                </a:lnTo>
                <a:lnTo>
                  <a:pt x="1644835" y="1644835"/>
                </a:lnTo>
                <a:close/>
              </a:path>
            </a:pathLst>
          </a:custGeom>
          <a:solidFill>
            <a:srgbClr val="EDFAF9">
              <a:lumMod val="90000"/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2"/>
            </p:custDataLst>
          </p:nvPr>
        </p:nvSpPr>
        <p:spPr>
          <a:xfrm>
            <a:off x="6307532" y="2473065"/>
            <a:ext cx="4979418" cy="768415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第二节氧化还原反应</a:t>
            </a:r>
            <a:endParaRPr lang="zh-CN" altLang="zh-CN" sz="4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2" name="Freeform 10"/>
          <p:cNvSpPr/>
          <p:nvPr>
            <p:custDataLst>
              <p:tags r:id="rId13"/>
            </p:custDataLst>
          </p:nvPr>
        </p:nvSpPr>
        <p:spPr bwMode="auto">
          <a:xfrm>
            <a:off x="10236552" y="5552502"/>
            <a:ext cx="428905" cy="428905"/>
          </a:xfrm>
          <a:custGeom>
            <a:avLst/>
            <a:gdLst>
              <a:gd name="T0" fmla="*/ 614 w 1229"/>
              <a:gd name="T1" fmla="*/ 0 h 1229"/>
              <a:gd name="T2" fmla="*/ 1229 w 1229"/>
              <a:gd name="T3" fmla="*/ 615 h 1229"/>
              <a:gd name="T4" fmla="*/ 614 w 1229"/>
              <a:gd name="T5" fmla="*/ 1229 h 1229"/>
              <a:gd name="T6" fmla="*/ 0 w 1229"/>
              <a:gd name="T7" fmla="*/ 615 h 1229"/>
              <a:gd name="T8" fmla="*/ 614 w 1229"/>
              <a:gd name="T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1229">
                <a:moveTo>
                  <a:pt x="614" y="0"/>
                </a:moveTo>
                <a:lnTo>
                  <a:pt x="1229" y="615"/>
                </a:lnTo>
                <a:lnTo>
                  <a:pt x="614" y="1229"/>
                </a:lnTo>
                <a:lnTo>
                  <a:pt x="0" y="615"/>
                </a:lnTo>
                <a:lnTo>
                  <a:pt x="614" y="0"/>
                </a:lnTo>
                <a:close/>
              </a:path>
            </a:pathLst>
          </a:custGeom>
          <a:solidFill>
            <a:srgbClr val="EDFAF9">
              <a:lumMod val="90000"/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31"/>
          <p:cNvSpPr/>
          <p:nvPr>
            <p:custDataLst>
              <p:tags r:id="rId14"/>
            </p:custDataLst>
          </p:nvPr>
        </p:nvSpPr>
        <p:spPr>
          <a:xfrm>
            <a:off x="631273" y="-1687"/>
            <a:ext cx="1497896" cy="1489256"/>
          </a:xfrm>
          <a:custGeom>
            <a:avLst/>
            <a:gdLst>
              <a:gd name="connsiteX0" fmla="*/ 2700475 w 2728915"/>
              <a:gd name="connsiteY0" fmla="*/ 0 h 2713175"/>
              <a:gd name="connsiteX1" fmla="*/ 2728915 w 2728915"/>
              <a:gd name="connsiteY1" fmla="*/ 0 h 2713175"/>
              <a:gd name="connsiteX2" fmla="*/ 14287 w 2728915"/>
              <a:gd name="connsiteY2" fmla="*/ 2713175 h 2713175"/>
              <a:gd name="connsiteX3" fmla="*/ 0 w 2728915"/>
              <a:gd name="connsiteY3" fmla="*/ 2700475 h 2713175"/>
              <a:gd name="connsiteX4" fmla="*/ 2700475 w 2728915"/>
              <a:gd name="connsiteY4" fmla="*/ 0 h 271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915" h="2713175">
                <a:moveTo>
                  <a:pt x="2700475" y="0"/>
                </a:moveTo>
                <a:lnTo>
                  <a:pt x="2728915" y="0"/>
                </a:lnTo>
                <a:lnTo>
                  <a:pt x="14287" y="2713175"/>
                </a:lnTo>
                <a:lnTo>
                  <a:pt x="0" y="2700475"/>
                </a:lnTo>
                <a:lnTo>
                  <a:pt x="2700475" y="0"/>
                </a:lnTo>
                <a:close/>
              </a:path>
            </a:pathLst>
          </a:custGeom>
          <a:solidFill>
            <a:srgbClr val="70D6D2">
              <a:alpha val="2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5"/>
            </p:custDataLst>
          </p:nvPr>
        </p:nvSpPr>
        <p:spPr>
          <a:xfrm>
            <a:off x="864739" y="1555812"/>
            <a:ext cx="4782185" cy="399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5472" y="2555331"/>
            <a:ext cx="5483860" cy="259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0EE5BDD2-2356-F252-7312-554E0F45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952" y="4052661"/>
            <a:ext cx="5141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200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课时 氧化还原反应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888848" y="165509"/>
            <a:ext cx="977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学习任务二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从化合价升降角度认识氧化还原反应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7DBAD4-09B5-1F40-8734-42AAFCF9117B}"/>
              </a:ext>
            </a:extLst>
          </p:cNvPr>
          <p:cNvPicPr/>
          <p:nvPr/>
        </p:nvPicPr>
        <p:blipFill>
          <a:blip r:embed="rId26"/>
          <a:stretch>
            <a:fillRect/>
          </a:stretch>
        </p:blipFill>
        <p:spPr>
          <a:xfrm>
            <a:off x="508946" y="963151"/>
            <a:ext cx="3947795" cy="2982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004DE1-0FA3-3B7E-AB2F-A1704ECE3D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22190" y="704743"/>
            <a:ext cx="1826141" cy="7439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湿法炼铜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818CAF-9D6D-D317-B916-D015850BCA7C}"/>
              </a:ext>
            </a:extLst>
          </p:cNvPr>
          <p:cNvSpPr txBox="1"/>
          <p:nvPr/>
        </p:nvSpPr>
        <p:spPr>
          <a:xfrm>
            <a:off x="5112922" y="1523001"/>
            <a:ext cx="6055477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西汉时期，刘安的</a:t>
            </a:r>
            <a:r>
              <a:rPr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sz="24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淮南万毕术》里，就有湿法炼铜</a:t>
            </a:r>
            <a:r>
              <a:rPr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："</a:t>
            </a:r>
            <a:r>
              <a:rPr sz="24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曾青得铁则化为铜</a:t>
            </a:r>
            <a:r>
              <a:rPr sz="24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"的记载．曾青又名空青、白青、石胆、胆矾等，其实都是天然的</a:t>
            </a:r>
            <a:r>
              <a:rPr sz="24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硫酸铜</a:t>
            </a:r>
            <a:r>
              <a:rPr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北宋沈括的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梦溪笔谈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中也有记载：</a:t>
            </a:r>
            <a:r>
              <a:rPr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sz="24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信州苦泉</a:t>
            </a:r>
            <a:r>
              <a:rPr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”：</a:t>
            </a:r>
            <a:r>
              <a:rPr sz="24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信州铅山县有苦泉，挹其水煮之，则成胆矾，烹胆矾则成铜；</a:t>
            </a:r>
            <a:r>
              <a:rPr sz="24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熬胆矾铁釜，久之亦化为铜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B193F3A-057D-7647-F655-A949607360A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94680" y="5449504"/>
            <a:ext cx="6183521" cy="521970"/>
            <a:chOff x="1096" y="4403"/>
            <a:chExt cx="10114" cy="82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0BD6A8F-B4D3-915B-226B-82F14ACEF286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096" y="4403"/>
              <a:ext cx="1011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sym typeface="+mn-ea"/>
                </a:rPr>
                <a:t>Fe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rPr>
                <a:t>+ 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sym typeface="+mn-ea"/>
                </a:rPr>
                <a:t>CuS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sym typeface="+mn-ea"/>
                </a:rPr>
                <a:t>O</a:t>
              </a:r>
              <a:r>
                <a:rPr kumimoji="0" lang="en-US" altLang="zh-CN" sz="28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sym typeface="+mn-ea"/>
                </a:rPr>
                <a:t>4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rPr>
                <a:t>         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sym typeface="+mn-ea"/>
                </a:rPr>
                <a:t>Fe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sym typeface="+mn-ea"/>
                </a:rPr>
                <a:t>SO</a:t>
              </a:r>
              <a:r>
                <a:rPr kumimoji="0" lang="en-US" altLang="zh-CN" sz="28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sym typeface="+mn-ea"/>
                </a:rPr>
                <a:t>4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sym typeface="+mn-ea"/>
                </a:rPr>
                <a:t>+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</a:rPr>
                <a:t>Cu</a:t>
              </a:r>
              <a:endPara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 panose="02020503050405090304" charset="0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5ADB151-B3C5-A3BA-5E6D-F0A84E95230E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>
              <a:off x="3994" y="4774"/>
              <a:ext cx="919" cy="93"/>
              <a:chOff x="8341" y="3468"/>
              <a:chExt cx="1788" cy="151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85FBA5D1-444A-1EC1-2AF5-65AF4610F7A9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8341" y="3468"/>
                <a:ext cx="178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F14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5D260DA2-57F7-6F80-01A7-ABC226484248}"/>
                  </a:ext>
                </a:extLst>
              </p:cNvPr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8341" y="3619"/>
                <a:ext cx="178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F1423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302ADC-1D91-2D26-9720-1FE4D83E228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662836" y="5150460"/>
            <a:ext cx="49632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400" b="1">
                <a:solidFill>
                  <a:srgbClr val="00B050"/>
                </a:solidFill>
                <a:latin typeface="Times New Roman" panose="02020603050405020304" pitchFamily="18" charset="0"/>
                <a:ea typeface="Songti SC Bold" panose="02010800040101010101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Songti SC Bold" panose="0201080004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ongti SC Bold" panose="02010800040101010101" charset="-122"/>
                <a:cs typeface="Times New Roman" panose="02020603050405020304" pitchFamily="18" charset="0"/>
                <a:sym typeface="+mn-ea"/>
              </a:rPr>
              <a:t>+2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Songti SC Bold" panose="02010800040101010101" charset="-122"/>
                <a:cs typeface="Times New Roman" panose="02020603050405020304" pitchFamily="18" charset="0"/>
                <a:sym typeface="+mn-ea"/>
              </a:rPr>
              <a:t>                 </a:t>
            </a:r>
            <a:r>
              <a:rPr lang="en-US" altLang="zh-CN" sz="2400" b="1">
                <a:solidFill>
                  <a:srgbClr val="00B050"/>
                </a:solidFill>
                <a:latin typeface="Times New Roman" panose="02020603050405020304" pitchFamily="18" charset="0"/>
                <a:ea typeface="Songti SC Bold" panose="02010800040101010101" charset="-122"/>
                <a:cs typeface="Times New Roman" panose="02020603050405020304" pitchFamily="18" charset="0"/>
                <a:sym typeface="+mn-ea"/>
              </a:rPr>
              <a:t>+2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Songti SC Bold" panose="02010800040101010101" charset="-122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ongti SC Bold" panose="02010800040101010101" charset="-122"/>
                <a:cs typeface="Times New Roman" panose="02020603050405020304" pitchFamily="18" charset="0"/>
                <a:sym typeface="+mn-ea"/>
              </a:rPr>
              <a:t> 0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2352F3-4E95-10E1-0494-07857844E78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874883" y="4850748"/>
            <a:ext cx="2519680" cy="342265"/>
            <a:chOff x="2174" y="3280"/>
            <a:chExt cx="3314" cy="54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2963F23-676B-64A4-D845-73A5BD97BC0A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2177" y="3290"/>
              <a:ext cx="0" cy="527"/>
            </a:xfrm>
            <a:prstGeom prst="line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943C774-8090-098A-2569-4AD2E72A2921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2174" y="3286"/>
              <a:ext cx="3314" cy="0"/>
            </a:xfrm>
            <a:prstGeom prst="line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D31D764F-F841-21A6-4D6C-429F27401028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 flipH="1">
              <a:off x="5488" y="3280"/>
              <a:ext cx="0" cy="540"/>
            </a:xfrm>
            <a:prstGeom prst="straightConnector1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CE67372-1D73-121E-C217-3D576D6FD6C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191087" y="4319213"/>
            <a:ext cx="2069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化合价</a:t>
            </a:r>
            <a:r>
              <a:rPr lang="zh-CN" altLang="en-US" sz="2800" b="1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升高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37A4BB-E78F-E72D-6A1B-15DC60759A8B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558505" y="5938001"/>
            <a:ext cx="2939415" cy="341630"/>
            <a:chOff x="4215" y="4867"/>
            <a:chExt cx="3184" cy="538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D16385E-9604-F14C-ED32-7E6B69CEE049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4215" y="4877"/>
              <a:ext cx="0" cy="52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5D81B23-A33F-F311-CEA8-EC71C5F0DF23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4215" y="5405"/>
              <a:ext cx="3184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B66A1145-BA2A-5801-9F3B-E1ED5243EFD2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7390" y="4867"/>
              <a:ext cx="0" cy="53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9CCE3F9-63EE-4569-F0A0-FACD95BE604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923587" y="6297917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化合价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降低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68C2B7A-CE96-145C-FEB1-3B7B29A5C3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251485" y="4174414"/>
            <a:ext cx="4151809" cy="67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309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发生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氧化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反应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，被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氧化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1713369-261F-8CE1-EF2D-0427A860448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158144" y="6142607"/>
            <a:ext cx="4026680" cy="67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309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发生</a:t>
            </a:r>
            <a:r>
              <a:rPr lang="zh-CN" altLang="en-US" sz="28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还原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反应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，被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还原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85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学习评价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4EEF62-B458-4054-AEF1-B40EEC3446A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66113" y="1198294"/>
            <a:ext cx="10545188" cy="1050249"/>
            <a:chOff x="113" y="8664"/>
            <a:chExt cx="13814" cy="1538"/>
          </a:xfrm>
        </p:grpSpPr>
        <p:pic>
          <p:nvPicPr>
            <p:cNvPr id="5" name="图片 4" descr="3b32303134303432333bcecabac5">
              <a:extLst>
                <a:ext uri="{FF2B5EF4-FFF2-40B4-BE49-F238E27FC236}">
                  <a16:creationId xmlns:a16="http://schemas.microsoft.com/office/drawing/2014/main" id="{1BACE787-58C7-3CA1-2F5D-974246293D0B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113" y="8664"/>
              <a:ext cx="1534" cy="1538"/>
            </a:xfrm>
            <a:prstGeom prst="rect">
              <a:avLst/>
            </a:prstGeom>
          </p:spPr>
        </p:pic>
        <p:sp>
          <p:nvSpPr>
            <p:cNvPr id="6" name="对话气泡: 圆角矩形 5">
              <a:extLst>
                <a:ext uri="{FF2B5EF4-FFF2-40B4-BE49-F238E27FC236}">
                  <a16:creationId xmlns:a16="http://schemas.microsoft.com/office/drawing/2014/main" id="{7667973B-8C4A-8D8A-0A15-F68B52CAF22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60" y="8684"/>
              <a:ext cx="10572" cy="1256"/>
            </a:xfrm>
            <a:prstGeom prst="wedgeRoundRectCallout">
              <a:avLst>
                <a:gd name="adj1" fmla="val -59731"/>
                <a:gd name="adj2" fmla="val 33530"/>
                <a:gd name="adj3" fmla="val 16667"/>
              </a:avLst>
            </a:prstGeom>
            <a:noFill/>
            <a:ln w="28575">
              <a:solidFill>
                <a:srgbClr val="3F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7566" rtlCol="0" anchor="t" anchorCtr="0"/>
            <a:lstStyle/>
            <a:p>
              <a:endParaRPr lang="zh-CN" altLang="en-US" sz="2789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endParaRPr lang="zh-CN" altLang="en-US" sz="2789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F2E4039-95E2-253C-11BA-7B6A7919312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3216" y="8684"/>
              <a:ext cx="10711" cy="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>
                <a:lnSpc>
                  <a:spcPct val="130000"/>
                </a:lnSpc>
                <a:spcBef>
                  <a:spcPct val="50000"/>
                </a:spcBef>
                <a:buNone/>
              </a:pPr>
              <a:r>
                <a:rPr lang="en-US" sz="32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1. </a:t>
              </a:r>
              <a:r>
                <a:rPr sz="3200" b="1" dirty="0" err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判断下列过程是氧化反应还是还原反应</a:t>
              </a:r>
              <a:r>
                <a:rPr lang="zh-CN" altLang="en-US" sz="32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？</a:t>
              </a:r>
              <a:endParaRPr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8" name="圆角矩形 33">
            <a:extLst>
              <a:ext uri="{FF2B5EF4-FFF2-40B4-BE49-F238E27FC236}">
                <a16:creationId xmlns:a16="http://schemas.microsoft.com/office/drawing/2014/main" id="{DE8B4538-90AF-D587-DC8A-CF8037A2B29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18847" y="2590134"/>
            <a:ext cx="8416607" cy="28643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0742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3" kern="0">
              <a:solidFill>
                <a:prstClr val="white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4E829F-BA5D-44B8-FE98-32D6323BC0C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60369" y="3504020"/>
            <a:ext cx="1616535" cy="4585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 fontAlgn="auto">
              <a:buNone/>
            </a:pPr>
            <a:r>
              <a:rPr lang="en-US" altLang="zh-CN" sz="239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Fe→Fe</a:t>
            </a:r>
            <a:r>
              <a:rPr lang="en-US" altLang="zh-CN" sz="2390" b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39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390" b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562807-AE8E-14B0-3287-1400C2A8A0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71843" y="3490106"/>
            <a:ext cx="1681871" cy="4601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pPr algn="ctr" fontAlgn="auto">
              <a:buNone/>
            </a:pPr>
            <a:r>
              <a:rPr lang="en-US" altLang="zh-CN" sz="239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Cu→CuCl</a:t>
            </a:r>
            <a:r>
              <a:rPr lang="en-US" altLang="zh-CN" sz="2390" b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390" b="1" baseline="-25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D89EF0-91FE-90FA-FAA8-7159CD2CB39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46375" y="3490105"/>
            <a:ext cx="1371763" cy="4582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pPr algn="ctr" fontAlgn="auto">
              <a:buNone/>
            </a:pPr>
            <a:r>
              <a:rPr lang="en-US" altLang="zh-CN" sz="239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390" b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39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→NH</a:t>
            </a:r>
            <a:r>
              <a:rPr lang="en-US" altLang="zh-CN" sz="2390" b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4219E4-57B3-85D6-7490-9293BD6CEB4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202127" y="3504020"/>
            <a:ext cx="1955985" cy="4601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pPr algn="ctr" fontAlgn="auto">
              <a:buNone/>
            </a:pPr>
            <a:r>
              <a:rPr lang="en-US" altLang="zh-CN" sz="239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FeCl</a:t>
            </a:r>
            <a:r>
              <a:rPr lang="en-US" altLang="zh-CN" sz="2390" b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39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→FeCl</a:t>
            </a:r>
            <a:r>
              <a:rPr lang="en-US" altLang="zh-CN" sz="2390" b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42D8E0-4419-6ABC-8FF7-ACC1B4B55CF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21473" y="2968336"/>
            <a:ext cx="1810064" cy="5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      +3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D47470-2523-E976-351D-C52E6EA051E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335258" y="2968336"/>
            <a:ext cx="1810064" cy="5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      +2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344A5A-64F9-7892-3AE7-DBEA443654D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276238" y="2916476"/>
            <a:ext cx="1810064" cy="5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       -3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FB17693-9A3E-6E9B-906F-6E58C3CB8F5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077448" y="2968336"/>
            <a:ext cx="2341952" cy="5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         +3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CEE4669-FD7E-7988-B7B1-75D4FCD9D69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476180" y="4249042"/>
            <a:ext cx="1614545" cy="521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氧化反应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F5948F-0233-1F09-A351-74453356477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445621" y="4297740"/>
            <a:ext cx="1614545" cy="521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氧化反应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76AFD68-DC38-641D-68E0-4A0AAA734D4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393988" y="4339482"/>
            <a:ext cx="1614545" cy="521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氧化反应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F338F1E-BCD8-D094-9D9C-A7CC83E3BEB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454905" y="4330627"/>
            <a:ext cx="1614545" cy="521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789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还原反应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76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学习评价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E03A608-CBB7-68C1-8A16-B72107AB2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354469"/>
              </p:ext>
            </p:extLst>
          </p:nvPr>
        </p:nvGraphicFramePr>
        <p:xfrm>
          <a:off x="454988" y="1452403"/>
          <a:ext cx="8768959" cy="409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504295" imgH="5313680" progId="Word.Document.8">
                  <p:embed/>
                </p:oleObj>
              </mc:Choice>
              <mc:Fallback>
                <p:oleObj r:id="rId10" imgW="11504295" imgH="5313680" progId="Word.Document.8">
                  <p:embed/>
                  <p:pic>
                    <p:nvPicPr>
                      <p:cNvPr id="1750018" name="对象 17500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988" y="1452403"/>
                        <a:ext cx="8768959" cy="40917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26825C33-E49C-1120-F134-39230109842E}"/>
              </a:ext>
            </a:extLst>
          </p:cNvPr>
          <p:cNvSpPr txBox="1"/>
          <p:nvPr/>
        </p:nvSpPr>
        <p:spPr>
          <a:xfrm>
            <a:off x="807217" y="981665"/>
            <a:ext cx="931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下列化学反应属于氧化还原反应的是</a:t>
            </a:r>
            <a:r>
              <a:rPr lang="zh-CN" altLang="en-US" sz="24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74F646-4FA6-376B-278C-AB83C59AC75F}"/>
              </a:ext>
            </a:extLst>
          </p:cNvPr>
          <p:cNvSpPr txBox="1"/>
          <p:nvPr/>
        </p:nvSpPr>
        <p:spPr>
          <a:xfrm>
            <a:off x="878973" y="5455895"/>
            <a:ext cx="596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H.  2KNO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+3C+S = K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S+3CO</a:t>
            </a:r>
            <a:r>
              <a:rPr lang="en-US" altLang="zh-CN" sz="2400" baseline="-25000" dirty="0"/>
              <a:t>2  </a:t>
            </a:r>
            <a:r>
              <a:rPr lang="en-US" altLang="zh-CN" sz="2400" dirty="0"/>
              <a:t>+N</a:t>
            </a:r>
            <a:r>
              <a:rPr lang="en-US" altLang="zh-CN" sz="2400" baseline="-25000" dirty="0"/>
              <a:t>2</a:t>
            </a:r>
            <a:endParaRPr lang="en-US" altLang="zh-CN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F213C17-8CED-984A-025E-F9E403DC447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50728" y="5960085"/>
            <a:ext cx="596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I.  SO</a:t>
            </a:r>
            <a:r>
              <a:rPr lang="en-US" altLang="zh-CN" sz="2400" baseline="-25000"/>
              <a:t>2</a:t>
            </a:r>
            <a:r>
              <a:rPr lang="en-US" altLang="zh-CN" sz="2400"/>
              <a:t>+2H</a:t>
            </a:r>
            <a:r>
              <a:rPr lang="en-US" altLang="zh-CN" sz="2400" baseline="-25000"/>
              <a:t>2</a:t>
            </a:r>
            <a:r>
              <a:rPr lang="en-US" altLang="zh-CN" sz="2400"/>
              <a:t>S = 3S</a:t>
            </a:r>
            <a:r>
              <a:rPr lang="en-US" altLang="zh-CN" sz="2400">
                <a:sym typeface="+mn-ea"/>
              </a:rPr>
              <a:t>+H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O</a:t>
            </a:r>
            <a:endParaRPr lang="en-US" altLang="zh-CN" sz="240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5E18B09F-884B-C29B-E1E8-554106D9F87F}"/>
              </a:ext>
            </a:extLst>
          </p:cNvPr>
          <p:cNvCxnSpPr/>
          <p:nvPr/>
        </p:nvCxnSpPr>
        <p:spPr>
          <a:xfrm flipV="1">
            <a:off x="5160225" y="5544137"/>
            <a:ext cx="0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20247CE-6CB3-B143-9B01-6484C383A261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V="1">
            <a:off x="5863198" y="5621015"/>
            <a:ext cx="0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3CF4867-BC3F-C994-E22F-90AAC35FC04D}"/>
              </a:ext>
            </a:extLst>
          </p:cNvPr>
          <p:cNvSpPr txBox="1"/>
          <p:nvPr/>
        </p:nvSpPr>
        <p:spPr>
          <a:xfrm>
            <a:off x="6640695" y="1025932"/>
            <a:ext cx="286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 C F G H I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07C37B7-8F88-551A-FE65-C313CADA73ED}"/>
              </a:ext>
            </a:extLst>
          </p:cNvPr>
          <p:cNvSpPr txBox="1"/>
          <p:nvPr/>
        </p:nvSpPr>
        <p:spPr>
          <a:xfrm>
            <a:off x="878973" y="6390236"/>
            <a:ext cx="327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J.  3O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= 2O</a:t>
            </a:r>
            <a:r>
              <a:rPr lang="en-US" altLang="zh-CN" sz="2400" baseline="-25000" dirty="0"/>
              <a:t>3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F2B1CA2-563B-BBEA-747B-256FF2FC5416}"/>
              </a:ext>
            </a:extLst>
          </p:cNvPr>
          <p:cNvSpPr txBox="1"/>
          <p:nvPr/>
        </p:nvSpPr>
        <p:spPr>
          <a:xfrm>
            <a:off x="6511257" y="2364155"/>
            <a:ext cx="5383258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6294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氧化还原反应中的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不一定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”          </a:t>
            </a:r>
          </a:p>
          <a:p>
            <a:pPr indent="662940"/>
            <a:r>
              <a:rPr 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一种元素被氧化，不一定有另一种元素被还原。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2940"/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一种反应物不一定只有一种元素被氧化或还原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2940"/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有单质参加或生成的反应不一定是氧化还原反应。</a:t>
            </a:r>
          </a:p>
          <a:p>
            <a:pPr indent="662940"/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某种物质由化合态变为游离态，不一定是被还原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FCD442A4-C964-6F68-43DE-0C71D83C6C2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7184" y="217280"/>
            <a:ext cx="446689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精讲精练：</a:t>
            </a:r>
            <a:r>
              <a:rPr lang="en-US" altLang="zh-CN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P19  </a:t>
            </a:r>
            <a:r>
              <a:rPr lang="zh-CN" altLang="en-US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题组集训</a:t>
            </a:r>
            <a:r>
              <a:rPr lang="en-US" altLang="zh-CN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34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问题探究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Picture 3" descr="h10-32">
            <a:extLst>
              <a:ext uri="{FF2B5EF4-FFF2-40B4-BE49-F238E27FC236}">
                <a16:creationId xmlns:a16="http://schemas.microsoft.com/office/drawing/2014/main" id="{32C45CE7-64EF-4277-BDF3-45170D9C5BD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 l="11130" t="8333" r="10965" b="21254"/>
          <a:stretch>
            <a:fillRect/>
          </a:stretch>
        </p:blipFill>
        <p:spPr bwMode="auto">
          <a:xfrm>
            <a:off x="715422" y="1188451"/>
            <a:ext cx="2667469" cy="3223389"/>
          </a:xfrm>
          <a:prstGeom prst="rect">
            <a:avLst/>
          </a:prstGeom>
        </p:spPr>
      </p:pic>
      <p:sp>
        <p:nvSpPr>
          <p:cNvPr id="22" name="矩形标注 3">
            <a:extLst>
              <a:ext uri="{FF2B5EF4-FFF2-40B4-BE49-F238E27FC236}">
                <a16:creationId xmlns:a16="http://schemas.microsoft.com/office/drawing/2014/main" id="{1DFF2D2C-97D2-10C4-62EF-0EF0045331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75746" y="1145855"/>
            <a:ext cx="2590295" cy="686396"/>
          </a:xfrm>
          <a:prstGeom prst="wedgeRectCallout">
            <a:avLst>
              <a:gd name="adj1" fmla="val -56696"/>
              <a:gd name="adj2" fmla="val 378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72" tIns="45536" rIns="91072" bIns="45536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793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23" name="Text Box 110">
            <a:extLst>
              <a:ext uri="{FF2B5EF4-FFF2-40B4-BE49-F238E27FC236}">
                <a16:creationId xmlns:a16="http://schemas.microsoft.com/office/drawing/2014/main" id="{152D714C-9CE5-3198-3739-789C6270BC0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0340" y="2312279"/>
            <a:ext cx="502795" cy="5198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89" b="1">
                <a:solidFill>
                  <a:srgbClr val="C0000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Times New Roman" panose="02020603050405020304" pitchFamily="18" charset="0"/>
                <a:sym typeface="思源宋体" panose="02020400000000000000" pitchFamily="18" charset="-122"/>
              </a:rPr>
              <a:t>0</a:t>
            </a:r>
            <a:endParaRPr lang="en-US" altLang="zh-CN" sz="1793">
              <a:solidFill>
                <a:srgbClr val="C0000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Times New Roman" panose="02020603050405020304" pitchFamily="18" charset="0"/>
              <a:sym typeface="思源宋体" panose="02020400000000000000" pitchFamily="18" charset="-122"/>
            </a:endParaRPr>
          </a:p>
        </p:txBody>
      </p:sp>
      <p:sp>
        <p:nvSpPr>
          <p:cNvPr id="24" name="Text Box 112">
            <a:extLst>
              <a:ext uri="{FF2B5EF4-FFF2-40B4-BE49-F238E27FC236}">
                <a16:creationId xmlns:a16="http://schemas.microsoft.com/office/drawing/2014/main" id="{FF548FD1-809D-1CB9-EFDD-341CC8232C1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7377" y="2307536"/>
            <a:ext cx="758937" cy="5198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89" b="1">
                <a:solidFill>
                  <a:srgbClr val="C0000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Times New Roman" panose="02020603050405020304" pitchFamily="18" charset="0"/>
                <a:sym typeface="思源宋体" panose="02020400000000000000" pitchFamily="18" charset="-122"/>
              </a:rPr>
              <a:t>+1</a:t>
            </a:r>
            <a:endParaRPr lang="en-US" altLang="zh-CN" sz="1793">
              <a:solidFill>
                <a:srgbClr val="C0000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Times New Roman" panose="02020603050405020304" pitchFamily="18" charset="0"/>
              <a:sym typeface="思源宋体" panose="02020400000000000000" pitchFamily="18" charset="-122"/>
            </a:endParaRPr>
          </a:p>
        </p:txBody>
      </p:sp>
      <p:sp>
        <p:nvSpPr>
          <p:cNvPr id="25" name="Text Box 113">
            <a:extLst>
              <a:ext uri="{FF2B5EF4-FFF2-40B4-BE49-F238E27FC236}">
                <a16:creationId xmlns:a16="http://schemas.microsoft.com/office/drawing/2014/main" id="{59EE11D5-3824-24B4-0E51-A76472B83E05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92473" y="2307536"/>
            <a:ext cx="758937" cy="5198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89" b="1">
                <a:solidFill>
                  <a:srgbClr val="0070C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Times New Roman" panose="02020603050405020304" pitchFamily="18" charset="0"/>
                <a:sym typeface="思源宋体" panose="02020400000000000000" pitchFamily="18" charset="-122"/>
              </a:rPr>
              <a:t>-1</a:t>
            </a:r>
            <a:endParaRPr lang="en-US" altLang="zh-CN" sz="1793">
              <a:solidFill>
                <a:srgbClr val="0070C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Times New Roman" panose="02020603050405020304" pitchFamily="18" charset="0"/>
              <a:sym typeface="思源宋体" panose="02020400000000000000" pitchFamily="18" charset="-122"/>
            </a:endParaRPr>
          </a:p>
        </p:txBody>
      </p:sp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2AAEB3FD-066C-0956-FA5E-06A8DEB2CB5A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23995015"/>
              </p:ext>
            </p:extLst>
          </p:nvPr>
        </p:nvGraphicFramePr>
        <p:xfrm>
          <a:off x="4290276" y="2748668"/>
          <a:ext cx="4518835" cy="57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7" imgW="10972800" imgH="2409825" progId="ACD.ChemSketch.20">
                  <p:embed/>
                </p:oleObj>
              </mc:Choice>
              <mc:Fallback>
                <p:oleObj name="ChemSketch" r:id="rId17" imgW="10972800" imgH="2409825" progId="ACD.ChemSketch.20">
                  <p:embed/>
                  <p:pic>
                    <p:nvPicPr>
                      <p:cNvPr id="24578" name="Object 2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975" r="3053" b="15919"/>
                      <a:stretch>
                        <a:fillRect/>
                      </a:stretch>
                    </p:blipFill>
                    <p:spPr>
                      <a:xfrm>
                        <a:off x="4290276" y="2748668"/>
                        <a:ext cx="4518835" cy="573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0">
            <a:extLst>
              <a:ext uri="{FF2B5EF4-FFF2-40B4-BE49-F238E27FC236}">
                <a16:creationId xmlns:a16="http://schemas.microsoft.com/office/drawing/2014/main" id="{F40A837B-A7C6-4542-5479-9A44E29C0EF2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7080" y="2323347"/>
            <a:ext cx="430064" cy="5198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89" b="1">
                <a:solidFill>
                  <a:srgbClr val="0070C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Times New Roman" panose="02020603050405020304" pitchFamily="18" charset="0"/>
                <a:sym typeface="思源宋体" panose="02020400000000000000" pitchFamily="18" charset="-122"/>
              </a:rPr>
              <a:t>0</a:t>
            </a:r>
            <a:endParaRPr lang="en-US" altLang="zh-CN" sz="1793">
              <a:solidFill>
                <a:srgbClr val="0070C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Times New Roman" panose="02020603050405020304" pitchFamily="18" charset="0"/>
              <a:sym typeface="思源宋体" panose="02020400000000000000" pitchFamily="18" charset="-122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78B54F2-7F20-9917-A36E-B6229A37EE51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76227" y="3759002"/>
            <a:ext cx="5987694" cy="7039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en-US" altLang="zh-CN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Na</a:t>
            </a:r>
            <a:r>
              <a:rPr lang="zh-CN" altLang="en-US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显＋</a:t>
            </a:r>
            <a:r>
              <a:rPr lang="en-US" altLang="zh-CN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1</a:t>
            </a:r>
            <a:r>
              <a:rPr lang="zh-CN" altLang="en-US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价，</a:t>
            </a:r>
            <a:r>
              <a:rPr lang="en-US" altLang="zh-CN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Cl</a:t>
            </a:r>
            <a:r>
              <a:rPr lang="zh-CN" altLang="en-US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呈－</a:t>
            </a:r>
            <a:r>
              <a:rPr lang="en-US" altLang="zh-CN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1</a:t>
            </a:r>
            <a:r>
              <a:rPr lang="zh-CN" altLang="en-US" sz="3984" b="1" dirty="0">
                <a:latin typeface="楷体" panose="02010609060101010101" pitchFamily="49" charset="-122"/>
                <a:ea typeface="楷体" panose="02010609060101010101" pitchFamily="49" charset="-122"/>
                <a:sym typeface="思源宋体" panose="02020400000000000000" pitchFamily="18" charset="-122"/>
              </a:rPr>
              <a:t>价？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AB75CEA-07BC-6EA2-F659-8FAE981E810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903966" y="1237073"/>
            <a:ext cx="244848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390" b="1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钠和氯的反应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E27CE57B-4E98-91C8-A041-5B34B188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89" y="5092750"/>
            <a:ext cx="115735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元素的化合价为什么会发生变化？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化合价的升降原因是什么？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67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id="{4931FAEE-59C5-8D1D-D3A7-D31A8856A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448" y="978992"/>
            <a:ext cx="3454710" cy="578756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738679" y="247472"/>
            <a:ext cx="10397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从电子转移的角度认识氧化还原反应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4E77CC9-00D3-402E-062E-433D14386A1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7978" y="5100978"/>
            <a:ext cx="3091180" cy="1719580"/>
          </a:xfrm>
          <a:prstGeom prst="rect">
            <a:avLst/>
          </a:prstGeom>
          <a:noFill/>
        </p:spPr>
        <p:txBody>
          <a:bodyPr wrap="square" lIns="90000" rIns="90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汤姆孙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发现电子</a:t>
            </a:r>
            <a:endParaRPr lang="zh-CN" sz="4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303142B-9F76-0B44-5D16-928D7455D2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73008" y="1189990"/>
            <a:ext cx="7842250" cy="22390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  1897年，英国物理学家汤姆孙发现了电子。</a:t>
            </a:r>
          </a:p>
          <a:p>
            <a:pPr>
              <a:lnSpc>
                <a:spcPct val="130000"/>
              </a:lnSpc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在伏打、戴维、法拉第的电化学重大理论突破上，20世纪初，建立了化合价的</a:t>
            </a:r>
            <a:r>
              <a:rPr lang="zh-CN" altLang="en-US" sz="2800" b="0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电子理论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。人们把化合价的升降与原子最外层电子的得失和共用联系起来</a:t>
            </a:r>
            <a:r>
              <a:rPr lang="zh-CN" altLang="en-US" sz="2800" b="0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</a:t>
            </a:r>
          </a:p>
        </p:txBody>
      </p:sp>
      <p:pic>
        <p:nvPicPr>
          <p:cNvPr id="46" name="图片 45" descr="a044ad345982b2b797262dbd36adcbef76099b09[1]">
            <a:extLst>
              <a:ext uri="{FF2B5EF4-FFF2-40B4-BE49-F238E27FC236}">
                <a16:creationId xmlns:a16="http://schemas.microsoft.com/office/drawing/2014/main" id="{4B31FDFF-1D47-F6CA-F69B-DE73DB5E2E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 l="359" t="556" r="6246" b="9010"/>
          <a:stretch>
            <a:fillRect/>
          </a:stretch>
        </p:blipFill>
        <p:spPr>
          <a:xfrm>
            <a:off x="206213" y="1480722"/>
            <a:ext cx="3091179" cy="3677437"/>
          </a:xfrm>
          <a:prstGeom prst="ellipse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3818479A-2931-D9AE-B964-21BA70D2C01E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842688" y="4039289"/>
            <a:ext cx="7943400" cy="2237740"/>
            <a:chOff x="77" y="8682"/>
            <a:chExt cx="13067" cy="3524"/>
          </a:xfrm>
        </p:grpSpPr>
        <p:pic>
          <p:nvPicPr>
            <p:cNvPr id="48" name="图片 47" descr="3b32303134303432333bcecabac5">
              <a:extLst>
                <a:ext uri="{FF2B5EF4-FFF2-40B4-BE49-F238E27FC236}">
                  <a16:creationId xmlns:a16="http://schemas.microsoft.com/office/drawing/2014/main" id="{1E550CF5-3EF3-1DED-D1A3-90453B50748F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77" y="8722"/>
              <a:ext cx="1508" cy="1419"/>
            </a:xfrm>
            <a:prstGeom prst="rect">
              <a:avLst/>
            </a:prstGeom>
          </p:spPr>
        </p:pic>
        <p:sp>
          <p:nvSpPr>
            <p:cNvPr id="49" name="对话气泡: 圆角矩形 5">
              <a:extLst>
                <a:ext uri="{FF2B5EF4-FFF2-40B4-BE49-F238E27FC236}">
                  <a16:creationId xmlns:a16="http://schemas.microsoft.com/office/drawing/2014/main" id="{AE182FC8-1B33-8BF4-14FD-D4545A7D73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60" y="8684"/>
              <a:ext cx="9911" cy="3522"/>
            </a:xfrm>
            <a:prstGeom prst="wedgeRoundRectCallout">
              <a:avLst>
                <a:gd name="adj1" fmla="val -64783"/>
                <a:gd name="adj2" fmla="val -26178"/>
                <a:gd name="adj3" fmla="val 16667"/>
              </a:avLst>
            </a:prstGeom>
            <a:noFill/>
            <a:ln w="28575">
              <a:solidFill>
                <a:srgbClr val="3F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 anchorCtr="0"/>
            <a:lstStyle/>
            <a:p>
              <a:endPara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6C1DDA1-99D5-0F91-AC33-B95090304C1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3216" y="8682"/>
              <a:ext cx="9928" cy="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>
                <a:lnSpc>
                  <a:spcPct val="130000"/>
                </a:lnSpc>
                <a:spcBef>
                  <a:spcPct val="50000"/>
                </a:spcBef>
                <a:buNone/>
              </a:pPr>
              <a:r>
                <a:rPr sz="2800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阅读课本2</a:t>
              </a:r>
              <a:r>
                <a:rPr lang="en-US" sz="2800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sz="2800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页请回答</a:t>
              </a:r>
            </a:p>
            <a:p>
              <a:pPr lvl="0" eaLnBrk="0" hangingPunct="0">
                <a:lnSpc>
                  <a:spcPct val="130000"/>
                </a:lnSpc>
                <a:spcBef>
                  <a:spcPct val="50000"/>
                </a:spcBef>
                <a:buNone/>
              </a:pPr>
              <a:r>
                <a:rPr sz="2800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①</a:t>
              </a:r>
              <a:r>
                <a:rPr sz="2800" dirty="0" err="1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什么原因导致元素的化合价变化</a:t>
              </a:r>
              <a:r>
                <a:rPr sz="2800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？</a:t>
              </a:r>
            </a:p>
            <a:p>
              <a:pPr lvl="0" eaLnBrk="0" hangingPunct="0">
                <a:lnSpc>
                  <a:spcPct val="130000"/>
                </a:lnSpc>
                <a:spcBef>
                  <a:spcPct val="50000"/>
                </a:spcBef>
                <a:buNone/>
              </a:pPr>
              <a:r>
                <a:rPr sz="2800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②</a:t>
              </a:r>
              <a:r>
                <a:rPr sz="2800" dirty="0" err="1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氧化还原反应的本质是什么</a:t>
              </a:r>
              <a:r>
                <a:rPr sz="2800" dirty="0">
                  <a:solidFill>
                    <a:prstClr val="black"/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740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7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738679" y="247472"/>
            <a:ext cx="10397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从电子转移的角度认识氧化还原反应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15">
            <a:extLst>
              <a:ext uri="{FF2B5EF4-FFF2-40B4-BE49-F238E27FC236}">
                <a16:creationId xmlns:a16="http://schemas.microsoft.com/office/drawing/2014/main" id="{45548ABE-72AE-745A-71C9-7E58FEFB00B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575820" y="1103585"/>
            <a:ext cx="1422046" cy="1422047"/>
            <a:chOff x="1090614" y="2641600"/>
            <a:chExt cx="1433512" cy="143351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DF778B03-B0AB-A1A6-5FA5-4F4ABDA94FF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090614" y="2641600"/>
              <a:ext cx="1433512" cy="14335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831F2F0D-14DD-2931-F2E5-937077FF987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249364" y="2801938"/>
              <a:ext cx="1104900" cy="11064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F1DD6832-4A6A-C28D-566B-3BCFDFCB608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449389" y="3001963"/>
              <a:ext cx="681037" cy="6826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48A40299-0D60-1A67-0224-FD2729EB1C5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603376" y="3160713"/>
              <a:ext cx="373062" cy="3730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CE2BFD27-2498-D1EB-64CE-FBBC08EC85D4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576389" y="3206750"/>
              <a:ext cx="6318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1389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+11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7509FD3-074B-40B7-6EA5-A53FD8722B9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078039" y="3257550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D9CFBA1C-1C00-568F-DB18-08953605EC7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78039" y="3394075"/>
              <a:ext cx="88900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2E1554F4-2521-5659-DE43-3F1D2D43BEF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301876" y="3421063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D43BD5F6-F9CB-E2BC-F872-C0153A4B945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301876" y="3257550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016F8A62-E8ED-18D6-CB14-EACEF7731D8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841501" y="2749550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14689623-DE49-7A3E-6369-B0F91CF23C9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1643064" y="2762250"/>
              <a:ext cx="90487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CE00F790-65E4-F435-E6DE-3B071F1CE2D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1209676" y="3217863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D7E126C4-D76A-193A-45A8-895905FBDBE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195389" y="3386138"/>
              <a:ext cx="90487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DEA4A40B-DA88-1D9C-7A48-D4A36089C9B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643064" y="3876675"/>
              <a:ext cx="90487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E9EE3B1A-48CA-DCA1-DC79-31ADF243334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827214" y="3870325"/>
              <a:ext cx="90487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740AEA47-3149-FA0A-D21C-ADDA61B40BD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396291" y="1239017"/>
            <a:ext cx="1170079" cy="1206299"/>
            <a:chOff x="3135" y="1094"/>
            <a:chExt cx="743" cy="766"/>
          </a:xfrm>
        </p:grpSpPr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451FE202-CD66-DDA2-F006-1BC29FE44B6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158" y="1127"/>
              <a:ext cx="697" cy="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83B76FED-BEBE-47D1-CC26-4D8B439B941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258" y="1225"/>
              <a:ext cx="498" cy="4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744C5D2C-DF02-927C-6F20-117FC27743B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341" y="1311"/>
              <a:ext cx="335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EBDE443E-349D-C282-3070-358A1AB2E3A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407" y="1381"/>
              <a:ext cx="199" cy="19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E54135DD-9D3E-FC42-A5DE-23068B31ACAD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360" y="1394"/>
              <a:ext cx="39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1389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+17</a:t>
              </a: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F7F6B416-CC98-692D-BD7F-7D56137C6C9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424" y="121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05FE0759-B09D-29CC-005E-31C327DE280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135" y="147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C0B75D55-DBD5-3206-8675-03DD3FBACE5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532" y="121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2CADC4-4E04-62E7-7246-0658963F0B6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424" y="1094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68566B0-8C4F-7653-1801-572768643C7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532" y="1094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D4B790B-157A-5E19-41C0-644B6AEA260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822" y="138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CEDD85C-564D-FDB4-D03F-461BBAA4F40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722" y="1386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77E630C-C669-F9F8-70AF-BC9DABA5AEC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3631" y="1386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D1BEDC-A38D-9764-652F-F28E8E7A631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3639" y="1489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2CF70E0-56DF-544C-AC61-6A4F48F5EB8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722" y="1500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2483C8-6499-28D9-88D0-5972C424666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822" y="1517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D465FF-217A-81F2-D767-2DC6A0AA858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432" y="169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84D1964-F546-8601-3EA9-BFD9109D9CC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540" y="1686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CE953C-3812-BBBF-859F-71011D55B92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432" y="18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DBFFE9A-D04C-52E1-ED80-9A241B52B69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548" y="1796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877C36-670D-0FB7-E8C1-8B5EB7AD069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233" y="1525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76E1736-C3D2-1F62-C97C-41C40522F87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233" y="1414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72"/>
            </a:p>
          </p:txBody>
        </p:sp>
      </p:grpSp>
      <p:sp>
        <p:nvSpPr>
          <p:cNvPr id="44" name="Oval 19">
            <a:extLst>
              <a:ext uri="{FF2B5EF4-FFF2-40B4-BE49-F238E27FC236}">
                <a16:creationId xmlns:a16="http://schemas.microsoft.com/office/drawing/2014/main" id="{45484FD0-E07C-32DD-F6A9-464AFFD849A7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960071" y="1771301"/>
            <a:ext cx="88189" cy="897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172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166CFD6-B5E1-2755-C01C-0BF66C340A4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575820" y="2602796"/>
            <a:ext cx="4176376" cy="2007873"/>
            <a:chOff x="1344" y="2159"/>
            <a:chExt cx="2652" cy="1275"/>
          </a:xfrm>
        </p:grpSpPr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A95FD13A-DE8F-774E-9D5E-92D4E060BC09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1742" y="2160"/>
              <a:ext cx="0" cy="2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72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ED54B93A-7EBF-A646-1D18-DA68F488E2DF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533" y="2159"/>
              <a:ext cx="0" cy="2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72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7AB9C77-0EF4-DE75-11E3-ACD02DE11CFF}"/>
                </a:ext>
              </a:extLst>
            </p:cNvPr>
            <p:cNvGrpSpPr/>
            <p:nvPr>
              <p:custDataLst>
                <p:tags r:id="rId39"/>
              </p:custDataLst>
            </p:nvPr>
          </p:nvGrpSpPr>
          <p:grpSpPr>
            <a:xfrm>
              <a:off x="3036" y="2474"/>
              <a:ext cx="960" cy="960"/>
              <a:chOff x="3036" y="2474"/>
              <a:chExt cx="960" cy="960"/>
            </a:xfrm>
          </p:grpSpPr>
          <p:sp>
            <p:nvSpPr>
              <p:cNvPr id="64" name="Oval 48">
                <a:extLst>
                  <a:ext uri="{FF2B5EF4-FFF2-40B4-BE49-F238E27FC236}">
                    <a16:creationId xmlns:a16="http://schemas.microsoft.com/office/drawing/2014/main" id="{248695D9-E203-2836-406F-A5E724CF2E1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061" y="2507"/>
                <a:ext cx="902" cy="9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5" name="Oval 49">
                <a:extLst>
                  <a:ext uri="{FF2B5EF4-FFF2-40B4-BE49-F238E27FC236}">
                    <a16:creationId xmlns:a16="http://schemas.microsoft.com/office/drawing/2014/main" id="{CBD9AF47-57A0-CB4F-F3B8-7498CB9D446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60" y="2608"/>
                <a:ext cx="697" cy="6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6" name="Oval 50">
                <a:extLst>
                  <a:ext uri="{FF2B5EF4-FFF2-40B4-BE49-F238E27FC236}">
                    <a16:creationId xmlns:a16="http://schemas.microsoft.com/office/drawing/2014/main" id="{F79764D4-4290-943F-5A56-959B2CC3DB4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286" y="2734"/>
                <a:ext cx="430" cy="4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7" name="Oval 51">
                <a:extLst>
                  <a:ext uri="{FF2B5EF4-FFF2-40B4-BE49-F238E27FC236}">
                    <a16:creationId xmlns:a16="http://schemas.microsoft.com/office/drawing/2014/main" id="{2DFEBFFE-F44C-999C-75FE-2D0F4A3191B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384" y="2834"/>
                <a:ext cx="235" cy="23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8" name="Text Box 52">
                <a:extLst>
                  <a:ext uri="{FF2B5EF4-FFF2-40B4-BE49-F238E27FC236}">
                    <a16:creationId xmlns:a16="http://schemas.microsoft.com/office/drawing/2014/main" id="{9E64B94E-FA74-D147-7322-2B162E21F3BF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367" y="2863"/>
                <a:ext cx="3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389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+17</a:t>
                </a:r>
              </a:p>
            </p:txBody>
          </p:sp>
          <p:sp>
            <p:nvSpPr>
              <p:cNvPr id="69" name="Oval 53">
                <a:extLst>
                  <a:ext uri="{FF2B5EF4-FFF2-40B4-BE49-F238E27FC236}">
                    <a16:creationId xmlns:a16="http://schemas.microsoft.com/office/drawing/2014/main" id="{EBBDBF4D-1C80-E092-136E-9DA32FB1D44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683" y="289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0" name="Oval 54">
                <a:extLst>
                  <a:ext uri="{FF2B5EF4-FFF2-40B4-BE49-F238E27FC236}">
                    <a16:creationId xmlns:a16="http://schemas.microsoft.com/office/drawing/2014/main" id="{0E43A856-B999-B359-63B1-C506F7146C2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683" y="298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1" name="Oval 55">
                <a:extLst>
                  <a:ext uri="{FF2B5EF4-FFF2-40B4-BE49-F238E27FC236}">
                    <a16:creationId xmlns:a16="http://schemas.microsoft.com/office/drawing/2014/main" id="{91C5413A-5A82-9FA6-B582-956C9BF129D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824" y="299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2" name="Oval 56">
                <a:extLst>
                  <a:ext uri="{FF2B5EF4-FFF2-40B4-BE49-F238E27FC236}">
                    <a16:creationId xmlns:a16="http://schemas.microsoft.com/office/drawing/2014/main" id="{4C895B58-C347-F2E8-1DA3-67D0748249C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824" y="289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3" name="Oval 57">
                <a:extLst>
                  <a:ext uri="{FF2B5EF4-FFF2-40B4-BE49-F238E27FC236}">
                    <a16:creationId xmlns:a16="http://schemas.microsoft.com/office/drawing/2014/main" id="{A73CB976-4213-49A4-D0CD-2224C743602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533" y="2575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4" name="Oval 58">
                <a:extLst>
                  <a:ext uri="{FF2B5EF4-FFF2-40B4-BE49-F238E27FC236}">
                    <a16:creationId xmlns:a16="http://schemas.microsoft.com/office/drawing/2014/main" id="{2C6EDB85-0399-6BAA-06D7-4E5BCD76F7D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409" y="2583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5" name="Oval 59">
                <a:extLst>
                  <a:ext uri="{FF2B5EF4-FFF2-40B4-BE49-F238E27FC236}">
                    <a16:creationId xmlns:a16="http://schemas.microsoft.com/office/drawing/2014/main" id="{FEC28C8D-7FD2-4C9C-2EAB-FECB0A86DCA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135" y="2870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6" name="Oval 60">
                <a:extLst>
                  <a:ext uri="{FF2B5EF4-FFF2-40B4-BE49-F238E27FC236}">
                    <a16:creationId xmlns:a16="http://schemas.microsoft.com/office/drawing/2014/main" id="{E62D267E-3F26-A438-B5E3-7EC97FE3380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127" y="297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7" name="Oval 61">
                <a:extLst>
                  <a:ext uri="{FF2B5EF4-FFF2-40B4-BE49-F238E27FC236}">
                    <a16:creationId xmlns:a16="http://schemas.microsoft.com/office/drawing/2014/main" id="{AE0B7AFC-F6C8-B3E4-5907-62571BF1B44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409" y="3284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8" name="Oval 62">
                <a:extLst>
                  <a:ext uri="{FF2B5EF4-FFF2-40B4-BE49-F238E27FC236}">
                    <a16:creationId xmlns:a16="http://schemas.microsoft.com/office/drawing/2014/main" id="{E6C13C79-BEC7-A628-41A0-C6648225F20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525" y="3281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79" name="Oval 63">
                <a:extLst>
                  <a:ext uri="{FF2B5EF4-FFF2-40B4-BE49-F238E27FC236}">
                    <a16:creationId xmlns:a16="http://schemas.microsoft.com/office/drawing/2014/main" id="{9513B2F2-C76F-FA53-D1F6-D5B280F6625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940" y="300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80" name="Oval 64">
                <a:extLst>
                  <a:ext uri="{FF2B5EF4-FFF2-40B4-BE49-F238E27FC236}">
                    <a16:creationId xmlns:a16="http://schemas.microsoft.com/office/drawing/2014/main" id="{D97D0836-5B02-40D9-B73C-ACF0B61234DB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036" y="28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81" name="Oval 65">
                <a:extLst>
                  <a:ext uri="{FF2B5EF4-FFF2-40B4-BE49-F238E27FC236}">
                    <a16:creationId xmlns:a16="http://schemas.microsoft.com/office/drawing/2014/main" id="{C45672DA-6820-7BE6-34E9-6D12B8FDAA8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401" y="2490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82" name="Oval 66">
                <a:extLst>
                  <a:ext uri="{FF2B5EF4-FFF2-40B4-BE49-F238E27FC236}">
                    <a16:creationId xmlns:a16="http://schemas.microsoft.com/office/drawing/2014/main" id="{EC893DC8-CB96-31CD-D8EA-4A07932986F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542" y="247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83" name="Oval 67">
                <a:extLst>
                  <a:ext uri="{FF2B5EF4-FFF2-40B4-BE49-F238E27FC236}">
                    <a16:creationId xmlns:a16="http://schemas.microsoft.com/office/drawing/2014/main" id="{38D99334-417E-6779-AAEB-BCAE3EA5E31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525" y="3377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84" name="Oval 68">
                <a:extLst>
                  <a:ext uri="{FF2B5EF4-FFF2-40B4-BE49-F238E27FC236}">
                    <a16:creationId xmlns:a16="http://schemas.microsoft.com/office/drawing/2014/main" id="{D84F5224-B082-3B1D-D9A9-F52BCD24C6D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401" y="3377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85" name="Oval 69">
                <a:extLst>
                  <a:ext uri="{FF2B5EF4-FFF2-40B4-BE49-F238E27FC236}">
                    <a16:creationId xmlns:a16="http://schemas.microsoft.com/office/drawing/2014/main" id="{72E0C83F-11BF-3543-C2EA-6A5222D5996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36" y="298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86" name="Oval 70">
                <a:extLst>
                  <a:ext uri="{FF2B5EF4-FFF2-40B4-BE49-F238E27FC236}">
                    <a16:creationId xmlns:a16="http://schemas.microsoft.com/office/drawing/2014/main" id="{AEE0FFA8-057B-77BA-3CCC-88FA0043661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940" y="2873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</p:grpSp>
        <p:grpSp>
          <p:nvGrpSpPr>
            <p:cNvPr id="49" name="Group 71">
              <a:extLst>
                <a:ext uri="{FF2B5EF4-FFF2-40B4-BE49-F238E27FC236}">
                  <a16:creationId xmlns:a16="http://schemas.microsoft.com/office/drawing/2014/main" id="{5FA7295D-52A4-B9EF-B66C-C3F4CC8F3BE6}"/>
                </a:ext>
              </a:extLst>
            </p:cNvPr>
            <p:cNvGrpSpPr/>
            <p:nvPr>
              <p:custDataLst>
                <p:tags r:id="rId40"/>
              </p:custDataLst>
            </p:nvPr>
          </p:nvGrpSpPr>
          <p:grpSpPr>
            <a:xfrm>
              <a:off x="1344" y="2544"/>
              <a:ext cx="736" cy="726"/>
              <a:chOff x="1344" y="2544"/>
              <a:chExt cx="736" cy="726"/>
            </a:xfrm>
          </p:grpSpPr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0781D2A1-D945-A076-9555-5B2164A2CB7B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369" y="2564"/>
                <a:ext cx="686" cy="6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1" name="Oval 73">
                <a:extLst>
                  <a:ext uri="{FF2B5EF4-FFF2-40B4-BE49-F238E27FC236}">
                    <a16:creationId xmlns:a16="http://schemas.microsoft.com/office/drawing/2014/main" id="{CC9F9215-9D69-6521-B31E-91FB38FA2C3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85" y="2677"/>
                <a:ext cx="460" cy="4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2" name="Oval 74">
                <a:extLst>
                  <a:ext uri="{FF2B5EF4-FFF2-40B4-BE49-F238E27FC236}">
                    <a16:creationId xmlns:a16="http://schemas.microsoft.com/office/drawing/2014/main" id="{DC4B826E-1F78-5515-CA79-2AD3D05473B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609" y="2794"/>
                <a:ext cx="199" cy="19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3" name="Text Box 75">
                <a:extLst>
                  <a:ext uri="{FF2B5EF4-FFF2-40B4-BE49-F238E27FC236}">
                    <a16:creationId xmlns:a16="http://schemas.microsoft.com/office/drawing/2014/main" id="{5A5470CD-3D8F-7FA6-C0AC-78AD7272AD82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565" y="2805"/>
                <a:ext cx="3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389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+11</a:t>
                </a:r>
              </a:p>
            </p:txBody>
          </p:sp>
          <p:sp>
            <p:nvSpPr>
              <p:cNvPr id="54" name="Oval 76">
                <a:extLst>
                  <a:ext uri="{FF2B5EF4-FFF2-40B4-BE49-F238E27FC236}">
                    <a16:creationId xmlns:a16="http://schemas.microsoft.com/office/drawing/2014/main" id="{0CAC55E4-3AA7-8D7A-9BA1-A6E36DE7930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01" y="254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5" name="Oval 77">
                <a:extLst>
                  <a:ext uri="{FF2B5EF4-FFF2-40B4-BE49-F238E27FC236}">
                    <a16:creationId xmlns:a16="http://schemas.microsoft.com/office/drawing/2014/main" id="{0C43EA2E-D716-36F8-FC29-1101CC349C2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734" y="254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6" name="Oval 78">
                <a:extLst>
                  <a:ext uri="{FF2B5EF4-FFF2-40B4-BE49-F238E27FC236}">
                    <a16:creationId xmlns:a16="http://schemas.microsoft.com/office/drawing/2014/main" id="{8ADA3625-B54F-3384-1190-24ACCFCF548B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015" y="2783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7" name="Oval 79">
                <a:extLst>
                  <a:ext uri="{FF2B5EF4-FFF2-40B4-BE49-F238E27FC236}">
                    <a16:creationId xmlns:a16="http://schemas.microsoft.com/office/drawing/2014/main" id="{29D97C89-9ECA-BA51-8256-83ED384617B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891" y="279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8" name="Oval 80">
                <a:extLst>
                  <a:ext uri="{FF2B5EF4-FFF2-40B4-BE49-F238E27FC236}">
                    <a16:creationId xmlns:a16="http://schemas.microsoft.com/office/drawing/2014/main" id="{B6BA8666-BF46-B6B7-ECB5-9CE033C5A25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911" y="2925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59" name="Oval 81">
                <a:extLst>
                  <a:ext uri="{FF2B5EF4-FFF2-40B4-BE49-F238E27FC236}">
                    <a16:creationId xmlns:a16="http://schemas.microsoft.com/office/drawing/2014/main" id="{95039148-2900-63C8-BB03-F98C9C38312B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24" y="292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0" name="Oval 82">
                <a:extLst>
                  <a:ext uri="{FF2B5EF4-FFF2-40B4-BE49-F238E27FC236}">
                    <a16:creationId xmlns:a16="http://schemas.microsoft.com/office/drawing/2014/main" id="{254D93B4-E2B9-9BE4-3044-895460A09E2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634" y="321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1" name="Oval 83">
                <a:extLst>
                  <a:ext uri="{FF2B5EF4-FFF2-40B4-BE49-F238E27FC236}">
                    <a16:creationId xmlns:a16="http://schemas.microsoft.com/office/drawing/2014/main" id="{82DB3B55-E756-867A-3210-D64EE1AE9BD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58" y="3207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2" name="Oval 84">
                <a:extLst>
                  <a:ext uri="{FF2B5EF4-FFF2-40B4-BE49-F238E27FC236}">
                    <a16:creationId xmlns:a16="http://schemas.microsoft.com/office/drawing/2014/main" id="{F751F374-4B7C-3BDF-0F19-F37FCD4E577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344" y="2938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  <p:sp>
            <p:nvSpPr>
              <p:cNvPr id="63" name="Oval 85">
                <a:extLst>
                  <a:ext uri="{FF2B5EF4-FFF2-40B4-BE49-F238E27FC236}">
                    <a16:creationId xmlns:a16="http://schemas.microsoft.com/office/drawing/2014/main" id="{D89BCF75-0733-ACC9-40EC-01D93E56476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344" y="280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72"/>
              </a:p>
            </p:txBody>
          </p:sp>
        </p:grpSp>
      </p:grpSp>
      <p:sp>
        <p:nvSpPr>
          <p:cNvPr id="87" name="Line 86">
            <a:extLst>
              <a:ext uri="{FF2B5EF4-FFF2-40B4-BE49-F238E27FC236}">
                <a16:creationId xmlns:a16="http://schemas.microsoft.com/office/drawing/2014/main" id="{A14793A9-A67B-992F-6AA3-FD4C7063CFF7}"/>
              </a:ext>
            </a:extLst>
          </p:cNvPr>
          <p:cNvSpPr>
            <a:spLocks noChangeAspect="1" noChangeShapeType="1"/>
          </p:cNvSpPr>
          <p:nvPr>
            <p:custDataLst>
              <p:tags r:id="rId8"/>
            </p:custDataLst>
          </p:nvPr>
        </p:nvSpPr>
        <p:spPr bwMode="auto">
          <a:xfrm>
            <a:off x="7986845" y="3777597"/>
            <a:ext cx="940156" cy="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3172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E35B6AD-1E79-0CEF-E9FB-89AB37AB095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356923" y="4377597"/>
            <a:ext cx="2118108" cy="766928"/>
            <a:chOff x="1840" y="3336"/>
            <a:chExt cx="1345" cy="487"/>
          </a:xfrm>
        </p:grpSpPr>
        <p:sp>
          <p:nvSpPr>
            <p:cNvPr id="89" name="Line 88">
              <a:extLst>
                <a:ext uri="{FF2B5EF4-FFF2-40B4-BE49-F238E27FC236}">
                  <a16:creationId xmlns:a16="http://schemas.microsoft.com/office/drawing/2014/main" id="{8A5F124D-48D5-844E-EFC8-555703E45A88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840" y="3336"/>
              <a:ext cx="177" cy="2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72"/>
            </a:p>
          </p:txBody>
        </p:sp>
        <p:sp>
          <p:nvSpPr>
            <p:cNvPr id="90" name="Line 89">
              <a:extLst>
                <a:ext uri="{FF2B5EF4-FFF2-40B4-BE49-F238E27FC236}">
                  <a16:creationId xmlns:a16="http://schemas.microsoft.com/office/drawing/2014/main" id="{5163D5CF-D595-2D66-D312-ECD8F7A7C8C4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31"/>
              </p:custDataLst>
            </p:nvPr>
          </p:nvSpPr>
          <p:spPr bwMode="auto">
            <a:xfrm rot="5400000">
              <a:off x="2997" y="3375"/>
              <a:ext cx="188" cy="1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72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1444730-21CF-9DA8-3F8F-04AEFFB64BE8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2092" y="3357"/>
              <a:ext cx="995" cy="466"/>
              <a:chOff x="5020" y="6333"/>
              <a:chExt cx="1800" cy="845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C67A31E-9C29-119A-287A-51F3A7B41219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3"/>
                </p:custDataLst>
              </p:nvPr>
            </p:nvGrpSpPr>
            <p:grpSpPr>
              <a:xfrm>
                <a:off x="5070" y="6333"/>
                <a:ext cx="1355" cy="845"/>
                <a:chOff x="5070" y="6333"/>
                <a:chExt cx="1355" cy="845"/>
              </a:xfrm>
            </p:grpSpPr>
            <p:sp>
              <p:nvSpPr>
                <p:cNvPr id="94" name="Oval 92">
                  <a:extLst>
                    <a:ext uri="{FF2B5EF4-FFF2-40B4-BE49-F238E27FC236}">
                      <a16:creationId xmlns:a16="http://schemas.microsoft.com/office/drawing/2014/main" id="{58D8C2D0-3511-BCAC-472A-13E6CE59616D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5070" y="6511"/>
                  <a:ext cx="493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3172"/>
                </a:p>
              </p:txBody>
            </p:sp>
            <p:sp>
              <p:nvSpPr>
                <p:cNvPr id="95" name="Oval 93">
                  <a:extLst>
                    <a:ext uri="{FF2B5EF4-FFF2-40B4-BE49-F238E27FC236}">
                      <a16:creationId xmlns:a16="http://schemas.microsoft.com/office/drawing/2014/main" id="{9249C469-BD28-E5E5-EE2C-50A50F296987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5580" y="6333"/>
                  <a:ext cx="845" cy="84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CC"/>
                    </a:gs>
                    <a:gs pos="100000">
                      <a:srgbClr val="5E765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3172"/>
                </a:p>
              </p:txBody>
            </p:sp>
          </p:grpSp>
          <p:sp>
            <p:nvSpPr>
              <p:cNvPr id="93" name="Text Box 94">
                <a:extLst>
                  <a:ext uri="{FF2B5EF4-FFF2-40B4-BE49-F238E27FC236}">
                    <a16:creationId xmlns:a16="http://schemas.microsoft.com/office/drawing/2014/main" id="{128CBF37-AA03-F4B5-B4CE-6403D7F83545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0" y="6549"/>
                <a:ext cx="1800" cy="6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 eaLnBrk="0" hangingPunct="0">
                  <a:defRPr/>
                </a:pPr>
                <a:r>
                  <a:rPr lang="en-US" altLang="zh-CN" sz="1982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Na</a:t>
                </a:r>
                <a:r>
                  <a:rPr lang="en-US" altLang="zh-CN" sz="3172" b="1" baseline="30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+</a:t>
                </a:r>
                <a:r>
                  <a:rPr lang="en-US" altLang="zh-CN" sz="1982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   Cl</a:t>
                </a:r>
                <a:r>
                  <a:rPr lang="en-US" altLang="zh-CN" sz="3172" b="1" baseline="30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-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FB1A9AB-12F6-BEA6-E3F4-A095A6B156B1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706530" y="1409095"/>
            <a:ext cx="5814170" cy="642519"/>
            <a:chOff x="792" y="1202"/>
            <a:chExt cx="3692" cy="408"/>
          </a:xfrm>
        </p:grpSpPr>
        <p:sp>
          <p:nvSpPr>
            <p:cNvPr id="97" name="Text Box 96">
              <a:extLst>
                <a:ext uri="{FF2B5EF4-FFF2-40B4-BE49-F238E27FC236}">
                  <a16:creationId xmlns:a16="http://schemas.microsoft.com/office/drawing/2014/main" id="{2F635DC9-295B-69C9-B6CB-733C7DB3CBB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" y="1202"/>
              <a:ext cx="4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71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Na</a:t>
              </a:r>
            </a:p>
          </p:txBody>
        </p:sp>
        <p:sp>
          <p:nvSpPr>
            <p:cNvPr id="98" name="Text Box 97">
              <a:extLst>
                <a:ext uri="{FF2B5EF4-FFF2-40B4-BE49-F238E27FC236}">
                  <a16:creationId xmlns:a16="http://schemas.microsoft.com/office/drawing/2014/main" id="{CB2922E2-E7D9-9E16-980D-DEBAE1B8C067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080" y="1203"/>
              <a:ext cx="40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71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Cl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731F996-6727-D38F-25DF-FB14FB3A595D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744324" y="3363428"/>
            <a:ext cx="5957478" cy="795275"/>
            <a:chOff x="816" y="2642"/>
            <a:chExt cx="3783" cy="505"/>
          </a:xfrm>
        </p:grpSpPr>
        <p:sp>
          <p:nvSpPr>
            <p:cNvPr id="100" name="Text Box 99">
              <a:extLst>
                <a:ext uri="{FF2B5EF4-FFF2-40B4-BE49-F238E27FC236}">
                  <a16:creationId xmlns:a16="http://schemas.microsoft.com/office/drawing/2014/main" id="{60D56906-2A70-2C33-BE10-A11848E1B8CE}"/>
                </a:ext>
              </a:extLst>
            </p:cNvPr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28" y="2739"/>
              <a:ext cx="47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71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Cl</a:t>
              </a:r>
              <a:r>
                <a:rPr kumimoji="1" lang="en-US" altLang="zh-CN" sz="3571" b="1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01" name="Text Box 100">
              <a:extLst>
                <a:ext uri="{FF2B5EF4-FFF2-40B4-BE49-F238E27FC236}">
                  <a16:creationId xmlns:a16="http://schemas.microsoft.com/office/drawing/2014/main" id="{2ACF690A-C4B1-6369-1944-7A82FCEE70E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6" y="2642"/>
              <a:ext cx="58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71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Na</a:t>
              </a:r>
              <a:r>
                <a:rPr kumimoji="1" lang="en-US" altLang="zh-CN" sz="3571" b="1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02" name="Arc 43">
            <a:extLst>
              <a:ext uri="{FF2B5EF4-FFF2-40B4-BE49-F238E27FC236}">
                <a16:creationId xmlns:a16="http://schemas.microsoft.com/office/drawing/2014/main" id="{FE71BA75-A975-9EC3-91FA-D9763F7D2A41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 rot="18300856">
            <a:off x="8363220" y="1209095"/>
            <a:ext cx="782677" cy="1006298"/>
          </a:xfrm>
          <a:custGeom>
            <a:avLst/>
            <a:gdLst>
              <a:gd name="T0" fmla="*/ 0 w 21600"/>
              <a:gd name="T1" fmla="*/ 0 h 26674"/>
              <a:gd name="T2" fmla="*/ 2147483647 w 21600"/>
              <a:gd name="T3" fmla="*/ 2147483647 h 26674"/>
              <a:gd name="T4" fmla="*/ 0 w 21600"/>
              <a:gd name="T5" fmla="*/ 2147483647 h 26674"/>
              <a:gd name="T6" fmla="*/ 0 60000 65536"/>
              <a:gd name="T7" fmla="*/ 0 60000 65536"/>
              <a:gd name="T8" fmla="*/ 0 60000 65536"/>
              <a:gd name="T9" fmla="*/ 0 w 21600"/>
              <a:gd name="T10" fmla="*/ 0 h 26674"/>
              <a:gd name="T11" fmla="*/ 21600 w 21600"/>
              <a:gd name="T12" fmla="*/ 26674 h 26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9"/>
                  <a:pt x="21397" y="25012"/>
                  <a:pt x="20995" y="26673"/>
                </a:cubicBezTo>
              </a:path>
              <a:path w="21600" h="266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9"/>
                  <a:pt x="21397" y="25012"/>
                  <a:pt x="20995" y="2667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3172"/>
          </a:p>
        </p:txBody>
      </p:sp>
      <p:pic>
        <p:nvPicPr>
          <p:cNvPr id="103" name="61704547-3176-4FA0-AAD0-7DF1A1D1964B-1">
            <a:extLst>
              <a:ext uri="{FF2B5EF4-FFF2-40B4-BE49-F238E27FC236}">
                <a16:creationId xmlns:a16="http://schemas.microsoft.com/office/drawing/2014/main" id="{68B3801F-82CA-35F6-AFF8-CF10B2CB6F1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877666" y="3004274"/>
            <a:ext cx="3102360" cy="573858"/>
          </a:xfrm>
          <a:prstGeom prst="rect">
            <a:avLst/>
          </a:prstGeom>
        </p:spPr>
      </p:pic>
      <p:sp>
        <p:nvSpPr>
          <p:cNvPr id="104" name="文本框 103">
            <a:extLst>
              <a:ext uri="{FF2B5EF4-FFF2-40B4-BE49-F238E27FC236}">
                <a16:creationId xmlns:a16="http://schemas.microsoft.com/office/drawing/2014/main" id="{A6581946-3EEC-BD58-E353-482C25C5535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140935" y="2728328"/>
            <a:ext cx="3631512" cy="45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390" dirty="0">
                <a:sym typeface="+mn-ea"/>
              </a:rPr>
              <a:t>0        0              +1   -1          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A4AF992D-E828-29B4-82A5-1722C9BFC48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98159" y="1777732"/>
            <a:ext cx="5022895" cy="5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789" b="1" dirty="0">
                <a:solidFill>
                  <a:srgbClr val="C00000"/>
                </a:solidFill>
                <a:latin typeface="+mn-ea"/>
                <a:cs typeface="微软雅黑" panose="020B0503020204020204" pitchFamily="34" charset="-122"/>
                <a:sym typeface="+mn-ea"/>
              </a:rPr>
              <a:t>失去</a:t>
            </a:r>
            <a:r>
              <a:rPr lang="en-US" altLang="zh-CN" sz="2789" b="1" dirty="0">
                <a:solidFill>
                  <a:srgbClr val="C00000"/>
                </a:solidFill>
                <a:latin typeface="+mn-ea"/>
                <a:cs typeface="微软雅黑" panose="020B0503020204020204" pitchFamily="34" charset="-122"/>
                <a:sym typeface="+mn-ea"/>
              </a:rPr>
              <a:t>2×e</a:t>
            </a:r>
            <a:r>
              <a:rPr lang="en-US" altLang="zh-CN" sz="2789" b="1" baseline="30000" dirty="0">
                <a:solidFill>
                  <a:srgbClr val="C00000"/>
                </a:solidFill>
                <a:latin typeface="+mn-ea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789" b="1" dirty="0">
                <a:solidFill>
                  <a:srgbClr val="C00000"/>
                </a:solidFill>
                <a:latin typeface="+mn-ea"/>
                <a:cs typeface="微软雅黑" panose="020B0503020204020204" pitchFamily="34" charset="-122"/>
                <a:sym typeface="+mn-ea"/>
              </a:rPr>
              <a:t>，化合价升高</a:t>
            </a:r>
            <a:endParaRPr lang="zh-CN" altLang="en-US" sz="2789" b="1" baseline="30000" dirty="0">
              <a:solidFill>
                <a:srgbClr val="C00000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F0226FBF-73E6-F176-1A30-987F08D3F6DF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248374" y="2456557"/>
            <a:ext cx="2084408" cy="356535"/>
            <a:chOff x="4669" y="3375"/>
            <a:chExt cx="3973" cy="566"/>
          </a:xfrm>
        </p:grpSpPr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F9001722-4350-D4C3-3F32-53BF908A613C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 flipV="1">
              <a:off x="4669" y="3375"/>
              <a:ext cx="3973" cy="19"/>
            </a:xfrm>
            <a:prstGeom prst="line">
              <a:avLst/>
            </a:prstGeom>
            <a:ln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B138E8C9-5705-E2D5-BD24-3730FB86289E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>
            <a:xfrm flipH="1">
              <a:off x="8642" y="3375"/>
              <a:ext cx="0" cy="567"/>
            </a:xfrm>
            <a:prstGeom prst="straightConnector1">
              <a:avLst/>
            </a:prstGeom>
            <a:ln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C9A58266-FFF2-55E5-3D73-F742DE89F0A2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>
            <a:xfrm flipH="1">
              <a:off x="4669" y="3375"/>
              <a:ext cx="14" cy="341"/>
            </a:xfrm>
            <a:prstGeom prst="line">
              <a:avLst/>
            </a:prstGeom>
            <a:ln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612F0F97-6FEE-5993-2FB3-2520398FE21F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929947" y="3446794"/>
            <a:ext cx="1918739" cy="373543"/>
            <a:chOff x="6195" y="5627"/>
            <a:chExt cx="4919" cy="593"/>
          </a:xfrm>
        </p:grpSpPr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95CB7F4B-0D44-A717-AE97-DB1096B5DB88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>
              <a:off x="6195" y="5758"/>
              <a:ext cx="1" cy="4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B182158C-DB43-A090-0D7D-523B73D824D7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 flipV="1">
              <a:off x="6195" y="6194"/>
              <a:ext cx="4919" cy="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AE2536CC-ED1F-1CA6-F85C-6637A8963946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 flipV="1">
              <a:off x="11112" y="5627"/>
              <a:ext cx="2" cy="5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9B45E47-6C83-00B5-1B1B-C77BCA3228E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52149" y="3905311"/>
            <a:ext cx="4296846" cy="51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78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得到</a:t>
            </a:r>
            <a:r>
              <a:rPr lang="en-US" altLang="zh-CN" sz="278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2×e</a:t>
            </a:r>
            <a:r>
              <a:rPr lang="en-US" altLang="zh-CN" sz="2789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78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，化合价下降</a:t>
            </a:r>
            <a:endParaRPr lang="zh-CN" altLang="en-US" sz="2789" b="1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5" name="Text Box 23">
            <a:extLst>
              <a:ext uri="{FF2B5EF4-FFF2-40B4-BE49-F238E27FC236}">
                <a16:creationId xmlns:a16="http://schemas.microsoft.com/office/drawing/2014/main" id="{E32A53A0-7CF8-AE3A-89C0-DAA4697D87F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79181" y="5303638"/>
            <a:ext cx="8644288" cy="133728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607162" indent="-607162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结论：</a:t>
            </a:r>
            <a:r>
              <a:rPr lang="en-US" altLang="zh-CN" sz="3200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通过电子得失可以达到稳定结构</a:t>
            </a:r>
            <a:endParaRPr lang="en-US" altLang="zh-CN" sz="32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marL="607162" indent="-607162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zh-CN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      </a:t>
            </a:r>
            <a:r>
              <a:rPr lang="en-US" altLang="zh-CN" sz="3200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电子得失导致元素化合价升降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81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C 0.01667 -0.01712 0.03359 -0.03402 0.05365 -0.03726 C 0.0737 -0.0405 0.10964 -0.0287 0.1207 -0.01967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4" grpId="0"/>
      <p:bldP spid="105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5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738679" y="247472"/>
            <a:ext cx="10397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学习任务三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从电子转移的角度认识氧化还原反应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6" name="Group 2">
            <a:extLst>
              <a:ext uri="{FF2B5EF4-FFF2-40B4-BE49-F238E27FC236}">
                <a16:creationId xmlns:a16="http://schemas.microsoft.com/office/drawing/2014/main" id="{02BDDA6E-CD0A-3C47-39E2-00148185E27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449451" y="4434152"/>
            <a:ext cx="1660174" cy="921793"/>
            <a:chOff x="1848" y="3396"/>
            <a:chExt cx="1050" cy="583"/>
          </a:xfrm>
        </p:grpSpPr>
        <p:sp>
          <p:nvSpPr>
            <p:cNvPr id="117" name="Oval 3">
              <a:extLst>
                <a:ext uri="{FF2B5EF4-FFF2-40B4-BE49-F238E27FC236}">
                  <a16:creationId xmlns:a16="http://schemas.microsoft.com/office/drawing/2014/main" id="{344D9677-3C9F-DEB3-B9BE-75B5AD9FE67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873" y="3598"/>
              <a:ext cx="233" cy="23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765E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18" name="Oval 4">
              <a:extLst>
                <a:ext uri="{FF2B5EF4-FFF2-40B4-BE49-F238E27FC236}">
                  <a16:creationId xmlns:a16="http://schemas.microsoft.com/office/drawing/2014/main" id="{FA621B07-6125-D4D6-DDC4-C9F2715BCD8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038" y="3396"/>
              <a:ext cx="583" cy="583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19" name="Text Box 5">
              <a:extLst>
                <a:ext uri="{FF2B5EF4-FFF2-40B4-BE49-F238E27FC236}">
                  <a16:creationId xmlns:a16="http://schemas.microsoft.com/office/drawing/2014/main" id="{C9063EBB-BBF7-6C45-6C8B-1FCB83AFF8CC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848" y="3512"/>
              <a:ext cx="105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1992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     </a:t>
              </a:r>
              <a:r>
                <a:rPr lang="en-US" altLang="zh-CN" sz="2789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Cl</a:t>
              </a:r>
            </a:p>
          </p:txBody>
        </p:sp>
      </p:grpSp>
      <p:sp>
        <p:nvSpPr>
          <p:cNvPr id="120" name="Line 6">
            <a:extLst>
              <a:ext uri="{FF2B5EF4-FFF2-40B4-BE49-F238E27FC236}">
                <a16:creationId xmlns:a16="http://schemas.microsoft.com/office/drawing/2014/main" id="{779C5B6B-92AB-7768-A46C-92D798E3B631}"/>
              </a:ext>
            </a:extLst>
          </p:cNvPr>
          <p:cNvSpPr>
            <a:spLocks noChangeAspect="1" noChangeShapeType="1"/>
          </p:cNvSpPr>
          <p:nvPr>
            <p:custDataLst>
              <p:tags r:id="rId5"/>
            </p:custDataLst>
          </p:nvPr>
        </p:nvSpPr>
        <p:spPr bwMode="auto">
          <a:xfrm>
            <a:off x="2182242" y="1573591"/>
            <a:ext cx="1660174" cy="0"/>
          </a:xfrm>
          <a:prstGeom prst="line">
            <a:avLst/>
          </a:prstGeom>
          <a:noFill/>
          <a:ln w="63500">
            <a:solidFill>
              <a:schemeClr val="accent1">
                <a:lumMod val="75000"/>
              </a:schemeClr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390"/>
          </a:p>
        </p:txBody>
      </p:sp>
      <p:grpSp>
        <p:nvGrpSpPr>
          <p:cNvPr id="121" name="Group 7">
            <a:extLst>
              <a:ext uri="{FF2B5EF4-FFF2-40B4-BE49-F238E27FC236}">
                <a16:creationId xmlns:a16="http://schemas.microsoft.com/office/drawing/2014/main" id="{54338655-982A-0001-05C0-E418DF63FCA3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717393" y="2168411"/>
            <a:ext cx="2528209" cy="1954263"/>
            <a:chOff x="1392" y="1536"/>
            <a:chExt cx="1599" cy="1303"/>
          </a:xfrm>
        </p:grpSpPr>
        <p:sp>
          <p:nvSpPr>
            <p:cNvPr id="122" name="Line 8">
              <a:extLst>
                <a:ext uri="{FF2B5EF4-FFF2-40B4-BE49-F238E27FC236}">
                  <a16:creationId xmlns:a16="http://schemas.microsoft.com/office/drawing/2014/main" id="{4C47FCBF-C216-D4AF-CF1D-657AC2F0C1BD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1392" y="1536"/>
              <a:ext cx="335" cy="336"/>
            </a:xfrm>
            <a:prstGeom prst="line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90"/>
            </a:p>
          </p:txBody>
        </p:sp>
        <p:sp>
          <p:nvSpPr>
            <p:cNvPr id="123" name="Line 9">
              <a:extLst>
                <a:ext uri="{FF2B5EF4-FFF2-40B4-BE49-F238E27FC236}">
                  <a16:creationId xmlns:a16="http://schemas.microsoft.com/office/drawing/2014/main" id="{EFA7CACE-6168-3A8F-3E1E-F1D475BCEC23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72"/>
              </p:custDataLst>
            </p:nvPr>
          </p:nvSpPr>
          <p:spPr bwMode="auto">
            <a:xfrm rot="5400000">
              <a:off x="2736" y="1630"/>
              <a:ext cx="255" cy="255"/>
            </a:xfrm>
            <a:prstGeom prst="line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90"/>
            </a:p>
          </p:txBody>
        </p:sp>
        <p:grpSp>
          <p:nvGrpSpPr>
            <p:cNvPr id="124" name="Group 10">
              <a:extLst>
                <a:ext uri="{FF2B5EF4-FFF2-40B4-BE49-F238E27FC236}">
                  <a16:creationId xmlns:a16="http://schemas.microsoft.com/office/drawing/2014/main" id="{461DF186-1E2A-B486-D4E6-C83CB16F882A}"/>
                </a:ext>
              </a:extLst>
            </p:cNvPr>
            <p:cNvGrpSpPr/>
            <p:nvPr>
              <p:custDataLst>
                <p:tags r:id="rId73"/>
              </p:custDataLst>
            </p:nvPr>
          </p:nvGrpSpPr>
          <p:grpSpPr>
            <a:xfrm>
              <a:off x="1554" y="1941"/>
              <a:ext cx="1299" cy="898"/>
              <a:chOff x="1554" y="1941"/>
              <a:chExt cx="1299" cy="898"/>
            </a:xfrm>
          </p:grpSpPr>
          <p:sp>
            <p:nvSpPr>
              <p:cNvPr id="125" name="Oval 11">
                <a:extLst>
                  <a:ext uri="{FF2B5EF4-FFF2-40B4-BE49-F238E27FC236}">
                    <a16:creationId xmlns:a16="http://schemas.microsoft.com/office/drawing/2014/main" id="{7108C364-16AD-DA66-6157-18B54C38925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554" y="2141"/>
                <a:ext cx="504" cy="50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26" name="Oval 12">
                <a:extLst>
                  <a:ext uri="{FF2B5EF4-FFF2-40B4-BE49-F238E27FC236}">
                    <a16:creationId xmlns:a16="http://schemas.microsoft.com/office/drawing/2014/main" id="{2D1F7F2A-0D0D-1AF2-43F4-D72D51088E6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009" y="1980"/>
                <a:ext cx="817" cy="8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27" name="Oval 13">
                <a:extLst>
                  <a:ext uri="{FF2B5EF4-FFF2-40B4-BE49-F238E27FC236}">
                    <a16:creationId xmlns:a16="http://schemas.microsoft.com/office/drawing/2014/main" id="{74D7A5C7-AAEE-740A-77A0-4085F232121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126" y="2094"/>
                <a:ext cx="583" cy="5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28" name="Oval 14">
                <a:extLst>
                  <a:ext uri="{FF2B5EF4-FFF2-40B4-BE49-F238E27FC236}">
                    <a16:creationId xmlns:a16="http://schemas.microsoft.com/office/drawing/2014/main" id="{168DF3C6-86B5-2B1F-FE07-BF6B026B1CD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223" y="2196"/>
                <a:ext cx="393" cy="39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29" name="Oval 15">
                <a:extLst>
                  <a:ext uri="{FF2B5EF4-FFF2-40B4-BE49-F238E27FC236}">
                    <a16:creationId xmlns:a16="http://schemas.microsoft.com/office/drawing/2014/main" id="{5ADA7F38-8F18-9996-E500-375E9ECB7F6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301" y="2277"/>
                <a:ext cx="233" cy="23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0" name="Text Box 16">
                <a:extLst>
                  <a:ext uri="{FF2B5EF4-FFF2-40B4-BE49-F238E27FC236}">
                    <a16:creationId xmlns:a16="http://schemas.microsoft.com/office/drawing/2014/main" id="{E8D363CA-3B64-7571-7A6D-7D4F44A9478D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233" y="2286"/>
                <a:ext cx="466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594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+17</a:t>
                </a:r>
              </a:p>
            </p:txBody>
          </p:sp>
          <p:sp>
            <p:nvSpPr>
              <p:cNvPr id="131" name="Oval 17">
                <a:extLst>
                  <a:ext uri="{FF2B5EF4-FFF2-40B4-BE49-F238E27FC236}">
                    <a16:creationId xmlns:a16="http://schemas.microsoft.com/office/drawing/2014/main" id="{8CCA5057-0C84-ED85-A700-F1A0B0DA834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320" y="2081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2" name="Oval 18">
                <a:extLst>
                  <a:ext uri="{FF2B5EF4-FFF2-40B4-BE49-F238E27FC236}">
                    <a16:creationId xmlns:a16="http://schemas.microsoft.com/office/drawing/2014/main" id="{9EC1C617-CE45-725D-2FCF-D2113737CB7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992" y="2472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3" name="Oval 19">
                <a:extLst>
                  <a:ext uri="{FF2B5EF4-FFF2-40B4-BE49-F238E27FC236}">
                    <a16:creationId xmlns:a16="http://schemas.microsoft.com/office/drawing/2014/main" id="{6C9C7183-AF39-1BE4-6746-3ADAD97BA6F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447" y="2081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4" name="Oval 20">
                <a:extLst>
                  <a:ext uri="{FF2B5EF4-FFF2-40B4-BE49-F238E27FC236}">
                    <a16:creationId xmlns:a16="http://schemas.microsoft.com/office/drawing/2014/main" id="{4CB03415-FEBA-EC9C-4E90-6B9D891FA2C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320" y="1941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5" name="Oval 21">
                <a:extLst>
                  <a:ext uri="{FF2B5EF4-FFF2-40B4-BE49-F238E27FC236}">
                    <a16:creationId xmlns:a16="http://schemas.microsoft.com/office/drawing/2014/main" id="{8DBFB25E-3639-90C9-A514-21EC3849DE3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447" y="1941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6" name="Oval 22">
                <a:extLst>
                  <a:ext uri="{FF2B5EF4-FFF2-40B4-BE49-F238E27FC236}">
                    <a16:creationId xmlns:a16="http://schemas.microsoft.com/office/drawing/2014/main" id="{CDD115C8-4249-7823-FF7B-D83070F0DA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2787" y="2283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7" name="Oval 23">
                <a:extLst>
                  <a:ext uri="{FF2B5EF4-FFF2-40B4-BE49-F238E27FC236}">
                    <a16:creationId xmlns:a16="http://schemas.microsoft.com/office/drawing/2014/main" id="{6C541A81-1764-DF31-6ABC-0A33C925C8F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2670" y="2283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8" name="Oval 24">
                <a:extLst>
                  <a:ext uri="{FF2B5EF4-FFF2-40B4-BE49-F238E27FC236}">
                    <a16:creationId xmlns:a16="http://schemas.microsoft.com/office/drawing/2014/main" id="{FEFD9CA8-74B5-96A9-1368-40929422622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2563" y="2283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39" name="Oval 25">
                <a:extLst>
                  <a:ext uri="{FF2B5EF4-FFF2-40B4-BE49-F238E27FC236}">
                    <a16:creationId xmlns:a16="http://schemas.microsoft.com/office/drawing/2014/main" id="{E7D201DF-66F0-3664-4BC3-40412A95BC3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573" y="2404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0" name="Oval 26">
                <a:extLst>
                  <a:ext uri="{FF2B5EF4-FFF2-40B4-BE49-F238E27FC236}">
                    <a16:creationId xmlns:a16="http://schemas.microsoft.com/office/drawing/2014/main" id="{A1F56F6F-C8FE-61F6-FE11-DE27ED4CE4F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2670" y="2417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1" name="Oval 27">
                <a:extLst>
                  <a:ext uri="{FF2B5EF4-FFF2-40B4-BE49-F238E27FC236}">
                    <a16:creationId xmlns:a16="http://schemas.microsoft.com/office/drawing/2014/main" id="{3844C3B2-91D4-79E7-B09D-0D23CACCE64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2787" y="2437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2" name="Oval 28">
                <a:extLst>
                  <a:ext uri="{FF2B5EF4-FFF2-40B4-BE49-F238E27FC236}">
                    <a16:creationId xmlns:a16="http://schemas.microsoft.com/office/drawing/2014/main" id="{15700C65-40C0-712E-E3C0-F6427435FB2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2330" y="2643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3" name="Oval 29">
                <a:extLst>
                  <a:ext uri="{FF2B5EF4-FFF2-40B4-BE49-F238E27FC236}">
                    <a16:creationId xmlns:a16="http://schemas.microsoft.com/office/drawing/2014/main" id="{1E7289CC-90D3-77A4-493F-8F79CBFAC98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2456" y="263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4" name="Oval 30">
                <a:extLst>
                  <a:ext uri="{FF2B5EF4-FFF2-40B4-BE49-F238E27FC236}">
                    <a16:creationId xmlns:a16="http://schemas.microsoft.com/office/drawing/2014/main" id="{505B051D-2C53-BCBA-A7B1-445ED1A66E4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2330" y="2773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5" name="Oval 31">
                <a:extLst>
                  <a:ext uri="{FF2B5EF4-FFF2-40B4-BE49-F238E27FC236}">
                    <a16:creationId xmlns:a16="http://schemas.microsoft.com/office/drawing/2014/main" id="{3BEC5CDE-B856-BABC-D787-4BD7E7F0011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2466" y="2763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6" name="Oval 32">
                <a:extLst>
                  <a:ext uri="{FF2B5EF4-FFF2-40B4-BE49-F238E27FC236}">
                    <a16:creationId xmlns:a16="http://schemas.microsoft.com/office/drawing/2014/main" id="{012B88BB-ED9A-843E-FBFF-5F120EEDA60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2097" y="2446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7" name="Oval 33">
                <a:extLst>
                  <a:ext uri="{FF2B5EF4-FFF2-40B4-BE49-F238E27FC236}">
                    <a16:creationId xmlns:a16="http://schemas.microsoft.com/office/drawing/2014/main" id="{FF2242DF-99CB-6891-8F2F-E624CF45BD7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2097" y="2316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8" name="Oval 34">
                <a:extLst>
                  <a:ext uri="{FF2B5EF4-FFF2-40B4-BE49-F238E27FC236}">
                    <a16:creationId xmlns:a16="http://schemas.microsoft.com/office/drawing/2014/main" id="{2232893B-C155-D963-26AC-93E34E338F2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669" y="2258"/>
                <a:ext cx="275" cy="2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  <p:sp>
            <p:nvSpPr>
              <p:cNvPr id="149" name="Text Box 35">
                <a:extLst>
                  <a:ext uri="{FF2B5EF4-FFF2-40B4-BE49-F238E27FC236}">
                    <a16:creationId xmlns:a16="http://schemas.microsoft.com/office/drawing/2014/main" id="{44107271-77AD-EB88-B186-122FD0C8D28C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651" y="2270"/>
                <a:ext cx="349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594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</a:t>
                </a:r>
              </a:p>
            </p:txBody>
          </p:sp>
          <p:sp>
            <p:nvSpPr>
              <p:cNvPr id="150" name="Oval 36">
                <a:extLst>
                  <a:ext uri="{FF2B5EF4-FFF2-40B4-BE49-F238E27FC236}">
                    <a16:creationId xmlns:a16="http://schemas.microsoft.com/office/drawing/2014/main" id="{534104E3-61FB-CA3C-894F-CE99AEEE5D5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999" y="2232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2390"/>
              </a:p>
            </p:txBody>
          </p:sp>
        </p:grpSp>
      </p:grpSp>
      <p:grpSp>
        <p:nvGrpSpPr>
          <p:cNvPr id="151" name="Group 37">
            <a:extLst>
              <a:ext uri="{FF2B5EF4-FFF2-40B4-BE49-F238E27FC236}">
                <a16:creationId xmlns:a16="http://schemas.microsoft.com/office/drawing/2014/main" id="{66ED2F8B-3C3B-9316-A266-7629CCFAEB6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110244" y="1232389"/>
            <a:ext cx="896493" cy="705180"/>
            <a:chOff x="1008" y="885"/>
            <a:chExt cx="567" cy="504"/>
          </a:xfrm>
        </p:grpSpPr>
        <p:sp>
          <p:nvSpPr>
            <p:cNvPr id="152" name="Oval 38">
              <a:extLst>
                <a:ext uri="{FF2B5EF4-FFF2-40B4-BE49-F238E27FC236}">
                  <a16:creationId xmlns:a16="http://schemas.microsoft.com/office/drawing/2014/main" id="{269405C6-F0DA-0DB2-288D-0503F1E3759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008" y="885"/>
              <a:ext cx="503" cy="5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53" name="Oval 39">
              <a:extLst>
                <a:ext uri="{FF2B5EF4-FFF2-40B4-BE49-F238E27FC236}">
                  <a16:creationId xmlns:a16="http://schemas.microsoft.com/office/drawing/2014/main" id="{C405140A-483D-8414-2322-1C8F06F9F51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123" y="1002"/>
              <a:ext cx="275" cy="2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54" name="Text Box 40">
              <a:extLst>
                <a:ext uri="{FF2B5EF4-FFF2-40B4-BE49-F238E27FC236}">
                  <a16:creationId xmlns:a16="http://schemas.microsoft.com/office/drawing/2014/main" id="{4E8978B0-1243-2344-E93E-23579FE10E84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108" y="1011"/>
              <a:ext cx="46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1594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+1</a:t>
              </a:r>
            </a:p>
          </p:txBody>
        </p:sp>
        <p:sp>
          <p:nvSpPr>
            <p:cNvPr id="155" name="Oval 41">
              <a:extLst>
                <a:ext uri="{FF2B5EF4-FFF2-40B4-BE49-F238E27FC236}">
                  <a16:creationId xmlns:a16="http://schemas.microsoft.com/office/drawing/2014/main" id="{7B1277C5-AD66-57CB-1261-5CA68A66387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473" y="1074"/>
              <a:ext cx="66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</p:grpSp>
      <p:grpSp>
        <p:nvGrpSpPr>
          <p:cNvPr id="156" name="Group 42">
            <a:extLst>
              <a:ext uri="{FF2B5EF4-FFF2-40B4-BE49-F238E27FC236}">
                <a16:creationId xmlns:a16="http://schemas.microsoft.com/office/drawing/2014/main" id="{A16D9CE9-AAC4-C0F3-440C-2BAF73A49374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4011594" y="971505"/>
            <a:ext cx="1465696" cy="1324978"/>
            <a:chOff x="2843" y="720"/>
            <a:chExt cx="871" cy="898"/>
          </a:xfrm>
        </p:grpSpPr>
        <p:sp>
          <p:nvSpPr>
            <p:cNvPr id="157" name="Oval 43">
              <a:extLst>
                <a:ext uri="{FF2B5EF4-FFF2-40B4-BE49-F238E27FC236}">
                  <a16:creationId xmlns:a16="http://schemas.microsoft.com/office/drawing/2014/main" id="{C8D5F943-6AD9-FBAA-9A4C-D4565281939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870" y="759"/>
              <a:ext cx="817" cy="8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58" name="Oval 44">
              <a:extLst>
                <a:ext uri="{FF2B5EF4-FFF2-40B4-BE49-F238E27FC236}">
                  <a16:creationId xmlns:a16="http://schemas.microsoft.com/office/drawing/2014/main" id="{0977B330-5A3D-11FD-D66D-8445A1B3678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87" y="874"/>
              <a:ext cx="583" cy="5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59" name="Oval 45">
              <a:extLst>
                <a:ext uri="{FF2B5EF4-FFF2-40B4-BE49-F238E27FC236}">
                  <a16:creationId xmlns:a16="http://schemas.microsoft.com/office/drawing/2014/main" id="{1DF846BE-D00A-79BA-4D3D-5167BD6F114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084" y="975"/>
              <a:ext cx="393" cy="3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0" name="Oval 46">
              <a:extLst>
                <a:ext uri="{FF2B5EF4-FFF2-40B4-BE49-F238E27FC236}">
                  <a16:creationId xmlns:a16="http://schemas.microsoft.com/office/drawing/2014/main" id="{C30C45D0-0B3C-7A47-26E2-7AC622EE5FC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62" y="1056"/>
              <a:ext cx="233" cy="23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1" name="Text Box 47">
              <a:extLst>
                <a:ext uri="{FF2B5EF4-FFF2-40B4-BE49-F238E27FC236}">
                  <a16:creationId xmlns:a16="http://schemas.microsoft.com/office/drawing/2014/main" id="{C754619F-3B31-0C60-931D-DCBF531FE6B2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108" y="1052"/>
              <a:ext cx="46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1594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+17</a:t>
              </a:r>
            </a:p>
          </p:txBody>
        </p:sp>
        <p:sp>
          <p:nvSpPr>
            <p:cNvPr id="162" name="Oval 48">
              <a:extLst>
                <a:ext uri="{FF2B5EF4-FFF2-40B4-BE49-F238E27FC236}">
                  <a16:creationId xmlns:a16="http://schemas.microsoft.com/office/drawing/2014/main" id="{DDB5A438-0693-287D-7F9F-25B071E4871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181" y="860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3" name="Oval 49">
              <a:extLst>
                <a:ext uri="{FF2B5EF4-FFF2-40B4-BE49-F238E27FC236}">
                  <a16:creationId xmlns:a16="http://schemas.microsoft.com/office/drawing/2014/main" id="{38FE6E0C-11EF-3BE1-D494-82AB7473F69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843" y="1163"/>
              <a:ext cx="66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4" name="Oval 50">
              <a:extLst>
                <a:ext uri="{FF2B5EF4-FFF2-40B4-BE49-F238E27FC236}">
                  <a16:creationId xmlns:a16="http://schemas.microsoft.com/office/drawing/2014/main" id="{10B49B1F-0D53-0181-8563-DCC78199D02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308" y="860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5" name="Oval 51">
              <a:extLst>
                <a:ext uri="{FF2B5EF4-FFF2-40B4-BE49-F238E27FC236}">
                  <a16:creationId xmlns:a16="http://schemas.microsoft.com/office/drawing/2014/main" id="{B192C203-CA82-DE49-98B8-0494E3D5275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81" y="720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6" name="Oval 52">
              <a:extLst>
                <a:ext uri="{FF2B5EF4-FFF2-40B4-BE49-F238E27FC236}">
                  <a16:creationId xmlns:a16="http://schemas.microsoft.com/office/drawing/2014/main" id="{F9BA3113-9372-7384-FDAA-058134FB541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308" y="720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7" name="Oval 53">
              <a:extLst>
                <a:ext uri="{FF2B5EF4-FFF2-40B4-BE49-F238E27FC236}">
                  <a16:creationId xmlns:a16="http://schemas.microsoft.com/office/drawing/2014/main" id="{AE9B6C96-5BF1-73AC-7046-B561D1F7F37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648" y="1062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8" name="Oval 54">
              <a:extLst>
                <a:ext uri="{FF2B5EF4-FFF2-40B4-BE49-F238E27FC236}">
                  <a16:creationId xmlns:a16="http://schemas.microsoft.com/office/drawing/2014/main" id="{F1E6756B-7417-30A5-529E-788C0C60D8F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531" y="1062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69" name="Oval 55">
              <a:extLst>
                <a:ext uri="{FF2B5EF4-FFF2-40B4-BE49-F238E27FC236}">
                  <a16:creationId xmlns:a16="http://schemas.microsoft.com/office/drawing/2014/main" id="{3C275A86-1BE8-7838-107C-0839DE8E0F5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24" y="1062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0" name="Oval 56">
              <a:extLst>
                <a:ext uri="{FF2B5EF4-FFF2-40B4-BE49-F238E27FC236}">
                  <a16:creationId xmlns:a16="http://schemas.microsoft.com/office/drawing/2014/main" id="{910AF174-A284-E52E-923E-C4F8E861AF4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34" y="1183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1" name="Oval 57">
              <a:extLst>
                <a:ext uri="{FF2B5EF4-FFF2-40B4-BE49-F238E27FC236}">
                  <a16:creationId xmlns:a16="http://schemas.microsoft.com/office/drawing/2014/main" id="{066C4AC6-FEAB-5CF8-01D7-AED06C1186E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31" y="1196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2" name="Oval 58">
              <a:extLst>
                <a:ext uri="{FF2B5EF4-FFF2-40B4-BE49-F238E27FC236}">
                  <a16:creationId xmlns:a16="http://schemas.microsoft.com/office/drawing/2014/main" id="{96F238DA-B818-C166-9154-45ACF3B2B80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648" y="1216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3" name="Oval 59">
              <a:extLst>
                <a:ext uri="{FF2B5EF4-FFF2-40B4-BE49-F238E27FC236}">
                  <a16:creationId xmlns:a16="http://schemas.microsoft.com/office/drawing/2014/main" id="{DC2F843F-30C2-B5F5-CF4D-29FF559DB35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91" y="1422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4" name="Oval 60">
              <a:extLst>
                <a:ext uri="{FF2B5EF4-FFF2-40B4-BE49-F238E27FC236}">
                  <a16:creationId xmlns:a16="http://schemas.microsoft.com/office/drawing/2014/main" id="{D1DB5F36-43F5-E65E-7EC3-C31AA12D52F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317" y="1414"/>
              <a:ext cx="67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5" name="Oval 61">
              <a:extLst>
                <a:ext uri="{FF2B5EF4-FFF2-40B4-BE49-F238E27FC236}">
                  <a16:creationId xmlns:a16="http://schemas.microsoft.com/office/drawing/2014/main" id="{051DCAC0-E573-ED42-4448-3ED008A4934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191" y="1552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6" name="Oval 62">
              <a:extLst>
                <a:ext uri="{FF2B5EF4-FFF2-40B4-BE49-F238E27FC236}">
                  <a16:creationId xmlns:a16="http://schemas.microsoft.com/office/drawing/2014/main" id="{101769FC-210B-8E42-13D4-07D2FB1898F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327" y="1542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7" name="Oval 63">
              <a:extLst>
                <a:ext uri="{FF2B5EF4-FFF2-40B4-BE49-F238E27FC236}">
                  <a16:creationId xmlns:a16="http://schemas.microsoft.com/office/drawing/2014/main" id="{7198556E-CA16-8230-0174-6C04B79FA48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958" y="1225"/>
              <a:ext cx="66" cy="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78" name="Oval 64">
              <a:extLst>
                <a:ext uri="{FF2B5EF4-FFF2-40B4-BE49-F238E27FC236}">
                  <a16:creationId xmlns:a16="http://schemas.microsoft.com/office/drawing/2014/main" id="{D5B973F5-0A1F-2A56-7E2D-589FA7140DA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958" y="1095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</p:grpSp>
      <p:sp>
        <p:nvSpPr>
          <p:cNvPr id="179" name="Text Box 65">
            <a:extLst>
              <a:ext uri="{FF2B5EF4-FFF2-40B4-BE49-F238E27FC236}">
                <a16:creationId xmlns:a16="http://schemas.microsoft.com/office/drawing/2014/main" id="{1C3B22D5-E825-27CB-6A5A-7EFD47BA7B60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855" y="4655627"/>
            <a:ext cx="1423788" cy="5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18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     Cl</a:t>
            </a:r>
          </a:p>
        </p:txBody>
      </p:sp>
      <p:sp>
        <p:nvSpPr>
          <p:cNvPr id="180" name="Oval 66">
            <a:extLst>
              <a:ext uri="{FF2B5EF4-FFF2-40B4-BE49-F238E27FC236}">
                <a16:creationId xmlns:a16="http://schemas.microsoft.com/office/drawing/2014/main" id="{A8AE7668-0900-F550-C2F9-9FD5F60690CF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102149" y="5197955"/>
            <a:ext cx="45853" cy="5217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390"/>
          </a:p>
        </p:txBody>
      </p:sp>
      <p:sp>
        <p:nvSpPr>
          <p:cNvPr id="181" name="Oval 67">
            <a:extLst>
              <a:ext uri="{FF2B5EF4-FFF2-40B4-BE49-F238E27FC236}">
                <a16:creationId xmlns:a16="http://schemas.microsoft.com/office/drawing/2014/main" id="{2118E936-19AE-3CB5-BC40-48745BAB433C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215990" y="5197955"/>
            <a:ext cx="45853" cy="5217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390"/>
          </a:p>
        </p:txBody>
      </p:sp>
      <p:sp>
        <p:nvSpPr>
          <p:cNvPr id="182" name="Oval 68">
            <a:extLst>
              <a:ext uri="{FF2B5EF4-FFF2-40B4-BE49-F238E27FC236}">
                <a16:creationId xmlns:a16="http://schemas.microsoft.com/office/drawing/2014/main" id="{49027DD9-7DAA-EE81-BCCC-D3FE4AC32D93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453156" y="4873823"/>
            <a:ext cx="45853" cy="5217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390"/>
          </a:p>
        </p:txBody>
      </p:sp>
      <p:sp>
        <p:nvSpPr>
          <p:cNvPr id="183" name="Oval 69">
            <a:extLst>
              <a:ext uri="{FF2B5EF4-FFF2-40B4-BE49-F238E27FC236}">
                <a16:creationId xmlns:a16="http://schemas.microsoft.com/office/drawing/2014/main" id="{26371B71-1DFA-B755-541B-F029CEF57132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62643" y="5009800"/>
            <a:ext cx="45853" cy="5217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390"/>
          </a:p>
        </p:txBody>
      </p:sp>
      <p:sp>
        <p:nvSpPr>
          <p:cNvPr id="184" name="Oval 70">
            <a:extLst>
              <a:ext uri="{FF2B5EF4-FFF2-40B4-BE49-F238E27FC236}">
                <a16:creationId xmlns:a16="http://schemas.microsoft.com/office/drawing/2014/main" id="{4FC05719-17F4-FF2D-18A4-CAB257B7C86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140096" y="4642980"/>
            <a:ext cx="45853" cy="5217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390"/>
          </a:p>
        </p:txBody>
      </p:sp>
      <p:sp>
        <p:nvSpPr>
          <p:cNvPr id="185" name="Oval 71">
            <a:extLst>
              <a:ext uri="{FF2B5EF4-FFF2-40B4-BE49-F238E27FC236}">
                <a16:creationId xmlns:a16="http://schemas.microsoft.com/office/drawing/2014/main" id="{025D845A-1152-8401-4ED0-50B21CBA4781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258679" y="4642980"/>
            <a:ext cx="45854" cy="5217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390"/>
          </a:p>
        </p:txBody>
      </p:sp>
      <p:grpSp>
        <p:nvGrpSpPr>
          <p:cNvPr id="186" name="Group 72">
            <a:extLst>
              <a:ext uri="{FF2B5EF4-FFF2-40B4-BE49-F238E27FC236}">
                <a16:creationId xmlns:a16="http://schemas.microsoft.com/office/drawing/2014/main" id="{2E037D1E-BFB1-0CAA-7345-0ADE45E62C17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656273" y="4854852"/>
            <a:ext cx="71151" cy="249818"/>
            <a:chOff x="3264" y="3233"/>
            <a:chExt cx="29" cy="113"/>
          </a:xfrm>
        </p:grpSpPr>
        <p:sp>
          <p:nvSpPr>
            <p:cNvPr id="187" name="Oval 73">
              <a:extLst>
                <a:ext uri="{FF2B5EF4-FFF2-40B4-BE49-F238E27FC236}">
                  <a16:creationId xmlns:a16="http://schemas.microsoft.com/office/drawing/2014/main" id="{0D621089-6B1A-513C-B737-F9FCC53DF54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64" y="3313"/>
              <a:ext cx="29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  <p:sp>
          <p:nvSpPr>
            <p:cNvPr id="188" name="Oval 74">
              <a:extLst>
                <a:ext uri="{FF2B5EF4-FFF2-40B4-BE49-F238E27FC236}">
                  <a16:creationId xmlns:a16="http://schemas.microsoft.com/office/drawing/2014/main" id="{3271565E-6A24-68A6-E98E-8BE624A757A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64" y="3233"/>
              <a:ext cx="29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390"/>
            </a:p>
          </p:txBody>
        </p:sp>
      </p:grpSp>
      <p:sp>
        <p:nvSpPr>
          <p:cNvPr id="189" name="Text Box 75">
            <a:extLst>
              <a:ext uri="{FF2B5EF4-FFF2-40B4-BE49-F238E27FC236}">
                <a16:creationId xmlns:a16="http://schemas.microsoft.com/office/drawing/2014/main" id="{3E414CD2-087E-C687-9D42-DB5B86EB1C63}"/>
              </a:ext>
            </a:extLst>
          </p:cNvPr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179080" y="4136903"/>
            <a:ext cx="1585862" cy="47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/>
            <a:r>
              <a:rPr lang="en-US" altLang="zh-CN" sz="3586" b="1">
                <a:solidFill>
                  <a:srgbClr val="FF0000"/>
                </a:solidFill>
                <a:latin typeface="Times New Roman" panose="02020603050405020304" pitchFamily="18" charset="0"/>
              </a:rPr>
              <a:t>+1    -1 </a:t>
            </a:r>
          </a:p>
        </p:txBody>
      </p:sp>
      <p:grpSp>
        <p:nvGrpSpPr>
          <p:cNvPr id="190" name="Group 76">
            <a:extLst>
              <a:ext uri="{FF2B5EF4-FFF2-40B4-BE49-F238E27FC236}">
                <a16:creationId xmlns:a16="http://schemas.microsoft.com/office/drawing/2014/main" id="{6905DEAE-4D8C-3FBD-D14D-D71A2D349809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738679" y="1042543"/>
            <a:ext cx="5228756" cy="537582"/>
            <a:chOff x="617" y="940"/>
            <a:chExt cx="3307" cy="340"/>
          </a:xfrm>
        </p:grpSpPr>
        <p:sp>
          <p:nvSpPr>
            <p:cNvPr id="191" name="Text Box 77">
              <a:extLst>
                <a:ext uri="{FF2B5EF4-FFF2-40B4-BE49-F238E27FC236}">
                  <a16:creationId xmlns:a16="http://schemas.microsoft.com/office/drawing/2014/main" id="{8F9A58D6-76E3-388E-8633-34F792745125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17" y="940"/>
              <a:ext cx="28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689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92" name="Text Box 78">
              <a:extLst>
                <a:ext uri="{FF2B5EF4-FFF2-40B4-BE49-F238E27FC236}">
                  <a16:creationId xmlns:a16="http://schemas.microsoft.com/office/drawing/2014/main" id="{8F6FAFFC-C187-757A-A384-ACE5EA3357B7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589" y="960"/>
              <a:ext cx="33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689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Cl</a:t>
              </a:r>
            </a:p>
          </p:txBody>
        </p:sp>
      </p:grpSp>
      <p:sp>
        <p:nvSpPr>
          <p:cNvPr id="193" name="Text Box 79">
            <a:extLst>
              <a:ext uri="{FF2B5EF4-FFF2-40B4-BE49-F238E27FC236}">
                <a16:creationId xmlns:a16="http://schemas.microsoft.com/office/drawing/2014/main" id="{22655FC7-64B2-1D51-CA27-85430DF8CF43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53160" y="3519746"/>
            <a:ext cx="797013" cy="5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689" b="1">
                <a:solidFill>
                  <a:srgbClr val="FF0000"/>
                </a:solidFill>
                <a:latin typeface="Times New Roman" panose="02020603050405020304" pitchFamily="18" charset="0"/>
              </a:rPr>
              <a:t>HCl</a:t>
            </a:r>
          </a:p>
        </p:txBody>
      </p:sp>
      <p:grpSp>
        <p:nvGrpSpPr>
          <p:cNvPr id="194" name="组合 193">
            <a:extLst>
              <a:ext uri="{FF2B5EF4-FFF2-40B4-BE49-F238E27FC236}">
                <a16:creationId xmlns:a16="http://schemas.microsoft.com/office/drawing/2014/main" id="{8C991A2B-5CF5-6225-01EF-97AFB4A45BB4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6313001" y="1547107"/>
            <a:ext cx="5506461" cy="2384946"/>
            <a:chOff x="12861989" y="3004832"/>
            <a:chExt cx="10004865" cy="4789813"/>
          </a:xfrm>
        </p:grpSpPr>
        <p:grpSp>
          <p:nvGrpSpPr>
            <p:cNvPr id="195" name="Group 88">
              <a:extLst>
                <a:ext uri="{FF2B5EF4-FFF2-40B4-BE49-F238E27FC236}">
                  <a16:creationId xmlns:a16="http://schemas.microsoft.com/office/drawing/2014/main" id="{962765D4-CF58-77F4-4FB6-AB5ADED3B7BD}"/>
                </a:ext>
              </a:extLst>
            </p:cNvPr>
            <p:cNvGrpSpPr/>
            <p:nvPr>
              <p:custDataLst>
                <p:tags r:id="rId23"/>
              </p:custDataLst>
            </p:nvPr>
          </p:nvGrpSpPr>
          <p:grpSpPr>
            <a:xfrm>
              <a:off x="13028498" y="4750189"/>
              <a:ext cx="5427921" cy="933452"/>
              <a:chOff x="2594" y="1087"/>
              <a:chExt cx="1031" cy="294"/>
            </a:xfrm>
          </p:grpSpPr>
          <p:sp>
            <p:nvSpPr>
              <p:cNvPr id="210" name="Text Box 89">
                <a:extLst>
                  <a:ext uri="{FF2B5EF4-FFF2-40B4-BE49-F238E27FC236}">
                    <a16:creationId xmlns:a16="http://schemas.microsoft.com/office/drawing/2014/main" id="{96ACE7D2-5A35-6981-6347-F15520B219E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594" y="1091"/>
                <a:ext cx="14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390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1" name="Text Box 90">
                <a:extLst>
                  <a:ext uri="{FF2B5EF4-FFF2-40B4-BE49-F238E27FC236}">
                    <a16:creationId xmlns:a16="http://schemas.microsoft.com/office/drawing/2014/main" id="{DF712902-DD65-8B4A-D8A2-F61D7597007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103" y="1091"/>
                <a:ext cx="14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390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2" name="Text Box 91">
                <a:extLst>
                  <a:ext uri="{FF2B5EF4-FFF2-40B4-BE49-F238E27FC236}">
                    <a16:creationId xmlns:a16="http://schemas.microsoft.com/office/drawing/2014/main" id="{F33E1FB7-2FEB-B6E5-B94B-A562AA06CCE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97" y="1087"/>
                <a:ext cx="328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390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+1-1</a:t>
                </a:r>
              </a:p>
            </p:txBody>
          </p:sp>
        </p:grpSp>
        <p:grpSp>
          <p:nvGrpSpPr>
            <p:cNvPr id="196" name="Group 92">
              <a:extLst>
                <a:ext uri="{FF2B5EF4-FFF2-40B4-BE49-F238E27FC236}">
                  <a16:creationId xmlns:a16="http://schemas.microsoft.com/office/drawing/2014/main" id="{55B0DBD2-A46D-B911-696F-F254DC2E0F7D}"/>
                </a:ext>
              </a:extLst>
            </p:cNvPr>
            <p:cNvGrpSpPr/>
            <p:nvPr>
              <p:custDataLst>
                <p:tags r:id="rId24"/>
              </p:custDataLst>
            </p:nvPr>
          </p:nvGrpSpPr>
          <p:grpSpPr>
            <a:xfrm>
              <a:off x="13277672" y="4300144"/>
              <a:ext cx="6189222" cy="1005939"/>
              <a:chOff x="2653" y="962"/>
              <a:chExt cx="1762" cy="201"/>
            </a:xfrm>
          </p:grpSpPr>
          <p:sp>
            <p:nvSpPr>
              <p:cNvPr id="207" name="Line 93">
                <a:extLst>
                  <a:ext uri="{FF2B5EF4-FFF2-40B4-BE49-F238E27FC236}">
                    <a16:creationId xmlns:a16="http://schemas.microsoft.com/office/drawing/2014/main" id="{B39DCD6D-CC53-B766-70B7-828D136DBB9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 flipV="1">
                <a:off x="2653" y="962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90"/>
              </a:p>
            </p:txBody>
          </p:sp>
          <p:sp>
            <p:nvSpPr>
              <p:cNvPr id="208" name="Line 94">
                <a:extLst>
                  <a:ext uri="{FF2B5EF4-FFF2-40B4-BE49-F238E27FC236}">
                    <a16:creationId xmlns:a16="http://schemas.microsoft.com/office/drawing/2014/main" id="{2C5E1FC3-D4CC-1DFE-268F-394E0B78BA7B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53" y="962"/>
                <a:ext cx="17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90"/>
              </a:p>
            </p:txBody>
          </p:sp>
          <p:sp>
            <p:nvSpPr>
              <p:cNvPr id="209" name="Line 95">
                <a:extLst>
                  <a:ext uri="{FF2B5EF4-FFF2-40B4-BE49-F238E27FC236}">
                    <a16:creationId xmlns:a16="http://schemas.microsoft.com/office/drawing/2014/main" id="{E4FED4DB-8FAE-20AA-EE7F-AD5E18BBA2C3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H="1">
                <a:off x="4380" y="962"/>
                <a:ext cx="0" cy="2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90"/>
              </a:p>
            </p:txBody>
          </p:sp>
        </p:grpSp>
        <p:grpSp>
          <p:nvGrpSpPr>
            <p:cNvPr id="197" name="Group 96">
              <a:extLst>
                <a:ext uri="{FF2B5EF4-FFF2-40B4-BE49-F238E27FC236}">
                  <a16:creationId xmlns:a16="http://schemas.microsoft.com/office/drawing/2014/main" id="{23432D07-A39D-C2F2-189E-BD2A97064E46}"/>
                </a:ext>
              </a:extLst>
            </p:cNvPr>
            <p:cNvGrpSpPr/>
            <p:nvPr>
              <p:custDataLst>
                <p:tags r:id="rId25"/>
              </p:custDataLst>
            </p:nvPr>
          </p:nvGrpSpPr>
          <p:grpSpPr>
            <a:xfrm>
              <a:off x="15669760" y="6242011"/>
              <a:ext cx="4348585" cy="405332"/>
              <a:chOff x="3341" y="1538"/>
              <a:chExt cx="1319" cy="144"/>
            </a:xfrm>
          </p:grpSpPr>
          <p:sp>
            <p:nvSpPr>
              <p:cNvPr id="204" name="Line 97">
                <a:extLst>
                  <a:ext uri="{FF2B5EF4-FFF2-40B4-BE49-F238E27FC236}">
                    <a16:creationId xmlns:a16="http://schemas.microsoft.com/office/drawing/2014/main" id="{199BBAF6-9816-5A45-2690-FD6C1286E991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H="1" flipV="1">
                <a:off x="3343" y="1538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90"/>
              </a:p>
            </p:txBody>
          </p:sp>
          <p:sp>
            <p:nvSpPr>
              <p:cNvPr id="205" name="Line 98">
                <a:extLst>
                  <a:ext uri="{FF2B5EF4-FFF2-40B4-BE49-F238E27FC236}">
                    <a16:creationId xmlns:a16="http://schemas.microsoft.com/office/drawing/2014/main" id="{7B7776D4-A8FF-0C36-88EE-35AC7AAD9E8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41" y="1682"/>
                <a:ext cx="1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90"/>
              </a:p>
            </p:txBody>
          </p:sp>
          <p:sp>
            <p:nvSpPr>
              <p:cNvPr id="206" name="Line 99">
                <a:extLst>
                  <a:ext uri="{FF2B5EF4-FFF2-40B4-BE49-F238E27FC236}">
                    <a16:creationId xmlns:a16="http://schemas.microsoft.com/office/drawing/2014/main" id="{C14590C7-87D1-DFCC-1684-EBC3C5226398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 flipV="1">
                <a:off x="4660" y="1538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90"/>
              </a:p>
            </p:txBody>
          </p:sp>
        </p:grpSp>
        <p:sp>
          <p:nvSpPr>
            <p:cNvPr id="198" name="Text Box 100">
              <a:extLst>
                <a:ext uri="{FF2B5EF4-FFF2-40B4-BE49-F238E27FC236}">
                  <a16:creationId xmlns:a16="http://schemas.microsoft.com/office/drawing/2014/main" id="{639E41D5-E6E9-7738-61A6-BE2482899300}"/>
                </a:ext>
              </a:extLst>
            </p:cNvPr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079798" y="3004832"/>
              <a:ext cx="8048766" cy="92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电子对偏离，化合价升高</a:t>
              </a:r>
            </a:p>
          </p:txBody>
        </p:sp>
        <p:grpSp>
          <p:nvGrpSpPr>
            <p:cNvPr id="199" name="Group 101">
              <a:extLst>
                <a:ext uri="{FF2B5EF4-FFF2-40B4-BE49-F238E27FC236}">
                  <a16:creationId xmlns:a16="http://schemas.microsoft.com/office/drawing/2014/main" id="{1C1BA4CD-2CC8-DE21-BE16-14F28501B534}"/>
                </a:ext>
              </a:extLst>
            </p:cNvPr>
            <p:cNvGrpSpPr/>
            <p:nvPr>
              <p:custDataLst>
                <p:tags r:id="rId27"/>
              </p:custDataLst>
            </p:nvPr>
          </p:nvGrpSpPr>
          <p:grpSpPr>
            <a:xfrm>
              <a:off x="12861989" y="5293203"/>
              <a:ext cx="9681156" cy="1104900"/>
              <a:chOff x="2587" y="1304"/>
              <a:chExt cx="2294" cy="348"/>
            </a:xfrm>
          </p:grpSpPr>
          <p:sp>
            <p:nvSpPr>
              <p:cNvPr id="201" name="Rectangle 102">
                <a:extLst>
                  <a:ext uri="{FF2B5EF4-FFF2-40B4-BE49-F238E27FC236}">
                    <a16:creationId xmlns:a16="http://schemas.microsoft.com/office/drawing/2014/main" id="{79CB9C0E-4A0A-DA8D-EF28-927F4E0AE8B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587" y="1304"/>
                <a:ext cx="2294" cy="3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988" b="1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988" b="1" baseline="-25000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988" b="1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988" b="1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  </a:t>
                </a:r>
                <a:r>
                  <a:rPr lang="en-US" altLang="zh-CN" sz="2988" b="1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988" b="1" baseline="-25000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988" b="1"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2 HCl</a:t>
                </a:r>
              </a:p>
            </p:txBody>
          </p:sp>
          <p:sp>
            <p:nvSpPr>
              <p:cNvPr id="202" name="Line 103">
                <a:extLst>
                  <a:ext uri="{FF2B5EF4-FFF2-40B4-BE49-F238E27FC236}">
                    <a16:creationId xmlns:a16="http://schemas.microsoft.com/office/drawing/2014/main" id="{8ED2130D-5DFA-66CF-0694-9DC959910DF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463" y="1465"/>
                <a:ext cx="362" cy="0"/>
              </a:xfrm>
              <a:prstGeom prst="line">
                <a:avLst/>
              </a:prstGeom>
              <a:noFill/>
              <a:ln w="34925">
                <a:solidFill>
                  <a:srgbClr val="2B3B5A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789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Line 104">
                <a:extLst>
                  <a:ext uri="{FF2B5EF4-FFF2-40B4-BE49-F238E27FC236}">
                    <a16:creationId xmlns:a16="http://schemas.microsoft.com/office/drawing/2014/main" id="{9440F998-B9C3-CD73-2832-13016B6F6BA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463" y="1545"/>
                <a:ext cx="36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789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0" name="Text Box 105">
              <a:extLst>
                <a:ext uri="{FF2B5EF4-FFF2-40B4-BE49-F238E27FC236}">
                  <a16:creationId xmlns:a16="http://schemas.microsoft.com/office/drawing/2014/main" id="{7C6D9134-4D14-B840-F4E7-C22DA77F64F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861018" y="6867459"/>
              <a:ext cx="8005836" cy="92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电子对偏向，化合价降低</a:t>
              </a:r>
            </a:p>
          </p:txBody>
        </p:sp>
      </p:grpSp>
      <p:sp>
        <p:nvSpPr>
          <p:cNvPr id="213" name="Arc 43">
            <a:extLst>
              <a:ext uri="{FF2B5EF4-FFF2-40B4-BE49-F238E27FC236}">
                <a16:creationId xmlns:a16="http://schemas.microsoft.com/office/drawing/2014/main" id="{286BC99C-45C1-B7E3-DC4D-21FEF48DDFDB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 rot="18300856">
            <a:off x="4606467" y="4885682"/>
            <a:ext cx="161275" cy="207127"/>
          </a:xfrm>
          <a:custGeom>
            <a:avLst/>
            <a:gdLst>
              <a:gd name="T0" fmla="*/ 0 w 21600"/>
              <a:gd name="T1" fmla="*/ 0 h 26674"/>
              <a:gd name="T2" fmla="*/ 2147483647 w 21600"/>
              <a:gd name="T3" fmla="*/ 2147483647 h 26674"/>
              <a:gd name="T4" fmla="*/ 0 w 21600"/>
              <a:gd name="T5" fmla="*/ 2147483647 h 26674"/>
              <a:gd name="T6" fmla="*/ 0 60000 65536"/>
              <a:gd name="T7" fmla="*/ 0 60000 65536"/>
              <a:gd name="T8" fmla="*/ 0 60000 65536"/>
              <a:gd name="T9" fmla="*/ 0 w 21600"/>
              <a:gd name="T10" fmla="*/ 0 h 26674"/>
              <a:gd name="T11" fmla="*/ 21600 w 21600"/>
              <a:gd name="T12" fmla="*/ 26674 h 26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9"/>
                  <a:pt x="21397" y="25012"/>
                  <a:pt x="20995" y="26673"/>
                </a:cubicBezTo>
              </a:path>
              <a:path w="21600" h="266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9"/>
                  <a:pt x="21397" y="25012"/>
                  <a:pt x="20995" y="2667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993300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390"/>
          </a:p>
        </p:txBody>
      </p:sp>
      <p:sp>
        <p:nvSpPr>
          <p:cNvPr id="214" name="Text Box 13">
            <a:extLst>
              <a:ext uri="{FF2B5EF4-FFF2-40B4-BE49-F238E27FC236}">
                <a16:creationId xmlns:a16="http://schemas.microsoft.com/office/drawing/2014/main" id="{A5C9F673-CA53-45F7-2011-9230C30E445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17330" y="5506227"/>
            <a:ext cx="10849631" cy="120430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789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结论：</a:t>
            </a:r>
            <a:r>
              <a:rPr lang="en-US" altLang="zh-CN" sz="2789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en-US" altLang="zh-CN" sz="2789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1.</a:t>
            </a:r>
            <a:r>
              <a:rPr lang="zh-CN" altLang="en-US" sz="2789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通过形成共用电子对达到稳定结构</a:t>
            </a:r>
            <a:endParaRPr lang="en-US" altLang="zh-CN" sz="2789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789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       </a:t>
            </a:r>
            <a:r>
              <a:rPr lang="en-US" altLang="zh-CN" sz="2789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2.</a:t>
            </a:r>
            <a:r>
              <a:rPr lang="zh-CN" altLang="en-US" sz="2789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共用电子对的偏移（偏向或偏离）导致元素化合价升降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865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2.59259E-6 L 0.01237 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9" grpId="0"/>
      <p:bldP spid="193" grpId="0"/>
      <p:bldP spid="2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67123" y="630058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765687" y="56992"/>
            <a:ext cx="1039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归纳小结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721B76-9E0B-1104-028E-26998522A4C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64964" y="1089403"/>
            <a:ext cx="3400425" cy="5219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solidFill>
                  <a:schemeClr val="tx1"/>
                </a:solidFill>
                <a:sym typeface="+mn-ea"/>
              </a:rPr>
              <a:t>氧化还原反应的特征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BFEA6B-5579-22ED-425B-082668A6A9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43069" y="2448303"/>
            <a:ext cx="3400425" cy="5219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氧化还原反应的本质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5AF898-2E64-AF7B-8DB0-6F81E4535B9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37574" y="1015108"/>
            <a:ext cx="3042920" cy="5219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584BFB"/>
                </a:solidFill>
                <a:sym typeface="+mn-ea"/>
              </a:rPr>
              <a:t>元素化合价的变化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D55871-FBDB-0E0D-6858-A05FE2688A9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35656" y="2335273"/>
            <a:ext cx="3794760" cy="9531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584BFB"/>
                </a:solidFill>
                <a:sym typeface="+mn-ea"/>
              </a:rPr>
              <a:t>电子的转移（电子的得失或共用电子对的偏移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）</a:t>
            </a:r>
          </a:p>
        </p:txBody>
      </p:sp>
      <p:sp>
        <p:nvSpPr>
          <p:cNvPr id="9" name="下箭头 6">
            <a:extLst>
              <a:ext uri="{FF2B5EF4-FFF2-40B4-BE49-F238E27FC236}">
                <a16:creationId xmlns:a16="http://schemas.microsoft.com/office/drawing/2014/main" id="{882F6413-C069-7A30-B784-70E010E9F23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543719" y="1611373"/>
            <a:ext cx="215900" cy="681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275A06-A3ED-4C2B-C18E-AE925D07368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59619" y="1691383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根本原因</a:t>
            </a:r>
          </a:p>
        </p:txBody>
      </p:sp>
      <p:sp>
        <p:nvSpPr>
          <p:cNvPr id="11" name="右箭头 11">
            <a:extLst>
              <a:ext uri="{FF2B5EF4-FFF2-40B4-BE49-F238E27FC236}">
                <a16:creationId xmlns:a16="http://schemas.microsoft.com/office/drawing/2014/main" id="{D8377EEE-327B-EDFA-34F9-866524E92D2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43494" y="1323083"/>
            <a:ext cx="79184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2">
            <a:extLst>
              <a:ext uri="{FF2B5EF4-FFF2-40B4-BE49-F238E27FC236}">
                <a16:creationId xmlns:a16="http://schemas.microsoft.com/office/drawing/2014/main" id="{732C59F0-6097-1BD1-74DC-3991CBF8B39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815249" y="2743578"/>
            <a:ext cx="648335" cy="1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5231034A-618D-7A7A-9730-CD7092FE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208" y="988279"/>
            <a:ext cx="23034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sz="3200" b="1" dirty="0">
                <a:latin typeface="Times New Roman" pitchFamily="18" charset="0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特征</a:t>
            </a:r>
            <a:r>
              <a:rPr 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判据</a:t>
            </a:r>
            <a:r>
              <a:rPr lang="zh-CN" sz="3200" b="1" dirty="0">
                <a:latin typeface="Times New Roman" pitchFamily="18" charset="0"/>
              </a:rPr>
              <a:t>）</a:t>
            </a:r>
            <a:endParaRPr lang="zh-CN" sz="3200" dirty="0">
              <a:latin typeface="Times New Roman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E4DE9F8-C470-8C02-A7FD-ACF066B8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138" y="4132561"/>
            <a:ext cx="215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sz="3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失</a:t>
            </a:r>
            <a:r>
              <a:rPr lang="zh-CN" sz="3200" b="1" dirty="0">
                <a:solidFill>
                  <a:srgbClr val="FF3300"/>
                </a:solidFill>
                <a:latin typeface="Times New Roman" pitchFamily="18" charset="0"/>
              </a:rPr>
              <a:t>电子</a:t>
            </a:r>
            <a:endParaRPr lang="zh-CN" sz="3200" dirty="0"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857602A-0F33-A9A4-69D1-664C769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63" y="4059536"/>
            <a:ext cx="23939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sz="3200" b="1" dirty="0">
                <a:solidFill>
                  <a:srgbClr val="FF3300"/>
                </a:solidFill>
                <a:latin typeface="Times New Roman" pitchFamily="18" charset="0"/>
              </a:rPr>
              <a:t>化合价</a:t>
            </a:r>
            <a:r>
              <a:rPr lang="zh-CN" sz="3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升</a:t>
            </a:r>
            <a:r>
              <a:rPr lang="zh-CN" sz="3200" b="1" dirty="0">
                <a:solidFill>
                  <a:srgbClr val="FF3300"/>
                </a:solidFill>
                <a:latin typeface="Times New Roman" pitchFamily="18" charset="0"/>
              </a:rPr>
              <a:t>高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6D15FA8-C5B0-265D-EE7B-0EBE3AEE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801" y="4132561"/>
            <a:ext cx="1630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sz="3200" b="1" dirty="0">
                <a:solidFill>
                  <a:srgbClr val="FF3300"/>
                </a:solidFill>
                <a:latin typeface="Times New Roman" pitchFamily="18" charset="0"/>
              </a:rPr>
              <a:t>被</a:t>
            </a:r>
            <a:r>
              <a:rPr lang="zh-CN" sz="3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氧</a:t>
            </a:r>
            <a:r>
              <a:rPr lang="zh-CN" sz="3200" b="1" u="sng" dirty="0">
                <a:solidFill>
                  <a:srgbClr val="FF3300"/>
                </a:solidFill>
                <a:latin typeface="Times New Roman" pitchFamily="18" charset="0"/>
              </a:rPr>
              <a:t>化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FB21F868-94B3-EC72-0A56-3840316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113" y="4708823"/>
            <a:ext cx="1527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sz="3200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得</a:t>
            </a:r>
            <a:r>
              <a:rPr lang="zh-CN" sz="3200" b="1">
                <a:solidFill>
                  <a:srgbClr val="3333FF"/>
                </a:solidFill>
                <a:latin typeface="Times New Roman" pitchFamily="18" charset="0"/>
              </a:rPr>
              <a:t>电子</a:t>
            </a:r>
            <a:endParaRPr lang="zh-CN" sz="320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8611B8B-7FD4-2685-B949-7EAD70B2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63" y="4708823"/>
            <a:ext cx="2478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sz="3200" b="1" dirty="0">
                <a:solidFill>
                  <a:srgbClr val="3333FF"/>
                </a:solidFill>
                <a:latin typeface="Times New Roman" pitchFamily="18" charset="0"/>
              </a:rPr>
              <a:t>化合价</a:t>
            </a:r>
            <a:r>
              <a:rPr lang="zh-CN" sz="32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降</a:t>
            </a:r>
            <a:r>
              <a:rPr lang="zh-CN" sz="3200" b="1" dirty="0">
                <a:solidFill>
                  <a:srgbClr val="3333FF"/>
                </a:solidFill>
                <a:latin typeface="Times New Roman" pitchFamily="18" charset="0"/>
              </a:rPr>
              <a:t>低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1774858-C338-07DA-BEA6-5F081ED6E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826" y="4708823"/>
            <a:ext cx="154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sz="3200" b="1" dirty="0">
                <a:solidFill>
                  <a:srgbClr val="3333FF"/>
                </a:solidFill>
                <a:latin typeface="Times New Roman" pitchFamily="18" charset="0"/>
              </a:rPr>
              <a:t>被</a:t>
            </a:r>
            <a:r>
              <a:rPr lang="zh-CN" sz="32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还</a:t>
            </a:r>
            <a:r>
              <a:rPr lang="zh-CN" sz="3200" b="1" u="sng" dirty="0">
                <a:solidFill>
                  <a:srgbClr val="3333FF"/>
                </a:solidFill>
                <a:latin typeface="Times New Roman" pitchFamily="18" charset="0"/>
              </a:rPr>
              <a:t>原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FE941C61-10A8-8977-4B6B-B7D3A3CBE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3976" y="4419898"/>
            <a:ext cx="717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1F88C02D-E6DA-D760-AA39-5D7924FEB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101" y="4419898"/>
            <a:ext cx="717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306B8269-2BD3-78F2-C751-29A8F8BC3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6226" y="4419898"/>
            <a:ext cx="717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CCE0FA00-2463-3091-E8BE-0EC25C891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3976" y="4996161"/>
            <a:ext cx="717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5D536989-228F-8D56-0195-36B0F32EE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101" y="4996161"/>
            <a:ext cx="717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D3F8A5DD-1D34-E30A-62FC-5B22AAA4C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251" y="4996161"/>
            <a:ext cx="7175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2E04208E-84CB-6088-1833-B5D6AC0D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888" y="8722934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F65EA431-8E77-B4E9-E8B3-0D387054F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063" y="4132561"/>
            <a:ext cx="218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氧</a:t>
            </a:r>
            <a:r>
              <a:rPr lang="zh-CN" sz="3200" b="1" dirty="0">
                <a:solidFill>
                  <a:srgbClr val="FF3300"/>
                </a:solidFill>
              </a:rPr>
              <a:t>化反应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83E3D21-A479-C05A-AC26-A386165CA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876" y="4708823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还</a:t>
            </a:r>
            <a:r>
              <a:rPr lang="zh-CN" sz="3200" b="1" dirty="0">
                <a:solidFill>
                  <a:srgbClr val="3333FF"/>
                </a:solidFill>
              </a:rPr>
              <a:t>原反应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069C8287-FEC9-E0B4-D04E-5317CC18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0" y="5566664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记忆口诀</a:t>
            </a:r>
            <a:r>
              <a:rPr lang="zh-CN" altLang="zh-CN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----</a:t>
            </a:r>
            <a:r>
              <a:rPr lang="zh-CN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升 失 氧；降 得 还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08BF07AB-7040-9D78-2569-449F85832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263" y="5468814"/>
            <a:ext cx="3143401" cy="107721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谐音：身虱痒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          降的缓</a:t>
            </a:r>
            <a:r>
              <a:rPr lang="zh-CN" altLang="en-US" b="1" i="1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537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33" grpId="0" autoUpdateAnimBg="0"/>
      <p:bldP spid="34" grpId="0" autoUpdateAnimBg="0"/>
      <p:bldP spid="35" grpId="0" autoUpdateAnimBg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690181" y="219453"/>
            <a:ext cx="1081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学习任务四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四种基本反应类型与氧化还原反应的关系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32" name="组合 1031">
            <a:extLst>
              <a:ext uri="{FF2B5EF4-FFF2-40B4-BE49-F238E27FC236}">
                <a16:creationId xmlns:a16="http://schemas.microsoft.com/office/drawing/2014/main" id="{FBA1B74E-3081-F385-D6B9-FBC970B25E24}"/>
              </a:ext>
            </a:extLst>
          </p:cNvPr>
          <p:cNvGrpSpPr/>
          <p:nvPr/>
        </p:nvGrpSpPr>
        <p:grpSpPr>
          <a:xfrm>
            <a:off x="827014" y="1161060"/>
            <a:ext cx="6032500" cy="2622962"/>
            <a:chOff x="1662317" y="2129632"/>
            <a:chExt cx="6032500" cy="2622962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D8244650-44FF-F0DF-F87E-4BA9240F2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317" y="2129632"/>
              <a:ext cx="234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23401170-801E-708F-0363-2B0F14502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904" y="2143293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．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6565B931-85DE-CEE2-08FF-8BB4E3483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379" y="2143293"/>
              <a:ext cx="1150938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判断化学反应类型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5FC296F4-2ECA-4F34-E2BA-D1A699067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317" y="2647052"/>
              <a:ext cx="403225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(1)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7020493-623C-7814-3578-17FBBCB8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004" y="2660713"/>
              <a:ext cx="2300288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请指出下列各反应的四种基本反应类型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AC72441F-2C81-38A2-A0C4-A4157A004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317" y="3184964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①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671B830D-B020-60D5-951A-8988FE21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142" y="3171303"/>
              <a:ext cx="615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2NO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931389D6-225A-F4CB-8317-69F71935A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854" y="3184964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32B8D0EA-B29F-517C-EC4A-8D56CD5D4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679" y="3171303"/>
              <a:ext cx="30480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FCBBB1FB-3B91-86FD-AF53-6A089FAAC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354" y="3280593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EAC2B3D3-A10C-CC4D-7C71-9F8F3230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142" y="3171303"/>
              <a:ext cx="396875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==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5E7527F4-AFAF-6CC0-0FE3-DCEEE1317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192" y="3171303"/>
              <a:ext cx="76200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=2NO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2054082D-B93D-9ADE-86F2-8B8D0D698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779" y="3280593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60EF380F-258A-7ACA-ADFD-2533D7EE3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154" y="3171303"/>
              <a:ext cx="1631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____________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F1A76A50-2977-3FE2-6D16-FD66609EE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317" y="3702384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②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2357C1C-EEA3-F07D-F055-F4C01E21E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142" y="3688723"/>
              <a:ext cx="488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2">
              <a:extLst>
                <a:ext uri="{FF2B5EF4-FFF2-40B4-BE49-F238E27FC236}">
                  <a16:creationId xmlns:a16="http://schemas.microsoft.com/office/drawing/2014/main" id="{EF1C9A77-4A83-CEE2-0D36-8E2DA75B0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617" y="3804844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357D4FB8-9933-CA4A-4F5B-BDE8C85C8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992" y="3702384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40D05EDC-B1FE-7608-07AA-CCB501997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817" y="3688723"/>
              <a:ext cx="615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CaO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722202CA-C7E5-8E7F-833F-7A5DBC915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529" y="3688723"/>
              <a:ext cx="396875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==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FD321A8D-B842-C390-17BA-8D5758ACF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579" y="3688723"/>
              <a:ext cx="944563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=CaCO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C182E7F7-E258-F849-AE46-D11EADD94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554" y="3804844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AE2ED6B7-4C37-3ADB-2B15-42A6417E2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929" y="3688723"/>
              <a:ext cx="1631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____________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177BB009-91E9-0DC7-F80F-C410A3E02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317" y="4397401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③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30">
              <a:extLst>
                <a:ext uri="{FF2B5EF4-FFF2-40B4-BE49-F238E27FC236}">
                  <a16:creationId xmlns:a16="http://schemas.microsoft.com/office/drawing/2014/main" id="{5F88A46A-15D3-9E11-15E8-9B1C7EA97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142" y="4383740"/>
              <a:ext cx="488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31">
              <a:extLst>
                <a:ext uri="{FF2B5EF4-FFF2-40B4-BE49-F238E27FC236}">
                  <a16:creationId xmlns:a16="http://schemas.microsoft.com/office/drawing/2014/main" id="{6F5FEDDE-993A-6551-0B0C-E221B1A43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617" y="4499860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32">
              <a:extLst>
                <a:ext uri="{FF2B5EF4-FFF2-40B4-BE49-F238E27FC236}">
                  <a16:creationId xmlns:a16="http://schemas.microsoft.com/office/drawing/2014/main" id="{1F2BDF1B-3669-C7C4-2389-708802E20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992" y="4383740"/>
              <a:ext cx="68580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HCO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33">
              <a:extLst>
                <a:ext uri="{FF2B5EF4-FFF2-40B4-BE49-F238E27FC236}">
                  <a16:creationId xmlns:a16="http://schemas.microsoft.com/office/drawing/2014/main" id="{A2E13A30-094E-ACD6-4DFC-2FD00C639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142" y="4499860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34">
              <a:extLst>
                <a:ext uri="{FF2B5EF4-FFF2-40B4-BE49-F238E27FC236}">
                  <a16:creationId xmlns:a16="http://schemas.microsoft.com/office/drawing/2014/main" id="{2978343A-DD8C-8EA8-C02B-C27ED97D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454" y="4383740"/>
              <a:ext cx="68580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====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35">
              <a:extLst>
                <a:ext uri="{FF2B5EF4-FFF2-40B4-BE49-F238E27FC236}">
                  <a16:creationId xmlns:a16="http://schemas.microsoft.com/office/drawing/2014/main" id="{22987616-6537-4786-9495-C726ECE96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092" y="4383740"/>
              <a:ext cx="25400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36">
              <a:extLst>
                <a:ext uri="{FF2B5EF4-FFF2-40B4-BE49-F238E27FC236}">
                  <a16:creationId xmlns:a16="http://schemas.microsoft.com/office/drawing/2014/main" id="{37C546B6-40F4-E82B-1C21-66193BE7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829" y="4228343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△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37">
              <a:extLst>
                <a:ext uri="{FF2B5EF4-FFF2-40B4-BE49-F238E27FC236}">
                  <a16:creationId xmlns:a16="http://schemas.microsoft.com/office/drawing/2014/main" id="{6928B76B-8997-C044-3A23-74CCFE4FF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554" y="4383740"/>
              <a:ext cx="488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8">
              <a:extLst>
                <a:ext uri="{FF2B5EF4-FFF2-40B4-BE49-F238E27FC236}">
                  <a16:creationId xmlns:a16="http://schemas.microsoft.com/office/drawing/2014/main" id="{EB52C272-1DB0-0811-9DB7-BBBE88F51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029" y="4499860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9">
              <a:extLst>
                <a:ext uri="{FF2B5EF4-FFF2-40B4-BE49-F238E27FC236}">
                  <a16:creationId xmlns:a16="http://schemas.microsoft.com/office/drawing/2014/main" id="{020C6C19-4997-3638-6F53-8A0F002C4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404" y="4397401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↑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40">
              <a:extLst>
                <a:ext uri="{FF2B5EF4-FFF2-40B4-BE49-F238E27FC236}">
                  <a16:creationId xmlns:a16="http://schemas.microsoft.com/office/drawing/2014/main" id="{8293F23B-7B2D-D9D3-FA4B-82BB38CE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229" y="4397401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4" name="Rectangle 41">
              <a:extLst>
                <a:ext uri="{FF2B5EF4-FFF2-40B4-BE49-F238E27FC236}">
                  <a16:creationId xmlns:a16="http://schemas.microsoft.com/office/drawing/2014/main" id="{7A45763D-36ED-4BC1-B84A-3C7F0B9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054" y="4383740"/>
              <a:ext cx="48895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5" name="Rectangle 42">
              <a:extLst>
                <a:ext uri="{FF2B5EF4-FFF2-40B4-BE49-F238E27FC236}">
                  <a16:creationId xmlns:a16="http://schemas.microsoft.com/office/drawing/2014/main" id="{E67E8ED3-538B-833A-BD58-AF13CB3B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529" y="4499860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" name="Rectangle 43">
              <a:extLst>
                <a:ext uri="{FF2B5EF4-FFF2-40B4-BE49-F238E27FC236}">
                  <a16:creationId xmlns:a16="http://schemas.microsoft.com/office/drawing/2014/main" id="{32E8B863-7BAD-14ED-302D-D0E598F3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904" y="4397401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↑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" name="Rectangle 44">
              <a:extLst>
                <a:ext uri="{FF2B5EF4-FFF2-40B4-BE49-F238E27FC236}">
                  <a16:creationId xmlns:a16="http://schemas.microsoft.com/office/drawing/2014/main" id="{ABBF42FD-8931-87D6-09D3-377FF3EC5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729" y="4397401"/>
              <a:ext cx="257175" cy="31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" name="Rectangle 45">
              <a:extLst>
                <a:ext uri="{FF2B5EF4-FFF2-40B4-BE49-F238E27FC236}">
                  <a16:creationId xmlns:a16="http://schemas.microsoft.com/office/drawing/2014/main" id="{7A3247C3-5A3F-0EE1-CEB3-2C0BC4DAB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555" y="4383740"/>
              <a:ext cx="30480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" name="Rectangle 46">
              <a:extLst>
                <a:ext uri="{FF2B5EF4-FFF2-40B4-BE49-F238E27FC236}">
                  <a16:creationId xmlns:a16="http://schemas.microsoft.com/office/drawing/2014/main" id="{8A162B38-2284-9A2C-9453-6C363AE66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642" y="4499860"/>
              <a:ext cx="153988" cy="23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" name="Rectangle 47">
              <a:extLst>
                <a:ext uri="{FF2B5EF4-FFF2-40B4-BE49-F238E27FC236}">
                  <a16:creationId xmlns:a16="http://schemas.microsoft.com/office/drawing/2014/main" id="{EA50B40B-92D5-2D54-1430-77DE10BA2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017" y="4383740"/>
              <a:ext cx="1828800" cy="3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O____________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33" name="对象 1032">
            <a:extLst>
              <a:ext uri="{FF2B5EF4-FFF2-40B4-BE49-F238E27FC236}">
                <a16:creationId xmlns:a16="http://schemas.microsoft.com/office/drawing/2014/main" id="{6E9EE09E-6761-6C8F-C83A-3AFB0D84C857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81931612"/>
              </p:ext>
            </p:extLst>
          </p:nvPr>
        </p:nvGraphicFramePr>
        <p:xfrm>
          <a:off x="351981" y="3690100"/>
          <a:ext cx="8627517" cy="317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1493500" imgH="4239260" progId="Word.Document.8">
                  <p:embed/>
                </p:oleObj>
              </mc:Choice>
              <mc:Fallback>
                <p:oleObj r:id="rId15" imgW="11493500" imgH="4239260" progId="Word.Document.8">
                  <p:embed/>
                  <p:pic>
                    <p:nvPicPr>
                      <p:cNvPr id="1753090" name="对象 175308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981" y="3690100"/>
                        <a:ext cx="8627517" cy="31788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矩形 1033">
            <a:extLst>
              <a:ext uri="{FF2B5EF4-FFF2-40B4-BE49-F238E27FC236}">
                <a16:creationId xmlns:a16="http://schemas.microsoft.com/office/drawing/2014/main" id="{58F8362C-201F-2BE6-1263-E9FFD60980C8}"/>
              </a:ext>
            </a:extLst>
          </p:cNvPr>
          <p:cNvSpPr/>
          <p:nvPr/>
        </p:nvSpPr>
        <p:spPr>
          <a:xfrm>
            <a:off x="3131554" y="2132932"/>
            <a:ext cx="124587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化合反应 </a:t>
            </a:r>
          </a:p>
        </p:txBody>
      </p:sp>
      <p:sp>
        <p:nvSpPr>
          <p:cNvPr id="1035" name="矩形 1034">
            <a:extLst>
              <a:ext uri="{FF2B5EF4-FFF2-40B4-BE49-F238E27FC236}">
                <a16:creationId xmlns:a16="http://schemas.microsoft.com/office/drawing/2014/main" id="{31D8D14D-1BC1-CACE-D280-3A32D9716EE0}"/>
              </a:ext>
            </a:extLst>
          </p:cNvPr>
          <p:cNvSpPr/>
          <p:nvPr/>
        </p:nvSpPr>
        <p:spPr>
          <a:xfrm>
            <a:off x="3419870" y="2564984"/>
            <a:ext cx="124587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化合反应 </a:t>
            </a:r>
          </a:p>
        </p:txBody>
      </p:sp>
      <p:sp>
        <p:nvSpPr>
          <p:cNvPr id="1036" name="矩形 1035">
            <a:extLst>
              <a:ext uri="{FF2B5EF4-FFF2-40B4-BE49-F238E27FC236}">
                <a16:creationId xmlns:a16="http://schemas.microsoft.com/office/drawing/2014/main" id="{42481D51-E390-0F7A-17AA-7F52AB3B74B8}"/>
              </a:ext>
            </a:extLst>
          </p:cNvPr>
          <p:cNvSpPr/>
          <p:nvPr/>
        </p:nvSpPr>
        <p:spPr>
          <a:xfrm>
            <a:off x="5147818" y="3232882"/>
            <a:ext cx="124587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分解反应 </a:t>
            </a:r>
          </a:p>
        </p:txBody>
      </p:sp>
      <p:sp>
        <p:nvSpPr>
          <p:cNvPr id="1037" name="矩形 1036">
            <a:extLst>
              <a:ext uri="{FF2B5EF4-FFF2-40B4-BE49-F238E27FC236}">
                <a16:creationId xmlns:a16="http://schemas.microsoft.com/office/drawing/2014/main" id="{AE0D6997-51A0-A22C-5CDF-FD36875FDF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77424" y="3807770"/>
            <a:ext cx="124587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分解反应 </a:t>
            </a:r>
          </a:p>
        </p:txBody>
      </p:sp>
      <p:sp>
        <p:nvSpPr>
          <p:cNvPr id="1038" name="矩形 1037">
            <a:extLst>
              <a:ext uri="{FF2B5EF4-FFF2-40B4-BE49-F238E27FC236}">
                <a16:creationId xmlns:a16="http://schemas.microsoft.com/office/drawing/2014/main" id="{326A671E-3AF1-3699-9402-81EA9959A2C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84375" y="4365700"/>
            <a:ext cx="124587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置换反应 </a:t>
            </a:r>
          </a:p>
        </p:txBody>
      </p:sp>
      <p:sp>
        <p:nvSpPr>
          <p:cNvPr id="1039" name="矩形 1038">
            <a:extLst>
              <a:ext uri="{FF2B5EF4-FFF2-40B4-BE49-F238E27FC236}">
                <a16:creationId xmlns:a16="http://schemas.microsoft.com/office/drawing/2014/main" id="{4F894B14-D65B-2459-E2C6-AA05CC24A4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36317" y="4871025"/>
            <a:ext cx="124587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置换反应 </a:t>
            </a:r>
          </a:p>
        </p:txBody>
      </p:sp>
      <p:sp>
        <p:nvSpPr>
          <p:cNvPr id="1040" name="矩形 1039">
            <a:extLst>
              <a:ext uri="{FF2B5EF4-FFF2-40B4-BE49-F238E27FC236}">
                <a16:creationId xmlns:a16="http://schemas.microsoft.com/office/drawing/2014/main" id="{B8075EEA-B35A-C2B4-6CB3-B8972E843C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136317" y="5355093"/>
            <a:ext cx="149606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复分解反应 </a:t>
            </a:r>
          </a:p>
        </p:txBody>
      </p:sp>
      <p:sp>
        <p:nvSpPr>
          <p:cNvPr id="1041" name="矩形 1040">
            <a:extLst>
              <a:ext uri="{FF2B5EF4-FFF2-40B4-BE49-F238E27FC236}">
                <a16:creationId xmlns:a16="http://schemas.microsoft.com/office/drawing/2014/main" id="{F767E611-01DD-38D5-D4AF-2F555C5C7E4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73576" y="5834565"/>
            <a:ext cx="149606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复分解反应 </a:t>
            </a:r>
          </a:p>
        </p:txBody>
      </p:sp>
      <p:sp>
        <p:nvSpPr>
          <p:cNvPr id="1042" name="矩形 1041">
            <a:extLst>
              <a:ext uri="{FF2B5EF4-FFF2-40B4-BE49-F238E27FC236}">
                <a16:creationId xmlns:a16="http://schemas.microsoft.com/office/drawing/2014/main" id="{A8EE57E5-3C68-17ED-681A-867FFA8CBC8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884347" y="6321497"/>
            <a:ext cx="1245870" cy="392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195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①④⑤⑥ </a:t>
            </a:r>
          </a:p>
        </p:txBody>
      </p:sp>
      <p:sp>
        <p:nvSpPr>
          <p:cNvPr id="1043" name="TextBox 27">
            <a:extLst>
              <a:ext uri="{FF2B5EF4-FFF2-40B4-BE49-F238E27FC236}">
                <a16:creationId xmlns:a16="http://schemas.microsoft.com/office/drawing/2014/main" id="{2B696558-EA0F-2F80-C5FD-5AE42E8F3C31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34924" y="1986204"/>
            <a:ext cx="446689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精讲精练：</a:t>
            </a:r>
            <a:r>
              <a:rPr lang="en-US" altLang="zh-CN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P21  </a:t>
            </a:r>
            <a:r>
              <a:rPr lang="zh-CN" altLang="en-US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知识梳理</a:t>
            </a:r>
            <a:r>
              <a:rPr lang="en-US" altLang="zh-CN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067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1035" grpId="0"/>
      <p:bldP spid="1036" grpId="0"/>
      <p:bldP spid="1037" grpId="0"/>
      <p:bldP spid="1038" grpId="0"/>
      <p:bldP spid="1039" grpId="0"/>
      <p:bldP spid="1040" grpId="0"/>
      <p:bldP spid="1041" grpId="0"/>
      <p:bldP spid="1042" grpId="0"/>
      <p:bldP spid="1043" grpId="0"/>
      <p:bldP spid="104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1B700E7F-A4A0-B171-7E81-71A114943F8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48019" y="1613726"/>
            <a:ext cx="4095961" cy="2271680"/>
          </a:xfrm>
          <a:prstGeom prst="wedgeEllipseCallout">
            <a:avLst>
              <a:gd name="adj1" fmla="val -12500"/>
              <a:gd name="adj2" fmla="val 39514"/>
            </a:avLst>
          </a:prstGeom>
          <a:noFill/>
          <a:ln w="38100">
            <a:solidFill>
              <a:srgbClr val="0070C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0" b="1">
                <a:solidFill>
                  <a:srgbClr val="0070C0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氧化还原反应</a:t>
            </a:r>
            <a:endParaRPr lang="zh-CN" altLang="en-US" sz="1795">
              <a:solidFill>
                <a:srgbClr val="0070C0"/>
              </a:solidFill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26084FE-7C0D-13F1-1327-D298EF63E0E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71480" y="3071967"/>
            <a:ext cx="1809131" cy="655554"/>
          </a:xfrm>
          <a:prstGeom prst="wedgeEllipseCallout">
            <a:avLst>
              <a:gd name="adj1" fmla="val -6250"/>
              <a:gd name="adj2" fmla="val 3656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0" b="1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置换反应</a:t>
            </a:r>
            <a:endParaRPr lang="zh-CN" altLang="en-US" sz="209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67C6317-E208-387A-47FA-D155A8B329E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8832" y="4225189"/>
            <a:ext cx="2371346" cy="801234"/>
          </a:xfrm>
          <a:prstGeom prst="wedgeEllipseCallout">
            <a:avLst>
              <a:gd name="adj1" fmla="val -25819"/>
              <a:gd name="adj2" fmla="val -12310"/>
            </a:avLst>
          </a:prstGeom>
          <a:solidFill>
            <a:srgbClr val="C00000"/>
          </a:solidFill>
          <a:ln w="2857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0" b="1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复分解反应</a:t>
            </a:r>
            <a:endParaRPr lang="zh-CN" altLang="en-US" sz="209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4AA335A-C29B-A176-4947-3A5E6789FD1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782267">
            <a:off x="3213936" y="2190324"/>
            <a:ext cx="2112355" cy="1028856"/>
          </a:xfrm>
          <a:prstGeom prst="wedgeEllipseCallout">
            <a:avLst>
              <a:gd name="adj1" fmla="val -21435"/>
              <a:gd name="adj2" fmla="val 31565"/>
            </a:avLst>
          </a:prstGeom>
          <a:solidFill>
            <a:schemeClr val="bg1">
              <a:lumMod val="95000"/>
              <a:alpha val="50195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0" b="1">
                <a:solidFill>
                  <a:srgbClr val="000000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化合反应</a:t>
            </a:r>
            <a:endParaRPr lang="zh-CN" altLang="en-US" sz="1795">
              <a:solidFill>
                <a:srgbClr val="000000"/>
              </a:solidFill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D01702C7-5214-9A3B-33DA-E0548E36925D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20302360">
            <a:off x="6947247" y="1971100"/>
            <a:ext cx="2335417" cy="974227"/>
          </a:xfrm>
          <a:prstGeom prst="wedgeEllipseCallout">
            <a:avLst>
              <a:gd name="adj1" fmla="val -24380"/>
              <a:gd name="adj2" fmla="val 35000"/>
            </a:avLst>
          </a:prstGeom>
          <a:solidFill>
            <a:schemeClr val="bg1">
              <a:lumMod val="95000"/>
              <a:alpha val="50195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0" b="1">
                <a:solidFill>
                  <a:srgbClr val="000000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分解反应</a:t>
            </a:r>
            <a:endParaRPr lang="zh-CN" altLang="en-US" sz="2090">
              <a:solidFill>
                <a:srgbClr val="000000"/>
              </a:solidFill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A7777BF-9BAD-8AB0-13BD-6F8F0CF43806}"/>
              </a:ext>
            </a:extLst>
          </p:cNvPr>
          <p:cNvGrpSpPr/>
          <p:nvPr/>
        </p:nvGrpSpPr>
        <p:grpSpPr>
          <a:xfrm>
            <a:off x="2981250" y="2860980"/>
            <a:ext cx="6888281" cy="1482889"/>
            <a:chOff x="4063" y="5778"/>
            <a:chExt cx="11503" cy="244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B4F056B-1513-2111-B2FF-75B11334D48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 rot="19813012">
              <a:off x="13931" y="6135"/>
              <a:ext cx="1635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90" b="1" dirty="0">
                  <a:solidFill>
                    <a:srgbClr val="C00000"/>
                  </a:solidFill>
                  <a:highlight>
                    <a:srgbClr val="FFFF00"/>
                  </a:highlight>
                  <a:latin typeface="思源宋体" panose="02020400000000000000" pitchFamily="18" charset="-122"/>
                  <a:ea typeface="思源宋体" panose="02020400000000000000" pitchFamily="18" charset="-122"/>
                  <a:sym typeface="思源宋体" panose="02020400000000000000" pitchFamily="18" charset="-122"/>
                </a:rPr>
                <a:t>单质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C2B926E-8BE8-45A2-AA7A-0620EB0FDE6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 rot="3553011">
              <a:off x="3680" y="6969"/>
              <a:ext cx="1635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90" b="1" dirty="0">
                  <a:solidFill>
                    <a:srgbClr val="C00000"/>
                  </a:solidFill>
                  <a:highlight>
                    <a:srgbClr val="FFFF00"/>
                  </a:highlight>
                  <a:latin typeface="思源宋体" panose="02020400000000000000" pitchFamily="18" charset="-122"/>
                  <a:ea typeface="思源宋体" panose="02020400000000000000" pitchFamily="18" charset="-122"/>
                  <a:sym typeface="思源宋体" panose="02020400000000000000" pitchFamily="18" charset="-122"/>
                </a:rPr>
                <a:t>单质</a:t>
              </a:r>
            </a:p>
          </p:txBody>
        </p:sp>
        <p:sp>
          <p:nvSpPr>
            <p:cNvPr id="13" name="右箭头 3">
              <a:extLst>
                <a:ext uri="{FF2B5EF4-FFF2-40B4-BE49-F238E27FC236}">
                  <a16:creationId xmlns:a16="http://schemas.microsoft.com/office/drawing/2014/main" id="{94EA1667-E7B4-C27B-E8E6-A15FEF6FB1D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8520000" flipV="1">
              <a:off x="4515" y="6381"/>
              <a:ext cx="1664" cy="23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4" name="右箭头 5">
              <a:extLst>
                <a:ext uri="{FF2B5EF4-FFF2-40B4-BE49-F238E27FC236}">
                  <a16:creationId xmlns:a16="http://schemas.microsoft.com/office/drawing/2014/main" id="{F585D11A-215B-2F35-5DE6-1D26CB89379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1500000" flipV="1">
              <a:off x="12520" y="5778"/>
              <a:ext cx="1844" cy="24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839A957-16B9-853F-AADC-11A8320991E7}"/>
              </a:ext>
            </a:extLst>
          </p:cNvPr>
          <p:cNvSpPr txBox="1"/>
          <p:nvPr/>
        </p:nvSpPr>
        <p:spPr>
          <a:xfrm>
            <a:off x="690181" y="219453"/>
            <a:ext cx="1081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学习任务四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四种基本反应类型与氧化还原反应的关系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A7A5E76C-2973-AD74-C80F-03B145C6DE0B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931" y="5719031"/>
            <a:ext cx="68021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思源宋体" panose="02020400000000000000" pitchFamily="18" charset="-122"/>
              </a:rPr>
              <a:t>精讲精练：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思源宋体" panose="02020400000000000000" pitchFamily="18" charset="-122"/>
              </a:rPr>
              <a:t>P22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思源宋体" panose="02020400000000000000" pitchFamily="18" charset="-122"/>
              </a:rPr>
              <a:t>题组集训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0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新课导入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79DF31C-ABCE-B8A0-09F0-651494A92984}"/>
              </a:ext>
            </a:extLst>
          </p:cNvPr>
          <p:cNvSpPr txBox="1"/>
          <p:nvPr/>
        </p:nvSpPr>
        <p:spPr>
          <a:xfrm>
            <a:off x="366462" y="1082138"/>
            <a:ext cx="1130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氧化反应在日常生活中随处可见，你能列举？</a:t>
            </a:r>
            <a:endParaRPr lang="en-US" altLang="zh-CN" sz="28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" name="Picture 3" descr="apple3">
            <a:extLst>
              <a:ext uri="{FF2B5EF4-FFF2-40B4-BE49-F238E27FC236}">
                <a16:creationId xmlns:a16="http://schemas.microsoft.com/office/drawing/2014/main" id="{D9808757-E921-9C1D-0D37-F5D02FC1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3" y="1682889"/>
            <a:ext cx="4475846" cy="262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ban2">
            <a:extLst>
              <a:ext uri="{FF2B5EF4-FFF2-40B4-BE49-F238E27FC236}">
                <a16:creationId xmlns:a16="http://schemas.microsoft.com/office/drawing/2014/main" id="{D34BCC15-FBE0-F2F3-D337-1A23BAA7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09" y="1913440"/>
            <a:ext cx="316865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u=4848475,1903458865&amp;fm=4&amp;gp=0">
            <a:extLst>
              <a:ext uri="{FF2B5EF4-FFF2-40B4-BE49-F238E27FC236}">
                <a16:creationId xmlns:a16="http://schemas.microsoft.com/office/drawing/2014/main" id="{A3A0F3E6-7599-C29B-F998-F2A4A676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04" y="1913440"/>
            <a:ext cx="3792071" cy="37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74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归纳提升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-2147482624" descr="B11.TIF">
            <a:extLst>
              <a:ext uri="{FF2B5EF4-FFF2-40B4-BE49-F238E27FC236}">
                <a16:creationId xmlns:a16="http://schemas.microsoft.com/office/drawing/2014/main" id="{46E0A1C9-8269-1DE2-159F-6C31F36D1D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1030605" y="1391925"/>
            <a:ext cx="7326630" cy="3237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EC1FCE-BFD4-037A-B692-C4EF7E375F80}"/>
              </a:ext>
            </a:extLst>
          </p:cNvPr>
          <p:cNvSpPr txBox="1"/>
          <p:nvPr/>
        </p:nvSpPr>
        <p:spPr>
          <a:xfrm>
            <a:off x="2686685" y="1014100"/>
            <a:ext cx="5885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62940"/>
            <a:r>
              <a:rPr 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charset="-122"/>
              </a:rPr>
              <a:t>氧化还原反应概念间的联系</a:t>
            </a:r>
            <a:endParaRPr lang="zh-CN" altLang="en-US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6D3F80-6441-6DCF-C438-16B815C0A571}"/>
              </a:ext>
            </a:extLst>
          </p:cNvPr>
          <p:cNvSpPr txBox="1"/>
          <p:nvPr/>
        </p:nvSpPr>
        <p:spPr>
          <a:xfrm>
            <a:off x="394467" y="4496579"/>
            <a:ext cx="10616833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62940" algn="l"/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在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Cr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＋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14HCl===2KCl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＋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2CrCl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＋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3Cl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chemeClr val="tx1"/>
                </a:solidFill>
                <a:latin typeface="宋体" panose="02010600030101010101" pitchFamily="2" charset="-122"/>
              </a:rPr>
              <a:t>↑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＋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7H</a:t>
            </a:r>
            <a:r>
              <a:rPr 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反应中：</a:t>
            </a:r>
          </a:p>
          <a:p>
            <a:pPr indent="662940" algn="l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662940" algn="l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 </a:t>
            </a:r>
            <a:r>
              <a:rPr lang="en-US"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元素被氧化，</a:t>
            </a:r>
            <a:r>
              <a:rPr lang="zh-CN" sz="2400" b="1" u="sng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b="1" u="sng">
                <a:solidFill>
                  <a:schemeClr val="tx1"/>
                </a:solidFill>
                <a:ea typeface="宋体" panose="02010600030101010101" pitchFamily="2" charset="-122"/>
              </a:rPr>
              <a:t>             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发生</a:t>
            </a:r>
            <a:r>
              <a:rPr lang="zh-CN" sz="2400" b="1">
                <a:solidFill>
                  <a:schemeClr val="tx1"/>
                </a:solidFill>
                <a:sym typeface="+mn-ea"/>
              </a:rPr>
              <a:t>氧化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反应，</a:t>
            </a:r>
            <a:r>
              <a:rPr lang="zh-CN" sz="2400" b="1" u="sng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b="1" u="sng">
                <a:solidFill>
                  <a:schemeClr val="tx1"/>
                </a:solidFill>
                <a:ea typeface="宋体" panose="02010600030101010101" pitchFamily="2" charset="-122"/>
              </a:rPr>
              <a:t>              </a:t>
            </a:r>
            <a:r>
              <a:rPr lang="zh-CN" altLang="en-US" sz="2400" b="1">
                <a:solidFill>
                  <a:schemeClr val="tx1"/>
                </a:solidFill>
                <a:ea typeface="宋体" panose="02010600030101010101" pitchFamily="2" charset="-122"/>
              </a:rPr>
              <a:t>氧化产物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。</a:t>
            </a:r>
          </a:p>
          <a:p>
            <a:pPr indent="662940" algn="l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662940" algn="l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en-US"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元素被还原，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_______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发生</a:t>
            </a:r>
            <a:r>
              <a:rPr lang="zh-CN" sz="2400" b="1">
                <a:solidFill>
                  <a:schemeClr val="tx1"/>
                </a:solidFill>
                <a:sym typeface="+mn-ea"/>
              </a:rPr>
              <a:t>还原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反应，</a:t>
            </a:r>
            <a:r>
              <a:rPr lang="en-US" altLang="zh-CN" sz="2400" b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sz="2400" b="1" strike="sngStrike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b="1" strike="sngStrike">
                <a:solidFill>
                  <a:schemeClr val="tx1"/>
                </a:solidFill>
                <a:ea typeface="宋体" panose="02010600030101010101" pitchFamily="2" charset="-122"/>
              </a:rPr>
              <a:t>              </a:t>
            </a:r>
            <a:r>
              <a:rPr lang="zh-CN" altLang="en-US" sz="2400" b="1">
                <a:solidFill>
                  <a:schemeClr val="tx1"/>
                </a:solidFill>
                <a:ea typeface="宋体" panose="02010600030101010101" pitchFamily="2" charset="-122"/>
              </a:rPr>
              <a:t>还原产物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。</a:t>
            </a:r>
            <a:endParaRPr lang="zh-CN" altLang="en-US" sz="24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C4378B4-0442-1A98-F867-C8215BB1F0B6}"/>
              </a:ext>
            </a:extLst>
          </p:cNvPr>
          <p:cNvGrpSpPr/>
          <p:nvPr/>
        </p:nvGrpSpPr>
        <p:grpSpPr>
          <a:xfrm>
            <a:off x="1721617" y="4208289"/>
            <a:ext cx="6514977" cy="461645"/>
            <a:chOff x="2211" y="5513"/>
            <a:chExt cx="8688" cy="72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9B0CF6B-03E3-21FE-37FD-598E7C4CCFEC}"/>
                </a:ext>
              </a:extLst>
            </p:cNvPr>
            <p:cNvSpPr txBox="1"/>
            <p:nvPr/>
          </p:nvSpPr>
          <p:spPr>
            <a:xfrm>
              <a:off x="2211" y="5513"/>
              <a:ext cx="97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+6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7B3474D-66EE-05B5-190A-7E7D20382BF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819" y="5513"/>
              <a:ext cx="97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D079123-BFAD-9AC4-6165-C57133EFBB5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448" y="5513"/>
              <a:ext cx="97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+3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E26A84D-1011-7001-0BCA-B56CF23D470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9921" y="5513"/>
              <a:ext cx="97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3F7FB5C-ECA0-B656-7308-9814207828A8}"/>
              </a:ext>
            </a:extLst>
          </p:cNvPr>
          <p:cNvSpPr txBox="1"/>
          <p:nvPr/>
        </p:nvSpPr>
        <p:spPr>
          <a:xfrm>
            <a:off x="1721616" y="5144279"/>
            <a:ext cx="73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Cl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5EFE3F-6936-0BA1-BB8B-850720432C0A}"/>
              </a:ext>
            </a:extLst>
          </p:cNvPr>
          <p:cNvSpPr txBox="1"/>
          <p:nvPr/>
        </p:nvSpPr>
        <p:spPr>
          <a:xfrm>
            <a:off x="4071714" y="5123847"/>
            <a:ext cx="93660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+mn-ea"/>
              </a:rPr>
              <a:t>HCl</a:t>
            </a:r>
            <a:endParaRPr lang="en-US" altLang="en-US" sz="24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291A4A-7705-9AC5-E52F-E22E28C8798D}"/>
              </a:ext>
            </a:extLst>
          </p:cNvPr>
          <p:cNvSpPr txBox="1"/>
          <p:nvPr/>
        </p:nvSpPr>
        <p:spPr>
          <a:xfrm>
            <a:off x="7541507" y="5123847"/>
            <a:ext cx="93660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sym typeface="+mn-ea"/>
              </a:rPr>
              <a:t>Cl</a:t>
            </a:r>
            <a:r>
              <a:rPr lang="en-US" sz="2400" b="1" baseline="-25000">
                <a:solidFill>
                  <a:srgbClr val="FF0000"/>
                </a:solidFill>
                <a:sym typeface="+mn-ea"/>
              </a:rPr>
              <a:t>2</a:t>
            </a:r>
            <a:endParaRPr lang="en-US" altLang="en-US" sz="2400" b="1" baseline="-25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D089EA-7BF6-A2BE-FBCF-24C142128088}"/>
              </a:ext>
            </a:extLst>
          </p:cNvPr>
          <p:cNvSpPr txBox="1"/>
          <p:nvPr/>
        </p:nvSpPr>
        <p:spPr>
          <a:xfrm>
            <a:off x="1518398" y="5894234"/>
            <a:ext cx="93660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sym typeface="+mn-ea"/>
              </a:rPr>
              <a:t>Cr</a:t>
            </a:r>
            <a:endParaRPr lang="en-US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65CAB4-5CFB-5DE6-122E-6E5F20152138}"/>
              </a:ext>
            </a:extLst>
          </p:cNvPr>
          <p:cNvSpPr txBox="1"/>
          <p:nvPr/>
        </p:nvSpPr>
        <p:spPr>
          <a:xfrm>
            <a:off x="3837179" y="5894234"/>
            <a:ext cx="171348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+mn-ea"/>
              </a:rPr>
              <a:t>K</a:t>
            </a:r>
            <a:r>
              <a:rPr lang="en-US" sz="2400" b="1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sz="2400" b="1" dirty="0">
                <a:solidFill>
                  <a:srgbClr val="FF0000"/>
                </a:solidFill>
                <a:sym typeface="+mn-ea"/>
              </a:rPr>
              <a:t>Cr</a:t>
            </a:r>
            <a:r>
              <a:rPr lang="en-US" sz="2400" b="1" baseline="-25000" dirty="0">
                <a:solidFill>
                  <a:srgbClr val="FF0000"/>
                </a:solidFill>
                <a:sym typeface="+mn-ea"/>
              </a:rPr>
              <a:t>2</a:t>
            </a:r>
            <a:r>
              <a:rPr lang="en-US" sz="2400" b="1" dirty="0">
                <a:solidFill>
                  <a:srgbClr val="FF0000"/>
                </a:solidFill>
                <a:sym typeface="+mn-ea"/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  <a:sym typeface="+mn-ea"/>
              </a:rPr>
              <a:t>7</a:t>
            </a:r>
            <a:endParaRPr lang="en-US" altLang="en-US" sz="2400" b="1" baseline="-25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548EFF-1EBA-219A-44FC-0CC6B9230982}"/>
              </a:ext>
            </a:extLst>
          </p:cNvPr>
          <p:cNvSpPr txBox="1"/>
          <p:nvPr/>
        </p:nvSpPr>
        <p:spPr>
          <a:xfrm>
            <a:off x="7379907" y="5808592"/>
            <a:ext cx="125980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+mn-ea"/>
              </a:rPr>
              <a:t>CrCl</a:t>
            </a:r>
            <a:r>
              <a:rPr lang="en-US" sz="2400" b="1" baseline="-25000" dirty="0">
                <a:solidFill>
                  <a:srgbClr val="FF0000"/>
                </a:solidFill>
                <a:sym typeface="+mn-ea"/>
              </a:rPr>
              <a:t>3</a:t>
            </a:r>
            <a:endParaRPr lang="en-US" altLang="en-US" sz="2400" b="1" baseline="-25000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97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学习评价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51EE15-BF0B-B35C-EAFA-8C653D6FA0AB}"/>
              </a:ext>
            </a:extLst>
          </p:cNvPr>
          <p:cNvSpPr/>
          <p:nvPr/>
        </p:nvSpPr>
        <p:spPr>
          <a:xfrm>
            <a:off x="216171" y="1206296"/>
            <a:ext cx="11496447" cy="65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完成下列填空：</a:t>
            </a:r>
            <a:endParaRPr lang="zh-CN" altLang="zh-CN" sz="1046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49A24FBE-3CCC-344B-2D3F-4DF9C1F8EF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917" y="1822249"/>
          <a:ext cx="11660166" cy="271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7" imgW="11719560" imgH="2727960" progId="Word.Document.12">
                  <p:embed/>
                </p:oleObj>
              </mc:Choice>
              <mc:Fallback>
                <p:oleObj name="文档" r:id="rId7" imgW="11719560" imgH="272796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917" y="1822249"/>
                        <a:ext cx="11660166" cy="2719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09749DD4-F8DC-EE94-E81C-4DDA80D51ADA}"/>
              </a:ext>
            </a:extLst>
          </p:cNvPr>
          <p:cNvSpPr/>
          <p:nvPr/>
        </p:nvSpPr>
        <p:spPr>
          <a:xfrm>
            <a:off x="216171" y="4158857"/>
            <a:ext cx="11709912" cy="129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(3)2H</a:t>
            </a:r>
            <a:r>
              <a:rPr lang="en-US" altLang="zh-CN" sz="2789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789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789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=3S</a:t>
            </a:r>
            <a:r>
              <a:rPr lang="en-US" altLang="zh-CN" sz="2789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</a:t>
            </a:r>
            <a:r>
              <a:rPr lang="en-US" altLang="zh-CN" sz="2789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中被还原的物质是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，被氧化的物质是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，被氧化的元素是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，被还原的元素是</a:t>
            </a:r>
            <a:r>
              <a:rPr lang="en-US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zh-CN" altLang="zh-CN" sz="2789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46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4EEB73B-F332-1B85-2B02-F091F4D690B1}"/>
              </a:ext>
            </a:extLst>
          </p:cNvPr>
          <p:cNvSpPr/>
          <p:nvPr/>
        </p:nvSpPr>
        <p:spPr>
          <a:xfrm>
            <a:off x="8614182" y="2042289"/>
            <a:ext cx="437653" cy="519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sz="1793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89FECE9-8BB7-419F-4983-ECBABF349BEB}"/>
              </a:ext>
            </a:extLst>
          </p:cNvPr>
          <p:cNvSpPr/>
          <p:nvPr/>
        </p:nvSpPr>
        <p:spPr>
          <a:xfrm>
            <a:off x="2940970" y="2613896"/>
            <a:ext cx="457892" cy="519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endParaRPr lang="zh-CN" altLang="en-US" sz="1793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C4A7AAE-B2C5-C44D-1B7C-9E721CC0FEC1}"/>
              </a:ext>
            </a:extLst>
          </p:cNvPr>
          <p:cNvSpPr/>
          <p:nvPr/>
        </p:nvSpPr>
        <p:spPr>
          <a:xfrm>
            <a:off x="7725215" y="3411670"/>
            <a:ext cx="3912951" cy="519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789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Cl</a:t>
            </a:r>
            <a:endParaRPr lang="zh-CN" altLang="en-US" sz="1793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5159AED-466D-5502-5679-0D805DB6E386}"/>
              </a:ext>
            </a:extLst>
          </p:cNvPr>
          <p:cNvSpPr/>
          <p:nvPr/>
        </p:nvSpPr>
        <p:spPr>
          <a:xfrm>
            <a:off x="4375075" y="4922004"/>
            <a:ext cx="383438" cy="521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endParaRPr lang="zh-CN" altLang="en-US" sz="1793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02DCBBA-8831-1181-9FC1-C8D6885ADF08}"/>
              </a:ext>
            </a:extLst>
          </p:cNvPr>
          <p:cNvSpPr/>
          <p:nvPr/>
        </p:nvSpPr>
        <p:spPr>
          <a:xfrm>
            <a:off x="7791633" y="4257891"/>
            <a:ext cx="769688" cy="519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SO</a:t>
            </a:r>
            <a:r>
              <a:rPr lang="en-US" altLang="zh-CN" sz="2789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sz="1793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8428B4D-1517-984A-22E5-47A2ED739D99}"/>
              </a:ext>
            </a:extLst>
          </p:cNvPr>
          <p:cNvSpPr/>
          <p:nvPr/>
        </p:nvSpPr>
        <p:spPr>
          <a:xfrm>
            <a:off x="390066" y="4863262"/>
            <a:ext cx="769688" cy="519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789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endParaRPr lang="zh-CN" altLang="en-US" sz="1793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BC79A17-28EB-537E-E129-3105E382DB6E}"/>
              </a:ext>
            </a:extLst>
          </p:cNvPr>
          <p:cNvSpPr/>
          <p:nvPr/>
        </p:nvSpPr>
        <p:spPr>
          <a:xfrm>
            <a:off x="7790058" y="4922004"/>
            <a:ext cx="383438" cy="521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endParaRPr lang="zh-CN" altLang="en-US" sz="1793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400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03A60AA6-A4F7-6EB7-9845-6E7E68F72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67821"/>
              </p:ext>
            </p:extLst>
          </p:nvPr>
        </p:nvGraphicFramePr>
        <p:xfrm>
          <a:off x="537819" y="2156291"/>
          <a:ext cx="11116362" cy="271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11177270" imgH="2727960" progId="Word.Document.12">
                  <p:embed/>
                </p:oleObj>
              </mc:Choice>
              <mc:Fallback>
                <p:oleObj name="文档" r:id="rId4" imgW="11177270" imgH="272796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819" y="2156291"/>
                        <a:ext cx="11116362" cy="2719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6F2850A-3606-1EFB-E3AD-280FA7461D29}"/>
              </a:ext>
            </a:extLst>
          </p:cNvPr>
          <p:cNvSpPr/>
          <p:nvPr/>
        </p:nvSpPr>
        <p:spPr>
          <a:xfrm>
            <a:off x="2017589" y="3391837"/>
            <a:ext cx="678857" cy="652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789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endParaRPr lang="zh-CN" altLang="zh-CN" sz="1046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FA981B-6A26-FE72-DF38-4F666DB55949}"/>
              </a:ext>
            </a:extLst>
          </p:cNvPr>
          <p:cNvSpPr/>
          <p:nvPr/>
        </p:nvSpPr>
        <p:spPr>
          <a:xfrm>
            <a:off x="584159" y="2963847"/>
            <a:ext cx="777843" cy="51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endParaRPr lang="zh-CN" altLang="en-US" sz="1793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786AF0-9C46-E427-DBA6-A6C4F7F7A3FA}"/>
              </a:ext>
            </a:extLst>
          </p:cNvPr>
          <p:cNvSpPr/>
          <p:nvPr/>
        </p:nvSpPr>
        <p:spPr>
          <a:xfrm>
            <a:off x="5378948" y="2918330"/>
            <a:ext cx="1054048" cy="51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MnO</a:t>
            </a:r>
            <a:r>
              <a:rPr lang="en-US" altLang="zh-CN" sz="2789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sz="2789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26E5064-7D87-27FD-36DB-168D23D232D5}"/>
              </a:ext>
            </a:extLst>
          </p:cNvPr>
          <p:cNvSpPr/>
          <p:nvPr/>
        </p:nvSpPr>
        <p:spPr>
          <a:xfrm>
            <a:off x="9466146" y="2918329"/>
            <a:ext cx="536315" cy="519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89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endParaRPr lang="zh-CN" altLang="en-US" sz="1793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C6BEB5C-D9DA-004E-8234-A4FEAC0B800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949BA241-1874-3D9F-AD02-3D810E323D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CF81982-67D6-3BD8-69FD-4DF905E22C0C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学习评价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989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DBA2E-E8DD-EE1E-415B-24203552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D25330-2C41-D722-E0F5-CB973EB8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5207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学习评价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E03A608-CBB7-68C1-8A16-B72107AB25A6}"/>
              </a:ext>
            </a:extLst>
          </p:cNvPr>
          <p:cNvGraphicFramePr/>
          <p:nvPr/>
        </p:nvGraphicFramePr>
        <p:xfrm>
          <a:off x="454988" y="1452403"/>
          <a:ext cx="8768959" cy="409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504295" imgH="5313680" progId="Word.Document.8">
                  <p:embed/>
                </p:oleObj>
              </mc:Choice>
              <mc:Fallback>
                <p:oleObj r:id="rId10" imgW="11504295" imgH="5313680" progId="Word.Document.8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6E03A608-CBB7-68C1-8A16-B72107AB2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988" y="1452403"/>
                        <a:ext cx="8768959" cy="40917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26825C33-E49C-1120-F134-39230109842E}"/>
              </a:ext>
            </a:extLst>
          </p:cNvPr>
          <p:cNvSpPr txBox="1"/>
          <p:nvPr/>
        </p:nvSpPr>
        <p:spPr>
          <a:xfrm>
            <a:off x="807217" y="981665"/>
            <a:ext cx="931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下列化学反应属于氧化还原反应的是</a:t>
            </a:r>
            <a:r>
              <a:rPr lang="zh-CN" altLang="en-US" sz="24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74F646-4FA6-376B-278C-AB83C59AC75F}"/>
              </a:ext>
            </a:extLst>
          </p:cNvPr>
          <p:cNvSpPr txBox="1"/>
          <p:nvPr/>
        </p:nvSpPr>
        <p:spPr>
          <a:xfrm>
            <a:off x="878973" y="5455895"/>
            <a:ext cx="596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H.  2KNO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+3C+S = K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S+3CO</a:t>
            </a:r>
            <a:r>
              <a:rPr lang="en-US" altLang="zh-CN" sz="2400" baseline="-25000" dirty="0"/>
              <a:t>2  </a:t>
            </a:r>
            <a:r>
              <a:rPr lang="en-US" altLang="zh-CN" sz="2400" dirty="0"/>
              <a:t>+N</a:t>
            </a:r>
            <a:r>
              <a:rPr lang="en-US" altLang="zh-CN" sz="2400" baseline="-25000" dirty="0"/>
              <a:t>2</a:t>
            </a:r>
            <a:endParaRPr lang="en-US" altLang="zh-CN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F213C17-8CED-984A-025E-F9E403DC447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50728" y="5960085"/>
            <a:ext cx="596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I.  SO</a:t>
            </a:r>
            <a:r>
              <a:rPr lang="en-US" altLang="zh-CN" sz="2400" baseline="-25000"/>
              <a:t>2</a:t>
            </a:r>
            <a:r>
              <a:rPr lang="en-US" altLang="zh-CN" sz="2400"/>
              <a:t>+2H</a:t>
            </a:r>
            <a:r>
              <a:rPr lang="en-US" altLang="zh-CN" sz="2400" baseline="-25000"/>
              <a:t>2</a:t>
            </a:r>
            <a:r>
              <a:rPr lang="en-US" altLang="zh-CN" sz="2400"/>
              <a:t>S = 3S</a:t>
            </a:r>
            <a:r>
              <a:rPr lang="en-US" altLang="zh-CN" sz="2400">
                <a:sym typeface="+mn-ea"/>
              </a:rPr>
              <a:t>+H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O</a:t>
            </a:r>
            <a:endParaRPr lang="en-US" altLang="zh-CN" sz="240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5E18B09F-884B-C29B-E1E8-554106D9F87F}"/>
              </a:ext>
            </a:extLst>
          </p:cNvPr>
          <p:cNvCxnSpPr/>
          <p:nvPr/>
        </p:nvCxnSpPr>
        <p:spPr>
          <a:xfrm flipV="1">
            <a:off x="5160225" y="5544137"/>
            <a:ext cx="0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20247CE-6CB3-B143-9B01-6484C383A261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V="1">
            <a:off x="5863198" y="5621015"/>
            <a:ext cx="0" cy="29654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3CF4867-BC3F-C994-E22F-90AAC35FC04D}"/>
              </a:ext>
            </a:extLst>
          </p:cNvPr>
          <p:cNvSpPr txBox="1"/>
          <p:nvPr/>
        </p:nvSpPr>
        <p:spPr>
          <a:xfrm>
            <a:off x="6640695" y="1025932"/>
            <a:ext cx="286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 C F G H I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07C37B7-8F88-551A-FE65-C313CADA73ED}"/>
              </a:ext>
            </a:extLst>
          </p:cNvPr>
          <p:cNvSpPr txBox="1"/>
          <p:nvPr/>
        </p:nvSpPr>
        <p:spPr>
          <a:xfrm>
            <a:off x="878973" y="6390236"/>
            <a:ext cx="327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J.  3O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= 2O</a:t>
            </a:r>
            <a:r>
              <a:rPr lang="en-US" altLang="zh-CN" sz="2400" baseline="-25000" dirty="0"/>
              <a:t>3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F2B1CA2-563B-BBEA-747B-256FF2FC5416}"/>
              </a:ext>
            </a:extLst>
          </p:cNvPr>
          <p:cNvSpPr txBox="1"/>
          <p:nvPr/>
        </p:nvSpPr>
        <p:spPr>
          <a:xfrm>
            <a:off x="6511257" y="2364155"/>
            <a:ext cx="5383258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6294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氧化还原反应中的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不一定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”          </a:t>
            </a:r>
          </a:p>
          <a:p>
            <a:pPr indent="662940"/>
            <a:r>
              <a:rPr 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一种元素被氧化，不一定有另一种元素被还原。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2940"/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一种反应物不一定只有一种元素被氧化或还原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62940"/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有单质参加或生成的反应不一定是氧化还原反应。</a:t>
            </a:r>
          </a:p>
          <a:p>
            <a:pPr indent="662940"/>
            <a:r>
              <a:rPr 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某种物质由化合态变为游离态，不一定是被还原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FCD442A4-C964-6F68-43DE-0C71D83C6C2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7184" y="217280"/>
            <a:ext cx="446689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精讲精练：</a:t>
            </a:r>
            <a:r>
              <a:rPr lang="en-US" altLang="zh-CN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P19  </a:t>
            </a:r>
            <a:r>
              <a:rPr lang="zh-CN" altLang="en-US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题组集训</a:t>
            </a:r>
            <a:r>
              <a:rPr lang="en-US" altLang="zh-CN" sz="2400" b="1" dirty="0">
                <a:solidFill>
                  <a:srgbClr val="3333FF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08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A47402-C6BC-34A1-2C24-457FF1B57159}"/>
              </a:ext>
            </a:extLst>
          </p:cNvPr>
          <p:cNvSpPr txBox="1"/>
          <p:nvPr/>
        </p:nvSpPr>
        <p:spPr>
          <a:xfrm>
            <a:off x="879666" y="195590"/>
            <a:ext cx="26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新课导入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A6C5EC-04A8-9AAC-E331-2DACB1FFC4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44609" y="142690"/>
            <a:ext cx="4134465" cy="637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使用最早的合金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青铜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F06BFD-FC75-424E-E551-B5612F5FBE1E}"/>
              </a:ext>
            </a:extLst>
          </p:cNvPr>
          <p:cNvPicPr/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8399" y="1159263"/>
            <a:ext cx="1883171" cy="22122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55AF726B1C8ADCA85BF72E06182F2D66">
            <a:extLst>
              <a:ext uri="{FF2B5EF4-FFF2-40B4-BE49-F238E27FC236}">
                <a16:creationId xmlns:a16="http://schemas.microsoft.com/office/drawing/2014/main" id="{06D4CD57-104A-AD38-E128-4A473939F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8556" y="1159263"/>
            <a:ext cx="2394619" cy="2144833"/>
          </a:xfrm>
          <a:prstGeom prst="rect">
            <a:avLst/>
          </a:prstGeom>
        </p:spPr>
      </p:pic>
      <p:pic>
        <p:nvPicPr>
          <p:cNvPr id="9" name="图片 8" descr="C397A95F7F32585B460BEB879E79CAE6">
            <a:extLst>
              <a:ext uri="{FF2B5EF4-FFF2-40B4-BE49-F238E27FC236}">
                <a16:creationId xmlns:a16="http://schemas.microsoft.com/office/drawing/2014/main" id="{8B46B0EC-609C-7260-9391-939AC9F696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0921" y="1064209"/>
            <a:ext cx="2349148" cy="25508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44CF28-E8EF-F0D2-852A-0383CD8C47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635" y="3782068"/>
            <a:ext cx="3968757" cy="26828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FCD6F49-9BD4-FD5F-AF34-21A682D01BA1}"/>
              </a:ext>
            </a:extLst>
          </p:cNvPr>
          <p:cNvSpPr txBox="1"/>
          <p:nvPr/>
        </p:nvSpPr>
        <p:spPr>
          <a:xfrm>
            <a:off x="5482360" y="3797191"/>
            <a:ext cx="6110605" cy="1884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早在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3000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多年前我国古代劳动人民就掌握了火法炼铜技术。以孔雀石（碱式碳酸铜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Cu</a:t>
            </a:r>
            <a:r>
              <a:rPr lang="en-US" altLang="zh-CN" sz="2000" b="1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(OH)</a:t>
            </a:r>
            <a:r>
              <a:rPr lang="en-US" altLang="zh-CN" sz="2000" b="1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</a:t>
            </a:r>
            <a:r>
              <a:rPr lang="en-US" altLang="zh-CN" sz="2000" b="1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为原料与点燃的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木炭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接触而被分解成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氧化铜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，继而被还原为金属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铜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9978FF-6B42-0673-DF28-4C1DB89287B6}"/>
              </a:ext>
            </a:extLst>
          </p:cNvPr>
          <p:cNvGrpSpPr/>
          <p:nvPr/>
        </p:nvGrpSpPr>
        <p:grpSpPr>
          <a:xfrm>
            <a:off x="5511841" y="5779592"/>
            <a:ext cx="5528310" cy="541020"/>
            <a:chOff x="446" y="8572"/>
            <a:chExt cx="8706" cy="85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E794435-9E39-0566-9E38-3D77260B6DD7}"/>
                </a:ext>
              </a:extLst>
            </p:cNvPr>
            <p:cNvSpPr txBox="1"/>
            <p:nvPr/>
          </p:nvSpPr>
          <p:spPr>
            <a:xfrm>
              <a:off x="446" y="8572"/>
              <a:ext cx="8706" cy="8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2CuO</a:t>
              </a:r>
              <a:r>
                <a:rPr lang="zh-CN" altLang="en-US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＋</a:t>
              </a:r>
              <a:r>
                <a:rPr lang="en-US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C        2Cu</a:t>
              </a:r>
              <a:r>
                <a:rPr lang="zh-CN" altLang="en-US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＋</a:t>
              </a:r>
              <a:r>
                <a:rPr lang="en-US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CO</a:t>
              </a:r>
              <a:r>
                <a:rPr lang="en-US" sz="2800" b="1" kern="10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2</a:t>
              </a:r>
              <a:r>
                <a:rPr lang="en-US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↑</a:t>
              </a:r>
              <a:r>
                <a:rPr lang="zh-CN" altLang="en-US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            </a:t>
              </a:r>
              <a:r>
                <a:rPr lang="en-US" altLang="zh-CN" sz="2800" b="1" kern="1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仿宋" panose="02010600040101010101" charset="-122"/>
                  <a:sym typeface="+mn-ea"/>
                </a:rPr>
                <a:t> 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08035DC-871E-93C4-F7F8-E58992650942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/>
            <a:srcRect t="26195" r="95982" b="22215"/>
            <a:stretch>
              <a:fillRect/>
            </a:stretch>
          </p:blipFill>
          <p:spPr>
            <a:xfrm>
              <a:off x="3245" y="8652"/>
              <a:ext cx="912" cy="6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C76A53A-AB8A-4EC6-69F9-482D0DBA3D5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37663" y="1893384"/>
            <a:ext cx="1826141" cy="7439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火法炼铜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328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774ACCA-E8ED-FA00-10BE-D6855B4AA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705" y="957271"/>
            <a:ext cx="3284907" cy="57033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0742">
              <a:spcBef>
                <a:spcPct val="0"/>
              </a:spcBef>
              <a:spcAft>
                <a:spcPct val="0"/>
              </a:spcAft>
            </a:pPr>
            <a:endParaRPr lang="zh-CN" altLang="en-US" sz="1793">
              <a:solidFill>
                <a:srgbClr val="EAEAE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3143917-7E4A-E76E-C3E6-C1B0DB5033E4}"/>
              </a:ext>
            </a:extLst>
          </p:cNvPr>
          <p:cNvSpPr txBox="1"/>
          <p:nvPr/>
        </p:nvSpPr>
        <p:spPr>
          <a:xfrm>
            <a:off x="879666" y="195590"/>
            <a:ext cx="977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从得失氧的角度认识氧化还原反应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F674D8-7C3D-ACED-332E-BD4595B0C7A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12379" y="2606163"/>
            <a:ext cx="7721600" cy="27213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    1774年，法国化学家拉瓦锡正式提出了氧化学说：燃烧的本质是物质与氧的化合。</a:t>
            </a:r>
          </a:p>
          <a:p>
            <a:pPr>
              <a:lnSpc>
                <a:spcPct val="130000"/>
              </a:lnSpc>
            </a:pPr>
            <a:endParaRPr lang="en-US" altLang="zh-CN" sz="2800" b="0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华文仿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   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人们把物质与氧结合的反应叫做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氧化反应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，把失去氧的反应叫做还原反应。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9974A-D281-8BC0-B238-69A629947D6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705" y="4744505"/>
            <a:ext cx="3091180" cy="1719580"/>
          </a:xfrm>
          <a:prstGeom prst="rect">
            <a:avLst/>
          </a:prstGeom>
          <a:noFill/>
        </p:spPr>
        <p:txBody>
          <a:bodyPr wrap="square" lIns="90000" rIns="90000" rtlCol="0" anchor="t" anchorCtr="0">
            <a:normAutofit fontScale="95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拉瓦锡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燃烧氧化学说</a:t>
            </a:r>
            <a:endParaRPr kumimoji="0" lang="zh-CN" altLang="en-US" sz="4400" b="1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0" name="图片 9" descr="d31b0ef41bd5ad6e0c9c535d82cb39dbb6fd3c1b[1]">
            <a:extLst>
              <a:ext uri="{FF2B5EF4-FFF2-40B4-BE49-F238E27FC236}">
                <a16:creationId xmlns:a16="http://schemas.microsoft.com/office/drawing/2014/main" id="{A687A43D-0015-DA9D-DAD0-E16A7F7D872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 t="8560" b="10533"/>
          <a:stretch>
            <a:fillRect/>
          </a:stretch>
        </p:blipFill>
        <p:spPr>
          <a:xfrm>
            <a:off x="336458" y="1598875"/>
            <a:ext cx="2403475" cy="2991485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439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888F8B-006B-67F6-3FDB-056C77277A73}"/>
              </a:ext>
            </a:extLst>
          </p:cNvPr>
          <p:cNvSpPr txBox="1"/>
          <p:nvPr/>
        </p:nvSpPr>
        <p:spPr>
          <a:xfrm>
            <a:off x="879666" y="195590"/>
            <a:ext cx="278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知识回顾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55E5DE-96D7-1C61-2BA5-40E1EF03305E}"/>
              </a:ext>
            </a:extLst>
          </p:cNvPr>
          <p:cNvSpPr txBox="1"/>
          <p:nvPr/>
        </p:nvSpPr>
        <p:spPr>
          <a:xfrm>
            <a:off x="169422" y="1071743"/>
            <a:ext cx="1231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请根据初中学过的氧化反应和还原反应的  知识分析以下反应，完成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页表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F522CE32-5505-B55D-FDF8-4BD95F0CDA50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3483357"/>
              </p:ext>
            </p:extLst>
          </p:nvPr>
        </p:nvGraphicFramePr>
        <p:xfrm>
          <a:off x="530040" y="2968494"/>
          <a:ext cx="10426700" cy="1588770"/>
        </p:xfrm>
        <a:graphic>
          <a:graphicData uri="http://schemas.openxmlformats.org/drawingml/2006/table">
            <a:tbl>
              <a:tblPr/>
              <a:tblGrid>
                <a:gridCol w="245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7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楷体" panose="02010609060101010101" charset="-122"/>
                        </a:rPr>
                        <a:t>物质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楷体" panose="02010609060101010101" charset="-122"/>
                        </a:rPr>
                        <a:t>反应物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发生的反应</a:t>
                      </a:r>
                      <a:r>
                        <a:rPr lang="en-US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(</a:t>
                      </a:r>
                      <a:r>
                        <a:rPr lang="zh-CN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氧化反应或还原反应</a:t>
                      </a:r>
                      <a:r>
                        <a:rPr lang="en-US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)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Times New Roman" panose="02020603050405020304" pitchFamily="18" charset="0"/>
                        </a:rPr>
                        <a:t>得氧物质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Times New Roman" panose="02020603050405020304" pitchFamily="18" charset="0"/>
                        </a:rPr>
                        <a:t>失氧物质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kern="10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392" marR="14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9942D8B0-EC4A-E6B1-86B1-D106BC61C0F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 t="26195" r="95982" b="22215"/>
          <a:stretch>
            <a:fillRect/>
          </a:stretch>
        </p:blipFill>
        <p:spPr>
          <a:xfrm>
            <a:off x="2113157" y="2053498"/>
            <a:ext cx="546698" cy="414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7F8D93D-FF20-43AF-8DEC-21823CDD4A6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t="21828" r="95613" b="23499"/>
          <a:stretch>
            <a:fillRect/>
          </a:stretch>
        </p:blipFill>
        <p:spPr>
          <a:xfrm>
            <a:off x="8267577" y="2008413"/>
            <a:ext cx="623012" cy="459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D153C07-E454-22E2-1F18-F676978B679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99360" y="3501270"/>
            <a:ext cx="2132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pt-BR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pt-BR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6715D81-18E0-5F3F-942E-B91A0B3D830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95290" y="3467614"/>
            <a:ext cx="2938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氧化反应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19E3B68-A28A-41CC-685A-2438487896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211070" y="4052449"/>
            <a:ext cx="23920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pt-BR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CuO</a:t>
            </a:r>
            <a:r>
              <a:rPr lang="zh-CN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pt-BR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</a:t>
            </a:r>
            <a:r>
              <a:rPr lang="pt-BR" altLang="zh-CN" sz="2800" baseline="-25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pt-BR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pt-BR" altLang="zh-CN" sz="2800" baseline="-25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421140E-FA98-E5C2-CDF5-B1ADC1308E0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76875" y="4056895"/>
            <a:ext cx="20954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还原反应</a:t>
            </a: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99CCDEC6-8C79-F687-2016-8EE5A147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88" y="4835142"/>
            <a:ext cx="86164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思考问题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氧化反应、还原反应是分别进行的吗？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2651D2A-68FE-F4B4-4154-D851DF3E85A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86715" y="1873093"/>
            <a:ext cx="11402831" cy="2701326"/>
          </a:xfrm>
          <a:prstGeom prst="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="horz" wrap="square" lIns="64516" tIns="32258" rIns="64516" bIns="32258" numCol="1" spcCol="0" rtlCol="0" fromWordArt="0" anchor="t" anchorCtr="0" forceAA="0" compatLnSpc="1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 2CuO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＋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C          2Cu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＋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CO</a:t>
            </a:r>
            <a:r>
              <a:rPr kumimoji="0" lang="en-US" sz="2800" b="0" i="0" u="none" strike="noStrike" kern="1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↑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     </a:t>
            </a:r>
            <a:r>
              <a:rPr kumimoji="0" lang="pt-BR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Fe</a:t>
            </a:r>
            <a:r>
              <a:rPr kumimoji="0" lang="pt-BR" sz="2800" b="0" i="0" u="none" strike="noStrike" kern="1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r>
              <a:rPr kumimoji="0" lang="pt-BR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O</a:t>
            </a:r>
            <a:r>
              <a:rPr kumimoji="0" lang="pt-BR" sz="2800" b="0" i="0" u="none" strike="noStrike" kern="1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＋</a:t>
            </a:r>
            <a:r>
              <a:rPr kumimoji="0" lang="pt-BR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3CO           2Fe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＋</a:t>
            </a:r>
            <a:r>
              <a:rPr kumimoji="0" lang="pt-BR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3CO</a:t>
            </a:r>
            <a:r>
              <a:rPr kumimoji="0" lang="pt-BR" sz="2800" b="0" i="0" u="none" strike="noStrike" kern="1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 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12065" marR="0" lvl="0" indent="0" defTabSz="91440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 </a:t>
            </a:r>
          </a:p>
          <a:p>
            <a:pPr marL="12065" marR="0" lvl="0" indent="0" defTabSz="91440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800" b="0" strike="noStrike" kern="100" noProof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12065" marR="0" lvl="0" indent="0" defTabSz="91440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12065" marR="0" lvl="0" indent="0" defTabSz="91440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 </a:t>
            </a:r>
          </a:p>
          <a:p>
            <a:pPr marL="12065" marR="0" lvl="0" indent="0" defTabSz="91440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800" kern="100" dirty="0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just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</a:t>
            </a: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just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 </a:t>
            </a:r>
            <a:endParaRPr kumimoji="0" lang="en-US" altLang="en-US" sz="2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3A6E72-FCC6-75AB-C87D-55087F23CB02}"/>
              </a:ext>
            </a:extLst>
          </p:cNvPr>
          <p:cNvSpPr txBox="1"/>
          <p:nvPr/>
        </p:nvSpPr>
        <p:spPr>
          <a:xfrm>
            <a:off x="5784574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7BAF7B-ED7A-B509-C36E-750F32A7516F}"/>
              </a:ext>
            </a:extLst>
          </p:cNvPr>
          <p:cNvSpPr txBox="1"/>
          <p:nvPr/>
        </p:nvSpPr>
        <p:spPr>
          <a:xfrm>
            <a:off x="1199418" y="5508475"/>
            <a:ext cx="9418870" cy="1035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在化学反应中，一种物质得到氧发生氧化反应，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必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然有一种物质失去氧发生还原反应。</a:t>
            </a:r>
            <a:endParaRPr lang="zh-CN" altLang="zh-CN" sz="1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268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738680" y="247472"/>
            <a:ext cx="977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从得失氧的角度认识氧化还原反应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4169B973-7FEC-0AD4-F416-AB1D545C102F}"/>
              </a:ext>
            </a:extLst>
          </p:cNvPr>
          <p:cNvGrpSpPr>
            <a:grpSpLocks/>
          </p:cNvGrpSpPr>
          <p:nvPr/>
        </p:nvGrpSpPr>
        <p:grpSpPr bwMode="auto">
          <a:xfrm>
            <a:off x="2966993" y="4368565"/>
            <a:ext cx="3276600" cy="338138"/>
            <a:chOff x="2304" y="2448"/>
            <a:chExt cx="2688" cy="240"/>
          </a:xfrm>
        </p:grpSpPr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FE03FF6-2928-9E34-9C88-AFD0B6CED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96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9961E367-8254-8F2E-A2E9-BF2A27232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688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7AF729ED-B6DA-3D76-9083-25F795173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2448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id="{7FB47790-6F95-DD6D-EDE3-CD9B760FE302}"/>
              </a:ext>
            </a:extLst>
          </p:cNvPr>
          <p:cNvGrpSpPr>
            <a:grpSpLocks/>
          </p:cNvGrpSpPr>
          <p:nvPr/>
        </p:nvGrpSpPr>
        <p:grpSpPr bwMode="auto">
          <a:xfrm>
            <a:off x="1454106" y="3360503"/>
            <a:ext cx="3581400" cy="360362"/>
            <a:chOff x="912" y="2016"/>
            <a:chExt cx="2736" cy="192"/>
          </a:xfrm>
        </p:grpSpPr>
        <p:sp>
          <p:nvSpPr>
            <p:cNvPr id="30" name="Line 21">
              <a:extLst>
                <a:ext uri="{FF2B5EF4-FFF2-40B4-BE49-F238E27FC236}">
                  <a16:creationId xmlns:a16="http://schemas.microsoft.com/office/drawing/2014/main" id="{3765AB17-5397-2D45-6AFD-EDA5E462D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016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Line 22">
              <a:extLst>
                <a:ext uri="{FF2B5EF4-FFF2-40B4-BE49-F238E27FC236}">
                  <a16:creationId xmlns:a16="http://schemas.microsoft.com/office/drawing/2014/main" id="{A992388A-21D6-65E4-184C-BC41BC0EA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016"/>
              <a:ext cx="27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A5296078-2D53-DF4B-25E6-1376FBD31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016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3" name="Text Box 24">
            <a:extLst>
              <a:ext uri="{FF2B5EF4-FFF2-40B4-BE49-F238E27FC236}">
                <a16:creationId xmlns:a16="http://schemas.microsoft.com/office/drawing/2014/main" id="{AAF6C171-8257-12BB-A6D9-3C2E303D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656" y="4651140"/>
            <a:ext cx="470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得到氧元素，发生氧化反应</a:t>
            </a: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2756111B-3B77-0A43-BC88-1CFA94B6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719" y="2911452"/>
            <a:ext cx="451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失去氧元素，发生还原反应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A2FDCD3-44FC-A2C0-A2A7-2E87DD1088A9}"/>
              </a:ext>
            </a:extLst>
          </p:cNvPr>
          <p:cNvGrpSpPr>
            <a:grpSpLocks/>
          </p:cNvGrpSpPr>
          <p:nvPr/>
        </p:nvGrpSpPr>
        <p:grpSpPr bwMode="auto">
          <a:xfrm>
            <a:off x="829004" y="3357328"/>
            <a:ext cx="6624638" cy="886294"/>
            <a:chOff x="201986" y="1337797"/>
            <a:chExt cx="6624638" cy="886769"/>
          </a:xfrm>
        </p:grpSpPr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1E3BC915-E6DE-DDCB-0A22-A14B4C1F6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86" y="1608616"/>
              <a:ext cx="662463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34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2CuO  +  C  </a:t>
              </a:r>
              <a:r>
                <a:rPr lang="zh-CN" altLang="en-US" sz="34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＝</a:t>
              </a:r>
              <a:r>
                <a:rPr lang="en-US" altLang="zh-CN" sz="34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    2 Cu  +  CO</a:t>
              </a:r>
              <a:r>
                <a:rPr lang="en-US" altLang="zh-CN" sz="3400" b="1" baseline="-25000" dirty="0">
                  <a:solidFill>
                    <a:srgbClr val="000066"/>
                  </a:solidFill>
                  <a:latin typeface="Arial" panose="020B0604020202020204" pitchFamily="34" charset="0"/>
                </a:rPr>
                <a:t>2</a:t>
              </a:r>
              <a:endParaRPr lang="en-US" altLang="zh-CN" sz="34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6DAC73EC-1055-43DC-4663-0F834671A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463" y="1337797"/>
              <a:ext cx="1219200" cy="52322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Arial" panose="020B0604020202020204" pitchFamily="34" charset="0"/>
                </a:rPr>
                <a:t>△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8F2CF3C-4209-55AA-D38C-093035319E4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253761" y="3429000"/>
            <a:ext cx="2936240" cy="1238250"/>
            <a:chOff x="10741" y="4150"/>
            <a:chExt cx="4624" cy="1950"/>
          </a:xfrm>
          <a:solidFill>
            <a:schemeClr val="accent1">
              <a:lumMod val="75000"/>
            </a:schemeClr>
          </a:solidFill>
        </p:grpSpPr>
        <p:sp>
          <p:nvSpPr>
            <p:cNvPr id="40" name="右箭头 30">
              <a:extLst>
                <a:ext uri="{FF2B5EF4-FFF2-40B4-BE49-F238E27FC236}">
                  <a16:creationId xmlns:a16="http://schemas.microsoft.com/office/drawing/2014/main" id="{1E98679C-9E60-324B-426B-D9A458353A7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320000">
              <a:off x="10741" y="4213"/>
              <a:ext cx="2371" cy="36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右箭头 31">
              <a:extLst>
                <a:ext uri="{FF2B5EF4-FFF2-40B4-BE49-F238E27FC236}">
                  <a16:creationId xmlns:a16="http://schemas.microsoft.com/office/drawing/2014/main" id="{49C9DE01-863A-F5C6-2647-385A885F55E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20460000">
              <a:off x="10757" y="5450"/>
              <a:ext cx="2340" cy="37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2C0C727-65F9-3535-0173-F75DC7E5B28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247" y="4150"/>
              <a:ext cx="2118" cy="1950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/>
                <a:t>同时</a:t>
              </a:r>
            </a:p>
            <a:p>
              <a:pPr algn="ctr"/>
              <a:r>
                <a:rPr lang="zh-CN" altLang="en-US" sz="2800"/>
                <a:t>发生</a:t>
              </a: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0D46A90A-B07E-C8FA-940B-C7FEB598073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754" y="1221426"/>
            <a:ext cx="11226897" cy="120032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氧化还原反应：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氧化反应和还原反应是在同一个反应中     </a:t>
            </a:r>
            <a:endParaRPr lang="en-US" altLang="zh-CN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同时发生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的反应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129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32B1BE2-4BB7-F483-3F7C-61E53FF1C988}"/>
              </a:ext>
            </a:extLst>
          </p:cNvPr>
          <p:cNvSpPr txBox="1"/>
          <p:nvPr/>
        </p:nvSpPr>
        <p:spPr>
          <a:xfrm>
            <a:off x="1123691" y="178474"/>
            <a:ext cx="977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从得失氧的角度认识氧化还原反应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局限性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EF2B6C0-C486-096D-2A41-F7DE528313CC}"/>
              </a:ext>
            </a:extLst>
          </p:cNvPr>
          <p:cNvGrpSpPr/>
          <p:nvPr/>
        </p:nvGrpSpPr>
        <p:grpSpPr>
          <a:xfrm>
            <a:off x="1817165" y="3277256"/>
            <a:ext cx="9470896" cy="898075"/>
            <a:chOff x="3969" y="4493"/>
            <a:chExt cx="14975" cy="142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D94880FE-D09B-68F4-13EB-2C8DAE402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4493"/>
              <a:ext cx="14975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265633">
                <a:lnSpc>
                  <a:spcPct val="150000"/>
                </a:lnSpc>
              </a:pPr>
              <a:r>
                <a:rPr lang="en-US" altLang="zh-CN" sz="3984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   2Na + Cl</a:t>
              </a:r>
              <a:r>
                <a:rPr lang="en-US" altLang="zh-CN" sz="3984" b="1" baseline="-25000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984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== 2NaCl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8906D1A-B68C-8380-0136-D26DA638F83A}"/>
                </a:ext>
              </a:extLst>
            </p:cNvPr>
            <p:cNvSpPr txBox="1"/>
            <p:nvPr/>
          </p:nvSpPr>
          <p:spPr>
            <a:xfrm>
              <a:off x="8958" y="4606"/>
              <a:ext cx="1092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2"/>
                <a:t>点燃</a:t>
              </a:r>
            </a:p>
          </p:txBody>
        </p:sp>
      </p:grp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0CFF1EBC-3FA6-A076-1384-1E1BAD0F3835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71598774"/>
              </p:ext>
            </p:extLst>
          </p:nvPr>
        </p:nvGraphicFramePr>
        <p:xfrm>
          <a:off x="1995605" y="1866715"/>
          <a:ext cx="6552638" cy="71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8" imgW="20574000" imgH="2676525" progId="ACD.ChemSketch.20">
                  <p:embed/>
                </p:oleObj>
              </mc:Choice>
              <mc:Fallback>
                <p:oleObj name="ChemSketch" r:id="rId8" imgW="20574000" imgH="2676525" progId="ACD.ChemSketch.20">
                  <p:embed/>
                  <p:pic>
                    <p:nvPicPr>
                      <p:cNvPr id="9" name="Object 6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884" b="-928"/>
                      <a:stretch>
                        <a:fillRect/>
                      </a:stretch>
                    </p:blipFill>
                    <p:spPr>
                      <a:xfrm>
                        <a:off x="1995605" y="1866715"/>
                        <a:ext cx="6552638" cy="71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552097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:a16="http://schemas.microsoft.com/office/drawing/2014/main" id="{9E470B95-8782-204C-E73A-DDC89E6463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2193" y="1010834"/>
            <a:ext cx="3325504" cy="567034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0742">
              <a:spcBef>
                <a:spcPct val="0"/>
              </a:spcBef>
              <a:spcAft>
                <a:spcPct val="0"/>
              </a:spcAft>
            </a:pPr>
            <a:endParaRPr lang="zh-CN" altLang="en-US" sz="1793">
              <a:solidFill>
                <a:srgbClr val="EAEAE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738680" y="247472"/>
            <a:ext cx="977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学习任务二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从化合价升降角度认识氧化还原反应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98667A-E1D3-5707-AB51-53806E32E0E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3992" y="4563902"/>
            <a:ext cx="3078753" cy="1712667"/>
          </a:xfrm>
          <a:prstGeom prst="rect">
            <a:avLst/>
          </a:prstGeom>
          <a:noFill/>
        </p:spPr>
        <p:txBody>
          <a:bodyPr wrap="square" lIns="89638" rIns="89638" rtlCol="0" anchor="t" anchorCtr="0">
            <a:normAutofit/>
          </a:bodyPr>
          <a:lstStyle/>
          <a:p>
            <a:pPr algn="ctr" defTabSz="910742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弗兰克兰</a:t>
            </a:r>
          </a:p>
          <a:p>
            <a:pPr algn="ctr" defTabSz="910742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化合价</a:t>
            </a:r>
            <a:endParaRPr lang="zh-CN" altLang="en-US" sz="4382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7DBE95-4267-5C7C-3EA1-3421521D4B4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17451" y="2093995"/>
            <a:ext cx="7690557" cy="24699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89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1852年，英国化学家弗兰克兰提出吸引元素的化合能力，即原子价、化合价。逐步完善后，人们从</a:t>
            </a:r>
            <a:r>
              <a:rPr lang="zh-CN" altLang="en-US" sz="32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化合价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华文仿宋" panose="02010600040101010101" charset="-122"/>
              </a:rPr>
              <a:t>角度重新认识了氧化还原反应。</a:t>
            </a:r>
            <a:endParaRPr lang="zh-CN" altLang="en-US" sz="2789" b="1" dirty="0">
              <a:latin typeface="黑体" panose="02010609060101010101" pitchFamily="49" charset="-122"/>
              <a:ea typeface="黑体" panose="02010609060101010101" pitchFamily="49" charset="-122"/>
              <a:cs typeface="华文仿宋" panose="02010600040101010101" charset="-122"/>
            </a:endParaRPr>
          </a:p>
        </p:txBody>
      </p:sp>
      <p:pic>
        <p:nvPicPr>
          <p:cNvPr id="6" name="图片 5" descr="800[1]">
            <a:extLst>
              <a:ext uri="{FF2B5EF4-FFF2-40B4-BE49-F238E27FC236}">
                <a16:creationId xmlns:a16="http://schemas.microsoft.com/office/drawing/2014/main" id="{3F7E00F3-FB9A-4B85-8E92-351A8C7906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 b="10200"/>
          <a:stretch>
            <a:fillRect/>
          </a:stretch>
        </p:blipFill>
        <p:spPr>
          <a:xfrm>
            <a:off x="834611" y="1472720"/>
            <a:ext cx="2216095" cy="306357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256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21635" y="897232"/>
            <a:ext cx="11872452" cy="0"/>
          </a:xfrm>
          <a:prstGeom prst="line">
            <a:avLst/>
          </a:prstGeom>
          <a:ln w="41275" cmpd="sng">
            <a:solidFill>
              <a:srgbClr val="09857E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206375" y="91440"/>
            <a:ext cx="824230" cy="7315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1D5219F-83A4-38F9-58C7-CDDAFB6790C0}"/>
              </a:ext>
            </a:extLst>
          </p:cNvPr>
          <p:cNvSpPr txBox="1"/>
          <p:nvPr/>
        </p:nvSpPr>
        <p:spPr>
          <a:xfrm>
            <a:off x="738680" y="247472"/>
            <a:ext cx="977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学习任务二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从化合价升降角度认识氧化还原反应</a:t>
            </a:r>
          </a:p>
          <a:p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718CB9-0230-5F36-E829-725B7A8533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618490" y="2231012"/>
            <a:ext cx="4678680" cy="609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1FF9FED-76EF-FA02-09E3-D007F501C5F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6218555" y="2177472"/>
            <a:ext cx="4932680" cy="79438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B37B2A4-19BC-962D-BD87-68A132EEFA9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957580" y="1764287"/>
            <a:ext cx="2729230" cy="334645"/>
            <a:chOff x="1555" y="4357"/>
            <a:chExt cx="3937" cy="52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38B16E4-29A5-7B12-E929-3E70C7F12A4F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>
            <a:xfrm flipH="1">
              <a:off x="1555" y="4362"/>
              <a:ext cx="0" cy="518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8A8FB37-C1A7-5FA3-AB22-F97A20B0207C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>
            <a:xfrm>
              <a:off x="1555" y="4357"/>
              <a:ext cx="3937" cy="33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EF078B65-6096-A270-BA09-C7BE6906310C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>
            <a:xfrm flipH="1">
              <a:off x="5492" y="4382"/>
              <a:ext cx="0" cy="502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126D7C-851D-C4BF-8D16-F28096961017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flipV="1">
            <a:off x="2053590" y="2886967"/>
            <a:ext cx="2359660" cy="370205"/>
            <a:chOff x="1555" y="4357"/>
            <a:chExt cx="3937" cy="527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D0F5729-5F76-6346-59E9-17B24511DE3E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>
            <a:xfrm flipH="1">
              <a:off x="1555" y="4362"/>
              <a:ext cx="0" cy="518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E4150DD-1DB9-5C1B-1377-995DD6BEE9E2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>
            <a:xfrm>
              <a:off x="1555" y="4357"/>
              <a:ext cx="3937" cy="33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276FED73-8949-2353-95D0-66A0D805F40F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>
            <a:xfrm flipH="1">
              <a:off x="5492" y="4382"/>
              <a:ext cx="0" cy="502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1D56D7C-B614-C8B1-61B4-7ABF1FAFA153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555105" y="1891087"/>
            <a:ext cx="3032760" cy="334645"/>
            <a:chOff x="1555" y="4357"/>
            <a:chExt cx="3937" cy="527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1F575C1-D6AA-F990-24F9-E71F93570024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>
            <a:xfrm flipH="1">
              <a:off x="1555" y="4362"/>
              <a:ext cx="0" cy="518"/>
            </a:xfrm>
            <a:prstGeom prst="line">
              <a:avLst/>
            </a:prstGeom>
            <a:ln w="31750">
              <a:gradFill>
                <a:gsLst>
                  <a:gs pos="0">
                    <a:schemeClr val="accent6">
                      <a:hueOff val="-4200000"/>
                    </a:schemeClr>
                  </a:gs>
                  <a:gs pos="100000">
                    <a:schemeClr val="accent6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DFB4D0A-7A65-9BF1-9283-2C395078D1BC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>
            <a:xfrm>
              <a:off x="1555" y="4357"/>
              <a:ext cx="3937" cy="33"/>
            </a:xfrm>
            <a:prstGeom prst="line">
              <a:avLst/>
            </a:prstGeom>
            <a:ln w="31750">
              <a:gradFill>
                <a:gsLst>
                  <a:gs pos="0">
                    <a:schemeClr val="accent6">
                      <a:hueOff val="-4200000"/>
                    </a:schemeClr>
                  </a:gs>
                  <a:gs pos="100000">
                    <a:schemeClr val="accent6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C381D4BE-D30B-58BD-7731-6CA678E7D32C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>
            <a:xfrm flipH="1">
              <a:off x="5492" y="4382"/>
              <a:ext cx="0" cy="502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6">
                      <a:hueOff val="-4200000"/>
                    </a:schemeClr>
                  </a:gs>
                  <a:gs pos="100000">
                    <a:schemeClr val="accent6"/>
                  </a:gs>
                </a:gsLst>
              </a:gradFill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F8B96FF-F5D2-106C-814D-5E285D43FDD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flipV="1">
            <a:off x="7953375" y="2841047"/>
            <a:ext cx="2605405" cy="317500"/>
            <a:chOff x="1555" y="4357"/>
            <a:chExt cx="3937" cy="527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E6C9087-9203-546D-526B-234129F8F922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>
            <a:xfrm flipH="1">
              <a:off x="1555" y="4362"/>
              <a:ext cx="0" cy="518"/>
            </a:xfrm>
            <a:prstGeom prst="line">
              <a:avLst/>
            </a:prstGeom>
            <a:ln w="31750">
              <a:gradFill>
                <a:gsLst>
                  <a:gs pos="0">
                    <a:schemeClr val="accent6">
                      <a:hueOff val="-4200000"/>
                    </a:schemeClr>
                  </a:gs>
                  <a:gs pos="100000">
                    <a:schemeClr val="accent6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9C90EBC-28B8-AA17-6822-6904F48CA488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>
            <a:xfrm>
              <a:off x="1555" y="4357"/>
              <a:ext cx="3937" cy="33"/>
            </a:xfrm>
            <a:prstGeom prst="line">
              <a:avLst/>
            </a:prstGeom>
            <a:ln w="31750">
              <a:gradFill>
                <a:gsLst>
                  <a:gs pos="0">
                    <a:schemeClr val="accent6">
                      <a:hueOff val="-4200000"/>
                    </a:schemeClr>
                  </a:gs>
                  <a:gs pos="100000">
                    <a:schemeClr val="accent6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2E1F98D1-32A6-5627-612E-109D2F73CC43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>
            <a:xfrm flipH="1">
              <a:off x="5492" y="4382"/>
              <a:ext cx="0" cy="502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6">
                      <a:hueOff val="-4200000"/>
                    </a:schemeClr>
                  </a:gs>
                  <a:gs pos="100000">
                    <a:schemeClr val="accent6"/>
                  </a:gs>
                </a:gsLst>
              </a:gradFill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6CD4CFC1-8E4A-DD17-FDBB-AA10567AB6C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9945" y="2114172"/>
            <a:ext cx="4206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+2  -2       +2  -2               0           +4 -2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BEC9CF-B9E7-E5F3-56A8-A5FD3B75100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73190" y="2108257"/>
            <a:ext cx="4812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+3  -2           +2  -2                0             +4 -2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69C03F-5797-5E36-CF33-B5EBE5D589D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29945" y="909075"/>
            <a:ext cx="161099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dirty="0">
                <a:ln w="15875"/>
                <a:solidFill>
                  <a:srgbClr val="FF0000"/>
                </a:solidFill>
                <a:effectLst/>
              </a:rPr>
              <a:t>化合价降低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69250E4-3263-DA57-C0DD-5990B0F0756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898906" y="3669909"/>
            <a:ext cx="161099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dirty="0">
                <a:ln w="15875"/>
                <a:solidFill>
                  <a:srgbClr val="FF0000"/>
                </a:solidFill>
                <a:effectLst/>
              </a:rPr>
              <a:t>化合价升高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41D5A71-70B7-7230-6527-80ABDCCB15E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645081" y="3584451"/>
            <a:ext cx="1610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化合价升高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E8210A-130A-89F7-AE81-A3F3E2C930F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24713" y="1038462"/>
            <a:ext cx="161099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化合价降低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42B8F1C-3843-DAF0-E65A-F14021F10B1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37668" y="1245772"/>
            <a:ext cx="3065573" cy="39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2" b="1" dirty="0"/>
              <a:t>失氧元素，发生还原反应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4BB544F-7958-AF6B-9F26-3C6CEEFBCAA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053590" y="3388044"/>
            <a:ext cx="3155843" cy="39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2" b="1" dirty="0"/>
              <a:t>得氧元素，发生氧化反应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6D6B06A-E018-8652-B003-FF396731948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502922" y="1398962"/>
            <a:ext cx="3065573" cy="39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2" b="1" dirty="0"/>
              <a:t>失氧元素，发生还原反应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A74C909-8303-C060-A3D2-6F00780193E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7678155" y="3249590"/>
            <a:ext cx="3155843" cy="39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2" b="1" dirty="0"/>
              <a:t>得氧元素，发生氧化反应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A1F75D7-0C66-2A5C-4179-BD3B80784E88}"/>
              </a:ext>
            </a:extLst>
          </p:cNvPr>
          <p:cNvSpPr txBox="1"/>
          <p:nvPr/>
        </p:nvSpPr>
        <p:spPr>
          <a:xfrm>
            <a:off x="582709" y="4181240"/>
            <a:ext cx="10568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思考：在以上反应中，物质发生氧化反应或还原反应，与物质所含元素化合   </a:t>
            </a:r>
            <a:endParaRPr lang="en-US" altLang="zh-CN" sz="24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价的升高或降低有什么关系？</a:t>
            </a:r>
            <a:endParaRPr lang="zh-CN" altLang="en-US" sz="24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Line 65">
            <a:extLst>
              <a:ext uri="{FF2B5EF4-FFF2-40B4-BE49-F238E27FC236}">
                <a16:creationId xmlns:a16="http://schemas.microsoft.com/office/drawing/2014/main" id="{E2AE6E78-30C1-E1AB-E3AD-AEF8670FA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8595" y="1296425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65">
            <a:extLst>
              <a:ext uri="{FF2B5EF4-FFF2-40B4-BE49-F238E27FC236}">
                <a16:creationId xmlns:a16="http://schemas.microsoft.com/office/drawing/2014/main" id="{CD3FA0C1-A1AD-E381-6C1F-F77F4C145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0940" y="3351638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65">
            <a:extLst>
              <a:ext uri="{FF2B5EF4-FFF2-40B4-BE49-F238E27FC236}">
                <a16:creationId xmlns:a16="http://schemas.microsoft.com/office/drawing/2014/main" id="{33A97FD0-7094-9B63-2DDC-AB9208230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4502" y="3271622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5">
            <a:extLst>
              <a:ext uri="{FF2B5EF4-FFF2-40B4-BE49-F238E27FC236}">
                <a16:creationId xmlns:a16="http://schemas.microsoft.com/office/drawing/2014/main" id="{43B6A833-B587-C4DD-2E01-21D519E44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372" y="143611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FCDF130-002F-BAE8-E7A0-513B54CEDC43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5102223" y="5306591"/>
            <a:ext cx="6696710" cy="573405"/>
            <a:chOff x="5445" y="8131"/>
            <a:chExt cx="12949" cy="1657"/>
          </a:xfrm>
        </p:grpSpPr>
        <p:pic>
          <p:nvPicPr>
            <p:cNvPr id="38" name="图片 7" descr="32303036343137373b32303039313236383bb4f0b1e7">
              <a:extLst>
                <a:ext uri="{FF2B5EF4-FFF2-40B4-BE49-F238E27FC236}">
                  <a16:creationId xmlns:a16="http://schemas.microsoft.com/office/drawing/2014/main" id="{C46BA0D4-8E5E-F15E-CB60-7D2CB356648C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6896" y="8348"/>
              <a:ext cx="1440" cy="1440"/>
            </a:xfrm>
            <a:prstGeom prst="rect">
              <a:avLst/>
            </a:prstGeom>
          </p:spPr>
        </p:pic>
        <p:sp>
          <p:nvSpPr>
            <p:cNvPr id="41" name="圆角矩形标注 16">
              <a:extLst>
                <a:ext uri="{FF2B5EF4-FFF2-40B4-BE49-F238E27FC236}">
                  <a16:creationId xmlns:a16="http://schemas.microsoft.com/office/drawing/2014/main" id="{3B6D2666-E9D6-A0C6-39ED-94C8F7E94E1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45" y="8405"/>
              <a:ext cx="9949" cy="1287"/>
            </a:xfrm>
            <a:prstGeom prst="wedgeRoundRectCallout">
              <a:avLst>
                <a:gd name="adj1" fmla="val 59078"/>
                <a:gd name="adj2" fmla="val 5217"/>
                <a:gd name="adj3" fmla="val 16667"/>
              </a:avLst>
            </a:pr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285BD860-875B-5F91-CE05-905B6CB91A8A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5721" y="8131"/>
              <a:ext cx="12673" cy="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9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特征（判断依据）：元素化合价发生变化</a:t>
              </a: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66A57097-4C5F-D6E3-AA0F-16FBD6332A26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581544" y="6209354"/>
            <a:ext cx="75285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凡是有</a:t>
            </a:r>
            <a:r>
              <a:rPr lang="zh-CN" altLang="en-US" sz="2400" b="1" dirty="0">
                <a:solidFill>
                  <a:srgbClr val="0070C0"/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元素化合价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升降的化学反应都是氧化还原反应。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4F9CC37-B5FB-CB8D-FABA-6D9EC0000C70}"/>
              </a:ext>
            </a:extLst>
          </p:cNvPr>
          <p:cNvSpPr txBox="1"/>
          <p:nvPr/>
        </p:nvSpPr>
        <p:spPr>
          <a:xfrm>
            <a:off x="640864" y="5238409"/>
            <a:ext cx="345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结论：化合价升高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氧化反应      </a:t>
            </a:r>
            <a:endParaRPr lang="en-US" altLang="zh-CN" sz="1800" b="1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化合价降低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还原反应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02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2" grpId="0"/>
      <p:bldP spid="34" grpId="0"/>
      <p:bldP spid="36" grpId="0"/>
      <p:bldP spid="37" grpId="0"/>
      <p:bldP spid="39" grpId="0"/>
      <p:bldP spid="2" grpId="0" animBg="1"/>
      <p:bldP spid="3" grpId="0" animBg="1"/>
      <p:bldP spid="5" grpId="0" animBg="1"/>
      <p:bldP spid="6" grpId="0" animBg="1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58,&quot;width&quot;:4795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  <p:tag name="KSO_WM_BEAUTIFY_FLAG" val="#wm#"/>
  <p:tag name="KSO_WM_DIAGRAM_GROUP_CODE" val="ζ1-1"/>
  <p:tag name="KSO_WM_TAG_VERSION" val="1.0"/>
  <p:tag name="KSO_WM_TEMPLATE_CATEGORY" val="custom"/>
  <p:tag name="KSO_WM_TEMPLATE_INDEX" val="20204611"/>
  <p:tag name="KSO_WM_UNIT_BK_DARK_LIGHT" val="1"/>
  <p:tag name="KSO_WM_UNIT_BLOCK" val="0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04611_39*i*1"/>
  <p:tag name="KSO_WM_UNIT_INDEX" val="1"/>
  <p:tag name="KSO_WM_UNIT_LAYERLEVEL" val="1"/>
  <p:tag name="KSO_WM_UNIT_SUBTYPE" val="h"/>
  <p:tag name="KSO_WM_UNIT_TYPE" val="i"/>
  <p:tag name="KSO_WM_UNIT_USESOURCEFORMAT_APPLY" val="1"/>
  <p:tag name="KSO_WM_UNIT_VALUE" val="4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9"/>
  <p:tag name="KSO_WM_BEAUTIFY_FLAG" val="#wm#"/>
  <p:tag name="KSO_WM_DIAGRAM_GROUP_CODE" val="ζ1-1"/>
  <p:tag name="KSO_WM_TAG_VERSION" val="1.0"/>
  <p:tag name="KSO_WM_TEMPLATE_CATEGORY" val="custom"/>
  <p:tag name="KSO_WM_TEMPLATE_INDEX" val="20204611"/>
  <p:tag name="KSO_WM_UNIT_BLOCK" val="0"/>
  <p:tag name="KSO_WM_UNIT_COMPATIBLE" val="0"/>
  <p:tag name="KSO_WM_UNIT_DEFAULT_FONT" val="36;44;4"/>
  <p:tag name="KSO_WM_UNIT_DIAGRAM_ISNUMVISUAL" val="0"/>
  <p:tag name="KSO_WM_UNIT_DIAGRAM_ISREFERUNIT" val="0"/>
  <p:tag name="KSO_WM_UNIT_HIGHLIGHT" val="0"/>
  <p:tag name="KSO_WM_UNIT_ID" val="custom20204611_39*a*1"/>
  <p:tag name="KSO_WM_UNIT_INDEX" val="1"/>
  <p:tag name="KSO_WM_UNIT_ISCONTENTSTITLE" val="0"/>
  <p:tag name="KSO_WM_UNIT_LAYERLEVEL" val="1"/>
  <p:tag name="KSO_WM_UNIT_NOCLEAR" val="0"/>
  <p:tag name="KSO_WM_UNIT_PRESET_TEXT" val="单击此处添加大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USESOURCEFORMAT_APPLY" val="1"/>
  <p:tag name="KSO_WM_UNIT_VALUE" val="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UNIT_TABLE_BEAUTIFY" val="smartTable{57c43a59-1b04-4089-b056-032664cdc822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  <p:tag name="KSO_WM_BEAUTIFY_FLAG" val="#wm#"/>
  <p:tag name="KSO_WM_DIAGRAM_GROUP_CODE" val="ζ1-1"/>
  <p:tag name="KSO_WM_TAG_VERSION" val="1.0"/>
  <p:tag name="KSO_WM_TEMPLATE_CATEGORY" val="custom"/>
  <p:tag name="KSO_WM_TEMPLATE_INDEX" val="20204611"/>
  <p:tag name="KSO_WM_UNIT_BK_DARK_LIGHT" val="1"/>
  <p:tag name="KSO_WM_UNIT_BLOCK" val="0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04611_39*i*1"/>
  <p:tag name="KSO_WM_UNIT_INDEX" val="1"/>
  <p:tag name="KSO_WM_UNIT_LAYERLEVEL" val="1"/>
  <p:tag name="KSO_WM_UNIT_SUBTYPE" val="h"/>
  <p:tag name="KSO_WM_UNIT_TYPE" val="i"/>
  <p:tag name="KSO_WM_UNIT_USESOURCEFORMAT_APPLY" val="1"/>
  <p:tag name="KSO_WM_UNIT_VALUE" val="4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9"/>
  <p:tag name="KSO_WM_BEAUTIFY_FLAG" val="#wm#"/>
  <p:tag name="KSO_WM_DIAGRAM_GROUP_CODE" val="ζ1-1"/>
  <p:tag name="KSO_WM_TAG_VERSION" val="1.0"/>
  <p:tag name="KSO_WM_TEMPLATE_CATEGORY" val="custom"/>
  <p:tag name="KSO_WM_TEMPLATE_INDEX" val="20204611"/>
  <p:tag name="KSO_WM_UNIT_BLOCK" val="0"/>
  <p:tag name="KSO_WM_UNIT_COMPATIBLE" val="0"/>
  <p:tag name="KSO_WM_UNIT_DEFAULT_FONT" val="36;44;4"/>
  <p:tag name="KSO_WM_UNIT_DIAGRAM_ISNUMVISUAL" val="0"/>
  <p:tag name="KSO_WM_UNIT_DIAGRAM_ISREFERUNIT" val="0"/>
  <p:tag name="KSO_WM_UNIT_HIGHLIGHT" val="0"/>
  <p:tag name="KSO_WM_UNIT_ID" val="custom20204611_39*a*1"/>
  <p:tag name="KSO_WM_UNIT_INDEX" val="1"/>
  <p:tag name="KSO_WM_UNIT_ISCONTENTSTITLE" val="0"/>
  <p:tag name="KSO_WM_UNIT_LAYERLEVEL" val="1"/>
  <p:tag name="KSO_WM_UNIT_NOCLEAR" val="0"/>
  <p:tag name="KSO_WM_UNIT_PRESET_TEXT" val="单击此处添加大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USESOURCEFORMAT_APPLY" val="1"/>
  <p:tag name="KSO_WM_UNIT_VALUE" val="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6"/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7"/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1"/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2"/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3"/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7"/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8"/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9"/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3"/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4"/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5"/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9"/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0"/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1"/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1"/>
  <p:tag name="KSO_WM_BEAUTIFY_FLAG" val="#wm#"/>
  <p:tag name="KSO_WM_DIAGRAM_GROUP_CODE" val="ζ1-1"/>
  <p:tag name="KSO_WM_TAG_VERSION" val="1.0"/>
  <p:tag name="KSO_WM_TEMPLATE_CATEGORY" val="custom"/>
  <p:tag name="KSO_WM_TEMPLATE_INDEX" val="20204611"/>
  <p:tag name="KSO_WM_UNIT_BK_DARK_LIGHT" val="1"/>
  <p:tag name="KSO_WM_UNIT_BLOCK" val="0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04611_39*i*1"/>
  <p:tag name="KSO_WM_UNIT_INDEX" val="1"/>
  <p:tag name="KSO_WM_UNIT_LAYERLEVEL" val="1"/>
  <p:tag name="KSO_WM_UNIT_SUBTYPE" val="h"/>
  <p:tag name="KSO_WM_UNIT_TYPE" val="i"/>
  <p:tag name="KSO_WM_UNIT_USESOURCEFORMAT_APPLY" val="1"/>
  <p:tag name="KSO_WM_UNIT_VALUE" val="4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  <p:tag name="KSO_WM_BEAUTIFY_FLAG" val="#wm#"/>
  <p:tag name="KSO_WM_DIAGRAM_GROUP_CODE" val="ζ1-1"/>
  <p:tag name="KSO_WM_TAG_VERSION" val="1.0"/>
  <p:tag name="KSO_WM_TEMPLATE_CATEGORY" val="custom"/>
  <p:tag name="KSO_WM_TEMPLATE_INDEX" val="20204611"/>
  <p:tag name="KSO_WM_UNIT_BLOCK" val="0"/>
  <p:tag name="KSO_WM_UNIT_COMPATIBLE" val="0"/>
  <p:tag name="KSO_WM_UNIT_DEFAULT_FONT" val="36;44;4"/>
  <p:tag name="KSO_WM_UNIT_DIAGRAM_ISNUMVISUAL" val="0"/>
  <p:tag name="KSO_WM_UNIT_DIAGRAM_ISREFERUNIT" val="0"/>
  <p:tag name="KSO_WM_UNIT_HIGHLIGHT" val="0"/>
  <p:tag name="KSO_WM_UNIT_ID" val="custom20204611_39*a*1"/>
  <p:tag name="KSO_WM_UNIT_INDEX" val="1"/>
  <p:tag name="KSO_WM_UNIT_ISCONTENTSTITLE" val="0"/>
  <p:tag name="KSO_WM_UNIT_LAYERLEVEL" val="1"/>
  <p:tag name="KSO_WM_UNIT_NOCLEAR" val="0"/>
  <p:tag name="KSO_WM_UNIT_PRESET_TEXT" val="单击此处添加大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USESOURCEFORMAT_APPLY" val="1"/>
  <p:tag name="KSO_WM_UNIT_VALUE" val="1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5098,&quot;width&quot;:11538}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diagram20201664_1"/>
  <p:tag name="KSO_WM_SLIDE_INDEX" val="1"/>
  <p:tag name="KSO_WM_SLIDE_ITEM_CNT" val="0"/>
  <p:tag name="KSO_WM_SLIDE_LAYOUT" val="a_b_d"/>
  <p:tag name="KSO_WM_SLIDE_LAYOUT_CNT" val="1_1_1"/>
  <p:tag name="KSO_WM_SLIDE_SUBTYPE" val="picTxt"/>
  <p:tag name="KSO_WM_SLIDE_TYPE" val="title"/>
  <p:tag name="KSO_WM_TAG_VERSION" val="1.0"/>
  <p:tag name="KSO_WM_TEMPLATE_CATEGORY" val="diagram"/>
  <p:tag name="KSO_WM_TEMPLATE_INDEX" val="20201664"/>
  <p:tag name="KSO_WM_TEMPLATE_SUBCATEGORY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11"/>
  <p:tag name="KSO_WM_UNIT_INDEX" val="11"/>
  <p:tag name="KSO_WM_UNIT_LAYERLEVEL" val="1"/>
  <p:tag name="KSO_WM_UNIT_TYPE" val="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1"/>
  <p:tag name="KSO_WM_UNIT_INDEX" val="1"/>
  <p:tag name="KSO_WM_UNIT_LAYERLEVEL" val="1"/>
  <p:tag name="KSO_WM_UNIT_TYPE" val="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2"/>
  <p:tag name="KSO_WM_UNIT_INDEX" val="2"/>
  <p:tag name="KSO_WM_UNIT_LAYERLEVEL" val="1"/>
  <p:tag name="KSO_WM_UNIT_TYPE" val="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5"/>
  <p:tag name="KSO_WM_UNIT_INDEX" val="5"/>
  <p:tag name="KSO_WM_UNIT_LAYERLEVEL" val="1"/>
  <p:tag name="KSO_WM_UNIT_TYPE" val="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6"/>
  <p:tag name="KSO_WM_UNIT_INDEX" val="6"/>
  <p:tag name="KSO_WM_UNIT_LAYERLEVEL" val="1"/>
  <p:tag name="KSO_WM_UNIT_TYPE" val="i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8"/>
  <p:tag name="KSO_WM_UNIT_INDEX" val="8"/>
  <p:tag name="KSO_WM_UNIT_LAYERLEVEL" val="1"/>
  <p:tag name="KSO_WM_UNIT_TYPE" val="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9"/>
  <p:tag name="KSO_WM_UNIT_INDEX" val="9"/>
  <p:tag name="KSO_WM_UNIT_LAYERLEVEL" val="1"/>
  <p:tag name="KSO_WM_UNIT_TYPE" val="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12"/>
  <p:tag name="KSO_WM_UNIT_INDEX" val="12"/>
  <p:tag name="KSO_WM_UNIT_LAYERLEVEL" val="1"/>
  <p:tag name="KSO_WM_UNIT_TYPE" val="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13"/>
  <p:tag name="KSO_WM_UNIT_INDEX" val="13"/>
  <p:tag name="KSO_WM_UNIT_LAYERLEVEL" val="1"/>
  <p:tag name="KSO_WM_UNIT_TYPE" val="i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14"/>
  <p:tag name="KSO_WM_UNIT_INDEX" val="14"/>
  <p:tag name="KSO_WM_UNIT_LAYERLEVEL" val="1"/>
  <p:tag name="KSO_WM_UNIT_TYPE" val="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a*1"/>
  <p:tag name="KSO_WM_UNIT_INDEX" val="1"/>
  <p:tag name="KSO_WM_UNIT_ISCONTENTSTITLE" val="0"/>
  <p:tag name="KSO_WM_UNIT_LAYERLEVEL" val="1"/>
  <p:tag name="KSO_WM_UNIT_NOCLEAR" val="0"/>
  <p:tag name="KSO_WM_UNIT_PRESET_TEXT" val="封面&#10;标题内容"/>
  <p:tag name="KSO_WM_UNIT_TYPE" val="a"/>
  <p:tag name="KSO_WM_UNIT_VALUE" val="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18"/>
  <p:tag name="KSO_WM_UNIT_INDEX" val="18"/>
  <p:tag name="KSO_WM_UNIT_LAYERLEVEL" val="1"/>
  <p:tag name="KSO_WM_UNIT_TYPE" val="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  <p:tag name="KSO_WM_BEAUTIFY_FLAG" val="#wm#"/>
  <p:tag name="KSO_WM_TAG_VERSION" val="1.0"/>
  <p:tag name="KSO_WM_TEMPLATE_CATEGORY" val="diagram"/>
  <p:tag name="KSO_WM_TEMPLATE_INDEX" val="20201664"/>
  <p:tag name="KSO_WM_UNIT_COMPATIBLE" val="0"/>
  <p:tag name="KSO_WM_UNIT_DIAGRAM_ISNUMVISUAL" val="0"/>
  <p:tag name="KSO_WM_UNIT_DIAGRAM_ISREFERUNIT" val="0"/>
  <p:tag name="KSO_WM_UNIT_HIGHLIGHT" val="0"/>
  <p:tag name="KSO_WM_UNIT_ID" val="diagram20201664_1*i*19"/>
  <p:tag name="KSO_WM_UNIT_INDEX" val="19"/>
  <p:tag name="KSO_WM_UNIT_LAYERLEVEL" val="1"/>
  <p:tag name="KSO_WM_UNIT_TYPE" val="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1492</Words>
  <Application>Microsoft Office PowerPoint</Application>
  <PresentationFormat>宽屏</PresentationFormat>
  <Paragraphs>284</Paragraphs>
  <Slides>24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黑体</vt:lpstr>
      <vt:lpstr>华文仿宋</vt:lpstr>
      <vt:lpstr>华文楷体</vt:lpstr>
      <vt:lpstr>华文新魏</vt:lpstr>
      <vt:lpstr>楷体</vt:lpstr>
      <vt:lpstr>隶书</vt:lpstr>
      <vt:lpstr>思源宋体</vt:lpstr>
      <vt:lpstr>宋体</vt:lpstr>
      <vt:lpstr>微软雅黑</vt:lpstr>
      <vt:lpstr>字魂58号-创中黑</vt:lpstr>
      <vt:lpstr>Arial</vt:lpstr>
      <vt:lpstr>Calibri</vt:lpstr>
      <vt:lpstr>Times New Roman</vt:lpstr>
      <vt:lpstr>Wingdings</vt:lpstr>
      <vt:lpstr>Wingdings 2</vt:lpstr>
      <vt:lpstr>Office 主题​​</vt:lpstr>
      <vt:lpstr>ChemSketch</vt:lpstr>
      <vt:lpstr>Microsoft Word 97 - 2003 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王景</cp:lastModifiedBy>
  <cp:revision>41</cp:revision>
  <cp:lastPrinted>2021-08-30T14:57:02Z</cp:lastPrinted>
  <dcterms:created xsi:type="dcterms:W3CDTF">2021-08-30T14:57:02Z</dcterms:created>
  <dcterms:modified xsi:type="dcterms:W3CDTF">2023-09-26T06:17:33Z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