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17"/>
  </p:notesMasterIdLst>
  <p:sldIdLst>
    <p:sldId id="256" r:id="rId2"/>
    <p:sldId id="287" r:id="rId3"/>
    <p:sldId id="290" r:id="rId4"/>
    <p:sldId id="277" r:id="rId5"/>
    <p:sldId id="289" r:id="rId6"/>
    <p:sldId id="258" r:id="rId7"/>
    <p:sldId id="280" r:id="rId8"/>
    <p:sldId id="281" r:id="rId9"/>
    <p:sldId id="282" r:id="rId10"/>
    <p:sldId id="259" r:id="rId11"/>
    <p:sldId id="286" r:id="rId12"/>
    <p:sldId id="260" r:id="rId13"/>
    <p:sldId id="283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7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63C42-C1CA-422B-BDA8-5DAD4BFED9E6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21D65-E0A9-48AC-BA74-49801F5107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95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0B348-55DC-4DDE-8903-8ED005C64A72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194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575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2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46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76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51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04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43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3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87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43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502C1-EE9A-4252-9576-FC6EDFC0DDF8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F943-AC1E-4F13-9370-38D502ACF1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19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93EA36-FF8D-05FE-A327-0240D4B86D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2022</a:t>
            </a:r>
            <a:r>
              <a:rPr lang="zh-CN" altLang="en-US" sz="4400" dirty="0"/>
              <a:t>年全国甲卷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3A0934-B981-238C-E9F8-066A29923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8677" y="4079875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文言文讲评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165306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28EBF8-CFA4-A60F-B464-3A0E86C2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6" y="3131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13.</a:t>
            </a:r>
            <a:r>
              <a:rPr lang="zh-CN" altLang="en-US" sz="3200" dirty="0"/>
              <a:t>把文中画横线的句子翻译成现代汉语。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66A4AB-02EF-59CE-1211-AD259252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30" y="2435510"/>
            <a:ext cx="7973644" cy="2458691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（1）楚王不听，日：“吾事善矣！子其弭口无言，以待吾事。”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（2）张仪知楚绝齐也，乃出见使者日：“从某至某，广从六里。”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6493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8100C1-3923-06DE-3814-CA700247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1" y="118108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拓展延伸</a:t>
            </a:r>
            <a:r>
              <a:rPr lang="en-US" altLang="zh-CN" sz="4000" dirty="0"/>
              <a:t>1</a:t>
            </a:r>
            <a:r>
              <a:rPr lang="zh-CN" altLang="en-US" sz="4000" dirty="0"/>
              <a:t>：善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B4DED5-6E63-88F6-808E-AC221C5B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76" y="1482108"/>
            <a:ext cx="9018324" cy="5010766"/>
          </a:xfrm>
        </p:spPr>
        <p:txBody>
          <a:bodyPr>
            <a:normAutofit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鸿门宴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项伯：“</a:t>
            </a:r>
            <a:r>
              <a:rPr lang="en-US" altLang="zh-CN" dirty="0"/>
              <a:t>……</a:t>
            </a:r>
            <a:r>
              <a:rPr lang="zh-CN" altLang="en-US" dirty="0"/>
              <a:t>今人有大功而击之，不义也。不如因</a:t>
            </a:r>
            <a:r>
              <a:rPr lang="zh-CN" altLang="en-US" b="1" dirty="0">
                <a:solidFill>
                  <a:srgbClr val="FF0000"/>
                </a:solidFill>
              </a:rPr>
              <a:t>善</a:t>
            </a:r>
            <a:r>
              <a:rPr lang="zh-CN" altLang="en-US" dirty="0"/>
              <a:t>遇之。”</a:t>
            </a:r>
            <a:endParaRPr lang="en-US" altLang="zh-CN" dirty="0"/>
          </a:p>
          <a:p>
            <a:r>
              <a:rPr lang="zh-CN" altLang="en-US" dirty="0"/>
              <a:t>项伯，项羽季父也，素</a:t>
            </a:r>
            <a:r>
              <a:rPr lang="zh-CN" altLang="en-US" b="1" dirty="0">
                <a:solidFill>
                  <a:srgbClr val="FF0000"/>
                </a:solidFill>
              </a:rPr>
              <a:t>善</a:t>
            </a:r>
            <a:r>
              <a:rPr lang="zh-CN" altLang="en-US" dirty="0"/>
              <a:t>留侯张良。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劝学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君子生非异也，</a:t>
            </a:r>
            <a:r>
              <a:rPr lang="zh-CN" altLang="en-US" b="1" dirty="0">
                <a:solidFill>
                  <a:srgbClr val="FF0000"/>
                </a:solidFill>
              </a:rPr>
              <a:t>善</a:t>
            </a:r>
            <a:r>
              <a:rPr lang="zh-CN" altLang="en-US" dirty="0"/>
              <a:t>假于物也。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苏武传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因厚赂单于，答其</a:t>
            </a:r>
            <a:r>
              <a:rPr lang="zh-CN" altLang="en-US" b="1" dirty="0">
                <a:solidFill>
                  <a:srgbClr val="FF0000"/>
                </a:solidFill>
              </a:rPr>
              <a:t>善</a:t>
            </a:r>
            <a:r>
              <a:rPr lang="zh-CN" altLang="en-US" dirty="0"/>
              <a:t>意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庖丁解牛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提刀而立，为之四顾，为之踌躇满志，</a:t>
            </a:r>
            <a:r>
              <a:rPr lang="zh-CN" altLang="en-US" b="1" dirty="0">
                <a:solidFill>
                  <a:srgbClr val="FF0000"/>
                </a:solidFill>
              </a:rPr>
              <a:t>善</a:t>
            </a:r>
            <a:r>
              <a:rPr lang="zh-CN" altLang="en-US" dirty="0"/>
              <a:t>刀而藏之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74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8A49B9-9D2F-12EF-B1D5-5A9998CD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46" y="241067"/>
            <a:ext cx="7886700" cy="726954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拓展延伸</a:t>
            </a:r>
            <a:r>
              <a:rPr lang="en-US" altLang="zh-CN" sz="4000" dirty="0"/>
              <a:t>2</a:t>
            </a:r>
            <a:r>
              <a:rPr lang="zh-CN" altLang="en-US" sz="4000" dirty="0"/>
              <a:t>：其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FFFD50-A042-E758-E899-F46F84AD8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59" y="1183086"/>
            <a:ext cx="8324940" cy="5222048"/>
          </a:xfrm>
        </p:spPr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师说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爱</a:t>
            </a:r>
            <a:r>
              <a:rPr lang="zh-CN" altLang="en-US" b="1" dirty="0">
                <a:solidFill>
                  <a:srgbClr val="FF0000"/>
                </a:solidFill>
              </a:rPr>
              <a:t>其</a:t>
            </a:r>
            <a:r>
              <a:rPr lang="zh-CN" altLang="en-US" dirty="0"/>
              <a:t>子，择师而教之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其</a:t>
            </a:r>
            <a:r>
              <a:rPr lang="zh-CN" altLang="en-US" dirty="0"/>
              <a:t>皆出于此乎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其</a:t>
            </a:r>
            <a:r>
              <a:rPr lang="zh-CN" altLang="en-US" dirty="0"/>
              <a:t>可怪也欤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烛之武退秦师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因人之力而敝之，不仁；失其所与，不知；以乱易整，不武。吾</a:t>
            </a:r>
            <a:r>
              <a:rPr lang="zh-CN" altLang="en-US" b="1" dirty="0">
                <a:solidFill>
                  <a:srgbClr val="FF0000"/>
                </a:solidFill>
              </a:rPr>
              <a:t>其</a:t>
            </a:r>
            <a:r>
              <a:rPr lang="zh-CN" altLang="en-US" dirty="0"/>
              <a:t>还也。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伶官传序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与尔三矢，尔</a:t>
            </a:r>
            <a:r>
              <a:rPr lang="zh-CN" altLang="en-US" b="1" dirty="0">
                <a:solidFill>
                  <a:srgbClr val="FF0000"/>
                </a:solidFill>
              </a:rPr>
              <a:t>其</a:t>
            </a:r>
            <a:r>
              <a:rPr lang="zh-CN" altLang="en-US" dirty="0"/>
              <a:t>无忘乃父之志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043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E81735-2A0C-3636-3D99-FA22EC65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20" y="295787"/>
            <a:ext cx="7366933" cy="58459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拓展延伸</a:t>
            </a:r>
            <a:r>
              <a:rPr lang="en-US" altLang="zh-CN" dirty="0"/>
              <a:t>3</a:t>
            </a:r>
            <a:r>
              <a:rPr lang="zh-CN" altLang="en-US" dirty="0"/>
              <a:t>：绝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C62923-48AE-95E6-66BF-11CC81F2E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63" y="1152752"/>
            <a:ext cx="7886700" cy="5204712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劝学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假舟楫者，非能水也，而</a:t>
            </a:r>
            <a:r>
              <a:rPr lang="zh-CN" altLang="en-US" b="1" dirty="0">
                <a:solidFill>
                  <a:srgbClr val="FF0000"/>
                </a:solidFill>
              </a:rPr>
              <a:t>绝</a:t>
            </a:r>
            <a:r>
              <a:rPr lang="zh-CN" altLang="en-US" dirty="0"/>
              <a:t>江河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桃花源记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率妻子邑人来此</a:t>
            </a:r>
            <a:r>
              <a:rPr lang="zh-CN" altLang="en-US" b="1" dirty="0">
                <a:solidFill>
                  <a:srgbClr val="FF0000"/>
                </a:solidFill>
              </a:rPr>
              <a:t>绝</a:t>
            </a:r>
            <a:r>
              <a:rPr lang="zh-CN" altLang="en-US" dirty="0"/>
              <a:t>境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促织</a:t>
            </a:r>
            <a:r>
              <a:rPr lang="en-US" altLang="zh-CN" dirty="0"/>
              <a:t>》</a:t>
            </a:r>
          </a:p>
          <a:p>
            <a:pPr algn="l"/>
            <a: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  <a:t>而心目耳力俱穷</a:t>
            </a:r>
            <a:r>
              <a:rPr lang="zh-CN" altLang="en-US" b="0" i="0" dirty="0">
                <a:effectLst/>
                <a:latin typeface="Arial" panose="020B0604020202020204" pitchFamily="34" charset="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</a:rPr>
              <a:t>绝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无踪响</a:t>
            </a:r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屈原列传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pPr algn="l"/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楚怀王贪而信张仪，遂</a:t>
            </a:r>
            <a:r>
              <a:rPr lang="zh-CN" altLang="en-US" b="1" dirty="0">
                <a:solidFill>
                  <a:srgbClr val="FF0000"/>
                </a:solidFill>
              </a:rPr>
              <a:t>绝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齐</a:t>
            </a:r>
          </a:p>
          <a:p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孔雀东南飞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我命</a:t>
            </a:r>
            <a:r>
              <a:rPr lang="zh-CN" altLang="en-US" b="1" dirty="0">
                <a:solidFill>
                  <a:srgbClr val="FF0000"/>
                </a:solidFill>
              </a:rPr>
              <a:t>绝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今日，魂去尸长留</a:t>
            </a:r>
            <a:br>
              <a:rPr lang="zh-CN" alt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829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680887-F03F-80EC-E9DE-2186A168B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80" y="126775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课堂练习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AAE370-38C8-A669-97FC-D224013A3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将下列句子翻译成现代汉语</a:t>
            </a: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zh-CN" kern="100" dirty="0">
                <a:latin typeface="+mj-ea"/>
                <a:ea typeface="+mj-ea"/>
              </a:rPr>
              <a:t>伐秦，非计也。王不如</a:t>
            </a:r>
            <a:r>
              <a:rPr lang="zh-CN" altLang="en-US" kern="100" dirty="0">
                <a:latin typeface="+mj-ea"/>
                <a:ea typeface="+mj-ea"/>
              </a:rPr>
              <a:t>因</a:t>
            </a:r>
            <a:r>
              <a:rPr lang="zh-CN" altLang="zh-CN" kern="100" dirty="0">
                <a:latin typeface="+mj-ea"/>
                <a:ea typeface="+mj-ea"/>
              </a:rPr>
              <a:t>而赂之一</a:t>
            </a:r>
            <a:r>
              <a:rPr lang="zh-CN" altLang="zh-CN" u="sng" kern="100" dirty="0">
                <a:latin typeface="+mj-ea"/>
                <a:ea typeface="+mj-ea"/>
              </a:rPr>
              <a:t>名都</a:t>
            </a:r>
            <a:r>
              <a:rPr lang="zh-CN" altLang="en-US" u="sng" kern="100" dirty="0">
                <a:latin typeface="+mj-ea"/>
                <a:ea typeface="+mj-ea"/>
              </a:rPr>
              <a:t>（大都市）</a:t>
            </a:r>
            <a:r>
              <a:rPr lang="zh-CN" altLang="zh-CN" kern="100" dirty="0">
                <a:latin typeface="+mj-ea"/>
                <a:ea typeface="+mj-ea"/>
              </a:rPr>
              <a:t>，与之伐齐，是我亡于秦而取偿于齐也。</a:t>
            </a:r>
            <a:endParaRPr lang="en-US" altLang="zh-CN" kern="1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CN" kern="1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en-US" kern="100" dirty="0">
                <a:latin typeface="+mj-ea"/>
                <a:ea typeface="+mj-ea"/>
              </a:rPr>
              <a:t>攻打秦国，并不是良计。大王不如趁机用一个大都市贿赂秦国，和他一起讨伐齐国，那么我们在秦国失去的东西可以在齐国那里得到补偿。</a:t>
            </a:r>
          </a:p>
        </p:txBody>
      </p:sp>
    </p:spTree>
    <p:extLst>
      <p:ext uri="{BB962C8B-B14F-4D97-AF65-F5344CB8AC3E}">
        <p14:creationId xmlns:p14="http://schemas.microsoft.com/office/powerpoint/2010/main" val="9757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05317C-ADB0-1A19-FDF5-5E4621A3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54" y="300122"/>
            <a:ext cx="7886700" cy="479936"/>
          </a:xfrm>
        </p:spPr>
        <p:txBody>
          <a:bodyPr>
            <a:noAutofit/>
          </a:bodyPr>
          <a:lstStyle/>
          <a:p>
            <a:r>
              <a:rPr lang="zh-CN" altLang="en-US" sz="4000" dirty="0"/>
              <a:t>拓展延伸</a:t>
            </a:r>
            <a:r>
              <a:rPr lang="en-US" altLang="zh-CN" sz="4000" dirty="0"/>
              <a:t>4</a:t>
            </a:r>
            <a:r>
              <a:rPr lang="zh-CN" altLang="en-US" sz="4000" dirty="0"/>
              <a:t>：因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394056-58FE-C620-B141-CC3B2B673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0085"/>
            <a:ext cx="7886700" cy="5006878"/>
          </a:xfrm>
        </p:spPr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苏武传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君</a:t>
            </a:r>
            <a:r>
              <a:rPr lang="zh-CN" altLang="en-US" b="1" dirty="0">
                <a:solidFill>
                  <a:srgbClr val="FF0000"/>
                </a:solidFill>
              </a:rPr>
              <a:t>因</a:t>
            </a:r>
            <a:r>
              <a:rPr lang="zh-CN" altLang="en-US" dirty="0"/>
              <a:t>我降，与君为兄弟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因</a:t>
            </a:r>
            <a:r>
              <a:rPr lang="zh-CN" altLang="en-US" dirty="0"/>
              <a:t>厚赂单于，答其善意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过秦论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孝公既没，惠文武昭襄蒙故业，</a:t>
            </a:r>
            <a:r>
              <a:rPr lang="zh-CN" altLang="en-US" b="1" dirty="0">
                <a:solidFill>
                  <a:srgbClr val="FF0000"/>
                </a:solidFill>
              </a:rPr>
              <a:t>因</a:t>
            </a:r>
            <a:r>
              <a:rPr lang="zh-CN" altLang="en-US" dirty="0"/>
              <a:t>遗策，南取汉中，西举巴蜀，东割膏腴之地，北收要害之郡。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烛之武退秦师</a:t>
            </a:r>
            <a:r>
              <a:rPr lang="en-US" altLang="zh-CN" dirty="0"/>
              <a:t>》</a:t>
            </a:r>
          </a:p>
          <a:p>
            <a:r>
              <a:rPr lang="zh-CN" altLang="en-US" b="1" dirty="0">
                <a:solidFill>
                  <a:srgbClr val="FF0000"/>
                </a:solidFill>
              </a:rPr>
              <a:t>因</a:t>
            </a:r>
            <a:r>
              <a:rPr lang="zh-CN" altLang="en-US" dirty="0"/>
              <a:t>人之力而敝之，不仁；失其所与，不知；以乱易整，不武。</a:t>
            </a:r>
          </a:p>
        </p:txBody>
      </p:sp>
    </p:spTree>
    <p:extLst>
      <p:ext uri="{BB962C8B-B14F-4D97-AF65-F5344CB8AC3E}">
        <p14:creationId xmlns:p14="http://schemas.microsoft.com/office/powerpoint/2010/main" val="406388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20EA0BC-C5A4-E638-7EDC-7C7D51563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525" y="-31449"/>
            <a:ext cx="1941475" cy="2835527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62076DA7-3A28-E9E3-1300-9CC80FBCD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449"/>
            <a:ext cx="7886700" cy="1008641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考点解读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DFDB5A-F9C0-3DC4-0350-C926CABBE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5743"/>
            <a:ext cx="8805975" cy="5620743"/>
          </a:xfrm>
        </p:spPr>
        <p:txBody>
          <a:bodyPr>
            <a:normAutofit/>
          </a:bodyPr>
          <a:lstStyle/>
          <a:p>
            <a:pPr indent="342900">
              <a:lnSpc>
                <a:spcPct val="120000"/>
              </a:lnSpc>
            </a:pPr>
            <a:r>
              <a:rPr lang="zh-CN" altLang="en-US" dirty="0"/>
              <a:t>文言文分数在</a:t>
            </a:r>
            <a:r>
              <a:rPr lang="en-US" altLang="zh-CN" dirty="0"/>
              <a:t>17-20</a:t>
            </a:r>
            <a:r>
              <a:rPr lang="zh-CN" altLang="en-US" dirty="0"/>
              <a:t>分（全国甲乙卷</a:t>
            </a:r>
            <a:r>
              <a:rPr lang="en-US" altLang="zh-CN" dirty="0"/>
              <a:t>17</a:t>
            </a:r>
            <a:r>
              <a:rPr lang="zh-CN" altLang="en-US" dirty="0"/>
              <a:t>分，全国</a:t>
            </a: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2</a:t>
            </a:r>
            <a:r>
              <a:rPr lang="zh-CN" altLang="en-US" dirty="0"/>
              <a:t>卷</a:t>
            </a:r>
            <a:r>
              <a:rPr lang="en-US" altLang="zh-CN" dirty="0"/>
              <a:t>20</a:t>
            </a:r>
            <a:r>
              <a:rPr lang="zh-CN" altLang="en-US" dirty="0"/>
              <a:t>分），试卷随文设题，考察文言文断句能力、文言实词及词义变化与相关内容的理解、翻译、归纳概括能力。</a:t>
            </a:r>
            <a:endParaRPr lang="en-US" altLang="zh-CN" dirty="0"/>
          </a:p>
          <a:p>
            <a:pPr indent="342900">
              <a:lnSpc>
                <a:spcPct val="120000"/>
              </a:lnSpc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此次选择的材料，事迹简单，其中主要的情节张仪欺骗楚怀王从六百里变为“仪与王约六里，不闻六百里”，实际为选择性必修中册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屈原列传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中的片段。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342900">
              <a:lnSpc>
                <a:spcPct val="120000"/>
              </a:lnSpc>
            </a:pPr>
            <a:r>
              <a:rPr lang="zh-CN" altLang="en-US" dirty="0"/>
              <a:t>近两年的高考文化常识题，考察了不仅限于实词虚词、文化常识的内容，尤其注重和课内知识的联系。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 新高考的命题趋势，突出教材的中心地位。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375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F92462-5F2B-0342-38F5-410344E93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E0AA10-7542-E88E-0DAA-503F3A66B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>
              <a:lnSpc>
                <a:spcPct val="120000"/>
              </a:lnSpc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战国策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，原书名不详，书中文章作者也不知是谁，资料年代大部分出于战国时代。刘向编撰后，删去其中明显荒诞不经的内容，重新编排体例，定名为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战国策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pPr indent="342900">
              <a:lnSpc>
                <a:spcPct val="12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全书共三十三卷，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分十二国的“策”论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。内容以战国时期，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策士的游说活动</a:t>
            </a:r>
            <a:r>
              <a:rPr lang="zh-CN" altLang="en-US" sz="28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为中心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，是研究战国历史的重要典籍。西汉刘向编订的</a:t>
            </a:r>
            <a:r>
              <a:rPr lang="zh-CN" altLang="en-US" sz="2800" u="sng" dirty="0">
                <a:latin typeface="楷体" panose="02010609060101010101" pitchFamily="49" charset="-122"/>
                <a:ea typeface="楷体" panose="02010609060101010101" pitchFamily="49" charset="-122"/>
              </a:rPr>
              <a:t>国别体史书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222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95391"/>
            <a:ext cx="882764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00025" fontAlgn="ctr">
              <a:lnSpc>
                <a:spcPct val="130000"/>
              </a:lnSpc>
            </a:pPr>
            <a:r>
              <a:rPr lang="zh-CN" altLang="en-US" sz="40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典型引路</a:t>
            </a:r>
            <a:r>
              <a:rPr lang="zh-CN" altLang="en-US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（节选自</a:t>
            </a:r>
            <a:r>
              <a:rPr lang="en-US" altLang="zh-C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战国策</a:t>
            </a:r>
            <a:r>
              <a:rPr lang="en-US" altLang="zh-C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·</a:t>
            </a:r>
            <a:r>
              <a:rPr lang="zh-CN" altLang="en-US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秦策二</a:t>
            </a:r>
            <a:r>
              <a:rPr lang="en-US" altLang="zh-C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endParaRPr lang="zh-CN" altLang="zh-CN" sz="2400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3511" y="1148672"/>
            <a:ext cx="8856978" cy="51337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l" fontAlgn="ctr">
              <a:lnSpc>
                <a:spcPct val="130000"/>
              </a:lnSpc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10.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下对文中划线</a:t>
            </a:r>
            <a:r>
              <a:rPr lang="zh-CN" altLang="en-US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部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分的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断句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en-US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正确</a:t>
            </a:r>
            <a:r>
              <a:rPr lang="zh-CN" altLang="en-US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的一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项是（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分）</a:t>
            </a:r>
          </a:p>
          <a:p>
            <a:pPr algn="l" fontAlgn="ctr">
              <a:lnSpc>
                <a:spcPct val="130000"/>
              </a:lnSpc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11.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下列对文中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加点的词语及相关内容的解说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不正确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的一项是（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  <a:p>
            <a:pPr algn="l" fontAlgn="ctr">
              <a:lnSpc>
                <a:spcPct val="130000"/>
              </a:lnSpc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12.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下列对原文有关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内容的概述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不正确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的一项是（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  <a:p>
            <a:pPr algn="l" fontAlgn="ctr">
              <a:lnSpc>
                <a:spcPct val="130000"/>
              </a:lnSpc>
            </a:pPr>
            <a:r>
              <a:rPr lang="en-US" altLang="zh-CN" sz="2800" kern="1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13. 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把文中画横线的句子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翻译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成现代汉语。（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分）</a:t>
            </a:r>
          </a:p>
          <a:p>
            <a:pPr indent="200025" fontAlgn="ctr">
              <a:lnSpc>
                <a:spcPct val="130000"/>
              </a:lnSpc>
            </a:pP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）楚王不听，曰：“吾事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善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矣！子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其弭口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无言，以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待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吾事。”</a:t>
            </a:r>
          </a:p>
          <a:p>
            <a:pPr indent="200025" fontAlgn="ctr">
              <a:lnSpc>
                <a:spcPct val="130000"/>
              </a:lnSpc>
            </a:pP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）张仪知楚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绝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齐也，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乃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出见使者曰：“从某至某，</a:t>
            </a:r>
            <a:r>
              <a:rPr lang="zh-CN" altLang="zh-CN" sz="2800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广从</a:t>
            </a:r>
            <a:r>
              <a:rPr lang="zh-CN" altLang="zh-CN" sz="2800" kern="1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六里。”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9EBABEEC-B7D7-AC3C-A3B0-7A2FDBCA1F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485467"/>
              </p:ext>
            </p:extLst>
          </p:nvPr>
        </p:nvGraphicFramePr>
        <p:xfrm>
          <a:off x="570371" y="291512"/>
          <a:ext cx="7886700" cy="2193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3875125558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482123389"/>
                    </a:ext>
                  </a:extLst>
                </a:gridCol>
              </a:tblGrid>
              <a:tr h="548408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            </a:t>
                      </a:r>
                      <a:r>
                        <a:rPr lang="zh-CN" alt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题号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                          </a:t>
                      </a:r>
                      <a:r>
                        <a:rPr lang="zh-CN" alt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正确人数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80597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          </a:t>
                      </a:r>
                      <a:r>
                        <a:rPr lang="en-US" altLang="zh-CN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                 </a:t>
                      </a:r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03307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            </a:t>
                      </a:r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64523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                  12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01589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A96686B-652F-BD28-6DC1-83BC8B93D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851049"/>
              </p:ext>
            </p:extLst>
          </p:nvPr>
        </p:nvGraphicFramePr>
        <p:xfrm>
          <a:off x="546040" y="3308454"/>
          <a:ext cx="7935363" cy="2193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013">
                  <a:extLst>
                    <a:ext uri="{9D8B030D-6E8A-4147-A177-3AD203B41FA5}">
                      <a16:colId xmlns:a16="http://schemas.microsoft.com/office/drawing/2014/main" val="3875125558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482123389"/>
                    </a:ext>
                  </a:extLst>
                </a:gridCol>
              </a:tblGrid>
              <a:tr h="548408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                </a:t>
                      </a:r>
                      <a:r>
                        <a:rPr lang="zh-CN" alt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题号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                          </a:t>
                      </a:r>
                      <a:r>
                        <a:rPr lang="zh-CN" alt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正确人数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80597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10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03307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11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64523"/>
                  </a:ext>
                </a:extLst>
              </a:tr>
              <a:tr h="548408">
                <a:tc>
                  <a:txBody>
                    <a:bodyPr/>
                    <a:lstStyle/>
                    <a:p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12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zh-CN" altLang="en-US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01589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67945DAE-C48F-7831-02E3-9EF647368CEB}"/>
              </a:ext>
            </a:extLst>
          </p:cNvPr>
          <p:cNvSpPr txBox="1"/>
          <p:nvPr/>
        </p:nvSpPr>
        <p:spPr>
          <a:xfrm>
            <a:off x="476701" y="5867762"/>
            <a:ext cx="5599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13</a:t>
            </a:r>
            <a:r>
              <a:rPr lang="zh-CN" altLang="en-US" sz="2800" b="1" dirty="0"/>
              <a:t>题翻译题：错译、漏译现象严重</a:t>
            </a:r>
          </a:p>
        </p:txBody>
      </p:sp>
    </p:spTree>
    <p:extLst>
      <p:ext uri="{BB962C8B-B14F-4D97-AF65-F5344CB8AC3E}">
        <p14:creationId xmlns:p14="http://schemas.microsoft.com/office/powerpoint/2010/main" val="14992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93D98C-1C50-4CAC-F847-E81A98EE1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53" y="216682"/>
            <a:ext cx="8420280" cy="5629411"/>
          </a:xfrm>
        </p:spPr>
        <p:txBody>
          <a:bodyPr>
            <a:normAutofit fontScale="92500" lnSpcReduction="10000"/>
          </a:bodyPr>
          <a:lstStyle/>
          <a:p>
            <a:pPr algn="l" fontAlgn="ctr">
              <a:lnSpc>
                <a:spcPct val="130000"/>
              </a:lnSpc>
            </a:pPr>
            <a:r>
              <a:rPr lang="en-US" altLang="zh-CN" kern="100">
                <a:latin typeface="+mj-ea"/>
                <a:ea typeface="+mj-ea"/>
                <a:cs typeface="宋体" panose="02010600030101010101" pitchFamily="2" charset="-122"/>
              </a:rPr>
              <a:t>10. </a:t>
            </a:r>
            <a:r>
              <a:rPr lang="zh-CN" altLang="zh-CN" kern="100">
                <a:latin typeface="+mj-ea"/>
                <a:ea typeface="+mj-ea"/>
                <a:cs typeface="宋体" panose="02010600030101010101" pitchFamily="2" charset="-122"/>
              </a:rPr>
              <a:t>下对文中划线部分的断句，</a:t>
            </a:r>
            <a:r>
              <a:rPr lang="zh-CN" altLang="zh-CN" kern="100">
                <a:solidFill>
                  <a:srgbClr val="FF0000"/>
                </a:solidFill>
                <a:latin typeface="+mj-ea"/>
                <a:ea typeface="+mj-ea"/>
                <a:cs typeface="宋体" panose="02010600030101010101" pitchFamily="2" charset="-122"/>
              </a:rPr>
              <a:t>正确</a:t>
            </a:r>
            <a:r>
              <a:rPr lang="zh-CN" altLang="zh-CN" kern="100">
                <a:latin typeface="+mj-ea"/>
                <a:ea typeface="+mj-ea"/>
                <a:cs typeface="宋体" panose="02010600030101010101" pitchFamily="2" charset="-122"/>
              </a:rPr>
              <a:t>的一项是（</a:t>
            </a:r>
            <a:r>
              <a:rPr lang="en-US" altLang="zh-CN" kern="100">
                <a:latin typeface="+mj-ea"/>
                <a:ea typeface="+mj-ea"/>
                <a:cs typeface="宋体" panose="02010600030101010101" pitchFamily="2" charset="-122"/>
              </a:rPr>
              <a:t>3</a:t>
            </a:r>
            <a:r>
              <a:rPr lang="zh-CN" altLang="zh-CN" kern="100">
                <a:latin typeface="+mj-ea"/>
                <a:ea typeface="+mj-ea"/>
                <a:cs typeface="宋体" panose="02010600030101010101" pitchFamily="2" charset="-122"/>
              </a:rPr>
              <a:t>分）</a:t>
            </a:r>
            <a:r>
              <a:rPr lang="zh-CN" altLang="en-US" kern="100">
                <a:latin typeface="+mj-ea"/>
                <a:ea typeface="+mj-ea"/>
                <a:cs typeface="宋体" panose="02010600030101010101" pitchFamily="2" charset="-122"/>
              </a:rPr>
              <a:t>（       ）</a:t>
            </a:r>
            <a:endParaRPr lang="zh-CN" altLang="zh-CN" kern="100">
              <a:latin typeface="+mj-ea"/>
              <a:ea typeface="+mj-ea"/>
            </a:endParaRPr>
          </a:p>
          <a:p>
            <a:pPr marL="340519" indent="-150019" fontAlgn="ctr">
              <a:lnSpc>
                <a:spcPct val="130000"/>
              </a:lnSpc>
            </a:pP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A. 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不榖不烦一兵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不伤一人而得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商于之地六百里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寡人自以为智矣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诸士大夫皆贺子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独不贺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何也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endParaRPr lang="zh-CN" altLang="zh-CN" sz="2800" b="1" kern="100">
              <a:latin typeface="+mj-ea"/>
              <a:ea typeface="+mj-ea"/>
            </a:endParaRPr>
          </a:p>
          <a:p>
            <a:pPr marL="340519" indent="-150019" fontAlgn="ctr">
              <a:lnSpc>
                <a:spcPct val="130000"/>
              </a:lnSpc>
            </a:pP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B. 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不榖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宋体" panose="02010600030101010101" pitchFamily="2" charset="-122"/>
              </a:rPr>
              <a:t>不烦一兵</a:t>
            </a:r>
            <a:r>
              <a:rPr lang="en-US" altLang="zh-CN" sz="2800" b="1" kern="100">
                <a:solidFill>
                  <a:srgbClr val="FF0000"/>
                </a:solidFill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宋体" panose="02010600030101010101" pitchFamily="2" charset="-122"/>
              </a:rPr>
              <a:t>不伤一人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而得商于之地六百里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寡人自以为智矣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诺士大夫皆贺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solidFill>
                  <a:srgbClr val="FF0000"/>
                </a:solidFill>
                <a:latin typeface="+mj-ea"/>
                <a:ea typeface="+mj-ea"/>
                <a:cs typeface="宋体" panose="02010600030101010101" pitchFamily="2" charset="-122"/>
              </a:rPr>
              <a:t>子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独不贺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何也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endParaRPr lang="zh-CN" altLang="zh-CN" sz="2800" b="1" kern="100">
              <a:latin typeface="+mj-ea"/>
              <a:ea typeface="+mj-ea"/>
            </a:endParaRPr>
          </a:p>
          <a:p>
            <a:pPr marL="340519" indent="-150019" fontAlgn="ctr">
              <a:lnSpc>
                <a:spcPct val="130000"/>
              </a:lnSpc>
            </a:pP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C. 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不榖不烦一兵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不伤一人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而得商于之地六百里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寡人自以为智矣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诸士大夫皆贺子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独不贺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何也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endParaRPr lang="zh-CN" altLang="zh-CN" sz="2800" b="1" kern="100">
              <a:latin typeface="+mj-ea"/>
              <a:ea typeface="+mj-ea"/>
            </a:endParaRPr>
          </a:p>
          <a:p>
            <a:pPr marL="340519" indent="-150019" fontAlgn="ctr">
              <a:lnSpc>
                <a:spcPct val="130000"/>
              </a:lnSpc>
            </a:pP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D. 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不榖不烦一兵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不伤一人而得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商于之地六百里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寡人自以为智矣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诸士大夫皆贺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子独不贺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r>
              <a:rPr lang="zh-CN" altLang="zh-CN" sz="2800" b="1" kern="100">
                <a:latin typeface="+mj-ea"/>
                <a:ea typeface="+mj-ea"/>
                <a:cs typeface="宋体" panose="02010600030101010101" pitchFamily="2" charset="-122"/>
              </a:rPr>
              <a:t>何也</a:t>
            </a:r>
            <a:r>
              <a:rPr lang="en-US" altLang="zh-CN" sz="2800" b="1" kern="100">
                <a:latin typeface="+mj-ea"/>
                <a:ea typeface="+mj-ea"/>
                <a:cs typeface="宋体" panose="02010600030101010101" pitchFamily="2" charset="-122"/>
              </a:rPr>
              <a:t>/</a:t>
            </a:r>
            <a:endParaRPr lang="zh-CN" altLang="zh-CN" sz="2800" b="1" kern="100">
              <a:latin typeface="+mj-ea"/>
              <a:ea typeface="+mj-ea"/>
            </a:endParaRPr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1EB6CE4-45DA-E1DC-5FE9-1C8F24B05A44}"/>
              </a:ext>
            </a:extLst>
          </p:cNvPr>
          <p:cNvSpPr txBox="1"/>
          <p:nvPr/>
        </p:nvSpPr>
        <p:spPr>
          <a:xfrm>
            <a:off x="2355338" y="222267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kern="1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rPr>
              <a:t>字数相同，结构相似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3360C63-F075-B9C6-6A24-ECBAA06E0D83}"/>
              </a:ext>
            </a:extLst>
          </p:cNvPr>
          <p:cNvSpPr txBox="1"/>
          <p:nvPr/>
        </p:nvSpPr>
        <p:spPr>
          <a:xfrm>
            <a:off x="4803851" y="2747047"/>
            <a:ext cx="16012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kern="1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rPr>
              <a:t>第二人称</a:t>
            </a:r>
            <a:r>
              <a:rPr lang="zh-CN" altLang="en-US" kern="1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宋体" panose="02010600030101010101" pitchFamily="2" charset="-122"/>
              </a:rPr>
              <a:t>，你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09F8545-ED0E-DC7B-3FA6-B14EFB71CB89}"/>
              </a:ext>
            </a:extLst>
          </p:cNvPr>
          <p:cNvSpPr txBox="1"/>
          <p:nvPr/>
        </p:nvSpPr>
        <p:spPr>
          <a:xfrm>
            <a:off x="290355" y="2407341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kern="100" dirty="0">
                <a:solidFill>
                  <a:srgbClr val="FF0000"/>
                </a:solidFill>
                <a:latin typeface="+mj-ea"/>
                <a:ea typeface="+mj-ea"/>
                <a:cs typeface="楷体" panose="02010609060101010101" pitchFamily="49" charset="-122"/>
                <a:sym typeface="Wingdings 2" panose="05020102010507070707" pitchFamily="18" charset="2"/>
              </a:rPr>
              <a:t>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7019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3A189A-05F1-F74A-BBC6-53E3C1B47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013" y="56337"/>
            <a:ext cx="8844978" cy="6717157"/>
          </a:xfrm>
        </p:spPr>
        <p:txBody>
          <a:bodyPr>
            <a:normAutofit/>
          </a:bodyPr>
          <a:lstStyle/>
          <a:p>
            <a:pPr marL="0" indent="0" algn="l" fontAlgn="ctr">
              <a:lnSpc>
                <a:spcPct val="110000"/>
              </a:lnSpc>
              <a:buNone/>
            </a:pP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11.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下列对文中加点的词语及相关内容的解说，不正确的一项是：（    ）</a:t>
            </a: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 algn="l" fontAlgn="ctr">
              <a:lnSpc>
                <a:spcPct val="110000"/>
              </a:lnSpc>
              <a:buNone/>
            </a:pP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  A.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 约车的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意思是约定派车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，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“约”与</a:t>
            </a: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《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鸿门宴</a:t>
            </a: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》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“与诸将约”的“约”含义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相同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。</a:t>
            </a: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 algn="l" fontAlgn="ctr">
              <a:lnSpc>
                <a:spcPct val="110000"/>
              </a:lnSpc>
              <a:buNone/>
            </a:pP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  B.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宣言是指特意宣扬某种言论，使人周知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，与后来用作文告的“宣言”含义不同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。</a:t>
            </a: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 algn="l" fontAlgn="ctr">
              <a:lnSpc>
                <a:spcPct val="110000"/>
              </a:lnSpc>
              <a:buNone/>
            </a:pP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  C.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 孤国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指孤立的国家，“孤”与</a:t>
            </a: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《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赤壁赋</a:t>
            </a: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》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 “泣孤舟之嫠妇”的“孤”字含义相同。</a:t>
            </a:r>
            <a:endParaRPr lang="en-US" altLang="zh-CN" kern="100" dirty="0">
              <a:latin typeface="+mj-ea"/>
              <a:ea typeface="+mj-ea"/>
              <a:cs typeface="楷体" panose="02010609060101010101" pitchFamily="49" charset="-122"/>
            </a:endParaRPr>
          </a:p>
          <a:p>
            <a:pPr marL="0" indent="0" algn="l" fontAlgn="ctr">
              <a:lnSpc>
                <a:spcPct val="110000"/>
              </a:lnSpc>
              <a:buNone/>
            </a:pPr>
            <a:r>
              <a:rPr lang="en-US" altLang="zh-CN" kern="100" dirty="0">
                <a:latin typeface="+mj-ea"/>
                <a:ea typeface="+mj-ea"/>
                <a:cs typeface="楷体" panose="02010609060101010101" pitchFamily="49" charset="-122"/>
              </a:rPr>
              <a:t>  D. 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阴合意思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是暗中联合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，</a:t>
            </a:r>
            <a:r>
              <a:rPr lang="zh-CN" altLang="en-US" kern="100" dirty="0">
                <a:latin typeface="+mj-ea"/>
                <a:ea typeface="+mj-ea"/>
                <a:cs typeface="楷体" panose="02010609060101010101" pitchFamily="49" charset="-122"/>
              </a:rPr>
              <a:t>“阴”与</a:t>
            </a:r>
            <a:r>
              <a:rPr lang="zh-CN" altLang="zh-CN" kern="100" dirty="0">
                <a:latin typeface="+mj-ea"/>
                <a:ea typeface="+mj-ea"/>
                <a:cs typeface="楷体" panose="02010609060101010101" pitchFamily="49" charset="-122"/>
              </a:rPr>
              <a:t>《岳阳楼记》“朝晖夕阴”的“阴” 含义不同。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0FB3D45-E643-18F0-6222-3B82BFC70F68}"/>
              </a:ext>
            </a:extLst>
          </p:cNvPr>
          <p:cNvSpPr txBox="1"/>
          <p:nvPr/>
        </p:nvSpPr>
        <p:spPr>
          <a:xfrm>
            <a:off x="56337" y="1126747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kern="100" dirty="0">
                <a:solidFill>
                  <a:srgbClr val="FF0000"/>
                </a:solidFill>
                <a:latin typeface="+mj-ea"/>
                <a:ea typeface="+mj-ea"/>
                <a:cs typeface="楷体" panose="02010609060101010101" pitchFamily="49" charset="-122"/>
                <a:sym typeface="Wingdings 2" panose="05020102010507070707" pitchFamily="18" charset="2"/>
              </a:rPr>
              <a:t>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1644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D79B54-10F8-8F6D-79C1-6EFD4735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3672" y="372693"/>
            <a:ext cx="8970654" cy="6158116"/>
          </a:xfrm>
        </p:spPr>
        <p:txBody>
          <a:bodyPr>
            <a:noAutofit/>
          </a:bodyPr>
          <a:lstStyle/>
          <a:p>
            <a:pPr indent="0" fontAlgn="auto">
              <a:buNone/>
            </a:pPr>
            <a:r>
              <a:rPr lang="en-US" altLang="zh-CN" dirty="0"/>
              <a:t>12</a:t>
            </a:r>
            <a:r>
              <a:rPr lang="zh-CN" altLang="en-US" dirty="0"/>
              <a:t>．下列对原文有关内容的概述，不正确的一项是（     ）</a:t>
            </a:r>
          </a:p>
          <a:p>
            <a:pPr indent="0" fontAlgn="auto">
              <a:buNone/>
            </a:pPr>
            <a:r>
              <a:rPr lang="en-US" altLang="zh-CN" dirty="0"/>
              <a:t>  A</a:t>
            </a:r>
            <a:r>
              <a:rPr lang="zh-CN" altLang="en-US" dirty="0"/>
              <a:t>．秦国想要攻打齐国，但又担心楚国作梗，因为齐国曾经帮过楚国，齐楚关系密切。秦惠王希望张仪考虑如何应对，张仪答应尝试出使楚国。</a:t>
            </a:r>
          </a:p>
          <a:p>
            <a:pPr indent="0" fontAlgn="auto">
              <a:buNone/>
            </a:pPr>
            <a:r>
              <a:rPr lang="en-US" altLang="zh-CN" dirty="0"/>
              <a:t>  B</a:t>
            </a:r>
            <a:r>
              <a:rPr lang="zh-CN" altLang="en-US" dirty="0"/>
              <a:t>．张仪见到楚王，提出楚国如果能与齐国断交，秦王就会下令献上商于之地六百里，又可以削弱齐国，还能得到秦国的恩惠，这是一举三得的事情</a:t>
            </a:r>
          </a:p>
          <a:p>
            <a:pPr indent="0" fontAlgn="auto">
              <a:buNone/>
            </a:pPr>
            <a:r>
              <a:rPr lang="en-US" altLang="zh-CN" dirty="0"/>
              <a:t>  C</a:t>
            </a:r>
            <a:r>
              <a:rPr lang="zh-CN" altLang="en-US" dirty="0"/>
              <a:t>．楚国群臣祝贺将得商于之地六百里，陈轸不以为然，认为秦看重楚是因为楚有齐为后援，若先绝齐后索地，一定受骗，齐秦两国都将攻打楚国。</a:t>
            </a:r>
          </a:p>
          <a:p>
            <a:pPr indent="0" fontAlgn="auto">
              <a:buNone/>
            </a:pPr>
            <a:r>
              <a:rPr lang="en-US" altLang="zh-CN" dirty="0"/>
              <a:t>  D</a:t>
            </a:r>
            <a:r>
              <a:rPr lang="zh-CN" altLang="en-US" dirty="0"/>
              <a:t>．张仪返回，秦王随即派人与齐联合，拒不给楚国六百里地，楚王大怒，起兵伐秦，秦齐合力大败楚兵。楚国失败是因为没有听从陈轸而误信张仪。</a:t>
            </a:r>
          </a:p>
          <a:p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488254A-3F71-6A17-4F12-18492A50208C}"/>
              </a:ext>
            </a:extLst>
          </p:cNvPr>
          <p:cNvSpPr txBox="1"/>
          <p:nvPr/>
        </p:nvSpPr>
        <p:spPr>
          <a:xfrm>
            <a:off x="-56337" y="2464568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kern="100" dirty="0">
                <a:solidFill>
                  <a:srgbClr val="FF0000"/>
                </a:solidFill>
                <a:latin typeface="+mj-ea"/>
                <a:ea typeface="+mj-ea"/>
                <a:cs typeface="楷体" panose="02010609060101010101" pitchFamily="49" charset="-122"/>
                <a:sym typeface="Wingdings 2" panose="05020102010507070707" pitchFamily="18" charset="2"/>
              </a:rPr>
              <a:t>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1801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D79B54-10F8-8F6D-79C1-6EFD4735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7" y="442031"/>
            <a:ext cx="8970654" cy="4768527"/>
          </a:xfrm>
        </p:spPr>
        <p:txBody>
          <a:bodyPr>
            <a:noAutofit/>
          </a:bodyPr>
          <a:lstStyle/>
          <a:p>
            <a:pPr indent="0" fontAlgn="auto">
              <a:lnSpc>
                <a:spcPct val="150000"/>
              </a:lnSpc>
              <a:buNone/>
            </a:pPr>
            <a:r>
              <a:rPr lang="en-US" altLang="zh-CN" dirty="0"/>
              <a:t>   B</a:t>
            </a:r>
            <a:r>
              <a:rPr lang="zh-CN" altLang="en-US" dirty="0"/>
              <a:t>．张仪见到楚王，提出楚国如果能与齐国断交，秦王就会下令献上商于之地六百里，又可以削弱齐国，还能得到秦国的恩惠，这是一举三得的事情。</a:t>
            </a:r>
            <a:endParaRPr lang="en-US" altLang="zh-CN" dirty="0"/>
          </a:p>
          <a:p>
            <a:pPr indent="0" fontAlgn="auto">
              <a:buNone/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张仪见楚王，曰：“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……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若此，则是北弱齐，</a:t>
            </a:r>
            <a:r>
              <a:rPr lang="zh-CN" altLang="en-US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西德于秦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，而私商于之地以为利也，则此一计而三利俱至。”</a:t>
            </a:r>
            <a:endParaRPr lang="en-US" altLang="zh-CN"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 fontAlgn="auto">
              <a:buNone/>
            </a:pPr>
            <a:endParaRPr lang="en-US" altLang="zh-CN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indent="0" fontAlgn="auto">
              <a:buNone/>
            </a:pP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西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德</a:t>
            </a: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</a:t>
            </a:r>
            <a:r>
              <a:rPr lang="en-US" altLang="zh-CN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n</a:t>
            </a: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作</a:t>
            </a:r>
            <a:r>
              <a:rPr lang="en-US" altLang="zh-CN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v,</a:t>
            </a:r>
            <a:r>
              <a:rPr lang="zh-CN" altLang="en-US" sz="28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有恩德）于秦</a:t>
            </a:r>
            <a:endParaRPr lang="en-US" altLang="zh-CN" sz="2800" b="1" u="sng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 fontAlgn="auto">
              <a:buNone/>
            </a:pPr>
            <a:r>
              <a:rPr lang="en-US" altLang="zh-CN" sz="2800" b="1" dirty="0">
                <a:highlight>
                  <a:srgbClr val="00FFFF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[</a:t>
            </a:r>
            <a:r>
              <a:rPr lang="zh-CN" altLang="en-US" sz="2800" b="1" dirty="0">
                <a:highlight>
                  <a:srgbClr val="00FFFF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状语后置：西于秦有德，在西面对秦有恩德</a:t>
            </a:r>
            <a:r>
              <a:rPr lang="en-US" altLang="zh-CN" sz="2800" b="1" dirty="0">
                <a:highlight>
                  <a:srgbClr val="00FFFF"/>
                </a:highligh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]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391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1571</Words>
  <Application>Microsoft Office PowerPoint</Application>
  <PresentationFormat>全屏显示(4:3)</PresentationFormat>
  <Paragraphs>107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等线</vt:lpstr>
      <vt:lpstr>楷体</vt:lpstr>
      <vt:lpstr>宋体</vt:lpstr>
      <vt:lpstr>Arial</vt:lpstr>
      <vt:lpstr>Calibri</vt:lpstr>
      <vt:lpstr>Times New Roman</vt:lpstr>
      <vt:lpstr>Office 主题​​</vt:lpstr>
      <vt:lpstr>2022年全国甲卷</vt:lpstr>
      <vt:lpstr>考点解读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13.把文中画横线的句子翻译成现代汉语。</vt:lpstr>
      <vt:lpstr>拓展延伸1：善</vt:lpstr>
      <vt:lpstr>拓展延伸2：其</vt:lpstr>
      <vt:lpstr>拓展延伸3：绝</vt:lpstr>
      <vt:lpstr>课堂练习</vt:lpstr>
      <vt:lpstr>拓展延伸4：因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2022年高考 全国甲卷</dc:title>
  <dc:creator>任瑞卿</dc:creator>
  <cp:lastModifiedBy>任瑞卿</cp:lastModifiedBy>
  <cp:revision>36</cp:revision>
  <dcterms:created xsi:type="dcterms:W3CDTF">2023-09-19T11:35:01Z</dcterms:created>
  <dcterms:modified xsi:type="dcterms:W3CDTF">2023-10-12T08:01:36Z</dcterms:modified>
</cp:coreProperties>
</file>