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Lst>
  <p:sldSz cx="12192000" cy="6858000"/>
  <p:notesSz cx="6858000" cy="9144000"/>
  <p:custDataLst>
    <p:tags r:id="rId17"/>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4" d="100"/>
          <a:sy n="104"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7" Type="http://schemas.openxmlformats.org/officeDocument/2006/relationships/tags" Target="tags/tag1.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95C4A389-35B0-40BE-AA15-5F7CD625D00D}"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866C291-8483-4168-AD08-E6028218F7E4}"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95C4A389-35B0-40BE-AA15-5F7CD625D00D}"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866C291-8483-4168-AD08-E6028218F7E4}"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95C4A389-35B0-40BE-AA15-5F7CD625D00D}"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866C291-8483-4168-AD08-E6028218F7E4}"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95C4A389-35B0-40BE-AA15-5F7CD625D00D}"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866C291-8483-4168-AD08-E6028218F7E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p>
            <a:fld id="{95C4A389-35B0-40BE-AA15-5F7CD625D00D}"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866C291-8483-4168-AD08-E6028218F7E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日期占位符 4"/>
          <p:cNvSpPr>
            <a:spLocks noGrp="1"/>
          </p:cNvSpPr>
          <p:nvPr>
            <p:ph type="dt" sz="half" idx="10"/>
          </p:nvPr>
        </p:nvSpPr>
        <p:spPr/>
        <p:txBody>
          <a:bodyPr/>
          <a:lstStyle/>
          <a:p>
            <a:fld id="{95C4A389-35B0-40BE-AA15-5F7CD625D00D}"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6866C291-8483-4168-AD08-E6028218F7E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7" name="日期占位符 6"/>
          <p:cNvSpPr>
            <a:spLocks noGrp="1"/>
          </p:cNvSpPr>
          <p:nvPr>
            <p:ph type="dt" sz="half" idx="10"/>
          </p:nvPr>
        </p:nvSpPr>
        <p:spPr/>
        <p:txBody>
          <a:bodyPr/>
          <a:lstStyle/>
          <a:p>
            <a:fld id="{95C4A389-35B0-40BE-AA15-5F7CD625D00D}"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6866C291-8483-4168-AD08-E6028218F7E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95C4A389-35B0-40BE-AA15-5F7CD625D00D}"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6866C291-8483-4168-AD08-E6028218F7E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95C4A389-35B0-40BE-AA15-5F7CD625D00D}"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6866C291-8483-4168-AD08-E6028218F7E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95C4A389-35B0-40BE-AA15-5F7CD625D00D}"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6866C291-8483-4168-AD08-E6028218F7E4}"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95C4A389-35B0-40BE-AA15-5F7CD625D00D}"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6866C291-8483-4168-AD08-E6028218F7E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C4A389-35B0-40BE-AA15-5F7CD625D00D}"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66C291-8483-4168-AD08-E6028218F7E4}"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2.png"/><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0" y="351875"/>
            <a:ext cx="12099636" cy="2862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spAutoFit/>
          </a:bodyPr>
          <a:lstStyle/>
          <a:p>
            <a:pPr marL="0" marR="0" lvl="0" indent="0" algn="l" defTabSz="914400" rtl="0" eaLnBrk="0" fontAlgn="ctr" latinLnBrk="0" hangingPunct="0">
              <a:lnSpc>
                <a:spcPct val="100000"/>
              </a:lnSpc>
              <a:spcBef>
                <a:spcPct val="0"/>
              </a:spcBef>
              <a:spcAft>
                <a:spcPct val="0"/>
              </a:spcAft>
              <a:buClrTx/>
              <a:buSzTx/>
              <a:buFontTx/>
              <a:buNone/>
            </a:pPr>
            <a:r>
              <a:rPr kumimoji="0" lang="en-US" altLang="zh-CN" sz="36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14</a:t>
            </a:r>
            <a:r>
              <a:rPr kumimoji="0" lang="zh-CN" altLang="en-US" sz="36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．小麦、玉米是我国的主要粮食作物，下图１是小麦、玉米叶片结构及光合作用固定</a:t>
            </a:r>
            <a:r>
              <a:rPr kumimoji="0" lang="en-US" altLang="zh-CN" sz="36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CO</a:t>
            </a:r>
            <a:r>
              <a:rPr kumimoji="0" lang="en-US" altLang="zh-CN" sz="3600" b="0" i="0" u="none" strike="noStrike" cap="none" normalizeH="0" baseline="-3000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2</a:t>
            </a:r>
            <a:r>
              <a:rPr kumimoji="0" lang="zh-CN" altLang="en-US" sz="36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的相关过程。玉米叶片由叶肉细胞和维管束鞘细胞组成，维管束鞘细胞中其中</a:t>
            </a:r>
            <a:r>
              <a:rPr kumimoji="0" lang="en-US" altLang="zh-CN" sz="36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PEPC</a:t>
            </a:r>
            <a:r>
              <a:rPr kumimoji="0" lang="zh-CN" altLang="en-US" sz="36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（酶）与</a:t>
            </a:r>
            <a:r>
              <a:rPr kumimoji="0" lang="en-US" altLang="zh-CN" sz="36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CO</a:t>
            </a:r>
            <a:r>
              <a:rPr kumimoji="0" lang="en-US" altLang="zh-CN" sz="3600" b="0" i="0" u="none" strike="noStrike" cap="none" normalizeH="0" baseline="-3000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2</a:t>
            </a:r>
            <a:r>
              <a:rPr kumimoji="0" lang="zh-CN" altLang="en-US" sz="36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的亲和力比</a:t>
            </a:r>
            <a:r>
              <a:rPr kumimoji="0" lang="en-US" altLang="zh-CN" sz="36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Rubisco</a:t>
            </a:r>
            <a:r>
              <a:rPr kumimoji="0" lang="zh-CN" altLang="en-US" sz="36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（酶）高</a:t>
            </a:r>
            <a:r>
              <a:rPr kumimoji="0" lang="en-US" altLang="zh-CN" sz="36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60</a:t>
            </a:r>
            <a:r>
              <a:rPr kumimoji="0" lang="zh-CN" altLang="en-US" sz="36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多倍。请据图回答问题。</a:t>
            </a:r>
            <a:endParaRPr kumimoji="0" lang="zh-CN" altLang="en-US" sz="3600" b="0" i="0" u="none" strike="noStrike" cap="none" normalizeH="0" baseline="0" dirty="0">
              <a:ln>
                <a:noFill/>
              </a:ln>
              <a:solidFill>
                <a:schemeClr val="tx1"/>
              </a:solidFill>
              <a:effectLst/>
              <a:latin typeface="Arial" panose="020B0604020202020204" pitchFamily="34" charset="0"/>
            </a:endParaRPr>
          </a:p>
        </p:txBody>
      </p:sp>
      <p:pic>
        <p:nvPicPr>
          <p:cNvPr id="1025" name="图片 100021" descr="@@@da224ee1-3871-42dd-aab7-d6e7cc22476b"/>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3151419"/>
            <a:ext cx="5070764" cy="3644612"/>
          </a:xfrm>
          <a:prstGeom prst="rect">
            <a:avLst/>
          </a:prstGeom>
          <a:noFill/>
          <a:extLst>
            <a:ext uri="{909E8E84-426E-40DD-AFC4-6F175D3DCCD1}">
              <a14:hiddenFill xmlns:a14="http://schemas.microsoft.com/office/drawing/2010/main">
                <a:solidFill>
                  <a:srgbClr val="FFFFFF"/>
                </a:solidFill>
              </a14:hiddenFill>
            </a:ext>
          </a:extLst>
        </p:spPr>
      </p:pic>
      <p:pic>
        <p:nvPicPr>
          <p:cNvPr id="5" name="图片 4" descr="@@@765c186a-85de-4de0-b833-8f942caa3cb3"/>
          <p:cNvPicPr>
            <a:picLocks noChangeAspect="1"/>
          </p:cNvPicPr>
          <p:nvPr/>
        </p:nvPicPr>
        <p:blipFill>
          <a:blip r:embed="rId2"/>
          <a:stretch>
            <a:fillRect/>
          </a:stretch>
        </p:blipFill>
        <p:spPr>
          <a:xfrm>
            <a:off x="5146423" y="3327921"/>
            <a:ext cx="6877554" cy="329160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0" y="0"/>
            <a:ext cx="12192000" cy="4832092"/>
          </a:xfrm>
          <a:prstGeom prst="rect">
            <a:avLst/>
          </a:prstGeom>
          <a:noFill/>
        </p:spPr>
        <p:txBody>
          <a:bodyPr wrap="square">
            <a:spAutoFit/>
          </a:bodyPr>
          <a:lstStyle/>
          <a:p>
            <a:pPr algn="l" fontAlgn="ctr"/>
            <a:r>
              <a:rPr lang="en-US" altLang="zh-CN" sz="2800" kern="100" dirty="0">
                <a:solidFill>
                  <a:srgbClr val="000000"/>
                </a:solidFill>
                <a:effectLst/>
                <a:latin typeface="Times New Roman" panose="02020603050405020304" pitchFamily="18" charset="0"/>
                <a:ea typeface="宋体" panose="02010600030101010101" pitchFamily="2" charset="-122"/>
              </a:rPr>
              <a:t>(2)</a:t>
            </a:r>
            <a:r>
              <a:rPr lang="zh-CN" altLang="zh-CN" sz="2800" kern="100" dirty="0">
                <a:solidFill>
                  <a:srgbClr val="000000"/>
                </a:solidFill>
                <a:effectLst/>
                <a:latin typeface="Times New Roman" panose="02020603050405020304" pitchFamily="18" charset="0"/>
                <a:ea typeface="宋体" panose="02010600030101010101" pitchFamily="2" charset="-122"/>
              </a:rPr>
              <a:t>动物细胞培养和植物组织培养的原理和目的不同：动物细胞培养的原理是</a:t>
            </a:r>
            <a:r>
              <a:rPr lang="en-US" altLang="zh-CN" sz="2800" kern="100" dirty="0">
                <a:solidFill>
                  <a:srgbClr val="000000"/>
                </a:solidFill>
                <a:effectLst/>
                <a:latin typeface="Times New Roman" panose="02020603050405020304" pitchFamily="18" charset="0"/>
                <a:ea typeface="宋体" panose="02010600030101010101" pitchFamily="2" charset="-122"/>
              </a:rPr>
              <a:t>_______________</a:t>
            </a:r>
            <a:r>
              <a:rPr lang="zh-CN" altLang="zh-CN" sz="2800" kern="100" dirty="0">
                <a:solidFill>
                  <a:srgbClr val="000000"/>
                </a:solidFill>
                <a:effectLst/>
                <a:latin typeface="Times New Roman" panose="02020603050405020304" pitchFamily="18" charset="0"/>
                <a:ea typeface="宋体" panose="02010600030101010101" pitchFamily="2" charset="-122"/>
              </a:rPr>
              <a:t>，目的是获得大量的细胞；植物组织培养的原理是</a:t>
            </a:r>
            <a:r>
              <a:rPr lang="en-US" altLang="zh-CN" sz="2800" kern="100" dirty="0">
                <a:solidFill>
                  <a:srgbClr val="000000"/>
                </a:solidFill>
                <a:effectLst/>
                <a:latin typeface="Times New Roman" panose="02020603050405020304" pitchFamily="18" charset="0"/>
                <a:ea typeface="宋体" panose="02010600030101010101" pitchFamily="2" charset="-122"/>
              </a:rPr>
              <a:t>______________________________</a:t>
            </a:r>
            <a:r>
              <a:rPr lang="zh-CN" altLang="zh-CN" sz="2800" kern="100" dirty="0">
                <a:solidFill>
                  <a:srgbClr val="000000"/>
                </a:solidFill>
                <a:effectLst/>
                <a:latin typeface="Times New Roman" panose="02020603050405020304" pitchFamily="18" charset="0"/>
                <a:ea typeface="宋体" panose="02010600030101010101" pitchFamily="2" charset="-122"/>
              </a:rPr>
              <a:t>，目的是获得新个体。</a:t>
            </a:r>
            <a:endParaRPr lang="zh-CN" altLang="zh-CN" sz="2800" kern="100" dirty="0">
              <a:effectLst/>
              <a:latin typeface="Times New Roman" panose="02020603050405020304" pitchFamily="18" charset="0"/>
              <a:ea typeface="宋体" panose="02010600030101010101" pitchFamily="2" charset="-122"/>
            </a:endParaRPr>
          </a:p>
          <a:p>
            <a:pPr algn="l" fontAlgn="ctr"/>
            <a:r>
              <a:rPr lang="en-US" altLang="zh-CN" sz="2800" kern="100" dirty="0">
                <a:solidFill>
                  <a:srgbClr val="000000"/>
                </a:solidFill>
                <a:effectLst/>
                <a:latin typeface="Times New Roman" panose="02020603050405020304" pitchFamily="18" charset="0"/>
                <a:ea typeface="宋体" panose="02010600030101010101" pitchFamily="2" charset="-122"/>
              </a:rPr>
              <a:t>(3)</a:t>
            </a:r>
            <a:r>
              <a:rPr lang="zh-CN" altLang="zh-CN" sz="2800" kern="100" dirty="0">
                <a:solidFill>
                  <a:srgbClr val="000000"/>
                </a:solidFill>
                <a:effectLst/>
                <a:latin typeface="Times New Roman" panose="02020603050405020304" pitchFamily="18" charset="0"/>
                <a:ea typeface="宋体" panose="02010600030101010101" pitchFamily="2" charset="-122"/>
              </a:rPr>
              <a:t>受精卵是胚胎发育的开端，图中的卵细胞须达到</a:t>
            </a:r>
            <a:r>
              <a:rPr lang="en-US" altLang="zh-CN" sz="2800" kern="100" dirty="0">
                <a:solidFill>
                  <a:srgbClr val="000000"/>
                </a:solidFill>
                <a:effectLst/>
                <a:latin typeface="Times New Roman" panose="02020603050405020304" pitchFamily="18" charset="0"/>
                <a:ea typeface="宋体" panose="02010600030101010101" pitchFamily="2" charset="-122"/>
              </a:rPr>
              <a:t>_______________</a:t>
            </a:r>
            <a:r>
              <a:rPr lang="zh-CN" altLang="zh-CN" sz="2800" kern="100" dirty="0">
                <a:solidFill>
                  <a:srgbClr val="000000"/>
                </a:solidFill>
                <a:effectLst/>
                <a:latin typeface="Times New Roman" panose="02020603050405020304" pitchFamily="18" charset="0"/>
                <a:ea typeface="宋体" panose="02010600030101010101" pitchFamily="2" charset="-122"/>
              </a:rPr>
              <a:t>时期，才具备受精的能力，而精子需经过</a:t>
            </a:r>
            <a:r>
              <a:rPr lang="en-US" altLang="zh-CN" sz="2800" kern="100" dirty="0">
                <a:solidFill>
                  <a:srgbClr val="000000"/>
                </a:solidFill>
                <a:effectLst/>
                <a:latin typeface="Times New Roman" panose="02020603050405020304" pitchFamily="18" charset="0"/>
                <a:ea typeface="宋体" panose="02010600030101010101" pitchFamily="2" charset="-122"/>
              </a:rPr>
              <a:t>_______________</a:t>
            </a:r>
            <a:r>
              <a:rPr lang="zh-CN" altLang="zh-CN" sz="2800" kern="100" dirty="0">
                <a:solidFill>
                  <a:srgbClr val="000000"/>
                </a:solidFill>
                <a:effectLst/>
                <a:latin typeface="Times New Roman" panose="02020603050405020304" pitchFamily="18" charset="0"/>
                <a:ea typeface="宋体" panose="02010600030101010101" pitchFamily="2" charset="-122"/>
              </a:rPr>
              <a:t>过程才能和卵细胞结合。</a:t>
            </a:r>
            <a:endParaRPr lang="zh-CN" altLang="zh-CN" sz="2800" kern="100" dirty="0">
              <a:effectLst/>
              <a:latin typeface="Times New Roman" panose="02020603050405020304" pitchFamily="18" charset="0"/>
              <a:ea typeface="宋体" panose="02010600030101010101" pitchFamily="2" charset="-122"/>
            </a:endParaRPr>
          </a:p>
          <a:p>
            <a:pPr algn="l" fontAlgn="ctr"/>
            <a:r>
              <a:rPr lang="en-US" altLang="zh-CN" sz="2800" kern="100" dirty="0">
                <a:solidFill>
                  <a:srgbClr val="000000"/>
                </a:solidFill>
                <a:effectLst/>
                <a:latin typeface="Times New Roman" panose="02020603050405020304" pitchFamily="18" charset="0"/>
                <a:ea typeface="宋体" panose="02010600030101010101" pitchFamily="2" charset="-122"/>
              </a:rPr>
              <a:t>(4)</a:t>
            </a:r>
            <a:r>
              <a:rPr lang="zh-CN" altLang="zh-CN" sz="2800" kern="100" dirty="0">
                <a:solidFill>
                  <a:srgbClr val="000000"/>
                </a:solidFill>
                <a:effectLst/>
                <a:latin typeface="Times New Roman" panose="02020603050405020304" pitchFamily="18" charset="0"/>
                <a:ea typeface="宋体" panose="02010600030101010101" pitchFamily="2" charset="-122"/>
              </a:rPr>
              <a:t>若要获得遗传物质完全相同的两个新个体，可对发育到</a:t>
            </a:r>
            <a:r>
              <a:rPr lang="en-US" altLang="zh-CN" sz="2800" kern="100" dirty="0">
                <a:solidFill>
                  <a:srgbClr val="000000"/>
                </a:solidFill>
                <a:effectLst/>
                <a:latin typeface="Times New Roman" panose="02020603050405020304" pitchFamily="18" charset="0"/>
                <a:ea typeface="宋体" panose="02010600030101010101" pitchFamily="2" charset="-122"/>
              </a:rPr>
              <a:t>_______________</a:t>
            </a:r>
            <a:r>
              <a:rPr lang="zh-CN" altLang="zh-CN" sz="2800" kern="100" dirty="0">
                <a:solidFill>
                  <a:srgbClr val="000000"/>
                </a:solidFill>
                <a:effectLst/>
                <a:latin typeface="Times New Roman" panose="02020603050405020304" pitchFamily="18" charset="0"/>
                <a:ea typeface="宋体" panose="02010600030101010101" pitchFamily="2" charset="-122"/>
              </a:rPr>
              <a:t>阶段的早期胚胎进行胚胎分割，在胚胎进行分割时，要注意将内细胞团均等分割。图</a:t>
            </a:r>
            <a:r>
              <a:rPr lang="en-US" altLang="zh-CN" sz="2800" kern="100" dirty="0">
                <a:solidFill>
                  <a:srgbClr val="000000"/>
                </a:solidFill>
                <a:effectLst/>
                <a:latin typeface="Times New Roman" panose="02020603050405020304" pitchFamily="18" charset="0"/>
                <a:ea typeface="宋体" panose="02010600030101010101" pitchFamily="2" charset="-122"/>
              </a:rPr>
              <a:t>2</a:t>
            </a:r>
            <a:r>
              <a:rPr lang="zh-CN" altLang="zh-CN" sz="2800" kern="100" dirty="0">
                <a:solidFill>
                  <a:srgbClr val="000000"/>
                </a:solidFill>
                <a:effectLst/>
                <a:latin typeface="Times New Roman" panose="02020603050405020304" pitchFamily="18" charset="0"/>
                <a:ea typeface="宋体" panose="02010600030101010101" pitchFamily="2" charset="-122"/>
              </a:rPr>
              <a:t>中过程</a:t>
            </a:r>
            <a:r>
              <a:rPr lang="en-US" altLang="zh-CN" sz="2800" kern="100" dirty="0">
                <a:solidFill>
                  <a:srgbClr val="000000"/>
                </a:solidFill>
                <a:effectLst/>
                <a:latin typeface="Times New Roman" panose="02020603050405020304" pitchFamily="18" charset="0"/>
                <a:ea typeface="宋体" panose="02010600030101010101" pitchFamily="2" charset="-122"/>
              </a:rPr>
              <a:t>A</a:t>
            </a:r>
            <a:r>
              <a:rPr lang="zh-CN" altLang="zh-CN" sz="2800" kern="100" dirty="0">
                <a:solidFill>
                  <a:srgbClr val="000000"/>
                </a:solidFill>
                <a:effectLst/>
                <a:latin typeface="Times New Roman" panose="02020603050405020304" pitchFamily="18" charset="0"/>
                <a:ea typeface="宋体" panose="02010600030101010101" pitchFamily="2" charset="-122"/>
              </a:rPr>
              <a:t>称为</a:t>
            </a:r>
            <a:r>
              <a:rPr lang="en-US" altLang="zh-CN" sz="2800" kern="100" dirty="0">
                <a:solidFill>
                  <a:srgbClr val="000000"/>
                </a:solidFill>
                <a:effectLst/>
                <a:latin typeface="Times New Roman" panose="02020603050405020304" pitchFamily="18" charset="0"/>
                <a:ea typeface="宋体" panose="02010600030101010101" pitchFamily="2" charset="-122"/>
              </a:rPr>
              <a:t>_______________</a:t>
            </a:r>
            <a:r>
              <a:rPr lang="zh-CN" altLang="zh-CN" sz="2800" kern="100" dirty="0">
                <a:solidFill>
                  <a:srgbClr val="000000"/>
                </a:solidFill>
                <a:effectLst/>
                <a:latin typeface="Times New Roman" panose="02020603050405020304" pitchFamily="18" charset="0"/>
                <a:ea typeface="宋体" panose="02010600030101010101" pitchFamily="2" charset="-122"/>
              </a:rPr>
              <a:t>，其实质是早期胚胎在相同生理环境条件下空间位置的转移。在操作前要对良种母牛和普通母牛用激素进行</a:t>
            </a:r>
            <a:r>
              <a:rPr lang="en-US" altLang="zh-CN" sz="2800" kern="100" dirty="0">
                <a:solidFill>
                  <a:srgbClr val="000000"/>
                </a:solidFill>
                <a:effectLst/>
                <a:latin typeface="Times New Roman" panose="02020603050405020304" pitchFamily="18" charset="0"/>
                <a:ea typeface="宋体" panose="02010600030101010101" pitchFamily="2" charset="-122"/>
              </a:rPr>
              <a:t>_______________</a:t>
            </a:r>
            <a:r>
              <a:rPr lang="zh-CN" altLang="zh-CN" sz="2800" kern="100" dirty="0">
                <a:solidFill>
                  <a:srgbClr val="000000"/>
                </a:solidFill>
                <a:effectLst/>
                <a:latin typeface="Times New Roman" panose="02020603050405020304" pitchFamily="18" charset="0"/>
                <a:ea typeface="宋体" panose="02010600030101010101" pitchFamily="2" charset="-122"/>
              </a:rPr>
              <a:t>处理，早期胚胎能在受体内正常存活的免疫学基础是</a:t>
            </a:r>
            <a:r>
              <a:rPr lang="en-US" altLang="zh-CN" sz="2800" kern="100" dirty="0">
                <a:solidFill>
                  <a:srgbClr val="000000"/>
                </a:solidFill>
                <a:effectLst/>
                <a:latin typeface="Times New Roman" panose="02020603050405020304" pitchFamily="18" charset="0"/>
                <a:ea typeface="宋体" panose="02010600030101010101" pitchFamily="2" charset="-122"/>
              </a:rPr>
              <a:t>___________________</a:t>
            </a:r>
            <a:r>
              <a:rPr lang="zh-CN" altLang="zh-CN" sz="2800" kern="100" dirty="0">
                <a:solidFill>
                  <a:srgbClr val="000000"/>
                </a:solidFill>
                <a:effectLst/>
                <a:latin typeface="Times New Roman" panose="02020603050405020304" pitchFamily="18" charset="0"/>
                <a:ea typeface="宋体" panose="02010600030101010101" pitchFamily="2" charset="-122"/>
              </a:rPr>
              <a:t>。</a:t>
            </a:r>
            <a:endParaRPr lang="zh-CN" altLang="zh-CN" sz="2800" kern="100" dirty="0">
              <a:effectLst/>
              <a:latin typeface="Times New Roman" panose="02020603050405020304" pitchFamily="18" charset="0"/>
              <a:ea typeface="宋体" panose="02010600030101010101" pitchFamily="2" charset="-122"/>
            </a:endParaRPr>
          </a:p>
        </p:txBody>
      </p:sp>
      <p:sp>
        <p:nvSpPr>
          <p:cNvPr id="7" name="文本框 6"/>
          <p:cNvSpPr txBox="1"/>
          <p:nvPr/>
        </p:nvSpPr>
        <p:spPr>
          <a:xfrm>
            <a:off x="577273" y="508060"/>
            <a:ext cx="6216072" cy="523220"/>
          </a:xfrm>
          <a:prstGeom prst="rect">
            <a:avLst/>
          </a:prstGeom>
          <a:noFill/>
        </p:spPr>
        <p:txBody>
          <a:bodyPr wrap="square">
            <a:spAutoFit/>
          </a:bodyPr>
          <a:lstStyle/>
          <a:p>
            <a:r>
              <a:rPr lang="zh-CN" altLang="zh-CN" sz="28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细胞增殖</a:t>
            </a:r>
            <a:endParaRPr lang="zh-CN" altLang="en-US" sz="2800" dirty="0"/>
          </a:p>
        </p:txBody>
      </p:sp>
      <p:sp>
        <p:nvSpPr>
          <p:cNvPr id="9" name="文本框 8"/>
          <p:cNvSpPr txBox="1"/>
          <p:nvPr/>
        </p:nvSpPr>
        <p:spPr>
          <a:xfrm>
            <a:off x="1842654" y="785010"/>
            <a:ext cx="6216072" cy="584775"/>
          </a:xfrm>
          <a:prstGeom prst="rect">
            <a:avLst/>
          </a:prstGeom>
          <a:noFill/>
        </p:spPr>
        <p:txBody>
          <a:bodyPr wrap="square">
            <a:spAutoFit/>
          </a:bodyPr>
          <a:lstStyle/>
          <a:p>
            <a:r>
              <a:rPr lang="zh-CN" altLang="zh-CN" sz="3200" kern="100" dirty="0">
                <a:solidFill>
                  <a:srgbClr val="FF0000"/>
                </a:solidFill>
                <a:effectLst/>
                <a:ea typeface="Calibri" panose="020F0502020204030204" pitchFamily="34" charset="0"/>
                <a:cs typeface="Times New Roman" panose="02020603050405020304" pitchFamily="18" charset="0"/>
              </a:rPr>
              <a:t> </a:t>
            </a:r>
            <a:r>
              <a:rPr lang="zh-CN" altLang="zh-CN" sz="32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细胞的全能性</a:t>
            </a:r>
            <a:endParaRPr lang="zh-CN" altLang="en-US" sz="3200" dirty="0"/>
          </a:p>
        </p:txBody>
      </p:sp>
      <p:sp>
        <p:nvSpPr>
          <p:cNvPr id="11" name="文本框 10"/>
          <p:cNvSpPr txBox="1"/>
          <p:nvPr/>
        </p:nvSpPr>
        <p:spPr>
          <a:xfrm>
            <a:off x="7818582" y="1295894"/>
            <a:ext cx="6216072" cy="461665"/>
          </a:xfrm>
          <a:prstGeom prst="rect">
            <a:avLst/>
          </a:prstGeom>
          <a:noFill/>
        </p:spPr>
        <p:txBody>
          <a:bodyPr wrap="square">
            <a:spAutoFit/>
          </a:bodyPr>
          <a:lstStyle/>
          <a:p>
            <a:r>
              <a:rPr lang="zh-CN" altLang="zh-CN" sz="24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减数第二次分裂中期</a:t>
            </a:r>
            <a:r>
              <a:rPr lang="zh-CN" altLang="zh-CN" sz="2400" kern="100" dirty="0">
                <a:solidFill>
                  <a:srgbClr val="FF0000"/>
                </a:solidFill>
                <a:effectLst/>
                <a:ea typeface="Calibri" panose="020F0502020204030204" pitchFamily="34" charset="0"/>
                <a:cs typeface="Times New Roman" panose="02020603050405020304" pitchFamily="18" charset="0"/>
              </a:rPr>
              <a:t> </a:t>
            </a:r>
            <a:endParaRPr lang="zh-CN" altLang="en-US" sz="2400" dirty="0"/>
          </a:p>
        </p:txBody>
      </p:sp>
      <p:sp>
        <p:nvSpPr>
          <p:cNvPr id="13" name="文本框 12"/>
          <p:cNvSpPr txBox="1"/>
          <p:nvPr/>
        </p:nvSpPr>
        <p:spPr>
          <a:xfrm>
            <a:off x="5728854" y="1696003"/>
            <a:ext cx="7079672" cy="523220"/>
          </a:xfrm>
          <a:prstGeom prst="rect">
            <a:avLst/>
          </a:prstGeom>
          <a:noFill/>
        </p:spPr>
        <p:txBody>
          <a:bodyPr wrap="square">
            <a:spAutoFit/>
          </a:bodyPr>
          <a:lstStyle/>
          <a:p>
            <a:r>
              <a:rPr lang="zh-CN" altLang="zh-CN" sz="28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获能</a:t>
            </a:r>
            <a:endParaRPr lang="zh-CN" altLang="en-US" sz="2800" dirty="0"/>
          </a:p>
        </p:txBody>
      </p:sp>
      <p:sp>
        <p:nvSpPr>
          <p:cNvPr id="15" name="文本框 14"/>
          <p:cNvSpPr txBox="1"/>
          <p:nvPr/>
        </p:nvSpPr>
        <p:spPr>
          <a:xfrm>
            <a:off x="9044709" y="2176109"/>
            <a:ext cx="7079672" cy="461665"/>
          </a:xfrm>
          <a:prstGeom prst="rect">
            <a:avLst/>
          </a:prstGeom>
          <a:noFill/>
        </p:spPr>
        <p:txBody>
          <a:bodyPr wrap="square">
            <a:spAutoFit/>
          </a:bodyPr>
          <a:lstStyle/>
          <a:p>
            <a:r>
              <a:rPr lang="zh-CN" altLang="zh-CN" sz="2400" kern="100" dirty="0">
                <a:solidFill>
                  <a:srgbClr val="FF0000"/>
                </a:solidFill>
                <a:effectLst/>
                <a:ea typeface="Calibri" panose="020F0502020204030204" pitchFamily="34" charset="0"/>
                <a:cs typeface="Times New Roman" panose="02020603050405020304" pitchFamily="18" charset="0"/>
              </a:rPr>
              <a:t> </a:t>
            </a:r>
            <a:r>
              <a:rPr lang="zh-CN" altLang="zh-CN" sz="24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桑</a:t>
            </a:r>
            <a:r>
              <a:rPr lang="zh-CN" altLang="en-US" sz="24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葚</a:t>
            </a:r>
            <a:r>
              <a:rPr lang="zh-CN" altLang="zh-CN" sz="24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胚或囊胚</a:t>
            </a:r>
            <a:endParaRPr lang="zh-CN" altLang="en-US" sz="2400" dirty="0"/>
          </a:p>
        </p:txBody>
      </p:sp>
      <p:sp>
        <p:nvSpPr>
          <p:cNvPr id="17" name="文本框 16"/>
          <p:cNvSpPr txBox="1"/>
          <p:nvPr/>
        </p:nvSpPr>
        <p:spPr>
          <a:xfrm>
            <a:off x="3862634" y="3053453"/>
            <a:ext cx="8121190" cy="523220"/>
          </a:xfrm>
          <a:prstGeom prst="rect">
            <a:avLst/>
          </a:prstGeom>
          <a:noFill/>
        </p:spPr>
        <p:txBody>
          <a:bodyPr wrap="square">
            <a:spAutoFit/>
          </a:bodyPr>
          <a:lstStyle/>
          <a:p>
            <a:r>
              <a:rPr lang="zh-CN" altLang="zh-CN" sz="2800" kern="100" dirty="0">
                <a:solidFill>
                  <a:srgbClr val="FF0000"/>
                </a:solidFill>
                <a:effectLst/>
                <a:ea typeface="Calibri" panose="020F0502020204030204" pitchFamily="34" charset="0"/>
                <a:cs typeface="Times New Roman" panose="02020603050405020304" pitchFamily="18" charset="0"/>
              </a:rPr>
              <a:t> </a:t>
            </a:r>
            <a:r>
              <a:rPr lang="zh-CN" altLang="zh-CN" sz="28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胚胎移植</a:t>
            </a:r>
            <a:endParaRPr lang="zh-CN" altLang="en-US" sz="2800" dirty="0"/>
          </a:p>
        </p:txBody>
      </p:sp>
      <p:sp>
        <p:nvSpPr>
          <p:cNvPr id="19" name="文本框 18"/>
          <p:cNvSpPr txBox="1"/>
          <p:nvPr/>
        </p:nvSpPr>
        <p:spPr>
          <a:xfrm>
            <a:off x="648094" y="3889826"/>
            <a:ext cx="8121190" cy="461665"/>
          </a:xfrm>
          <a:prstGeom prst="rect">
            <a:avLst/>
          </a:prstGeom>
          <a:noFill/>
        </p:spPr>
        <p:txBody>
          <a:bodyPr wrap="square">
            <a:spAutoFit/>
          </a:bodyPr>
          <a:lstStyle/>
          <a:p>
            <a:r>
              <a:rPr lang="zh-CN" altLang="zh-CN" sz="24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同期发情</a:t>
            </a:r>
            <a:endParaRPr lang="zh-CN" altLang="en-US" sz="2400" dirty="0"/>
          </a:p>
        </p:txBody>
      </p:sp>
      <p:sp>
        <p:nvSpPr>
          <p:cNvPr id="21" name="文本框 20"/>
          <p:cNvSpPr txBox="1"/>
          <p:nvPr/>
        </p:nvSpPr>
        <p:spPr>
          <a:xfrm>
            <a:off x="751788" y="4233455"/>
            <a:ext cx="8882406" cy="738664"/>
          </a:xfrm>
          <a:prstGeom prst="rect">
            <a:avLst/>
          </a:prstGeom>
          <a:noFill/>
        </p:spPr>
        <p:txBody>
          <a:bodyPr wrap="square">
            <a:spAutoFit/>
          </a:bodyPr>
          <a:lstStyle/>
          <a:p>
            <a:pPr algn="l" fontAlgn="ctr">
              <a:lnSpc>
                <a:spcPct val="150000"/>
              </a:lnSpc>
            </a:pPr>
            <a:r>
              <a:rPr lang="zh-CN" altLang="zh-CN" sz="2800" b="1"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 受体对移入子宫的外来胚胎基本上不发生免疫排斥反应</a:t>
            </a:r>
            <a:endParaRPr lang="zh-CN" altLang="zh-CN" sz="2800" b="1" kern="100" dirty="0">
              <a:effectLst/>
              <a:latin typeface="Calibri" panose="020F0502020204030204" pitchFamily="34" charset="0"/>
              <a:ea typeface="宋体" panose="02010600030101010101" pitchFamily="2" charset="-122"/>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1" grpId="0"/>
      <p:bldP spid="13" grpId="0"/>
      <p:bldP spid="15" grpId="0"/>
      <p:bldP spid="17" grpId="0"/>
      <p:bldP spid="19" grpId="0"/>
      <p:bldP spid="2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286327" y="647274"/>
            <a:ext cx="10917382" cy="5262979"/>
          </a:xfrm>
          <a:prstGeom prst="rect">
            <a:avLst/>
          </a:prstGeom>
          <a:noFill/>
        </p:spPr>
        <p:txBody>
          <a:bodyPr wrap="square">
            <a:spAutoFit/>
          </a:bodyPr>
          <a:lstStyle/>
          <a:p>
            <a:pPr algn="l" fontAlgn="ctr">
              <a:lnSpc>
                <a:spcPct val="150000"/>
              </a:lnSpc>
            </a:pPr>
            <a:r>
              <a:rPr lang="en-US" altLang="zh-CN" sz="2800" kern="100" dirty="0">
                <a:solidFill>
                  <a:srgbClr val="000000"/>
                </a:solidFill>
                <a:effectLst/>
                <a:latin typeface="Times New Roman" panose="02020603050405020304" pitchFamily="18" charset="0"/>
                <a:ea typeface="宋体" panose="02010600030101010101" pitchFamily="2" charset="-122"/>
              </a:rPr>
              <a:t>(5)</a:t>
            </a:r>
            <a:r>
              <a:rPr lang="zh-CN" altLang="zh-CN" sz="2800" kern="100" dirty="0">
                <a:solidFill>
                  <a:srgbClr val="000000"/>
                </a:solidFill>
                <a:effectLst/>
                <a:latin typeface="Times New Roman" panose="02020603050405020304" pitchFamily="18" charset="0"/>
                <a:ea typeface="宋体" panose="02010600030101010101" pitchFamily="2" charset="-122"/>
              </a:rPr>
              <a:t>胚胎工程是指对动物的胚胎进行人为操作和处理以获得目标个体的技术，下列关于利用胚胎工程培育优质奶牛的相关叙述正确的是（</a:t>
            </a:r>
            <a:r>
              <a:rPr lang="en-US" altLang="zh-CN" sz="2800" kern="0" dirty="0">
                <a:solidFill>
                  <a:srgbClr val="000000"/>
                </a:solidFill>
                <a:effectLst/>
                <a:latin typeface="Times New Roman" panose="02020603050405020304" pitchFamily="18" charset="0"/>
                <a:ea typeface="Times New Roman" panose="02020603050405020304" pitchFamily="18" charset="0"/>
              </a:rPr>
              <a:t>    </a:t>
            </a:r>
            <a:r>
              <a:rPr lang="zh-CN" altLang="zh-CN" sz="2800" kern="100" dirty="0">
                <a:solidFill>
                  <a:srgbClr val="000000"/>
                </a:solidFill>
                <a:effectLst/>
                <a:latin typeface="Times New Roman" panose="02020603050405020304" pitchFamily="18" charset="0"/>
                <a:ea typeface="宋体" panose="02010600030101010101" pitchFamily="2" charset="-122"/>
              </a:rPr>
              <a:t>）</a:t>
            </a:r>
            <a:endParaRPr lang="zh-CN" altLang="zh-CN" sz="2800" kern="100" dirty="0">
              <a:effectLst/>
              <a:latin typeface="Times New Roman" panose="02020603050405020304" pitchFamily="18" charset="0"/>
              <a:ea typeface="宋体" panose="02010600030101010101" pitchFamily="2" charset="-122"/>
            </a:endParaRPr>
          </a:p>
          <a:p>
            <a:pPr marL="241300" algn="l" fontAlgn="ctr">
              <a:lnSpc>
                <a:spcPct val="150000"/>
              </a:lnSpc>
            </a:pPr>
            <a:r>
              <a:rPr lang="en-US" altLang="zh-CN" sz="2800" kern="100" dirty="0">
                <a:solidFill>
                  <a:srgbClr val="000000"/>
                </a:solidFill>
                <a:effectLst/>
                <a:latin typeface="Times New Roman" panose="02020603050405020304" pitchFamily="18" charset="0"/>
                <a:ea typeface="宋体" panose="02010600030101010101" pitchFamily="2" charset="-122"/>
              </a:rPr>
              <a:t>A</a:t>
            </a:r>
            <a:r>
              <a:rPr lang="zh-CN" altLang="zh-CN" sz="2800" kern="100" dirty="0">
                <a:solidFill>
                  <a:srgbClr val="000000"/>
                </a:solidFill>
                <a:effectLst/>
                <a:latin typeface="Times New Roman" panose="02020603050405020304" pitchFamily="18" charset="0"/>
                <a:ea typeface="宋体" panose="02010600030101010101" pitchFamily="2" charset="-122"/>
              </a:rPr>
              <a:t>．体外受精与体内受精不同的是体外受精前精子需要获能，而体内受精前精子不需要获能</a:t>
            </a:r>
            <a:endParaRPr lang="zh-CN" altLang="zh-CN" sz="2800" kern="100" dirty="0">
              <a:effectLst/>
              <a:latin typeface="Times New Roman" panose="02020603050405020304" pitchFamily="18" charset="0"/>
              <a:ea typeface="宋体" panose="02010600030101010101" pitchFamily="2" charset="-122"/>
            </a:endParaRPr>
          </a:p>
          <a:p>
            <a:pPr marL="241300" algn="l" fontAlgn="ctr">
              <a:lnSpc>
                <a:spcPct val="150000"/>
              </a:lnSpc>
            </a:pPr>
            <a:r>
              <a:rPr lang="en-US" altLang="zh-CN" sz="2800" kern="100" dirty="0">
                <a:solidFill>
                  <a:srgbClr val="000000"/>
                </a:solidFill>
                <a:effectLst/>
                <a:latin typeface="Times New Roman" panose="02020603050405020304" pitchFamily="18" charset="0"/>
                <a:ea typeface="宋体" panose="02010600030101010101" pitchFamily="2" charset="-122"/>
              </a:rPr>
              <a:t>B</a:t>
            </a:r>
            <a:r>
              <a:rPr lang="zh-CN" altLang="zh-CN" sz="2800" kern="100" dirty="0">
                <a:solidFill>
                  <a:srgbClr val="000000"/>
                </a:solidFill>
                <a:effectLst/>
                <a:latin typeface="Times New Roman" panose="02020603050405020304" pitchFamily="18" charset="0"/>
                <a:ea typeface="宋体" panose="02010600030101010101" pitchFamily="2" charset="-122"/>
              </a:rPr>
              <a:t>．经早期胚胎培养，可移植的胚胎发育到原肠胚阶段更好</a:t>
            </a:r>
            <a:endParaRPr lang="zh-CN" altLang="zh-CN" sz="2800" kern="100" dirty="0">
              <a:effectLst/>
              <a:latin typeface="Times New Roman" panose="02020603050405020304" pitchFamily="18" charset="0"/>
              <a:ea typeface="宋体" panose="02010600030101010101" pitchFamily="2" charset="-122"/>
            </a:endParaRPr>
          </a:p>
          <a:p>
            <a:pPr marL="241300" algn="l" fontAlgn="ctr">
              <a:lnSpc>
                <a:spcPct val="150000"/>
              </a:lnSpc>
            </a:pPr>
            <a:r>
              <a:rPr lang="en-US" altLang="zh-CN" sz="2800" kern="100" dirty="0">
                <a:solidFill>
                  <a:srgbClr val="000000"/>
                </a:solidFill>
                <a:effectLst/>
                <a:latin typeface="Times New Roman" panose="02020603050405020304" pitchFamily="18" charset="0"/>
                <a:ea typeface="宋体" panose="02010600030101010101" pitchFamily="2" charset="-122"/>
              </a:rPr>
              <a:t>C</a:t>
            </a:r>
            <a:r>
              <a:rPr lang="zh-CN" altLang="zh-CN" sz="2800" kern="100" dirty="0">
                <a:solidFill>
                  <a:srgbClr val="000000"/>
                </a:solidFill>
                <a:effectLst/>
                <a:latin typeface="Times New Roman" panose="02020603050405020304" pitchFamily="18" charset="0"/>
                <a:ea typeface="宋体" panose="02010600030101010101" pitchFamily="2" charset="-122"/>
              </a:rPr>
              <a:t>．受精卵发育成早期胚胎所需营养主要来源于营养液</a:t>
            </a:r>
            <a:endParaRPr lang="zh-CN" altLang="zh-CN" sz="2800" kern="100" dirty="0">
              <a:effectLst/>
              <a:latin typeface="Times New Roman" panose="02020603050405020304" pitchFamily="18" charset="0"/>
              <a:ea typeface="宋体" panose="02010600030101010101" pitchFamily="2" charset="-122"/>
            </a:endParaRPr>
          </a:p>
          <a:p>
            <a:pPr marL="241300" algn="l" fontAlgn="ctr">
              <a:lnSpc>
                <a:spcPct val="150000"/>
              </a:lnSpc>
            </a:pPr>
            <a:r>
              <a:rPr lang="en-US" altLang="zh-CN" sz="2800" kern="100" dirty="0">
                <a:solidFill>
                  <a:srgbClr val="000000"/>
                </a:solidFill>
                <a:effectLst/>
                <a:latin typeface="Times New Roman" panose="02020603050405020304" pitchFamily="18" charset="0"/>
                <a:ea typeface="宋体" panose="02010600030101010101" pitchFamily="2" charset="-122"/>
              </a:rPr>
              <a:t>D</a:t>
            </a:r>
            <a:r>
              <a:rPr lang="zh-CN" altLang="zh-CN" sz="2800" kern="100" dirty="0">
                <a:solidFill>
                  <a:srgbClr val="000000"/>
                </a:solidFill>
                <a:effectLst/>
                <a:latin typeface="Times New Roman" panose="02020603050405020304" pitchFamily="18" charset="0"/>
                <a:ea typeface="宋体" panose="02010600030101010101" pitchFamily="2" charset="-122"/>
              </a:rPr>
              <a:t>．胚胎移植能发挥优良母畜的繁殖能力，迅速扩大优良畜种的数量，加速优良畜种的推广应用</a:t>
            </a:r>
            <a:endParaRPr lang="zh-CN" altLang="zh-CN" sz="2800" kern="100" dirty="0">
              <a:effectLst/>
              <a:latin typeface="Times New Roman" panose="02020603050405020304" pitchFamily="18" charset="0"/>
              <a:ea typeface="宋体" panose="02010600030101010101" pitchFamily="2" charset="-122"/>
            </a:endParaRPr>
          </a:p>
        </p:txBody>
      </p:sp>
      <p:sp>
        <p:nvSpPr>
          <p:cNvPr id="7" name="文本框 6"/>
          <p:cNvSpPr txBox="1"/>
          <p:nvPr/>
        </p:nvSpPr>
        <p:spPr>
          <a:xfrm>
            <a:off x="10547927" y="1657988"/>
            <a:ext cx="6096000" cy="523220"/>
          </a:xfrm>
          <a:prstGeom prst="rect">
            <a:avLst/>
          </a:prstGeom>
          <a:noFill/>
        </p:spPr>
        <p:txBody>
          <a:bodyPr wrap="square">
            <a:spAutoFit/>
          </a:bodyPr>
          <a:lstStyle/>
          <a:p>
            <a:r>
              <a:rPr lang="en-US" altLang="zh-CN" sz="28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D</a:t>
            </a:r>
            <a:endParaRPr lang="zh-CN" alt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258618" y="245330"/>
            <a:ext cx="11730181" cy="6740307"/>
          </a:xfrm>
          <a:prstGeom prst="rect">
            <a:avLst/>
          </a:prstGeom>
          <a:noFill/>
        </p:spPr>
        <p:txBody>
          <a:bodyPr wrap="square">
            <a:spAutoFit/>
          </a:bodyPr>
          <a:lstStyle/>
          <a:p>
            <a:pPr algn="l" fontAlgn="ctr">
              <a:lnSpc>
                <a:spcPct val="150000"/>
              </a:lnSpc>
            </a:pPr>
            <a:r>
              <a:rPr lang="en-US" altLang="zh-CN" sz="3600" kern="100" dirty="0">
                <a:solidFill>
                  <a:srgbClr val="000000"/>
                </a:solidFill>
                <a:effectLst/>
                <a:latin typeface="Times New Roman" panose="02020603050405020304" pitchFamily="18" charset="0"/>
                <a:ea typeface="宋体" panose="02010600030101010101" pitchFamily="2" charset="-122"/>
              </a:rPr>
              <a:t>(1)</a:t>
            </a:r>
            <a:r>
              <a:rPr lang="zh-CN" altLang="zh-CN" sz="3600" kern="100" dirty="0">
                <a:solidFill>
                  <a:srgbClr val="000000"/>
                </a:solidFill>
                <a:effectLst/>
                <a:latin typeface="Times New Roman" panose="02020603050405020304" pitchFamily="18" charset="0"/>
                <a:ea typeface="宋体" panose="02010600030101010101" pitchFamily="2" charset="-122"/>
              </a:rPr>
              <a:t>小麦叶肉细胞中，进行</a:t>
            </a:r>
            <a:r>
              <a:rPr lang="en-US" altLang="zh-CN" sz="3600" kern="100" dirty="0">
                <a:solidFill>
                  <a:srgbClr val="000000"/>
                </a:solidFill>
                <a:effectLst/>
                <a:latin typeface="Times New Roman" panose="02020603050405020304" pitchFamily="18" charset="0"/>
                <a:ea typeface="宋体" panose="02010600030101010101" pitchFamily="2" charset="-122"/>
              </a:rPr>
              <a:t>C</a:t>
            </a:r>
            <a:r>
              <a:rPr lang="en-US" altLang="zh-CN" sz="3600" kern="100" baseline="-25000" dirty="0">
                <a:solidFill>
                  <a:srgbClr val="000000"/>
                </a:solidFill>
                <a:effectLst/>
                <a:latin typeface="Times New Roman" panose="02020603050405020304" pitchFamily="18" charset="0"/>
                <a:ea typeface="宋体" panose="02010600030101010101" pitchFamily="2" charset="-122"/>
              </a:rPr>
              <a:t>3</a:t>
            </a:r>
            <a:r>
              <a:rPr lang="zh-CN" altLang="zh-CN" sz="3600" kern="100" dirty="0">
                <a:solidFill>
                  <a:srgbClr val="000000"/>
                </a:solidFill>
                <a:effectLst/>
                <a:latin typeface="Times New Roman" panose="02020603050405020304" pitchFamily="18" charset="0"/>
                <a:ea typeface="宋体" panose="02010600030101010101" pitchFamily="2" charset="-122"/>
              </a:rPr>
              <a:t>途径的场所是</a:t>
            </a:r>
            <a:r>
              <a:rPr lang="en-US" altLang="zh-CN" sz="3600" kern="100" dirty="0">
                <a:solidFill>
                  <a:srgbClr val="000000"/>
                </a:solidFill>
                <a:effectLst/>
                <a:latin typeface="Times New Roman" panose="02020603050405020304" pitchFamily="18" charset="0"/>
                <a:ea typeface="宋体" panose="02010600030101010101" pitchFamily="2" charset="-122"/>
              </a:rPr>
              <a:t>____</a:t>
            </a:r>
            <a:r>
              <a:rPr lang="en-US" altLang="zh-CN" sz="3600" u="sng" kern="100" dirty="0">
                <a:solidFill>
                  <a:srgbClr val="000000"/>
                </a:solidFill>
                <a:effectLst/>
                <a:latin typeface="Times New Roman" panose="02020603050405020304" pitchFamily="18" charset="0"/>
                <a:ea typeface="宋体" panose="02010600030101010101" pitchFamily="2" charset="-122"/>
              </a:rPr>
              <a:t>            </a:t>
            </a:r>
            <a:r>
              <a:rPr lang="zh-CN" altLang="zh-CN" sz="3600" kern="100" dirty="0">
                <a:solidFill>
                  <a:srgbClr val="000000"/>
                </a:solidFill>
                <a:effectLst/>
                <a:latin typeface="Times New Roman" panose="02020603050405020304" pitchFamily="18" charset="0"/>
                <a:ea typeface="宋体" panose="02010600030101010101" pitchFamily="2" charset="-122"/>
              </a:rPr>
              <a:t>，该过程需要光反应提供</a:t>
            </a:r>
            <a:r>
              <a:rPr lang="en-US" altLang="zh-CN" sz="3600" kern="100" dirty="0">
                <a:solidFill>
                  <a:srgbClr val="000000"/>
                </a:solidFill>
                <a:effectLst/>
                <a:latin typeface="Times New Roman" panose="02020603050405020304" pitchFamily="18" charset="0"/>
                <a:ea typeface="宋体" panose="02010600030101010101" pitchFamily="2" charset="-122"/>
              </a:rPr>
              <a:t>____</a:t>
            </a:r>
            <a:r>
              <a:rPr lang="en-US" altLang="zh-CN" sz="3600" u="sng" kern="100" dirty="0">
                <a:solidFill>
                  <a:srgbClr val="000000"/>
                </a:solidFill>
                <a:effectLst/>
                <a:latin typeface="Times New Roman" panose="02020603050405020304" pitchFamily="18" charset="0"/>
                <a:ea typeface="宋体" panose="02010600030101010101" pitchFamily="2" charset="-122"/>
              </a:rPr>
              <a:t>        </a:t>
            </a:r>
            <a:r>
              <a:rPr lang="zh-CN" altLang="zh-CN" sz="3600" kern="100" dirty="0">
                <a:solidFill>
                  <a:srgbClr val="000000"/>
                </a:solidFill>
                <a:effectLst/>
                <a:latin typeface="Times New Roman" panose="02020603050405020304" pitchFamily="18" charset="0"/>
                <a:ea typeface="宋体" panose="02010600030101010101" pitchFamily="2" charset="-122"/>
              </a:rPr>
              <a:t>。</a:t>
            </a:r>
            <a:endParaRPr lang="zh-CN" altLang="zh-CN" sz="3600" kern="100" dirty="0">
              <a:effectLst/>
              <a:latin typeface="Times New Roman" panose="02020603050405020304" pitchFamily="18" charset="0"/>
              <a:ea typeface="宋体" panose="02010600030101010101" pitchFamily="2" charset="-122"/>
            </a:endParaRPr>
          </a:p>
          <a:p>
            <a:pPr algn="l" fontAlgn="ctr">
              <a:lnSpc>
                <a:spcPct val="150000"/>
              </a:lnSpc>
            </a:pPr>
            <a:r>
              <a:rPr lang="en-US" altLang="zh-CN" sz="3600" kern="100" dirty="0">
                <a:solidFill>
                  <a:srgbClr val="000000"/>
                </a:solidFill>
                <a:effectLst/>
                <a:latin typeface="Times New Roman" panose="02020603050405020304" pitchFamily="18" charset="0"/>
                <a:ea typeface="宋体" panose="02010600030101010101" pitchFamily="2" charset="-122"/>
              </a:rPr>
              <a:t>(2)</a:t>
            </a:r>
            <a:r>
              <a:rPr lang="zh-CN" altLang="zh-CN" sz="3600" kern="100" dirty="0">
                <a:solidFill>
                  <a:srgbClr val="000000"/>
                </a:solidFill>
                <a:effectLst/>
                <a:latin typeface="Times New Roman" panose="02020603050405020304" pitchFamily="18" charset="0"/>
                <a:ea typeface="宋体" panose="02010600030101010101" pitchFamily="2" charset="-122"/>
              </a:rPr>
              <a:t>玉米叶片细胞中，</a:t>
            </a:r>
            <a:r>
              <a:rPr lang="en-US" altLang="zh-CN" sz="3600" kern="100" dirty="0">
                <a:solidFill>
                  <a:srgbClr val="000000"/>
                </a:solidFill>
                <a:effectLst/>
                <a:latin typeface="Times New Roman" panose="02020603050405020304" pitchFamily="18" charset="0"/>
                <a:ea typeface="宋体" panose="02010600030101010101" pitchFamily="2" charset="-122"/>
              </a:rPr>
              <a:t>C</a:t>
            </a:r>
            <a:r>
              <a:rPr lang="en-US" altLang="zh-CN" sz="3600" kern="100" baseline="-25000" dirty="0">
                <a:solidFill>
                  <a:srgbClr val="000000"/>
                </a:solidFill>
                <a:effectLst/>
                <a:latin typeface="Times New Roman" panose="02020603050405020304" pitchFamily="18" charset="0"/>
                <a:ea typeface="宋体" panose="02010600030101010101" pitchFamily="2" charset="-122"/>
              </a:rPr>
              <a:t>3</a:t>
            </a:r>
            <a:r>
              <a:rPr lang="zh-CN" altLang="zh-CN" sz="3600" kern="100" dirty="0">
                <a:solidFill>
                  <a:srgbClr val="000000"/>
                </a:solidFill>
                <a:effectLst/>
                <a:latin typeface="Times New Roman" panose="02020603050405020304" pitchFamily="18" charset="0"/>
                <a:ea typeface="宋体" panose="02010600030101010101" pitchFamily="2" charset="-122"/>
              </a:rPr>
              <a:t>途径和</a:t>
            </a:r>
            <a:r>
              <a:rPr lang="en-US" altLang="zh-CN" sz="3600" kern="100" dirty="0">
                <a:solidFill>
                  <a:srgbClr val="000000"/>
                </a:solidFill>
                <a:effectLst/>
                <a:latin typeface="Times New Roman" panose="02020603050405020304" pitchFamily="18" charset="0"/>
                <a:ea typeface="宋体" panose="02010600030101010101" pitchFamily="2" charset="-122"/>
              </a:rPr>
              <a:t>C</a:t>
            </a:r>
            <a:r>
              <a:rPr lang="en-US" altLang="zh-CN" sz="3600" kern="100" baseline="-25000" dirty="0">
                <a:solidFill>
                  <a:srgbClr val="000000"/>
                </a:solidFill>
                <a:effectLst/>
                <a:latin typeface="Times New Roman" panose="02020603050405020304" pitchFamily="18" charset="0"/>
                <a:ea typeface="宋体" panose="02010600030101010101" pitchFamily="2" charset="-122"/>
              </a:rPr>
              <a:t>4</a:t>
            </a:r>
            <a:r>
              <a:rPr lang="zh-CN" altLang="zh-CN" sz="3600" kern="100" dirty="0">
                <a:solidFill>
                  <a:srgbClr val="000000"/>
                </a:solidFill>
                <a:effectLst/>
                <a:latin typeface="Times New Roman" panose="02020603050405020304" pitchFamily="18" charset="0"/>
                <a:ea typeface="宋体" panose="02010600030101010101" pitchFamily="2" charset="-122"/>
              </a:rPr>
              <a:t>途径固定</a:t>
            </a:r>
            <a:r>
              <a:rPr lang="en-US" altLang="zh-CN" sz="3600" kern="100" dirty="0">
                <a:solidFill>
                  <a:srgbClr val="000000"/>
                </a:solidFill>
                <a:effectLst/>
                <a:latin typeface="Times New Roman" panose="02020603050405020304" pitchFamily="18" charset="0"/>
                <a:ea typeface="宋体" panose="02010600030101010101" pitchFamily="2" charset="-122"/>
              </a:rPr>
              <a:t>CO</a:t>
            </a:r>
            <a:r>
              <a:rPr lang="en-US" altLang="zh-CN" sz="3600" kern="100" baseline="-25000" dirty="0">
                <a:solidFill>
                  <a:srgbClr val="000000"/>
                </a:solidFill>
                <a:effectLst/>
                <a:latin typeface="Times New Roman" panose="02020603050405020304" pitchFamily="18" charset="0"/>
                <a:ea typeface="宋体" panose="02010600030101010101" pitchFamily="2" charset="-122"/>
              </a:rPr>
              <a:t>2</a:t>
            </a:r>
            <a:r>
              <a:rPr lang="zh-CN" altLang="zh-CN" sz="3600" kern="100" dirty="0">
                <a:solidFill>
                  <a:srgbClr val="000000"/>
                </a:solidFill>
                <a:effectLst/>
                <a:latin typeface="Times New Roman" panose="02020603050405020304" pitchFamily="18" charset="0"/>
                <a:ea typeface="宋体" panose="02010600030101010101" pitchFamily="2" charset="-122"/>
              </a:rPr>
              <a:t>时，与</a:t>
            </a:r>
            <a:r>
              <a:rPr lang="en-US" altLang="zh-CN" sz="3600" kern="100" dirty="0">
                <a:solidFill>
                  <a:srgbClr val="000000"/>
                </a:solidFill>
                <a:effectLst/>
                <a:latin typeface="Times New Roman" panose="02020603050405020304" pitchFamily="18" charset="0"/>
                <a:ea typeface="宋体" panose="02010600030101010101" pitchFamily="2" charset="-122"/>
              </a:rPr>
              <a:t>CO</a:t>
            </a:r>
            <a:r>
              <a:rPr lang="en-US" altLang="zh-CN" sz="3600" kern="100" baseline="-25000" dirty="0">
                <a:solidFill>
                  <a:srgbClr val="000000"/>
                </a:solidFill>
                <a:effectLst/>
                <a:latin typeface="Times New Roman" panose="02020603050405020304" pitchFamily="18" charset="0"/>
                <a:ea typeface="宋体" panose="02010600030101010101" pitchFamily="2" charset="-122"/>
              </a:rPr>
              <a:t>2</a:t>
            </a:r>
            <a:r>
              <a:rPr lang="zh-CN" altLang="zh-CN" sz="3600" kern="100" dirty="0">
                <a:solidFill>
                  <a:srgbClr val="000000"/>
                </a:solidFill>
                <a:effectLst/>
                <a:latin typeface="Times New Roman" panose="02020603050405020304" pitchFamily="18" charset="0"/>
                <a:ea typeface="宋体" panose="02010600030101010101" pitchFamily="2" charset="-122"/>
              </a:rPr>
              <a:t>反应的物质分别是</a:t>
            </a:r>
            <a:r>
              <a:rPr lang="en-US" altLang="zh-CN" sz="3600" kern="100" dirty="0">
                <a:solidFill>
                  <a:srgbClr val="000000"/>
                </a:solidFill>
                <a:effectLst/>
                <a:latin typeface="Times New Roman" panose="02020603050405020304" pitchFamily="18" charset="0"/>
                <a:ea typeface="宋体" panose="02010600030101010101" pitchFamily="2" charset="-122"/>
              </a:rPr>
              <a:t>____</a:t>
            </a:r>
            <a:r>
              <a:rPr lang="en-US" altLang="zh-CN" sz="3600" u="sng" kern="100" dirty="0">
                <a:solidFill>
                  <a:srgbClr val="000000"/>
                </a:solidFill>
                <a:effectLst/>
                <a:latin typeface="Times New Roman" panose="02020603050405020304" pitchFamily="18" charset="0"/>
                <a:ea typeface="宋体" panose="02010600030101010101" pitchFamily="2" charset="-122"/>
              </a:rPr>
              <a:t>      </a:t>
            </a:r>
            <a:r>
              <a:rPr lang="zh-CN" altLang="zh-CN" sz="3600" kern="100" dirty="0">
                <a:solidFill>
                  <a:srgbClr val="000000"/>
                </a:solidFill>
                <a:effectLst/>
                <a:latin typeface="Times New Roman" panose="02020603050405020304" pitchFamily="18" charset="0"/>
                <a:ea typeface="宋体" panose="02010600030101010101" pitchFamily="2" charset="-122"/>
              </a:rPr>
              <a:t>。维管束鞘细胞中产生丙酮酸的过程除图示过程外还有</a:t>
            </a:r>
            <a:r>
              <a:rPr lang="en-US" altLang="zh-CN" sz="3600" kern="100" dirty="0">
                <a:solidFill>
                  <a:srgbClr val="000000"/>
                </a:solidFill>
                <a:effectLst/>
                <a:latin typeface="Times New Roman" panose="02020603050405020304" pitchFamily="18" charset="0"/>
                <a:ea typeface="宋体" panose="02010600030101010101" pitchFamily="2" charset="-122"/>
              </a:rPr>
              <a:t>____</a:t>
            </a:r>
            <a:r>
              <a:rPr lang="en-US" altLang="zh-CN" sz="3600" u="sng" kern="100" dirty="0">
                <a:solidFill>
                  <a:srgbClr val="000000"/>
                </a:solidFill>
                <a:effectLst/>
                <a:latin typeface="Times New Roman" panose="02020603050405020304" pitchFamily="18" charset="0"/>
                <a:ea typeface="宋体" panose="02010600030101010101" pitchFamily="2" charset="-122"/>
              </a:rPr>
              <a:t>            </a:t>
            </a:r>
            <a:r>
              <a:rPr lang="en-US" altLang="zh-CN" sz="3600" kern="100" dirty="0">
                <a:solidFill>
                  <a:srgbClr val="000000"/>
                </a:solidFill>
                <a:effectLst/>
                <a:latin typeface="Times New Roman" panose="02020603050405020304" pitchFamily="18" charset="0"/>
                <a:ea typeface="宋体" panose="02010600030101010101" pitchFamily="2" charset="-122"/>
              </a:rPr>
              <a:t> </a:t>
            </a:r>
            <a:r>
              <a:rPr lang="zh-CN" altLang="zh-CN" sz="3600" kern="100" dirty="0">
                <a:solidFill>
                  <a:srgbClr val="000000"/>
                </a:solidFill>
                <a:effectLst/>
                <a:latin typeface="Times New Roman" panose="02020603050405020304" pitchFamily="18" charset="0"/>
                <a:ea typeface="宋体" panose="02010600030101010101" pitchFamily="2" charset="-122"/>
              </a:rPr>
              <a:t>。</a:t>
            </a:r>
            <a:endParaRPr lang="zh-CN" altLang="zh-CN" sz="3600" kern="100" dirty="0">
              <a:effectLst/>
              <a:latin typeface="Times New Roman" panose="02020603050405020304" pitchFamily="18" charset="0"/>
              <a:ea typeface="宋体" panose="02010600030101010101" pitchFamily="2" charset="-122"/>
            </a:endParaRPr>
          </a:p>
          <a:p>
            <a:pPr algn="l" fontAlgn="ctr">
              <a:lnSpc>
                <a:spcPct val="150000"/>
              </a:lnSpc>
            </a:pPr>
            <a:r>
              <a:rPr lang="en-US" altLang="zh-CN" sz="3600" kern="100" dirty="0">
                <a:solidFill>
                  <a:srgbClr val="000000"/>
                </a:solidFill>
                <a:effectLst/>
                <a:latin typeface="Times New Roman" panose="02020603050405020304" pitchFamily="18" charset="0"/>
                <a:ea typeface="宋体" panose="02010600030101010101" pitchFamily="2" charset="-122"/>
              </a:rPr>
              <a:t>(3)</a:t>
            </a:r>
            <a:r>
              <a:rPr lang="zh-CN" altLang="zh-CN" sz="3600" kern="100" dirty="0">
                <a:solidFill>
                  <a:srgbClr val="000000"/>
                </a:solidFill>
                <a:effectLst/>
                <a:latin typeface="Times New Roman" panose="02020603050405020304" pitchFamily="18" charset="0"/>
                <a:ea typeface="宋体" panose="02010600030101010101" pitchFamily="2" charset="-122"/>
              </a:rPr>
              <a:t>玉米叶片中能进行光反应的细胞是</a:t>
            </a:r>
            <a:r>
              <a:rPr lang="en-US" altLang="zh-CN" sz="3600" kern="100" dirty="0">
                <a:solidFill>
                  <a:srgbClr val="000000"/>
                </a:solidFill>
                <a:effectLst/>
                <a:latin typeface="Times New Roman" panose="02020603050405020304" pitchFamily="18" charset="0"/>
                <a:ea typeface="宋体" panose="02010600030101010101" pitchFamily="2" charset="-122"/>
              </a:rPr>
              <a:t>____</a:t>
            </a:r>
            <a:r>
              <a:rPr lang="en-US" altLang="zh-CN" sz="3600" u="sng" kern="100" dirty="0">
                <a:solidFill>
                  <a:srgbClr val="000000"/>
                </a:solidFill>
                <a:effectLst/>
                <a:latin typeface="Times New Roman" panose="02020603050405020304" pitchFamily="18" charset="0"/>
                <a:ea typeface="宋体" panose="02010600030101010101" pitchFamily="2" charset="-122"/>
              </a:rPr>
              <a:t>               </a:t>
            </a:r>
            <a:r>
              <a:rPr lang="zh-CN" altLang="zh-CN" sz="3600" kern="100" dirty="0">
                <a:solidFill>
                  <a:srgbClr val="000000"/>
                </a:solidFill>
                <a:effectLst/>
                <a:latin typeface="Times New Roman" panose="02020603050405020304" pitchFamily="18" charset="0"/>
                <a:ea typeface="宋体" panose="02010600030101010101" pitchFamily="2" charset="-122"/>
              </a:rPr>
              <a:t>，叶肉细胞和维管束鞘细胞紧密相连成</a:t>
            </a:r>
            <a:r>
              <a:rPr lang="en-US" altLang="zh-CN" sz="3600" kern="100" dirty="0">
                <a:solidFill>
                  <a:srgbClr val="000000"/>
                </a:solidFill>
                <a:effectLst/>
                <a:latin typeface="Times New Roman" panose="02020603050405020304" pitchFamily="18" charset="0"/>
                <a:ea typeface="宋体" panose="02010600030101010101" pitchFamily="2" charset="-122"/>
              </a:rPr>
              <a:t>“</a:t>
            </a:r>
            <a:r>
              <a:rPr lang="zh-CN" altLang="zh-CN" sz="3600" kern="100" dirty="0">
                <a:solidFill>
                  <a:srgbClr val="000000"/>
                </a:solidFill>
                <a:effectLst/>
                <a:latin typeface="Times New Roman" panose="02020603050405020304" pitchFamily="18" charset="0"/>
                <a:ea typeface="宋体" panose="02010600030101010101" pitchFamily="2" charset="-122"/>
              </a:rPr>
              <a:t>花环形</a:t>
            </a:r>
            <a:r>
              <a:rPr lang="en-US" altLang="zh-CN" sz="3600" kern="100" dirty="0">
                <a:solidFill>
                  <a:srgbClr val="000000"/>
                </a:solidFill>
                <a:effectLst/>
                <a:latin typeface="Times New Roman" panose="02020603050405020304" pitchFamily="18" charset="0"/>
                <a:ea typeface="宋体" panose="02010600030101010101" pitchFamily="2" charset="-122"/>
              </a:rPr>
              <a:t>”</a:t>
            </a:r>
            <a:r>
              <a:rPr lang="zh-CN" altLang="zh-CN" sz="3600" kern="100" dirty="0">
                <a:solidFill>
                  <a:srgbClr val="000000"/>
                </a:solidFill>
                <a:effectLst/>
                <a:latin typeface="Times New Roman" panose="02020603050405020304" pitchFamily="18" charset="0"/>
                <a:ea typeface="宋体" panose="02010600030101010101" pitchFamily="2" charset="-122"/>
              </a:rPr>
              <a:t>结构，其意义是</a:t>
            </a:r>
            <a:r>
              <a:rPr lang="en-US" altLang="zh-CN" sz="3600" kern="100" dirty="0">
                <a:solidFill>
                  <a:srgbClr val="000000"/>
                </a:solidFill>
                <a:effectLst/>
                <a:latin typeface="Times New Roman" panose="02020603050405020304" pitchFamily="18" charset="0"/>
                <a:ea typeface="宋体" panose="02010600030101010101" pitchFamily="2" charset="-122"/>
              </a:rPr>
              <a:t>____</a:t>
            </a:r>
            <a:r>
              <a:rPr lang="en-US" altLang="zh-CN" sz="3600" u="sng" kern="100" dirty="0">
                <a:solidFill>
                  <a:srgbClr val="000000"/>
                </a:solidFill>
                <a:effectLst/>
                <a:latin typeface="Times New Roman" panose="02020603050405020304" pitchFamily="18" charset="0"/>
                <a:ea typeface="宋体" panose="02010600030101010101" pitchFamily="2" charset="-122"/>
              </a:rPr>
              <a:t>                                                         </a:t>
            </a:r>
            <a:r>
              <a:rPr lang="en-US" altLang="zh-CN" sz="3600" kern="100" dirty="0">
                <a:solidFill>
                  <a:srgbClr val="000000"/>
                </a:solidFill>
                <a:effectLst/>
                <a:latin typeface="Times New Roman" panose="02020603050405020304" pitchFamily="18" charset="0"/>
                <a:ea typeface="宋体" panose="02010600030101010101" pitchFamily="2" charset="-122"/>
              </a:rPr>
              <a:t> </a:t>
            </a:r>
            <a:r>
              <a:rPr lang="zh-CN" altLang="zh-CN" sz="3600" kern="100" dirty="0">
                <a:solidFill>
                  <a:srgbClr val="000000"/>
                </a:solidFill>
                <a:effectLst/>
                <a:latin typeface="Times New Roman" panose="02020603050405020304" pitchFamily="18" charset="0"/>
                <a:ea typeface="宋体" panose="02010600030101010101" pitchFamily="2" charset="-122"/>
              </a:rPr>
              <a:t>。</a:t>
            </a:r>
            <a:endParaRPr lang="zh-CN" altLang="zh-CN" sz="3600" kern="100" dirty="0">
              <a:effectLst/>
              <a:latin typeface="Times New Roman" panose="02020603050405020304" pitchFamily="18" charset="0"/>
              <a:ea typeface="宋体" panose="02010600030101010101" pitchFamily="2" charset="-122"/>
            </a:endParaRPr>
          </a:p>
        </p:txBody>
      </p:sp>
      <p:sp>
        <p:nvSpPr>
          <p:cNvPr id="7" name="文本框 6"/>
          <p:cNvSpPr txBox="1"/>
          <p:nvPr/>
        </p:nvSpPr>
        <p:spPr>
          <a:xfrm>
            <a:off x="8691418" y="531152"/>
            <a:ext cx="2309092" cy="584775"/>
          </a:xfrm>
          <a:prstGeom prst="rect">
            <a:avLst/>
          </a:prstGeom>
          <a:noFill/>
        </p:spPr>
        <p:txBody>
          <a:bodyPr wrap="square">
            <a:spAutoFit/>
          </a:bodyPr>
          <a:lstStyle/>
          <a:p>
            <a:r>
              <a:rPr lang="zh-CN" altLang="zh-CN" sz="3200" b="1"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叶绿体基质</a:t>
            </a:r>
            <a:endParaRPr lang="zh-CN" altLang="en-US" sz="3200" b="1" dirty="0"/>
          </a:p>
        </p:txBody>
      </p:sp>
      <p:sp>
        <p:nvSpPr>
          <p:cNvPr id="9" name="文本框 8"/>
          <p:cNvSpPr txBox="1"/>
          <p:nvPr/>
        </p:nvSpPr>
        <p:spPr>
          <a:xfrm>
            <a:off x="4516582" y="1431767"/>
            <a:ext cx="6096000" cy="584775"/>
          </a:xfrm>
          <a:prstGeom prst="rect">
            <a:avLst/>
          </a:prstGeom>
          <a:noFill/>
        </p:spPr>
        <p:txBody>
          <a:bodyPr wrap="square">
            <a:spAutoFit/>
          </a:bodyPr>
          <a:lstStyle/>
          <a:p>
            <a:r>
              <a:rPr lang="en-US" altLang="zh-CN" sz="3200" b="1"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ATP</a:t>
            </a:r>
            <a:r>
              <a:rPr lang="zh-CN" altLang="zh-CN" sz="3200" b="1"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和</a:t>
            </a:r>
            <a:r>
              <a:rPr lang="en-US" altLang="zh-CN" sz="3200" b="1"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NATPH</a:t>
            </a:r>
            <a:r>
              <a:rPr lang="zh-CN" altLang="zh-CN" sz="3200" b="1"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（或</a:t>
            </a:r>
            <a:r>
              <a:rPr lang="en-US" altLang="zh-CN" sz="3200" b="1"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[H]</a:t>
            </a:r>
            <a:r>
              <a:rPr lang="zh-CN" altLang="zh-CN" sz="3200" b="1"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a:t>
            </a:r>
            <a:endParaRPr lang="zh-CN" altLang="en-US" sz="3200" b="1" dirty="0"/>
          </a:p>
        </p:txBody>
      </p:sp>
      <p:sp>
        <p:nvSpPr>
          <p:cNvPr id="11" name="文本框 10"/>
          <p:cNvSpPr txBox="1"/>
          <p:nvPr/>
        </p:nvSpPr>
        <p:spPr>
          <a:xfrm>
            <a:off x="3075708" y="2679759"/>
            <a:ext cx="6096000" cy="523220"/>
          </a:xfrm>
          <a:prstGeom prst="rect">
            <a:avLst/>
          </a:prstGeom>
          <a:noFill/>
        </p:spPr>
        <p:txBody>
          <a:bodyPr wrap="square">
            <a:spAutoFit/>
          </a:bodyPr>
          <a:lstStyle/>
          <a:p>
            <a:r>
              <a:rPr lang="en-US" altLang="zh-CN" sz="2800" b="1"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 C</a:t>
            </a:r>
            <a:r>
              <a:rPr lang="en-US" altLang="zh-CN" sz="2800" b="1" kern="100" baseline="-250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5</a:t>
            </a:r>
            <a:r>
              <a:rPr lang="zh-CN" altLang="zh-CN" sz="2800" b="1"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（或五碳化合物）、</a:t>
            </a:r>
            <a:r>
              <a:rPr lang="en-US" altLang="zh-CN" sz="2800" b="1"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PEP</a:t>
            </a:r>
            <a:endParaRPr lang="zh-CN" altLang="en-US" sz="2800" b="1" dirty="0"/>
          </a:p>
        </p:txBody>
      </p:sp>
      <p:sp>
        <p:nvSpPr>
          <p:cNvPr id="13" name="文本框 12"/>
          <p:cNvSpPr txBox="1"/>
          <p:nvPr/>
        </p:nvSpPr>
        <p:spPr>
          <a:xfrm>
            <a:off x="5347855" y="3758394"/>
            <a:ext cx="6096000" cy="584775"/>
          </a:xfrm>
          <a:prstGeom prst="rect">
            <a:avLst/>
          </a:prstGeom>
          <a:noFill/>
        </p:spPr>
        <p:txBody>
          <a:bodyPr wrap="square">
            <a:spAutoFit/>
          </a:bodyPr>
          <a:lstStyle/>
          <a:p>
            <a:r>
              <a:rPr lang="zh-CN" altLang="zh-CN" sz="3200" b="1"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呼吸作用的第一阶段</a:t>
            </a:r>
            <a:endParaRPr lang="zh-CN" altLang="en-US" sz="3200" b="1" dirty="0"/>
          </a:p>
        </p:txBody>
      </p:sp>
      <p:sp>
        <p:nvSpPr>
          <p:cNvPr id="15" name="文本框 14"/>
          <p:cNvSpPr txBox="1"/>
          <p:nvPr/>
        </p:nvSpPr>
        <p:spPr>
          <a:xfrm>
            <a:off x="7869381" y="4467858"/>
            <a:ext cx="4119418" cy="523220"/>
          </a:xfrm>
          <a:prstGeom prst="rect">
            <a:avLst/>
          </a:prstGeom>
          <a:noFill/>
        </p:spPr>
        <p:txBody>
          <a:bodyPr wrap="square">
            <a:spAutoFit/>
          </a:bodyPr>
          <a:lstStyle/>
          <a:p>
            <a:r>
              <a:rPr lang="zh-CN" altLang="zh-CN" sz="2800" b="1"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叶肉细胞</a:t>
            </a:r>
            <a:endParaRPr lang="zh-CN" altLang="en-US" sz="2800" b="1" dirty="0"/>
          </a:p>
        </p:txBody>
      </p:sp>
      <p:sp>
        <p:nvSpPr>
          <p:cNvPr id="17" name="文本框 16"/>
          <p:cNvSpPr txBox="1"/>
          <p:nvPr/>
        </p:nvSpPr>
        <p:spPr>
          <a:xfrm>
            <a:off x="600363" y="6131268"/>
            <a:ext cx="8201891" cy="584775"/>
          </a:xfrm>
          <a:prstGeom prst="rect">
            <a:avLst/>
          </a:prstGeom>
          <a:noFill/>
        </p:spPr>
        <p:txBody>
          <a:bodyPr wrap="square">
            <a:spAutoFit/>
          </a:bodyPr>
          <a:lstStyle/>
          <a:p>
            <a:r>
              <a:rPr lang="zh-CN" altLang="zh-CN" sz="3200" kern="100" dirty="0">
                <a:solidFill>
                  <a:srgbClr val="FF0000"/>
                </a:solidFill>
                <a:effectLst/>
                <a:ea typeface="Calibri" panose="020F0502020204030204" pitchFamily="34" charset="0"/>
                <a:cs typeface="Times New Roman" panose="02020603050405020304" pitchFamily="18" charset="0"/>
              </a:rPr>
              <a:t> </a:t>
            </a:r>
            <a:r>
              <a:rPr lang="zh-CN" altLang="zh-CN" sz="32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有利于叶肉细胞向维管束鞘细胞中运输</a:t>
            </a:r>
            <a:r>
              <a:rPr lang="en-US" altLang="zh-CN" sz="32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CO</a:t>
            </a:r>
            <a:r>
              <a:rPr lang="en-US" altLang="zh-CN" sz="3200" kern="100" baseline="-250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2</a:t>
            </a:r>
            <a:endParaRPr lang="zh-CN" altLang="en-US"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1" grpId="0"/>
      <p:bldP spid="13" grpId="0"/>
      <p:bldP spid="15" grpId="0"/>
      <p:bldP spid="1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55418" y="93620"/>
            <a:ext cx="12081164"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spAutoFit/>
          </a:bodyPr>
          <a:lstStyle/>
          <a:p>
            <a:pPr marL="0" marR="0" lvl="0" indent="0" algn="l" defTabSz="914400" rtl="0" eaLnBrk="0" fontAlgn="ctr" latinLnBrk="0" hangingPunct="0">
              <a:lnSpc>
                <a:spcPct val="100000"/>
              </a:lnSpc>
              <a:spcBef>
                <a:spcPct val="0"/>
              </a:spcBef>
              <a:spcAft>
                <a:spcPct val="0"/>
              </a:spcAft>
              <a:buClrTx/>
              <a:buSzTx/>
              <a:buFontTx/>
              <a:buNone/>
            </a:pPr>
            <a:r>
              <a:rPr kumimoji="0" lang="en-US" altLang="zh-CN"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(4)</a:t>
            </a:r>
            <a:r>
              <a:rPr kumimoji="0" lang="zh-CN" altLang="en-US"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研究人员在晴朗的白天测定玉米和小麦净光合速率（单位时间单位叶面积吸收</a:t>
            </a:r>
            <a:r>
              <a:rPr kumimoji="0" lang="en-US" altLang="zh-CN"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CO</a:t>
            </a:r>
            <a:r>
              <a:rPr kumimoji="0" lang="en-US" altLang="zh-CN" sz="2800" b="0" i="0" u="none" strike="noStrike" cap="none" normalizeH="0" baseline="-3000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2</a:t>
            </a:r>
            <a:r>
              <a:rPr kumimoji="0" lang="zh-CN" altLang="en-US"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的量）的变化，结果如图</a:t>
            </a:r>
            <a:r>
              <a:rPr kumimoji="0" lang="en-US" altLang="zh-CN"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2</a:t>
            </a:r>
            <a:r>
              <a:rPr kumimoji="0" lang="zh-CN" altLang="en-US"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所示，请据图回答问题。</a:t>
            </a:r>
            <a:endParaRPr kumimoji="0" lang="zh-CN" altLang="en-US" sz="2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pPr>
            <a:endParaRPr kumimoji="0" lang="zh-CN" altLang="en-US" sz="2800" b="0" i="0" u="none" strike="noStrike" cap="none" normalizeH="0" baseline="0" dirty="0">
              <a:ln>
                <a:noFill/>
              </a:ln>
              <a:solidFill>
                <a:schemeClr val="tx1"/>
              </a:solidFill>
              <a:effectLst/>
              <a:latin typeface="Arial" panose="020B0604020202020204" pitchFamily="34" charset="0"/>
            </a:endParaRPr>
          </a:p>
        </p:txBody>
      </p:sp>
      <p:pic>
        <p:nvPicPr>
          <p:cNvPr id="2049" name="图片 100025" descr="@@@18eb7dfc-3af6-458e-b773-4be73cc9b21e"/>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7787396" y="2022410"/>
            <a:ext cx="4298469" cy="3608204"/>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p:cNvSpPr>
            <a:spLocks noChangeArrowheads="1"/>
          </p:cNvSpPr>
          <p:nvPr/>
        </p:nvSpPr>
        <p:spPr bwMode="auto">
          <a:xfrm>
            <a:off x="106135" y="1474136"/>
            <a:ext cx="7878619" cy="526297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spAutoFit/>
          </a:bodyPr>
          <a:lstStyle/>
          <a:p>
            <a:pPr marL="0" marR="0" lvl="0" indent="0" algn="l" defTabSz="914400" rtl="0" eaLnBrk="0" fontAlgn="ctr" latinLnBrk="0" hangingPunct="0">
              <a:lnSpc>
                <a:spcPct val="100000"/>
              </a:lnSpc>
              <a:spcBef>
                <a:spcPct val="0"/>
              </a:spcBef>
              <a:spcAft>
                <a:spcPct val="0"/>
              </a:spcAft>
              <a:buClrTx/>
              <a:buSzTx/>
              <a:buFontTx/>
              <a:buNone/>
            </a:pPr>
            <a:r>
              <a:rPr kumimoji="0" lang="en-US" altLang="zh-CN" sz="2800" b="0" i="0" u="none" strike="noStrike" cap="none" normalizeH="0" baseline="0" dirty="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kumimoji="0" lang="en-US" altLang="zh-CN" sz="2800" b="0" i="0" u="none" strike="noStrike" cap="none" normalizeH="0" baseline="0" dirty="0">
              <a:ln>
                <a:noFill/>
              </a:ln>
              <a:solidFill>
                <a:schemeClr val="tx1"/>
              </a:solidFill>
              <a:effectLst/>
            </a:endParaRPr>
          </a:p>
          <a:p>
            <a:pPr marL="0" marR="0" lvl="0" indent="0" algn="l" defTabSz="914400" rtl="0" eaLnBrk="0" fontAlgn="ctr" latinLnBrk="0" hangingPunct="0">
              <a:lnSpc>
                <a:spcPct val="100000"/>
              </a:lnSpc>
              <a:spcBef>
                <a:spcPct val="0"/>
              </a:spcBef>
              <a:spcAft>
                <a:spcPct val="0"/>
              </a:spcAft>
              <a:buClrTx/>
              <a:buSzTx/>
              <a:buFontTx/>
              <a:buNone/>
            </a:pPr>
            <a:r>
              <a:rPr kumimoji="0" lang="en-US" altLang="zh-CN"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①</a:t>
            </a:r>
            <a:r>
              <a:rPr kumimoji="0" lang="zh-CN" altLang="en-US"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中午</a:t>
            </a:r>
            <a:r>
              <a:rPr kumimoji="0" lang="en-US" altLang="zh-CN"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11</a:t>
            </a:r>
            <a:r>
              <a:rPr kumimoji="0" lang="zh-CN" altLang="en-US"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0" lang="en-US" altLang="zh-CN"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00</a:t>
            </a:r>
            <a:r>
              <a:rPr kumimoji="0" lang="zh-CN" altLang="en-US"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时，玉米叶片的气孔导度降低，但净光合速率不降低，结合图</a:t>
            </a:r>
            <a:r>
              <a:rPr kumimoji="0" lang="en-US" altLang="zh-CN"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1</a:t>
            </a:r>
            <a:r>
              <a:rPr kumimoji="0" lang="zh-CN" altLang="en-US"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分析其主要原因</a:t>
            </a:r>
            <a:endParaRPr kumimoji="0" lang="zh-CN" altLang="en-US" sz="2800" b="0" i="0" u="none" strike="noStrike" cap="none" normalizeH="0" baseline="0" dirty="0">
              <a:ln>
                <a:noFill/>
              </a:ln>
              <a:solidFill>
                <a:schemeClr val="tx1"/>
              </a:solidFill>
              <a:effectLst/>
            </a:endParaRPr>
          </a:p>
          <a:p>
            <a:pPr marL="0" marR="0" lvl="0" indent="0" algn="l" defTabSz="914400" rtl="0" eaLnBrk="0" fontAlgn="ctr" latinLnBrk="0" hangingPunct="0">
              <a:lnSpc>
                <a:spcPct val="100000"/>
              </a:lnSpc>
              <a:spcBef>
                <a:spcPct val="0"/>
              </a:spcBef>
              <a:spcAft>
                <a:spcPct val="0"/>
              </a:spcAft>
              <a:buClrTx/>
              <a:buSzTx/>
              <a:buFontTx/>
              <a:buNone/>
            </a:pPr>
            <a:r>
              <a:rPr kumimoji="0" lang="zh-CN" altLang="en-US"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是</a:t>
            </a:r>
            <a:r>
              <a:rPr kumimoji="0" lang="en-US" altLang="zh-CN"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____</a:t>
            </a:r>
            <a:r>
              <a:rPr kumimoji="0" lang="en-US" altLang="zh-CN" sz="2800" b="0" i="0" u="sng"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                                                                  </a:t>
            </a:r>
            <a:r>
              <a:rPr kumimoji="0" lang="zh-CN" altLang="en-US"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endParaRPr kumimoji="0" lang="zh-CN" altLang="en-US" sz="2800" b="0" i="0" u="none" strike="noStrike" cap="none" normalizeH="0" baseline="0" dirty="0">
              <a:ln>
                <a:noFill/>
              </a:ln>
              <a:solidFill>
                <a:schemeClr val="tx1"/>
              </a:solidFill>
              <a:effectLst/>
            </a:endParaRPr>
          </a:p>
          <a:p>
            <a:pPr marL="0" marR="0" lvl="0" indent="0" algn="l" defTabSz="914400" rtl="0" eaLnBrk="0" fontAlgn="ctr" latinLnBrk="0" hangingPunct="0">
              <a:lnSpc>
                <a:spcPct val="100000"/>
              </a:lnSpc>
              <a:spcBef>
                <a:spcPct val="0"/>
              </a:spcBef>
              <a:spcAft>
                <a:spcPct val="0"/>
              </a:spcAft>
              <a:buClrTx/>
              <a:buSzTx/>
              <a:buFontTx/>
              <a:buNone/>
            </a:pPr>
            <a:r>
              <a:rPr kumimoji="0" lang="zh-CN" altLang="en-US"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②研究表明</a:t>
            </a:r>
            <a:r>
              <a:rPr kumimoji="0" lang="en-US" altLang="zh-CN"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Rubisco</a:t>
            </a:r>
            <a:r>
              <a:rPr kumimoji="0" lang="zh-CN" altLang="en-US"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既能催化</a:t>
            </a:r>
            <a:r>
              <a:rPr kumimoji="0" lang="en-US" altLang="zh-CN"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C</a:t>
            </a:r>
            <a:r>
              <a:rPr kumimoji="0" lang="en-US" altLang="zh-CN" sz="2800" b="0" i="0" u="none" strike="noStrike" cap="none" normalizeH="0" baseline="-3000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5</a:t>
            </a:r>
            <a:r>
              <a:rPr kumimoji="0" lang="zh-CN" altLang="en-US"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和</a:t>
            </a:r>
            <a:r>
              <a:rPr kumimoji="0" lang="en-US" altLang="zh-CN"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CO</a:t>
            </a:r>
            <a:r>
              <a:rPr kumimoji="0" lang="en-US" altLang="zh-CN" sz="2800" b="0" i="0" u="none" strike="noStrike" cap="none" normalizeH="0" baseline="-3000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2</a:t>
            </a:r>
            <a:r>
              <a:rPr kumimoji="0" lang="zh-CN" altLang="en-US"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反应，也能催化</a:t>
            </a:r>
            <a:r>
              <a:rPr kumimoji="0" lang="en-US" altLang="zh-CN"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C</a:t>
            </a:r>
            <a:r>
              <a:rPr kumimoji="0" lang="en-US" altLang="zh-CN" sz="2800" b="0" i="0" u="none" strike="noStrike" cap="none" normalizeH="0" baseline="-3000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5</a:t>
            </a:r>
            <a:r>
              <a:rPr kumimoji="0" lang="zh-CN" altLang="en-US"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和</a:t>
            </a:r>
            <a:r>
              <a:rPr kumimoji="0" lang="en-US" altLang="zh-CN"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O</a:t>
            </a:r>
            <a:r>
              <a:rPr kumimoji="0" lang="en-US" altLang="zh-CN" sz="2800" b="0" i="0" u="none" strike="noStrike" cap="none" normalizeH="0" baseline="-3000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2</a:t>
            </a:r>
            <a:r>
              <a:rPr kumimoji="0" lang="zh-CN" altLang="en-US"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反应生成</a:t>
            </a:r>
            <a:r>
              <a:rPr kumimoji="0" lang="en-US" altLang="zh-CN"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CO</a:t>
            </a:r>
            <a:r>
              <a:rPr kumimoji="0" lang="en-US" altLang="zh-CN" sz="2800" b="0" i="0" u="none" strike="noStrike" cap="none" normalizeH="0" baseline="-3000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2</a:t>
            </a:r>
            <a:r>
              <a:rPr kumimoji="0" lang="zh-CN" altLang="en-US"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（称为光呼吸），光呼吸会降低光合效率。中午</a:t>
            </a:r>
            <a:r>
              <a:rPr kumimoji="0" lang="en-US" altLang="zh-CN"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11</a:t>
            </a:r>
            <a:r>
              <a:rPr kumimoji="0" lang="zh-CN" altLang="en-US"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0" lang="en-US" altLang="zh-CN"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00</a:t>
            </a:r>
            <a:r>
              <a:rPr kumimoji="0" lang="zh-CN" altLang="en-US"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时，玉米的光呼吸不明显，其原因是</a:t>
            </a:r>
            <a:r>
              <a:rPr kumimoji="0" lang="en-US" altLang="zh-CN"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____</a:t>
            </a:r>
            <a:r>
              <a:rPr kumimoji="0" lang="en-US" altLang="zh-CN" sz="2800" b="0" i="0" u="sng"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                   </a:t>
            </a:r>
            <a:r>
              <a:rPr kumimoji="0" lang="en-US" altLang="zh-CN"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  </a:t>
            </a:r>
            <a:r>
              <a:rPr kumimoji="0" lang="zh-CN" altLang="en-US"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endParaRPr kumimoji="0" lang="zh-CN" altLang="en-US" sz="2800" b="0" i="0" u="none" strike="noStrike" cap="none" normalizeH="0" baseline="0" dirty="0">
              <a:ln>
                <a:noFill/>
              </a:ln>
              <a:solidFill>
                <a:schemeClr val="tx1"/>
              </a:solidFill>
              <a:effectLst/>
            </a:endParaRPr>
          </a:p>
          <a:p>
            <a:pPr marL="0" marR="0" lvl="0" indent="0" algn="l" defTabSz="914400" rtl="0" eaLnBrk="0" fontAlgn="ctr" latinLnBrk="0" hangingPunct="0">
              <a:lnSpc>
                <a:spcPct val="100000"/>
              </a:lnSpc>
              <a:spcBef>
                <a:spcPct val="0"/>
              </a:spcBef>
              <a:spcAft>
                <a:spcPct val="0"/>
              </a:spcAft>
              <a:buClrTx/>
              <a:buSzTx/>
              <a:buFontTx/>
              <a:buNone/>
            </a:pPr>
            <a:r>
              <a:rPr kumimoji="0" lang="zh-CN" altLang="en-US"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③</a:t>
            </a:r>
            <a:r>
              <a:rPr kumimoji="0" lang="en-US" altLang="zh-CN"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11</a:t>
            </a:r>
            <a:r>
              <a:rPr kumimoji="0" lang="zh-CN" altLang="en-US"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0" lang="en-US" altLang="zh-CN"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00</a:t>
            </a:r>
            <a:r>
              <a:rPr kumimoji="0" lang="zh-CN" altLang="en-US"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时小麦净光合速率明显降低，其原因是：一方面蒸腾作用过于旺盛，导致</a:t>
            </a:r>
            <a:r>
              <a:rPr kumimoji="0" lang="en-US" altLang="zh-CN"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____</a:t>
            </a:r>
            <a:r>
              <a:rPr kumimoji="0" lang="en-US" altLang="zh-CN" sz="2800" b="0" i="0" u="sng"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     </a:t>
            </a:r>
            <a:r>
              <a:rPr kumimoji="0" lang="zh-CN" altLang="en-US"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，光合速率显著降低，另一方面叶肉细胞中的</a:t>
            </a:r>
            <a:r>
              <a:rPr kumimoji="0" lang="en-US" altLang="zh-CN"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CO</a:t>
            </a:r>
            <a:r>
              <a:rPr kumimoji="0" lang="en-US" altLang="zh-CN" sz="2800" b="0" i="0" u="none" strike="noStrike" cap="none" normalizeH="0" baseline="-3000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2</a:t>
            </a:r>
            <a:r>
              <a:rPr kumimoji="0" lang="zh-CN" altLang="en-US"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浓度较低，</a:t>
            </a:r>
            <a:r>
              <a:rPr kumimoji="0" lang="en-US" altLang="zh-CN"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____</a:t>
            </a:r>
            <a:r>
              <a:rPr kumimoji="0" lang="en-US" altLang="zh-CN" sz="2800" b="0" i="0" u="sng"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                       </a:t>
            </a:r>
            <a:r>
              <a:rPr kumimoji="0" lang="en-US" altLang="zh-CN"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  </a:t>
            </a:r>
            <a:r>
              <a:rPr kumimoji="0" lang="zh-CN" altLang="en-US"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endParaRPr kumimoji="0" lang="zh-CN" altLang="en-US" sz="2800" b="0" i="0" u="none" strike="noStrike" cap="none" normalizeH="0" baseline="0" dirty="0">
              <a:ln>
                <a:noFill/>
              </a:ln>
              <a:solidFill>
                <a:schemeClr val="tx1"/>
              </a:solidFill>
              <a:effectLst/>
              <a:latin typeface="Arial" panose="020B0604020202020204" pitchFamily="34" charset="0"/>
            </a:endParaRPr>
          </a:p>
        </p:txBody>
      </p:sp>
      <p:sp>
        <p:nvSpPr>
          <p:cNvPr id="7" name="文本框 6"/>
          <p:cNvSpPr txBox="1"/>
          <p:nvPr/>
        </p:nvSpPr>
        <p:spPr>
          <a:xfrm>
            <a:off x="55418" y="930341"/>
            <a:ext cx="11887200" cy="954107"/>
          </a:xfrm>
          <a:prstGeom prst="rect">
            <a:avLst/>
          </a:prstGeom>
          <a:noFill/>
        </p:spPr>
        <p:txBody>
          <a:bodyPr wrap="square">
            <a:spAutoFit/>
          </a:bodyPr>
          <a:lstStyle/>
          <a:p>
            <a:r>
              <a:rPr lang="zh-CN" altLang="zh-CN" sz="2800" b="1" kern="100" dirty="0">
                <a:solidFill>
                  <a:srgbClr val="FF0000"/>
                </a:solidFill>
                <a:effectLst/>
                <a:ea typeface="Calibri" panose="020F0502020204030204" pitchFamily="34" charset="0"/>
                <a:cs typeface="Times New Roman" panose="02020603050405020304" pitchFamily="18" charset="0"/>
              </a:rPr>
              <a:t> </a:t>
            </a:r>
            <a:r>
              <a:rPr lang="zh-CN" altLang="zh-CN" sz="2800" b="1"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维管束鞘细胞中</a:t>
            </a:r>
            <a:r>
              <a:rPr lang="en-US" altLang="zh-CN" sz="2800" b="1"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PEP</a:t>
            </a:r>
            <a:r>
              <a:rPr lang="zh-CN" altLang="zh-CN" sz="2800" b="1"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羧化酶与</a:t>
            </a:r>
            <a:r>
              <a:rPr lang="en-US" altLang="zh-CN" sz="2800" b="1"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CO</a:t>
            </a:r>
            <a:r>
              <a:rPr lang="en-US" altLang="zh-CN" sz="2800" b="1" kern="100" baseline="-250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2</a:t>
            </a:r>
            <a:r>
              <a:rPr lang="zh-CN" altLang="zh-CN" sz="2800" b="1"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亲和力高，可以利用较低浓度的</a:t>
            </a:r>
            <a:r>
              <a:rPr lang="en-US" altLang="zh-CN" sz="2800" b="1"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CO</a:t>
            </a:r>
            <a:r>
              <a:rPr lang="en-US" altLang="zh-CN" sz="2800" b="1" kern="100" baseline="-250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2</a:t>
            </a:r>
            <a:r>
              <a:rPr lang="zh-CN" altLang="zh-CN" sz="2800" b="1"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进行光合作用</a:t>
            </a:r>
            <a:endParaRPr lang="zh-CN" altLang="en-US" sz="2800" b="1" dirty="0"/>
          </a:p>
        </p:txBody>
      </p:sp>
      <p:sp>
        <p:nvSpPr>
          <p:cNvPr id="9" name="文本框 8"/>
          <p:cNvSpPr txBox="1"/>
          <p:nvPr/>
        </p:nvSpPr>
        <p:spPr>
          <a:xfrm>
            <a:off x="5347856" y="5261160"/>
            <a:ext cx="6132944" cy="523220"/>
          </a:xfrm>
          <a:prstGeom prst="rect">
            <a:avLst/>
          </a:prstGeom>
          <a:noFill/>
        </p:spPr>
        <p:txBody>
          <a:bodyPr wrap="square">
            <a:spAutoFit/>
          </a:bodyPr>
          <a:lstStyle/>
          <a:p>
            <a:r>
              <a:rPr lang="zh-CN" altLang="zh-CN" sz="2800" b="1"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气孔关闭</a:t>
            </a:r>
            <a:r>
              <a:rPr lang="zh-CN" altLang="zh-CN" sz="2800" b="1" kern="100" dirty="0">
                <a:solidFill>
                  <a:srgbClr val="FF0000"/>
                </a:solidFill>
                <a:effectLst/>
                <a:ea typeface="Calibri" panose="020F0502020204030204" pitchFamily="34" charset="0"/>
                <a:cs typeface="Times New Roman" panose="02020603050405020304" pitchFamily="18" charset="0"/>
              </a:rPr>
              <a:t> </a:t>
            </a:r>
            <a:endParaRPr lang="zh-CN" altLang="en-US" sz="2800" b="1" dirty="0"/>
          </a:p>
        </p:txBody>
      </p:sp>
      <p:sp>
        <p:nvSpPr>
          <p:cNvPr id="11" name="文本框 10"/>
          <p:cNvSpPr txBox="1"/>
          <p:nvPr/>
        </p:nvSpPr>
        <p:spPr>
          <a:xfrm>
            <a:off x="618838" y="6183992"/>
            <a:ext cx="7795490" cy="523220"/>
          </a:xfrm>
          <a:prstGeom prst="rect">
            <a:avLst/>
          </a:prstGeom>
          <a:noFill/>
        </p:spPr>
        <p:txBody>
          <a:bodyPr wrap="square">
            <a:spAutoFit/>
          </a:bodyPr>
          <a:lstStyle/>
          <a:p>
            <a:pPr marL="400050" indent="133350" algn="l" fontAlgn="ctr"/>
            <a:r>
              <a:rPr lang="zh-CN" altLang="zh-CN" sz="28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光呼吸增强，消耗的有机物增加</a:t>
            </a:r>
            <a:endParaRPr lang="zh-CN" altLang="zh-CN" sz="2800" kern="100" dirty="0">
              <a:effectLst/>
              <a:latin typeface="Calibri" panose="020F0502020204030204" pitchFamily="34" charset="0"/>
              <a:ea typeface="宋体" panose="02010600030101010101" pitchFamily="2" charset="-122"/>
              <a:cs typeface="Times New Roman" panose="02020603050405020304" pitchFamily="18" charset="0"/>
            </a:endParaRPr>
          </a:p>
        </p:txBody>
      </p:sp>
      <p:sp>
        <p:nvSpPr>
          <p:cNvPr id="13" name="文本框 12"/>
          <p:cNvSpPr txBox="1"/>
          <p:nvPr/>
        </p:nvSpPr>
        <p:spPr>
          <a:xfrm>
            <a:off x="3426460" y="4500245"/>
            <a:ext cx="7501890" cy="836930"/>
          </a:xfrm>
          <a:prstGeom prst="rect">
            <a:avLst/>
          </a:prstGeom>
          <a:noFill/>
        </p:spPr>
        <p:txBody>
          <a:bodyPr wrap="square">
            <a:noAutofit/>
          </a:bodyPr>
          <a:lstStyle/>
          <a:p>
            <a:r>
              <a:rPr lang="zh-CN" altLang="zh-CN" sz="2400" b="1"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维管束</a:t>
            </a:r>
            <a:r>
              <a:rPr lang="zh-CN" altLang="zh-CN" sz="2400" b="1"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鞘细胞中</a:t>
            </a:r>
            <a:r>
              <a:rPr lang="en-US" altLang="zh-CN" sz="2400" b="1"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CO</a:t>
            </a:r>
            <a:r>
              <a:rPr lang="en-US" altLang="zh-CN" sz="2400" b="1" kern="100" baseline="-250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2</a:t>
            </a:r>
            <a:r>
              <a:rPr lang="zh-CN" altLang="zh-CN" sz="2400" b="1"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浓度高，抑制光呼吸的进行（</a:t>
            </a:r>
            <a:r>
              <a:rPr lang="en-US" altLang="zh-CN" sz="2400" b="1"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2</a:t>
            </a:r>
            <a:r>
              <a:rPr lang="zh-CN" altLang="zh-CN" sz="2400" b="1"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分）</a:t>
            </a:r>
            <a:r>
              <a:rPr lang="zh-CN" altLang="zh-CN" sz="2400" b="1" kern="100" dirty="0">
                <a:solidFill>
                  <a:srgbClr val="FF0000"/>
                </a:solidFill>
                <a:effectLst/>
                <a:ea typeface="Calibri" panose="020F0502020204030204" pitchFamily="34" charset="0"/>
                <a:cs typeface="Times New Roman" panose="02020603050405020304" pitchFamily="18" charset="0"/>
              </a:rPr>
              <a:t> </a:t>
            </a:r>
            <a:endParaRPr lang="zh-CN" alt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1" grpId="0"/>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0" y="231197"/>
            <a:ext cx="12192000"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spAutoFit/>
          </a:bodyPr>
          <a:lstStyle/>
          <a:p>
            <a:pPr marL="0" marR="0" lvl="0" indent="0" algn="l" defTabSz="914400" rtl="0" eaLnBrk="0" fontAlgn="ctr" latinLnBrk="0" hangingPunct="0">
              <a:lnSpc>
                <a:spcPct val="100000"/>
              </a:lnSpc>
              <a:spcBef>
                <a:spcPct val="0"/>
              </a:spcBef>
              <a:spcAft>
                <a:spcPct val="0"/>
              </a:spcAft>
              <a:buClrTx/>
              <a:buSzTx/>
              <a:buFontTx/>
              <a:buNone/>
            </a:pPr>
            <a:r>
              <a:rPr kumimoji="0" lang="en-US" altLang="zh-CN"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15</a:t>
            </a:r>
            <a:r>
              <a:rPr kumimoji="0" lang="zh-CN" altLang="en-US"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．甲、乙两图代表某二倍体生物某器官中细胞分裂示意图，丙图表示细胞分裂过程中染色体与</a:t>
            </a:r>
            <a:r>
              <a:rPr kumimoji="0" lang="en-US" altLang="zh-CN"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DNA</a:t>
            </a:r>
            <a:r>
              <a:rPr kumimoji="0" lang="zh-CN" altLang="en-US"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的比值关系。回答下列问题：</a:t>
            </a:r>
            <a:endParaRPr kumimoji="0" lang="zh-CN" altLang="en-US" sz="2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pPr>
            <a:endParaRPr kumimoji="0" lang="zh-CN" altLang="en-US" sz="2800" b="0" i="0" u="none" strike="noStrike" cap="none" normalizeH="0" baseline="0" dirty="0">
              <a:ln>
                <a:noFill/>
              </a:ln>
              <a:solidFill>
                <a:schemeClr val="tx1"/>
              </a:solidFill>
              <a:effectLst/>
              <a:latin typeface="Arial" panose="020B0604020202020204" pitchFamily="34" charset="0"/>
            </a:endParaRPr>
          </a:p>
        </p:txBody>
      </p:sp>
      <p:pic>
        <p:nvPicPr>
          <p:cNvPr id="3073" name="图片 100027" descr="@@@8de2b8ef-7df7-4e14-88f0-0501a7df968c"/>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834323" y="1097469"/>
            <a:ext cx="6715700" cy="2682679"/>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p:cNvSpPr>
            <a:spLocks noChangeArrowheads="1"/>
          </p:cNvSpPr>
          <p:nvPr/>
        </p:nvSpPr>
        <p:spPr bwMode="auto">
          <a:xfrm>
            <a:off x="159256" y="4102619"/>
            <a:ext cx="11873488" cy="138499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spAutoFit/>
          </a:bodyPr>
          <a:lstStyle/>
          <a:p>
            <a:pPr marL="0" marR="0" lvl="0" indent="0" algn="l" defTabSz="914400" rtl="0" eaLnBrk="0" fontAlgn="ctr" latinLnBrk="0" hangingPunct="0">
              <a:lnSpc>
                <a:spcPct val="100000"/>
              </a:lnSpc>
              <a:spcBef>
                <a:spcPct val="0"/>
              </a:spcBef>
              <a:spcAft>
                <a:spcPct val="0"/>
              </a:spcAft>
              <a:buClrTx/>
              <a:buSzTx/>
              <a:buFontTx/>
              <a:buNone/>
            </a:pPr>
            <a:r>
              <a:rPr kumimoji="0" lang="en-US" altLang="zh-CN"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(1)</a:t>
            </a:r>
            <a:r>
              <a:rPr kumimoji="0" lang="zh-CN" altLang="en-US"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据细胞分裂图，可判断该二倍体生物为</a:t>
            </a:r>
            <a:r>
              <a:rPr kumimoji="0" lang="en-US" altLang="zh-CN"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____________</a:t>
            </a:r>
            <a:r>
              <a:rPr kumimoji="0" lang="zh-CN" altLang="en-US"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（填“雌性”或“雄性”），依据是</a:t>
            </a:r>
            <a:r>
              <a:rPr kumimoji="0" lang="en-US" altLang="zh-CN"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____________________________________</a:t>
            </a:r>
            <a:r>
              <a:rPr kumimoji="0" lang="en-US" altLang="zh-CN" sz="2800" b="0" i="0" u="sng"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         </a:t>
            </a:r>
            <a:r>
              <a:rPr kumimoji="0" lang="zh-CN" altLang="en-US"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。丙图</a:t>
            </a:r>
            <a:r>
              <a:rPr kumimoji="0" lang="en-US" altLang="zh-CN"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ab</a:t>
            </a:r>
            <a:r>
              <a:rPr kumimoji="0" lang="zh-CN" altLang="en-US"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段细胞核内主要发生了</a:t>
            </a:r>
            <a:r>
              <a:rPr kumimoji="0" lang="en-US" altLang="zh-CN"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____________</a:t>
            </a:r>
            <a:r>
              <a:rPr kumimoji="0" lang="zh-CN" altLang="en-US"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endParaRPr kumimoji="0" lang="zh-CN" altLang="en-US" sz="2800" b="0" i="0" u="none" strike="noStrike" cap="none" normalizeH="0" baseline="0" dirty="0">
              <a:ln>
                <a:noFill/>
              </a:ln>
              <a:solidFill>
                <a:schemeClr val="tx1"/>
              </a:solidFill>
              <a:effectLst/>
              <a:latin typeface="Arial" panose="020B0604020202020204" pitchFamily="34" charset="0"/>
            </a:endParaRPr>
          </a:p>
        </p:txBody>
      </p:sp>
      <p:sp>
        <p:nvSpPr>
          <p:cNvPr id="7" name="文本框 6"/>
          <p:cNvSpPr txBox="1"/>
          <p:nvPr/>
        </p:nvSpPr>
        <p:spPr>
          <a:xfrm>
            <a:off x="7098145" y="4123200"/>
            <a:ext cx="6160654" cy="523220"/>
          </a:xfrm>
          <a:prstGeom prst="rect">
            <a:avLst/>
          </a:prstGeom>
          <a:noFill/>
        </p:spPr>
        <p:txBody>
          <a:bodyPr wrap="square">
            <a:spAutoFit/>
          </a:bodyPr>
          <a:lstStyle/>
          <a:p>
            <a:r>
              <a:rPr lang="zh-CN" altLang="zh-CN" sz="2800" b="1" kern="100" dirty="0">
                <a:solidFill>
                  <a:srgbClr val="FF0000"/>
                </a:solidFill>
                <a:effectLst/>
                <a:ea typeface="Calibri" panose="020F0502020204030204" pitchFamily="34" charset="0"/>
                <a:cs typeface="Times New Roman" panose="02020603050405020304" pitchFamily="18" charset="0"/>
              </a:rPr>
              <a:t> </a:t>
            </a:r>
            <a:r>
              <a:rPr lang="zh-CN" altLang="zh-CN" sz="2800" b="1"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雄性</a:t>
            </a:r>
            <a:endParaRPr lang="zh-CN" altLang="en-US" sz="2800" b="1" dirty="0"/>
          </a:p>
        </p:txBody>
      </p:sp>
      <p:sp>
        <p:nvSpPr>
          <p:cNvPr id="9" name="文本框 8"/>
          <p:cNvSpPr txBox="1"/>
          <p:nvPr/>
        </p:nvSpPr>
        <p:spPr>
          <a:xfrm>
            <a:off x="2930235" y="4543797"/>
            <a:ext cx="8642927" cy="523220"/>
          </a:xfrm>
          <a:prstGeom prst="rect">
            <a:avLst/>
          </a:prstGeom>
          <a:noFill/>
        </p:spPr>
        <p:txBody>
          <a:bodyPr wrap="square">
            <a:spAutoFit/>
          </a:bodyPr>
          <a:lstStyle/>
          <a:p>
            <a:r>
              <a:rPr lang="zh-CN" altLang="zh-CN" sz="2800" b="1" kern="100" dirty="0">
                <a:solidFill>
                  <a:srgbClr val="FF0000"/>
                </a:solidFill>
                <a:effectLst/>
                <a:ea typeface="Calibri" panose="020F0502020204030204" pitchFamily="34" charset="0"/>
                <a:cs typeface="Times New Roman" panose="02020603050405020304" pitchFamily="18" charset="0"/>
              </a:rPr>
              <a:t> </a:t>
            </a:r>
            <a:r>
              <a:rPr lang="zh-CN" altLang="zh-CN" sz="2800" b="1"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甲图在减数第一次分裂后期，细胞均等分裂</a:t>
            </a:r>
            <a:r>
              <a:rPr lang="zh-CN" altLang="zh-CN" sz="2800" b="1" kern="100" dirty="0">
                <a:solidFill>
                  <a:srgbClr val="FF0000"/>
                </a:solidFill>
                <a:effectLst/>
                <a:ea typeface="Calibri" panose="020F0502020204030204" pitchFamily="34" charset="0"/>
                <a:cs typeface="Times New Roman" panose="02020603050405020304" pitchFamily="18" charset="0"/>
              </a:rPr>
              <a:t> </a:t>
            </a:r>
            <a:r>
              <a:rPr lang="zh-CN" altLang="zh-CN" sz="2800" b="1"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a:t>
            </a:r>
            <a:r>
              <a:rPr lang="en-US" altLang="zh-CN" sz="2800" b="1"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2</a:t>
            </a:r>
            <a:r>
              <a:rPr lang="zh-CN" altLang="zh-CN" sz="2800" b="1"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分）</a:t>
            </a:r>
            <a:r>
              <a:rPr lang="en-US" altLang="zh-CN" sz="2800" b="1"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 </a:t>
            </a:r>
            <a:endParaRPr lang="zh-CN" altLang="en-US" sz="2800" b="1" dirty="0"/>
          </a:p>
        </p:txBody>
      </p:sp>
      <p:sp>
        <p:nvSpPr>
          <p:cNvPr id="11" name="文本框 10"/>
          <p:cNvSpPr txBox="1"/>
          <p:nvPr/>
        </p:nvSpPr>
        <p:spPr>
          <a:xfrm>
            <a:off x="3031837" y="5109962"/>
            <a:ext cx="6691744" cy="373179"/>
          </a:xfrm>
          <a:prstGeom prst="rect">
            <a:avLst/>
          </a:prstGeom>
          <a:noFill/>
        </p:spPr>
        <p:txBody>
          <a:bodyPr wrap="square">
            <a:spAutoFit/>
          </a:bodyPr>
          <a:lstStyle/>
          <a:p>
            <a:pPr indent="1066800" algn="l" fontAlgn="ctr">
              <a:lnSpc>
                <a:spcPts val="1800"/>
              </a:lnSpc>
            </a:pPr>
            <a:r>
              <a:rPr lang="en-US" altLang="zh-CN" sz="2800" b="1"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DNA</a:t>
            </a:r>
            <a:r>
              <a:rPr lang="zh-CN" altLang="zh-CN" sz="2800" b="1"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的复制</a:t>
            </a:r>
            <a:endParaRPr lang="zh-CN" altLang="zh-CN" sz="2800" b="1" kern="100" dirty="0">
              <a:effectLst/>
              <a:latin typeface="Calibri" panose="020F0502020204030204" pitchFamily="34" charset="0"/>
              <a:ea typeface="宋体" panose="02010600030101010101" pitchFamily="2" charset="-122"/>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0" y="0"/>
            <a:ext cx="11914909" cy="6370975"/>
          </a:xfrm>
          <a:prstGeom prst="rect">
            <a:avLst/>
          </a:prstGeom>
          <a:noFill/>
        </p:spPr>
        <p:txBody>
          <a:bodyPr wrap="square">
            <a:spAutoFit/>
          </a:bodyPr>
          <a:lstStyle/>
          <a:p>
            <a:pPr algn="l" fontAlgn="ctr">
              <a:lnSpc>
                <a:spcPct val="150000"/>
              </a:lnSpc>
            </a:pPr>
            <a:r>
              <a:rPr lang="en-US" altLang="zh-CN" sz="2400" kern="100" dirty="0">
                <a:solidFill>
                  <a:srgbClr val="000000"/>
                </a:solidFill>
                <a:effectLst/>
                <a:latin typeface="Times New Roman" panose="02020603050405020304" pitchFamily="18" charset="0"/>
                <a:ea typeface="宋体" panose="02010600030101010101" pitchFamily="2" charset="-122"/>
              </a:rPr>
              <a:t>(2)</a:t>
            </a:r>
            <a:r>
              <a:rPr lang="zh-CN" altLang="zh-CN" sz="2400" kern="100" dirty="0">
                <a:solidFill>
                  <a:srgbClr val="000000"/>
                </a:solidFill>
                <a:effectLst/>
                <a:latin typeface="Times New Roman" panose="02020603050405020304" pitchFamily="18" charset="0"/>
                <a:ea typeface="宋体" panose="02010600030101010101" pitchFamily="2" charset="-122"/>
              </a:rPr>
              <a:t>甲图可对应丙图的</a:t>
            </a:r>
            <a:r>
              <a:rPr lang="en-US" altLang="zh-CN" sz="2400" kern="100" dirty="0">
                <a:solidFill>
                  <a:srgbClr val="000000"/>
                </a:solidFill>
                <a:effectLst/>
                <a:latin typeface="Times New Roman" panose="02020603050405020304" pitchFamily="18" charset="0"/>
                <a:ea typeface="宋体" panose="02010600030101010101" pitchFamily="2" charset="-122"/>
              </a:rPr>
              <a:t>_____________</a:t>
            </a:r>
            <a:r>
              <a:rPr lang="zh-CN" altLang="zh-CN" sz="2400" kern="100" dirty="0">
                <a:solidFill>
                  <a:srgbClr val="000000"/>
                </a:solidFill>
                <a:effectLst/>
                <a:latin typeface="Times New Roman" panose="02020603050405020304" pitchFamily="18" charset="0"/>
                <a:ea typeface="宋体" panose="02010600030101010101" pitchFamily="2" charset="-122"/>
              </a:rPr>
              <a:t>段。与甲图相比，乙图所示细胞分裂产生的子细胞染色体组成</a:t>
            </a:r>
            <a:r>
              <a:rPr lang="en-US" altLang="zh-CN" sz="2400" kern="100" dirty="0">
                <a:solidFill>
                  <a:srgbClr val="000000"/>
                </a:solidFill>
                <a:effectLst/>
                <a:latin typeface="Times New Roman" panose="02020603050405020304" pitchFamily="18" charset="0"/>
                <a:ea typeface="宋体" panose="02010600030101010101" pitchFamily="2" charset="-122"/>
              </a:rPr>
              <a:t>____________</a:t>
            </a:r>
            <a:r>
              <a:rPr lang="zh-CN" altLang="zh-CN" sz="2400" kern="100" dirty="0">
                <a:solidFill>
                  <a:srgbClr val="000000"/>
                </a:solidFill>
                <a:effectLst/>
                <a:latin typeface="Times New Roman" panose="02020603050405020304" pitchFamily="18" charset="0"/>
                <a:ea typeface="宋体" panose="02010600030101010101" pitchFamily="2" charset="-122"/>
              </a:rPr>
              <a:t>（填</a:t>
            </a:r>
            <a:r>
              <a:rPr lang="en-US" altLang="zh-CN" sz="2400" kern="100" dirty="0">
                <a:solidFill>
                  <a:srgbClr val="000000"/>
                </a:solidFill>
                <a:effectLst/>
                <a:latin typeface="Times New Roman" panose="02020603050405020304" pitchFamily="18" charset="0"/>
                <a:ea typeface="宋体" panose="02010600030101010101" pitchFamily="2" charset="-122"/>
              </a:rPr>
              <a:t>“</a:t>
            </a:r>
            <a:r>
              <a:rPr lang="zh-CN" altLang="zh-CN" sz="2400" kern="100" dirty="0">
                <a:solidFill>
                  <a:srgbClr val="000000"/>
                </a:solidFill>
                <a:effectLst/>
                <a:latin typeface="Times New Roman" panose="02020603050405020304" pitchFamily="18" charset="0"/>
                <a:ea typeface="宋体" panose="02010600030101010101" pitchFamily="2" charset="-122"/>
              </a:rPr>
              <a:t>相同</a:t>
            </a:r>
            <a:r>
              <a:rPr lang="en-US" altLang="zh-CN" sz="2400" kern="100" dirty="0">
                <a:solidFill>
                  <a:srgbClr val="000000"/>
                </a:solidFill>
                <a:effectLst/>
                <a:latin typeface="Times New Roman" panose="02020603050405020304" pitchFamily="18" charset="0"/>
                <a:ea typeface="宋体" panose="02010600030101010101" pitchFamily="2" charset="-122"/>
              </a:rPr>
              <a:t>”</a:t>
            </a:r>
            <a:r>
              <a:rPr lang="zh-CN" altLang="zh-CN" sz="2400" kern="100" dirty="0">
                <a:solidFill>
                  <a:srgbClr val="000000"/>
                </a:solidFill>
                <a:effectLst/>
                <a:latin typeface="Times New Roman" panose="02020603050405020304" pitchFamily="18" charset="0"/>
                <a:ea typeface="宋体" panose="02010600030101010101" pitchFamily="2" charset="-122"/>
              </a:rPr>
              <a:t>或</a:t>
            </a:r>
            <a:r>
              <a:rPr lang="en-US" altLang="zh-CN" sz="2400" kern="100" dirty="0">
                <a:solidFill>
                  <a:srgbClr val="000000"/>
                </a:solidFill>
                <a:effectLst/>
                <a:latin typeface="Times New Roman" panose="02020603050405020304" pitchFamily="18" charset="0"/>
                <a:ea typeface="宋体" panose="02010600030101010101" pitchFamily="2" charset="-122"/>
              </a:rPr>
              <a:t>“</a:t>
            </a:r>
            <a:r>
              <a:rPr lang="zh-CN" altLang="zh-CN" sz="2400" kern="100" dirty="0">
                <a:solidFill>
                  <a:srgbClr val="000000"/>
                </a:solidFill>
                <a:effectLst/>
                <a:latin typeface="Times New Roman" panose="02020603050405020304" pitchFamily="18" charset="0"/>
                <a:ea typeface="宋体" panose="02010600030101010101" pitchFamily="2" charset="-122"/>
              </a:rPr>
              <a:t>不相同</a:t>
            </a:r>
            <a:r>
              <a:rPr lang="en-US" altLang="zh-CN" sz="2400" kern="100" dirty="0">
                <a:solidFill>
                  <a:srgbClr val="000000"/>
                </a:solidFill>
                <a:effectLst/>
                <a:latin typeface="Times New Roman" panose="02020603050405020304" pitchFamily="18" charset="0"/>
                <a:ea typeface="宋体" panose="02010600030101010101" pitchFamily="2" charset="-122"/>
              </a:rPr>
              <a:t>”</a:t>
            </a:r>
            <a:r>
              <a:rPr lang="zh-CN" altLang="zh-CN" sz="2400" kern="100" dirty="0">
                <a:solidFill>
                  <a:srgbClr val="000000"/>
                </a:solidFill>
                <a:effectLst/>
                <a:latin typeface="Times New Roman" panose="02020603050405020304" pitchFamily="18" charset="0"/>
                <a:ea typeface="宋体" panose="02010600030101010101" pitchFamily="2" charset="-122"/>
              </a:rPr>
              <a:t>），这种分裂方式对生物体的意义是</a:t>
            </a:r>
            <a:r>
              <a:rPr lang="en-US" altLang="zh-CN" sz="2400" kern="100" dirty="0">
                <a:solidFill>
                  <a:srgbClr val="000000"/>
                </a:solidFill>
                <a:effectLst/>
                <a:latin typeface="Times New Roman" panose="02020603050405020304" pitchFamily="18" charset="0"/>
                <a:ea typeface="宋体" panose="02010600030101010101" pitchFamily="2" charset="-122"/>
              </a:rPr>
              <a:t>________________________</a:t>
            </a:r>
            <a:r>
              <a:rPr lang="zh-CN" altLang="zh-CN" sz="2400" kern="100" dirty="0">
                <a:solidFill>
                  <a:srgbClr val="000000"/>
                </a:solidFill>
                <a:effectLst/>
                <a:latin typeface="Times New Roman" panose="02020603050405020304" pitchFamily="18" charset="0"/>
                <a:ea typeface="宋体" panose="02010600030101010101" pitchFamily="2" charset="-122"/>
              </a:rPr>
              <a:t>。</a:t>
            </a:r>
            <a:endParaRPr lang="zh-CN" altLang="zh-CN" sz="2400" kern="100" dirty="0">
              <a:effectLst/>
              <a:latin typeface="Times New Roman" panose="02020603050405020304" pitchFamily="18" charset="0"/>
              <a:ea typeface="宋体" panose="02010600030101010101" pitchFamily="2" charset="-122"/>
            </a:endParaRPr>
          </a:p>
          <a:p>
            <a:pPr algn="l" fontAlgn="ctr">
              <a:lnSpc>
                <a:spcPct val="150000"/>
              </a:lnSpc>
            </a:pPr>
            <a:endParaRPr lang="en-US" altLang="zh-CN" sz="2400" kern="100" dirty="0">
              <a:solidFill>
                <a:srgbClr val="000000"/>
              </a:solidFill>
              <a:effectLst/>
              <a:latin typeface="Times New Roman" panose="02020603050405020304" pitchFamily="18" charset="0"/>
              <a:ea typeface="宋体" panose="02010600030101010101" pitchFamily="2" charset="-122"/>
            </a:endParaRPr>
          </a:p>
          <a:p>
            <a:pPr algn="l" fontAlgn="ctr"/>
            <a:r>
              <a:rPr lang="en-US" altLang="zh-CN" sz="2400" kern="100" dirty="0">
                <a:solidFill>
                  <a:srgbClr val="000000"/>
                </a:solidFill>
                <a:effectLst/>
                <a:latin typeface="Times New Roman" panose="02020603050405020304" pitchFamily="18" charset="0"/>
                <a:ea typeface="宋体" panose="02010600030101010101" pitchFamily="2" charset="-122"/>
              </a:rPr>
              <a:t>(3)</a:t>
            </a:r>
            <a:r>
              <a:rPr lang="zh-CN" altLang="zh-CN" sz="2400" kern="100" dirty="0">
                <a:solidFill>
                  <a:srgbClr val="000000"/>
                </a:solidFill>
                <a:effectLst/>
                <a:latin typeface="Times New Roman" panose="02020603050405020304" pitchFamily="18" charset="0"/>
                <a:ea typeface="宋体" panose="02010600030101010101" pitchFamily="2" charset="-122"/>
              </a:rPr>
              <a:t>在同种细胞组成的细胞群体中，不同的细胞可能处于细胞周期的不同时期（</a:t>
            </a:r>
            <a:r>
              <a:rPr lang="en-US" altLang="zh-CN" sz="2400" kern="100" dirty="0">
                <a:solidFill>
                  <a:srgbClr val="000000"/>
                </a:solidFill>
                <a:effectLst/>
                <a:latin typeface="Times New Roman" panose="02020603050405020304" pitchFamily="18" charset="0"/>
                <a:ea typeface="宋体" panose="02010600030101010101" pitchFamily="2" charset="-122"/>
              </a:rPr>
              <a:t>G</a:t>
            </a:r>
            <a:r>
              <a:rPr lang="en-US" altLang="zh-CN" sz="2400" kern="100" baseline="-25000" dirty="0">
                <a:solidFill>
                  <a:srgbClr val="000000"/>
                </a:solidFill>
                <a:effectLst/>
                <a:latin typeface="Times New Roman" panose="02020603050405020304" pitchFamily="18" charset="0"/>
                <a:ea typeface="宋体" panose="02010600030101010101" pitchFamily="2" charset="-122"/>
              </a:rPr>
              <a:t>1</a:t>
            </a:r>
            <a:r>
              <a:rPr lang="en-US" altLang="zh-CN" sz="2400" kern="100" dirty="0">
                <a:solidFill>
                  <a:srgbClr val="000000"/>
                </a:solidFill>
                <a:effectLst/>
                <a:latin typeface="Times New Roman" panose="02020603050405020304" pitchFamily="18" charset="0"/>
                <a:ea typeface="宋体" panose="02010600030101010101" pitchFamily="2" charset="-122"/>
              </a:rPr>
              <a:t>-DNA</a:t>
            </a:r>
            <a:r>
              <a:rPr lang="zh-CN" altLang="zh-CN" sz="2400" kern="100" dirty="0">
                <a:solidFill>
                  <a:srgbClr val="000000"/>
                </a:solidFill>
                <a:effectLst/>
                <a:latin typeface="Times New Roman" panose="02020603050405020304" pitchFamily="18" charset="0"/>
                <a:ea typeface="宋体" panose="02010600030101010101" pitchFamily="2" charset="-122"/>
              </a:rPr>
              <a:t>合成前期、</a:t>
            </a:r>
            <a:r>
              <a:rPr lang="en-US" altLang="zh-CN" sz="2400" kern="100" dirty="0">
                <a:solidFill>
                  <a:srgbClr val="000000"/>
                </a:solidFill>
                <a:effectLst/>
                <a:latin typeface="Times New Roman" panose="02020603050405020304" pitchFamily="18" charset="0"/>
                <a:ea typeface="宋体" panose="02010600030101010101" pitchFamily="2" charset="-122"/>
              </a:rPr>
              <a:t>S-DNA</a:t>
            </a:r>
            <a:r>
              <a:rPr lang="zh-CN" altLang="zh-CN" sz="2400" kern="100" dirty="0">
                <a:solidFill>
                  <a:srgbClr val="000000"/>
                </a:solidFill>
                <a:effectLst/>
                <a:latin typeface="Times New Roman" panose="02020603050405020304" pitchFamily="18" charset="0"/>
                <a:ea typeface="宋体" panose="02010600030101010101" pitchFamily="2" charset="-122"/>
              </a:rPr>
              <a:t>合成期、</a:t>
            </a:r>
            <a:r>
              <a:rPr lang="en-US" altLang="zh-CN" sz="2400" kern="100" dirty="0">
                <a:solidFill>
                  <a:srgbClr val="000000"/>
                </a:solidFill>
                <a:effectLst/>
                <a:latin typeface="Times New Roman" panose="02020603050405020304" pitchFamily="18" charset="0"/>
                <a:ea typeface="宋体" panose="02010600030101010101" pitchFamily="2" charset="-122"/>
              </a:rPr>
              <a:t>G</a:t>
            </a:r>
            <a:r>
              <a:rPr lang="en-US" altLang="zh-CN" sz="2400" kern="100" baseline="-25000" dirty="0">
                <a:solidFill>
                  <a:srgbClr val="000000"/>
                </a:solidFill>
                <a:effectLst/>
                <a:latin typeface="Times New Roman" panose="02020603050405020304" pitchFamily="18" charset="0"/>
                <a:ea typeface="宋体" panose="02010600030101010101" pitchFamily="2" charset="-122"/>
              </a:rPr>
              <a:t>2</a:t>
            </a:r>
            <a:r>
              <a:rPr lang="en-US" altLang="zh-CN" sz="2400" kern="100" dirty="0">
                <a:solidFill>
                  <a:srgbClr val="000000"/>
                </a:solidFill>
                <a:effectLst/>
                <a:latin typeface="Times New Roman" panose="02020603050405020304" pitchFamily="18" charset="0"/>
                <a:ea typeface="宋体" panose="02010600030101010101" pitchFamily="2" charset="-122"/>
              </a:rPr>
              <a:t>-DNA</a:t>
            </a:r>
            <a:r>
              <a:rPr lang="zh-CN" altLang="zh-CN" sz="2400" kern="100" dirty="0">
                <a:solidFill>
                  <a:srgbClr val="000000"/>
                </a:solidFill>
                <a:effectLst/>
                <a:latin typeface="Times New Roman" panose="02020603050405020304" pitchFamily="18" charset="0"/>
                <a:ea typeface="宋体" panose="02010600030101010101" pitchFamily="2" charset="-122"/>
              </a:rPr>
              <a:t>合成后期、</a:t>
            </a:r>
            <a:r>
              <a:rPr lang="en-US" altLang="zh-CN" sz="2400" kern="100" dirty="0">
                <a:solidFill>
                  <a:srgbClr val="000000"/>
                </a:solidFill>
                <a:effectLst/>
                <a:latin typeface="Times New Roman" panose="02020603050405020304" pitchFamily="18" charset="0"/>
                <a:ea typeface="宋体" panose="02010600030101010101" pitchFamily="2" charset="-122"/>
              </a:rPr>
              <a:t>M-</a:t>
            </a:r>
            <a:r>
              <a:rPr lang="zh-CN" altLang="zh-CN" sz="2400" kern="100" dirty="0">
                <a:solidFill>
                  <a:srgbClr val="000000"/>
                </a:solidFill>
                <a:effectLst/>
                <a:latin typeface="Times New Roman" panose="02020603050405020304" pitchFamily="18" charset="0"/>
                <a:ea typeface="宋体" panose="02010600030101010101" pitchFamily="2" charset="-122"/>
              </a:rPr>
              <a:t>分裂期）。胸腺嘧啶脱氧核苷（</a:t>
            </a:r>
            <a:r>
              <a:rPr lang="en-US" altLang="zh-CN" sz="2400" kern="100" dirty="0" err="1">
                <a:solidFill>
                  <a:srgbClr val="000000"/>
                </a:solidFill>
                <a:effectLst/>
                <a:latin typeface="Times New Roman" panose="02020603050405020304" pitchFamily="18" charset="0"/>
                <a:ea typeface="宋体" panose="02010600030101010101" pitchFamily="2" charset="-122"/>
              </a:rPr>
              <a:t>TdR</a:t>
            </a:r>
            <a:r>
              <a:rPr lang="zh-CN" altLang="zh-CN" sz="2400" kern="100" dirty="0">
                <a:solidFill>
                  <a:srgbClr val="000000"/>
                </a:solidFill>
                <a:effectLst/>
                <a:latin typeface="Times New Roman" panose="02020603050405020304" pitchFamily="18" charset="0"/>
                <a:ea typeface="宋体" panose="02010600030101010101" pitchFamily="2" charset="-122"/>
              </a:rPr>
              <a:t>）只抑制</a:t>
            </a:r>
            <a:r>
              <a:rPr lang="en-US" altLang="zh-CN" sz="2400" kern="100" dirty="0">
                <a:solidFill>
                  <a:srgbClr val="000000"/>
                </a:solidFill>
                <a:effectLst/>
                <a:latin typeface="Times New Roman" panose="02020603050405020304" pitchFamily="18" charset="0"/>
                <a:ea typeface="宋体" panose="02010600030101010101" pitchFamily="2" charset="-122"/>
              </a:rPr>
              <a:t>S</a:t>
            </a:r>
            <a:r>
              <a:rPr lang="zh-CN" altLang="zh-CN" sz="2400" kern="100" dirty="0">
                <a:solidFill>
                  <a:srgbClr val="000000"/>
                </a:solidFill>
                <a:effectLst/>
                <a:latin typeface="Times New Roman" panose="02020603050405020304" pitchFamily="18" charset="0"/>
                <a:ea typeface="宋体" panose="02010600030101010101" pitchFamily="2" charset="-122"/>
              </a:rPr>
              <a:t>期</a:t>
            </a:r>
            <a:r>
              <a:rPr lang="en-US" altLang="zh-CN" sz="2400" kern="100" dirty="0">
                <a:solidFill>
                  <a:srgbClr val="000000"/>
                </a:solidFill>
                <a:effectLst/>
                <a:latin typeface="Times New Roman" panose="02020603050405020304" pitchFamily="18" charset="0"/>
                <a:ea typeface="宋体" panose="02010600030101010101" pitchFamily="2" charset="-122"/>
              </a:rPr>
              <a:t>DNA</a:t>
            </a:r>
            <a:r>
              <a:rPr lang="zh-CN" altLang="zh-CN" sz="2400" kern="100" dirty="0">
                <a:solidFill>
                  <a:srgbClr val="000000"/>
                </a:solidFill>
                <a:effectLst/>
                <a:latin typeface="Times New Roman" panose="02020603050405020304" pitchFamily="18" charset="0"/>
                <a:ea typeface="宋体" panose="02010600030101010101" pitchFamily="2" charset="-122"/>
              </a:rPr>
              <a:t>的合成，对其他时期不起作用，故用</a:t>
            </a:r>
            <a:r>
              <a:rPr lang="en-US" altLang="zh-CN" sz="2400" kern="100" dirty="0" err="1">
                <a:solidFill>
                  <a:srgbClr val="000000"/>
                </a:solidFill>
                <a:effectLst/>
                <a:latin typeface="Times New Roman" panose="02020603050405020304" pitchFamily="18" charset="0"/>
                <a:ea typeface="宋体" panose="02010600030101010101" pitchFamily="2" charset="-122"/>
              </a:rPr>
              <a:t>TdR</a:t>
            </a:r>
            <a:r>
              <a:rPr lang="zh-CN" altLang="zh-CN" sz="2400" kern="100" dirty="0">
                <a:solidFill>
                  <a:srgbClr val="000000"/>
                </a:solidFill>
                <a:effectLst/>
                <a:latin typeface="Times New Roman" panose="02020603050405020304" pitchFamily="18" charset="0"/>
                <a:ea typeface="宋体" panose="02010600030101010101" pitchFamily="2" charset="-122"/>
              </a:rPr>
              <a:t>处理可将整个细胞群体同步到同一时期。将</a:t>
            </a:r>
            <a:r>
              <a:rPr lang="en-US" altLang="zh-CN" sz="2400" kern="100" dirty="0" err="1">
                <a:solidFill>
                  <a:srgbClr val="000000"/>
                </a:solidFill>
                <a:effectLst/>
                <a:latin typeface="Times New Roman" panose="02020603050405020304" pitchFamily="18" charset="0"/>
                <a:ea typeface="宋体" panose="02010600030101010101" pitchFamily="2" charset="-122"/>
              </a:rPr>
              <a:t>TdR</a:t>
            </a:r>
            <a:r>
              <a:rPr lang="zh-CN" altLang="zh-CN" sz="2400" kern="100" dirty="0">
                <a:solidFill>
                  <a:srgbClr val="000000"/>
                </a:solidFill>
                <a:effectLst/>
                <a:latin typeface="Times New Roman" panose="02020603050405020304" pitchFamily="18" charset="0"/>
                <a:ea typeface="宋体" panose="02010600030101010101" pitchFamily="2" charset="-122"/>
              </a:rPr>
              <a:t>添加到培养液中，在培养时间为</a:t>
            </a:r>
            <a:r>
              <a:rPr lang="en-US" altLang="zh-CN" sz="2400" kern="100" dirty="0">
                <a:solidFill>
                  <a:srgbClr val="000000"/>
                </a:solidFill>
                <a:effectLst/>
                <a:latin typeface="Times New Roman" panose="02020603050405020304" pitchFamily="18" charset="0"/>
                <a:ea typeface="宋体" panose="02010600030101010101" pitchFamily="2" charset="-122"/>
              </a:rPr>
              <a:t>_____________</a:t>
            </a:r>
            <a:r>
              <a:rPr lang="zh-CN" altLang="zh-CN" sz="2400" kern="100" dirty="0">
                <a:solidFill>
                  <a:srgbClr val="000000"/>
                </a:solidFill>
                <a:effectLst/>
                <a:latin typeface="Times New Roman" panose="02020603050405020304" pitchFamily="18" charset="0"/>
                <a:ea typeface="宋体" panose="02010600030101010101" pitchFamily="2" charset="-122"/>
              </a:rPr>
              <a:t>（用细胞周期中的时期表示）后，所有细胞都被抑制在</a:t>
            </a:r>
            <a:r>
              <a:rPr lang="en-US" altLang="zh-CN" sz="2400" kern="100" dirty="0">
                <a:solidFill>
                  <a:srgbClr val="000000"/>
                </a:solidFill>
                <a:effectLst/>
                <a:latin typeface="Times New Roman" panose="02020603050405020304" pitchFamily="18" charset="0"/>
                <a:ea typeface="宋体" panose="02010600030101010101" pitchFamily="2" charset="-122"/>
              </a:rPr>
              <a:t>S</a:t>
            </a:r>
            <a:r>
              <a:rPr lang="zh-CN" altLang="zh-CN" sz="2400" kern="100" dirty="0">
                <a:solidFill>
                  <a:srgbClr val="000000"/>
                </a:solidFill>
                <a:effectLst/>
                <a:latin typeface="Times New Roman" panose="02020603050405020304" pitchFamily="18" charset="0"/>
                <a:ea typeface="宋体" panose="02010600030101010101" pitchFamily="2" charset="-122"/>
              </a:rPr>
              <a:t>期。</a:t>
            </a:r>
            <a:endParaRPr lang="zh-CN" altLang="zh-CN" sz="2400" kern="100" dirty="0">
              <a:effectLst/>
              <a:latin typeface="Times New Roman" panose="02020603050405020304" pitchFamily="18" charset="0"/>
              <a:ea typeface="宋体" panose="02010600030101010101" pitchFamily="2" charset="-122"/>
            </a:endParaRPr>
          </a:p>
          <a:p>
            <a:pPr algn="l" fontAlgn="ctr">
              <a:lnSpc>
                <a:spcPct val="150000"/>
              </a:lnSpc>
            </a:pPr>
            <a:r>
              <a:rPr lang="en-US" altLang="zh-CN" sz="2400" kern="100" dirty="0">
                <a:solidFill>
                  <a:srgbClr val="000000"/>
                </a:solidFill>
                <a:effectLst/>
                <a:latin typeface="Times New Roman" panose="02020603050405020304" pitchFamily="18" charset="0"/>
                <a:ea typeface="宋体" panose="02010600030101010101" pitchFamily="2" charset="-122"/>
              </a:rPr>
              <a:t>(4)</a:t>
            </a:r>
            <a:r>
              <a:rPr lang="zh-CN" altLang="zh-CN" sz="2400" kern="100" dirty="0">
                <a:solidFill>
                  <a:srgbClr val="000000"/>
                </a:solidFill>
                <a:effectLst/>
                <a:latin typeface="Times New Roman" panose="02020603050405020304" pitchFamily="18" charset="0"/>
                <a:ea typeface="宋体" panose="02010600030101010101" pitchFamily="2" charset="-122"/>
              </a:rPr>
              <a:t>研究发现，处于抑制状态的细胞，在洗脱</a:t>
            </a:r>
            <a:r>
              <a:rPr lang="en-US" altLang="zh-CN" sz="2400" kern="100" dirty="0" err="1">
                <a:solidFill>
                  <a:srgbClr val="000000"/>
                </a:solidFill>
                <a:effectLst/>
                <a:latin typeface="Times New Roman" panose="02020603050405020304" pitchFamily="18" charset="0"/>
                <a:ea typeface="宋体" panose="02010600030101010101" pitchFamily="2" charset="-122"/>
              </a:rPr>
              <a:t>TdR</a:t>
            </a:r>
            <a:r>
              <a:rPr lang="zh-CN" altLang="zh-CN" sz="2400" kern="100" dirty="0">
                <a:solidFill>
                  <a:srgbClr val="000000"/>
                </a:solidFill>
                <a:effectLst/>
                <a:latin typeface="Times New Roman" panose="02020603050405020304" pitchFamily="18" charset="0"/>
                <a:ea typeface="宋体" panose="02010600030101010101" pitchFamily="2" charset="-122"/>
              </a:rPr>
              <a:t>后，细胞继续分裂。采用</a:t>
            </a:r>
            <a:r>
              <a:rPr lang="en-US" altLang="zh-CN" sz="2400" kern="100" dirty="0" err="1">
                <a:solidFill>
                  <a:srgbClr val="000000"/>
                </a:solidFill>
                <a:effectLst/>
                <a:latin typeface="Times New Roman" panose="02020603050405020304" pitchFamily="18" charset="0"/>
                <a:ea typeface="宋体" panose="02010600030101010101" pitchFamily="2" charset="-122"/>
              </a:rPr>
              <a:t>TdR</a:t>
            </a:r>
            <a:r>
              <a:rPr lang="zh-CN" altLang="zh-CN" sz="2400" kern="100" dirty="0">
                <a:solidFill>
                  <a:srgbClr val="000000"/>
                </a:solidFill>
                <a:effectLst/>
                <a:latin typeface="Times New Roman" panose="02020603050405020304" pitchFamily="18" charset="0"/>
                <a:ea typeface="宋体" panose="02010600030101010101" pitchFamily="2" charset="-122"/>
              </a:rPr>
              <a:t>第一次阻断的细胞都处于</a:t>
            </a:r>
            <a:r>
              <a:rPr lang="en-US" altLang="zh-CN" sz="2400" kern="100" dirty="0">
                <a:solidFill>
                  <a:srgbClr val="000000"/>
                </a:solidFill>
                <a:effectLst/>
                <a:latin typeface="Times New Roman" panose="02020603050405020304" pitchFamily="18" charset="0"/>
                <a:ea typeface="宋体" panose="02010600030101010101" pitchFamily="2" charset="-122"/>
              </a:rPr>
              <a:t>S</a:t>
            </a:r>
            <a:r>
              <a:rPr lang="zh-CN" altLang="zh-CN" sz="2400" kern="100" dirty="0">
                <a:solidFill>
                  <a:srgbClr val="000000"/>
                </a:solidFill>
                <a:effectLst/>
                <a:latin typeface="Times New Roman" panose="02020603050405020304" pitchFamily="18" charset="0"/>
                <a:ea typeface="宋体" panose="02010600030101010101" pitchFamily="2" charset="-122"/>
              </a:rPr>
              <a:t>期，此时的</a:t>
            </a:r>
            <a:r>
              <a:rPr lang="en-US" altLang="zh-CN" sz="2400" kern="100" dirty="0">
                <a:solidFill>
                  <a:srgbClr val="000000"/>
                </a:solidFill>
                <a:effectLst/>
                <a:latin typeface="Times New Roman" panose="02020603050405020304" pitchFamily="18" charset="0"/>
                <a:ea typeface="宋体" panose="02010600030101010101" pitchFamily="2" charset="-122"/>
              </a:rPr>
              <a:t>S</a:t>
            </a:r>
            <a:r>
              <a:rPr lang="zh-CN" altLang="zh-CN" sz="2400" kern="100" dirty="0">
                <a:solidFill>
                  <a:srgbClr val="000000"/>
                </a:solidFill>
                <a:effectLst/>
                <a:latin typeface="Times New Roman" panose="02020603050405020304" pitchFamily="18" charset="0"/>
                <a:ea typeface="宋体" panose="02010600030101010101" pitchFamily="2" charset="-122"/>
              </a:rPr>
              <a:t>期细胞可能处于</a:t>
            </a:r>
            <a:r>
              <a:rPr lang="en-US" altLang="zh-CN" sz="2400" kern="100" dirty="0">
                <a:solidFill>
                  <a:srgbClr val="000000"/>
                </a:solidFill>
                <a:effectLst/>
                <a:latin typeface="Times New Roman" panose="02020603050405020304" pitchFamily="18" charset="0"/>
                <a:ea typeface="宋体" panose="02010600030101010101" pitchFamily="2" charset="-122"/>
              </a:rPr>
              <a:t>S</a:t>
            </a:r>
            <a:r>
              <a:rPr lang="zh-CN" altLang="zh-CN" sz="2400" kern="100" dirty="0">
                <a:solidFill>
                  <a:srgbClr val="000000"/>
                </a:solidFill>
                <a:effectLst/>
                <a:latin typeface="Times New Roman" panose="02020603050405020304" pitchFamily="18" charset="0"/>
                <a:ea typeface="宋体" panose="02010600030101010101" pitchFamily="2" charset="-122"/>
              </a:rPr>
              <a:t>期的任何时期。请思考，如何操作才能得到处于</a:t>
            </a:r>
            <a:r>
              <a:rPr lang="en-US" altLang="zh-CN" sz="2400" kern="100" dirty="0">
                <a:solidFill>
                  <a:srgbClr val="000000"/>
                </a:solidFill>
                <a:effectLst/>
                <a:latin typeface="Times New Roman" panose="02020603050405020304" pitchFamily="18" charset="0"/>
                <a:ea typeface="宋体" panose="02010600030101010101" pitchFamily="2" charset="-122"/>
              </a:rPr>
              <a:t>G</a:t>
            </a:r>
            <a:r>
              <a:rPr lang="en-US" altLang="zh-CN" sz="2400" kern="100" baseline="-25000" dirty="0">
                <a:solidFill>
                  <a:srgbClr val="000000"/>
                </a:solidFill>
                <a:effectLst/>
                <a:latin typeface="Times New Roman" panose="02020603050405020304" pitchFamily="18" charset="0"/>
                <a:ea typeface="宋体" panose="02010600030101010101" pitchFamily="2" charset="-122"/>
              </a:rPr>
              <a:t>1</a:t>
            </a:r>
            <a:r>
              <a:rPr lang="zh-CN" altLang="zh-CN" sz="2400" kern="100" dirty="0">
                <a:solidFill>
                  <a:srgbClr val="000000"/>
                </a:solidFill>
                <a:effectLst/>
                <a:latin typeface="Times New Roman" panose="02020603050405020304" pitchFamily="18" charset="0"/>
                <a:ea typeface="宋体" panose="02010600030101010101" pitchFamily="2" charset="-122"/>
              </a:rPr>
              <a:t>和</a:t>
            </a:r>
            <a:r>
              <a:rPr lang="en-US" altLang="zh-CN" sz="2400" kern="100" dirty="0">
                <a:solidFill>
                  <a:srgbClr val="000000"/>
                </a:solidFill>
                <a:effectLst/>
                <a:latin typeface="Times New Roman" panose="02020603050405020304" pitchFamily="18" charset="0"/>
                <a:ea typeface="宋体" panose="02010600030101010101" pitchFamily="2" charset="-122"/>
              </a:rPr>
              <a:t>S</a:t>
            </a:r>
            <a:r>
              <a:rPr lang="zh-CN" altLang="zh-CN" sz="2400" kern="100" dirty="0">
                <a:solidFill>
                  <a:srgbClr val="000000"/>
                </a:solidFill>
                <a:effectLst/>
                <a:latin typeface="Times New Roman" panose="02020603050405020304" pitchFamily="18" charset="0"/>
                <a:ea typeface="宋体" panose="02010600030101010101" pitchFamily="2" charset="-122"/>
              </a:rPr>
              <a:t>期交界处的细胞</a:t>
            </a:r>
            <a:r>
              <a:rPr lang="en-US" altLang="zh-CN" sz="2400" kern="100" dirty="0">
                <a:solidFill>
                  <a:srgbClr val="000000"/>
                </a:solidFill>
                <a:effectLst/>
                <a:latin typeface="Times New Roman" panose="02020603050405020304" pitchFamily="18" charset="0"/>
                <a:ea typeface="宋体" panose="02010600030101010101" pitchFamily="2" charset="-122"/>
              </a:rPr>
              <a:t>? ________________________________________________________________________</a:t>
            </a:r>
            <a:r>
              <a:rPr lang="zh-CN" altLang="zh-CN" sz="2400" kern="100" dirty="0">
                <a:solidFill>
                  <a:srgbClr val="000000"/>
                </a:solidFill>
                <a:effectLst/>
                <a:latin typeface="Times New Roman" panose="02020603050405020304" pitchFamily="18" charset="0"/>
                <a:ea typeface="宋体" panose="02010600030101010101" pitchFamily="2" charset="-122"/>
              </a:rPr>
              <a:t>。</a:t>
            </a:r>
            <a:endParaRPr lang="zh-CN" altLang="zh-CN" sz="2400" kern="100" dirty="0">
              <a:effectLst/>
              <a:latin typeface="Times New Roman" panose="02020603050405020304" pitchFamily="18" charset="0"/>
              <a:ea typeface="宋体" panose="02010600030101010101" pitchFamily="2" charset="-122"/>
            </a:endParaRPr>
          </a:p>
        </p:txBody>
      </p:sp>
      <p:sp>
        <p:nvSpPr>
          <p:cNvPr id="7" name="文本框 6"/>
          <p:cNvSpPr txBox="1"/>
          <p:nvPr/>
        </p:nvSpPr>
        <p:spPr>
          <a:xfrm>
            <a:off x="3285836" y="207879"/>
            <a:ext cx="6146800" cy="523220"/>
          </a:xfrm>
          <a:prstGeom prst="rect">
            <a:avLst/>
          </a:prstGeom>
          <a:noFill/>
        </p:spPr>
        <p:txBody>
          <a:bodyPr wrap="square">
            <a:spAutoFit/>
          </a:bodyPr>
          <a:lstStyle/>
          <a:p>
            <a:r>
              <a:rPr lang="en-US" altLang="zh-CN" sz="2800" kern="100" dirty="0" err="1">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bc</a:t>
            </a:r>
            <a:endParaRPr lang="zh-CN" altLang="en-US" sz="2800" dirty="0"/>
          </a:p>
        </p:txBody>
      </p:sp>
      <p:sp>
        <p:nvSpPr>
          <p:cNvPr id="9" name="文本框 8"/>
          <p:cNvSpPr txBox="1"/>
          <p:nvPr/>
        </p:nvSpPr>
        <p:spPr>
          <a:xfrm>
            <a:off x="2103581" y="677368"/>
            <a:ext cx="6146800" cy="523220"/>
          </a:xfrm>
          <a:prstGeom prst="rect">
            <a:avLst/>
          </a:prstGeom>
          <a:noFill/>
        </p:spPr>
        <p:txBody>
          <a:bodyPr wrap="square">
            <a:spAutoFit/>
          </a:bodyPr>
          <a:lstStyle/>
          <a:p>
            <a:r>
              <a:rPr lang="zh-CN" altLang="zh-CN" sz="28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相同</a:t>
            </a:r>
            <a:endParaRPr lang="zh-CN" altLang="en-US" sz="2800" dirty="0"/>
          </a:p>
        </p:txBody>
      </p:sp>
      <p:sp>
        <p:nvSpPr>
          <p:cNvPr id="11" name="文本框 10"/>
          <p:cNvSpPr txBox="1"/>
          <p:nvPr/>
        </p:nvSpPr>
        <p:spPr>
          <a:xfrm>
            <a:off x="-64655" y="1200588"/>
            <a:ext cx="11979564" cy="954107"/>
          </a:xfrm>
          <a:prstGeom prst="rect">
            <a:avLst/>
          </a:prstGeom>
          <a:noFill/>
        </p:spPr>
        <p:txBody>
          <a:bodyPr wrap="square">
            <a:spAutoFit/>
          </a:bodyPr>
          <a:lstStyle/>
          <a:p>
            <a:pPr indent="400050" algn="l" fontAlgn="ctr"/>
            <a:r>
              <a:rPr lang="zh-CN" altLang="zh-CN" sz="28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将亲代细胞的染色体经复制之后，精确地平均分配到两个子细胞中，从而在细胞的亲代和子代之间保持了遗传性状的稳定</a:t>
            </a:r>
            <a:endParaRPr lang="zh-CN" altLang="zh-CN" sz="2800" kern="100" dirty="0">
              <a:effectLst/>
              <a:latin typeface="Calibri" panose="020F0502020204030204" pitchFamily="34" charset="0"/>
              <a:ea typeface="宋体" panose="02010600030101010101" pitchFamily="2" charset="-122"/>
              <a:cs typeface="Times New Roman" panose="02020603050405020304" pitchFamily="18" charset="0"/>
            </a:endParaRPr>
          </a:p>
        </p:txBody>
      </p:sp>
      <p:sp>
        <p:nvSpPr>
          <p:cNvPr id="13" name="文本框 12"/>
          <p:cNvSpPr txBox="1"/>
          <p:nvPr/>
        </p:nvSpPr>
        <p:spPr>
          <a:xfrm>
            <a:off x="6975763" y="3185487"/>
            <a:ext cx="6192982" cy="523220"/>
          </a:xfrm>
          <a:prstGeom prst="rect">
            <a:avLst/>
          </a:prstGeom>
          <a:noFill/>
        </p:spPr>
        <p:txBody>
          <a:bodyPr wrap="square">
            <a:spAutoFit/>
          </a:bodyPr>
          <a:lstStyle/>
          <a:p>
            <a:r>
              <a:rPr lang="en-US" altLang="zh-CN" sz="28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G</a:t>
            </a:r>
            <a:r>
              <a:rPr lang="en-US" altLang="zh-CN" sz="2800" kern="100" baseline="-250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2</a:t>
            </a:r>
            <a:r>
              <a:rPr lang="en-US" altLang="zh-CN" sz="28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+M+G</a:t>
            </a:r>
            <a:r>
              <a:rPr lang="en-US" altLang="zh-CN" sz="2800" kern="100" baseline="-250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1</a:t>
            </a:r>
            <a:endParaRPr lang="zh-CN" altLang="en-US" sz="2800" dirty="0"/>
          </a:p>
        </p:txBody>
      </p:sp>
      <p:sp>
        <p:nvSpPr>
          <p:cNvPr id="15" name="文本框 14"/>
          <p:cNvSpPr txBox="1"/>
          <p:nvPr/>
        </p:nvSpPr>
        <p:spPr>
          <a:xfrm>
            <a:off x="99290" y="5757411"/>
            <a:ext cx="11436927" cy="954107"/>
          </a:xfrm>
          <a:prstGeom prst="rect">
            <a:avLst/>
          </a:prstGeom>
          <a:noFill/>
        </p:spPr>
        <p:txBody>
          <a:bodyPr wrap="square">
            <a:spAutoFit/>
          </a:bodyPr>
          <a:lstStyle/>
          <a:p>
            <a:pPr algn="l" fontAlgn="ctr"/>
            <a:r>
              <a:rPr lang="zh-CN" altLang="zh-CN" sz="28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将第一次阻断的细胞洗脱</a:t>
            </a:r>
            <a:r>
              <a:rPr lang="en-US" altLang="zh-CN" sz="2800" kern="100" dirty="0" err="1">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TdR</a:t>
            </a:r>
            <a:r>
              <a:rPr lang="zh-CN" altLang="zh-CN" sz="28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，培养一段时间后（大于</a:t>
            </a:r>
            <a:r>
              <a:rPr lang="en-US" altLang="zh-CN" sz="28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S</a:t>
            </a:r>
            <a:r>
              <a:rPr lang="zh-CN" altLang="zh-CN" sz="28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期），培养液添加过量的</a:t>
            </a:r>
            <a:r>
              <a:rPr lang="en-US" altLang="zh-CN" sz="2800" kern="100" dirty="0" err="1">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TdR</a:t>
            </a:r>
            <a:r>
              <a:rPr lang="zh-CN" altLang="zh-CN" sz="28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，最后获得的细胞都是阻断于</a:t>
            </a:r>
            <a:r>
              <a:rPr lang="en-US" altLang="zh-CN" sz="28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G</a:t>
            </a:r>
            <a:r>
              <a:rPr lang="en-US" altLang="zh-CN" sz="2800" kern="100" baseline="-250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1</a:t>
            </a:r>
            <a:r>
              <a:rPr lang="zh-CN" altLang="zh-CN" sz="28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和</a:t>
            </a:r>
            <a:r>
              <a:rPr lang="en-US" altLang="zh-CN" sz="28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S</a:t>
            </a:r>
            <a:r>
              <a:rPr lang="zh-CN" altLang="zh-CN" sz="28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期交界处（</a:t>
            </a:r>
            <a:r>
              <a:rPr lang="en-US" altLang="zh-CN" sz="28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2</a:t>
            </a:r>
            <a:r>
              <a:rPr lang="zh-CN" altLang="zh-CN" sz="28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分）</a:t>
            </a:r>
            <a:endParaRPr lang="zh-CN" altLang="zh-CN" sz="2800" kern="100" dirty="0">
              <a:effectLst/>
              <a:latin typeface="Calibri" panose="020F0502020204030204" pitchFamily="34" charset="0"/>
              <a:ea typeface="宋体" panose="02010600030101010101" pitchFamily="2" charset="-122"/>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1" grpId="0"/>
      <p:bldP spid="13" grpId="0"/>
      <p:bldP spid="1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nvGraphicFramePr>
        <p:xfrm>
          <a:off x="200891" y="2183282"/>
          <a:ext cx="11889508" cy="4411980"/>
        </p:xfrm>
        <a:graphic>
          <a:graphicData uri="http://schemas.openxmlformats.org/drawingml/2006/table">
            <a:tbl>
              <a:tblPr firstRow="1" firstCol="1" bandRow="1">
                <a:tableStyleId>{5C22544A-7EE6-4342-B048-85BDC9FD1C3A}</a:tableStyleId>
              </a:tblPr>
              <a:tblGrid>
                <a:gridCol w="4297218"/>
                <a:gridCol w="7592290"/>
              </a:tblGrid>
              <a:tr h="0">
                <a:tc>
                  <a:txBody>
                    <a:bodyPr/>
                    <a:lstStyle/>
                    <a:p>
                      <a:pPr algn="ctr" fontAlgn="ctr">
                        <a:lnSpc>
                          <a:spcPct val="150000"/>
                        </a:lnSpc>
                      </a:pPr>
                      <a:r>
                        <a:rPr lang="en-US" sz="2800" kern="100">
                          <a:effectLst/>
                        </a:rPr>
                        <a:t>PCR</a:t>
                      </a:r>
                      <a:r>
                        <a:rPr lang="zh-CN" sz="2800" kern="100">
                          <a:effectLst/>
                        </a:rPr>
                        <a:t>项目</a:t>
                      </a:r>
                      <a:endParaRPr lang="zh-CN" sz="2800" kern="100">
                        <a:effectLst/>
                        <a:latin typeface="Times New Roman" panose="02020603050405020304" pitchFamily="18" charset="0"/>
                        <a:ea typeface="宋体" panose="02010600030101010101" pitchFamily="2" charset="-122"/>
                      </a:endParaRPr>
                    </a:p>
                  </a:txBody>
                  <a:tcPr marL="76200" marR="76200" marT="47625" marB="47625" anchor="ctr"/>
                </a:tc>
                <a:tc>
                  <a:txBody>
                    <a:bodyPr/>
                    <a:lstStyle/>
                    <a:p>
                      <a:pPr algn="ctr" fontAlgn="ctr">
                        <a:lnSpc>
                          <a:spcPct val="150000"/>
                        </a:lnSpc>
                      </a:pPr>
                      <a:r>
                        <a:rPr lang="zh-CN" sz="2800" kern="100">
                          <a:effectLst/>
                        </a:rPr>
                        <a:t>相关操作</a:t>
                      </a:r>
                      <a:endParaRPr lang="zh-CN" sz="2800" kern="100">
                        <a:effectLst/>
                        <a:latin typeface="Times New Roman" panose="02020603050405020304" pitchFamily="18" charset="0"/>
                        <a:ea typeface="宋体" panose="02010600030101010101" pitchFamily="2" charset="-122"/>
                      </a:endParaRPr>
                    </a:p>
                  </a:txBody>
                  <a:tcPr marL="76200" marR="76200" marT="47625" marB="47625" anchor="ctr"/>
                </a:tc>
              </a:tr>
              <a:tr h="0">
                <a:tc>
                  <a:txBody>
                    <a:bodyPr/>
                    <a:lstStyle/>
                    <a:p>
                      <a:pPr algn="ctr" fontAlgn="ctr">
                        <a:lnSpc>
                          <a:spcPct val="150000"/>
                        </a:lnSpc>
                      </a:pPr>
                      <a:r>
                        <a:rPr lang="zh-CN" sz="2800" kern="100">
                          <a:effectLst/>
                        </a:rPr>
                        <a:t>缓冲液</a:t>
                      </a:r>
                      <a:endParaRPr lang="zh-CN" sz="2800" kern="100">
                        <a:effectLst/>
                        <a:latin typeface="Times New Roman" panose="02020603050405020304" pitchFamily="18" charset="0"/>
                        <a:ea typeface="宋体" panose="02010600030101010101" pitchFamily="2" charset="-122"/>
                      </a:endParaRPr>
                    </a:p>
                  </a:txBody>
                  <a:tcPr marL="76200" marR="76200" marT="47625" marB="47625" anchor="ctr"/>
                </a:tc>
                <a:tc>
                  <a:txBody>
                    <a:bodyPr/>
                    <a:lstStyle/>
                    <a:p>
                      <a:pPr algn="ctr" fontAlgn="ctr">
                        <a:lnSpc>
                          <a:spcPct val="150000"/>
                        </a:lnSpc>
                      </a:pPr>
                      <a:r>
                        <a:rPr lang="en-US" sz="2800" kern="100">
                          <a:effectLst/>
                        </a:rPr>
                        <a:t>PCR</a:t>
                      </a:r>
                      <a:r>
                        <a:rPr lang="zh-CN" sz="2800" kern="100">
                          <a:effectLst/>
                        </a:rPr>
                        <a:t>反应缓冲液中一般要添加</a:t>
                      </a:r>
                      <a:r>
                        <a:rPr lang="en-US" sz="2800" kern="100">
                          <a:effectLst/>
                        </a:rPr>
                        <a:t>①________</a:t>
                      </a:r>
                      <a:endParaRPr lang="zh-CN" sz="2800" kern="100">
                        <a:effectLst/>
                        <a:latin typeface="Times New Roman" panose="02020603050405020304" pitchFamily="18" charset="0"/>
                        <a:ea typeface="宋体" panose="02010600030101010101" pitchFamily="2" charset="-122"/>
                      </a:endParaRPr>
                    </a:p>
                  </a:txBody>
                  <a:tcPr marL="76200" marR="76200" marT="47625" marB="47625" anchor="ctr"/>
                </a:tc>
              </a:tr>
              <a:tr h="0">
                <a:tc>
                  <a:txBody>
                    <a:bodyPr/>
                    <a:lstStyle/>
                    <a:p>
                      <a:pPr algn="ctr" fontAlgn="ctr">
                        <a:lnSpc>
                          <a:spcPct val="150000"/>
                        </a:lnSpc>
                      </a:pPr>
                      <a:r>
                        <a:rPr lang="zh-CN" sz="2800" kern="100">
                          <a:effectLst/>
                        </a:rPr>
                        <a:t>模板、引物、原料和酶</a:t>
                      </a:r>
                      <a:endParaRPr lang="zh-CN" sz="2800" kern="100">
                        <a:effectLst/>
                        <a:latin typeface="Times New Roman" panose="02020603050405020304" pitchFamily="18" charset="0"/>
                        <a:ea typeface="宋体" panose="02010600030101010101" pitchFamily="2" charset="-122"/>
                      </a:endParaRPr>
                    </a:p>
                  </a:txBody>
                  <a:tcPr marL="76200" marR="76200" marT="47625" marB="47625" anchor="ctr"/>
                </a:tc>
                <a:tc>
                  <a:txBody>
                    <a:bodyPr/>
                    <a:lstStyle/>
                    <a:p>
                      <a:pPr algn="ctr" fontAlgn="ctr">
                        <a:lnSpc>
                          <a:spcPct val="150000"/>
                        </a:lnSpc>
                      </a:pPr>
                      <a:r>
                        <a:rPr lang="zh-CN" sz="2800" kern="100">
                          <a:effectLst/>
                        </a:rPr>
                        <a:t>提供</a:t>
                      </a:r>
                      <a:r>
                        <a:rPr lang="en-US" sz="2800" kern="100">
                          <a:effectLst/>
                        </a:rPr>
                        <a:t>DNA</a:t>
                      </a:r>
                      <a:r>
                        <a:rPr lang="zh-CN" sz="2800" kern="100">
                          <a:effectLst/>
                        </a:rPr>
                        <a:t>模板、</a:t>
                      </a:r>
                      <a:r>
                        <a:rPr lang="en-US" sz="2800" kern="100">
                          <a:effectLst/>
                        </a:rPr>
                        <a:t>2</a:t>
                      </a:r>
                      <a:r>
                        <a:rPr lang="zh-CN" sz="2800" kern="100">
                          <a:effectLst/>
                        </a:rPr>
                        <a:t>种引物、</a:t>
                      </a:r>
                      <a:r>
                        <a:rPr lang="en-US" sz="2800" kern="100">
                          <a:effectLst/>
                        </a:rPr>
                        <a:t>dNTP</a:t>
                      </a:r>
                      <a:r>
                        <a:rPr lang="zh-CN" sz="2800" kern="100">
                          <a:effectLst/>
                        </a:rPr>
                        <a:t>和</a:t>
                      </a:r>
                      <a:r>
                        <a:rPr lang="en-US" sz="2800" kern="100">
                          <a:effectLst/>
                        </a:rPr>
                        <a:t>Taq</a:t>
                      </a:r>
                      <a:r>
                        <a:rPr lang="zh-CN" sz="2800" kern="100">
                          <a:effectLst/>
                        </a:rPr>
                        <a:t>酶</a:t>
                      </a:r>
                      <a:endParaRPr lang="zh-CN" sz="2800" kern="100">
                        <a:effectLst/>
                        <a:latin typeface="Times New Roman" panose="02020603050405020304" pitchFamily="18" charset="0"/>
                        <a:ea typeface="宋体" panose="02010600030101010101" pitchFamily="2" charset="-122"/>
                      </a:endParaRPr>
                    </a:p>
                  </a:txBody>
                  <a:tcPr marL="76200" marR="76200" marT="47625" marB="47625" anchor="ctr"/>
                </a:tc>
              </a:tr>
              <a:tr h="0">
                <a:tc>
                  <a:txBody>
                    <a:bodyPr/>
                    <a:lstStyle/>
                    <a:p>
                      <a:pPr algn="ctr" fontAlgn="ctr">
                        <a:lnSpc>
                          <a:spcPct val="150000"/>
                        </a:lnSpc>
                      </a:pPr>
                      <a:r>
                        <a:rPr lang="zh-CN" sz="2800" kern="100">
                          <a:effectLst/>
                        </a:rPr>
                        <a:t>反应过程</a:t>
                      </a:r>
                      <a:endParaRPr lang="zh-CN" sz="2800" kern="100">
                        <a:effectLst/>
                        <a:latin typeface="Times New Roman" panose="02020603050405020304" pitchFamily="18" charset="0"/>
                        <a:ea typeface="宋体" panose="02010600030101010101" pitchFamily="2" charset="-122"/>
                      </a:endParaRPr>
                    </a:p>
                  </a:txBody>
                  <a:tcPr marL="76200" marR="76200" marT="47625" marB="47625" anchor="ctr"/>
                </a:tc>
                <a:tc>
                  <a:txBody>
                    <a:bodyPr/>
                    <a:lstStyle/>
                    <a:p>
                      <a:pPr algn="ctr" fontAlgn="ctr">
                        <a:lnSpc>
                          <a:spcPct val="150000"/>
                        </a:lnSpc>
                      </a:pPr>
                      <a:r>
                        <a:rPr lang="zh-CN" sz="2800" kern="100">
                          <a:effectLst/>
                        </a:rPr>
                        <a:t>每次循环依次分为</a:t>
                      </a:r>
                      <a:r>
                        <a:rPr lang="en-US" sz="2800" kern="100">
                          <a:effectLst/>
                        </a:rPr>
                        <a:t>②________</a:t>
                      </a:r>
                      <a:r>
                        <a:rPr lang="zh-CN" sz="2800" kern="100">
                          <a:effectLst/>
                        </a:rPr>
                        <a:t>三步</a:t>
                      </a:r>
                      <a:endParaRPr lang="zh-CN" sz="2800" kern="100">
                        <a:effectLst/>
                        <a:latin typeface="Times New Roman" panose="02020603050405020304" pitchFamily="18" charset="0"/>
                        <a:ea typeface="宋体" panose="02010600030101010101" pitchFamily="2" charset="-122"/>
                      </a:endParaRPr>
                    </a:p>
                  </a:txBody>
                  <a:tcPr marL="76200" marR="76200" marT="47625" marB="47625" anchor="ctr"/>
                </a:tc>
              </a:tr>
              <a:tr h="0">
                <a:tc>
                  <a:txBody>
                    <a:bodyPr/>
                    <a:lstStyle/>
                    <a:p>
                      <a:pPr algn="ctr" fontAlgn="ctr">
                        <a:lnSpc>
                          <a:spcPct val="150000"/>
                        </a:lnSpc>
                      </a:pPr>
                      <a:r>
                        <a:rPr lang="zh-CN" sz="2800" kern="100" dirty="0">
                          <a:effectLst/>
                        </a:rPr>
                        <a:t>循环次数</a:t>
                      </a:r>
                      <a:endParaRPr lang="zh-CN" sz="2800" kern="100" dirty="0">
                        <a:effectLst/>
                        <a:latin typeface="Times New Roman" panose="02020603050405020304" pitchFamily="18" charset="0"/>
                        <a:ea typeface="宋体" panose="02010600030101010101" pitchFamily="2" charset="-122"/>
                      </a:endParaRPr>
                    </a:p>
                  </a:txBody>
                  <a:tcPr marL="76200" marR="76200" marT="47625" marB="47625" anchor="ctr"/>
                </a:tc>
                <a:tc>
                  <a:txBody>
                    <a:bodyPr/>
                    <a:lstStyle/>
                    <a:p>
                      <a:pPr algn="ctr" fontAlgn="ctr">
                        <a:lnSpc>
                          <a:spcPct val="150000"/>
                        </a:lnSpc>
                      </a:pPr>
                      <a:r>
                        <a:rPr lang="zh-CN" sz="2800" kern="100">
                          <a:effectLst/>
                        </a:rPr>
                        <a:t>一次</a:t>
                      </a:r>
                      <a:r>
                        <a:rPr lang="en-US" sz="2800" kern="100">
                          <a:effectLst/>
                        </a:rPr>
                        <a:t>PCR</a:t>
                      </a:r>
                      <a:r>
                        <a:rPr lang="zh-CN" sz="2800" kern="100">
                          <a:effectLst/>
                        </a:rPr>
                        <a:t>一般要经历</a:t>
                      </a:r>
                      <a:r>
                        <a:rPr lang="en-US" sz="2800" kern="100">
                          <a:effectLst/>
                        </a:rPr>
                        <a:t>30</a:t>
                      </a:r>
                      <a:r>
                        <a:rPr lang="zh-CN" sz="2800" kern="100">
                          <a:effectLst/>
                        </a:rPr>
                        <a:t>次循环</a:t>
                      </a:r>
                      <a:endParaRPr lang="zh-CN" sz="2800" kern="100">
                        <a:effectLst/>
                        <a:latin typeface="Times New Roman" panose="02020603050405020304" pitchFamily="18" charset="0"/>
                        <a:ea typeface="宋体" panose="02010600030101010101" pitchFamily="2" charset="-122"/>
                      </a:endParaRPr>
                    </a:p>
                  </a:txBody>
                  <a:tcPr marL="76200" marR="76200" marT="47625" marB="47625" anchor="ctr"/>
                </a:tc>
              </a:tr>
              <a:tr h="0">
                <a:tc>
                  <a:txBody>
                    <a:bodyPr/>
                    <a:lstStyle/>
                    <a:p>
                      <a:pPr algn="ctr" fontAlgn="ctr">
                        <a:lnSpc>
                          <a:spcPct val="150000"/>
                        </a:lnSpc>
                      </a:pPr>
                      <a:r>
                        <a:rPr lang="zh-CN" sz="2800" kern="100">
                          <a:effectLst/>
                        </a:rPr>
                        <a:t>产物鉴定</a:t>
                      </a:r>
                      <a:endParaRPr lang="zh-CN" sz="2800" kern="100">
                        <a:effectLst/>
                        <a:latin typeface="Times New Roman" panose="02020603050405020304" pitchFamily="18" charset="0"/>
                        <a:ea typeface="宋体" panose="02010600030101010101" pitchFamily="2" charset="-122"/>
                      </a:endParaRPr>
                    </a:p>
                  </a:txBody>
                  <a:tcPr marL="76200" marR="76200" marT="47625" marB="47625" anchor="ctr"/>
                </a:tc>
                <a:tc>
                  <a:txBody>
                    <a:bodyPr/>
                    <a:lstStyle/>
                    <a:p>
                      <a:pPr algn="ctr" fontAlgn="ctr">
                        <a:lnSpc>
                          <a:spcPct val="150000"/>
                        </a:lnSpc>
                      </a:pPr>
                      <a:r>
                        <a:rPr lang="zh-CN" sz="2800" kern="100" dirty="0">
                          <a:effectLst/>
                        </a:rPr>
                        <a:t>常采用</a:t>
                      </a:r>
                      <a:r>
                        <a:rPr lang="en-US" sz="2800" kern="100" dirty="0">
                          <a:effectLst/>
                        </a:rPr>
                        <a:t>③________</a:t>
                      </a:r>
                      <a:r>
                        <a:rPr lang="zh-CN" sz="2800" kern="100" dirty="0">
                          <a:effectLst/>
                        </a:rPr>
                        <a:t>方法来鉴定</a:t>
                      </a:r>
                      <a:r>
                        <a:rPr lang="en-US" sz="2800" kern="100" dirty="0">
                          <a:effectLst/>
                        </a:rPr>
                        <a:t>PCR</a:t>
                      </a:r>
                      <a:r>
                        <a:rPr lang="zh-CN" sz="2800" kern="100" dirty="0">
                          <a:effectLst/>
                        </a:rPr>
                        <a:t>的产物</a:t>
                      </a:r>
                      <a:endParaRPr lang="zh-CN" sz="2800" kern="100" dirty="0">
                        <a:effectLst/>
                        <a:latin typeface="Times New Roman" panose="02020603050405020304" pitchFamily="18" charset="0"/>
                        <a:ea typeface="宋体" panose="02010600030101010101" pitchFamily="2" charset="-122"/>
                      </a:endParaRPr>
                    </a:p>
                  </a:txBody>
                  <a:tcPr marL="76200" marR="76200" marT="47625" marB="47625" anchor="ctr"/>
                </a:tc>
              </a:tr>
            </a:tbl>
          </a:graphicData>
        </a:graphic>
      </p:graphicFrame>
      <p:sp>
        <p:nvSpPr>
          <p:cNvPr id="5" name="Rectangle 1"/>
          <p:cNvSpPr>
            <a:spLocks noChangeArrowheads="1"/>
          </p:cNvSpPr>
          <p:nvPr/>
        </p:nvSpPr>
        <p:spPr bwMode="auto">
          <a:xfrm>
            <a:off x="101601" y="367400"/>
            <a:ext cx="12191999"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spAutoFit/>
          </a:bodyPr>
          <a:lstStyle/>
          <a:p>
            <a:pPr marL="0" marR="0" lvl="0" indent="0" algn="l" defTabSz="914400" rtl="0" eaLnBrk="0" fontAlgn="ctr" latinLnBrk="0" hangingPunct="0">
              <a:lnSpc>
                <a:spcPct val="100000"/>
              </a:lnSpc>
              <a:spcBef>
                <a:spcPct val="0"/>
              </a:spcBef>
              <a:spcAft>
                <a:spcPct val="0"/>
              </a:spcAft>
              <a:buClrTx/>
              <a:buSzTx/>
              <a:buFontTx/>
              <a:buNone/>
            </a:pPr>
            <a:r>
              <a:rPr kumimoji="0" lang="en-US" altLang="zh-CN"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16</a:t>
            </a:r>
            <a:r>
              <a:rPr kumimoji="0" lang="zh-CN" altLang="en-US"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．纤维二糖酶可以将纤维二糖分解成葡萄糖和其他单糖。将来源于黑曲霉的纤维二糖酶基因（</a:t>
            </a:r>
            <a:r>
              <a:rPr kumimoji="0" lang="en-US" altLang="zh-CN"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CB</a:t>
            </a:r>
            <a:r>
              <a:rPr kumimoji="0" lang="zh-CN" altLang="en-US"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）和强启动子</a:t>
            </a:r>
            <a:r>
              <a:rPr kumimoji="0" lang="en-US" altLang="zh-CN"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Pcbh1</a:t>
            </a:r>
            <a:r>
              <a:rPr kumimoji="0" lang="zh-CN" altLang="en-US"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、终止子</a:t>
            </a:r>
            <a:r>
              <a:rPr kumimoji="0" lang="en-US" altLang="zh-CN"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Tcbh1</a:t>
            </a:r>
            <a:r>
              <a:rPr kumimoji="0" lang="zh-CN" altLang="en-US"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构建成重组质粒，获得了高效表达纤维二糖酶的里氏木霉优势菌株。请回答下列问题：</a:t>
            </a:r>
            <a:endParaRPr kumimoji="0" lang="zh-CN" altLang="en-US" sz="2800" b="0" i="0" u="none" strike="noStrike" cap="none" normalizeH="0" baseline="0" dirty="0">
              <a:ln>
                <a:noFill/>
              </a:ln>
              <a:solidFill>
                <a:schemeClr val="tx1"/>
              </a:solidFill>
              <a:effectLst/>
            </a:endParaRPr>
          </a:p>
          <a:p>
            <a:pPr marL="0" marR="0" lvl="0" indent="0" algn="l" defTabSz="914400" rtl="0" eaLnBrk="0" fontAlgn="ctr" latinLnBrk="0" hangingPunct="0">
              <a:lnSpc>
                <a:spcPct val="100000"/>
              </a:lnSpc>
              <a:spcBef>
                <a:spcPct val="0"/>
              </a:spcBef>
              <a:spcAft>
                <a:spcPct val="0"/>
              </a:spcAft>
              <a:buClrTx/>
              <a:buSzTx/>
              <a:buFontTx/>
              <a:buNone/>
            </a:pPr>
            <a:r>
              <a:rPr kumimoji="0" lang="en-US" altLang="zh-CN"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(1)</a:t>
            </a:r>
            <a:r>
              <a:rPr kumimoji="0" lang="zh-CN" altLang="en-US"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科研人员利用</a:t>
            </a:r>
            <a:r>
              <a:rPr kumimoji="0" lang="en-US" altLang="zh-CN"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PCR</a:t>
            </a:r>
            <a:r>
              <a:rPr kumimoji="0" lang="zh-CN" altLang="en-US"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扩增黑曲霉的</a:t>
            </a:r>
            <a:r>
              <a:rPr kumimoji="0" lang="en-US" altLang="zh-CN"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CB</a:t>
            </a:r>
            <a:r>
              <a:rPr kumimoji="0" lang="zh-CN" altLang="en-US"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，请完成表格。</a:t>
            </a:r>
            <a:endParaRPr kumimoji="0" lang="zh-CN" altLang="en-US" sz="2800" b="0" i="0" u="none" strike="noStrike" cap="none" normalizeH="0" baseline="0" dirty="0">
              <a:ln>
                <a:noFill/>
              </a:ln>
              <a:solidFill>
                <a:schemeClr val="tx1"/>
              </a:solidFill>
              <a:effectLst/>
              <a:latin typeface="Arial" panose="020B0604020202020204" pitchFamily="34" charset="0"/>
            </a:endParaRPr>
          </a:p>
        </p:txBody>
      </p:sp>
      <p:sp>
        <p:nvSpPr>
          <p:cNvPr id="7" name="文本框 6"/>
          <p:cNvSpPr txBox="1"/>
          <p:nvPr/>
        </p:nvSpPr>
        <p:spPr>
          <a:xfrm>
            <a:off x="10208706" y="2989810"/>
            <a:ext cx="1518238" cy="584775"/>
          </a:xfrm>
          <a:prstGeom prst="rect">
            <a:avLst/>
          </a:prstGeom>
          <a:noFill/>
        </p:spPr>
        <p:txBody>
          <a:bodyPr wrap="square">
            <a:spAutoFit/>
          </a:bodyPr>
          <a:lstStyle/>
          <a:p>
            <a:r>
              <a:rPr lang="en-US" altLang="zh-CN" sz="32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 Mg</a:t>
            </a:r>
            <a:r>
              <a:rPr lang="en-US" altLang="zh-CN" sz="3200" kern="100" baseline="300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2+</a:t>
            </a:r>
            <a:r>
              <a:rPr lang="en-US" altLang="zh-CN" sz="32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 </a:t>
            </a:r>
            <a:endParaRPr lang="zh-CN" altLang="en-US" sz="3200" dirty="0"/>
          </a:p>
        </p:txBody>
      </p:sp>
      <p:sp>
        <p:nvSpPr>
          <p:cNvPr id="9" name="文本框 8"/>
          <p:cNvSpPr txBox="1"/>
          <p:nvPr/>
        </p:nvSpPr>
        <p:spPr>
          <a:xfrm>
            <a:off x="8502072" y="4335043"/>
            <a:ext cx="6160654" cy="523220"/>
          </a:xfrm>
          <a:prstGeom prst="rect">
            <a:avLst/>
          </a:prstGeom>
          <a:noFill/>
        </p:spPr>
        <p:txBody>
          <a:bodyPr wrap="square">
            <a:spAutoFit/>
          </a:bodyPr>
          <a:lstStyle/>
          <a:p>
            <a:r>
              <a:rPr lang="zh-CN" altLang="zh-CN" sz="2800" b="1"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变性、复性和延伸</a:t>
            </a:r>
            <a:r>
              <a:rPr lang="zh-CN" altLang="zh-CN" sz="2800" b="1" kern="100" dirty="0">
                <a:solidFill>
                  <a:srgbClr val="FF0000"/>
                </a:solidFill>
                <a:effectLst/>
                <a:ea typeface="Calibri" panose="020F0502020204030204" pitchFamily="34" charset="0"/>
                <a:cs typeface="Times New Roman" panose="02020603050405020304" pitchFamily="18" charset="0"/>
              </a:rPr>
              <a:t> </a:t>
            </a:r>
            <a:endParaRPr lang="zh-CN" altLang="en-US" sz="2800" b="1" dirty="0"/>
          </a:p>
        </p:txBody>
      </p:sp>
      <p:sp>
        <p:nvSpPr>
          <p:cNvPr id="11" name="文本框 10"/>
          <p:cNvSpPr txBox="1"/>
          <p:nvPr/>
        </p:nvSpPr>
        <p:spPr>
          <a:xfrm>
            <a:off x="6096000" y="5726346"/>
            <a:ext cx="7343480" cy="523220"/>
          </a:xfrm>
          <a:prstGeom prst="rect">
            <a:avLst/>
          </a:prstGeom>
          <a:noFill/>
        </p:spPr>
        <p:txBody>
          <a:bodyPr wrap="square">
            <a:spAutoFit/>
          </a:bodyPr>
          <a:lstStyle/>
          <a:p>
            <a:r>
              <a:rPr lang="zh-CN" altLang="zh-CN" sz="2800" b="1"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琼脂糖凝胶电泳</a:t>
            </a:r>
            <a:endParaRPr lang="zh-CN" altLang="en-US"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descr="@@@87bb5336593b4f44a940d4f3b3020de1"/>
          <p:cNvPicPr>
            <a:picLocks noChangeAspect="1"/>
          </p:cNvPicPr>
          <p:nvPr/>
        </p:nvPicPr>
        <p:blipFill>
          <a:blip r:embed="rId1"/>
          <a:stretch>
            <a:fillRect/>
          </a:stretch>
        </p:blipFill>
        <p:spPr>
          <a:xfrm>
            <a:off x="3245542" y="3373323"/>
            <a:ext cx="6851663" cy="2709286"/>
          </a:xfrm>
          <a:prstGeom prst="rect">
            <a:avLst/>
          </a:prstGeom>
        </p:spPr>
      </p:pic>
      <p:sp>
        <p:nvSpPr>
          <p:cNvPr id="6" name="文本框 5"/>
          <p:cNvSpPr txBox="1"/>
          <p:nvPr/>
        </p:nvSpPr>
        <p:spPr>
          <a:xfrm>
            <a:off x="535709" y="589041"/>
            <a:ext cx="11120582" cy="2031325"/>
          </a:xfrm>
          <a:prstGeom prst="rect">
            <a:avLst/>
          </a:prstGeom>
          <a:noFill/>
        </p:spPr>
        <p:txBody>
          <a:bodyPr wrap="square">
            <a:spAutoFit/>
          </a:bodyPr>
          <a:lstStyle/>
          <a:p>
            <a:pPr algn="l" fontAlgn="ctr">
              <a:lnSpc>
                <a:spcPct val="150000"/>
              </a:lnSpc>
            </a:pPr>
            <a:r>
              <a:rPr lang="en-US" altLang="zh-CN" sz="2800" kern="100" dirty="0">
                <a:solidFill>
                  <a:srgbClr val="000000"/>
                </a:solidFill>
                <a:effectLst/>
                <a:latin typeface="Times New Roman" panose="02020603050405020304" pitchFamily="18" charset="0"/>
                <a:ea typeface="宋体" panose="02010600030101010101" pitchFamily="2" charset="-122"/>
              </a:rPr>
              <a:t>(2)</a:t>
            </a:r>
            <a:r>
              <a:rPr lang="zh-CN" altLang="zh-CN" sz="2800" kern="100" dirty="0">
                <a:solidFill>
                  <a:srgbClr val="000000"/>
                </a:solidFill>
                <a:effectLst/>
                <a:latin typeface="Times New Roman" panose="02020603050405020304" pitchFamily="18" charset="0"/>
                <a:ea typeface="宋体" panose="02010600030101010101" pitchFamily="2" charset="-122"/>
              </a:rPr>
              <a:t>为将</a:t>
            </a:r>
            <a:r>
              <a:rPr lang="en-US" altLang="zh-CN" sz="2800" kern="100" dirty="0">
                <a:solidFill>
                  <a:srgbClr val="000000"/>
                </a:solidFill>
                <a:effectLst/>
                <a:latin typeface="Times New Roman" panose="02020603050405020304" pitchFamily="18" charset="0"/>
                <a:ea typeface="宋体" panose="02010600030101010101" pitchFamily="2" charset="-122"/>
              </a:rPr>
              <a:t>CB</a:t>
            </a:r>
            <a:r>
              <a:rPr lang="zh-CN" altLang="zh-CN" sz="2800" kern="100" dirty="0">
                <a:solidFill>
                  <a:srgbClr val="000000"/>
                </a:solidFill>
                <a:effectLst/>
                <a:latin typeface="Times New Roman" panose="02020603050405020304" pitchFamily="18" charset="0"/>
                <a:ea typeface="宋体" panose="02010600030101010101" pitchFamily="2" charset="-122"/>
              </a:rPr>
              <a:t>以正确方向插入质粒需要双酶切。已知</a:t>
            </a:r>
            <a:r>
              <a:rPr lang="en-US" altLang="zh-CN" sz="2800" kern="100" dirty="0">
                <a:solidFill>
                  <a:srgbClr val="000000"/>
                </a:solidFill>
                <a:effectLst/>
                <a:latin typeface="Times New Roman" panose="02020603050405020304" pitchFamily="18" charset="0"/>
                <a:ea typeface="宋体" panose="02010600030101010101" pitchFamily="2" charset="-122"/>
              </a:rPr>
              <a:t>CB</a:t>
            </a:r>
            <a:r>
              <a:rPr lang="zh-CN" altLang="zh-CN" sz="2800" kern="100" dirty="0">
                <a:solidFill>
                  <a:srgbClr val="000000"/>
                </a:solidFill>
                <a:effectLst/>
                <a:latin typeface="Times New Roman" panose="02020603050405020304" pitchFamily="18" charset="0"/>
                <a:ea typeface="宋体" panose="02010600030101010101" pitchFamily="2" charset="-122"/>
              </a:rPr>
              <a:t>的</a:t>
            </a:r>
            <a:r>
              <a:rPr lang="en-US" altLang="zh-CN" sz="2800" kern="100" dirty="0">
                <a:solidFill>
                  <a:srgbClr val="000000"/>
                </a:solidFill>
                <a:effectLst/>
                <a:latin typeface="Times New Roman" panose="02020603050405020304" pitchFamily="18" charset="0"/>
                <a:ea typeface="宋体" panose="02010600030101010101" pitchFamily="2" charset="-122"/>
              </a:rPr>
              <a:t>α</a:t>
            </a:r>
            <a:r>
              <a:rPr lang="zh-CN" altLang="zh-CN" sz="2800" kern="100" dirty="0">
                <a:solidFill>
                  <a:srgbClr val="000000"/>
                </a:solidFill>
                <a:effectLst/>
                <a:latin typeface="Times New Roman" panose="02020603050405020304" pitchFamily="18" charset="0"/>
                <a:ea typeface="宋体" panose="02010600030101010101" pitchFamily="2" charset="-122"/>
              </a:rPr>
              <a:t>链为转录的模板链，应在图</a:t>
            </a:r>
            <a:r>
              <a:rPr lang="en-US" altLang="zh-CN" sz="2800" kern="100" dirty="0">
                <a:solidFill>
                  <a:srgbClr val="000000"/>
                </a:solidFill>
                <a:effectLst/>
                <a:latin typeface="Times New Roman" panose="02020603050405020304" pitchFamily="18" charset="0"/>
                <a:ea typeface="宋体" panose="02010600030101010101" pitchFamily="2" charset="-122"/>
              </a:rPr>
              <a:t>1</a:t>
            </a:r>
            <a:r>
              <a:rPr lang="zh-CN" altLang="zh-CN" sz="2800" kern="100" dirty="0">
                <a:solidFill>
                  <a:srgbClr val="000000"/>
                </a:solidFill>
                <a:effectLst/>
                <a:latin typeface="Times New Roman" panose="02020603050405020304" pitchFamily="18" charset="0"/>
                <a:ea typeface="宋体" panose="02010600030101010101" pitchFamily="2" charset="-122"/>
              </a:rPr>
              <a:t>中引物</a:t>
            </a:r>
            <a:r>
              <a:rPr lang="en-US" altLang="zh-CN" sz="2800" kern="100" dirty="0">
                <a:solidFill>
                  <a:srgbClr val="000000"/>
                </a:solidFill>
                <a:effectLst/>
                <a:latin typeface="Times New Roman" panose="02020603050405020304" pitchFamily="18" charset="0"/>
                <a:ea typeface="宋体" panose="02010600030101010101" pitchFamily="2" charset="-122"/>
              </a:rPr>
              <a:t>________</a:t>
            </a:r>
            <a:r>
              <a:rPr lang="zh-CN" altLang="zh-CN" sz="2800" kern="100" dirty="0">
                <a:solidFill>
                  <a:srgbClr val="000000"/>
                </a:solidFill>
                <a:effectLst/>
                <a:latin typeface="Times New Roman" panose="02020603050405020304" pitchFamily="18" charset="0"/>
                <a:ea typeface="宋体" panose="02010600030101010101" pitchFamily="2" charset="-122"/>
              </a:rPr>
              <a:t>的</a:t>
            </a:r>
            <a:r>
              <a:rPr lang="en-US" altLang="zh-CN" sz="2800" kern="100" dirty="0">
                <a:solidFill>
                  <a:srgbClr val="000000"/>
                </a:solidFill>
                <a:effectLst/>
                <a:latin typeface="Times New Roman" panose="02020603050405020304" pitchFamily="18" charset="0"/>
                <a:ea typeface="宋体" panose="02010600030101010101" pitchFamily="2" charset="-122"/>
              </a:rPr>
              <a:t>________</a:t>
            </a:r>
            <a:r>
              <a:rPr lang="zh-CN" altLang="zh-CN" sz="2800" kern="100" dirty="0">
                <a:solidFill>
                  <a:srgbClr val="000000"/>
                </a:solidFill>
                <a:effectLst/>
                <a:latin typeface="Times New Roman" panose="02020603050405020304" pitchFamily="18" charset="0"/>
                <a:ea typeface="宋体" panose="02010600030101010101" pitchFamily="2" charset="-122"/>
              </a:rPr>
              <a:t>端加入</a:t>
            </a:r>
            <a:r>
              <a:rPr lang="en-US" altLang="zh-CN" sz="2800" i="1" kern="100" dirty="0" err="1">
                <a:solidFill>
                  <a:srgbClr val="000000"/>
                </a:solidFill>
                <a:effectLst/>
                <a:latin typeface="Times New Roman" panose="02020603050405020304" pitchFamily="18" charset="0"/>
                <a:ea typeface="Times New Roman" panose="02020603050405020304" pitchFamily="18" charset="0"/>
              </a:rPr>
              <a:t>EcoR</a:t>
            </a:r>
            <a:r>
              <a:rPr lang="en-US" altLang="zh-CN" sz="2800" kern="100" dirty="0">
                <a:solidFill>
                  <a:srgbClr val="000000"/>
                </a:solidFill>
                <a:effectLst/>
                <a:latin typeface="Times New Roman" panose="02020603050405020304" pitchFamily="18" charset="0"/>
                <a:ea typeface="宋体" panose="02010600030101010101" pitchFamily="2" charset="-122"/>
              </a:rPr>
              <a:t> I</a:t>
            </a:r>
            <a:r>
              <a:rPr lang="zh-CN" altLang="zh-CN" sz="2800" kern="100" dirty="0">
                <a:solidFill>
                  <a:srgbClr val="000000"/>
                </a:solidFill>
                <a:effectLst/>
                <a:latin typeface="Times New Roman" panose="02020603050405020304" pitchFamily="18" charset="0"/>
                <a:ea typeface="宋体" panose="02010600030101010101" pitchFamily="2" charset="-122"/>
              </a:rPr>
              <a:t>的识别序列，理由是</a:t>
            </a:r>
            <a:r>
              <a:rPr lang="en-US" altLang="zh-CN" sz="2800" kern="100" dirty="0">
                <a:solidFill>
                  <a:srgbClr val="000000"/>
                </a:solidFill>
                <a:effectLst/>
                <a:latin typeface="Times New Roman" panose="02020603050405020304" pitchFamily="18" charset="0"/>
                <a:ea typeface="宋体" panose="02010600030101010101" pitchFamily="2" charset="-122"/>
              </a:rPr>
              <a:t>________</a:t>
            </a:r>
            <a:r>
              <a:rPr lang="en-US" altLang="zh-CN" sz="2800" u="sng" kern="100" dirty="0">
                <a:solidFill>
                  <a:srgbClr val="000000"/>
                </a:solidFill>
                <a:effectLst/>
                <a:latin typeface="Times New Roman" panose="02020603050405020304" pitchFamily="18" charset="0"/>
                <a:ea typeface="宋体" panose="02010600030101010101" pitchFamily="2" charset="-122"/>
              </a:rPr>
              <a:t>                           </a:t>
            </a:r>
            <a:r>
              <a:rPr lang="zh-CN" altLang="zh-CN" sz="2800" kern="100" dirty="0">
                <a:solidFill>
                  <a:srgbClr val="000000"/>
                </a:solidFill>
                <a:effectLst/>
                <a:latin typeface="Times New Roman" panose="02020603050405020304" pitchFamily="18" charset="0"/>
                <a:ea typeface="宋体" panose="02010600030101010101" pitchFamily="2" charset="-122"/>
              </a:rPr>
              <a:t>。</a:t>
            </a:r>
            <a:endParaRPr lang="zh-CN" altLang="zh-CN" sz="2800" kern="100" dirty="0">
              <a:effectLst/>
              <a:latin typeface="Times New Roman" panose="02020603050405020304" pitchFamily="18" charset="0"/>
              <a:ea typeface="宋体" panose="02010600030101010101" pitchFamily="2" charset="-122"/>
            </a:endParaRPr>
          </a:p>
        </p:txBody>
      </p:sp>
      <p:sp>
        <p:nvSpPr>
          <p:cNvPr id="8" name="文本框 7"/>
          <p:cNvSpPr txBox="1"/>
          <p:nvPr/>
        </p:nvSpPr>
        <p:spPr>
          <a:xfrm>
            <a:off x="4378036" y="1420037"/>
            <a:ext cx="6096000" cy="584775"/>
          </a:xfrm>
          <a:prstGeom prst="rect">
            <a:avLst/>
          </a:prstGeom>
          <a:noFill/>
        </p:spPr>
        <p:txBody>
          <a:bodyPr wrap="square">
            <a:spAutoFit/>
          </a:bodyPr>
          <a:lstStyle/>
          <a:p>
            <a:r>
              <a:rPr lang="en-US" altLang="zh-CN" sz="32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2</a:t>
            </a:r>
            <a:endParaRPr lang="zh-CN" altLang="en-US" sz="3200" dirty="0"/>
          </a:p>
        </p:txBody>
      </p:sp>
      <p:sp>
        <p:nvSpPr>
          <p:cNvPr id="10" name="文本框 9"/>
          <p:cNvSpPr txBox="1"/>
          <p:nvPr/>
        </p:nvSpPr>
        <p:spPr>
          <a:xfrm>
            <a:off x="6096000" y="1420037"/>
            <a:ext cx="6096000" cy="523220"/>
          </a:xfrm>
          <a:prstGeom prst="rect">
            <a:avLst/>
          </a:prstGeom>
          <a:noFill/>
        </p:spPr>
        <p:txBody>
          <a:bodyPr wrap="square">
            <a:spAutoFit/>
          </a:bodyPr>
          <a:lstStyle/>
          <a:p>
            <a:r>
              <a:rPr lang="en-US" altLang="zh-CN" sz="28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5'</a:t>
            </a:r>
            <a:endParaRPr lang="zh-CN" altLang="en-US" sz="2800" dirty="0"/>
          </a:p>
        </p:txBody>
      </p:sp>
      <p:sp>
        <p:nvSpPr>
          <p:cNvPr id="12" name="文本框 11"/>
          <p:cNvSpPr txBox="1"/>
          <p:nvPr/>
        </p:nvSpPr>
        <p:spPr>
          <a:xfrm>
            <a:off x="1810327" y="2039436"/>
            <a:ext cx="10104582" cy="1200329"/>
          </a:xfrm>
          <a:prstGeom prst="rect">
            <a:avLst/>
          </a:prstGeom>
          <a:noFill/>
        </p:spPr>
        <p:txBody>
          <a:bodyPr wrap="square">
            <a:spAutoFit/>
          </a:bodyPr>
          <a:lstStyle/>
          <a:p>
            <a:pPr algn="l" fontAlgn="ctr"/>
            <a:r>
              <a:rPr lang="en-US" altLang="zh-CN" sz="24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α</a:t>
            </a:r>
            <a:r>
              <a:rPr lang="zh-CN" altLang="zh-CN" sz="24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链为转录的模板链，该链在强启动子</a:t>
            </a:r>
            <a:r>
              <a:rPr lang="en-US" altLang="zh-CN" sz="24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Pcbh1</a:t>
            </a:r>
            <a:r>
              <a:rPr lang="zh-CN" altLang="zh-CN" sz="24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后的方向应为</a:t>
            </a:r>
            <a:r>
              <a:rPr lang="en-US" altLang="zh-CN" sz="24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3'→5'</a:t>
            </a:r>
            <a:r>
              <a:rPr lang="zh-CN" altLang="zh-CN" sz="24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，因此，引物</a:t>
            </a:r>
            <a:r>
              <a:rPr lang="en-US" altLang="zh-CN" sz="24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2</a:t>
            </a:r>
            <a:r>
              <a:rPr lang="zh-CN" altLang="zh-CN" sz="24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应位于</a:t>
            </a:r>
            <a:r>
              <a:rPr lang="en-US" altLang="zh-CN" sz="24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CB</a:t>
            </a:r>
            <a:r>
              <a:rPr lang="zh-CN" altLang="zh-CN" sz="24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的上游；为使子链从引物</a:t>
            </a:r>
            <a:r>
              <a:rPr lang="en-US" altLang="zh-CN" sz="24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2</a:t>
            </a:r>
            <a:r>
              <a:rPr lang="zh-CN" altLang="zh-CN" sz="24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的</a:t>
            </a:r>
            <a:r>
              <a:rPr lang="en-US" altLang="zh-CN" sz="24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3'</a:t>
            </a:r>
            <a:r>
              <a:rPr lang="zh-CN" altLang="zh-CN" sz="24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端延伸，其</a:t>
            </a:r>
            <a:r>
              <a:rPr lang="en-US" altLang="zh-CN" sz="24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5'</a:t>
            </a:r>
            <a:r>
              <a:rPr lang="zh-CN" altLang="zh-CN" sz="24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端应构建</a:t>
            </a:r>
            <a:r>
              <a:rPr lang="en-US" altLang="zh-CN" sz="2400" i="1" kern="100" dirty="0" err="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Eco</a:t>
            </a:r>
            <a:r>
              <a:rPr lang="en-US" altLang="zh-CN" sz="2400" kern="100" dirty="0" err="1">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RI</a:t>
            </a:r>
            <a:r>
              <a:rPr lang="zh-CN" altLang="zh-CN" sz="24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的酶切位点。（</a:t>
            </a:r>
            <a:r>
              <a:rPr lang="en-US" altLang="zh-CN" sz="24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2</a:t>
            </a:r>
            <a:r>
              <a:rPr lang="zh-CN" altLang="zh-CN" sz="24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分）</a:t>
            </a:r>
            <a:endParaRPr lang="zh-CN" altLang="zh-CN" sz="2400" kern="100" dirty="0">
              <a:effectLst/>
              <a:latin typeface="Calibri" panose="020F0502020204030204" pitchFamily="34" charset="0"/>
              <a:ea typeface="宋体" panose="02010600030101010101" pitchFamily="2" charset="-122"/>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0" y="126036"/>
            <a:ext cx="12192000"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spAutoFit/>
          </a:bodyPr>
          <a:lstStyle/>
          <a:p>
            <a:pPr marL="0" marR="0" lvl="0" indent="0" algn="l" defTabSz="914400" rtl="0" eaLnBrk="0" fontAlgn="ctr" latinLnBrk="0" hangingPunct="0">
              <a:lnSpc>
                <a:spcPct val="100000"/>
              </a:lnSpc>
              <a:spcBef>
                <a:spcPct val="0"/>
              </a:spcBef>
              <a:spcAft>
                <a:spcPct val="0"/>
              </a:spcAft>
              <a:buClrTx/>
              <a:buSzTx/>
              <a:buFontTx/>
              <a:buNone/>
            </a:pPr>
            <a:r>
              <a:rPr kumimoji="0" lang="en-US" altLang="zh-CN"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(3)</a:t>
            </a:r>
            <a:r>
              <a:rPr kumimoji="0" lang="zh-CN" altLang="en-US"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为研究磷脂酶（</a:t>
            </a:r>
            <a:r>
              <a:rPr kumimoji="0" lang="en-US" altLang="zh-CN"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PLC-E</a:t>
            </a:r>
            <a:r>
              <a:rPr kumimoji="0" lang="zh-CN" altLang="en-US"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）与纤维二糖酶基因表达的关系，研究者构建了高效沉默</a:t>
            </a:r>
            <a:r>
              <a:rPr kumimoji="0" lang="en-US" altLang="zh-CN"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PLC-E</a:t>
            </a:r>
            <a:r>
              <a:rPr kumimoji="0" lang="zh-CN" altLang="en-US"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基因的反向双启动子载体，如图</a:t>
            </a:r>
            <a:r>
              <a:rPr kumimoji="0" lang="en-US" altLang="zh-CN"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3</a:t>
            </a:r>
            <a:r>
              <a:rPr kumimoji="0" lang="zh-CN" altLang="en-US"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所示，其中</a:t>
            </a:r>
            <a:r>
              <a:rPr kumimoji="0" lang="en-US" altLang="zh-CN" sz="2800" b="0" i="0" u="none" strike="noStrike" cap="none" normalizeH="0" baseline="0" dirty="0" err="1">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TrpC</a:t>
            </a:r>
            <a:r>
              <a:rPr kumimoji="0" lang="zh-CN" altLang="en-US"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和</a:t>
            </a:r>
            <a:r>
              <a:rPr kumimoji="0" lang="en-US" altLang="zh-CN"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Rp2</a:t>
            </a:r>
            <a:r>
              <a:rPr kumimoji="0" lang="zh-CN" altLang="en-US"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为启动子，</a:t>
            </a:r>
            <a:r>
              <a:rPr kumimoji="0" lang="en-US" altLang="zh-CN" sz="2800" b="0" i="0" u="none" strike="noStrike" cap="none" normalizeH="0" baseline="0" dirty="0" err="1">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eGFP</a:t>
            </a:r>
            <a:r>
              <a:rPr kumimoji="0" lang="zh-CN" altLang="en-US"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为增强绿色荧光蛋白基因，</a:t>
            </a:r>
            <a:r>
              <a:rPr kumimoji="0" lang="en-US" altLang="zh-CN" sz="2800" b="0" i="0" u="none" strike="noStrike" cap="none" normalizeH="0" baseline="0" dirty="0" err="1">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eGFP</a:t>
            </a:r>
            <a:r>
              <a:rPr kumimoji="0" lang="zh-CN" altLang="en-US"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的作用是</a:t>
            </a:r>
            <a:r>
              <a:rPr kumimoji="0" lang="en-US" altLang="zh-CN"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________</a:t>
            </a:r>
            <a:r>
              <a:rPr kumimoji="0" lang="zh-CN" altLang="en-US"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endParaRPr kumimoji="0" lang="zh-CN" altLang="en-US" sz="2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pPr>
            <a:endParaRPr kumimoji="0" lang="zh-CN" altLang="en-US" sz="2800" b="0" i="0" u="none" strike="noStrike" cap="none" normalizeH="0" baseline="0" dirty="0">
              <a:ln>
                <a:noFill/>
              </a:ln>
              <a:solidFill>
                <a:schemeClr val="tx1"/>
              </a:solidFill>
              <a:effectLst/>
              <a:latin typeface="Arial" panose="020B0604020202020204" pitchFamily="34" charset="0"/>
            </a:endParaRPr>
          </a:p>
        </p:txBody>
      </p:sp>
      <p:pic>
        <p:nvPicPr>
          <p:cNvPr id="5121" name="图片 100031" descr="@@@3c2f814121ff4e628f7bf74639dbda70"/>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498573" y="1726431"/>
            <a:ext cx="4959632" cy="1325419"/>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p:cNvSpPr>
            <a:spLocks noChangeArrowheads="1"/>
          </p:cNvSpPr>
          <p:nvPr/>
        </p:nvSpPr>
        <p:spPr bwMode="auto">
          <a:xfrm>
            <a:off x="0" y="3532911"/>
            <a:ext cx="12192000" cy="224676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spAutoFit/>
          </a:bodyPr>
          <a:lstStyle/>
          <a:p>
            <a:pPr marL="0" marR="0" lvl="0" indent="0" algn="l" defTabSz="914400" rtl="0" eaLnBrk="0" fontAlgn="ctr" latinLnBrk="0" hangingPunct="0">
              <a:lnSpc>
                <a:spcPct val="100000"/>
              </a:lnSpc>
              <a:spcBef>
                <a:spcPct val="0"/>
              </a:spcBef>
              <a:spcAft>
                <a:spcPct val="0"/>
              </a:spcAft>
              <a:buClrTx/>
              <a:buSzTx/>
              <a:buFontTx/>
              <a:buNone/>
            </a:pPr>
            <a:r>
              <a:rPr kumimoji="0" lang="zh-CN" altLang="zh-CN"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实验结果预测和分析：</a:t>
            </a:r>
            <a:endParaRPr kumimoji="0" lang="zh-CN" altLang="zh-CN" sz="2800" b="0" i="0" u="none" strike="noStrike" cap="none" normalizeH="0" baseline="0" dirty="0">
              <a:ln>
                <a:noFill/>
              </a:ln>
              <a:solidFill>
                <a:schemeClr val="tx1"/>
              </a:solidFill>
              <a:effectLst/>
            </a:endParaRPr>
          </a:p>
          <a:p>
            <a:pPr marL="0" marR="0" lvl="0" indent="0" algn="l" defTabSz="914400" rtl="0" eaLnBrk="0" fontAlgn="ctr" latinLnBrk="0" hangingPunct="0">
              <a:lnSpc>
                <a:spcPct val="100000"/>
              </a:lnSpc>
              <a:spcBef>
                <a:spcPct val="0"/>
              </a:spcBef>
              <a:spcAft>
                <a:spcPct val="0"/>
              </a:spcAft>
              <a:buClrTx/>
              <a:buSzTx/>
              <a:buFontTx/>
              <a:buNone/>
            </a:pPr>
            <a:r>
              <a:rPr kumimoji="0" lang="zh-CN" altLang="en-US"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①转基因里氏木霉菌无绿色荧光，说明</a:t>
            </a:r>
            <a:r>
              <a:rPr kumimoji="0" lang="en-US" altLang="zh-CN"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PLC-E</a:t>
            </a:r>
            <a:r>
              <a:rPr kumimoji="0" lang="zh-CN" altLang="en-US"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基因沉默，其机理是</a:t>
            </a:r>
            <a:r>
              <a:rPr kumimoji="0" lang="en-US" altLang="zh-CN"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________</a:t>
            </a:r>
            <a:r>
              <a:rPr kumimoji="0" lang="en-US" altLang="zh-CN" sz="2800" b="0" i="0" u="sng"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                                                            </a:t>
            </a:r>
            <a:r>
              <a:rPr kumimoji="0" lang="en-US" altLang="zh-CN"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 </a:t>
            </a:r>
            <a:r>
              <a:rPr kumimoji="0" lang="zh-CN" altLang="en-US"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endParaRPr kumimoji="0" lang="zh-CN" altLang="en-US" sz="2800" b="0" i="0" u="none" strike="noStrike" cap="none" normalizeH="0" baseline="0" dirty="0">
              <a:ln>
                <a:noFill/>
              </a:ln>
              <a:solidFill>
                <a:schemeClr val="tx1"/>
              </a:solidFill>
              <a:effectLst/>
            </a:endParaRPr>
          </a:p>
          <a:p>
            <a:pPr marL="0" marR="0" lvl="0" indent="0" algn="l" defTabSz="914400" rtl="0" eaLnBrk="0" fontAlgn="ctr" latinLnBrk="0" hangingPunct="0">
              <a:lnSpc>
                <a:spcPct val="100000"/>
              </a:lnSpc>
              <a:spcBef>
                <a:spcPct val="0"/>
              </a:spcBef>
              <a:spcAft>
                <a:spcPct val="0"/>
              </a:spcAft>
              <a:buClrTx/>
              <a:buSzTx/>
              <a:buFontTx/>
              <a:buNone/>
            </a:pPr>
            <a:r>
              <a:rPr kumimoji="0" lang="zh-CN" altLang="en-US"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②与野生型相比，转基因里氏木霉菌的纤维二糖酶含量显著降低，说明</a:t>
            </a:r>
            <a:r>
              <a:rPr kumimoji="0" lang="en-US" altLang="zh-CN"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________</a:t>
            </a:r>
            <a:r>
              <a:rPr kumimoji="0" lang="en-US" altLang="zh-CN" sz="2800" b="0" i="0" u="sng"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                 </a:t>
            </a:r>
            <a:r>
              <a:rPr kumimoji="0" lang="zh-CN" altLang="en-US"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endParaRPr kumimoji="0" lang="zh-CN" altLang="en-US" sz="2800" b="0" i="0" u="none" strike="noStrike" cap="none" normalizeH="0" baseline="0" dirty="0">
              <a:ln>
                <a:noFill/>
              </a:ln>
              <a:solidFill>
                <a:schemeClr val="tx1"/>
              </a:solidFill>
              <a:effectLst/>
              <a:latin typeface="Arial" panose="020B0604020202020204" pitchFamily="34" charset="0"/>
            </a:endParaRPr>
          </a:p>
        </p:txBody>
      </p:sp>
      <p:sp>
        <p:nvSpPr>
          <p:cNvPr id="7" name="文本框 6"/>
          <p:cNvSpPr txBox="1"/>
          <p:nvPr/>
        </p:nvSpPr>
        <p:spPr>
          <a:xfrm>
            <a:off x="8410471" y="946345"/>
            <a:ext cx="1449966" cy="523220"/>
          </a:xfrm>
          <a:prstGeom prst="rect">
            <a:avLst/>
          </a:prstGeom>
          <a:noFill/>
        </p:spPr>
        <p:txBody>
          <a:bodyPr wrap="square">
            <a:spAutoFit/>
          </a:bodyPr>
          <a:lstStyle/>
          <a:p>
            <a:r>
              <a:rPr lang="zh-CN" altLang="zh-CN" sz="28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筛选</a:t>
            </a:r>
            <a:endParaRPr lang="zh-CN" altLang="en-US" sz="2800" dirty="0"/>
          </a:p>
        </p:txBody>
      </p:sp>
      <p:sp>
        <p:nvSpPr>
          <p:cNvPr id="9" name="文本框 8"/>
          <p:cNvSpPr txBox="1"/>
          <p:nvPr/>
        </p:nvSpPr>
        <p:spPr>
          <a:xfrm>
            <a:off x="3695308" y="2632591"/>
            <a:ext cx="8125904" cy="1384995"/>
          </a:xfrm>
          <a:prstGeom prst="rect">
            <a:avLst/>
          </a:prstGeom>
          <a:noFill/>
        </p:spPr>
        <p:txBody>
          <a:bodyPr wrap="square">
            <a:spAutoFit/>
          </a:bodyPr>
          <a:lstStyle/>
          <a:p>
            <a:r>
              <a:rPr lang="zh-CN" altLang="zh-CN" sz="28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在双启动子作用下，转录形成的两种</a:t>
            </a:r>
            <a:r>
              <a:rPr lang="en-US" altLang="zh-CN" sz="28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RNA</a:t>
            </a:r>
            <a:r>
              <a:rPr lang="zh-CN" altLang="zh-CN" sz="28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互补，产生双链</a:t>
            </a:r>
            <a:r>
              <a:rPr lang="en-US" altLang="zh-CN" sz="28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RNA</a:t>
            </a:r>
            <a:r>
              <a:rPr lang="zh-CN" altLang="zh-CN" sz="28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，抑制翻译，达到</a:t>
            </a:r>
            <a:r>
              <a:rPr lang="en-US" altLang="zh-CN" sz="2800" kern="100" dirty="0" err="1">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eGFP</a:t>
            </a:r>
            <a:r>
              <a:rPr lang="zh-CN" altLang="zh-CN" sz="28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与</a:t>
            </a:r>
            <a:r>
              <a:rPr lang="en-US" altLang="zh-CN" sz="28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PLC-E</a:t>
            </a:r>
            <a:r>
              <a:rPr lang="zh-CN" altLang="zh-CN" sz="28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基因同时沉默的效果。</a:t>
            </a:r>
            <a:r>
              <a:rPr lang="zh-CN" altLang="zh-CN" sz="2800" kern="100" dirty="0">
                <a:solidFill>
                  <a:srgbClr val="FF0000"/>
                </a:solidFill>
                <a:effectLst/>
                <a:ea typeface="Calibri" panose="020F0502020204030204" pitchFamily="34" charset="0"/>
                <a:cs typeface="Times New Roman" panose="02020603050405020304" pitchFamily="18" charset="0"/>
              </a:rPr>
              <a:t> </a:t>
            </a:r>
            <a:r>
              <a:rPr lang="zh-CN" altLang="zh-CN" sz="28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a:t>
            </a:r>
            <a:r>
              <a:rPr lang="en-US" altLang="zh-CN" sz="28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2</a:t>
            </a:r>
            <a:r>
              <a:rPr lang="zh-CN" altLang="zh-CN" sz="28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分）</a:t>
            </a:r>
            <a:endParaRPr lang="zh-CN" altLang="en-US" sz="2800" dirty="0"/>
          </a:p>
        </p:txBody>
      </p:sp>
      <p:sp>
        <p:nvSpPr>
          <p:cNvPr id="11" name="文本框 10"/>
          <p:cNvSpPr txBox="1"/>
          <p:nvPr/>
        </p:nvSpPr>
        <p:spPr>
          <a:xfrm>
            <a:off x="306372" y="5273872"/>
            <a:ext cx="6155702" cy="373179"/>
          </a:xfrm>
          <a:prstGeom prst="rect">
            <a:avLst/>
          </a:prstGeom>
          <a:noFill/>
        </p:spPr>
        <p:txBody>
          <a:bodyPr wrap="square">
            <a:spAutoFit/>
          </a:bodyPr>
          <a:lstStyle/>
          <a:p>
            <a:pPr algn="l" fontAlgn="ctr">
              <a:lnSpc>
                <a:spcPts val="1800"/>
              </a:lnSpc>
            </a:pPr>
            <a:r>
              <a:rPr lang="zh-CN" altLang="zh-CN" sz="28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磷脂酶促进纤维二糖酶基因的表达</a:t>
            </a:r>
            <a:endParaRPr lang="zh-CN" altLang="zh-CN" sz="2800" kern="100" dirty="0">
              <a:effectLst/>
              <a:latin typeface="Calibri" panose="020F0502020204030204" pitchFamily="34" charset="0"/>
              <a:ea typeface="宋体" panose="02010600030101010101" pitchFamily="2" charset="-122"/>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12122870"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spAutoFit/>
          </a:bodyPr>
          <a:lstStyle/>
          <a:p>
            <a:pPr marL="0" marR="0" lvl="0" indent="0" algn="l" defTabSz="914400" rtl="0" eaLnBrk="0" fontAlgn="ctr" latinLnBrk="0" hangingPunct="0">
              <a:lnSpc>
                <a:spcPct val="100000"/>
              </a:lnSpc>
              <a:spcBef>
                <a:spcPct val="0"/>
              </a:spcBef>
              <a:spcAft>
                <a:spcPct val="0"/>
              </a:spcAft>
              <a:buClrTx/>
              <a:buSzTx/>
              <a:buFontTx/>
              <a:buNone/>
            </a:pPr>
            <a:r>
              <a:rPr kumimoji="0" lang="en-US" altLang="zh-CN"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17</a:t>
            </a:r>
            <a:r>
              <a:rPr kumimoji="0" lang="zh-CN" altLang="en-US"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．下列图</a:t>
            </a:r>
            <a:r>
              <a:rPr kumimoji="0" lang="en-US" altLang="zh-CN"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1</a:t>
            </a:r>
            <a:r>
              <a:rPr kumimoji="0" lang="zh-CN" altLang="en-US"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是从动物体内获得相关组织，分散成单个细胞后，模拟体内环境，使其继续生长、增殖的技术过程图解，图</a:t>
            </a:r>
            <a:r>
              <a:rPr kumimoji="0" lang="en-US" altLang="zh-CN"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2</a:t>
            </a:r>
            <a:r>
              <a:rPr kumimoji="0" lang="zh-CN" altLang="en-US" sz="28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利用胚胎工程培育“试管牛”的基本过程图解。请据图回答问题：</a:t>
            </a:r>
            <a:endParaRPr kumimoji="0" lang="zh-CN" altLang="en-US" sz="2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pPr>
            <a:endParaRPr kumimoji="0" lang="zh-CN" altLang="en-US" sz="2800" b="0" i="0" u="none" strike="noStrike" cap="none" normalizeH="0" baseline="0" dirty="0">
              <a:ln>
                <a:noFill/>
              </a:ln>
              <a:solidFill>
                <a:schemeClr val="tx1"/>
              </a:solidFill>
              <a:effectLst/>
              <a:latin typeface="Arial" panose="020B0604020202020204" pitchFamily="34" charset="0"/>
            </a:endParaRPr>
          </a:p>
        </p:txBody>
      </p:sp>
      <p:pic>
        <p:nvPicPr>
          <p:cNvPr id="6145" name="图片 100035" descr="@@@77af6ecc407d499eae88c68d7f80fe4c"/>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2013527" y="1455943"/>
            <a:ext cx="6005763" cy="2186881"/>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p:cNvSpPr>
            <a:spLocks noChangeArrowheads="1"/>
          </p:cNvSpPr>
          <p:nvPr/>
        </p:nvSpPr>
        <p:spPr bwMode="auto">
          <a:xfrm>
            <a:off x="69129" y="3642825"/>
            <a:ext cx="12122871" cy="255454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spAutoFit/>
          </a:bodyPr>
          <a:lstStyle/>
          <a:p>
            <a:pPr marL="0" marR="0" lvl="0" indent="0" algn="l" defTabSz="914400" rtl="0" eaLnBrk="0" fontAlgn="ctr" latinLnBrk="0" hangingPunct="0">
              <a:lnSpc>
                <a:spcPct val="100000"/>
              </a:lnSpc>
              <a:spcBef>
                <a:spcPct val="0"/>
              </a:spcBef>
              <a:spcAft>
                <a:spcPct val="0"/>
              </a:spcAft>
              <a:buClrTx/>
              <a:buSzTx/>
              <a:buFontTx/>
              <a:buNone/>
            </a:pPr>
            <a:r>
              <a:rPr kumimoji="0" lang="en-US" altLang="zh-CN" sz="32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(1)</a:t>
            </a:r>
            <a:r>
              <a:rPr kumimoji="0" lang="zh-CN" altLang="en-US" sz="32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动物细胞工程的基础是</a:t>
            </a:r>
            <a:r>
              <a:rPr kumimoji="0" lang="en-US" altLang="zh-CN" sz="32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_______________</a:t>
            </a:r>
            <a:r>
              <a:rPr kumimoji="0" lang="zh-CN" altLang="en-US" sz="32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，此过程在无菌条件下，取出动物组织块剪碎，用培养液漂洗。然后用</a:t>
            </a:r>
            <a:r>
              <a:rPr kumimoji="0" lang="en-US" altLang="zh-CN" sz="32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_______________</a:t>
            </a:r>
            <a:r>
              <a:rPr kumimoji="0" lang="zh-CN" altLang="en-US" sz="32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酶等处理，形成分散的悬浮细胞。动物细胞培养过程中，要使细胞分散开培养的原因：一是</a:t>
            </a:r>
            <a:r>
              <a:rPr kumimoji="0" lang="en-US" altLang="zh-CN" sz="32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______________________________</a:t>
            </a:r>
            <a:r>
              <a:rPr kumimoji="0" lang="zh-CN" altLang="en-US" sz="3200" b="0" i="0" u="none" strike="noStrike" cap="none" normalizeH="0" baseline="0" dirty="0">
                <a:ln>
                  <a:noFill/>
                </a:ln>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；二是能保证细胞内有害代谢产物的及时排出。</a:t>
            </a:r>
            <a:endParaRPr kumimoji="0" lang="zh-CN" altLang="en-US" sz="3200" b="0" i="0" u="none" strike="noStrike" cap="none" normalizeH="0" baseline="0" dirty="0">
              <a:ln>
                <a:noFill/>
              </a:ln>
              <a:solidFill>
                <a:schemeClr val="tx1"/>
              </a:solidFill>
              <a:effectLst/>
              <a:latin typeface="Arial" panose="020B0604020202020204" pitchFamily="34" charset="0"/>
            </a:endParaRPr>
          </a:p>
        </p:txBody>
      </p:sp>
      <p:sp>
        <p:nvSpPr>
          <p:cNvPr id="7" name="文本框 6"/>
          <p:cNvSpPr txBox="1"/>
          <p:nvPr/>
        </p:nvSpPr>
        <p:spPr>
          <a:xfrm>
            <a:off x="4932036" y="3753661"/>
            <a:ext cx="6174508" cy="523220"/>
          </a:xfrm>
          <a:prstGeom prst="rect">
            <a:avLst/>
          </a:prstGeom>
          <a:noFill/>
        </p:spPr>
        <p:txBody>
          <a:bodyPr wrap="square">
            <a:spAutoFit/>
          </a:bodyPr>
          <a:lstStyle/>
          <a:p>
            <a:r>
              <a:rPr lang="zh-CN" altLang="zh-CN" sz="2800" kern="100" dirty="0">
                <a:solidFill>
                  <a:srgbClr val="FF0000"/>
                </a:solidFill>
                <a:effectLst/>
                <a:ea typeface="Calibri" panose="020F0502020204030204" pitchFamily="34" charset="0"/>
                <a:cs typeface="Times New Roman" panose="02020603050405020304" pitchFamily="18" charset="0"/>
              </a:rPr>
              <a:t> </a:t>
            </a:r>
            <a:r>
              <a:rPr lang="zh-CN" altLang="zh-CN" sz="28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动物细胞培养</a:t>
            </a:r>
            <a:endParaRPr lang="zh-CN" altLang="en-US" sz="2800" dirty="0"/>
          </a:p>
        </p:txBody>
      </p:sp>
      <p:sp>
        <p:nvSpPr>
          <p:cNvPr id="9" name="文本框 8"/>
          <p:cNvSpPr txBox="1"/>
          <p:nvPr/>
        </p:nvSpPr>
        <p:spPr>
          <a:xfrm>
            <a:off x="8813800" y="4203051"/>
            <a:ext cx="6174508" cy="523220"/>
          </a:xfrm>
          <a:prstGeom prst="rect">
            <a:avLst/>
          </a:prstGeom>
          <a:noFill/>
        </p:spPr>
        <p:txBody>
          <a:bodyPr wrap="square">
            <a:spAutoFit/>
          </a:bodyPr>
          <a:lstStyle/>
          <a:p>
            <a:r>
              <a:rPr lang="zh-CN" altLang="zh-CN" sz="2800" kern="100" dirty="0">
                <a:solidFill>
                  <a:srgbClr val="FF0000"/>
                </a:solidFill>
                <a:effectLst/>
                <a:ea typeface="Calibri" panose="020F0502020204030204" pitchFamily="34" charset="0"/>
                <a:cs typeface="Times New Roman" panose="02020603050405020304" pitchFamily="18" charset="0"/>
              </a:rPr>
              <a:t> </a:t>
            </a:r>
            <a:r>
              <a:rPr lang="zh-CN" altLang="zh-CN" sz="28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胰蛋白</a:t>
            </a:r>
            <a:r>
              <a:rPr lang="en-US" altLang="zh-CN" sz="28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 </a:t>
            </a:r>
            <a:endParaRPr lang="zh-CN" altLang="en-US" sz="2800" dirty="0"/>
          </a:p>
        </p:txBody>
      </p:sp>
      <p:sp>
        <p:nvSpPr>
          <p:cNvPr id="11" name="文本框 10"/>
          <p:cNvSpPr txBox="1"/>
          <p:nvPr/>
        </p:nvSpPr>
        <p:spPr>
          <a:xfrm>
            <a:off x="4861874" y="4870998"/>
            <a:ext cx="7555582" cy="830997"/>
          </a:xfrm>
          <a:prstGeom prst="rect">
            <a:avLst/>
          </a:prstGeom>
          <a:noFill/>
        </p:spPr>
        <p:txBody>
          <a:bodyPr wrap="square">
            <a:spAutoFit/>
          </a:bodyPr>
          <a:lstStyle/>
          <a:p>
            <a:pPr algn="l" fontAlgn="ctr">
              <a:lnSpc>
                <a:spcPct val="150000"/>
              </a:lnSpc>
            </a:pPr>
            <a:r>
              <a:rPr lang="zh-CN" altLang="zh-CN" sz="32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能保证细胞所需要的营养供应</a:t>
            </a:r>
            <a:endParaRPr lang="zh-CN" altLang="zh-CN" sz="3200" kern="100" dirty="0">
              <a:effectLst/>
              <a:latin typeface="Calibri" panose="020F0502020204030204" pitchFamily="34" charset="0"/>
              <a:ea typeface="宋体" panose="02010600030101010101" pitchFamily="2" charset="-122"/>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1" grpId="0"/>
    </p:bldLst>
  </p:timing>
</p:sld>
</file>

<file path=ppt/tags/tag1.xml><?xml version="1.0" encoding="utf-8"?>
<p:tagLst xmlns:p="http://schemas.openxmlformats.org/presentationml/2006/main">
  <p:tag name="KSO_WPP_MARK_KEY" val="9a0580dc-cc7a-4380-bdb9-cbf7d674a385"/>
  <p:tag name="COMMONDATA" val="eyJoZGlkIjoiNTM3MjlhOTM4NjA1MmVjYjg3M2E2MWZiMTZlZjFhNTMifQ=="/>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3556</Words>
  <Application>WPS 演示</Application>
  <PresentationFormat>宽屏</PresentationFormat>
  <Paragraphs>154</Paragraphs>
  <Slides>11</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11</vt:i4>
      </vt:variant>
    </vt:vector>
  </HeadingPairs>
  <TitlesOfParts>
    <vt:vector size="21" baseType="lpstr">
      <vt:lpstr>Arial</vt:lpstr>
      <vt:lpstr>宋体</vt:lpstr>
      <vt:lpstr>Wingdings</vt:lpstr>
      <vt:lpstr>Times New Roman</vt:lpstr>
      <vt:lpstr>Calibri</vt:lpstr>
      <vt:lpstr>微软雅黑</vt:lpstr>
      <vt:lpstr>Arial Unicode MS</vt:lpstr>
      <vt:lpstr>等线 Light</vt:lpstr>
      <vt:lpstr>等线</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高婧</dc:creator>
  <cp:lastModifiedBy>宣林</cp:lastModifiedBy>
  <cp:revision>4</cp:revision>
  <dcterms:created xsi:type="dcterms:W3CDTF">2023-08-08T00:05:00Z</dcterms:created>
  <dcterms:modified xsi:type="dcterms:W3CDTF">2023-08-08T11:14:32Z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7E56C18FC1334A7D8F24152BB1CFA6D1_12</vt:lpwstr>
  </property>
  <property fmtid="{D5CDD505-2E9C-101B-9397-08002B2CF9AE}" pid="3" name="KSOProductBuildVer">
    <vt:lpwstr>2052-11.1.0.14309</vt:lpwstr>
  </property>
</Properties>
</file>