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0"/>
  </p:notesMasterIdLst>
  <p:sldIdLst>
    <p:sldId id="257" r:id="rId4"/>
    <p:sldId id="261" r:id="rId5"/>
    <p:sldId id="258" r:id="rId6"/>
    <p:sldId id="260" r:id="rId7"/>
    <p:sldId id="262" r:id="rId8"/>
    <p:sldId id="263" r:id="rId9"/>
    <p:sldId id="264" r:id="rId11"/>
    <p:sldId id="267" r:id="rId12"/>
    <p:sldId id="265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 userDrawn="1">
          <p15:clr>
            <a:srgbClr val="A4A3A4"/>
          </p15:clr>
        </p15:guide>
        <p15:guide id="2" pos="3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6"/>
        <p:guide pos="380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209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4" Type="http://schemas.openxmlformats.org/officeDocument/2006/relationships/tags" Target="../tags/tag75.xml"/><Relationship Id="rId13" Type="http://schemas.openxmlformats.org/officeDocument/2006/relationships/tags" Target="../tags/tag74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86.xml"/><Relationship Id="rId6" Type="http://schemas.openxmlformats.org/officeDocument/2006/relationships/tags" Target="../tags/tag85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30.xml"/><Relationship Id="rId8" Type="http://schemas.openxmlformats.org/officeDocument/2006/relationships/tags" Target="../tags/tag129.xml"/><Relationship Id="rId7" Type="http://schemas.openxmlformats.org/officeDocument/2006/relationships/tags" Target="../tags/tag128.xml"/><Relationship Id="rId6" Type="http://schemas.openxmlformats.org/officeDocument/2006/relationships/tags" Target="../tags/tag127.xml"/><Relationship Id="rId5" Type="http://schemas.openxmlformats.org/officeDocument/2006/relationships/tags" Target="../tags/tag126.xml"/><Relationship Id="rId4" Type="http://schemas.openxmlformats.org/officeDocument/2006/relationships/tags" Target="../tags/tag125.xml"/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7" Type="http://schemas.openxmlformats.org/officeDocument/2006/relationships/tags" Target="../tags/tag140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4" Type="http://schemas.openxmlformats.org/officeDocument/2006/relationships/tags" Target="../tags/tag137.xml"/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48.xml"/><Relationship Id="rId8" Type="http://schemas.openxmlformats.org/officeDocument/2006/relationships/tags" Target="../tags/tag147.xml"/><Relationship Id="rId7" Type="http://schemas.openxmlformats.org/officeDocument/2006/relationships/tags" Target="../tags/tag146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0" Type="http://schemas.openxmlformats.org/officeDocument/2006/relationships/tags" Target="../tags/tag14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57.xml"/><Relationship Id="rId8" Type="http://schemas.openxmlformats.org/officeDocument/2006/relationships/tags" Target="../tags/tag156.xml"/><Relationship Id="rId7" Type="http://schemas.openxmlformats.org/officeDocument/2006/relationships/tags" Target="../tags/tag155.xml"/><Relationship Id="rId6" Type="http://schemas.openxmlformats.org/officeDocument/2006/relationships/tags" Target="../tags/tag154.xml"/><Relationship Id="rId5" Type="http://schemas.openxmlformats.org/officeDocument/2006/relationships/tags" Target="../tags/tag153.xml"/><Relationship Id="rId4" Type="http://schemas.openxmlformats.org/officeDocument/2006/relationships/tags" Target="../tags/tag152.xml"/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0" Type="http://schemas.openxmlformats.org/officeDocument/2006/relationships/tags" Target="../tags/tag158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66.xml"/><Relationship Id="rId8" Type="http://schemas.openxmlformats.org/officeDocument/2006/relationships/tags" Target="../tags/tag165.xml"/><Relationship Id="rId7" Type="http://schemas.openxmlformats.org/officeDocument/2006/relationships/tags" Target="../tags/tag164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74.xml"/><Relationship Id="rId8" Type="http://schemas.openxmlformats.org/officeDocument/2006/relationships/tags" Target="../tags/tag173.xml"/><Relationship Id="rId7" Type="http://schemas.openxmlformats.org/officeDocument/2006/relationships/tags" Target="../tags/tag172.xml"/><Relationship Id="rId6" Type="http://schemas.openxmlformats.org/officeDocument/2006/relationships/tags" Target="../tags/tag171.xml"/><Relationship Id="rId5" Type="http://schemas.openxmlformats.org/officeDocument/2006/relationships/tags" Target="../tags/tag170.xml"/><Relationship Id="rId4" Type="http://schemas.openxmlformats.org/officeDocument/2006/relationships/tags" Target="../tags/tag169.xml"/><Relationship Id="rId3" Type="http://schemas.openxmlformats.org/officeDocument/2006/relationships/tags" Target="../tags/tag168.xml"/><Relationship Id="rId2" Type="http://schemas.openxmlformats.org/officeDocument/2006/relationships/tags" Target="../tags/tag167.xml"/><Relationship Id="rId10" Type="http://schemas.openxmlformats.org/officeDocument/2006/relationships/tags" Target="../tags/tag175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7" Type="http://schemas.openxmlformats.org/officeDocument/2006/relationships/tags" Target="../tags/tag181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>
              <a:lumMod val="10000"/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>
                  <a:alpha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bg2">
              <a:lumMod val="9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>
            <p:custDataLst>
              <p:tags r:id="rId6"/>
            </p:custDataLst>
          </p:nvPr>
        </p:nvSpPr>
        <p:spPr>
          <a:xfrm flipV="1">
            <a:off x="750570" y="6305550"/>
            <a:ext cx="715645" cy="76201"/>
          </a:xfrm>
          <a:prstGeom prst="rect">
            <a:avLst/>
          </a:prstGeom>
          <a:solidFill>
            <a:schemeClr val="bg2">
              <a:lumMod val="9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bg2">
              <a:lumMod val="9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bg2">
              <a:lumMod val="9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6600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6474460"/>
            <a:ext cx="12192000" cy="383540"/>
          </a:xfrm>
          <a:prstGeom prst="rect">
            <a:avLst/>
          </a:prstGeom>
          <a:solidFill>
            <a:schemeClr val="tx2">
              <a:lumMod val="10000"/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262255" y="318135"/>
            <a:ext cx="11683365" cy="5634990"/>
          </a:xfrm>
          <a:prstGeom prst="rect">
            <a:avLst/>
          </a:prstGeom>
          <a:solidFill>
            <a:schemeClr val="tx2">
              <a:lumMod val="10000"/>
              <a:alpha val="8000"/>
            </a:schemeClr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1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>
                  <a:alpha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gradFill>
          <a:gsLst>
            <a:gs pos="0">
              <a:schemeClr val="tx2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gradFill>
          <a:gsLst>
            <a:gs pos="0">
              <a:schemeClr val="tx2"/>
            </a:gs>
            <a:gs pos="100000">
              <a:schemeClr val="bg2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lumMod val="10000"/>
              <a:alpha val="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6200000">
            <a:off x="-21591" y="21328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1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0" y="5905547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1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gradFill>
          <a:gsLst>
            <a:gs pos="0">
              <a:schemeClr val="tx2"/>
            </a:gs>
            <a:gs pos="100000">
              <a:schemeClr val="bg2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-635" y="-10160"/>
            <a:ext cx="12192000" cy="2663825"/>
          </a:xfrm>
          <a:prstGeom prst="rect">
            <a:avLst/>
          </a:prstGeom>
          <a:solidFill>
            <a:schemeClr val="tx2">
              <a:lumMod val="10000"/>
              <a:alpha val="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3"/>
            </p:custDataLst>
          </p:nvPr>
        </p:nvSpPr>
        <p:spPr>
          <a:xfrm rot="16200000">
            <a:off x="-15208" y="508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20000"/>
                </a:schemeClr>
              </a:gs>
              <a:gs pos="100000">
                <a:schemeClr val="bg2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4"/>
            </p:custDataLst>
          </p:nvPr>
        </p:nvSpPr>
        <p:spPr>
          <a:xfrm>
            <a:off x="10349230" y="-9939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gradFill>
          <a:gsLst>
            <a:gs pos="0">
              <a:schemeClr val="tx2"/>
            </a:gs>
            <a:gs pos="100000">
              <a:schemeClr val="bg2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3810" y="5026661"/>
            <a:ext cx="12192000" cy="1828799"/>
          </a:xfrm>
          <a:prstGeom prst="rect">
            <a:avLst/>
          </a:prstGeom>
          <a:solidFill>
            <a:schemeClr val="tx2">
              <a:lumMod val="10000"/>
              <a:alpha val="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0" y="590296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5000"/>
                  <a:alpha val="20000"/>
                </a:schemeClr>
              </a:gs>
              <a:gs pos="100000">
                <a:schemeClr val="bg2"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gradFill>
          <a:gsLst>
            <a:gs pos="0">
              <a:schemeClr val="tx2"/>
            </a:gs>
            <a:gs pos="100000">
              <a:schemeClr val="bg2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>
              <a:lumMod val="10000"/>
              <a:alpha val="8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237490"/>
            <a:ext cx="11031220" cy="506730"/>
          </a:xfrm>
        </p:spPr>
        <p:txBody>
          <a:bodyPr wrap="none">
            <a:noAutofit/>
          </a:bodyPr>
          <a:lstStyle>
            <a:lvl1pPr algn="l">
              <a:defRPr sz="2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gradFill>
          <a:gsLst>
            <a:gs pos="0">
              <a:schemeClr val="tx2"/>
            </a:gs>
            <a:gs pos="100000">
              <a:schemeClr val="bg2">
                <a:lumMod val="9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87.xml"/><Relationship Id="rId23" Type="http://schemas.openxmlformats.org/officeDocument/2006/relationships/tags" Target="../tags/tag186.xml"/><Relationship Id="rId22" Type="http://schemas.openxmlformats.org/officeDocument/2006/relationships/tags" Target="../tags/tag185.xml"/><Relationship Id="rId21" Type="http://schemas.openxmlformats.org/officeDocument/2006/relationships/tags" Target="../tags/tag184.xml"/><Relationship Id="rId20" Type="http://schemas.openxmlformats.org/officeDocument/2006/relationships/tags" Target="../tags/tag183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82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9.xml"/><Relationship Id="rId1" Type="http://schemas.openxmlformats.org/officeDocument/2006/relationships/tags" Target="../tags/tag188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" Type="http://schemas.openxmlformats.org/officeDocument/2006/relationships/tags" Target="../tags/tag190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95.xml"/><Relationship Id="rId3" Type="http://schemas.openxmlformats.org/officeDocument/2006/relationships/tags" Target="../tags/tag194.xml"/><Relationship Id="rId2" Type="http://schemas.openxmlformats.org/officeDocument/2006/relationships/image" Target="../media/image1.png"/><Relationship Id="rId1" Type="http://schemas.openxmlformats.org/officeDocument/2006/relationships/tags" Target="../tags/tag19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98.xml"/><Relationship Id="rId2" Type="http://schemas.openxmlformats.org/officeDocument/2006/relationships/tags" Target="../tags/tag197.xml"/><Relationship Id="rId1" Type="http://schemas.openxmlformats.org/officeDocument/2006/relationships/tags" Target="../tags/tag196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tags" Target="../tags/tag202.xml"/><Relationship Id="rId3" Type="http://schemas.openxmlformats.org/officeDocument/2006/relationships/tags" Target="../tags/tag201.xml"/><Relationship Id="rId2" Type="http://schemas.openxmlformats.org/officeDocument/2006/relationships/tags" Target="../tags/tag200.xml"/><Relationship Id="rId1" Type="http://schemas.openxmlformats.org/officeDocument/2006/relationships/tags" Target="../tags/tag19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04.xml"/><Relationship Id="rId1" Type="http://schemas.openxmlformats.org/officeDocument/2006/relationships/tags" Target="../tags/tag20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08.xml"/><Relationship Id="rId1" Type="http://schemas.openxmlformats.org/officeDocument/2006/relationships/tags" Target="../tags/tag20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23724" y="1995307"/>
            <a:ext cx="9144000" cy="1896745"/>
          </a:xfrm>
        </p:spPr>
        <p:txBody>
          <a:bodyPr>
            <a:normAutofit/>
          </a:bodyPr>
          <a:p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sym typeface="Arial" panose="020B0604020202020204" pitchFamily="34" charset="0"/>
              </a:rPr>
              <a:t>联考分析、期初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  <a:sym typeface="Arial" panose="020B0604020202020204" pitchFamily="34" charset="0"/>
              </a:rPr>
              <a:t>迎考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sym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556000" y="-748030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 algn="ctr"/>
            <a:r>
              <a:rPr lang="zh-CN" b="1">
                <a:solidFill>
                  <a:srgbClr val="000000"/>
                </a:solidFill>
                <a:ea typeface="等线" panose="02010600030101010101" charset="-122"/>
              </a:rPr>
              <a:t>表</a:t>
            </a:r>
            <a:r>
              <a:rPr lang="en-US" b="1">
                <a:solidFill>
                  <a:srgbClr val="000000"/>
                </a:solidFill>
                <a:latin typeface="黑体" panose="02010609060101010101" charset="-122"/>
                <a:ea typeface="等线" panose="02010600030101010101" charset="-122"/>
                <a:cs typeface="Times New Roman" panose="02020603050405020304" charset="0"/>
              </a:rPr>
              <a:t>1 </a:t>
            </a:r>
            <a:r>
              <a:rPr lang="zh-CN" b="1">
                <a:solidFill>
                  <a:srgbClr val="000000"/>
                </a:solidFill>
                <a:ea typeface="等线" panose="02010600030101010101" charset="-122"/>
              </a:rPr>
              <a:t>学校成绩对比</a:t>
            </a:r>
            <a:endParaRPr lang="zh-CN" altLang="en-US" b="1">
              <a:solidFill>
                <a:srgbClr val="000000"/>
              </a:solidFill>
              <a:ea typeface="等线" panose="02010600030101010101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3720148" y="1988820"/>
          <a:ext cx="6516370" cy="2819400"/>
        </p:xfrm>
        <a:graphic>
          <a:graphicData uri="http://schemas.openxmlformats.org/drawingml/2006/table">
            <a:tbl>
              <a:tblPr/>
              <a:tblGrid>
                <a:gridCol w="549275"/>
                <a:gridCol w="875665"/>
                <a:gridCol w="437515"/>
                <a:gridCol w="659130"/>
                <a:gridCol w="479425"/>
                <a:gridCol w="630873"/>
                <a:gridCol w="549275"/>
                <a:gridCol w="521970"/>
                <a:gridCol w="574992"/>
                <a:gridCol w="549275"/>
                <a:gridCol w="688975"/>
              </a:tblGrid>
              <a:tr h="19050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学生范围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平均分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优秀率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合格率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低分率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最高分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最低分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标准差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人数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比例%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人数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比例%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人数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比例%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南京市</a:t>
                      </a:r>
                      <a:endParaRPr lang="zh-CN" altLang="en-US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65.62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7.39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455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71.54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4.72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12.62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玄高</a:t>
                      </a:r>
                      <a:endParaRPr lang="zh-CN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61.84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4.92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57.92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7.1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89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13.16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江浦文昌</a:t>
                      </a:r>
                      <a:endParaRPr lang="zh-CN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67.7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11.85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76.3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4.44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12.97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秦淮</a:t>
                      </a:r>
                      <a:endParaRPr lang="zh-CN" sz="18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66.92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6.92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246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77.36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11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3.46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91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32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11.64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t>联考成绩</a:t>
            </a:r>
            <a:r>
              <a:t>分析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380105" y="157607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b="1">
                <a:ea typeface="宋体" panose="02010600030101010101" pitchFamily="2" charset="-122"/>
                <a:sym typeface="+mn-ea"/>
              </a:rPr>
              <a:t>      </a:t>
            </a:r>
            <a:r>
              <a:rPr lang="zh-CN" b="1">
                <a:ea typeface="宋体" panose="02010600030101010101" pitchFamily="2" charset="-122"/>
                <a:sym typeface="+mn-ea"/>
              </a:rPr>
              <a:t>表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1 </a:t>
            </a:r>
            <a:r>
              <a:rPr lang="zh-CN" b="1"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整体情况</a:t>
            </a:r>
            <a:endParaRPr lang="zh-CN" b="1"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10" name="表格 9"/>
          <p:cNvGraphicFramePr/>
          <p:nvPr/>
        </p:nvGraphicFramePr>
        <p:xfrm>
          <a:off x="2415540" y="1988820"/>
          <a:ext cx="1304925" cy="2826385"/>
        </p:xfrm>
        <a:graphic>
          <a:graphicData uri="http://schemas.openxmlformats.org/drawingml/2006/table">
            <a:tbl>
              <a:tblPr/>
              <a:tblGrid>
                <a:gridCol w="1304925"/>
              </a:tblGrid>
              <a:tr h="9309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实考人数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6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637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1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184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3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135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318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联考成绩分析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M~K[OF52J4GU8NQW7SQ6P9V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20950" y="880110"/>
            <a:ext cx="8383270" cy="5977890"/>
          </a:xfrm>
          <a:prstGeom prst="rect">
            <a:avLst/>
          </a:prstGeom>
        </p:spPr>
      </p:pic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3270885" y="44323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b="1">
                <a:ea typeface="宋体" panose="02010600030101010101" pitchFamily="2" charset="-122"/>
                <a:sym typeface="+mn-ea"/>
              </a:rPr>
              <a:t>      </a:t>
            </a:r>
            <a:r>
              <a:rPr lang="zh-CN" b="1">
                <a:ea typeface="宋体" panose="02010600030101010101" pitchFamily="2" charset="-122"/>
                <a:sym typeface="+mn-ea"/>
              </a:rPr>
              <a:t>表</a:t>
            </a:r>
            <a:r>
              <a:rPr lang="en-US" altLang="zh-CN" b="1">
                <a:ea typeface="宋体" panose="02010600030101010101" pitchFamily="2" charset="-122"/>
                <a:sym typeface="+mn-ea"/>
              </a:rPr>
              <a:t>2 </a:t>
            </a:r>
            <a:r>
              <a:rPr lang="zh-CN" b="1"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班级情况</a:t>
            </a:r>
            <a:endParaRPr lang="zh-CN" b="1"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643505" y="1375410"/>
            <a:ext cx="6551295" cy="124396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 algn="ctr"/>
            <a:r>
              <a:rPr lang="zh-CN" b="1">
                <a:ea typeface="宋体" panose="02010600030101010101" pitchFamily="2" charset="-122"/>
              </a:rPr>
              <a:t>表</a:t>
            </a:r>
            <a:r>
              <a:rPr lang="en-US" altLang="zh-CN" b="1">
                <a:ea typeface="宋体" panose="02010600030101010101" pitchFamily="2" charset="-122"/>
              </a:rPr>
              <a:t>3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  <a:r>
              <a:rPr lang="zh-CN" b="1">
                <a:ea typeface="宋体" panose="02010600030101010101" pitchFamily="2" charset="-122"/>
                <a:cs typeface="Times New Roman" panose="02020603050405020304" charset="0"/>
              </a:rPr>
              <a:t>各校大题得分率</a:t>
            </a:r>
            <a:r>
              <a:rPr lang="zh-CN" b="1">
                <a:ea typeface="宋体" panose="02010600030101010101" pitchFamily="2" charset="-122"/>
              </a:rPr>
              <a:t>（%）</a:t>
            </a:r>
            <a:endParaRPr lang="zh-CN" altLang="en-US" b="1">
              <a:ea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643505" y="1743710"/>
          <a:ext cx="6796405" cy="2832100"/>
        </p:xfrm>
        <a:graphic>
          <a:graphicData uri="http://schemas.openxmlformats.org/drawingml/2006/table">
            <a:tbl>
              <a:tblPr/>
              <a:tblGrid>
                <a:gridCol w="2129155"/>
                <a:gridCol w="1555750"/>
                <a:gridCol w="1555750"/>
                <a:gridCol w="1555750"/>
              </a:tblGrid>
              <a:tr h="566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学生范围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解答题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多选题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单选题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市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34.14%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30.84%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61.03%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南京市玄武高级中学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31.41%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29.25%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57.46%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江浦高级中学文昌校区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36.41%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31.26%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62.75%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4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南京市秦淮高级中学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34.76%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31.57%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62.35%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t>联考成绩</a:t>
            </a:r>
            <a:r>
              <a:t>分析</a:t>
            </a: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669882" y="287659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t>联考成绩</a:t>
            </a:r>
            <a:r>
              <a:t>分析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1461135" y="937260"/>
          <a:ext cx="9144000" cy="21971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683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学生范围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市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66.67%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63.68%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53.93%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58.96%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77.04%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69.50%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25.16%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27.36%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45.60%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61.16%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45.60%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92.45%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80.35%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86.95%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南京市玄武高级中学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62.30%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56.83%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43.17%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52.46%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63.39%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68.85%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23.50%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22.95%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45.36%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60.66%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44.81%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95.63%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81.42%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83.06%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江浦高级中学文昌校区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77.78%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68.15%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67.41%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44.44%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82.96%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64.44%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21.48%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34.07%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46.67%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65.93%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53.33%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88.15%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83.70%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南京市秦淮高级中学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Times New Roman" panose="02020603050405020304" charset="-122"/>
                        </a:rPr>
                        <a:t>64.47%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65.72%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Times New Roman" panose="02020603050405020304" charset="-122"/>
                        </a:rPr>
                        <a:t>54.40%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68.87%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82.39%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72.01%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27.67%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27.04%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45.28%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Times New Roman" panose="02020603050405020304" charset="-122"/>
                        </a:rPr>
                        <a:t>59.43%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Times New Roman" panose="02020603050405020304" charset="-122"/>
                        </a:rPr>
                        <a:t>42.77%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92.45%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Times New Roman" panose="02020603050405020304" charset="-122"/>
                        </a:rPr>
                        <a:t>79.87%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90.57%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3"/>
            </p:custDataLst>
          </p:nvPr>
        </p:nvGraphicFramePr>
        <p:xfrm>
          <a:off x="1461135" y="3710940"/>
          <a:ext cx="9144000" cy="2184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556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学生范围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 panose="02020603050405020304" charset="-122"/>
                        </a:rPr>
                        <a:t>21</a:t>
                      </a:r>
                      <a:endParaRPr lang="en-US" altLang="en-US" sz="1200" b="1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 panose="02020603050405020304" charset="-122"/>
                        </a:rPr>
                        <a:t>22</a:t>
                      </a:r>
                      <a:endParaRPr lang="en-US" altLang="en-US" sz="1200" b="1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 panose="02020603050405020304" charset="-122"/>
                        </a:rPr>
                        <a:t>23</a:t>
                      </a:r>
                      <a:endParaRPr lang="en-US" altLang="en-US" sz="1200" b="1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市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32.55%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16.82%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11.53%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48.85%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44.44%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37.54%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30.33%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43.78%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32.72%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24.39%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南京市玄武高级中学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33.15%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14.94%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8.01%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46.63%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43.53%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39.15%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24.48%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38.42%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31.69%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21.36%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江浦高级中学文昌校区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26.91%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18.77%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11.11%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50.62%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48.89%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32.19%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36.67%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48.26%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36.60%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26.20%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南京市秦淮高级中学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34.59%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Times New Roman" panose="02020603050405020304" charset="-122"/>
                        </a:rPr>
                        <a:t>17.09%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13.73%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49.37%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Times New Roman" panose="02020603050405020304" charset="-122"/>
                        </a:rPr>
                        <a:t>43.08%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38.88%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31.01%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44.97%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FF0000"/>
                          </a:solidFill>
                          <a:latin typeface="Times New Roman" panose="02020603050405020304" charset="-122"/>
                        </a:rPr>
                        <a:t>31.66%</a:t>
                      </a:r>
                      <a:endParaRPr lang="en-US" altLang="en-US" sz="1200" b="0">
                        <a:solidFill>
                          <a:srgbClr val="FF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25.36%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0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薄弱之处</a:t>
            </a:r>
            <a:endParaRPr lang="zh-CN" altLang="en-US" sz="20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非选择题，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21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22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23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，对应知识点：减数分裂、遗传、神经调节、免疫调节、生态系统</a:t>
            </a:r>
            <a:endParaRPr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选择题，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11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13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16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en-US" alt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19</a:t>
            </a:r>
            <a:r>
              <a:rPr sz="2000">
                <a:solidFill>
                  <a:schemeClr val="tx1">
                    <a:lumMod val="85000"/>
                    <a:lumOff val="15000"/>
                  </a:schemeClr>
                </a:solidFill>
              </a:rPr>
              <a:t>，对应知识点：化合物、实验、植物生命活动调节、种群数量变化、植物体细胞杂交、减数分裂、微生物培养</a:t>
            </a:r>
            <a:endParaRPr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解题时间不够、答题不够规范，未用专业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术语</a:t>
            </a:r>
            <a:endParaRPr lang="zh-CN" alt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zh-CN" altLang="en-US" sz="200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针对措施</a:t>
            </a:r>
            <a:endParaRPr lang="zh-CN" altLang="en-US" sz="200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选择题进行限时练</a:t>
            </a:r>
            <a:endParaRPr lang="zh-CN" alt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对可能出现的非选择题，可以通过晚练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等重点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训练</a:t>
            </a:r>
            <a:endParaRPr lang="zh-CN" alt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错题整理，</a:t>
            </a: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</a:rPr>
              <a:t>复盘</a:t>
            </a:r>
            <a:endParaRPr lang="zh-CN" altLang="en-US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669882" y="326394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t>联考成绩</a:t>
            </a:r>
            <a:r>
              <a:t>分析</a:t>
            </a: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28</a:t>
            </a:r>
            <a:r>
              <a:t>日备课组长会议</a:t>
            </a:r>
            <a:r>
              <a:t>精神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讲座：</a:t>
            </a:r>
            <a:endParaRPr lang="zh-CN" altLang="en-US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中华中学赵瑞芬：发挥团队合力、提高备课</a:t>
            </a:r>
            <a:r>
              <a:rPr lang="zh-CN" altLang="en-US"/>
              <a:t>效能</a:t>
            </a:r>
            <a:endParaRPr lang="zh-CN" altLang="en-US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/>
              <a:t>秦淮科技高中卢财元：高中生物一轮教学案的编制和</a:t>
            </a:r>
            <a:r>
              <a:rPr lang="zh-CN" altLang="en-US"/>
              <a:t>使用</a:t>
            </a:r>
            <a:endParaRPr lang="zh-CN" altLang="en-US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/>
              <a:t>溧水高级中学李卫顺：</a:t>
            </a:r>
            <a:r>
              <a:rPr lang="en-US" altLang="zh-CN"/>
              <a:t>2024</a:t>
            </a:r>
            <a:r>
              <a:t>届高考生物一轮复习</a:t>
            </a:r>
            <a:r>
              <a:rPr lang="en-US" altLang="zh-CN"/>
              <a:t>“</a:t>
            </a:r>
            <a:r>
              <a:t>校本化</a:t>
            </a:r>
            <a:r>
              <a:rPr lang="en-US" altLang="zh-CN"/>
              <a:t>”</a:t>
            </a:r>
            <a:r>
              <a:t>初探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>南师附中本部沈静丹：瞄准新高考、践行新理念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苏教版高中生物国际教材服务简介</a:t>
            </a:r>
            <a:r>
              <a:rPr lang="en-US" altLang="zh-CN">
                <a:sym typeface="+mn-ea"/>
              </a:rPr>
              <a:t>     </a:t>
            </a:r>
            <a:r>
              <a:rPr>
                <a:sym typeface="+mn-ea"/>
              </a:rPr>
              <a:t>拓展教材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南京市第一中学唐凤：生命观念视域下的高三微专题复习学历案编制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吴举宏：如何提高课堂教学的思维性</a:t>
            </a:r>
            <a:endParaRPr>
              <a:sym typeface="+mn-ea"/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228600" lvl="0" indent="-228600"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吴教授的讲座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高考为选拔性考试，</a:t>
            </a:r>
            <a:r>
              <a:rPr>
                <a:sym typeface="+mn-ea"/>
              </a:rPr>
              <a:t>精英人才考遗传题选拔，</a:t>
            </a:r>
            <a:r>
              <a:rPr>
                <a:sym typeface="+mn-ea"/>
              </a:rPr>
              <a:t>难度系数</a:t>
            </a:r>
            <a:r>
              <a:rPr lang="en-US" altLang="zh-CN">
                <a:sym typeface="+mn-ea"/>
              </a:rPr>
              <a:t>0.45-0.55</a:t>
            </a:r>
            <a:r>
              <a:rPr>
                <a:sym typeface="+mn-ea"/>
              </a:rPr>
              <a:t>，永远高于教学的一般要求，不要期待所有学生做完，不要期待所有学生会做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适当</a:t>
            </a:r>
            <a:r>
              <a:rPr>
                <a:sym typeface="+mn-ea"/>
              </a:rPr>
              <a:t>使用</a:t>
            </a:r>
            <a:r>
              <a:rPr>
                <a:sym typeface="+mn-ea"/>
              </a:rPr>
              <a:t>拓展教材，不要把多种教材融合的任务交给学生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重视实验操作，实验数据分析，力戒死记硬背，基于实验数据、科学研究成果，让学生分析得出结论</a:t>
            </a:r>
            <a:endParaRPr>
              <a:sym typeface="+mn-ea"/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试题</a:t>
            </a:r>
            <a:r>
              <a:rPr>
                <a:sym typeface="+mn-ea"/>
              </a:rPr>
              <a:t>减少，试卷阅读量下调，非选择题</a:t>
            </a:r>
            <a:r>
              <a:rPr lang="en-US" altLang="zh-CN">
                <a:sym typeface="+mn-ea"/>
              </a:rPr>
              <a:t>2</a:t>
            </a:r>
            <a:r>
              <a:rPr>
                <a:sym typeface="+mn-ea"/>
              </a:rPr>
              <a:t>分空增加，</a:t>
            </a:r>
            <a:r>
              <a:rPr lang="en-US" altLang="zh-CN">
                <a:sym typeface="+mn-ea"/>
              </a:rPr>
              <a:t>2</a:t>
            </a:r>
            <a:r>
              <a:rPr>
                <a:sym typeface="+mn-ea"/>
              </a:rPr>
              <a:t>分</a:t>
            </a:r>
            <a:r>
              <a:rPr>
                <a:sym typeface="+mn-ea"/>
              </a:rPr>
              <a:t>空具有开放性</a:t>
            </a:r>
            <a:endParaRPr>
              <a:sym typeface="+mn-ea"/>
            </a:endParaRPr>
          </a:p>
          <a:p>
            <a:pPr marL="685800" lvl="1" indent="-228600">
              <a:buFont typeface="Arial" panose="020B0604020202020204" pitchFamily="34" charset="0"/>
              <a:buChar char="•"/>
            </a:pP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高三</a:t>
            </a:r>
            <a:r>
              <a:rPr lang="zh-CN" altLang="en-US"/>
              <a:t>生物学期初调研性考试：</a:t>
            </a:r>
            <a:r>
              <a:rPr lang="en-US" altLang="zh-CN"/>
              <a:t>9</a:t>
            </a:r>
            <a:r>
              <a:t>月</a:t>
            </a:r>
            <a:r>
              <a:rPr lang="en-US" altLang="zh-CN"/>
              <a:t>12</a:t>
            </a:r>
            <a:r>
              <a:t>日</a:t>
            </a:r>
          </a:p>
          <a:p>
            <a:r>
              <a:rPr lang="zh-CN" altLang="en-US"/>
              <a:t>高三生物学期末调研性</a:t>
            </a:r>
            <a:r>
              <a:rPr lang="zh-CN" altLang="en-US"/>
              <a:t>考试</a:t>
            </a:r>
            <a:endParaRPr lang="zh-CN" altLang="en-US"/>
          </a:p>
          <a:p>
            <a:r>
              <a:rPr lang="zh-CN" altLang="en-US"/>
              <a:t>复习</a:t>
            </a:r>
            <a:r>
              <a:rPr lang="zh-CN" altLang="en-US"/>
              <a:t>安排</a:t>
            </a:r>
            <a:endParaRPr lang="zh-CN" altLang="en-US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一轮复习安排：</a:t>
            </a:r>
            <a:r>
              <a:rPr lang="en-US" altLang="zh-CN"/>
              <a:t>2023</a:t>
            </a:r>
            <a:r>
              <a:t>年</a:t>
            </a:r>
            <a:r>
              <a:rPr lang="en-US" altLang="zh-CN"/>
              <a:t>5</a:t>
            </a:r>
            <a:r>
              <a:t>月</a:t>
            </a:r>
            <a:r>
              <a:rPr lang="en-US" altLang="zh-CN"/>
              <a:t>-2024</a:t>
            </a:r>
            <a:r>
              <a:t>年</a:t>
            </a:r>
            <a:r>
              <a:rPr lang="en-US" altLang="zh-CN"/>
              <a:t>1</a:t>
            </a:r>
            <a:r>
              <a:t>月</a:t>
            </a:r>
            <a:r>
              <a:t>底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t>二轮复习安排：</a:t>
            </a:r>
            <a:r>
              <a:rPr lang="en-US" altLang="zh-CN"/>
              <a:t>2024</a:t>
            </a:r>
            <a:r>
              <a:t>年</a:t>
            </a:r>
            <a:r>
              <a:rPr lang="en-US" altLang="zh-CN"/>
              <a:t>2</a:t>
            </a:r>
            <a:r>
              <a:t>月</a:t>
            </a:r>
            <a:r>
              <a:rPr lang="en-US" altLang="zh-CN"/>
              <a:t>-2024</a:t>
            </a:r>
            <a:r>
              <a:t>年</a:t>
            </a:r>
            <a:r>
              <a:rPr lang="en-US" altLang="zh-CN"/>
              <a:t>4</a:t>
            </a:r>
            <a:r>
              <a:t>月</a:t>
            </a:r>
            <a:r>
              <a:t>底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t>专题复习：</a:t>
            </a:r>
            <a:r>
              <a:rPr lang="en-US" altLang="zh-CN"/>
              <a:t>2024</a:t>
            </a:r>
            <a:r>
              <a:t>年</a:t>
            </a:r>
            <a:r>
              <a:rPr lang="en-US" altLang="zh-CN"/>
              <a:t>5</a:t>
            </a:r>
            <a:r>
              <a:t>月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t>考前自由复习：</a:t>
            </a:r>
            <a:r>
              <a:rPr lang="en-US" altLang="zh-CN"/>
              <a:t>2024</a:t>
            </a:r>
            <a:r>
              <a:t>年</a:t>
            </a:r>
            <a:r>
              <a:rPr lang="en-US" altLang="zh-CN"/>
              <a:t>6</a:t>
            </a:r>
            <a:r>
              <a:t>月</a:t>
            </a:r>
          </a:p>
          <a:p>
            <a:r>
              <a:t>目前</a:t>
            </a:r>
            <a:r>
              <a:t>进度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>减数分裂、分离</a:t>
            </a: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>定律</a:t>
            </a: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8600" lvl="0" indent="-228600">
              <a:buFont typeface="Arial" panose="020B0604020202020204" pitchFamily="34" charset="0"/>
              <a:buChar char="•"/>
            </a:pP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p>
            <a:r>
              <a:rPr lang="en-US" altLang="zh-CN"/>
              <a:t>28</a:t>
            </a:r>
            <a:r>
              <a:t>日备课组长会议</a:t>
            </a:r>
            <a:r>
              <a:t>精神</a:t>
            </a: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14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15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6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6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6"/>
  <p:tag name="KSO_WM_TEMPLATE_MASTER_THUMB_INDEX" val="12"/>
  <p:tag name="KSO_WM_TEMPLATE_THUMBS_INDEX" val="1、4、7、8、10、11、12、13、15"/>
</p:tagLst>
</file>

<file path=ppt/tags/tag18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6_1*a*1"/>
  <p:tag name="KSO_WM_TEMPLATE_CATEGORY" val="custom"/>
  <p:tag name="KSO_WM_TEMPLATE_INDEX" val="20206916"/>
  <p:tag name="KSO_WM_UNIT_LAYERLEVEL" val="1"/>
  <p:tag name="KSO_WM_TAG_VERSION" val="1.0"/>
  <p:tag name="KSO_WM_BEAUTIFY_FLAG" val="#wm#"/>
  <p:tag name="KSO_WM_UNIT_PRESET_TEXT" val="空白演示经典风格"/>
  <p:tag name="KSO_WM_UNIT_TEXT_FILL_FORE_SCHEMECOLOR_INDEX_BRIGHTNESS" val="0"/>
  <p:tag name="KSO_WM_UNIT_TEXT_FILL_FORE_SCHEMECOLOR_INDEX" val="5"/>
  <p:tag name="KSO_WM_UNIT_TEXT_FILL_TYPE" val="1"/>
</p:tagLst>
</file>

<file path=ppt/tags/tag189.xml><?xml version="1.0" encoding="utf-8"?>
<p:tagLst xmlns:p="http://schemas.openxmlformats.org/presentationml/2006/main">
  <p:tag name="KSO_WM_SLIDE_ID" val="custom20206916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6916"/>
  <p:tag name="KSO_WM_SLIDE_LAYOUT" val="a_b_f"/>
  <p:tag name="KSO_WM_SLIDE_LAYOUT_CNT" val="1_1_1"/>
  <p:tag name="KSO_WM_UNIT_SHOW_EDIT_AREA_INDICATION" val="1"/>
  <p:tag name="KSO_WM_TEMPLATE_THUMBS_INDEX" val="1、4、7、8、10、11、12、13、15"/>
  <p:tag name="KSO_WM_TEMPLATE_MASTER_THUMB_INDEX" val="12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TABLE_BEAUTIFY" val="smartTable{9e95588c-a2fc-4e98-9175-ba8e11a31341}"/>
  <p:tag name="TABLE_ENDDRAG_ORIGIN_RECT" val="102*222"/>
  <p:tag name="TABLE_ENDDRAG_RECT" val="24*120*102*222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6"/>
</p:tagLst>
</file>

<file path=ppt/tags/tag193.xml><?xml version="1.0" encoding="utf-8"?>
<p:tagLst xmlns:p="http://schemas.openxmlformats.org/presentationml/2006/main">
  <p:tag name="KSO_WM_BEAUTIFY_FLAG" val=""/>
  <p:tag name="KSO_WM_UNIT_PLACING_PICTURE_USER_VIEWPORT" val="{&quot;height&quot;:10800,&quot;width&quot;:15145}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6"/>
</p:tagLst>
</file>

<file path=ppt/tags/tag196.xml><?xml version="1.0" encoding="utf-8"?>
<p:tagLst xmlns:p="http://schemas.openxmlformats.org/presentationml/2006/main">
  <p:tag name="KSO_WM_UNIT_TABLE_BEAUTIFY" val="smartTable{2a736abe-c4d1-4fb4-9907-d321c7c54fb9}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6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TABLE_BEAUTIFY" val="smartTable{f6aaa9d5-a97e-45d6-aa4d-14d2f5049a4e}"/>
</p:tagLst>
</file>

<file path=ppt/tags/tag201.xml><?xml version="1.0" encoding="utf-8"?>
<p:tagLst xmlns:p="http://schemas.openxmlformats.org/presentationml/2006/main">
  <p:tag name="KSO_WM_UNIT_TABLE_BEAUTIFY" val="smartTable{bfa5b79b-48c3-4e35-9fd9-dc82e1b949d9}"/>
</p:tagLst>
</file>

<file path=ppt/tags/tag202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6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6"/>
</p:tagLst>
</file>

<file path=ppt/tags/tag205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6"/>
</p:tagLst>
</file>

<file path=ppt/tags/tag206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6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6"/>
</p:tagLst>
</file>

<file path=ppt/tags/tag209.xml><?xml version="1.0" encoding="utf-8"?>
<p:tagLst xmlns:p="http://schemas.openxmlformats.org/presentationml/2006/main">
  <p:tag name="COMMONDATA" val="eyJoZGlkIjoiNTM3MjlhOTM4NjA1MmVjYjg3M2E2MWZiMTZlZjFhNTMifQ=="/>
  <p:tag name="KSO_WPP_MARK_KEY" val="e2d985f3-d609-47d0-a704-687b6abd19f8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D9D9D9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1763</Words>
  <Application>WPS 演示</Application>
  <PresentationFormat>宽屏</PresentationFormat>
  <Paragraphs>504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Wingdings</vt:lpstr>
      <vt:lpstr>微软雅黑</vt:lpstr>
      <vt:lpstr>等线</vt:lpstr>
      <vt:lpstr>黑体</vt:lpstr>
      <vt:lpstr>Times New Roman</vt:lpstr>
      <vt:lpstr>Times New Roman</vt:lpstr>
      <vt:lpstr>Arial Unicode MS</vt:lpstr>
      <vt:lpstr>Calibri</vt:lpstr>
      <vt:lpstr>Office 主题​​</vt:lpstr>
      <vt:lpstr>1_Office 主题​​</vt:lpstr>
      <vt:lpstr>高三生物联考分析</vt:lpstr>
      <vt:lpstr>PowerPoint 演示文稿</vt:lpstr>
      <vt:lpstr>联考成绩分析</vt:lpstr>
      <vt:lpstr>PowerPoint 演示文稿</vt:lpstr>
      <vt:lpstr>PowerPoint 演示文稿</vt:lpstr>
      <vt:lpstr>PowerPoint 演示文稿</vt:lpstr>
      <vt:lpstr>28日备课组长会议精神</vt:lpstr>
      <vt:lpstr>PowerPoint 演示文稿</vt:lpstr>
      <vt:lpstr>28日备课组长会议精神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萍</cp:lastModifiedBy>
  <cp:revision>180</cp:revision>
  <dcterms:created xsi:type="dcterms:W3CDTF">2019-06-19T02:08:00Z</dcterms:created>
  <dcterms:modified xsi:type="dcterms:W3CDTF">2023-08-29T12:54:14Z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AB9C14F980B54E179F384EC765905076_11</vt:lpwstr>
  </property>
</Properties>
</file>