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1152" r:id="rId3"/>
    <p:sldId id="1158" r:id="rId4"/>
    <p:sldId id="1159" r:id="rId5"/>
    <p:sldId id="1160" r:id="rId6"/>
    <p:sldId id="1161" r:id="rId7"/>
    <p:sldId id="1162" r:id="rId8"/>
    <p:sldId id="1163" r:id="rId9"/>
    <p:sldId id="1164" r:id="rId10"/>
    <p:sldId id="1165" r:id="rId11"/>
    <p:sldId id="1166" r:id="rId12"/>
    <p:sldId id="1167" r:id="rId13"/>
    <p:sldId id="1168" r:id="rId14"/>
    <p:sldId id="1169" r:id="rId15"/>
    <p:sldId id="1170" r:id="rId16"/>
    <p:sldId id="1171" r:id="rId17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1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2B750-935A-4570-B7E7-84F1C1875D2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20AE6-B348-4665-8DD9-919A0CE539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microsoft.com/office/2007/relationships/hdphoto" Target="../media/image2.wdp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Texturizer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B13F4-D370-47C9-AC93-2BA333AD5F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E0773-6B8C-49BD-BFFE-34E58C2E73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&#27743;&#33487;&#26032;&#39640;&#32771;&#19977;&#24180;&#35797;&#21367;&#30693;&#35782;&#28857;&#20998;&#26512;&#34920;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hyperlink" Target="&#27743;&#33487;&#26032;&#39640;&#32771;&#19977;&#24180;&#35797;&#21367;&#30693;&#35782;&#28857;&#20998;&#26512;&#34920;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hyperlink" Target="&#27743;&#33487;&#26032;&#39640;&#32771;&#19977;&#24180;&#35797;&#21367;&#30693;&#35782;&#28857;&#20998;&#26512;&#34920;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3073"/>
          <p:cNvSpPr>
            <a:spLocks noGrp="1"/>
          </p:cNvSpPr>
          <p:nvPr>
            <p:ph type="ctrTitle"/>
          </p:nvPr>
        </p:nvSpPr>
        <p:spPr>
          <a:xfrm>
            <a:off x="1003935" y="1880235"/>
            <a:ext cx="9991090" cy="1635760"/>
          </a:xfrm>
        </p:spPr>
        <p:txBody>
          <a:bodyPr anchor="ctr" anchorCtr="0">
            <a:noAutofit/>
            <a:scene3d>
              <a:camera prst="orthographicFront"/>
              <a:lightRig rig="threePt" dir="t"/>
            </a:scene3d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5400" b="1" kern="1200" baseline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2024</a:t>
            </a:r>
            <a:r>
              <a:rPr lang="zh-CN" altLang="en-US" sz="5400" b="1" kern="1200" baseline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届</a:t>
            </a:r>
            <a:r>
              <a:rPr lang="zh-CN" altLang="zh-CN" sz="5400" b="1" kern="1200" baseline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高三物理一轮复习计划与</a:t>
            </a:r>
            <a:r>
              <a:rPr lang="zh-CN" altLang="zh-CN" sz="5400" b="1" kern="1200" baseline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策略</a:t>
            </a:r>
            <a:endParaRPr lang="zh-CN" altLang="zh-CN" sz="5400" b="1" kern="1200" baseline="0">
              <a:ln>
                <a:solidFill>
                  <a:srgbClr val="00B050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32760"/>
          </a:xfrm>
          <a:ln w="28575">
            <a:solidFill>
              <a:srgbClr val="0000CC"/>
            </a:solidFill>
          </a:ln>
        </p:spPr>
        <p:txBody>
          <a:bodyPr anchor="t" anchorCtr="0">
            <a:noAutofit/>
          </a:bodyPr>
          <a:lstStyle/>
          <a:p>
            <a:pPr>
              <a:buFont typeface="Wingdings" panose="05000000000000000000" charset="0"/>
              <a:buChar char="Ø"/>
            </a:pPr>
            <a:r>
              <a:rPr lang="zh-CN" altLang="en-US" b="1">
                <a:solidFill>
                  <a:srgbClr val="FF0000"/>
                </a:solidFill>
                <a:highlight>
                  <a:srgbClr val="FFFF00"/>
                </a:highlight>
              </a:rPr>
              <a:t>一轮复习的任务：</a:t>
            </a:r>
            <a:endParaRPr lang="zh-CN" altLang="en-US" b="1">
              <a:highlight>
                <a:srgbClr val="FFFF00"/>
              </a:highlight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b="1"/>
              <a:t>查漏补缺，回归课本：</a:t>
            </a:r>
            <a:r>
              <a:rPr lang="zh-CN" altLang="en-US" b="1">
                <a:solidFill>
                  <a:schemeClr val="bg2"/>
                </a:solidFill>
              </a:rPr>
              <a:t>带课本，课堂翻看课本，习题对应课本</a:t>
            </a:r>
            <a:endParaRPr lang="zh-CN" altLang="en-US" b="1">
              <a:solidFill>
                <a:schemeClr val="bg2"/>
              </a:solidFill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b="1">
                <a:sym typeface="+mn-ea"/>
              </a:rPr>
              <a:t>理解概念，应用规律：</a:t>
            </a:r>
            <a:r>
              <a:rPr lang="zh-CN" altLang="en-US" b="1">
                <a:solidFill>
                  <a:schemeClr val="bg2"/>
                </a:solidFill>
                <a:sym typeface="+mn-ea"/>
              </a:rPr>
              <a:t>运用元概念原规律，让学生复述内容</a:t>
            </a:r>
            <a:endParaRPr lang="zh-CN" altLang="en-US" b="1">
              <a:solidFill>
                <a:schemeClr val="bg2"/>
              </a:solidFill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b="1"/>
              <a:t>关注知识，重视方法：</a:t>
            </a:r>
            <a:r>
              <a:rPr lang="zh-CN" altLang="en-US" b="1">
                <a:solidFill>
                  <a:schemeClr val="bg2"/>
                </a:solidFill>
              </a:rPr>
              <a:t>重视基础知识基本方法基本步骤流程</a:t>
            </a:r>
            <a:endParaRPr lang="zh-CN" altLang="en-US" b="1">
              <a:solidFill>
                <a:schemeClr val="bg2"/>
              </a:solidFill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b="1">
                <a:sym typeface="+mn-ea"/>
              </a:rPr>
              <a:t>穿点成线，串线成面：</a:t>
            </a:r>
            <a:r>
              <a:rPr lang="zh-CN" altLang="en-US" b="1">
                <a:solidFill>
                  <a:schemeClr val="bg2"/>
                </a:solidFill>
                <a:sym typeface="+mn-ea"/>
              </a:rPr>
              <a:t>一轮复习试看实际情况适可而止</a:t>
            </a:r>
            <a:endParaRPr lang="zh-CN" altLang="en-US" b="1">
              <a:solidFill>
                <a:schemeClr val="bg2"/>
              </a:solidFill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b="1">
                <a:sym typeface="+mn-ea"/>
              </a:rPr>
              <a:t>重点突出，形成能力：</a:t>
            </a:r>
            <a:r>
              <a:rPr lang="zh-CN" altLang="en-US" b="1">
                <a:solidFill>
                  <a:schemeClr val="bg2"/>
                </a:solidFill>
                <a:sym typeface="+mn-ea"/>
              </a:rPr>
              <a:t>一轮复习带二轮专题停下来走的更好</a:t>
            </a:r>
            <a:endParaRPr lang="zh-CN" altLang="en-US" b="1">
              <a:solidFill>
                <a:schemeClr val="bg2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361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 flipH="1">
            <a:off x="2011680" y="762000"/>
            <a:ext cx="7101840" cy="8128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四、一轮复习的建议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31540"/>
          </a:xfrm>
          <a:ln w="28575"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</a:gradFill>
          </a:ln>
        </p:spPr>
        <p:txBody>
          <a:bodyPr anchor="t" anchorCtr="0"/>
          <a:lstStyle/>
          <a:p>
            <a:pPr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altLang="zh-CN" sz="2400" b="1"/>
              <a:t>1</a:t>
            </a:r>
            <a:r>
              <a:rPr lang="zh-CN" altLang="en-US" sz="2400" b="1"/>
              <a:t>.一轮复习立足基础，在基础知识、基本方法、科学思维上下功夫强调思维的逻辑性、规范性和良好习惯的形成，如规律的使用条件的判断，画受力分析图、轨迹图、光路图，正确使用图像图表获取信息等。突出思维过程、解决问题的方案建立过程的教学，培养学生的分析判断能力。坚决杜绝向学生传授过多的二级、三级结论或总结过多方法的做法，不要给学生加重学习负担。</a:t>
            </a:r>
            <a:endParaRPr lang="zh-CN" altLang="en-US" sz="2400" b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361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 flipH="1">
            <a:off x="2011680" y="762000"/>
            <a:ext cx="7101840" cy="8128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四、一轮复习的建议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37510"/>
          </a:xfrm>
          <a:ln w="28575">
            <a:solidFill>
              <a:srgbClr val="0000CC"/>
            </a:solidFill>
          </a:ln>
        </p:spPr>
        <p:txBody>
          <a:bodyPr anchor="t" anchorCtr="0"/>
          <a:lstStyle/>
          <a:p>
            <a:pPr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altLang="zh-CN" sz="2400" b="1"/>
              <a:t>2.</a:t>
            </a:r>
            <a:r>
              <a:rPr lang="zh-CN" altLang="en-US" sz="2400" b="1"/>
              <a:t>要突出复习课的特点，以大概念教学为统领，跳出新授课教学的环境，注重知识之间的联系，做到知识间的前后呼应，突出基础性兼顾综合性。使学生通过复习，对知识理解更加准确，运用得当、合理，让学生站在更高的层次上看问题，能够自觉地利用物质观、相互作用观、能量观理解问题，运用物理思想、方法处理问题，提升学生学科素养。</a:t>
            </a:r>
            <a:endParaRPr lang="zh-CN" altLang="en-US" sz="2400" b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361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 flipH="1">
            <a:off x="2011680" y="762000"/>
            <a:ext cx="7101840" cy="8128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四、一轮复习的建议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ln w="28575">
            <a:solidFill>
              <a:srgbClr val="0000CC"/>
            </a:solidFill>
          </a:ln>
        </p:spPr>
        <p:txBody>
          <a:bodyPr anchor="t" anchorCtr="0"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3.坚持情境化教学。课堂上或学案上提出的问题要情境清晰、问题准确。知识的复习要以情境加问题的形式放给学生自主复习。利用“情境</a:t>
            </a:r>
            <a:r>
              <a:rPr lang="zh-CN" altLang="en-US" sz="2400" b="1">
                <a:sym typeface="+mn-ea"/>
              </a:rPr>
              <a:t>化</a:t>
            </a:r>
            <a:r>
              <a:rPr lang="zh-CN" altLang="en-US" sz="2400" b="1"/>
              <a:t>的问题” 推动关键能力和核心素养在教学和平时考试中的落实，选材联系学生日常化生活实践情境、大自然、体育运动、科技前沿、物理学史科学探究情境和社会热点，做到课内、课外相结合，着眼于培养学生在面对一段涉及物理知识的现实情境描述时，自觉地把描述的文字转化为相应的物理图景，再进一步把该图景转换为解决问题的物理条件。让学生经历从易到难的过程，用基础拓展能力。高考就是在现实的问题情境中考查学生的核心素养的发展水平。</a:t>
            </a:r>
            <a:endParaRPr lang="zh-CN" altLang="en-US" sz="2400" b="1"/>
          </a:p>
          <a:p>
            <a:pPr>
              <a:buFont typeface="Wingdings" panose="05000000000000000000" charset="0"/>
              <a:buChar char="Ø"/>
            </a:pPr>
            <a:endParaRPr lang="zh-CN" altLang="en-US" sz="2400" b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361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 flipH="1">
            <a:off x="2011680" y="762000"/>
            <a:ext cx="7101840" cy="8128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四、一轮复习的建议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21380"/>
          </a:xfrm>
          <a:ln w="28575">
            <a:solidFill>
              <a:srgbClr val="0000CC"/>
            </a:solidFill>
          </a:ln>
        </p:spPr>
        <p:txBody>
          <a:bodyPr anchor="t" anchorCtr="0"/>
          <a:lstStyle/>
          <a:p>
            <a:pPr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4.注重《中国高考评价体系》在复习中的指导作用，在基础性、应用性、综合性、创新性等方面，有计划地在三个轮次的复习中进行渗透，让学生通过复习适应高考的要求。高考的大部分试题考查学生在陌生情境中解决实际问题的能力，让真正融会贯通的学生脱颖而出，使“死记硬背”“机械刷题”“题海战术”的收益大大降低，引导学生的关注点从“解题”向“解决问题”。</a:t>
            </a:r>
            <a:endParaRPr lang="zh-CN" altLang="en-US" sz="2400" b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361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 flipH="1">
            <a:off x="2011680" y="762000"/>
            <a:ext cx="7101840" cy="8128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四、一轮复习的建议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70275"/>
          </a:xfrm>
          <a:ln w="28575">
            <a:solidFill>
              <a:srgbClr val="0000CC"/>
            </a:solidFill>
          </a:ln>
        </p:spPr>
        <p:txBody>
          <a:bodyPr anchor="t" anchorCtr="0"/>
          <a:lstStyle/>
          <a:p>
            <a:pPr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5.高三年级的习题教学不应当冲淡课堂教学的主体。一轮复习教学中，习题的分量不应超过课堂总时间的二分之一，用情境化的问题引领知识复习是行之有效的方法。习题的构成要与教学对象和教学内容在高考中的要求对应，确保练习的有效性。习题的难度也应当考虑学生的学习水平，不应仅关注高考。要有意识地在学生的运算能力、推理判断能力、综合应用能力、创新思维能力等方面通过考试用题、例题和习题进行强化训练。</a:t>
            </a:r>
            <a:endParaRPr lang="zh-CN" altLang="en-US" sz="2400" b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361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 flipH="1">
            <a:off x="2011680" y="762000"/>
            <a:ext cx="7101840" cy="8128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四、一轮复习的建议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1"/>
          <p:cNvSpPr>
            <a:spLocks noGrp="1"/>
          </p:cNvSpPr>
          <p:nvPr>
            <p:ph type="title"/>
          </p:nvPr>
        </p:nvSpPr>
        <p:spPr>
          <a:xfrm flipH="1">
            <a:off x="2040255" y="739775"/>
            <a:ext cx="7026910" cy="833755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anchor="ctr" anchorCtr="0">
            <a:norm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江苏省</a:t>
            </a:r>
            <a:r>
              <a:rPr lang="en-US" altLang="zh-CN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2024</a:t>
            </a: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届高三物理一轮复习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170" name="内容占位符 2"/>
          <p:cNvSpPr>
            <a:spLocks noGrp="1"/>
          </p:cNvSpPr>
          <p:nvPr>
            <p:ph idx="1"/>
          </p:nvPr>
        </p:nvSpPr>
        <p:spPr>
          <a:xfrm>
            <a:off x="896620" y="2066925"/>
            <a:ext cx="10641965" cy="2724785"/>
          </a:xfrm>
          <a:ln w="28575"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</a:gradFill>
          </a:ln>
        </p:spPr>
        <p:txBody>
          <a:bodyPr anchor="t" anchorCtr="0"/>
          <a:lstStyle/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b="1"/>
              <a:t>江苏省自2020年起普通高中全面实施新课程、使用新教材。所以，我们</a:t>
            </a:r>
            <a:r>
              <a:rPr lang="zh-CN" altLang="en-US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关注新课标和高考评价</a:t>
            </a:r>
            <a:r>
              <a:rPr lang="zh-CN" altLang="en-US" b="1"/>
              <a:t>。</a:t>
            </a:r>
            <a:endParaRPr lang="zh-CN" altLang="en-US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b="1"/>
              <a:t>江苏省新高考三年，我们要先分析现有的</a:t>
            </a:r>
            <a:r>
              <a:rPr lang="zh-CN" altLang="en-US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物理试题</a:t>
            </a:r>
            <a:r>
              <a:rPr lang="zh-CN" altLang="en-US" b="1"/>
              <a:t>。</a:t>
            </a:r>
            <a:endParaRPr lang="zh-CN" altLang="en-US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b="1"/>
              <a:t>遵循物理一轮复习的任务和特点。</a:t>
            </a:r>
            <a:endParaRPr lang="zh-CN" altLang="en-US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b="1"/>
              <a:t>研究学情，</a:t>
            </a:r>
            <a:r>
              <a:rPr lang="zh-CN" altLang="en-US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有效教学</a:t>
            </a:r>
            <a:r>
              <a:rPr lang="zh-CN" altLang="en-US" b="1"/>
              <a:t>，纠偏刷题。</a:t>
            </a:r>
            <a:endParaRPr lang="zh-CN" alt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1"/>
          <p:cNvSpPr>
            <a:spLocks noGrp="1"/>
          </p:cNvSpPr>
          <p:nvPr>
            <p:ph type="title"/>
          </p:nvPr>
        </p:nvSpPr>
        <p:spPr>
          <a:xfrm flipH="1">
            <a:off x="2244090" y="820420"/>
            <a:ext cx="6066790" cy="928370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一、关注新课标和高考评价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  <p:sp>
        <p:nvSpPr>
          <p:cNvPr id="11266" name="内容占位符 2"/>
          <p:cNvSpPr>
            <a:spLocks noGrp="1"/>
          </p:cNvSpPr>
          <p:nvPr>
            <p:ph idx="1"/>
          </p:nvPr>
        </p:nvSpPr>
        <p:spPr>
          <a:xfrm>
            <a:off x="1807845" y="2494280"/>
            <a:ext cx="8044815" cy="2152015"/>
          </a:xfrm>
          <a:ln w="28575"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</a:gradFill>
          </a:ln>
        </p:spPr>
        <p:txBody>
          <a:bodyPr anchor="t" anchorCtr="0"/>
          <a:lstStyle/>
          <a:p>
            <a:pPr>
              <a:buFont typeface="Wingdings" panose="05000000000000000000" charset="0"/>
              <a:buChar char="Ø"/>
            </a:pPr>
            <a:r>
              <a:rPr lang="zh-CN" altLang="en-US" b="1">
                <a:highlight>
                  <a:srgbClr val="FFFF00"/>
                </a:highlight>
              </a:rPr>
              <a:t>高考评价体系三条逻辑线</a:t>
            </a:r>
            <a:endParaRPr lang="zh-CN" altLang="en-US" b="1">
              <a:highlight>
                <a:srgbClr val="FFFF00"/>
              </a:highlight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b="1"/>
              <a:t>1.核心价值</a:t>
            </a:r>
            <a:r>
              <a:rPr lang="zh-CN" altLang="en-US" b="1">
                <a:solidFill>
                  <a:srgbClr val="FF0000"/>
                </a:solidFill>
              </a:rPr>
              <a:t>金线</a:t>
            </a:r>
            <a:r>
              <a:rPr lang="zh-CN" altLang="en-US" b="1"/>
              <a:t>“无价值，不入题”；</a:t>
            </a:r>
            <a:endParaRPr lang="zh-CN" altLang="en-US" b="1"/>
          </a:p>
          <a:p>
            <a:pPr>
              <a:buFont typeface="Wingdings" panose="05000000000000000000" charset="0"/>
              <a:buChar char="Ø"/>
            </a:pPr>
            <a:r>
              <a:rPr lang="zh-CN" altLang="en-US" b="1"/>
              <a:t>2.能力素养</a:t>
            </a:r>
            <a:r>
              <a:rPr lang="zh-CN" altLang="en-US" b="1">
                <a:solidFill>
                  <a:srgbClr val="FF0000"/>
                </a:solidFill>
              </a:rPr>
              <a:t>银线</a:t>
            </a:r>
            <a:r>
              <a:rPr lang="zh-CN" altLang="en-US" b="1"/>
              <a:t>“无思维，不命题”；</a:t>
            </a:r>
            <a:endParaRPr lang="zh-CN" altLang="en-US" b="1"/>
          </a:p>
          <a:p>
            <a:pPr>
              <a:buFont typeface="Wingdings" panose="05000000000000000000" charset="0"/>
              <a:buChar char="Ø"/>
            </a:pPr>
            <a:r>
              <a:rPr lang="zh-CN" altLang="en-US" b="1"/>
              <a:t>3.情境载体</a:t>
            </a:r>
            <a:r>
              <a:rPr lang="zh-CN" altLang="en-US" b="1">
                <a:solidFill>
                  <a:srgbClr val="FF0000"/>
                </a:solidFill>
              </a:rPr>
              <a:t>串联线</a:t>
            </a:r>
            <a:r>
              <a:rPr lang="zh-CN" altLang="en-US" b="1"/>
              <a:t>“无情境，不成题”。</a:t>
            </a:r>
            <a:endParaRPr lang="zh-CN" alt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标题 1"/>
          <p:cNvSpPr>
            <a:spLocks noGrp="1"/>
          </p:cNvSpPr>
          <p:nvPr>
            <p:ph type="title"/>
          </p:nvPr>
        </p:nvSpPr>
        <p:spPr>
          <a:xfrm flipH="1">
            <a:off x="1856105" y="723265"/>
            <a:ext cx="7878445" cy="852170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二、2023年高考物理全国卷试题评析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  <p:sp>
        <p:nvSpPr>
          <p:cNvPr id="12290" name="内容占位符 2"/>
          <p:cNvSpPr>
            <a:spLocks noGrp="1"/>
          </p:cNvSpPr>
          <p:nvPr>
            <p:ph idx="1"/>
          </p:nvPr>
        </p:nvSpPr>
        <p:spPr>
          <a:xfrm>
            <a:off x="838200" y="2077720"/>
            <a:ext cx="10515600" cy="3431540"/>
          </a:xfrm>
          <a:ln w="28575"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</a:gradFill>
          </a:ln>
        </p:spPr>
        <p:txBody>
          <a:bodyPr anchor="t" anchorCtr="0"/>
          <a:lstStyle/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>
                <a:highlight>
                  <a:srgbClr val="FFFF00"/>
                </a:highlight>
              </a:rPr>
              <a:t>一、坚持立德树人，引导学生全面发展</a:t>
            </a:r>
            <a:endParaRPr lang="zh-CN" altLang="en-US" sz="2400" b="1"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如全国乙卷第16题，介绍我国的</a:t>
            </a:r>
            <a:r>
              <a:rPr lang="zh-CN" altLang="en-US" sz="2400" b="1">
                <a:solidFill>
                  <a:srgbClr val="FF0000"/>
                </a:solidFill>
              </a:rPr>
              <a:t>慧眼卫星、极目空间望远镜</a:t>
            </a:r>
            <a:r>
              <a:rPr lang="zh-CN" altLang="en-US" sz="2400" b="1"/>
              <a:t>等在该事件观测中作出的重要贡献，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如新课标卷第17题，以今年5月刚刚成功发射的“</a:t>
            </a:r>
            <a:r>
              <a:rPr lang="zh-CN" altLang="en-US" sz="2400" b="1">
                <a:solidFill>
                  <a:srgbClr val="FF0000"/>
                </a:solidFill>
              </a:rPr>
              <a:t>太空快递”天舟六号</a:t>
            </a:r>
            <a:r>
              <a:rPr lang="zh-CN" altLang="en-US" sz="2400" b="1"/>
              <a:t>为背景，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如全国甲卷第14题以</a:t>
            </a:r>
            <a:r>
              <a:rPr lang="zh-CN" altLang="en-US" sz="2400" b="1">
                <a:solidFill>
                  <a:srgbClr val="FF0000"/>
                </a:solidFill>
              </a:rPr>
              <a:t>学生推铅球</a:t>
            </a:r>
            <a:r>
              <a:rPr lang="zh-CN" altLang="en-US" sz="2400" b="1"/>
              <a:t>为背景，全国乙卷第14题以</a:t>
            </a:r>
            <a:r>
              <a:rPr lang="zh-CN" altLang="en-US" sz="2400" b="1">
                <a:solidFill>
                  <a:srgbClr val="FF0000"/>
                </a:solidFill>
              </a:rPr>
              <a:t>学生垫排球</a:t>
            </a:r>
            <a:r>
              <a:rPr lang="zh-CN" altLang="en-US" sz="2400" b="1"/>
              <a:t>为情境，将物理与体育锻炼相结合，引导学生热爱体育运动、积极参加体育锻炼。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内容占位符 2"/>
          <p:cNvSpPr>
            <a:spLocks noGrp="1"/>
          </p:cNvSpPr>
          <p:nvPr>
            <p:ph idx="1"/>
          </p:nvPr>
        </p:nvSpPr>
        <p:spPr>
          <a:xfrm>
            <a:off x="712470" y="1691005"/>
            <a:ext cx="10641330" cy="4690110"/>
          </a:xfrm>
          <a:ln w="28575"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</a:gradFill>
          </a:ln>
        </p:spPr>
        <p:txBody>
          <a:bodyPr anchor="t" anchorCtr="0">
            <a:noAutofit/>
          </a:bodyPr>
          <a:lstStyle/>
          <a:p>
            <a:pPr fontAlgn="auto">
              <a:lnSpc>
                <a:spcPts val="2980"/>
              </a:lnSpc>
              <a:buFont typeface="Wingdings" panose="05000000000000000000" charset="0"/>
              <a:buChar char="Ø"/>
            </a:pPr>
            <a:r>
              <a:rPr lang="zh-CN" altLang="en-US" sz="2300" b="1">
                <a:highlight>
                  <a:srgbClr val="FFFF00"/>
                </a:highlight>
              </a:rPr>
              <a:t>二、联系生活实际，引导学生核心素养的培养</a:t>
            </a:r>
            <a:endParaRPr lang="zh-CN" altLang="en-US" sz="2300" b="1">
              <a:highlight>
                <a:srgbClr val="FFFF00"/>
              </a:highlight>
            </a:endParaRPr>
          </a:p>
          <a:p>
            <a:pPr fontAlgn="auto">
              <a:lnSpc>
                <a:spcPts val="2980"/>
              </a:lnSpc>
              <a:buFont typeface="Wingdings" panose="05000000000000000000" charset="0"/>
              <a:buChar char="Ø"/>
            </a:pPr>
            <a:r>
              <a:rPr lang="zh-CN" altLang="en-US" sz="2300" b="1"/>
              <a:t>新课标卷第14题设置空气中和水下</a:t>
            </a:r>
            <a:r>
              <a:rPr lang="zh-CN" altLang="en-US" sz="2300" b="1">
                <a:solidFill>
                  <a:srgbClr val="FF0000"/>
                </a:solidFill>
              </a:rPr>
              <a:t>两个声波探测者</a:t>
            </a:r>
            <a:r>
              <a:rPr lang="zh-CN" altLang="en-US" sz="2300" b="1"/>
              <a:t>，生活场景跃然纸上；第15题以无风时</a:t>
            </a:r>
            <a:r>
              <a:rPr lang="zh-CN" altLang="en-US" sz="2300" b="1">
                <a:solidFill>
                  <a:srgbClr val="FF0000"/>
                </a:solidFill>
              </a:rPr>
              <a:t>雨滴受空气阻力</a:t>
            </a:r>
            <a:r>
              <a:rPr lang="zh-CN" altLang="en-US" sz="2300" b="1"/>
              <a:t>的作用在地面附近以恒定的速率竖直下落为情境，第16题利用定义国际基本单位“秒”的</a:t>
            </a:r>
            <a:r>
              <a:rPr lang="zh-CN" altLang="en-US" sz="2300" b="1">
                <a:solidFill>
                  <a:srgbClr val="FF0000"/>
                </a:solidFill>
              </a:rPr>
              <a:t>铯原子钟</a:t>
            </a:r>
            <a:r>
              <a:rPr lang="zh-CN" altLang="en-US" sz="2300" b="1"/>
              <a:t>的两个超精细能级考查学生的估算能力；第24题以趣味浓郁的</a:t>
            </a:r>
            <a:r>
              <a:rPr lang="zh-CN" altLang="en-US" sz="2300" b="1">
                <a:solidFill>
                  <a:srgbClr val="FF0000"/>
                </a:solidFill>
              </a:rPr>
              <a:t>“打水漂”</a:t>
            </a:r>
            <a:r>
              <a:rPr lang="zh-CN" altLang="en-US" sz="2300" b="1"/>
              <a:t>游戏为背景；</a:t>
            </a:r>
            <a:endParaRPr lang="zh-CN" altLang="en-US" sz="2300" b="1"/>
          </a:p>
          <a:p>
            <a:pPr fontAlgn="auto">
              <a:lnSpc>
                <a:spcPts val="2980"/>
              </a:lnSpc>
              <a:buFont typeface="Wingdings" panose="05000000000000000000" charset="0"/>
              <a:buChar char="Ø"/>
            </a:pPr>
            <a:r>
              <a:rPr lang="zh-CN" altLang="en-US" sz="2300" b="1"/>
              <a:t>第25题以物理学史上著名的</a:t>
            </a:r>
            <a:r>
              <a:rPr lang="zh-CN" altLang="en-US" sz="2300" b="1">
                <a:solidFill>
                  <a:srgbClr val="FF0000"/>
                </a:solidFill>
              </a:rPr>
              <a:t>密立根油滴实验</a:t>
            </a:r>
            <a:r>
              <a:rPr lang="zh-CN" altLang="en-US" sz="2300" b="1"/>
              <a:t>为背景，将</a:t>
            </a:r>
            <a:r>
              <a:rPr lang="zh-CN" altLang="en-US" sz="2300" b="1">
                <a:solidFill>
                  <a:srgbClr val="FF0000"/>
                </a:solidFill>
              </a:rPr>
              <a:t>真实的实验现象转换为问题情境；</a:t>
            </a:r>
            <a:endParaRPr lang="zh-CN" altLang="en-US" sz="2300" b="1"/>
          </a:p>
          <a:p>
            <a:pPr fontAlgn="auto">
              <a:lnSpc>
                <a:spcPts val="2980"/>
              </a:lnSpc>
              <a:buFont typeface="Wingdings" panose="05000000000000000000" charset="0"/>
              <a:buChar char="Ø"/>
            </a:pPr>
            <a:r>
              <a:rPr lang="zh-CN" altLang="en-US" sz="2300" b="1"/>
              <a:t>全国甲卷第18题以一些电子显示设备中电子束通过适当的非匀强电场聚集为情境，考查学生运动与相互作用的物理观念。全国甲卷第21题和全国乙卷第17题，从经典的电磁阻尼现象</a:t>
            </a:r>
            <a:r>
              <a:rPr lang="zh-CN" altLang="en-US" sz="2300" b="1">
                <a:solidFill>
                  <a:srgbClr val="FF0000"/>
                </a:solidFill>
              </a:rPr>
              <a:t>演示实验</a:t>
            </a:r>
            <a:r>
              <a:rPr lang="zh-CN" altLang="en-US" sz="2300" b="1"/>
              <a:t>出发，从多个设问角度考查学生对电磁感应原理的深入理解和掌握。</a:t>
            </a:r>
            <a:endParaRPr lang="zh-CN" altLang="en-US" sz="2300" b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289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 flipH="1">
            <a:off x="1856105" y="723265"/>
            <a:ext cx="7878445" cy="85217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二、2023年高考物理全国卷试题评析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31615"/>
          </a:xfrm>
          <a:ln w="28575"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</a:gradFill>
          </a:ln>
        </p:spPr>
        <p:txBody>
          <a:bodyPr anchor="t" anchorCtr="0"/>
          <a:lstStyle/>
          <a:p>
            <a:pPr>
              <a:buFont typeface="Wingdings" panose="05000000000000000000" charset="0"/>
              <a:buChar char="Ø"/>
            </a:pPr>
            <a:r>
              <a:rPr lang="zh-CN" altLang="en-US" sz="2400" b="1">
                <a:highlight>
                  <a:srgbClr val="FFFF00"/>
                </a:highlight>
              </a:rPr>
              <a:t>三、加强实验能力考查，引导学生动手做实验</a:t>
            </a:r>
            <a:endParaRPr lang="zh-CN" altLang="en-US" sz="2400" b="1">
              <a:highlight>
                <a:srgbClr val="FFFF00"/>
              </a:highlight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sz="2400" b="1"/>
              <a:t>新课标卷第22题观察</a:t>
            </a:r>
            <a:r>
              <a:rPr lang="zh-CN" altLang="en-US" sz="2400" b="1">
                <a:solidFill>
                  <a:srgbClr val="FF0000"/>
                </a:solidFill>
              </a:rPr>
              <a:t>电容器的充、放电现象</a:t>
            </a:r>
            <a:r>
              <a:rPr lang="zh-CN" altLang="en-US" sz="2400" b="1"/>
              <a:t>，23题考查用</a:t>
            </a:r>
            <a:r>
              <a:rPr lang="zh-CN" altLang="en-US" sz="2400" b="1">
                <a:solidFill>
                  <a:srgbClr val="FF0000"/>
                </a:solidFill>
              </a:rPr>
              <a:t>单摆测量重力加速度</a:t>
            </a:r>
            <a:r>
              <a:rPr lang="zh-CN" altLang="en-US" sz="2400" b="1"/>
              <a:t>大小的实验，</a:t>
            </a:r>
            <a:endParaRPr lang="zh-CN" altLang="en-US" sz="2400" b="1"/>
          </a:p>
          <a:p>
            <a:pPr>
              <a:buFont typeface="Wingdings" panose="05000000000000000000" charset="0"/>
              <a:buChar char="Ø"/>
            </a:pPr>
            <a:r>
              <a:rPr lang="zh-CN" altLang="en-US" sz="2400" b="1"/>
              <a:t>全国甲卷第22题</a:t>
            </a:r>
            <a:r>
              <a:rPr lang="zh-CN" altLang="en-US" sz="2400" b="1">
                <a:solidFill>
                  <a:srgbClr val="FF0000"/>
                </a:solidFill>
              </a:rPr>
              <a:t>测绘小灯泡的伏安特性曲线</a:t>
            </a:r>
            <a:r>
              <a:rPr lang="zh-CN" altLang="en-US" sz="2400" b="1"/>
              <a:t>，第23题探究</a:t>
            </a:r>
            <a:r>
              <a:rPr lang="zh-CN" altLang="en-US" sz="2400" b="1">
                <a:solidFill>
                  <a:srgbClr val="FF0000"/>
                </a:solidFill>
              </a:rPr>
              <a:t>物体做直线运动时平均速度与时间的关系</a:t>
            </a:r>
            <a:r>
              <a:rPr lang="zh-CN" altLang="en-US" sz="2400" b="1"/>
              <a:t>，</a:t>
            </a:r>
            <a:endParaRPr lang="zh-CN" altLang="en-US" sz="2400" b="1"/>
          </a:p>
          <a:p>
            <a:pPr>
              <a:buFont typeface="Wingdings" panose="05000000000000000000" charset="0"/>
              <a:buChar char="Ø"/>
            </a:pPr>
            <a:r>
              <a:rPr lang="zh-CN" altLang="en-US" sz="2400" b="1"/>
              <a:t>  全国乙卷第22题</a:t>
            </a:r>
            <a:r>
              <a:rPr lang="zh-CN" altLang="en-US" sz="2400" b="1">
                <a:solidFill>
                  <a:srgbClr val="FF0000"/>
                </a:solidFill>
              </a:rPr>
              <a:t>验证力的平行四边形定则</a:t>
            </a:r>
            <a:r>
              <a:rPr lang="zh-CN" altLang="en-US" sz="2400" b="1"/>
              <a:t>实验，第23题</a:t>
            </a:r>
            <a:r>
              <a:rPr lang="zh-CN" altLang="en-US" sz="2400" b="1">
                <a:solidFill>
                  <a:srgbClr val="FF0000"/>
                </a:solidFill>
              </a:rPr>
              <a:t>测量金属丝的电阻率实验</a:t>
            </a:r>
            <a:endParaRPr lang="zh-CN" altLang="en-US" sz="2400" b="1">
              <a:solidFill>
                <a:srgbClr val="FF0000"/>
              </a:solidFill>
            </a:endParaRPr>
          </a:p>
          <a:p>
            <a:pPr>
              <a:buFont typeface="Wingdings" panose="05000000000000000000" charset="0"/>
              <a:buChar char="Ø"/>
            </a:pPr>
            <a:endParaRPr lang="zh-CN" altLang="en-US" sz="2400" b="1">
              <a:solidFill>
                <a:srgbClr val="FF0000"/>
              </a:solidFill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sz="2800" b="1" u="sng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highlight>
                  <a:srgbClr val="C0C0C0"/>
                </a:highlight>
              </a:rPr>
              <a:t>几乎！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highlight>
                  <a:srgbClr val="C0C0C0"/>
                </a:highlight>
              </a:rPr>
              <a:t>-</a:t>
            </a:r>
            <a:r>
              <a:rPr lang="zh-CN" altLang="en-US" sz="2800" b="1" u="sng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highlight>
                  <a:srgbClr val="C0C0C0"/>
                </a:highlight>
              </a:rPr>
              <a:t>都是！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highlight>
                  <a:srgbClr val="C0C0C0"/>
                </a:highlight>
              </a:rPr>
              <a:t>-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highlight>
                  <a:srgbClr val="C0C0C0"/>
                </a:highlight>
              </a:rPr>
              <a:t>课标</a:t>
            </a:r>
            <a:r>
              <a:rPr lang="zh-CN" altLang="en-US" sz="28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highlight>
                  <a:srgbClr val="C0C0C0"/>
                </a:highlight>
              </a:rPr>
              <a:t>原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highlight>
                  <a:srgbClr val="C0C0C0"/>
                </a:highlight>
              </a:rPr>
              <a:t>实验！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highlight>
                <a:srgbClr val="C0C0C0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289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 flipH="1">
            <a:off x="1856105" y="723265"/>
            <a:ext cx="7878445" cy="85217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二、2023年高考物理全国卷试题评析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xfrm flipH="1">
            <a:off x="2011680" y="762000"/>
            <a:ext cx="7101840" cy="812800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/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三、江苏省近三年高考试题评析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28060"/>
          </a:xfrm>
          <a:ln w="28575"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</a:gradFill>
          </a:ln>
        </p:spPr>
        <p:txBody>
          <a:bodyPr anchor="t" anchorCtr="0">
            <a:normAutofit lnSpcReduction="10000"/>
          </a:bodyPr>
          <a:lstStyle/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>
                <a:hlinkClick r:id="rId1" action="ppaction://hlinkfile"/>
              </a:rPr>
              <a:t>江苏省近三年高考试题知识点分布情况分析和难度分析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>
                <a:highlight>
                  <a:srgbClr val="FFFF00"/>
                </a:highlight>
              </a:rPr>
              <a:t>一、统计分析体会（一）：</a:t>
            </a:r>
            <a:endParaRPr lang="zh-CN" altLang="en-US" sz="2400" b="1"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1.热光原比例相当。每年1道计算题，4道选择题，实验题来自力电，</a:t>
            </a:r>
            <a:r>
              <a:rPr lang="zh-CN" altLang="en-US" sz="2400" b="1" u="sng">
                <a:solidFill>
                  <a:srgbClr val="FF0000"/>
                </a:solidFill>
              </a:rPr>
              <a:t>没有</a:t>
            </a:r>
            <a:r>
              <a:rPr lang="zh-CN" altLang="en-US" sz="2400" b="1">
                <a:solidFill>
                  <a:srgbClr val="FF0000"/>
                </a:solidFill>
              </a:rPr>
              <a:t>考查课本原实验</a:t>
            </a:r>
            <a:r>
              <a:rPr lang="zh-CN" altLang="en-US" sz="2400" b="1"/>
              <a:t>。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2.物理大部分试题本来就是情景题。</a:t>
            </a:r>
            <a:r>
              <a:rPr lang="zh-CN" altLang="en-US" sz="2400" b="1" u="sng">
                <a:solidFill>
                  <a:srgbClr val="FF0000"/>
                </a:solidFill>
              </a:rPr>
              <a:t>没有刻意</a:t>
            </a:r>
            <a:r>
              <a:rPr lang="zh-CN" altLang="en-US" sz="2400" b="1"/>
              <a:t>创设情境。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3.难题位置基本在选择题最后两题、实验题最后一问和最后一题的最后一问。</a:t>
            </a:r>
            <a:r>
              <a:rPr lang="zh-CN" altLang="en-US" sz="2400" b="1">
                <a:solidFill>
                  <a:srgbClr val="FF0000"/>
                </a:solidFill>
              </a:rPr>
              <a:t>占比</a:t>
            </a:r>
            <a:r>
              <a:rPr lang="en-US" altLang="zh-CN" sz="2400" b="1">
                <a:solidFill>
                  <a:srgbClr val="FF0000"/>
                </a:solidFill>
              </a:rPr>
              <a:t>20</a:t>
            </a:r>
            <a:r>
              <a:rPr lang="zh-CN" altLang="en-US" sz="2400" b="1">
                <a:solidFill>
                  <a:srgbClr val="FF0000"/>
                </a:solidFill>
              </a:rPr>
              <a:t>%左右</a:t>
            </a:r>
            <a:r>
              <a:rPr lang="zh-CN" altLang="en-US" sz="2400" b="1"/>
              <a:t>。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4.实验题</a:t>
            </a:r>
            <a:r>
              <a:rPr lang="zh-CN" altLang="en-US" sz="2400" b="1">
                <a:sym typeface="宋体" panose="02010600030101010101" pitchFamily="2" charset="-122"/>
              </a:rPr>
              <a:t>还是持续保持</a:t>
            </a:r>
            <a:r>
              <a:rPr lang="zh-CN" altLang="en-US" sz="2400" b="1"/>
              <a:t>中偏难以上的难度。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4780"/>
          </a:xfrm>
          <a:ln w="28575"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</a:gradFill>
          </a:ln>
        </p:spPr>
        <p:txBody>
          <a:bodyPr anchor="t" anchorCtr="0"/>
          <a:lstStyle/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>
                <a:hlinkClick r:id="rId1" action="ppaction://hlinkfile"/>
              </a:rPr>
              <a:t>江苏省近三年高考试题知识点分布情况分析和难度分析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>
                <a:highlight>
                  <a:srgbClr val="FFFF00"/>
                </a:highlight>
              </a:rPr>
              <a:t>二、统计分析体会（二）：</a:t>
            </a:r>
            <a:r>
              <a:rPr lang="zh-CN" altLang="en-US" sz="2400" b="1">
                <a:solidFill>
                  <a:srgbClr val="FF0000"/>
                </a:solidFill>
              </a:rPr>
              <a:t>2021年高考试题为什么给大家印象是很难呢？对应考复习有什么启发呢？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1.确实有20分左右特别难。主要是解题入口小，不容易找到切入点。</a:t>
            </a:r>
            <a:r>
              <a:rPr lang="zh-CN" altLang="en-US" sz="2400" b="1">
                <a:solidFill>
                  <a:srgbClr val="0070C0"/>
                </a:solidFill>
              </a:rPr>
              <a:t>两人投篮，半球静电场电动势，静电偏转器！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2.</a:t>
            </a:r>
            <a:r>
              <a:rPr lang="en-US" altLang="zh-CN" sz="2400" b="1"/>
              <a:t>2021</a:t>
            </a:r>
            <a:r>
              <a:rPr lang="zh-CN" altLang="en-US" sz="2400" b="1"/>
              <a:t>年高三复习应考的试题和模拟练习题的难度，比后来两年要简单。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3.</a:t>
            </a:r>
            <a:r>
              <a:rPr lang="en-US" altLang="zh-CN" sz="2400" b="1"/>
              <a:t>2022</a:t>
            </a:r>
            <a:r>
              <a:rPr lang="zh-CN" altLang="en-US" sz="2400" b="1"/>
              <a:t>年和</a:t>
            </a:r>
            <a:r>
              <a:rPr lang="en-US" altLang="zh-CN" sz="2400" b="1"/>
              <a:t>2023</a:t>
            </a:r>
            <a:r>
              <a:rPr lang="zh-CN" altLang="en-US" sz="2400" b="1"/>
              <a:t>年试题难度本来也不小，因为有2021年的高考指挥棒确实起到了引导高中物理教学的作用。考生能力提高了，所有2022年和2023年均分就上来了。</a:t>
            </a:r>
            <a:endParaRPr lang="zh-CN" altLang="en-US" sz="2400" b="1"/>
          </a:p>
          <a:p>
            <a:pPr>
              <a:buFont typeface="Wingdings" panose="05000000000000000000" charset="0"/>
              <a:buChar char="Ø"/>
            </a:pPr>
            <a:endParaRPr lang="zh-CN" altLang="en-US" sz="2400" b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361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 flipH="1">
            <a:off x="2011680" y="762000"/>
            <a:ext cx="7101840" cy="8128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三、江苏省近三年高考试题评析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37865"/>
          </a:xfrm>
          <a:ln w="28575">
            <a:solidFill>
              <a:srgbClr val="0000CC"/>
            </a:solidFill>
          </a:ln>
        </p:spPr>
        <p:txBody>
          <a:bodyPr anchor="t" anchorCtr="0"/>
          <a:lstStyle/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>
                <a:hlinkClick r:id="rId1" action="ppaction://hlinkfile"/>
              </a:rPr>
              <a:t>江苏省近三年高考试题知识点分布情况分析和难度分析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>
                <a:highlight>
                  <a:srgbClr val="FFFF00"/>
                </a:highlight>
              </a:rPr>
              <a:t>二、统计分析体会（二）：</a:t>
            </a:r>
            <a:r>
              <a:rPr lang="zh-CN" altLang="en-US" sz="2400" b="1">
                <a:solidFill>
                  <a:srgbClr val="FF0000"/>
                </a:solidFill>
              </a:rPr>
              <a:t>2021年高考试题为什么给大家印象是很难呢？对应考复习有什么启发呢？</a:t>
            </a:r>
            <a:endParaRPr lang="zh-CN" altLang="en-US" sz="2400" b="1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4.目前中学教学的难度达到了历史新高，师生压力巨大，</a:t>
            </a:r>
            <a:r>
              <a:rPr lang="zh-CN" altLang="en-US" sz="2400" b="1">
                <a:solidFill>
                  <a:srgbClr val="FF0000"/>
                </a:solidFill>
              </a:rPr>
              <a:t>需要高考持续引导</a:t>
            </a:r>
            <a:r>
              <a:rPr lang="zh-CN" altLang="en-US" sz="2400" b="1"/>
              <a:t>，才能拯救中学物理教学。</a:t>
            </a:r>
            <a:endParaRPr lang="zh-CN" altLang="en-US" sz="2400" b="1"/>
          </a:p>
          <a:p>
            <a:pPr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400" b="1"/>
              <a:t>5.所以，2024年高考还是不能难，要给中学教学持续的明确的信号和信心。一定要避免“难--易--易--难”的怪圈。避免中学教学无所适从。</a:t>
            </a:r>
            <a:endParaRPr lang="zh-CN" altLang="en-US" sz="2400" b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361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 flipH="1">
            <a:off x="2011680" y="762000"/>
            <a:ext cx="7101840" cy="81280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txBody>
          <a:bodyPr vert="horz" lIns="91440" tIns="45720" rIns="91440" bIns="45720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buClrTx/>
              <a:buSzTx/>
              <a:buFontTx/>
            </a:pPr>
            <a:r>
              <a:rPr lang="zh-CN" altLang="en-US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宋体" panose="02010600030101010101" pitchFamily="2" charset="-122"/>
              </a:rPr>
              <a:t>三、江苏省近三年高考试题评析</a:t>
            </a:r>
            <a:endParaRPr lang="zh-CN" altLang="en-US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COMMONDATA" val="eyJoZGlkIjoiMzFmYmUzZjQzZGZlNGUzMmUwZDA5NDdlNmJiZmQ3YzU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jlhs-hb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jlhs-hb2</Template>
  <TotalTime>0</TotalTime>
  <Words>2666</Words>
  <Application>WPS 演示</Application>
  <PresentationFormat>宽屏</PresentationFormat>
  <Paragraphs>94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华文楷体</vt:lpstr>
      <vt:lpstr>微软雅黑</vt:lpstr>
      <vt:lpstr>Wingdings</vt:lpstr>
      <vt:lpstr>Times New Roman</vt:lpstr>
      <vt:lpstr>Calibri</vt:lpstr>
      <vt:lpstr>Arial Unicode MS</vt:lpstr>
      <vt:lpstr>Calibri Light</vt:lpstr>
      <vt:lpstr>等线</vt:lpstr>
      <vt:lpstr>jlhs-hb2</vt:lpstr>
      <vt:lpstr>2024届高三物理一轮复习的建议</vt:lpstr>
      <vt:lpstr>江苏省2024届高三物理一轮复习</vt:lpstr>
      <vt:lpstr>一、关注新课标和高考评价</vt:lpstr>
      <vt:lpstr>二、2023年高考物理全国卷试题评析</vt:lpstr>
      <vt:lpstr>PowerPoint 演示文稿</vt:lpstr>
      <vt:lpstr>PowerPoint 演示文稿</vt:lpstr>
      <vt:lpstr>三、江苏省近三年高考试题评析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翟羽佳</cp:lastModifiedBy>
  <cp:revision>181</cp:revision>
  <dcterms:created xsi:type="dcterms:W3CDTF">2019-05-13T02:17:00Z</dcterms:created>
  <dcterms:modified xsi:type="dcterms:W3CDTF">2023-09-12T03:02:29Z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D4E689256E684A7B89F8F13F19CE1DC0_12</vt:lpwstr>
  </property>
</Properties>
</file>