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519" r:id="rId4"/>
    <p:sldId id="520" r:id="rId5"/>
    <p:sldId id="522" r:id="rId7"/>
    <p:sldId id="524" r:id="rId8"/>
    <p:sldId id="540" r:id="rId9"/>
    <p:sldId id="526" r:id="rId10"/>
    <p:sldId id="465" r:id="rId11"/>
    <p:sldId id="544" r:id="rId12"/>
    <p:sldId id="532" r:id="rId13"/>
    <p:sldId id="545" r:id="rId14"/>
    <p:sldId id="548" r:id="rId15"/>
    <p:sldId id="549" r:id="rId16"/>
    <p:sldId id="550" r:id="rId17"/>
    <p:sldId id="546" r:id="rId18"/>
    <p:sldId id="542" r:id="rId19"/>
    <p:sldId id="551" r:id="rId20"/>
    <p:sldId id="315" r:id="rId21"/>
  </p:sldIdLst>
  <p:sldSz cx="9144000" cy="6858000" type="screen4x3"/>
  <p:notesSz cx="6858000" cy="9144000"/>
  <p:custDataLst>
    <p:tags r:id="rId25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6" userDrawn="1">
          <p15:clr>
            <a:srgbClr val="A4A3A4"/>
          </p15:clr>
        </p15:guide>
        <p15:guide id="2" pos="28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20EA"/>
    <a:srgbClr val="00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5947"/>
  </p:normalViewPr>
  <p:slideViewPr>
    <p:cSldViewPr snapToGrid="0" snapToObjects="1" showGuides="1">
      <p:cViewPr>
        <p:scale>
          <a:sx n="60" d="100"/>
          <a:sy n="60" d="100"/>
        </p:scale>
        <p:origin x="-1456" y="-180"/>
      </p:cViewPr>
      <p:guideLst>
        <p:guide orient="horz" pos="2006"/>
        <p:guide pos="28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1999" cy="71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gs" Target="tags/tag2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152B250-6559-4BB4-8594-35AA48C29A52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253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本节内容是高中地理必修一第四章二节，是在学习地球的宇宙环境、自然环境各要素运 动基本过程、基本规律及其相互关系特征的基础上，着重阐述气候变化对人类活动的影响， 是在前面内容学习基础上的具体化。</a:t>
            </a:r>
            <a:endParaRPr lang="zh-CN" altLang="en-US" dirty="0"/>
          </a:p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355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9"/>
          <p:cNvSpPr>
            <a:spLocks noChangeArrowheads="1"/>
          </p:cNvSpPr>
          <p:nvPr/>
        </p:nvSpPr>
        <p:spPr bwMode="auto">
          <a:xfrm>
            <a:off x="0" y="-3175"/>
            <a:ext cx="9144000" cy="4027488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075" name="图片 10"/>
          <p:cNvPicPr>
            <a:picLocks noChangeAspect="1"/>
          </p:cNvPicPr>
          <p:nvPr/>
        </p:nvPicPr>
        <p:blipFill>
          <a:blip r:embed="rId2"/>
          <a:srcRect r="5469"/>
          <a:stretch>
            <a:fillRect/>
          </a:stretch>
        </p:blipFill>
        <p:spPr>
          <a:xfrm>
            <a:off x="0" y="0"/>
            <a:ext cx="8505825" cy="683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9" name="KSO_BC1"/>
          <p:cNvSpPr>
            <a:spLocks noGrp="1" noChangeArrowheads="1"/>
          </p:cNvSpPr>
          <p:nvPr>
            <p:ph type="subTitle" idx="1"/>
          </p:nvPr>
        </p:nvSpPr>
        <p:spPr>
          <a:xfrm>
            <a:off x="2660650" y="4991100"/>
            <a:ext cx="6153150" cy="504825"/>
          </a:xfrm>
        </p:spPr>
        <p:txBody>
          <a:bodyPr/>
          <a:lstStyle>
            <a:lvl1pPr marL="0" indent="0" algn="r">
              <a:buFont typeface="Wingdings 2" pitchFamily="18" charset="2"/>
              <a:buNone/>
              <a:defRPr sz="1800">
                <a:solidFill>
                  <a:srgbClr val="6C6F72"/>
                </a:solidFill>
              </a:defRPr>
            </a:lvl1pPr>
          </a:lstStyle>
          <a:p>
            <a:r>
              <a:rPr lang="zh-CN"/>
              <a:t>单击此处编辑母版副标题样式</a:t>
            </a:r>
            <a:endParaRPr lang="zh-CN"/>
          </a:p>
        </p:txBody>
      </p:sp>
      <p:sp>
        <p:nvSpPr>
          <p:cNvPr id="3080" name="KSO_BT1"/>
          <p:cNvSpPr>
            <a:spLocks noGrp="1" noChangeArrowheads="1"/>
          </p:cNvSpPr>
          <p:nvPr>
            <p:ph type="ctrTitle"/>
          </p:nvPr>
        </p:nvSpPr>
        <p:spPr>
          <a:xfrm>
            <a:off x="2651125" y="4302125"/>
            <a:ext cx="6157913" cy="614363"/>
          </a:xfrm>
        </p:spPr>
        <p:txBody>
          <a:bodyPr/>
          <a:lstStyle>
            <a:lvl1pPr algn="r">
              <a:defRPr sz="3200"/>
            </a:lvl1pPr>
          </a:lstStyle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11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p>
            <a:pPr algn="r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19100" y="1193800"/>
            <a:ext cx="4103688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5188" y="1193800"/>
            <a:ext cx="4103687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just" defTabSz="914400" rtl="0" eaLnBrk="0" fontAlgn="base" latinLnBrk="0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89725" y="261938"/>
            <a:ext cx="2089150" cy="60086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19100" y="261938"/>
            <a:ext cx="6118225" cy="60086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标题，两项小型内容和一项型大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5513" y="261938"/>
            <a:ext cx="7853362" cy="5254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19100" y="1193800"/>
            <a:ext cx="4103688" cy="24622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19100" y="3808413"/>
            <a:ext cx="4103688" cy="24622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half" idx="3"/>
          </p:nvPr>
        </p:nvSpPr>
        <p:spPr>
          <a:xfrm>
            <a:off x="4675188" y="1193800"/>
            <a:ext cx="4103687" cy="50768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标题和内容在文本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5513" y="261938"/>
            <a:ext cx="7853362" cy="5254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19100" y="1193800"/>
            <a:ext cx="8359775" cy="24622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19100" y="3808413"/>
            <a:ext cx="8359775" cy="24622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5513" y="261938"/>
            <a:ext cx="7853362" cy="5254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19100" y="1193800"/>
            <a:ext cx="4103688" cy="50768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75188" y="1193800"/>
            <a:ext cx="4103687" cy="24622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75188" y="3808413"/>
            <a:ext cx="4103687" cy="24622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925513" y="261938"/>
            <a:ext cx="7853362" cy="5254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19100" y="1193800"/>
            <a:ext cx="4103688" cy="24622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75188" y="1193800"/>
            <a:ext cx="4103687" cy="24622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19100" y="3808413"/>
            <a:ext cx="4103688" cy="24622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75188" y="3808413"/>
            <a:ext cx="4103687" cy="24622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image" Target="../media/image2.png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2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3" name="KSO_BC1"/>
          <p:cNvSpPr>
            <a:spLocks noGrp="1"/>
          </p:cNvSpPr>
          <p:nvPr>
            <p:ph type="body" idx="1"/>
          </p:nvPr>
        </p:nvSpPr>
        <p:spPr>
          <a:xfrm>
            <a:off x="419100" y="1193800"/>
            <a:ext cx="8359775" cy="50768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2054" name="矩形 7"/>
          <p:cNvSpPr>
            <a:spLocks noChangeArrowheads="1"/>
          </p:cNvSpPr>
          <p:nvPr/>
        </p:nvSpPr>
        <p:spPr bwMode="auto">
          <a:xfrm>
            <a:off x="0" y="188913"/>
            <a:ext cx="9144000" cy="655638"/>
          </a:xfrm>
          <a:prstGeom prst="rect">
            <a:avLst/>
          </a:prstGeom>
          <a:solidFill>
            <a:srgbClr val="E8E8E8"/>
          </a:solidFill>
          <a:ln w="9525">
            <a:noFill/>
            <a:miter lim="800000"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055" name="图片 8"/>
          <p:cNvPicPr>
            <a:picLocks noChangeAspect="1"/>
          </p:cNvPicPr>
          <p:nvPr/>
        </p:nvPicPr>
        <p:blipFill>
          <a:blip r:embed="rId16"/>
          <a:srcRect r="5469"/>
          <a:stretch>
            <a:fillRect/>
          </a:stretch>
        </p:blipFill>
        <p:spPr>
          <a:xfrm>
            <a:off x="73025" y="-3175"/>
            <a:ext cx="1250950" cy="1006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6" name="KSO_BT1"/>
          <p:cNvSpPr>
            <a:spLocks noGrp="1"/>
          </p:cNvSpPr>
          <p:nvPr>
            <p:ph type="title"/>
          </p:nvPr>
        </p:nvSpPr>
        <p:spPr>
          <a:xfrm>
            <a:off x="925513" y="261938"/>
            <a:ext cx="7853362" cy="525462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57505" indent="-357505" algn="just" rtl="0" eaLnBrk="0" fontAlgn="base" hangingPunct="0">
        <a:lnSpc>
          <a:spcPct val="110000"/>
        </a:lnSpc>
        <a:spcBef>
          <a:spcPts val="6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"/>
        <a:defRPr sz="2400">
          <a:solidFill>
            <a:schemeClr val="accent1"/>
          </a:solidFill>
          <a:latin typeface="+mn-lt"/>
          <a:ea typeface="+mn-ea"/>
          <a:cs typeface="+mn-cs"/>
        </a:defRPr>
      </a:lvl1pPr>
      <a:lvl2pPr marL="357505" indent="-357505" algn="l" rtl="0" eaLnBrk="0" fontAlgn="base" hangingPunct="0">
        <a:lnSpc>
          <a:spcPct val="120000"/>
        </a:lnSpc>
        <a:spcBef>
          <a:spcPct val="0"/>
        </a:spcBef>
        <a:spcAft>
          <a:spcPts val="600"/>
        </a:spcAft>
        <a:buClr>
          <a:srgbClr val="FD958C"/>
        </a:buClr>
        <a:buFont typeface="幼圆" pitchFamily="49" charset="-122"/>
        <a:buChar char=" 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Arial" panose="020B0604020202020204" pitchFamily="34" charset="0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文本框 2"/>
          <p:cNvSpPr txBox="1"/>
          <p:nvPr/>
        </p:nvSpPr>
        <p:spPr>
          <a:xfrm>
            <a:off x="4810125" y="5218113"/>
            <a:ext cx="40306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章静</a:t>
            </a:r>
            <a:endParaRPr lang="zh-CN" altLang="en-US" sz="2400" b="1" dirty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099" name="标题 3"/>
          <p:cNvSpPr>
            <a:spLocks noGrp="1"/>
          </p:cNvSpPr>
          <p:nvPr>
            <p:ph type="ctrTitle"/>
          </p:nvPr>
        </p:nvSpPr>
        <p:spPr>
          <a:xfrm>
            <a:off x="2495550" y="4302125"/>
            <a:ext cx="6157913" cy="614363"/>
          </a:xfrm>
          <a:ln/>
        </p:spPr>
        <p:txBody>
          <a:bodyPr vert="horz" wrap="square" lIns="91440" tIns="45720" rIns="91440" bIns="45720" anchor="b" anchorCtr="0"/>
          <a:p>
            <a:pPr>
              <a:buClrTx/>
              <a:buSzTx/>
              <a:buFontTx/>
            </a:pPr>
            <a:r>
              <a:rPr lang="zh-CN" altLang="en-US" sz="3600" dirty="0">
                <a:latin typeface="+mj-lt"/>
                <a:ea typeface="+mj-ea"/>
                <a:cs typeface="+mj-cs"/>
              </a:rPr>
              <a:t>气压带风带的形成与分布</a:t>
            </a:r>
            <a:endParaRPr lang="zh-CN" altLang="en-US" sz="3600" dirty="0"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6.</a:t>
            </a:r>
            <a:r>
              <a:rPr lang="zh-CN" altLang="en-US" sz="3600" dirty="0"/>
              <a:t>说教学</a:t>
            </a:r>
            <a:r>
              <a:rPr lang="zh-CN" altLang="en-US" sz="3600" dirty="0"/>
              <a:t>设计</a:t>
            </a:r>
            <a:endParaRPr lang="zh-CN" altLang="en-US" sz="3600" dirty="0"/>
          </a:p>
        </p:txBody>
      </p:sp>
      <p:sp>
        <p:nvSpPr>
          <p:cNvPr id="107521" name="Rectangle 1"/>
          <p:cNvSpPr>
            <a:spLocks noChangeArrowheads="1"/>
          </p:cNvSpPr>
          <p:nvPr/>
        </p:nvSpPr>
        <p:spPr bwMode="auto">
          <a:xfrm>
            <a:off x="0" y="976313"/>
            <a:ext cx="4513263" cy="523875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（二）原理回顾，迁移新知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3316" name="矩形 3"/>
          <p:cNvSpPr/>
          <p:nvPr/>
        </p:nvSpPr>
        <p:spPr>
          <a:xfrm>
            <a:off x="0" y="1589088"/>
            <a:ext cx="4151313" cy="5222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学生</a:t>
            </a:r>
            <a:r>
              <a:rPr lang="zh-CN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独立完成热力环流图</a:t>
            </a:r>
            <a:endParaRPr lang="zh-CN" altLang="zh-CN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3317" name="图片 4" descr="QQ截图20191013200253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57800" y="976313"/>
            <a:ext cx="2408238" cy="19097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下箭头 5"/>
          <p:cNvSpPr/>
          <p:nvPr/>
        </p:nvSpPr>
        <p:spPr>
          <a:xfrm>
            <a:off x="1701800" y="2120900"/>
            <a:ext cx="488950" cy="765175"/>
          </a:xfrm>
          <a:prstGeom prst="downArrow">
            <a:avLst>
              <a:gd name="adj1" fmla="val 50000"/>
              <a:gd name="adj2" fmla="val 4999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9" name="矩形 6"/>
          <p:cNvSpPr/>
          <p:nvPr/>
        </p:nvSpPr>
        <p:spPr>
          <a:xfrm>
            <a:off x="0" y="2886075"/>
            <a:ext cx="914400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老师给出</a:t>
            </a:r>
            <a:r>
              <a:rPr lang="zh-CN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假设一：地球不自转、不公转、地表是均一的，赤道和极地间的大气会怎么运动呢？</a:t>
            </a:r>
            <a:endParaRPr lang="zh-CN" altLang="zh-CN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20" name="下箭头 7"/>
          <p:cNvSpPr/>
          <p:nvPr/>
        </p:nvSpPr>
        <p:spPr>
          <a:xfrm>
            <a:off x="1701800" y="3840163"/>
            <a:ext cx="488950" cy="766762"/>
          </a:xfrm>
          <a:prstGeom prst="downArrow">
            <a:avLst>
              <a:gd name="adj1" fmla="val 50000"/>
              <a:gd name="adj2" fmla="val 50094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21" name="Rectangle 2"/>
          <p:cNvSpPr/>
          <p:nvPr/>
        </p:nvSpPr>
        <p:spPr>
          <a:xfrm>
            <a:off x="0" y="4606925"/>
            <a:ext cx="9144000" cy="5222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/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学生</a:t>
            </a:r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根据热力环流原理绘制赤道与极地间的热力环流。</a:t>
            </a:r>
            <a:endParaRPr lang="zh-CN" altLang="en-US" sz="28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07523" name="Rectangle 3"/>
          <p:cNvSpPr/>
          <p:nvPr/>
        </p:nvSpPr>
        <p:spPr>
          <a:xfrm>
            <a:off x="0" y="5281613"/>
            <a:ext cx="8778875" cy="13843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266700" eaLnBrk="0" hangingPunct="0">
              <a:buNone/>
            </a:pP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设计意图</a:t>
            </a: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回顾热力环流知识，从小尺度的热力环流推导出大尺度的单圈环流，使知识间建立联系，形成知识迁移运用。</a:t>
            </a:r>
            <a:endParaRPr lang="zh-CN" altLang="en-US" sz="2800" b="1" dirty="0">
              <a:solidFill>
                <a:srgbClr val="3D20EA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6.</a:t>
            </a:r>
            <a:r>
              <a:rPr lang="zh-CN" altLang="en-US" sz="3600" dirty="0"/>
              <a:t>说教学</a:t>
            </a:r>
            <a:r>
              <a:rPr lang="zh-CN" altLang="en-US" sz="3600" dirty="0"/>
              <a:t>设计</a:t>
            </a:r>
            <a:endParaRPr lang="zh-CN" altLang="en-US" sz="3600" dirty="0"/>
          </a:p>
        </p:txBody>
      </p:sp>
      <p:sp>
        <p:nvSpPr>
          <p:cNvPr id="108545" name="Rectangle 1"/>
          <p:cNvSpPr>
            <a:spLocks noChangeArrowheads="1"/>
          </p:cNvSpPr>
          <p:nvPr/>
        </p:nvSpPr>
        <p:spPr bwMode="auto">
          <a:xfrm>
            <a:off x="0" y="935038"/>
            <a:ext cx="7037388" cy="522288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（三）互动模拟，合作探究（突破难重点）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4340" name="Rectangle 2"/>
          <p:cNvSpPr/>
          <p:nvPr/>
        </p:nvSpPr>
        <p:spPr>
          <a:xfrm>
            <a:off x="0" y="1673225"/>
            <a:ext cx="9144000" cy="9540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/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老师给出假设二：地球自转但地球不公转，地表是均一的，提问高低纬间的大气又将如何运动呢？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341" name="下箭头 4"/>
          <p:cNvSpPr/>
          <p:nvPr/>
        </p:nvSpPr>
        <p:spPr>
          <a:xfrm>
            <a:off x="3125788" y="2627313"/>
            <a:ext cx="361950" cy="774700"/>
          </a:xfrm>
          <a:prstGeom prst="downArrow">
            <a:avLst>
              <a:gd name="adj1" fmla="val 50000"/>
              <a:gd name="adj2" fmla="val 4989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0" y="3402013"/>
            <a:ext cx="9144000" cy="2247900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学生</a:t>
            </a: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第一步：观看低纬环流形成的视频</a:t>
            </a:r>
            <a:endParaRPr kumimoji="0" 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第二步：用魔术棒在地球模型上做出北半球低纬环流圈（小组合作完成）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第三步：尝试着在立方体中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画出北半球低纬环流圈的气流运动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343" name="对象 4"/>
          <p:cNvPicPr/>
          <p:nvPr/>
        </p:nvPicPr>
        <p:blipFill>
          <a:blip r:embed="rId1"/>
          <a:srcRect l="-4462" r="-7451" b="-4657"/>
          <a:stretch>
            <a:fillRect/>
          </a:stretch>
        </p:blipFill>
        <p:spPr>
          <a:xfrm>
            <a:off x="5837238" y="4524375"/>
            <a:ext cx="3505200" cy="2251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8548" name="Rectangle 4"/>
          <p:cNvSpPr/>
          <p:nvPr/>
        </p:nvSpPr>
        <p:spPr>
          <a:xfrm>
            <a:off x="6350" y="4568825"/>
            <a:ext cx="9144000" cy="22463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anchor="ctr" anchorCtr="0">
            <a:spAutoFit/>
          </a:bodyPr>
          <a:p>
            <a:pPr indent="266700" eaLnBrk="0" hangingPunct="0">
              <a:buNone/>
            </a:pP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设计意图</a:t>
            </a: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低纬环流圈的形成是本节课的难点，所以采取了看视频</a:t>
            </a: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动手操作（小组合作）</a:t>
            </a: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画图等环节来加以突破，由易到难，由浅入深，既符合学生的认知水平，又可以让学生的操作过程中加深理解，培养学生的空间思维能力和动手能力。</a:t>
            </a:r>
            <a:endParaRPr lang="zh-CN" altLang="en-US" sz="2800" b="1" dirty="0">
              <a:solidFill>
                <a:srgbClr val="3D20EA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6.</a:t>
            </a:r>
            <a:r>
              <a:rPr lang="zh-CN" altLang="en-US" sz="3600" dirty="0"/>
              <a:t>说教学</a:t>
            </a:r>
            <a:r>
              <a:rPr lang="zh-CN" altLang="en-US" sz="3600" dirty="0"/>
              <a:t>设计</a:t>
            </a:r>
            <a:endParaRPr lang="zh-CN" altLang="en-US" sz="3600" dirty="0"/>
          </a:p>
        </p:txBody>
      </p:sp>
      <p:sp>
        <p:nvSpPr>
          <p:cNvPr id="108545" name="Rectangle 1"/>
          <p:cNvSpPr>
            <a:spLocks noChangeArrowheads="1"/>
          </p:cNvSpPr>
          <p:nvPr/>
        </p:nvSpPr>
        <p:spPr bwMode="auto">
          <a:xfrm>
            <a:off x="0" y="935038"/>
            <a:ext cx="7037388" cy="522288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（三）互动模拟，合作探究（突破难重点）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364" name="Rectangle 1"/>
          <p:cNvSpPr/>
          <p:nvPr/>
        </p:nvSpPr>
        <p:spPr>
          <a:xfrm>
            <a:off x="0" y="1881188"/>
            <a:ext cx="9144000" cy="18161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266700" eaLnBrk="0" hangingPunct="0"/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教师和学生一起描述中高纬之间的气流运动情况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66700" eaLnBrk="0" hangingPunct="0">
              <a:buFontTx/>
            </a:pPr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学生：</a:t>
            </a:r>
            <a:r>
              <a:rPr lang="en-US" altLang="zh-CN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继续在地球模型中做出北半球中纬环流圈和高纬环流圈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66700" eaLnBrk="0" hangingPunct="0">
              <a:buFontTx/>
            </a:pPr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n-US" altLang="zh-CN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在球面上画出气压带和风带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594" name="Rectangle 2"/>
          <p:cNvSpPr/>
          <p:nvPr/>
        </p:nvSpPr>
        <p:spPr>
          <a:xfrm>
            <a:off x="0" y="4135438"/>
            <a:ext cx="9144000" cy="18161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266700" eaLnBrk="0" hangingPunct="0">
              <a:buNone/>
            </a:pP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设计意图</a:t>
            </a: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该环节主要是通过师生合作、生生合作的形式将三圈环流的形成拆分进行，在学生的动脑、动手做、动手画的基础去认识三圈环流的形成过程来突破本节课的重难点。</a:t>
            </a:r>
            <a:endParaRPr lang="zh-CN" altLang="en-US" sz="2800" b="1" dirty="0">
              <a:solidFill>
                <a:srgbClr val="3D20EA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6.</a:t>
            </a:r>
            <a:r>
              <a:rPr lang="zh-CN" altLang="en-US" sz="3600" dirty="0"/>
              <a:t>说教学</a:t>
            </a:r>
            <a:r>
              <a:rPr lang="zh-CN" altLang="en-US" sz="3600" dirty="0"/>
              <a:t>设计</a:t>
            </a:r>
            <a:endParaRPr lang="zh-CN" altLang="en-US" sz="3600" dirty="0"/>
          </a:p>
        </p:txBody>
      </p:sp>
      <p:sp>
        <p:nvSpPr>
          <p:cNvPr id="108545" name="Rectangle 1"/>
          <p:cNvSpPr>
            <a:spLocks noChangeArrowheads="1"/>
          </p:cNvSpPr>
          <p:nvPr/>
        </p:nvSpPr>
        <p:spPr bwMode="auto">
          <a:xfrm>
            <a:off x="0" y="935038"/>
            <a:ext cx="7037388" cy="522288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（三）互动模拟，合作探究（突破难重点）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6388" name="Rectangle 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1631" name="Rectangle 15"/>
          <p:cNvSpPr>
            <a:spLocks noChangeArrowheads="1"/>
          </p:cNvSpPr>
          <p:nvPr/>
        </p:nvSpPr>
        <p:spPr bwMode="auto">
          <a:xfrm>
            <a:off x="0" y="1457325"/>
            <a:ext cx="9182100" cy="4402138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学生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在纸上画出南北半球的三圈环流的气压带风带的分布，并请两位学生上黑板画。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学生互评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老师点评总结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学生：读以极点为中心的俯视图，判断气压带，并画出风带。（课堂时间原因，放在课后）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90" name="Rectangle 16"/>
          <p:cNvSpPr/>
          <p:nvPr/>
        </p:nvSpPr>
        <p:spPr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indent="266700" eaLnBrk="0" hangingPunct="0"/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11633" name="Rectangle 17"/>
          <p:cNvSpPr/>
          <p:nvPr/>
        </p:nvSpPr>
        <p:spPr>
          <a:xfrm>
            <a:off x="0" y="4583113"/>
            <a:ext cx="9144000" cy="22463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ctr" anchorCtr="0">
            <a:spAutoFit/>
          </a:bodyPr>
          <a:p>
            <a:pPr indent="266700" eaLnBrk="0" hangingPunct="0">
              <a:buFontTx/>
              <a:buNone/>
            </a:pP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设计意图</a:t>
            </a: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将球面上三圈环流识和气压带风带转绘到纸上，也是培养学生从立体到平面的一个转化能力，另外借助模型完成气压带风带的极点俯视图，帮助学生从不同视角（侧视、俯视）去认识与掌握气压带风带的分布规律。</a:t>
            </a:r>
            <a:endParaRPr lang="zh-CN" altLang="en-US" sz="2800" b="1" dirty="0">
              <a:solidFill>
                <a:srgbClr val="3D20EA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392" name="下箭头 22"/>
          <p:cNvSpPr/>
          <p:nvPr/>
        </p:nvSpPr>
        <p:spPr>
          <a:xfrm>
            <a:off x="1223963" y="2376488"/>
            <a:ext cx="301625" cy="776287"/>
          </a:xfrm>
          <a:prstGeom prst="downArrow">
            <a:avLst>
              <a:gd name="adj1" fmla="val 50000"/>
              <a:gd name="adj2" fmla="val 50198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6393" name="下箭头 23"/>
          <p:cNvSpPr/>
          <p:nvPr/>
        </p:nvSpPr>
        <p:spPr>
          <a:xfrm>
            <a:off x="1236663" y="3684588"/>
            <a:ext cx="303212" cy="776287"/>
          </a:xfrm>
          <a:prstGeom prst="downArrow">
            <a:avLst>
              <a:gd name="adj1" fmla="val 50000"/>
              <a:gd name="adj2" fmla="val 4993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6.</a:t>
            </a:r>
            <a:r>
              <a:rPr lang="zh-CN" altLang="en-US" sz="3600" dirty="0"/>
              <a:t>说教学</a:t>
            </a:r>
            <a:r>
              <a:rPr lang="zh-CN" altLang="en-US" sz="3600" dirty="0"/>
              <a:t>设计</a:t>
            </a:r>
            <a:endParaRPr lang="zh-CN" altLang="en-US" sz="3600" dirty="0"/>
          </a:p>
        </p:txBody>
      </p:sp>
      <p:sp>
        <p:nvSpPr>
          <p:cNvPr id="106497" name="Rectangle 1"/>
          <p:cNvSpPr>
            <a:spLocks noChangeArrowheads="1"/>
          </p:cNvSpPr>
          <p:nvPr/>
        </p:nvSpPr>
        <p:spPr bwMode="auto">
          <a:xfrm>
            <a:off x="0" y="1082675"/>
            <a:ext cx="4513263" cy="523875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（四）释疑解惑，悬念再设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7412" name="Rectangle 2"/>
          <p:cNvSpPr/>
          <p:nvPr/>
        </p:nvSpPr>
        <p:spPr>
          <a:xfrm>
            <a:off x="73025" y="1966913"/>
            <a:ext cx="9070975" cy="523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indent="266700" eaLnBrk="0" hangingPunct="0"/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分析燕鸥舍近求远的原因？并具体说说借助了哪些风？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Rectangle 3"/>
          <p:cNvSpPr/>
          <p:nvPr/>
        </p:nvSpPr>
        <p:spPr>
          <a:xfrm>
            <a:off x="73025" y="3408363"/>
            <a:ext cx="9070975" cy="9540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266700" eaLnBrk="0" hangingPunct="0"/>
            <a:r>
              <a:rPr lang="zh-CN" altLang="en-US" sz="28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老师抛出问题：当我们考虑地球的公转、地表又是不均一的情况下，我们全球的大气又会怎么运动呢？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414" name="下箭头 5"/>
          <p:cNvSpPr/>
          <p:nvPr/>
        </p:nvSpPr>
        <p:spPr>
          <a:xfrm>
            <a:off x="2600325" y="2543175"/>
            <a:ext cx="392113" cy="739775"/>
          </a:xfrm>
          <a:prstGeom prst="downArrow">
            <a:avLst>
              <a:gd name="adj1" fmla="val 50000"/>
              <a:gd name="adj2" fmla="val 5020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6500" name="Rectangle 4"/>
          <p:cNvSpPr/>
          <p:nvPr/>
        </p:nvSpPr>
        <p:spPr>
          <a:xfrm>
            <a:off x="0" y="4611688"/>
            <a:ext cx="9144000" cy="22463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266700" eaLnBrk="0" hangingPunct="0">
              <a:buNone/>
            </a:pP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设计意图</a:t>
            </a: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首尾呼应，用这节课所学的知识去解决课前的疑问，使学生获得学习后能解释生活现象，解决实际问题的成就感，提高学生的地理素养。在假设逐一否定，一步步靠近真实的情况下去认识地球的大气运动，并且抛出新的悬念，激发学生继续深入学习的兴趣。</a:t>
            </a:r>
            <a:endParaRPr lang="zh-CN" altLang="en-US" sz="2800" b="1" dirty="0">
              <a:solidFill>
                <a:srgbClr val="3D20EA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b="1" dirty="0"/>
              <a:t>7</a:t>
            </a:r>
            <a:r>
              <a:rPr lang="zh-CN" altLang="en-US" sz="3600" b="1" dirty="0"/>
              <a:t>说板书</a:t>
            </a:r>
            <a:endParaRPr lang="zh-CN" altLang="en-US" sz="3600" b="1" dirty="0"/>
          </a:p>
        </p:txBody>
      </p:sp>
      <p:pic>
        <p:nvPicPr>
          <p:cNvPr id="18435" name="图片 24" descr="360截图18141220489454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8450" y="1079500"/>
            <a:ext cx="8704263" cy="53324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25513" y="261938"/>
            <a:ext cx="7853363" cy="525463"/>
          </a:xfrm>
          <a:prstGeom prst="rect">
            <a:avLst/>
          </a:prstGeom>
        </p:spPr>
        <p:txBody>
          <a:bodyPr/>
          <a:lstStyle/>
          <a:p>
            <a:pPr marR="0" defTabSz="914400">
              <a:lnSpc>
                <a:spcPct val="90000"/>
              </a:lnSpc>
              <a:buClrTx/>
              <a:buSzTx/>
              <a:buFontTx/>
              <a:buNone/>
              <a:defRPr/>
            </a:pPr>
            <a:r>
              <a:rPr kumimoji="0" lang="en-US" altLang="zh-CN" sz="3600" kern="0" cap="none" spc="0" normalizeH="0" baseline="0" noProof="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7.</a:t>
            </a:r>
            <a:r>
              <a:rPr kumimoji="0" lang="zh-CN" altLang="en-US" sz="3600" kern="0" cap="none" spc="0" normalizeH="0" baseline="0" noProof="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教学反思</a:t>
            </a:r>
            <a:endParaRPr kumimoji="0" lang="zh-CN" sz="3600" kern="0" cap="none" spc="0" normalizeH="0" baseline="0" noProof="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459" name="TextBox 2"/>
          <p:cNvSpPr txBox="1"/>
          <p:nvPr/>
        </p:nvSpPr>
        <p:spPr>
          <a:xfrm>
            <a:off x="722313" y="1344613"/>
            <a:ext cx="8056562" cy="1814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、整堂课的教学环节进程比较慢，所以很多细节的东西没有来的及强调，如气压带是有一定宽度的，副极地地区气流沿锋面爬升，锋面向高纬度倾斜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……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2313" y="3490913"/>
            <a:ext cx="805656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、课堂对学生的关注单一，单独提问较少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2313" y="4495800"/>
            <a:ext cx="8056562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、时间的把控还是不够好，整堂课前松后紧，后面气压带风带的处理有点仓促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ctrTitle"/>
          </p:nvPr>
        </p:nvSpPr>
        <p:spPr>
          <a:xfrm>
            <a:off x="2809875" y="3476625"/>
            <a:ext cx="6148388" cy="1439863"/>
          </a:xfrm>
          <a:ln/>
        </p:spPr>
        <p:txBody>
          <a:bodyPr vert="horz" wrap="square" lIns="91440" tIns="45720" rIns="91440" bIns="45720" anchor="b" anchorCtr="0"/>
          <a:p>
            <a:pPr algn="ctr" eaLnBrk="1" hangingPunct="1">
              <a:lnSpc>
                <a:spcPct val="150000"/>
              </a:lnSpc>
              <a:buClrTx/>
              <a:buSzTx/>
              <a:buFontTx/>
            </a:pPr>
            <a:r>
              <a:rPr lang="zh-CN" altLang="en-US" sz="4000" b="1" dirty="0">
                <a:latin typeface="+mj-lt"/>
                <a:ea typeface="+mj-ea"/>
                <a:cs typeface="+mj-cs"/>
              </a:rPr>
              <a:t>谢谢</a:t>
            </a:r>
            <a:br>
              <a:rPr lang="en-US" altLang="zh-CN" sz="4000" b="1" dirty="0">
                <a:latin typeface="+mj-lt"/>
                <a:ea typeface="+mj-ea"/>
                <a:cs typeface="+mj-cs"/>
              </a:rPr>
            </a:br>
            <a:r>
              <a:rPr lang="zh-CN" altLang="en-US" sz="4000" b="1" dirty="0">
                <a:latin typeface="+mj-lt"/>
                <a:ea typeface="+mj-ea"/>
                <a:cs typeface="+mj-cs"/>
              </a:rPr>
              <a:t>请各位老师批评指正！</a:t>
            </a:r>
            <a:endParaRPr lang="zh-CN" altLang="en-US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20483" name="副标题 3"/>
          <p:cNvSpPr>
            <a:spLocks noGrp="1"/>
          </p:cNvSpPr>
          <p:nvPr>
            <p:ph type="subTitle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SzPct val="60000"/>
            </a:pPr>
            <a:endParaRPr lang="zh-CN" altLang="en-US" dirty="0">
              <a:solidFill>
                <a:srgbClr val="6C6F72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1"/>
          <p:cNvSpPr txBox="1"/>
          <p:nvPr/>
        </p:nvSpPr>
        <p:spPr>
          <a:xfrm>
            <a:off x="6138863" y="3643313"/>
            <a:ext cx="2219325" cy="992187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dist" eaLnBrk="0" hangingPunct="0"/>
            <a:r>
              <a:rPr lang="zh-CN" altLang="en-US" sz="6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60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3" name="文本框 74"/>
          <p:cNvSpPr txBox="1"/>
          <p:nvPr/>
        </p:nvSpPr>
        <p:spPr>
          <a:xfrm>
            <a:off x="6138863" y="5141913"/>
            <a:ext cx="2219325" cy="484187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dist" eaLnBrk="0" hangingPunct="0"/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4" name="Text Box 8">
            <a:hlinkClick r:id="" action="ppaction://noaction"/>
          </p:cNvPr>
          <p:cNvSpPr txBox="1"/>
          <p:nvPr/>
        </p:nvSpPr>
        <p:spPr>
          <a:xfrm>
            <a:off x="1227138" y="785813"/>
            <a:ext cx="3041650" cy="715962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>
            <a:spAutoFit/>
          </a:bodyPr>
          <a:p>
            <a:pPr algn="just" eaLnBrk="0" hangingPunct="0">
              <a:lnSpc>
                <a:spcPct val="150000"/>
              </a:lnSpc>
            </a:pPr>
            <a:r>
              <a:rPr lang="zh-CN" altLang="zh-CN" sz="2800" b="1" dirty="0">
                <a:solidFill>
                  <a:srgbClr val="000000"/>
                </a:solidFill>
                <a:latin typeface="恋你依旧" charset="-122"/>
                <a:ea typeface="恋你依旧" charset="-122"/>
              </a:rPr>
              <a:t>说教材</a:t>
            </a:r>
            <a:endParaRPr lang="zh-CN" altLang="zh-CN" sz="2800" b="1" dirty="0">
              <a:solidFill>
                <a:srgbClr val="000000"/>
              </a:solidFill>
              <a:latin typeface="恋你依旧" charset="-122"/>
              <a:ea typeface="恋你依旧" charset="-122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708025" y="1535113"/>
            <a:ext cx="380682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KSO_Shape"/>
          <p:cNvSpPr/>
          <p:nvPr/>
        </p:nvSpPr>
        <p:spPr>
          <a:xfrm>
            <a:off x="639763" y="876300"/>
            <a:ext cx="400050" cy="533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zh-CN" sz="2100" b="1" dirty="0">
                <a:solidFill>
                  <a:srgbClr val="FFFFFF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1</a:t>
            </a:r>
            <a:endParaRPr lang="en-US" altLang="zh-CN" sz="2100" b="1" dirty="0">
              <a:solidFill>
                <a:srgbClr val="FFFFFF"/>
              </a:solidFill>
              <a:latin typeface="幼圆" pitchFamily="49" charset="-122"/>
              <a:ea typeface="幼圆" pitchFamily="49" charset="-122"/>
              <a:sym typeface="幼圆" pitchFamily="49" charset="-122"/>
            </a:endParaRPr>
          </a:p>
        </p:txBody>
      </p:sp>
      <p:sp>
        <p:nvSpPr>
          <p:cNvPr id="5127" name="Text Box 8">
            <a:hlinkClick r:id="" action="ppaction://noaction"/>
          </p:cNvPr>
          <p:cNvSpPr txBox="1"/>
          <p:nvPr/>
        </p:nvSpPr>
        <p:spPr>
          <a:xfrm>
            <a:off x="1227138" y="1673225"/>
            <a:ext cx="3041650" cy="71596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>
            <a:spAutoFit/>
          </a:bodyPr>
          <a:p>
            <a:pPr algn="just" eaLnBrk="0" hangingPunct="0">
              <a:lnSpc>
                <a:spcPct val="150000"/>
              </a:lnSpc>
            </a:pPr>
            <a:r>
              <a:rPr lang="zh-CN" altLang="zh-CN" sz="2800" b="1" dirty="0">
                <a:solidFill>
                  <a:srgbClr val="000000"/>
                </a:solidFill>
                <a:latin typeface="恋你依旧" charset="-122"/>
                <a:ea typeface="恋你依旧" charset="-122"/>
              </a:rPr>
              <a:t>说学情</a:t>
            </a:r>
            <a:endParaRPr lang="zh-CN" altLang="zh-CN" sz="2800" b="1" dirty="0">
              <a:solidFill>
                <a:srgbClr val="000000"/>
              </a:solidFill>
              <a:latin typeface="恋你依旧" charset="-122"/>
              <a:ea typeface="恋你依旧" charset="-122"/>
            </a:endParaRPr>
          </a:p>
        </p:txBody>
      </p:sp>
      <p:cxnSp>
        <p:nvCxnSpPr>
          <p:cNvPr id="77" name="直接连接符 76"/>
          <p:cNvCxnSpPr/>
          <p:nvPr/>
        </p:nvCxnSpPr>
        <p:spPr>
          <a:xfrm>
            <a:off x="708025" y="2424113"/>
            <a:ext cx="380682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KSO_Shape"/>
          <p:cNvSpPr/>
          <p:nvPr/>
        </p:nvSpPr>
        <p:spPr>
          <a:xfrm>
            <a:off x="639763" y="1765300"/>
            <a:ext cx="400050" cy="53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zh-CN" sz="2100" b="1" dirty="0">
                <a:solidFill>
                  <a:srgbClr val="FFFFFF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2</a:t>
            </a:r>
            <a:endParaRPr lang="en-US" altLang="zh-CN" sz="2100" b="1" dirty="0">
              <a:solidFill>
                <a:srgbClr val="FFFFFF"/>
              </a:solidFill>
              <a:latin typeface="幼圆" pitchFamily="49" charset="-122"/>
              <a:ea typeface="幼圆" pitchFamily="49" charset="-122"/>
              <a:sym typeface="幼圆" pitchFamily="49" charset="-122"/>
            </a:endParaRPr>
          </a:p>
        </p:txBody>
      </p:sp>
      <p:sp>
        <p:nvSpPr>
          <p:cNvPr id="5130" name="Text Box 8">
            <a:hlinkClick r:id="" action="ppaction://noaction"/>
          </p:cNvPr>
          <p:cNvSpPr txBox="1"/>
          <p:nvPr/>
        </p:nvSpPr>
        <p:spPr>
          <a:xfrm>
            <a:off x="1227138" y="2563813"/>
            <a:ext cx="3041650" cy="715962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>
            <a:spAutoFit/>
          </a:bodyPr>
          <a:p>
            <a:pPr algn="just" eaLnBrk="0" hangingPunct="0">
              <a:lnSpc>
                <a:spcPct val="150000"/>
              </a:lnSpc>
            </a:pPr>
            <a:r>
              <a:rPr lang="zh-CN" altLang="zh-CN" sz="2800" b="1" dirty="0">
                <a:solidFill>
                  <a:srgbClr val="000000"/>
                </a:solidFill>
                <a:latin typeface="恋你依旧" charset="-122"/>
                <a:ea typeface="恋你依旧" charset="-122"/>
              </a:rPr>
              <a:t>说教学目标</a:t>
            </a:r>
            <a:endParaRPr lang="zh-CN" altLang="zh-CN" sz="2800" b="1" dirty="0">
              <a:solidFill>
                <a:srgbClr val="000000"/>
              </a:solidFill>
              <a:latin typeface="恋你依旧" charset="-122"/>
              <a:ea typeface="恋你依旧" charset="-122"/>
            </a:endParaRPr>
          </a:p>
        </p:txBody>
      </p:sp>
      <p:cxnSp>
        <p:nvCxnSpPr>
          <p:cNvPr id="80" name="直接连接符 79"/>
          <p:cNvCxnSpPr/>
          <p:nvPr/>
        </p:nvCxnSpPr>
        <p:spPr>
          <a:xfrm>
            <a:off x="708025" y="3313113"/>
            <a:ext cx="380682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KSO_Shape"/>
          <p:cNvSpPr/>
          <p:nvPr/>
        </p:nvSpPr>
        <p:spPr>
          <a:xfrm>
            <a:off x="639763" y="2654300"/>
            <a:ext cx="400050" cy="533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zh-CN" sz="2100" b="1" dirty="0">
                <a:solidFill>
                  <a:srgbClr val="FFFFFF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3</a:t>
            </a:r>
            <a:endParaRPr lang="en-US" altLang="zh-CN" sz="2100" b="1" dirty="0">
              <a:solidFill>
                <a:srgbClr val="FFFFFF"/>
              </a:solidFill>
              <a:latin typeface="幼圆" pitchFamily="49" charset="-122"/>
              <a:ea typeface="幼圆" pitchFamily="49" charset="-122"/>
              <a:sym typeface="幼圆" pitchFamily="49" charset="-122"/>
            </a:endParaRPr>
          </a:p>
        </p:txBody>
      </p:sp>
      <p:sp>
        <p:nvSpPr>
          <p:cNvPr id="5133" name="Text Box 8">
            <a:hlinkClick r:id="" action="ppaction://noaction"/>
          </p:cNvPr>
          <p:cNvSpPr txBox="1"/>
          <p:nvPr/>
        </p:nvSpPr>
        <p:spPr>
          <a:xfrm>
            <a:off x="1227138" y="3451225"/>
            <a:ext cx="3041650" cy="715963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>
            <a:spAutoFit/>
          </a:bodyPr>
          <a:p>
            <a:pPr algn="just" eaLnBrk="0" hangingPunct="0">
              <a:lnSpc>
                <a:spcPct val="150000"/>
              </a:lnSpc>
            </a:pPr>
            <a:r>
              <a:rPr lang="zh-CN" altLang="zh-CN" sz="2800" b="1" dirty="0">
                <a:solidFill>
                  <a:srgbClr val="000000"/>
                </a:solidFill>
                <a:latin typeface="恋你依旧" charset="-122"/>
                <a:ea typeface="恋你依旧" charset="-122"/>
              </a:rPr>
              <a:t>说教学重难点</a:t>
            </a:r>
            <a:endParaRPr lang="zh-CN" altLang="zh-CN" sz="2800" b="1" dirty="0">
              <a:solidFill>
                <a:srgbClr val="000000"/>
              </a:solidFill>
              <a:latin typeface="恋你依旧" charset="-122"/>
              <a:ea typeface="恋你依旧" charset="-122"/>
            </a:endParaRPr>
          </a:p>
        </p:txBody>
      </p:sp>
      <p:cxnSp>
        <p:nvCxnSpPr>
          <p:cNvPr id="83" name="直接连接符 82"/>
          <p:cNvCxnSpPr/>
          <p:nvPr/>
        </p:nvCxnSpPr>
        <p:spPr>
          <a:xfrm>
            <a:off x="708025" y="4202113"/>
            <a:ext cx="380682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KSO_Shape"/>
          <p:cNvSpPr/>
          <p:nvPr/>
        </p:nvSpPr>
        <p:spPr>
          <a:xfrm>
            <a:off x="639763" y="3543300"/>
            <a:ext cx="40005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zh-CN" sz="2100" b="1" dirty="0">
                <a:solidFill>
                  <a:srgbClr val="FFFFFF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4</a:t>
            </a:r>
            <a:endParaRPr lang="en-US" altLang="zh-CN" sz="2100" b="1" dirty="0">
              <a:solidFill>
                <a:srgbClr val="FFFFFF"/>
              </a:solidFill>
              <a:latin typeface="幼圆" pitchFamily="49" charset="-122"/>
              <a:ea typeface="幼圆" pitchFamily="49" charset="-122"/>
              <a:sym typeface="幼圆" pitchFamily="49" charset="-122"/>
            </a:endParaRPr>
          </a:p>
        </p:txBody>
      </p:sp>
      <p:sp>
        <p:nvSpPr>
          <p:cNvPr id="5136" name="Text Box 8">
            <a:hlinkClick r:id="" action="ppaction://noaction"/>
          </p:cNvPr>
          <p:cNvSpPr txBox="1"/>
          <p:nvPr/>
        </p:nvSpPr>
        <p:spPr>
          <a:xfrm>
            <a:off x="1227138" y="4335463"/>
            <a:ext cx="3041650" cy="715962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>
            <a:spAutoFit/>
          </a:bodyPr>
          <a:p>
            <a:pPr algn="just" eaLnBrk="0" hangingPunct="0">
              <a:lnSpc>
                <a:spcPct val="150000"/>
              </a:lnSpc>
            </a:pPr>
            <a:r>
              <a:rPr lang="zh-CN" altLang="zh-CN" sz="2800" b="1" dirty="0">
                <a:solidFill>
                  <a:srgbClr val="000000"/>
                </a:solidFill>
                <a:latin typeface="恋你依旧" charset="-122"/>
                <a:ea typeface="恋你依旧" charset="-122"/>
              </a:rPr>
              <a:t>说教法、学法</a:t>
            </a:r>
            <a:endParaRPr lang="zh-CN" altLang="zh-CN" sz="2800" b="1" dirty="0">
              <a:solidFill>
                <a:srgbClr val="000000"/>
              </a:solidFill>
              <a:latin typeface="恋你依旧" charset="-122"/>
              <a:ea typeface="恋你依旧" charset="-122"/>
            </a:endParaRPr>
          </a:p>
        </p:txBody>
      </p:sp>
      <p:cxnSp>
        <p:nvCxnSpPr>
          <p:cNvPr id="86" name="直接连接符 85"/>
          <p:cNvCxnSpPr/>
          <p:nvPr/>
        </p:nvCxnSpPr>
        <p:spPr>
          <a:xfrm>
            <a:off x="708025" y="5086350"/>
            <a:ext cx="380682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KSO_Shape"/>
          <p:cNvSpPr/>
          <p:nvPr/>
        </p:nvSpPr>
        <p:spPr>
          <a:xfrm>
            <a:off x="639763" y="4432300"/>
            <a:ext cx="400050" cy="533400"/>
          </a:xfrm>
          <a:prstGeom prst="ellipse">
            <a:avLst/>
          </a:prstGeom>
          <a:solidFill>
            <a:srgbClr val="BBB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zh-CN" sz="2100" b="1" dirty="0">
                <a:solidFill>
                  <a:srgbClr val="FFFFFF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5</a:t>
            </a:r>
            <a:endParaRPr lang="en-US" altLang="zh-CN" sz="2100" b="1" dirty="0">
              <a:solidFill>
                <a:srgbClr val="FFFFFF"/>
              </a:solidFill>
              <a:latin typeface="幼圆" pitchFamily="49" charset="-122"/>
              <a:ea typeface="幼圆" pitchFamily="49" charset="-122"/>
              <a:sym typeface="幼圆" pitchFamily="49" charset="-122"/>
            </a:endParaRPr>
          </a:p>
        </p:txBody>
      </p:sp>
      <p:grpSp>
        <p:nvGrpSpPr>
          <p:cNvPr id="5139" name="组合 34"/>
          <p:cNvGrpSpPr/>
          <p:nvPr/>
        </p:nvGrpSpPr>
        <p:grpSpPr>
          <a:xfrm rot="-8681389">
            <a:off x="7427913" y="419100"/>
            <a:ext cx="857250" cy="2890838"/>
            <a:chOff x="8585978" y="4338795"/>
            <a:chExt cx="762600" cy="1929782"/>
          </a:xfrm>
        </p:grpSpPr>
        <p:sp>
          <p:nvSpPr>
            <p:cNvPr id="5147" name="Freeform 81"/>
            <p:cNvSpPr/>
            <p:nvPr/>
          </p:nvSpPr>
          <p:spPr>
            <a:xfrm>
              <a:off x="9269910" y="5692211"/>
              <a:ext cx="78668" cy="54586"/>
            </a:xfrm>
            <a:custGeom>
              <a:avLst/>
              <a:gdLst>
                <a:gd name="txL" fmla="*/ 0 w 13"/>
                <a:gd name="txT" fmla="*/ 0 h 9"/>
                <a:gd name="txR" fmla="*/ 13 w 13"/>
                <a:gd name="txB" fmla="*/ 9 h 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13" h="9">
                  <a:moveTo>
                    <a:pt x="7" y="9"/>
                  </a:moveTo>
                  <a:cubicBezTo>
                    <a:pt x="13" y="8"/>
                    <a:pt x="8" y="0"/>
                    <a:pt x="4" y="2"/>
                  </a:cubicBezTo>
                  <a:cubicBezTo>
                    <a:pt x="0" y="3"/>
                    <a:pt x="3" y="9"/>
                    <a:pt x="7" y="9"/>
                  </a:cubicBez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8" name="Freeform 95"/>
            <p:cNvSpPr/>
            <p:nvPr/>
          </p:nvSpPr>
          <p:spPr>
            <a:xfrm>
              <a:off x="8749736" y="4443151"/>
              <a:ext cx="489670" cy="587604"/>
            </a:xfrm>
            <a:custGeom>
              <a:avLst/>
              <a:gdLst>
                <a:gd name="txL" fmla="*/ 0 w 80"/>
                <a:gd name="txT" fmla="*/ 0 h 96"/>
                <a:gd name="txR" fmla="*/ 80 w 80"/>
                <a:gd name="txB" fmla="*/ 96 h 96"/>
              </a:gdLst>
              <a:ahLst/>
              <a:cxnLst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</a:cxnLst>
              <a:rect l="txL" t="txT" r="txR" b="txB"/>
              <a:pathLst>
                <a:path w="80" h="96">
                  <a:moveTo>
                    <a:pt x="51" y="0"/>
                  </a:moveTo>
                  <a:cubicBezTo>
                    <a:pt x="39" y="2"/>
                    <a:pt x="32" y="6"/>
                    <a:pt x="25" y="17"/>
                  </a:cubicBezTo>
                  <a:cubicBezTo>
                    <a:pt x="19" y="27"/>
                    <a:pt x="17" y="39"/>
                    <a:pt x="12" y="50"/>
                  </a:cubicBezTo>
                  <a:cubicBezTo>
                    <a:pt x="10" y="55"/>
                    <a:pt x="7" y="60"/>
                    <a:pt x="5" y="65"/>
                  </a:cubicBezTo>
                  <a:cubicBezTo>
                    <a:pt x="3" y="68"/>
                    <a:pt x="0" y="74"/>
                    <a:pt x="4" y="78"/>
                  </a:cubicBezTo>
                  <a:cubicBezTo>
                    <a:pt x="6" y="81"/>
                    <a:pt x="12" y="81"/>
                    <a:pt x="16" y="82"/>
                  </a:cubicBezTo>
                  <a:cubicBezTo>
                    <a:pt x="31" y="86"/>
                    <a:pt x="44" y="92"/>
                    <a:pt x="59" y="93"/>
                  </a:cubicBezTo>
                  <a:cubicBezTo>
                    <a:pt x="63" y="94"/>
                    <a:pt x="71" y="96"/>
                    <a:pt x="75" y="92"/>
                  </a:cubicBezTo>
                  <a:cubicBezTo>
                    <a:pt x="80" y="88"/>
                    <a:pt x="78" y="77"/>
                    <a:pt x="77" y="71"/>
                  </a:cubicBezTo>
                  <a:cubicBezTo>
                    <a:pt x="75" y="54"/>
                    <a:pt x="65" y="40"/>
                    <a:pt x="61" y="23"/>
                  </a:cubicBezTo>
                  <a:cubicBezTo>
                    <a:pt x="58" y="14"/>
                    <a:pt x="56" y="8"/>
                    <a:pt x="51" y="0"/>
                  </a:cubicBez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49" name="Freeform 96"/>
            <p:cNvSpPr/>
            <p:nvPr/>
          </p:nvSpPr>
          <p:spPr>
            <a:xfrm>
              <a:off x="8921522" y="4364483"/>
              <a:ext cx="170180" cy="189446"/>
            </a:xfrm>
            <a:custGeom>
              <a:avLst/>
              <a:gdLst>
                <a:gd name="txL" fmla="*/ 0 w 28"/>
                <a:gd name="txT" fmla="*/ 0 h 31"/>
                <a:gd name="txR" fmla="*/ 28 w 28"/>
                <a:gd name="txB" fmla="*/ 31 h 31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0" y="2147483647"/>
                </a:cxn>
              </a:cxnLst>
              <a:rect l="txL" t="txT" r="txR" b="txB"/>
              <a:pathLst>
                <a:path w="28" h="31">
                  <a:moveTo>
                    <a:pt x="1" y="28"/>
                  </a:moveTo>
                  <a:cubicBezTo>
                    <a:pt x="10" y="31"/>
                    <a:pt x="19" y="31"/>
                    <a:pt x="28" y="30"/>
                  </a:cubicBezTo>
                  <a:cubicBezTo>
                    <a:pt x="27" y="23"/>
                    <a:pt x="23" y="16"/>
                    <a:pt x="21" y="10"/>
                  </a:cubicBezTo>
                  <a:cubicBezTo>
                    <a:pt x="19" y="6"/>
                    <a:pt x="18" y="3"/>
                    <a:pt x="16" y="0"/>
                  </a:cubicBezTo>
                  <a:cubicBezTo>
                    <a:pt x="10" y="6"/>
                    <a:pt x="0" y="21"/>
                    <a:pt x="0" y="29"/>
                  </a:cubicBezTo>
                </a:path>
              </a:pathLst>
            </a:custGeom>
            <a:solidFill>
              <a:srgbClr val="913B2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0" name="Freeform 97"/>
            <p:cNvSpPr/>
            <p:nvPr/>
          </p:nvSpPr>
          <p:spPr>
            <a:xfrm>
              <a:off x="9054777" y="4884657"/>
              <a:ext cx="256876" cy="1340572"/>
            </a:xfrm>
            <a:custGeom>
              <a:avLst/>
              <a:gdLst>
                <a:gd name="txL" fmla="*/ 0 w 42"/>
                <a:gd name="txT" fmla="*/ 0 h 219"/>
                <a:gd name="txR" fmla="*/ 42 w 42"/>
                <a:gd name="txB" fmla="*/ 219 h 21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42" h="219">
                  <a:moveTo>
                    <a:pt x="2" y="143"/>
                  </a:moveTo>
                  <a:cubicBezTo>
                    <a:pt x="2" y="145"/>
                    <a:pt x="1" y="148"/>
                    <a:pt x="2" y="151"/>
                  </a:cubicBezTo>
                  <a:cubicBezTo>
                    <a:pt x="2" y="155"/>
                    <a:pt x="2" y="160"/>
                    <a:pt x="3" y="165"/>
                  </a:cubicBezTo>
                  <a:cubicBezTo>
                    <a:pt x="3" y="172"/>
                    <a:pt x="3" y="179"/>
                    <a:pt x="4" y="187"/>
                  </a:cubicBezTo>
                  <a:cubicBezTo>
                    <a:pt x="4" y="196"/>
                    <a:pt x="6" y="208"/>
                    <a:pt x="4" y="217"/>
                  </a:cubicBezTo>
                  <a:cubicBezTo>
                    <a:pt x="9" y="217"/>
                    <a:pt x="14" y="219"/>
                    <a:pt x="20" y="218"/>
                  </a:cubicBezTo>
                  <a:cubicBezTo>
                    <a:pt x="25" y="218"/>
                    <a:pt x="31" y="217"/>
                    <a:pt x="36" y="216"/>
                  </a:cubicBezTo>
                  <a:cubicBezTo>
                    <a:pt x="42" y="214"/>
                    <a:pt x="39" y="203"/>
                    <a:pt x="39" y="198"/>
                  </a:cubicBezTo>
                  <a:cubicBezTo>
                    <a:pt x="40" y="189"/>
                    <a:pt x="37" y="179"/>
                    <a:pt x="38" y="170"/>
                  </a:cubicBezTo>
                  <a:cubicBezTo>
                    <a:pt x="38" y="165"/>
                    <a:pt x="39" y="161"/>
                    <a:pt x="38" y="156"/>
                  </a:cubicBezTo>
                  <a:cubicBezTo>
                    <a:pt x="38" y="151"/>
                    <a:pt x="37" y="146"/>
                    <a:pt x="37" y="141"/>
                  </a:cubicBezTo>
                  <a:cubicBezTo>
                    <a:pt x="36" y="134"/>
                    <a:pt x="37" y="126"/>
                    <a:pt x="36" y="120"/>
                  </a:cubicBezTo>
                  <a:cubicBezTo>
                    <a:pt x="33" y="107"/>
                    <a:pt x="33" y="93"/>
                    <a:pt x="32" y="80"/>
                  </a:cubicBezTo>
                  <a:cubicBezTo>
                    <a:pt x="30" y="64"/>
                    <a:pt x="29" y="48"/>
                    <a:pt x="29" y="32"/>
                  </a:cubicBezTo>
                  <a:cubicBezTo>
                    <a:pt x="29" y="30"/>
                    <a:pt x="29" y="29"/>
                    <a:pt x="29" y="28"/>
                  </a:cubicBezTo>
                  <a:cubicBezTo>
                    <a:pt x="29" y="19"/>
                    <a:pt x="31" y="9"/>
                    <a:pt x="29" y="0"/>
                  </a:cubicBezTo>
                  <a:cubicBezTo>
                    <a:pt x="25" y="1"/>
                    <a:pt x="24" y="7"/>
                    <a:pt x="19" y="7"/>
                  </a:cubicBezTo>
                  <a:cubicBezTo>
                    <a:pt x="17" y="7"/>
                    <a:pt x="15" y="6"/>
                    <a:pt x="12" y="6"/>
                  </a:cubicBezTo>
                  <a:cubicBezTo>
                    <a:pt x="8" y="4"/>
                    <a:pt x="2" y="2"/>
                    <a:pt x="2" y="9"/>
                  </a:cubicBezTo>
                  <a:cubicBezTo>
                    <a:pt x="2" y="14"/>
                    <a:pt x="0" y="18"/>
                    <a:pt x="0" y="23"/>
                  </a:cubicBezTo>
                  <a:cubicBezTo>
                    <a:pt x="0" y="28"/>
                    <a:pt x="0" y="33"/>
                    <a:pt x="1" y="39"/>
                  </a:cubicBezTo>
                  <a:cubicBezTo>
                    <a:pt x="1" y="45"/>
                    <a:pt x="1" y="51"/>
                    <a:pt x="1" y="57"/>
                  </a:cubicBezTo>
                  <a:cubicBezTo>
                    <a:pt x="1" y="69"/>
                    <a:pt x="1" y="84"/>
                    <a:pt x="1" y="97"/>
                  </a:cubicBezTo>
                  <a:cubicBezTo>
                    <a:pt x="1" y="103"/>
                    <a:pt x="1" y="109"/>
                    <a:pt x="2" y="115"/>
                  </a:cubicBezTo>
                  <a:cubicBezTo>
                    <a:pt x="3" y="121"/>
                    <a:pt x="2" y="126"/>
                    <a:pt x="2" y="132"/>
                  </a:cubicBezTo>
                  <a:cubicBezTo>
                    <a:pt x="3" y="135"/>
                    <a:pt x="2" y="139"/>
                    <a:pt x="2" y="143"/>
                  </a:cubicBezTo>
                </a:path>
              </a:pathLst>
            </a:custGeom>
            <a:solidFill>
              <a:schemeClr val="accent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1" name="Freeform 98"/>
            <p:cNvSpPr/>
            <p:nvPr/>
          </p:nvSpPr>
          <p:spPr>
            <a:xfrm>
              <a:off x="8810744" y="4858969"/>
              <a:ext cx="274536" cy="1366259"/>
            </a:xfrm>
            <a:custGeom>
              <a:avLst/>
              <a:gdLst>
                <a:gd name="txL" fmla="*/ 0 w 45"/>
                <a:gd name="txT" fmla="*/ 0 h 223"/>
                <a:gd name="txR" fmla="*/ 45 w 45"/>
                <a:gd name="txB" fmla="*/ 223 h 223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45" h="223">
                  <a:moveTo>
                    <a:pt x="44" y="48"/>
                  </a:moveTo>
                  <a:cubicBezTo>
                    <a:pt x="44" y="46"/>
                    <a:pt x="43" y="44"/>
                    <a:pt x="43" y="42"/>
                  </a:cubicBezTo>
                  <a:cubicBezTo>
                    <a:pt x="41" y="35"/>
                    <a:pt x="43" y="28"/>
                    <a:pt x="44" y="21"/>
                  </a:cubicBezTo>
                  <a:cubicBezTo>
                    <a:pt x="44" y="16"/>
                    <a:pt x="45" y="10"/>
                    <a:pt x="44" y="6"/>
                  </a:cubicBezTo>
                  <a:cubicBezTo>
                    <a:pt x="43" y="2"/>
                    <a:pt x="40" y="2"/>
                    <a:pt x="37" y="3"/>
                  </a:cubicBezTo>
                  <a:cubicBezTo>
                    <a:pt x="33" y="5"/>
                    <a:pt x="31" y="8"/>
                    <a:pt x="27" y="7"/>
                  </a:cubicBezTo>
                  <a:cubicBezTo>
                    <a:pt x="22" y="6"/>
                    <a:pt x="20" y="1"/>
                    <a:pt x="17" y="0"/>
                  </a:cubicBezTo>
                  <a:cubicBezTo>
                    <a:pt x="16" y="4"/>
                    <a:pt x="16" y="9"/>
                    <a:pt x="16" y="13"/>
                  </a:cubicBezTo>
                  <a:cubicBezTo>
                    <a:pt x="14" y="26"/>
                    <a:pt x="13" y="40"/>
                    <a:pt x="13" y="53"/>
                  </a:cubicBezTo>
                  <a:cubicBezTo>
                    <a:pt x="14" y="63"/>
                    <a:pt x="12" y="72"/>
                    <a:pt x="12" y="82"/>
                  </a:cubicBezTo>
                  <a:cubicBezTo>
                    <a:pt x="11" y="91"/>
                    <a:pt x="11" y="99"/>
                    <a:pt x="12" y="108"/>
                  </a:cubicBezTo>
                  <a:cubicBezTo>
                    <a:pt x="12" y="115"/>
                    <a:pt x="11" y="123"/>
                    <a:pt x="10" y="130"/>
                  </a:cubicBezTo>
                  <a:cubicBezTo>
                    <a:pt x="8" y="142"/>
                    <a:pt x="6" y="154"/>
                    <a:pt x="6" y="166"/>
                  </a:cubicBezTo>
                  <a:cubicBezTo>
                    <a:pt x="5" y="176"/>
                    <a:pt x="3" y="187"/>
                    <a:pt x="3" y="197"/>
                  </a:cubicBezTo>
                  <a:cubicBezTo>
                    <a:pt x="3" y="200"/>
                    <a:pt x="3" y="217"/>
                    <a:pt x="0" y="217"/>
                  </a:cubicBezTo>
                  <a:cubicBezTo>
                    <a:pt x="5" y="220"/>
                    <a:pt x="11" y="219"/>
                    <a:pt x="17" y="220"/>
                  </a:cubicBezTo>
                  <a:cubicBezTo>
                    <a:pt x="22" y="220"/>
                    <a:pt x="27" y="221"/>
                    <a:pt x="31" y="221"/>
                  </a:cubicBezTo>
                  <a:cubicBezTo>
                    <a:pt x="35" y="222"/>
                    <a:pt x="37" y="223"/>
                    <a:pt x="40" y="222"/>
                  </a:cubicBezTo>
                  <a:cubicBezTo>
                    <a:pt x="42" y="222"/>
                    <a:pt x="43" y="222"/>
                    <a:pt x="44" y="222"/>
                  </a:cubicBezTo>
                  <a:cubicBezTo>
                    <a:pt x="45" y="218"/>
                    <a:pt x="44" y="213"/>
                    <a:pt x="44" y="209"/>
                  </a:cubicBezTo>
                  <a:cubicBezTo>
                    <a:pt x="43" y="200"/>
                    <a:pt x="43" y="190"/>
                    <a:pt x="43" y="181"/>
                  </a:cubicBezTo>
                  <a:cubicBezTo>
                    <a:pt x="43" y="173"/>
                    <a:pt x="44" y="165"/>
                    <a:pt x="44" y="158"/>
                  </a:cubicBezTo>
                  <a:cubicBezTo>
                    <a:pt x="43" y="151"/>
                    <a:pt x="43" y="145"/>
                    <a:pt x="43" y="138"/>
                  </a:cubicBezTo>
                  <a:cubicBezTo>
                    <a:pt x="43" y="131"/>
                    <a:pt x="42" y="123"/>
                    <a:pt x="42" y="116"/>
                  </a:cubicBezTo>
                  <a:cubicBezTo>
                    <a:pt x="42" y="106"/>
                    <a:pt x="42" y="96"/>
                    <a:pt x="43" y="87"/>
                  </a:cubicBezTo>
                  <a:cubicBezTo>
                    <a:pt x="44" y="84"/>
                    <a:pt x="43" y="81"/>
                    <a:pt x="43" y="77"/>
                  </a:cubicBezTo>
                  <a:cubicBezTo>
                    <a:pt x="43" y="72"/>
                    <a:pt x="43" y="68"/>
                    <a:pt x="43" y="63"/>
                  </a:cubicBezTo>
                  <a:cubicBezTo>
                    <a:pt x="43" y="58"/>
                    <a:pt x="44" y="53"/>
                    <a:pt x="44" y="48"/>
                  </a:cubicBezTo>
                </a:path>
              </a:pathLst>
            </a:custGeom>
            <a:solidFill>
              <a:schemeClr val="accent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" name="Freeform 99"/>
            <p:cNvSpPr/>
            <p:nvPr/>
          </p:nvSpPr>
          <p:spPr bwMode="auto">
            <a:xfrm>
              <a:off x="8615675" y="4855492"/>
              <a:ext cx="329048" cy="1334209"/>
            </a:xfrm>
            <a:custGeom>
              <a:avLst/>
              <a:gdLst>
                <a:gd name="T0" fmla="*/ 49 w 54"/>
                <a:gd name="T1" fmla="*/ 23 h 218"/>
                <a:gd name="T2" fmla="*/ 50 w 54"/>
                <a:gd name="T3" fmla="*/ 17 h 218"/>
                <a:gd name="T4" fmla="*/ 51 w 54"/>
                <a:gd name="T5" fmla="*/ 3 h 218"/>
                <a:gd name="T6" fmla="*/ 38 w 54"/>
                <a:gd name="T7" fmla="*/ 6 h 218"/>
                <a:gd name="T8" fmla="*/ 26 w 54"/>
                <a:gd name="T9" fmla="*/ 1 h 218"/>
                <a:gd name="T10" fmla="*/ 24 w 54"/>
                <a:gd name="T11" fmla="*/ 14 h 218"/>
                <a:gd name="T12" fmla="*/ 23 w 54"/>
                <a:gd name="T13" fmla="*/ 32 h 218"/>
                <a:gd name="T14" fmla="*/ 21 w 54"/>
                <a:gd name="T15" fmla="*/ 50 h 218"/>
                <a:gd name="T16" fmla="*/ 18 w 54"/>
                <a:gd name="T17" fmla="*/ 74 h 218"/>
                <a:gd name="T18" fmla="*/ 16 w 54"/>
                <a:gd name="T19" fmla="*/ 98 h 218"/>
                <a:gd name="T20" fmla="*/ 12 w 54"/>
                <a:gd name="T21" fmla="*/ 124 h 218"/>
                <a:gd name="T22" fmla="*/ 10 w 54"/>
                <a:gd name="T23" fmla="*/ 149 h 218"/>
                <a:gd name="T24" fmla="*/ 2 w 54"/>
                <a:gd name="T25" fmla="*/ 193 h 218"/>
                <a:gd name="T26" fmla="*/ 12 w 54"/>
                <a:gd name="T27" fmla="*/ 210 h 218"/>
                <a:gd name="T28" fmla="*/ 28 w 54"/>
                <a:gd name="T29" fmla="*/ 215 h 218"/>
                <a:gd name="T30" fmla="*/ 37 w 54"/>
                <a:gd name="T31" fmla="*/ 208 h 218"/>
                <a:gd name="T32" fmla="*/ 39 w 54"/>
                <a:gd name="T33" fmla="*/ 162 h 218"/>
                <a:gd name="T34" fmla="*/ 41 w 54"/>
                <a:gd name="T35" fmla="*/ 141 h 218"/>
                <a:gd name="T36" fmla="*/ 43 w 54"/>
                <a:gd name="T37" fmla="*/ 116 h 218"/>
                <a:gd name="T38" fmla="*/ 46 w 54"/>
                <a:gd name="T39" fmla="*/ 87 h 218"/>
                <a:gd name="T40" fmla="*/ 47 w 54"/>
                <a:gd name="T41" fmla="*/ 70 h 218"/>
                <a:gd name="T42" fmla="*/ 48 w 54"/>
                <a:gd name="T43" fmla="*/ 46 h 218"/>
                <a:gd name="T44" fmla="*/ 49 w 54"/>
                <a:gd name="T45" fmla="*/ 31 h 218"/>
                <a:gd name="T46" fmla="*/ 49 w 54"/>
                <a:gd name="T47" fmla="*/ 23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218">
                  <a:moveTo>
                    <a:pt x="49" y="23"/>
                  </a:moveTo>
                  <a:cubicBezTo>
                    <a:pt x="50" y="21"/>
                    <a:pt x="50" y="19"/>
                    <a:pt x="50" y="17"/>
                  </a:cubicBezTo>
                  <a:cubicBezTo>
                    <a:pt x="51" y="14"/>
                    <a:pt x="54" y="6"/>
                    <a:pt x="51" y="3"/>
                  </a:cubicBezTo>
                  <a:cubicBezTo>
                    <a:pt x="48" y="0"/>
                    <a:pt x="41" y="5"/>
                    <a:pt x="38" y="6"/>
                  </a:cubicBezTo>
                  <a:cubicBezTo>
                    <a:pt x="35" y="6"/>
                    <a:pt x="25" y="5"/>
                    <a:pt x="26" y="1"/>
                  </a:cubicBezTo>
                  <a:cubicBezTo>
                    <a:pt x="24" y="6"/>
                    <a:pt x="24" y="9"/>
                    <a:pt x="24" y="14"/>
                  </a:cubicBezTo>
                  <a:cubicBezTo>
                    <a:pt x="24" y="20"/>
                    <a:pt x="23" y="26"/>
                    <a:pt x="23" y="32"/>
                  </a:cubicBezTo>
                  <a:cubicBezTo>
                    <a:pt x="22" y="38"/>
                    <a:pt x="20" y="44"/>
                    <a:pt x="21" y="50"/>
                  </a:cubicBezTo>
                  <a:cubicBezTo>
                    <a:pt x="21" y="58"/>
                    <a:pt x="18" y="66"/>
                    <a:pt x="18" y="74"/>
                  </a:cubicBezTo>
                  <a:cubicBezTo>
                    <a:pt x="18" y="81"/>
                    <a:pt x="17" y="90"/>
                    <a:pt x="16" y="98"/>
                  </a:cubicBezTo>
                  <a:cubicBezTo>
                    <a:pt x="15" y="107"/>
                    <a:pt x="14" y="115"/>
                    <a:pt x="12" y="124"/>
                  </a:cubicBezTo>
                  <a:cubicBezTo>
                    <a:pt x="11" y="132"/>
                    <a:pt x="11" y="141"/>
                    <a:pt x="10" y="149"/>
                  </a:cubicBezTo>
                  <a:cubicBezTo>
                    <a:pt x="6" y="163"/>
                    <a:pt x="5" y="179"/>
                    <a:pt x="2" y="193"/>
                  </a:cubicBezTo>
                  <a:cubicBezTo>
                    <a:pt x="0" y="204"/>
                    <a:pt x="2" y="207"/>
                    <a:pt x="12" y="210"/>
                  </a:cubicBezTo>
                  <a:cubicBezTo>
                    <a:pt x="17" y="212"/>
                    <a:pt x="22" y="213"/>
                    <a:pt x="28" y="215"/>
                  </a:cubicBezTo>
                  <a:cubicBezTo>
                    <a:pt x="34" y="218"/>
                    <a:pt x="36" y="214"/>
                    <a:pt x="37" y="208"/>
                  </a:cubicBezTo>
                  <a:cubicBezTo>
                    <a:pt x="39" y="193"/>
                    <a:pt x="43" y="176"/>
                    <a:pt x="39" y="162"/>
                  </a:cubicBezTo>
                  <a:cubicBezTo>
                    <a:pt x="37" y="155"/>
                    <a:pt x="40" y="148"/>
                    <a:pt x="41" y="141"/>
                  </a:cubicBezTo>
                  <a:cubicBezTo>
                    <a:pt x="42" y="133"/>
                    <a:pt x="42" y="125"/>
                    <a:pt x="43" y="116"/>
                  </a:cubicBezTo>
                  <a:cubicBezTo>
                    <a:pt x="43" y="107"/>
                    <a:pt x="45" y="97"/>
                    <a:pt x="46" y="87"/>
                  </a:cubicBezTo>
                  <a:cubicBezTo>
                    <a:pt x="46" y="81"/>
                    <a:pt x="46" y="76"/>
                    <a:pt x="47" y="70"/>
                  </a:cubicBezTo>
                  <a:cubicBezTo>
                    <a:pt x="48" y="62"/>
                    <a:pt x="47" y="54"/>
                    <a:pt x="48" y="46"/>
                  </a:cubicBezTo>
                  <a:cubicBezTo>
                    <a:pt x="48" y="41"/>
                    <a:pt x="49" y="36"/>
                    <a:pt x="49" y="31"/>
                  </a:cubicBezTo>
                  <a:cubicBezTo>
                    <a:pt x="50" y="29"/>
                    <a:pt x="49" y="26"/>
                    <a:pt x="49" y="2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53" name="Freeform 100"/>
            <p:cNvSpPr/>
            <p:nvPr/>
          </p:nvSpPr>
          <p:spPr>
            <a:xfrm>
              <a:off x="8585978" y="4871813"/>
              <a:ext cx="187841" cy="1236216"/>
            </a:xfrm>
            <a:custGeom>
              <a:avLst/>
              <a:gdLst>
                <a:gd name="txL" fmla="*/ 0 w 31"/>
                <a:gd name="txT" fmla="*/ 0 h 202"/>
                <a:gd name="txR" fmla="*/ 31 w 31"/>
                <a:gd name="txB" fmla="*/ 202 h 2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31" h="202">
                  <a:moveTo>
                    <a:pt x="26" y="3"/>
                  </a:moveTo>
                  <a:cubicBezTo>
                    <a:pt x="20" y="72"/>
                    <a:pt x="14" y="139"/>
                    <a:pt x="1" y="199"/>
                  </a:cubicBezTo>
                  <a:cubicBezTo>
                    <a:pt x="0" y="200"/>
                    <a:pt x="1" y="201"/>
                    <a:pt x="2" y="202"/>
                  </a:cubicBezTo>
                  <a:cubicBezTo>
                    <a:pt x="4" y="202"/>
                    <a:pt x="5" y="201"/>
                    <a:pt x="5" y="200"/>
                  </a:cubicBezTo>
                  <a:cubicBezTo>
                    <a:pt x="19" y="139"/>
                    <a:pt x="25" y="72"/>
                    <a:pt x="31" y="3"/>
                  </a:cubicBezTo>
                  <a:cubicBezTo>
                    <a:pt x="31" y="2"/>
                    <a:pt x="30" y="1"/>
                    <a:pt x="28" y="0"/>
                  </a:cubicBezTo>
                  <a:cubicBezTo>
                    <a:pt x="27" y="0"/>
                    <a:pt x="26" y="1"/>
                    <a:pt x="26" y="3"/>
                  </a:cubicBezTo>
                </a:path>
              </a:pathLst>
            </a:custGeom>
            <a:solidFill>
              <a:srgbClr val="913B2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4" name="Freeform 101"/>
            <p:cNvSpPr/>
            <p:nvPr/>
          </p:nvSpPr>
          <p:spPr>
            <a:xfrm>
              <a:off x="8804323" y="4865391"/>
              <a:ext cx="123622" cy="1310067"/>
            </a:xfrm>
            <a:custGeom>
              <a:avLst/>
              <a:gdLst>
                <a:gd name="txL" fmla="*/ 0 w 20"/>
                <a:gd name="txT" fmla="*/ 0 h 214"/>
                <a:gd name="txR" fmla="*/ 20 w 20"/>
                <a:gd name="txB" fmla="*/ 214 h 214"/>
              </a:gdLst>
              <a:ahLst/>
              <a:cxnLst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20" h="214">
                  <a:moveTo>
                    <a:pt x="15" y="2"/>
                  </a:moveTo>
                  <a:cubicBezTo>
                    <a:pt x="13" y="72"/>
                    <a:pt x="5" y="163"/>
                    <a:pt x="0" y="211"/>
                  </a:cubicBezTo>
                  <a:cubicBezTo>
                    <a:pt x="0" y="212"/>
                    <a:pt x="1" y="214"/>
                    <a:pt x="2" y="214"/>
                  </a:cubicBezTo>
                  <a:cubicBezTo>
                    <a:pt x="4" y="214"/>
                    <a:pt x="5" y="213"/>
                    <a:pt x="5" y="212"/>
                  </a:cubicBezTo>
                  <a:cubicBezTo>
                    <a:pt x="10" y="164"/>
                    <a:pt x="18" y="72"/>
                    <a:pt x="20" y="2"/>
                  </a:cubicBezTo>
                  <a:cubicBezTo>
                    <a:pt x="20" y="1"/>
                    <a:pt x="19" y="0"/>
                    <a:pt x="18" y="0"/>
                  </a:cubicBezTo>
                  <a:cubicBezTo>
                    <a:pt x="16" y="0"/>
                    <a:pt x="15" y="1"/>
                    <a:pt x="15" y="2"/>
                  </a:cubicBezTo>
                </a:path>
              </a:pathLst>
            </a:custGeom>
            <a:solidFill>
              <a:srgbClr val="913B2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5" name="Freeform 102"/>
            <p:cNvSpPr/>
            <p:nvPr/>
          </p:nvSpPr>
          <p:spPr>
            <a:xfrm>
              <a:off x="9043538" y="4871813"/>
              <a:ext cx="54586" cy="1346993"/>
            </a:xfrm>
            <a:custGeom>
              <a:avLst/>
              <a:gdLst>
                <a:gd name="txL" fmla="*/ 0 w 9"/>
                <a:gd name="txT" fmla="*/ 0 h 220"/>
                <a:gd name="txR" fmla="*/ 9 w 9"/>
                <a:gd name="txB" fmla="*/ 220 h 22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9" h="220">
                  <a:moveTo>
                    <a:pt x="2" y="2"/>
                  </a:moveTo>
                  <a:cubicBezTo>
                    <a:pt x="0" y="83"/>
                    <a:pt x="1" y="147"/>
                    <a:pt x="4" y="218"/>
                  </a:cubicBezTo>
                  <a:cubicBezTo>
                    <a:pt x="4" y="219"/>
                    <a:pt x="5" y="220"/>
                    <a:pt x="7" y="220"/>
                  </a:cubicBezTo>
                  <a:cubicBezTo>
                    <a:pt x="8" y="220"/>
                    <a:pt x="9" y="219"/>
                    <a:pt x="9" y="217"/>
                  </a:cubicBezTo>
                  <a:cubicBezTo>
                    <a:pt x="6" y="147"/>
                    <a:pt x="5" y="83"/>
                    <a:pt x="7" y="2"/>
                  </a:cubicBezTo>
                  <a:cubicBezTo>
                    <a:pt x="7" y="1"/>
                    <a:pt x="6" y="0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</a:path>
              </a:pathLst>
            </a:custGeom>
            <a:solidFill>
              <a:srgbClr val="913B2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6" name="Freeform 103"/>
            <p:cNvSpPr/>
            <p:nvPr/>
          </p:nvSpPr>
          <p:spPr>
            <a:xfrm>
              <a:off x="9220141" y="4878235"/>
              <a:ext cx="97934" cy="1340572"/>
            </a:xfrm>
            <a:custGeom>
              <a:avLst/>
              <a:gdLst>
                <a:gd name="txL" fmla="*/ 0 w 16"/>
                <a:gd name="txT" fmla="*/ 0 h 219"/>
                <a:gd name="txR" fmla="*/ 16 w 16"/>
                <a:gd name="txB" fmla="*/ 219 h 219"/>
              </a:gdLst>
              <a:ahLst/>
              <a:cxnLst>
                <a:cxn ang="0">
                  <a:pos x="2147483647" y="0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</a:cxnLst>
              <a:rect l="txL" t="txT" r="txR" b="txB"/>
              <a:pathLst>
                <a:path w="16" h="219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48"/>
                    <a:pt x="3" y="91"/>
                    <a:pt x="6" y="133"/>
                  </a:cubicBezTo>
                  <a:cubicBezTo>
                    <a:pt x="8" y="160"/>
                    <a:pt x="10" y="188"/>
                    <a:pt x="11" y="217"/>
                  </a:cubicBezTo>
                  <a:cubicBezTo>
                    <a:pt x="11" y="218"/>
                    <a:pt x="12" y="219"/>
                    <a:pt x="14" y="219"/>
                  </a:cubicBezTo>
                  <a:cubicBezTo>
                    <a:pt x="15" y="219"/>
                    <a:pt x="16" y="218"/>
                    <a:pt x="16" y="216"/>
                  </a:cubicBezTo>
                  <a:cubicBezTo>
                    <a:pt x="15" y="188"/>
                    <a:pt x="13" y="160"/>
                    <a:pt x="11" y="133"/>
                  </a:cubicBezTo>
                  <a:cubicBezTo>
                    <a:pt x="8" y="91"/>
                    <a:pt x="5" y="48"/>
                    <a:pt x="5" y="2"/>
                  </a:cubicBezTo>
                  <a:cubicBezTo>
                    <a:pt x="5" y="1"/>
                    <a:pt x="4" y="0"/>
                    <a:pt x="2" y="0"/>
                  </a:cubicBezTo>
                </a:path>
              </a:pathLst>
            </a:custGeom>
            <a:solidFill>
              <a:srgbClr val="913B2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7" name="Freeform 104"/>
            <p:cNvSpPr/>
            <p:nvPr/>
          </p:nvSpPr>
          <p:spPr>
            <a:xfrm>
              <a:off x="8749736" y="4828465"/>
              <a:ext cx="494486" cy="117200"/>
            </a:xfrm>
            <a:custGeom>
              <a:avLst/>
              <a:gdLst>
                <a:gd name="txL" fmla="*/ 0 w 81"/>
                <a:gd name="txT" fmla="*/ 0 h 19"/>
                <a:gd name="txR" fmla="*/ 81 w 81"/>
                <a:gd name="txB" fmla="*/ 19 h 1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81" h="19">
                  <a:moveTo>
                    <a:pt x="25" y="1"/>
                  </a:moveTo>
                  <a:cubicBezTo>
                    <a:pt x="21" y="6"/>
                    <a:pt x="16" y="9"/>
                    <a:pt x="11" y="8"/>
                  </a:cubicBezTo>
                  <a:cubicBezTo>
                    <a:pt x="9" y="8"/>
                    <a:pt x="6" y="7"/>
                    <a:pt x="5" y="5"/>
                  </a:cubicBezTo>
                  <a:cubicBezTo>
                    <a:pt x="4" y="4"/>
                    <a:pt x="3" y="3"/>
                    <a:pt x="1" y="4"/>
                  </a:cubicBezTo>
                  <a:cubicBezTo>
                    <a:pt x="0" y="4"/>
                    <a:pt x="0" y="6"/>
                    <a:pt x="0" y="7"/>
                  </a:cubicBezTo>
                  <a:cubicBezTo>
                    <a:pt x="2" y="10"/>
                    <a:pt x="6" y="12"/>
                    <a:pt x="10" y="13"/>
                  </a:cubicBezTo>
                  <a:cubicBezTo>
                    <a:pt x="16" y="13"/>
                    <a:pt x="22" y="11"/>
                    <a:pt x="26" y="6"/>
                  </a:cubicBezTo>
                  <a:cubicBezTo>
                    <a:pt x="31" y="12"/>
                    <a:pt x="37" y="15"/>
                    <a:pt x="42" y="15"/>
                  </a:cubicBezTo>
                  <a:cubicBezTo>
                    <a:pt x="44" y="14"/>
                    <a:pt x="48" y="13"/>
                    <a:pt x="51" y="9"/>
                  </a:cubicBezTo>
                  <a:cubicBezTo>
                    <a:pt x="55" y="15"/>
                    <a:pt x="61" y="19"/>
                    <a:pt x="67" y="18"/>
                  </a:cubicBezTo>
                  <a:cubicBezTo>
                    <a:pt x="73" y="18"/>
                    <a:pt x="78" y="14"/>
                    <a:pt x="80" y="7"/>
                  </a:cubicBezTo>
                  <a:cubicBezTo>
                    <a:pt x="81" y="5"/>
                    <a:pt x="80" y="4"/>
                    <a:pt x="79" y="4"/>
                  </a:cubicBezTo>
                  <a:cubicBezTo>
                    <a:pt x="78" y="3"/>
                    <a:pt x="76" y="4"/>
                    <a:pt x="76" y="5"/>
                  </a:cubicBezTo>
                  <a:cubicBezTo>
                    <a:pt x="74" y="11"/>
                    <a:pt x="71" y="14"/>
                    <a:pt x="67" y="14"/>
                  </a:cubicBezTo>
                  <a:cubicBezTo>
                    <a:pt x="61" y="14"/>
                    <a:pt x="56" y="10"/>
                    <a:pt x="53" y="4"/>
                  </a:cubicBezTo>
                  <a:cubicBezTo>
                    <a:pt x="52" y="3"/>
                    <a:pt x="51" y="2"/>
                    <a:pt x="51" y="2"/>
                  </a:cubicBezTo>
                  <a:cubicBezTo>
                    <a:pt x="50" y="2"/>
                    <a:pt x="49" y="3"/>
                    <a:pt x="48" y="4"/>
                  </a:cubicBezTo>
                  <a:cubicBezTo>
                    <a:pt x="47" y="8"/>
                    <a:pt x="44" y="10"/>
                    <a:pt x="41" y="10"/>
                  </a:cubicBezTo>
                  <a:cubicBezTo>
                    <a:pt x="37" y="10"/>
                    <a:pt x="32" y="7"/>
                    <a:pt x="28" y="1"/>
                  </a:cubicBezTo>
                  <a:cubicBezTo>
                    <a:pt x="28" y="1"/>
                    <a:pt x="27" y="0"/>
                    <a:pt x="27" y="0"/>
                  </a:cubicBezTo>
                  <a:cubicBezTo>
                    <a:pt x="26" y="0"/>
                    <a:pt x="25" y="1"/>
                    <a:pt x="25" y="1"/>
                  </a:cubicBezTo>
                  <a:close/>
                </a:path>
              </a:pathLst>
            </a:custGeom>
            <a:solidFill>
              <a:srgbClr val="913B2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8" name="Freeform 105"/>
            <p:cNvSpPr/>
            <p:nvPr/>
          </p:nvSpPr>
          <p:spPr>
            <a:xfrm>
              <a:off x="8743314" y="4338795"/>
              <a:ext cx="500908" cy="552283"/>
            </a:xfrm>
            <a:custGeom>
              <a:avLst/>
              <a:gdLst>
                <a:gd name="txL" fmla="*/ 0 w 82"/>
                <a:gd name="txT" fmla="*/ 0 h 90"/>
                <a:gd name="txR" fmla="*/ 82 w 82"/>
                <a:gd name="txB" fmla="*/ 90 h 90"/>
              </a:gdLst>
              <a:ahLst/>
              <a:cxnLst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</a:cxnLst>
              <a:rect l="txL" t="txT" r="txR" b="txB"/>
              <a:pathLst>
                <a:path w="82" h="90">
                  <a:moveTo>
                    <a:pt x="44" y="0"/>
                  </a:moveTo>
                  <a:cubicBezTo>
                    <a:pt x="43" y="0"/>
                    <a:pt x="42" y="0"/>
                    <a:pt x="42" y="1"/>
                  </a:cubicBezTo>
                  <a:cubicBezTo>
                    <a:pt x="36" y="12"/>
                    <a:pt x="30" y="24"/>
                    <a:pt x="25" y="37"/>
                  </a:cubicBezTo>
                  <a:cubicBezTo>
                    <a:pt x="17" y="54"/>
                    <a:pt x="8" y="72"/>
                    <a:pt x="0" y="86"/>
                  </a:cubicBezTo>
                  <a:cubicBezTo>
                    <a:pt x="0" y="87"/>
                    <a:pt x="0" y="88"/>
                    <a:pt x="1" y="89"/>
                  </a:cubicBezTo>
                  <a:cubicBezTo>
                    <a:pt x="2" y="90"/>
                    <a:pt x="4" y="89"/>
                    <a:pt x="4" y="88"/>
                  </a:cubicBezTo>
                  <a:cubicBezTo>
                    <a:pt x="13" y="74"/>
                    <a:pt x="21" y="56"/>
                    <a:pt x="29" y="39"/>
                  </a:cubicBezTo>
                  <a:cubicBezTo>
                    <a:pt x="34" y="27"/>
                    <a:pt x="39" y="17"/>
                    <a:pt x="44" y="7"/>
                  </a:cubicBezTo>
                  <a:cubicBezTo>
                    <a:pt x="50" y="19"/>
                    <a:pt x="59" y="43"/>
                    <a:pt x="67" y="62"/>
                  </a:cubicBezTo>
                  <a:cubicBezTo>
                    <a:pt x="78" y="88"/>
                    <a:pt x="78" y="88"/>
                    <a:pt x="78" y="88"/>
                  </a:cubicBezTo>
                  <a:cubicBezTo>
                    <a:pt x="78" y="89"/>
                    <a:pt x="80" y="90"/>
                    <a:pt x="81" y="89"/>
                  </a:cubicBezTo>
                  <a:cubicBezTo>
                    <a:pt x="82" y="89"/>
                    <a:pt x="82" y="88"/>
                    <a:pt x="82" y="86"/>
                  </a:cubicBezTo>
                  <a:cubicBezTo>
                    <a:pt x="71" y="61"/>
                    <a:pt x="71" y="61"/>
                    <a:pt x="71" y="61"/>
                  </a:cubicBezTo>
                  <a:cubicBezTo>
                    <a:pt x="62" y="38"/>
                    <a:pt x="51" y="10"/>
                    <a:pt x="46" y="1"/>
                  </a:cubicBezTo>
                  <a:cubicBezTo>
                    <a:pt x="45" y="0"/>
                    <a:pt x="45" y="0"/>
                    <a:pt x="44" y="0"/>
                  </a:cubicBezTo>
                  <a:close/>
                </a:path>
              </a:pathLst>
            </a:custGeom>
            <a:solidFill>
              <a:srgbClr val="913B2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59" name="Freeform 106"/>
            <p:cNvSpPr/>
            <p:nvPr/>
          </p:nvSpPr>
          <p:spPr>
            <a:xfrm>
              <a:off x="8585978" y="6083947"/>
              <a:ext cx="732097" cy="184630"/>
            </a:xfrm>
            <a:custGeom>
              <a:avLst/>
              <a:gdLst>
                <a:gd name="txL" fmla="*/ 0 w 120"/>
                <a:gd name="txT" fmla="*/ 0 h 30"/>
                <a:gd name="txR" fmla="*/ 120 w 120"/>
                <a:gd name="txB" fmla="*/ 30 h 3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120" h="30">
                  <a:moveTo>
                    <a:pt x="1" y="1"/>
                  </a:moveTo>
                  <a:cubicBezTo>
                    <a:pt x="0" y="2"/>
                    <a:pt x="0" y="4"/>
                    <a:pt x="1" y="4"/>
                  </a:cubicBezTo>
                  <a:cubicBezTo>
                    <a:pt x="29" y="22"/>
                    <a:pt x="83" y="30"/>
                    <a:pt x="118" y="21"/>
                  </a:cubicBezTo>
                  <a:cubicBezTo>
                    <a:pt x="119" y="21"/>
                    <a:pt x="120" y="20"/>
                    <a:pt x="120" y="18"/>
                  </a:cubicBezTo>
                  <a:cubicBezTo>
                    <a:pt x="119" y="17"/>
                    <a:pt x="118" y="16"/>
                    <a:pt x="117" y="17"/>
                  </a:cubicBezTo>
                  <a:cubicBezTo>
                    <a:pt x="83" y="25"/>
                    <a:pt x="31" y="18"/>
                    <a:pt x="4" y="0"/>
                  </a:cubicBezTo>
                  <a:cubicBezTo>
                    <a:pt x="3" y="0"/>
                    <a:pt x="1" y="0"/>
                    <a:pt x="1" y="1"/>
                  </a:cubicBezTo>
                </a:path>
              </a:pathLst>
            </a:custGeom>
            <a:solidFill>
              <a:srgbClr val="913B2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3" name="KSO_Shape"/>
          <p:cNvSpPr/>
          <p:nvPr/>
        </p:nvSpPr>
        <p:spPr>
          <a:xfrm>
            <a:off x="639763" y="6210300"/>
            <a:ext cx="400050" cy="533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zh-CN" sz="2100" b="1" dirty="0">
                <a:solidFill>
                  <a:srgbClr val="FFFFFF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7</a:t>
            </a:r>
            <a:endParaRPr lang="en-US" altLang="zh-CN" sz="2100" b="1" dirty="0">
              <a:solidFill>
                <a:srgbClr val="FFFFFF"/>
              </a:solidFill>
              <a:latin typeface="幼圆" pitchFamily="49" charset="-122"/>
              <a:ea typeface="幼圆" pitchFamily="49" charset="-122"/>
              <a:sym typeface="幼圆" pitchFamily="49" charset="-122"/>
            </a:endParaRPr>
          </a:p>
        </p:txBody>
      </p:sp>
      <p:sp>
        <p:nvSpPr>
          <p:cNvPr id="4" name="KSO_Shape"/>
          <p:cNvSpPr/>
          <p:nvPr/>
        </p:nvSpPr>
        <p:spPr>
          <a:xfrm>
            <a:off x="639763" y="5321300"/>
            <a:ext cx="400050" cy="533400"/>
          </a:xfrm>
          <a:prstGeom prst="ellipse">
            <a:avLst/>
          </a:prstGeom>
          <a:solidFill>
            <a:srgbClr val="DED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zh-CN" sz="2100" b="1" dirty="0">
                <a:solidFill>
                  <a:srgbClr val="FFFFFF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6</a:t>
            </a:r>
            <a:endParaRPr lang="en-US" altLang="zh-CN" sz="2100" b="1" dirty="0">
              <a:solidFill>
                <a:srgbClr val="FFFFFF"/>
              </a:solidFill>
              <a:latin typeface="幼圆" pitchFamily="49" charset="-122"/>
              <a:ea typeface="幼圆" pitchFamily="49" charset="-122"/>
              <a:sym typeface="幼圆" pitchFamily="49" charset="-122"/>
            </a:endParaRPr>
          </a:p>
        </p:txBody>
      </p:sp>
      <p:sp>
        <p:nvSpPr>
          <p:cNvPr id="5142" name="Text Box 8">
            <a:hlinkClick r:id="" action="ppaction://noaction"/>
          </p:cNvPr>
          <p:cNvSpPr txBox="1"/>
          <p:nvPr/>
        </p:nvSpPr>
        <p:spPr>
          <a:xfrm>
            <a:off x="1227138" y="5230813"/>
            <a:ext cx="3041650" cy="715962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>
            <a:spAutoFit/>
          </a:bodyPr>
          <a:p>
            <a:pPr algn="just" eaLnBrk="0" hangingPunct="0">
              <a:lnSpc>
                <a:spcPct val="150000"/>
              </a:lnSpc>
            </a:pPr>
            <a:r>
              <a:rPr lang="zh-CN" altLang="zh-CN" sz="2800" b="1" dirty="0">
                <a:solidFill>
                  <a:srgbClr val="000000"/>
                </a:solidFill>
                <a:latin typeface="恋你依旧" charset="-122"/>
                <a:ea typeface="恋你依旧" charset="-122"/>
              </a:rPr>
              <a:t>说教学过程</a:t>
            </a:r>
            <a:endParaRPr lang="zh-CN" altLang="zh-CN" sz="2800" b="1" dirty="0">
              <a:solidFill>
                <a:srgbClr val="000000"/>
              </a:solidFill>
              <a:latin typeface="恋你依旧" charset="-122"/>
              <a:ea typeface="恋你依旧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08025" y="5980113"/>
            <a:ext cx="380682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4" name="Text Box 8">
            <a:hlinkClick r:id="" action="ppaction://noaction"/>
          </p:cNvPr>
          <p:cNvSpPr txBox="1"/>
          <p:nvPr/>
        </p:nvSpPr>
        <p:spPr>
          <a:xfrm>
            <a:off x="1227138" y="6188075"/>
            <a:ext cx="3041650" cy="63023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>
            <a:spAutoFit/>
          </a:bodyPr>
          <a:p>
            <a:pPr algn="just" eaLnBrk="0" hangingPunct="0">
              <a:lnSpc>
                <a:spcPct val="150000"/>
              </a:lnSpc>
            </a:pPr>
            <a:r>
              <a:rPr lang="zh-CN" altLang="zh-CN" sz="2800" b="1" dirty="0">
                <a:solidFill>
                  <a:srgbClr val="000000"/>
                </a:solidFill>
                <a:latin typeface="恋你依旧" charset="-122"/>
                <a:ea typeface="恋你依旧" charset="-122"/>
              </a:rPr>
              <a:t>说</a:t>
            </a:r>
            <a:r>
              <a:rPr lang="zh-CN" altLang="en-US" sz="2800" b="1" dirty="0">
                <a:solidFill>
                  <a:srgbClr val="000000"/>
                </a:solidFill>
                <a:latin typeface="恋你依旧" charset="-122"/>
                <a:ea typeface="恋你依旧" charset="-122"/>
              </a:rPr>
              <a:t>教学反思</a:t>
            </a:r>
            <a:endParaRPr lang="zh-CN" altLang="zh-CN" sz="2800" b="1" dirty="0">
              <a:solidFill>
                <a:srgbClr val="000000"/>
              </a:solidFill>
              <a:latin typeface="恋你依旧" charset="-122"/>
              <a:ea typeface="恋你依旧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708025" y="6896100"/>
            <a:ext cx="380682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KSO_Shape"/>
          <p:cNvSpPr/>
          <p:nvPr/>
        </p:nvSpPr>
        <p:spPr>
          <a:xfrm>
            <a:off x="639763" y="2586038"/>
            <a:ext cx="400050" cy="53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en-US" altLang="zh-CN" sz="2100" b="1" dirty="0">
                <a:solidFill>
                  <a:srgbClr val="FFFFFF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3</a:t>
            </a:r>
            <a:endParaRPr lang="en-US" altLang="zh-CN" sz="2100" b="1" dirty="0">
              <a:solidFill>
                <a:srgbClr val="FFFFFF"/>
              </a:solidFill>
              <a:latin typeface="幼圆" pitchFamily="49" charset="-122"/>
              <a:ea typeface="幼圆" pitchFamily="49" charset="-122"/>
              <a:sym typeface="幼圆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6850" name="标题 1"/>
          <p:cNvSpPr/>
          <p:nvPr/>
        </p:nvSpPr>
        <p:spPr bwMode="auto">
          <a:xfrm>
            <a:off x="862013" y="-134937"/>
            <a:ext cx="9937750" cy="785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36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一只喵的碎碎念" charset="-122"/>
              <a:ea typeface="一只喵的碎碎念" charset="-122"/>
              <a:cs typeface="+mn-cs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600" b="0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1</a:t>
            </a:r>
            <a:r>
              <a:rPr kumimoji="0" lang="zh-CN" altLang="en-US" sz="3600" b="0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+mn-ea"/>
              </a:rPr>
              <a:t>说教材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33363" y="1489075"/>
            <a:ext cx="8666163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2571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kumimoji="0" lang="zh-CN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本课选自湘教版高中地理必修一第二章第三节。</a:t>
            </a:r>
            <a:r>
              <a:rPr kumimoji="0" lang="zh-CN" altLang="zh-CN" sz="2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/>
              </a:rPr>
              <a:t>这部分内容既是“热力环流”“大气的水平运动——风”等知识的延伸、综合运用，也是后续学习和探讨“大气活动中心”“季风环流”“气压带、风带对气候的影响”的基础，并对后面理解洋流的形成、分布有着重要的意义。因此，本课时内容在第二章《自然环境中的物质运动和能量交换》中起着关键作用，是承前启后的纽带。</a:t>
            </a:r>
            <a:endParaRPr kumimoji="0" lang="zh-CN" altLang="zh-CN" sz="28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 advTm="7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925513" y="293688"/>
            <a:ext cx="7853362" cy="525462"/>
          </a:xfrm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2.</a:t>
            </a:r>
            <a:r>
              <a:rPr lang="zh-CN" altLang="en-US" sz="3600" dirty="0"/>
              <a:t>说学情</a:t>
            </a:r>
            <a:endParaRPr lang="zh-CN" altLang="en-US" sz="3600" dirty="0"/>
          </a:p>
        </p:txBody>
      </p:sp>
      <p:sp>
        <p:nvSpPr>
          <p:cNvPr id="7171" name="Rectangle 6"/>
          <p:cNvSpPr/>
          <p:nvPr/>
        </p:nvSpPr>
        <p:spPr>
          <a:xfrm>
            <a:off x="0" y="1385888"/>
            <a:ext cx="9144000" cy="38877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719455" ea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授课对象是桐乡市茅盾中学的高一学生。</a:t>
            </a:r>
            <a:endParaRPr lang="en-US" altLang="zh-CN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719455" ea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在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知识基础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上，已经学习热力环流和大气水平运动，为本节课的学习奠定了知识基础</a:t>
            </a:r>
            <a:endParaRPr lang="en-US" altLang="zh-CN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719455" ea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在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学习能力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上，已初步具备一定的自主学习能力、合作探究能力，但空间想象能力相对比较薄弱，对于本节课的开展有一定的难度。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3.</a:t>
            </a:r>
            <a:r>
              <a:rPr lang="zh-CN" altLang="en-US" sz="3600" dirty="0"/>
              <a:t>说教学目标</a:t>
            </a:r>
            <a:endParaRPr lang="zh-CN" altLang="en-US" sz="3600" dirty="0"/>
          </a:p>
        </p:txBody>
      </p:sp>
      <p:sp>
        <p:nvSpPr>
          <p:cNvPr id="8195" name="Rectangle 38"/>
          <p:cNvSpPr/>
          <p:nvPr/>
        </p:nvSpPr>
        <p:spPr>
          <a:xfrm>
            <a:off x="827088" y="1320800"/>
            <a:ext cx="7791450" cy="860425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华文中宋" pitchFamily="2" charset="-122"/>
              </a:rPr>
              <a:t>依据：课标要求和本节教材内容，同时也根据高一学生已有的认知水平 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华文中宋" pitchFamily="2" charset="-122"/>
            </a:endParaRPr>
          </a:p>
        </p:txBody>
      </p:sp>
      <p:sp>
        <p:nvSpPr>
          <p:cNvPr id="8196" name="Rectangle 5"/>
          <p:cNvSpPr/>
          <p:nvPr/>
        </p:nvSpPr>
        <p:spPr>
          <a:xfrm>
            <a:off x="180975" y="2547938"/>
            <a:ext cx="8778875" cy="26781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2667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1.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通过观察视频和动手操作，能说出三圈环流的形成过程（综合思维）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66700" eaLnBrk="0" hangingPunct="0">
              <a:lnSpc>
                <a:spcPct val="15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2.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通过绘制三圈环流图，深入理解气压带风带的分布（区域认知）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4.</a:t>
            </a:r>
            <a:r>
              <a:rPr lang="zh-CN" altLang="en-US" sz="3600" dirty="0"/>
              <a:t>重难点分析</a:t>
            </a:r>
            <a:endParaRPr lang="zh-CN" altLang="en-US" sz="3600" dirty="0"/>
          </a:p>
        </p:txBody>
      </p:sp>
      <p:sp>
        <p:nvSpPr>
          <p:cNvPr id="9219" name="Rectangle 3"/>
          <p:cNvSpPr>
            <a:spLocks noGrp="1"/>
          </p:cNvSpPr>
          <p:nvPr>
            <p:ph sz="half" idx="2"/>
          </p:nvPr>
        </p:nvSpPr>
        <p:spPr>
          <a:xfrm>
            <a:off x="628650" y="1246188"/>
            <a:ext cx="7853363" cy="50768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150000"/>
              </a:lnSpc>
              <a:buSzPct val="60000"/>
            </a:pP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①教学重点</a:t>
            </a:r>
            <a:endParaRPr lang="zh-CN" altLang="en-US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>
              <a:lnSpc>
                <a:spcPct val="150000"/>
              </a:lnSpc>
              <a:buSzPct val="60000"/>
              <a:buFont typeface="Wingdings 2" pitchFamily="18" charset="2"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  </a:t>
            </a:r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1.</a:t>
            </a:r>
            <a:r>
              <a:rPr lang="zh-CN" altLang="zh-CN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三圈环流的形成过程</a:t>
            </a:r>
            <a:endParaRPr lang="zh-CN" altLang="zh-CN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>
              <a:lnSpc>
                <a:spcPct val="150000"/>
              </a:lnSpc>
              <a:buSzPct val="60000"/>
              <a:buFont typeface="Wingdings 2" pitchFamily="18" charset="2"/>
              <a:buNone/>
            </a:pPr>
            <a:r>
              <a:rPr lang="zh-CN" altLang="zh-CN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　　　</a:t>
            </a:r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2.</a:t>
            </a:r>
            <a:r>
              <a:rPr lang="zh-CN" altLang="zh-CN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气压带风带的分布规律</a:t>
            </a:r>
            <a:endParaRPr lang="zh-CN" altLang="en-US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eaLnBrk="1" hangingPunct="1">
              <a:lnSpc>
                <a:spcPct val="150000"/>
              </a:lnSpc>
              <a:buSzPct val="60000"/>
            </a:pPr>
            <a:r>
              <a: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②教学难点：</a:t>
            </a:r>
            <a:endParaRPr lang="en-US" altLang="zh-CN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eaLnBrk="1" hangingPunct="1">
              <a:lnSpc>
                <a:spcPct val="150000"/>
              </a:lnSpc>
              <a:buSzPct val="60000"/>
              <a:buFont typeface="Wingdings 2" pitchFamily="18" charset="2"/>
              <a:buNone/>
            </a:pPr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  </a:t>
            </a:r>
            <a:r>
              <a:rPr lang="zh-CN" altLang="zh-CN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低纬环流圈的形成过程</a:t>
            </a:r>
            <a:r>
              <a:rPr lang="en-US" altLang="zh-CN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</a:t>
            </a:r>
            <a:endParaRPr lang="zh-CN" altLang="en-US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5.</a:t>
            </a:r>
            <a:r>
              <a:rPr lang="zh-CN" altLang="en-US" sz="3600" dirty="0"/>
              <a:t>说教法学法</a:t>
            </a:r>
            <a:endParaRPr lang="zh-CN" altLang="en-US" sz="3600" dirty="0"/>
          </a:p>
        </p:txBody>
      </p:sp>
      <p:sp>
        <p:nvSpPr>
          <p:cNvPr id="10243" name="Rectangle 3"/>
          <p:cNvSpPr>
            <a:spLocks noGrp="1"/>
          </p:cNvSpPr>
          <p:nvPr>
            <p:ph sz="half" idx="2"/>
          </p:nvPr>
        </p:nvSpPr>
        <p:spPr>
          <a:xfrm>
            <a:off x="4497388" y="1193800"/>
            <a:ext cx="4445000" cy="50768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SzPct val="60000"/>
            </a:pPr>
            <a:r>
              <a:rPr lang="zh-CN" altLang="en-US" sz="2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①教法：多媒体辅助教学；模拟演示法</a:t>
            </a:r>
            <a:endParaRPr lang="zh-CN" altLang="en-US" sz="2400" b="1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SzPct val="60000"/>
            </a:pPr>
            <a:endParaRPr lang="zh-CN" altLang="en-US" sz="2400" b="1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SzPct val="60000"/>
            </a:pPr>
            <a:r>
              <a:rPr lang="zh-CN" altLang="en-US" sz="2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②学法：自主</a:t>
            </a:r>
            <a:r>
              <a:rPr lang="en-US" altLang="zh-CN" sz="2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—</a:t>
            </a:r>
            <a:r>
              <a:rPr lang="zh-CN" altLang="en-US" sz="2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合作探究式学习</a:t>
            </a:r>
            <a:endParaRPr lang="zh-CN" altLang="en-US" sz="2400" b="1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244" name="Picture 4" descr="VCG21gic12619703"/>
          <p:cNvPicPr>
            <a:picLocks noChangeAspect="1"/>
          </p:cNvPicPr>
          <p:nvPr>
            <p:ph sz="half"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781050" y="1193800"/>
            <a:ext cx="3376613" cy="5076825"/>
          </a:xfrm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925513" y="261938"/>
            <a:ext cx="7853363" cy="525463"/>
          </a:xfrm>
          <a:prstGeom prst="rect">
            <a:avLst/>
          </a:prstGeom>
        </p:spPr>
        <p:txBody>
          <a:bodyPr/>
          <a:lstStyle/>
          <a:p>
            <a:pPr marR="0" defTabSz="914400">
              <a:lnSpc>
                <a:spcPct val="90000"/>
              </a:lnSpc>
              <a:buClrTx/>
              <a:buSzTx/>
              <a:buFontTx/>
              <a:buNone/>
              <a:defRPr/>
            </a:pPr>
            <a:r>
              <a:rPr kumimoji="0" lang="en-US" altLang="zh-CN" sz="3600" kern="0" cap="none" spc="0" normalizeH="0" baseline="0" noProof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6.</a:t>
            </a:r>
            <a:r>
              <a:rPr kumimoji="0" lang="zh-CN" altLang="en-US" sz="3600" kern="0" cap="none" spc="0" normalizeH="0" baseline="0" noProof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说</a:t>
            </a:r>
            <a:r>
              <a:rPr kumimoji="0" lang="zh-CN" sz="3600" kern="0" cap="none" spc="0" normalizeH="0" baseline="0" noProof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教学</a:t>
            </a:r>
            <a:r>
              <a:rPr kumimoji="0" lang="zh-CN" altLang="en-US" sz="3600" kern="0" cap="none" spc="0" normalizeH="0" baseline="0" noProof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设计</a:t>
            </a:r>
            <a:endParaRPr kumimoji="0" lang="zh-CN" sz="3600" kern="0" cap="none" spc="0" normalizeH="0" baseline="0" noProof="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5473" name="Rectangle 1"/>
          <p:cNvSpPr>
            <a:spLocks noChangeArrowheads="1"/>
          </p:cNvSpPr>
          <p:nvPr/>
        </p:nvSpPr>
        <p:spPr bwMode="auto">
          <a:xfrm>
            <a:off x="1897063" y="1250950"/>
            <a:ext cx="4492625" cy="523875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宋体" panose="02010600030101010101" pitchFamily="2" charset="-122"/>
              </a:rPr>
              <a:t>（一）</a:t>
            </a: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宋体" panose="02010600030101010101" pitchFamily="2" charset="-122"/>
              </a:rPr>
              <a:t>设疑导入，激发兴趣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1897063" y="2647950"/>
            <a:ext cx="4511675" cy="522288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（二）原理回顾，迁移新知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1916113" y="4151313"/>
            <a:ext cx="4492625" cy="523875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（三）互动模拟，合作探究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1897063" y="5591175"/>
            <a:ext cx="4492625" cy="522288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Times New Roman" panose="02020603050405020304" pitchFamily="18" charset="0"/>
              </a:rPr>
              <a:t>（四）释疑解惑，悬念再设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271" name="下箭头 24"/>
          <p:cNvSpPr/>
          <p:nvPr/>
        </p:nvSpPr>
        <p:spPr>
          <a:xfrm>
            <a:off x="4402138" y="1919288"/>
            <a:ext cx="350837" cy="611187"/>
          </a:xfrm>
          <a:prstGeom prst="downArrow">
            <a:avLst>
              <a:gd name="adj1" fmla="val 50000"/>
              <a:gd name="adj2" fmla="val 49988"/>
            </a:avLst>
          </a:prstGeom>
          <a:solidFill>
            <a:srgbClr val="00B050"/>
          </a:solidFill>
          <a:ln w="9525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72" name="下箭头 25"/>
          <p:cNvSpPr/>
          <p:nvPr/>
        </p:nvSpPr>
        <p:spPr>
          <a:xfrm>
            <a:off x="4402138" y="3386138"/>
            <a:ext cx="350837" cy="611187"/>
          </a:xfrm>
          <a:prstGeom prst="downArrow">
            <a:avLst>
              <a:gd name="adj1" fmla="val 50000"/>
              <a:gd name="adj2" fmla="val 49988"/>
            </a:avLst>
          </a:prstGeom>
          <a:solidFill>
            <a:srgbClr val="00B050"/>
          </a:solidFill>
          <a:ln w="9525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73" name="下箭头 26"/>
          <p:cNvSpPr/>
          <p:nvPr/>
        </p:nvSpPr>
        <p:spPr>
          <a:xfrm>
            <a:off x="4402138" y="4852988"/>
            <a:ext cx="350837" cy="612775"/>
          </a:xfrm>
          <a:prstGeom prst="downArrow">
            <a:avLst>
              <a:gd name="adj1" fmla="val 50000"/>
              <a:gd name="adj2" fmla="val 50117"/>
            </a:avLst>
          </a:prstGeom>
          <a:solidFill>
            <a:srgbClr val="00B050"/>
          </a:solidFill>
          <a:ln w="9525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sz="3600" dirty="0"/>
              <a:t>6.</a:t>
            </a:r>
            <a:r>
              <a:rPr lang="zh-CN" altLang="en-US" sz="3600" dirty="0"/>
              <a:t>说教学</a:t>
            </a:r>
            <a:r>
              <a:rPr lang="zh-CN" altLang="en-US" sz="3600" dirty="0"/>
              <a:t>设计</a:t>
            </a:r>
            <a:endParaRPr lang="zh-CN" altLang="en-US" sz="3600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162050"/>
            <a:ext cx="4513263" cy="523875"/>
          </a:xfrm>
          <a:prstGeom prst="rect">
            <a:avLst/>
          </a:prstGeom>
          <a:noFill/>
          <a:ln w="9525" cmpd="sng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ea"/>
                <a:ea typeface="+mj-ea"/>
                <a:cs typeface="宋体" panose="02010600030101010101" pitchFamily="2" charset="-122"/>
              </a:rPr>
              <a:t>（一）设疑导入，激发兴趣</a:t>
            </a:r>
            <a:endParaRPr kumimoji="0" 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grpSp>
        <p:nvGrpSpPr>
          <p:cNvPr id="12292" name="组合 12"/>
          <p:cNvGrpSpPr/>
          <p:nvPr/>
        </p:nvGrpSpPr>
        <p:grpSpPr>
          <a:xfrm>
            <a:off x="5038725" y="395288"/>
            <a:ext cx="4032250" cy="4519612"/>
            <a:chOff x="3995935" y="908720"/>
            <a:chExt cx="5311601" cy="5904656"/>
          </a:xfrm>
        </p:grpSpPr>
        <p:pic>
          <p:nvPicPr>
            <p:cNvPr id="12295" name="Picture 3" descr="http://image.wangchao.net.cn/junshi/1269567831928.jpg"/>
            <p:cNvPicPr>
              <a:picLocks noChangeAspect="1"/>
            </p:cNvPicPr>
            <p:nvPr/>
          </p:nvPicPr>
          <p:blipFill>
            <a:blip r:embed="rId1"/>
            <a:srcRect t="49973" r="34404"/>
            <a:stretch>
              <a:fillRect/>
            </a:stretch>
          </p:blipFill>
          <p:spPr>
            <a:xfrm>
              <a:off x="3995936" y="1484784"/>
              <a:ext cx="5311600" cy="518457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5" name="矩形标注 14"/>
            <p:cNvSpPr/>
            <p:nvPr/>
          </p:nvSpPr>
          <p:spPr>
            <a:xfrm>
              <a:off x="3995935" y="6381986"/>
              <a:ext cx="1668763" cy="431390"/>
            </a:xfrm>
            <a:prstGeom prst="wedgeRectCallout">
              <a:avLst>
                <a:gd name="adj1" fmla="val 92314"/>
                <a:gd name="adj2" fmla="val -63911"/>
              </a:avLst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楷体_GB2312" pitchFamily="49" charset="-122"/>
                  <a:ea typeface="楷体_GB2312" pitchFamily="49" charset="-122"/>
                  <a:cs typeface="+mn-cs"/>
                </a:rPr>
                <a:t>越冬地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endParaRPr>
            </a:p>
          </p:txBody>
        </p:sp>
        <p:sp>
          <p:nvSpPr>
            <p:cNvPr id="16" name="矩形标注 15"/>
            <p:cNvSpPr/>
            <p:nvPr/>
          </p:nvSpPr>
          <p:spPr>
            <a:xfrm>
              <a:off x="6731200" y="908720"/>
              <a:ext cx="2191558" cy="431390"/>
            </a:xfrm>
            <a:prstGeom prst="wedgeRectCallout">
              <a:avLst>
                <a:gd name="adj1" fmla="val -73124"/>
                <a:gd name="adj2" fmla="val 278646"/>
              </a:avLst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楷体_GB2312" pitchFamily="49" charset="-122"/>
                  <a:ea typeface="楷体_GB2312" pitchFamily="49" charset="-122"/>
                  <a:cs typeface="+mn-cs"/>
                </a:rPr>
                <a:t>繁殖地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endParaRPr>
            </a:p>
          </p:txBody>
        </p:sp>
      </p:grpSp>
      <p:sp>
        <p:nvSpPr>
          <p:cNvPr id="12293" name="矩形 16"/>
          <p:cNvSpPr/>
          <p:nvPr/>
        </p:nvSpPr>
        <p:spPr>
          <a:xfrm>
            <a:off x="149225" y="2743200"/>
            <a:ext cx="4572000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【提问】：燕鸥返回路线不是直线，而是“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zh-CN" altLang="zh-CN" sz="2800" b="1" dirty="0">
                <a:solidFill>
                  <a:srgbClr val="000000"/>
                </a:solidFill>
                <a:latin typeface="Arial" panose="020B0604020202020204" pitchFamily="34" charset="0"/>
              </a:rPr>
              <a:t>”型路线，它舍近求远的原因是什么？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37" name="Rectangle 13"/>
          <p:cNvSpPr/>
          <p:nvPr/>
        </p:nvSpPr>
        <p:spPr>
          <a:xfrm>
            <a:off x="457200" y="5319713"/>
            <a:ext cx="8462963" cy="13858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266700" eaLnBrk="0" hangingPunct="0">
              <a:buNone/>
            </a:pP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设计意图</a:t>
            </a:r>
            <a:r>
              <a:rPr lang="zh-CN" altLang="zh-CN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】 </a:t>
            </a:r>
            <a:r>
              <a:rPr lang="zh-CN" altLang="en-US" sz="2800" b="1" dirty="0">
                <a:solidFill>
                  <a:srgbClr val="3D20EA"/>
                </a:solidFill>
                <a:latin typeface="楷体_GB2312" pitchFamily="49" charset="-122"/>
                <a:ea typeface="楷体_GB2312" pitchFamily="49" charset="-122"/>
              </a:rPr>
              <a:t>创设一个新的情境并设置问题，让学生带着疑问进入课堂，吸引学生的注意力，激发学生的学习兴趣。</a:t>
            </a:r>
            <a:endParaRPr lang="zh-CN" altLang="en-US" sz="2800" b="1" dirty="0">
              <a:solidFill>
                <a:srgbClr val="3D20EA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EMPLATE_CATEGORY" val="custom"/>
  <p:tag name="KSO_WM_TEMPLATE_INDEX" val="20181616"/>
</p:tagLst>
</file>

<file path=ppt/tags/tag2.xml><?xml version="1.0" encoding="utf-8"?>
<p:tagLst xmlns:p="http://schemas.openxmlformats.org/presentationml/2006/main">
  <p:tag name="KSO_WPP_MARK_KEY" val="d79f4ed8-9e0a-4cec-b996-edb191691cf7"/>
  <p:tag name="COMMONDATA" val="eyJoZGlkIjoiMGE5OTNjZmI2OTBiNmY2NDliMjllZGYxNDBiNTYwNTA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C6E5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F0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F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50312A16PWBG">
  <a:themeElements>
    <a:clrScheme name="A000120150312A16PWBG 1">
      <a:dk1>
        <a:srgbClr val="818589"/>
      </a:dk1>
      <a:lt1>
        <a:srgbClr val="FFFFFF"/>
      </a:lt1>
      <a:dk2>
        <a:srgbClr val="818589"/>
      </a:dk2>
      <a:lt2>
        <a:srgbClr val="FFFFFF"/>
      </a:lt2>
      <a:accent1>
        <a:srgbClr val="CC0066"/>
      </a:accent1>
      <a:accent2>
        <a:srgbClr val="FB4E3F"/>
      </a:accent2>
      <a:accent3>
        <a:srgbClr val="FFFFFF"/>
      </a:accent3>
      <a:accent4>
        <a:srgbClr val="6D7174"/>
      </a:accent4>
      <a:accent5>
        <a:srgbClr val="E2AAB8"/>
      </a:accent5>
      <a:accent6>
        <a:srgbClr val="E34638"/>
      </a:accent6>
      <a:hlink>
        <a:srgbClr val="00B0F0"/>
      </a:hlink>
      <a:folHlink>
        <a:srgbClr val="AFB2B4"/>
      </a:folHlink>
    </a:clrScheme>
    <a:fontScheme name="A000120150312A16PWBG">
      <a:majorFont>
        <a:latin typeface="微软雅黑"/>
        <a:ea typeface="微软雅黑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A000120150312A16PWBG 1">
        <a:dk1>
          <a:srgbClr val="818589"/>
        </a:dk1>
        <a:lt1>
          <a:srgbClr val="FFFFFF"/>
        </a:lt1>
        <a:dk2>
          <a:srgbClr val="818589"/>
        </a:dk2>
        <a:lt2>
          <a:srgbClr val="FFFFFF"/>
        </a:lt2>
        <a:accent1>
          <a:srgbClr val="CC0066"/>
        </a:accent1>
        <a:accent2>
          <a:srgbClr val="FB4E3F"/>
        </a:accent2>
        <a:accent3>
          <a:srgbClr val="FFFFFF"/>
        </a:accent3>
        <a:accent4>
          <a:srgbClr val="6D7174"/>
        </a:accent4>
        <a:accent5>
          <a:srgbClr val="E2AAB8"/>
        </a:accent5>
        <a:accent6>
          <a:srgbClr val="E34638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1905</Words>
  <Application>WPS 演示</Application>
  <PresentationFormat>全屏显示(4:3)</PresentationFormat>
  <Paragraphs>163</Paragraphs>
  <Slides>17</Slides>
  <Notes>2</Notes>
  <HiddenSlides>1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38" baseType="lpstr">
      <vt:lpstr>Arial</vt:lpstr>
      <vt:lpstr>宋体</vt:lpstr>
      <vt:lpstr>Wingdings</vt:lpstr>
      <vt:lpstr>Calibri</vt:lpstr>
      <vt:lpstr>微软雅黑</vt:lpstr>
      <vt:lpstr>幼圆</vt:lpstr>
      <vt:lpstr>Wingdings 2</vt:lpstr>
      <vt:lpstr>Wingdings</vt:lpstr>
      <vt:lpstr>楷体_GB2312</vt:lpstr>
      <vt:lpstr>新宋体</vt:lpstr>
      <vt:lpstr>恋你依旧</vt:lpstr>
      <vt:lpstr>一只喵的碎碎念</vt:lpstr>
      <vt:lpstr>+mn-ea</vt:lpstr>
      <vt:lpstr>Segoe Print</vt:lpstr>
      <vt:lpstr>Courier New</vt:lpstr>
      <vt:lpstr>华文中宋</vt:lpstr>
      <vt:lpstr>Times New Roman</vt:lpstr>
      <vt:lpstr>Courier New</vt:lpstr>
      <vt:lpstr>Arial Unicode MS</vt:lpstr>
      <vt:lpstr>默认设计模板</vt:lpstr>
      <vt:lpstr>A000120150312A16PWBG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晓梅</cp:lastModifiedBy>
  <cp:revision>10</cp:revision>
  <dcterms:created xsi:type="dcterms:W3CDTF">2013-01-25T01:44:32Z</dcterms:created>
  <dcterms:modified xsi:type="dcterms:W3CDTF">2023-06-21T07:35:31Z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BAB6472070AD47F4BB733E071D23EDB3_12</vt:lpwstr>
  </property>
</Properties>
</file>