
<file path=[Content_Types].xml><?xml version="1.0" encoding="utf-8"?>
<Types xmlns="http://schemas.openxmlformats.org/package/2006/content-types">
  <Default Extension="vml" ContentType="application/vnd.openxmlformats-officedocument.vmlDrawing"/>
  <Default Extension="doc" ContentType="application/msword"/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3"/>
    <p:sldId id="257" r:id="rId4"/>
    <p:sldId id="258" r:id="rId5"/>
    <p:sldId id="259" r:id="rId6"/>
    <p:sldId id="260" r:id="rId7"/>
    <p:sldId id="263" r:id="rId8"/>
    <p:sldId id="272" r:id="rId9"/>
    <p:sldId id="279" r:id="rId10"/>
    <p:sldId id="273" r:id="rId11"/>
    <p:sldId id="274" r:id="rId12"/>
    <p:sldId id="288" r:id="rId13"/>
    <p:sldId id="275" r:id="rId14"/>
    <p:sldId id="289" r:id="rId15"/>
    <p:sldId id="290" r:id="rId16"/>
    <p:sldId id="292" r:id="rId17"/>
    <p:sldId id="293" r:id="rId18"/>
    <p:sldId id="291" r:id="rId19"/>
    <p:sldId id="277" r:id="rId20"/>
    <p:sldId id="278" r:id="rId21"/>
    <p:sldId id="276" r:id="rId22"/>
  </p:sldIdLst>
  <p:sldSz cx="12192000" cy="6858000"/>
  <p:notesSz cx="6858000" cy="9144000"/>
  <p:custDataLst>
    <p:tags r:id="rId2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28" userDrawn="1">
          <p15:clr>
            <a:srgbClr val="A4A3A4"/>
          </p15:clr>
        </p15:guide>
        <p15:guide id="2" pos="377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128"/>
        <p:guide pos="3771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8" Type="http://schemas.openxmlformats.org/officeDocument/2006/relationships/tags" Target="tags/tag202.xml"/><Relationship Id="rId27" Type="http://schemas.openxmlformats.org/officeDocument/2006/relationships/tableStyles" Target="tableStyles.xml"/><Relationship Id="rId26" Type="http://schemas.openxmlformats.org/officeDocument/2006/relationships/viewProps" Target="viewProps.xml"/><Relationship Id="rId25" Type="http://schemas.openxmlformats.org/officeDocument/2006/relationships/presProps" Target="presProps.xml"/><Relationship Id="rId24" Type="http://schemas.openxmlformats.org/officeDocument/2006/relationships/handoutMaster" Target="handoutMasters/handoutMaster1.xml"/><Relationship Id="rId23" Type="http://schemas.openxmlformats.org/officeDocument/2006/relationships/notesMaster" Target="notesMasters/notesMaster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9" Type="http://schemas.openxmlformats.org/officeDocument/2006/relationships/tags" Target="../tags/tag7.xml"/><Relationship Id="rId8" Type="http://schemas.openxmlformats.org/officeDocument/2006/relationships/image" Target="../media/image1.png"/><Relationship Id="rId7" Type="http://schemas.openxmlformats.org/officeDocument/2006/relationships/tags" Target="../tags/tag6.xml"/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1" Type="http://schemas.openxmlformats.org/officeDocument/2006/relationships/tags" Target="../tags/tag9.xml"/><Relationship Id="rId10" Type="http://schemas.openxmlformats.org/officeDocument/2006/relationships/tags" Target="../tags/tag8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60.xml"/><Relationship Id="rId5" Type="http://schemas.openxmlformats.org/officeDocument/2006/relationships/tags" Target="../tags/tag59.xml"/><Relationship Id="rId4" Type="http://schemas.openxmlformats.org/officeDocument/2006/relationships/tags" Target="../tags/tag58.xml"/><Relationship Id="rId3" Type="http://schemas.openxmlformats.org/officeDocument/2006/relationships/tags" Target="../tags/tag57.xml"/><Relationship Id="rId2" Type="http://schemas.openxmlformats.org/officeDocument/2006/relationships/tags" Target="../tags/tag56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7" Type="http://schemas.openxmlformats.org/officeDocument/2006/relationships/tags" Target="../tags/tag14.xml"/><Relationship Id="rId6" Type="http://schemas.openxmlformats.org/officeDocument/2006/relationships/image" Target="../media/image2.png"/><Relationship Id="rId5" Type="http://schemas.openxmlformats.org/officeDocument/2006/relationships/tags" Target="../tags/tag13.xml"/><Relationship Id="rId4" Type="http://schemas.openxmlformats.org/officeDocument/2006/relationships/tags" Target="../tags/tag12.xml"/><Relationship Id="rId3" Type="http://schemas.openxmlformats.org/officeDocument/2006/relationships/tags" Target="../tags/tag11.xml"/><Relationship Id="rId2" Type="http://schemas.openxmlformats.org/officeDocument/2006/relationships/tags" Target="../tags/tag10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9.xml"/><Relationship Id="rId5" Type="http://schemas.openxmlformats.org/officeDocument/2006/relationships/tags" Target="../tags/tag18.xml"/><Relationship Id="rId4" Type="http://schemas.openxmlformats.org/officeDocument/2006/relationships/tags" Target="../tags/tag17.xml"/><Relationship Id="rId3" Type="http://schemas.openxmlformats.org/officeDocument/2006/relationships/tags" Target="../tags/tag16.xml"/><Relationship Id="rId2" Type="http://schemas.openxmlformats.org/officeDocument/2006/relationships/tags" Target="../tags/tag15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5.xml"/><Relationship Id="rId6" Type="http://schemas.openxmlformats.org/officeDocument/2006/relationships/tags" Target="../tags/tag24.xml"/><Relationship Id="rId5" Type="http://schemas.openxmlformats.org/officeDocument/2006/relationships/tags" Target="../tags/tag23.xml"/><Relationship Id="rId4" Type="http://schemas.openxmlformats.org/officeDocument/2006/relationships/tags" Target="../tags/tag22.xml"/><Relationship Id="rId3" Type="http://schemas.openxmlformats.org/officeDocument/2006/relationships/tags" Target="../tags/tag21.xml"/><Relationship Id="rId2" Type="http://schemas.openxmlformats.org/officeDocument/2006/relationships/tags" Target="../tags/tag20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33.xml"/><Relationship Id="rId8" Type="http://schemas.openxmlformats.org/officeDocument/2006/relationships/tags" Target="../tags/tag32.xml"/><Relationship Id="rId7" Type="http://schemas.openxmlformats.org/officeDocument/2006/relationships/tags" Target="../tags/tag31.xml"/><Relationship Id="rId6" Type="http://schemas.openxmlformats.org/officeDocument/2006/relationships/tags" Target="../tags/tag30.xml"/><Relationship Id="rId5" Type="http://schemas.openxmlformats.org/officeDocument/2006/relationships/tags" Target="../tags/tag29.xml"/><Relationship Id="rId4" Type="http://schemas.openxmlformats.org/officeDocument/2006/relationships/tags" Target="../tags/tag28.xml"/><Relationship Id="rId3" Type="http://schemas.openxmlformats.org/officeDocument/2006/relationships/tags" Target="../tags/tag27.xml"/><Relationship Id="rId2" Type="http://schemas.openxmlformats.org/officeDocument/2006/relationships/tags" Target="../tags/tag26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7.xml"/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40.xml"/><Relationship Id="rId3" Type="http://schemas.openxmlformats.org/officeDocument/2006/relationships/tags" Target="../tags/tag39.xml"/><Relationship Id="rId2" Type="http://schemas.openxmlformats.org/officeDocument/2006/relationships/tags" Target="../tags/tag38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6.xml"/><Relationship Id="rId6" Type="http://schemas.openxmlformats.org/officeDocument/2006/relationships/tags" Target="../tags/tag45.xml"/><Relationship Id="rId5" Type="http://schemas.openxmlformats.org/officeDocument/2006/relationships/tags" Target="../tags/tag44.xml"/><Relationship Id="rId4" Type="http://schemas.openxmlformats.org/officeDocument/2006/relationships/tags" Target="../tags/tag43.xml"/><Relationship Id="rId3" Type="http://schemas.openxmlformats.org/officeDocument/2006/relationships/tags" Target="../tags/tag42.xml"/><Relationship Id="rId2" Type="http://schemas.openxmlformats.org/officeDocument/2006/relationships/tags" Target="../tags/tag41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51.xml"/><Relationship Id="rId5" Type="http://schemas.openxmlformats.org/officeDocument/2006/relationships/tags" Target="../tags/tag50.xml"/><Relationship Id="rId4" Type="http://schemas.openxmlformats.org/officeDocument/2006/relationships/tags" Target="../tags/tag49.xml"/><Relationship Id="rId3" Type="http://schemas.openxmlformats.org/officeDocument/2006/relationships/tags" Target="../tags/tag48.xml"/><Relationship Id="rId2" Type="http://schemas.openxmlformats.org/officeDocument/2006/relationships/tags" Target="../tags/tag47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grpSp>
        <p:nvGrpSpPr>
          <p:cNvPr id="6" name="组合 5"/>
          <p:cNvGrpSpPr/>
          <p:nvPr userDrawn="1"/>
        </p:nvGrpSpPr>
        <p:grpSpPr>
          <a:xfrm>
            <a:off x="619125" y="156845"/>
            <a:ext cx="3984625" cy="828040"/>
            <a:chOff x="942" y="546"/>
            <a:chExt cx="6275" cy="1304"/>
          </a:xfrm>
        </p:grpSpPr>
        <p:pic>
          <p:nvPicPr>
            <p:cNvPr id="4" name="图片 3"/>
            <p:cNvPicPr>
              <a:picLocks noChangeAspect="1"/>
            </p:cNvPicPr>
            <p:nvPr userDrawn="1">
              <p:custDataLst>
                <p:tags r:id="rId7"/>
              </p:custDataLst>
            </p:nvPr>
          </p:nvPicPr>
          <p:blipFill>
            <a:blip r:embed="rId8">
              <a:clrChange>
                <a:clrFrom>
                  <a:srgbClr val="0C7ED9">
                    <a:alpha val="100000"/>
                  </a:srgbClr>
                </a:clrFrom>
                <a:clrTo>
                  <a:srgbClr val="0C7ED9">
                    <a:alpha val="100000"/>
                    <a:alpha val="0"/>
                  </a:srgbClr>
                </a:clrTo>
              </a:clrChange>
              <a:lum contrast="-6000"/>
            </a:blip>
            <a:srcRect r="77507"/>
            <a:stretch>
              <a:fillRect/>
            </a:stretch>
          </p:blipFill>
          <p:spPr>
            <a:xfrm>
              <a:off x="942" y="546"/>
              <a:ext cx="1245" cy="1305"/>
            </a:xfrm>
            <a:prstGeom prst="rect">
              <a:avLst/>
            </a:prstGeom>
          </p:spPr>
        </p:pic>
        <p:sp>
          <p:nvSpPr>
            <p:cNvPr id="5" name="文本框 4"/>
            <p:cNvSpPr txBox="1"/>
            <p:nvPr userDrawn="1">
              <p:custDataLst>
                <p:tags r:id="rId9"/>
              </p:custDataLst>
            </p:nvPr>
          </p:nvSpPr>
          <p:spPr>
            <a:xfrm>
              <a:off x="2187" y="738"/>
              <a:ext cx="5030" cy="11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lvl="0" algn="dist"/>
              <a:r>
                <a:rPr lang="zh-CN" altLang="en-US" sz="2800" b="1">
                  <a:latin typeface="华文楷体" panose="02010600040101010101" charset="-122"/>
                  <a:ea typeface="华文楷体" panose="02010600040101010101" charset="-122"/>
                </a:rPr>
                <a:t>南京市秦淮中学</a:t>
              </a:r>
              <a:endParaRPr lang="zh-CN" altLang="en-US" sz="2800" b="1">
                <a:latin typeface="华文楷体" panose="02010600040101010101" charset="-122"/>
                <a:ea typeface="华文楷体" panose="02010600040101010101" charset="-122"/>
              </a:endParaRPr>
            </a:p>
            <a:p>
              <a:pPr algn="l"/>
              <a:r>
                <a:rPr lang="en-US" altLang="zh-CN" sz="1200">
                  <a:latin typeface="Times New Roman" panose="02020603050405020304" charset="0"/>
                  <a:cs typeface="Times New Roman" panose="02020603050405020304" charset="0"/>
                </a:rPr>
                <a:t>NANJING QINHUAI SENIOR HIGH SCHOOL</a:t>
              </a:r>
              <a:endParaRPr lang="en-US" altLang="zh-CN" sz="1200">
                <a:latin typeface="Times New Roman" panose="02020603050405020304" charset="0"/>
                <a:cs typeface="Times New Roman" panose="02020603050405020304" charset="0"/>
              </a:endParaRPr>
            </a:p>
          </p:txBody>
        </p:sp>
      </p:grpSp>
      <p:sp>
        <p:nvSpPr>
          <p:cNvPr id="20" name="文本框 19"/>
          <p:cNvSpPr txBox="1"/>
          <p:nvPr userDrawn="1">
            <p:custDataLst>
              <p:tags r:id="rId10"/>
            </p:custDataLst>
          </p:nvPr>
        </p:nvSpPr>
        <p:spPr>
          <a:xfrm>
            <a:off x="9938385" y="262255"/>
            <a:ext cx="197294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>
                <a:latin typeface="华文隶书" panose="02010800040101010101" charset="-122"/>
                <a:ea typeface="华文隶书" panose="02010800040101010101" charset="-122"/>
              </a:rPr>
              <a:t>一轮</a:t>
            </a:r>
            <a:r>
              <a:rPr lang="zh-CN" altLang="en-US" sz="3200" b="1">
                <a:latin typeface="华文隶书" panose="02010800040101010101" charset="-122"/>
                <a:ea typeface="华文隶书" panose="02010800040101010101" charset="-122"/>
              </a:rPr>
              <a:t>复习</a:t>
            </a:r>
            <a:endParaRPr lang="zh-CN" altLang="en-US" sz="3200" b="1">
              <a:latin typeface="华文隶书" panose="02010800040101010101" charset="-122"/>
              <a:ea typeface="华文隶书" panose="02010800040101010101" charset="-122"/>
            </a:endParaRPr>
          </a:p>
        </p:txBody>
      </p:sp>
      <p:sp>
        <p:nvSpPr>
          <p:cNvPr id="8" name="矩形 7"/>
          <p:cNvSpPr/>
          <p:nvPr userDrawn="1">
            <p:custDataLst>
              <p:tags r:id="rId11"/>
            </p:custDataLst>
          </p:nvPr>
        </p:nvSpPr>
        <p:spPr>
          <a:xfrm>
            <a:off x="8890" y="6314440"/>
            <a:ext cx="12192000" cy="5080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cxnSp>
        <p:nvCxnSpPr>
          <p:cNvPr id="7" name="直接连接符 6"/>
          <p:cNvCxnSpPr/>
          <p:nvPr userDrawn="1"/>
        </p:nvCxnSpPr>
        <p:spPr>
          <a:xfrm>
            <a:off x="8890" y="554355"/>
            <a:ext cx="12182475" cy="10160"/>
          </a:xfrm>
          <a:prstGeom prst="line">
            <a:avLst/>
          </a:prstGeom>
          <a:ln w="53975" cmpd="sng">
            <a:solidFill>
              <a:schemeClr val="accent1">
                <a:shade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/>
          <p:cNvSpPr/>
          <p:nvPr userDrawn="1"/>
        </p:nvSpPr>
        <p:spPr>
          <a:xfrm>
            <a:off x="8890" y="6314440"/>
            <a:ext cx="12192000" cy="5080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9" name="图片 8"/>
          <p:cNvPicPr>
            <a:picLocks noChangeAspect="1"/>
          </p:cNvPicPr>
          <p:nvPr userDrawn="1">
            <p:custDataLst>
              <p:tags r:id="rId5"/>
            </p:custDataLst>
          </p:nvPr>
        </p:nvPicPr>
        <p:blipFill>
          <a:blip r:embed="rId6">
            <a:clrChange>
              <a:clrFrom>
                <a:srgbClr val="0C7ED9">
                  <a:alpha val="100000"/>
                </a:srgbClr>
              </a:clrFrom>
              <a:clrTo>
                <a:srgbClr val="0C7ED9">
                  <a:alpha val="100000"/>
                  <a:alpha val="0"/>
                </a:srgbClr>
              </a:clrTo>
            </a:clrChange>
            <a:lum bright="12000"/>
          </a:blip>
          <a:stretch>
            <a:fillRect/>
          </a:stretch>
        </p:blipFill>
        <p:spPr>
          <a:xfrm>
            <a:off x="10146030" y="6314440"/>
            <a:ext cx="1886585" cy="467995"/>
          </a:xfrm>
          <a:prstGeom prst="rect">
            <a:avLst/>
          </a:prstGeom>
        </p:spPr>
      </p:pic>
      <p:sp>
        <p:nvSpPr>
          <p:cNvPr id="13" name="文本框 12"/>
          <p:cNvSpPr txBox="1"/>
          <p:nvPr userDrawn="1">
            <p:custDataLst>
              <p:tags r:id="rId7"/>
            </p:custDataLst>
          </p:nvPr>
        </p:nvSpPr>
        <p:spPr>
          <a:xfrm>
            <a:off x="612140" y="6362065"/>
            <a:ext cx="838454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>
              <a:buFont typeface="Wingdings" panose="05000000000000000000" charset="0"/>
              <a:buNone/>
            </a:pPr>
            <a:r>
              <a:rPr lang="zh-CN" altLang="en-US" sz="2400" b="1">
                <a:ea typeface="微软雅黑" panose="020B0503020204020204" charset="-122"/>
              </a:rPr>
              <a:t>共点力</a:t>
            </a:r>
            <a:r>
              <a:rPr lang="zh-CN" altLang="en-US" sz="2400" b="1">
                <a:ea typeface="微软雅黑" panose="020B0503020204020204" charset="-122"/>
              </a:rPr>
              <a:t>平衡</a:t>
            </a:r>
            <a:endParaRPr lang="zh-CN" altLang="en-US" sz="2400" b="1">
              <a:ea typeface="微软雅黑" panose="020B0503020204020204" charset="-122"/>
            </a:endParaRPr>
          </a:p>
        </p:txBody>
      </p:sp>
      <p:sp>
        <p:nvSpPr>
          <p:cNvPr id="10" name="文本框 9"/>
          <p:cNvSpPr txBox="1"/>
          <p:nvPr userDrawn="1"/>
        </p:nvSpPr>
        <p:spPr>
          <a:xfrm>
            <a:off x="333375" y="635"/>
            <a:ext cx="4064000" cy="51943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6.xml"/><Relationship Id="rId16" Type="http://schemas.openxmlformats.org/officeDocument/2006/relationships/tags" Target="../tags/tag65.xml"/><Relationship Id="rId15" Type="http://schemas.openxmlformats.org/officeDocument/2006/relationships/tags" Target="../tags/tag64.xml"/><Relationship Id="rId14" Type="http://schemas.openxmlformats.org/officeDocument/2006/relationships/tags" Target="../tags/tag63.xml"/><Relationship Id="rId13" Type="http://schemas.openxmlformats.org/officeDocument/2006/relationships/tags" Target="../tags/tag62.xml"/><Relationship Id="rId12" Type="http://schemas.openxmlformats.org/officeDocument/2006/relationships/tags" Target="../tags/tag6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68.xml"/><Relationship Id="rId2" Type="http://schemas.openxmlformats.org/officeDocument/2006/relationships/image" Target="../media/image3.png"/><Relationship Id="rId1" Type="http://schemas.openxmlformats.org/officeDocument/2006/relationships/tags" Target="../tags/tag67.xml"/></Relationships>
</file>

<file path=ppt/slides/_rels/slide10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.xml"/><Relationship Id="rId6" Type="http://schemas.openxmlformats.org/officeDocument/2006/relationships/tags" Target="../tags/tag151.xml"/><Relationship Id="rId5" Type="http://schemas.openxmlformats.org/officeDocument/2006/relationships/tags" Target="../tags/tag150.xml"/><Relationship Id="rId4" Type="http://schemas.openxmlformats.org/officeDocument/2006/relationships/image" Target="../media/image15.png"/><Relationship Id="rId3" Type="http://schemas.openxmlformats.org/officeDocument/2006/relationships/tags" Target="../tags/tag149.xml"/><Relationship Id="rId2" Type="http://schemas.openxmlformats.org/officeDocument/2006/relationships/image" Target="../media/image14.png"/><Relationship Id="rId1" Type="http://schemas.openxmlformats.org/officeDocument/2006/relationships/tags" Target="../tags/tag148.xml"/></Relationships>
</file>

<file path=ppt/slides/_rels/slide11.xml.rels><?xml version="1.0" encoding="UTF-8" standalone="yes"?>
<Relationships xmlns="http://schemas.openxmlformats.org/package/2006/relationships"><Relationship Id="rId9" Type="http://schemas.openxmlformats.org/officeDocument/2006/relationships/tags" Target="../tags/tag157.xml"/><Relationship Id="rId8" Type="http://schemas.openxmlformats.org/officeDocument/2006/relationships/tags" Target="../tags/tag156.xml"/><Relationship Id="rId7" Type="http://schemas.openxmlformats.org/officeDocument/2006/relationships/tags" Target="../tags/tag155.xml"/><Relationship Id="rId6" Type="http://schemas.openxmlformats.org/officeDocument/2006/relationships/image" Target="../media/image17.png"/><Relationship Id="rId5" Type="http://schemas.openxmlformats.org/officeDocument/2006/relationships/tags" Target="../tags/tag154.xml"/><Relationship Id="rId4" Type="http://schemas.openxmlformats.org/officeDocument/2006/relationships/image" Target="../media/image16.emf"/><Relationship Id="rId3" Type="http://schemas.openxmlformats.org/officeDocument/2006/relationships/oleObject" Target="../embeddings/Document6.doc"/><Relationship Id="rId2" Type="http://schemas.openxmlformats.org/officeDocument/2006/relationships/tags" Target="../tags/tag153.xml"/><Relationship Id="rId11" Type="http://schemas.openxmlformats.org/officeDocument/2006/relationships/vmlDrawing" Target="../drawings/vmlDrawing4.vml"/><Relationship Id="rId10" Type="http://schemas.openxmlformats.org/officeDocument/2006/relationships/slideLayout" Target="../slideLayouts/slideLayout2.xml"/><Relationship Id="rId1" Type="http://schemas.openxmlformats.org/officeDocument/2006/relationships/tags" Target="../tags/tag152.xml"/></Relationships>
</file>

<file path=ppt/slides/_rels/slide12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tags" Target="../tags/tag160.xml"/><Relationship Id="rId4" Type="http://schemas.openxmlformats.org/officeDocument/2006/relationships/tags" Target="../tags/tag159.xml"/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tags" Target="../tags/tag158.xml"/></Relationships>
</file>

<file path=ppt/slides/_rels/slide13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.xml"/><Relationship Id="rId6" Type="http://schemas.openxmlformats.org/officeDocument/2006/relationships/tags" Target="../tags/tag165.xml"/><Relationship Id="rId5" Type="http://schemas.openxmlformats.org/officeDocument/2006/relationships/image" Target="../media/image20.png"/><Relationship Id="rId4" Type="http://schemas.openxmlformats.org/officeDocument/2006/relationships/tags" Target="../tags/tag164.xml"/><Relationship Id="rId3" Type="http://schemas.openxmlformats.org/officeDocument/2006/relationships/tags" Target="../tags/tag163.xml"/><Relationship Id="rId2" Type="http://schemas.openxmlformats.org/officeDocument/2006/relationships/tags" Target="../tags/tag162.xml"/><Relationship Id="rId1" Type="http://schemas.openxmlformats.org/officeDocument/2006/relationships/tags" Target="../tags/tag161.xml"/></Relationships>
</file>

<file path=ppt/slides/_rels/slide14.xml.rels><?xml version="1.0" encoding="UTF-8" standalone="yes"?>
<Relationships xmlns="http://schemas.openxmlformats.org/package/2006/relationships"><Relationship Id="rId9" Type="http://schemas.openxmlformats.org/officeDocument/2006/relationships/tags" Target="../tags/tag171.xml"/><Relationship Id="rId8" Type="http://schemas.openxmlformats.org/officeDocument/2006/relationships/tags" Target="../tags/tag170.xml"/><Relationship Id="rId7" Type="http://schemas.openxmlformats.org/officeDocument/2006/relationships/tags" Target="../tags/tag169.xml"/><Relationship Id="rId6" Type="http://schemas.openxmlformats.org/officeDocument/2006/relationships/image" Target="../media/image22.png"/><Relationship Id="rId5" Type="http://schemas.openxmlformats.org/officeDocument/2006/relationships/tags" Target="../tags/tag168.xml"/><Relationship Id="rId4" Type="http://schemas.openxmlformats.org/officeDocument/2006/relationships/image" Target="../media/image21.emf"/><Relationship Id="rId3" Type="http://schemas.openxmlformats.org/officeDocument/2006/relationships/oleObject" Target="../embeddings/Document7.doc"/><Relationship Id="rId2" Type="http://schemas.openxmlformats.org/officeDocument/2006/relationships/tags" Target="../tags/tag167.xml"/><Relationship Id="rId11" Type="http://schemas.openxmlformats.org/officeDocument/2006/relationships/vmlDrawing" Target="../drawings/vmlDrawing5.vml"/><Relationship Id="rId10" Type="http://schemas.openxmlformats.org/officeDocument/2006/relationships/slideLayout" Target="../slideLayouts/slideLayout2.xml"/><Relationship Id="rId1" Type="http://schemas.openxmlformats.org/officeDocument/2006/relationships/tags" Target="../tags/tag166.xml"/></Relationships>
</file>

<file path=ppt/slides/_rels/slide15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.xml"/><Relationship Id="rId8" Type="http://schemas.openxmlformats.org/officeDocument/2006/relationships/tags" Target="../tags/tag177.xml"/><Relationship Id="rId7" Type="http://schemas.openxmlformats.org/officeDocument/2006/relationships/image" Target="../media/image24.png"/><Relationship Id="rId6" Type="http://schemas.openxmlformats.org/officeDocument/2006/relationships/tags" Target="../tags/tag176.xml"/><Relationship Id="rId5" Type="http://schemas.openxmlformats.org/officeDocument/2006/relationships/tags" Target="../tags/tag175.xml"/><Relationship Id="rId4" Type="http://schemas.openxmlformats.org/officeDocument/2006/relationships/image" Target="../media/image23.png"/><Relationship Id="rId3" Type="http://schemas.openxmlformats.org/officeDocument/2006/relationships/tags" Target="../tags/tag174.xml"/><Relationship Id="rId2" Type="http://schemas.openxmlformats.org/officeDocument/2006/relationships/tags" Target="../tags/tag173.xml"/><Relationship Id="rId1" Type="http://schemas.openxmlformats.org/officeDocument/2006/relationships/tags" Target="../tags/tag17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7" Type="http://schemas.openxmlformats.org/officeDocument/2006/relationships/tags" Target="../tags/tag183.xml"/><Relationship Id="rId6" Type="http://schemas.openxmlformats.org/officeDocument/2006/relationships/tags" Target="../tags/tag182.xml"/><Relationship Id="rId5" Type="http://schemas.openxmlformats.org/officeDocument/2006/relationships/tags" Target="../tags/tag181.xml"/><Relationship Id="rId4" Type="http://schemas.openxmlformats.org/officeDocument/2006/relationships/image" Target="../media/image25.png"/><Relationship Id="rId3" Type="http://schemas.openxmlformats.org/officeDocument/2006/relationships/tags" Target="../tags/tag180.xml"/><Relationship Id="rId2" Type="http://schemas.openxmlformats.org/officeDocument/2006/relationships/tags" Target="../tags/tag179.xml"/><Relationship Id="rId1" Type="http://schemas.openxmlformats.org/officeDocument/2006/relationships/tags" Target="../tags/tag178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7" Type="http://schemas.openxmlformats.org/officeDocument/2006/relationships/tags" Target="../tags/tag189.xml"/><Relationship Id="rId6" Type="http://schemas.openxmlformats.org/officeDocument/2006/relationships/tags" Target="../tags/tag188.xml"/><Relationship Id="rId5" Type="http://schemas.openxmlformats.org/officeDocument/2006/relationships/tags" Target="../tags/tag187.xml"/><Relationship Id="rId4" Type="http://schemas.openxmlformats.org/officeDocument/2006/relationships/image" Target="../media/image26.png"/><Relationship Id="rId3" Type="http://schemas.openxmlformats.org/officeDocument/2006/relationships/tags" Target="../tags/tag186.xml"/><Relationship Id="rId2" Type="http://schemas.openxmlformats.org/officeDocument/2006/relationships/tags" Target="../tags/tag185.xml"/><Relationship Id="rId1" Type="http://schemas.openxmlformats.org/officeDocument/2006/relationships/tags" Target="../tags/tag184.xml"/></Relationships>
</file>

<file path=ppt/slides/_rels/slide18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.xml"/><Relationship Id="rId8" Type="http://schemas.openxmlformats.org/officeDocument/2006/relationships/tags" Target="../tags/tag194.xml"/><Relationship Id="rId7" Type="http://schemas.openxmlformats.org/officeDocument/2006/relationships/tags" Target="../tags/tag193.xml"/><Relationship Id="rId6" Type="http://schemas.openxmlformats.org/officeDocument/2006/relationships/image" Target="../media/image29.png"/><Relationship Id="rId5" Type="http://schemas.openxmlformats.org/officeDocument/2006/relationships/tags" Target="../tags/tag192.xml"/><Relationship Id="rId4" Type="http://schemas.openxmlformats.org/officeDocument/2006/relationships/image" Target="../media/image28.png"/><Relationship Id="rId3" Type="http://schemas.openxmlformats.org/officeDocument/2006/relationships/tags" Target="../tags/tag191.xml"/><Relationship Id="rId2" Type="http://schemas.openxmlformats.org/officeDocument/2006/relationships/image" Target="../media/image27.png"/><Relationship Id="rId1" Type="http://schemas.openxmlformats.org/officeDocument/2006/relationships/tags" Target="../tags/tag190.xml"/></Relationships>
</file>

<file path=ppt/slides/_rels/slide19.xml.rels><?xml version="1.0" encoding="UTF-8" standalone="yes"?>
<Relationships xmlns="http://schemas.openxmlformats.org/package/2006/relationships"><Relationship Id="rId9" Type="http://schemas.openxmlformats.org/officeDocument/2006/relationships/image" Target="../media/image33.png"/><Relationship Id="rId8" Type="http://schemas.openxmlformats.org/officeDocument/2006/relationships/tags" Target="../tags/tag199.xml"/><Relationship Id="rId7" Type="http://schemas.openxmlformats.org/officeDocument/2006/relationships/image" Target="../media/image32.png"/><Relationship Id="rId6" Type="http://schemas.openxmlformats.org/officeDocument/2006/relationships/tags" Target="../tags/tag198.xml"/><Relationship Id="rId5" Type="http://schemas.openxmlformats.org/officeDocument/2006/relationships/tags" Target="../tags/tag197.xml"/><Relationship Id="rId4" Type="http://schemas.openxmlformats.org/officeDocument/2006/relationships/image" Target="../media/image31.png"/><Relationship Id="rId3" Type="http://schemas.openxmlformats.org/officeDocument/2006/relationships/tags" Target="../tags/tag196.xml"/><Relationship Id="rId2" Type="http://schemas.openxmlformats.org/officeDocument/2006/relationships/image" Target="../media/image30.png"/><Relationship Id="rId11" Type="http://schemas.openxmlformats.org/officeDocument/2006/relationships/slideLayout" Target="../slideLayouts/slideLayout2.xml"/><Relationship Id="rId10" Type="http://schemas.openxmlformats.org/officeDocument/2006/relationships/tags" Target="../tags/tag200.xml"/><Relationship Id="rId1" Type="http://schemas.openxmlformats.org/officeDocument/2006/relationships/tags" Target="../tags/tag19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1.xm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tags" Target="../tags/tag75.xml"/><Relationship Id="rId8" Type="http://schemas.openxmlformats.org/officeDocument/2006/relationships/tags" Target="../tags/tag74.xml"/><Relationship Id="rId7" Type="http://schemas.openxmlformats.org/officeDocument/2006/relationships/image" Target="../media/image5.png"/><Relationship Id="rId6" Type="http://schemas.openxmlformats.org/officeDocument/2006/relationships/tags" Target="../tags/tag73.xml"/><Relationship Id="rId5" Type="http://schemas.openxmlformats.org/officeDocument/2006/relationships/tags" Target="../tags/tag72.xml"/><Relationship Id="rId4" Type="http://schemas.openxmlformats.org/officeDocument/2006/relationships/image" Target="../media/image4.emf"/><Relationship Id="rId3" Type="http://schemas.openxmlformats.org/officeDocument/2006/relationships/oleObject" Target="../embeddings/Document1.doc"/><Relationship Id="rId2" Type="http://schemas.openxmlformats.org/officeDocument/2006/relationships/tags" Target="../tags/tag71.xml"/><Relationship Id="rId17" Type="http://schemas.openxmlformats.org/officeDocument/2006/relationships/vmlDrawing" Target="../drawings/vmlDrawing1.vml"/><Relationship Id="rId16" Type="http://schemas.openxmlformats.org/officeDocument/2006/relationships/slideLayout" Target="../slideLayouts/slideLayout2.xml"/><Relationship Id="rId15" Type="http://schemas.openxmlformats.org/officeDocument/2006/relationships/tags" Target="../tags/tag79.xml"/><Relationship Id="rId14" Type="http://schemas.openxmlformats.org/officeDocument/2006/relationships/tags" Target="../tags/tag78.xml"/><Relationship Id="rId13" Type="http://schemas.openxmlformats.org/officeDocument/2006/relationships/tags" Target="../tags/tag77.xml"/><Relationship Id="rId12" Type="http://schemas.openxmlformats.org/officeDocument/2006/relationships/tags" Target="../tags/tag76.xml"/><Relationship Id="rId11" Type="http://schemas.openxmlformats.org/officeDocument/2006/relationships/image" Target="../media/image6.emf"/><Relationship Id="rId10" Type="http://schemas.openxmlformats.org/officeDocument/2006/relationships/oleObject" Target="../embeddings/Document2.doc"/><Relationship Id="rId1" Type="http://schemas.openxmlformats.org/officeDocument/2006/relationships/tags" Target="../tags/tag70.xm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Document4.doc"/><Relationship Id="rId8" Type="http://schemas.openxmlformats.org/officeDocument/2006/relationships/tags" Target="../tags/tag84.xml"/><Relationship Id="rId7" Type="http://schemas.openxmlformats.org/officeDocument/2006/relationships/tags" Target="../tags/tag83.xml"/><Relationship Id="rId6" Type="http://schemas.openxmlformats.org/officeDocument/2006/relationships/image" Target="../media/image8.png"/><Relationship Id="rId5" Type="http://schemas.openxmlformats.org/officeDocument/2006/relationships/tags" Target="../tags/tag82.xml"/><Relationship Id="rId4" Type="http://schemas.openxmlformats.org/officeDocument/2006/relationships/image" Target="../media/image7.emf"/><Relationship Id="rId3" Type="http://schemas.openxmlformats.org/officeDocument/2006/relationships/oleObject" Target="../embeddings/Document3.doc"/><Relationship Id="rId2" Type="http://schemas.openxmlformats.org/officeDocument/2006/relationships/tags" Target="../tags/tag81.xml"/><Relationship Id="rId14" Type="http://schemas.openxmlformats.org/officeDocument/2006/relationships/vmlDrawing" Target="../drawings/vmlDrawing2.vml"/><Relationship Id="rId13" Type="http://schemas.openxmlformats.org/officeDocument/2006/relationships/slideLayout" Target="../slideLayouts/slideLayout2.xml"/><Relationship Id="rId12" Type="http://schemas.openxmlformats.org/officeDocument/2006/relationships/tags" Target="../tags/tag86.xml"/><Relationship Id="rId11" Type="http://schemas.openxmlformats.org/officeDocument/2006/relationships/tags" Target="../tags/tag85.xml"/><Relationship Id="rId10" Type="http://schemas.openxmlformats.org/officeDocument/2006/relationships/image" Target="../media/image9.emf"/><Relationship Id="rId1" Type="http://schemas.openxmlformats.org/officeDocument/2006/relationships/tags" Target="../tags/tag80.xml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.xml"/><Relationship Id="rId8" Type="http://schemas.openxmlformats.org/officeDocument/2006/relationships/tags" Target="../tags/tag91.xml"/><Relationship Id="rId7" Type="http://schemas.openxmlformats.org/officeDocument/2006/relationships/tags" Target="../tags/tag90.xml"/><Relationship Id="rId6" Type="http://schemas.openxmlformats.org/officeDocument/2006/relationships/image" Target="../media/image11.png"/><Relationship Id="rId5" Type="http://schemas.openxmlformats.org/officeDocument/2006/relationships/tags" Target="../tags/tag89.xml"/><Relationship Id="rId4" Type="http://schemas.openxmlformats.org/officeDocument/2006/relationships/image" Target="../media/image10.emf"/><Relationship Id="rId3" Type="http://schemas.openxmlformats.org/officeDocument/2006/relationships/oleObject" Target="../embeddings/Document5.doc"/><Relationship Id="rId2" Type="http://schemas.openxmlformats.org/officeDocument/2006/relationships/tags" Target="../tags/tag88.xml"/><Relationship Id="rId10" Type="http://schemas.openxmlformats.org/officeDocument/2006/relationships/vmlDrawing" Target="../drawings/vmlDrawing3.vml"/><Relationship Id="rId1" Type="http://schemas.openxmlformats.org/officeDocument/2006/relationships/tags" Target="../tags/tag87.xml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93.xml"/><Relationship Id="rId2" Type="http://schemas.openxmlformats.org/officeDocument/2006/relationships/image" Target="../media/image12.png"/><Relationship Id="rId1" Type="http://schemas.openxmlformats.org/officeDocument/2006/relationships/tags" Target="../tags/tag92.xml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tags" Target="../tags/tag101.xml"/><Relationship Id="rId8" Type="http://schemas.openxmlformats.org/officeDocument/2006/relationships/tags" Target="../tags/tag100.xml"/><Relationship Id="rId7" Type="http://schemas.openxmlformats.org/officeDocument/2006/relationships/tags" Target="../tags/tag99.xml"/><Relationship Id="rId6" Type="http://schemas.openxmlformats.org/officeDocument/2006/relationships/tags" Target="../tags/tag98.xml"/><Relationship Id="rId52" Type="http://schemas.openxmlformats.org/officeDocument/2006/relationships/slideLayout" Target="../slideLayouts/slideLayout2.xml"/><Relationship Id="rId51" Type="http://schemas.openxmlformats.org/officeDocument/2006/relationships/tags" Target="../tags/tag143.xml"/><Relationship Id="rId50" Type="http://schemas.openxmlformats.org/officeDocument/2006/relationships/tags" Target="../tags/tag142.xml"/><Relationship Id="rId5" Type="http://schemas.openxmlformats.org/officeDocument/2006/relationships/tags" Target="../tags/tag97.xml"/><Relationship Id="rId49" Type="http://schemas.openxmlformats.org/officeDocument/2006/relationships/tags" Target="../tags/tag141.xml"/><Relationship Id="rId48" Type="http://schemas.openxmlformats.org/officeDocument/2006/relationships/tags" Target="../tags/tag140.xml"/><Relationship Id="rId47" Type="http://schemas.openxmlformats.org/officeDocument/2006/relationships/tags" Target="../tags/tag139.xml"/><Relationship Id="rId46" Type="http://schemas.openxmlformats.org/officeDocument/2006/relationships/tags" Target="../tags/tag138.xml"/><Relationship Id="rId45" Type="http://schemas.openxmlformats.org/officeDocument/2006/relationships/tags" Target="../tags/tag137.xml"/><Relationship Id="rId44" Type="http://schemas.openxmlformats.org/officeDocument/2006/relationships/tags" Target="../tags/tag136.xml"/><Relationship Id="rId43" Type="http://schemas.openxmlformats.org/officeDocument/2006/relationships/tags" Target="../tags/tag135.xml"/><Relationship Id="rId42" Type="http://schemas.openxmlformats.org/officeDocument/2006/relationships/tags" Target="../tags/tag134.xml"/><Relationship Id="rId41" Type="http://schemas.openxmlformats.org/officeDocument/2006/relationships/tags" Target="../tags/tag133.xml"/><Relationship Id="rId40" Type="http://schemas.openxmlformats.org/officeDocument/2006/relationships/tags" Target="../tags/tag132.xml"/><Relationship Id="rId4" Type="http://schemas.openxmlformats.org/officeDocument/2006/relationships/tags" Target="../tags/tag96.xml"/><Relationship Id="rId39" Type="http://schemas.openxmlformats.org/officeDocument/2006/relationships/tags" Target="../tags/tag131.xml"/><Relationship Id="rId38" Type="http://schemas.openxmlformats.org/officeDocument/2006/relationships/tags" Target="../tags/tag130.xml"/><Relationship Id="rId37" Type="http://schemas.openxmlformats.org/officeDocument/2006/relationships/tags" Target="../tags/tag129.xml"/><Relationship Id="rId36" Type="http://schemas.openxmlformats.org/officeDocument/2006/relationships/tags" Target="../tags/tag128.xml"/><Relationship Id="rId35" Type="http://schemas.openxmlformats.org/officeDocument/2006/relationships/tags" Target="../tags/tag127.xml"/><Relationship Id="rId34" Type="http://schemas.openxmlformats.org/officeDocument/2006/relationships/tags" Target="../tags/tag126.xml"/><Relationship Id="rId33" Type="http://schemas.openxmlformats.org/officeDocument/2006/relationships/tags" Target="../tags/tag125.xml"/><Relationship Id="rId32" Type="http://schemas.openxmlformats.org/officeDocument/2006/relationships/tags" Target="../tags/tag124.xml"/><Relationship Id="rId31" Type="http://schemas.openxmlformats.org/officeDocument/2006/relationships/tags" Target="../tags/tag123.xml"/><Relationship Id="rId30" Type="http://schemas.openxmlformats.org/officeDocument/2006/relationships/tags" Target="../tags/tag122.xml"/><Relationship Id="rId3" Type="http://schemas.openxmlformats.org/officeDocument/2006/relationships/tags" Target="../tags/tag95.xml"/><Relationship Id="rId29" Type="http://schemas.openxmlformats.org/officeDocument/2006/relationships/tags" Target="../tags/tag121.xml"/><Relationship Id="rId28" Type="http://schemas.openxmlformats.org/officeDocument/2006/relationships/tags" Target="../tags/tag120.xml"/><Relationship Id="rId27" Type="http://schemas.openxmlformats.org/officeDocument/2006/relationships/tags" Target="../tags/tag119.xml"/><Relationship Id="rId26" Type="http://schemas.openxmlformats.org/officeDocument/2006/relationships/tags" Target="../tags/tag118.xml"/><Relationship Id="rId25" Type="http://schemas.openxmlformats.org/officeDocument/2006/relationships/tags" Target="../tags/tag117.xml"/><Relationship Id="rId24" Type="http://schemas.openxmlformats.org/officeDocument/2006/relationships/tags" Target="../tags/tag116.xml"/><Relationship Id="rId23" Type="http://schemas.openxmlformats.org/officeDocument/2006/relationships/tags" Target="../tags/tag115.xml"/><Relationship Id="rId22" Type="http://schemas.openxmlformats.org/officeDocument/2006/relationships/tags" Target="../tags/tag114.xml"/><Relationship Id="rId21" Type="http://schemas.openxmlformats.org/officeDocument/2006/relationships/tags" Target="../tags/tag113.xml"/><Relationship Id="rId20" Type="http://schemas.openxmlformats.org/officeDocument/2006/relationships/tags" Target="../tags/tag112.xml"/><Relationship Id="rId2" Type="http://schemas.openxmlformats.org/officeDocument/2006/relationships/image" Target="../media/image13.png"/><Relationship Id="rId19" Type="http://schemas.openxmlformats.org/officeDocument/2006/relationships/tags" Target="../tags/tag111.xml"/><Relationship Id="rId18" Type="http://schemas.openxmlformats.org/officeDocument/2006/relationships/tags" Target="../tags/tag110.xml"/><Relationship Id="rId17" Type="http://schemas.openxmlformats.org/officeDocument/2006/relationships/tags" Target="../tags/tag109.xml"/><Relationship Id="rId16" Type="http://schemas.openxmlformats.org/officeDocument/2006/relationships/tags" Target="../tags/tag108.xml"/><Relationship Id="rId15" Type="http://schemas.openxmlformats.org/officeDocument/2006/relationships/tags" Target="../tags/tag107.xml"/><Relationship Id="rId14" Type="http://schemas.openxmlformats.org/officeDocument/2006/relationships/tags" Target="../tags/tag106.xml"/><Relationship Id="rId13" Type="http://schemas.openxmlformats.org/officeDocument/2006/relationships/tags" Target="../tags/tag105.xml"/><Relationship Id="rId12" Type="http://schemas.openxmlformats.org/officeDocument/2006/relationships/tags" Target="../tags/tag104.xml"/><Relationship Id="rId11" Type="http://schemas.openxmlformats.org/officeDocument/2006/relationships/tags" Target="../tags/tag103.xml"/><Relationship Id="rId10" Type="http://schemas.openxmlformats.org/officeDocument/2006/relationships/tags" Target="../tags/tag102.xml"/><Relationship Id="rId1" Type="http://schemas.openxmlformats.org/officeDocument/2006/relationships/tags" Target="../tags/tag94.xml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146.xml"/><Relationship Id="rId2" Type="http://schemas.openxmlformats.org/officeDocument/2006/relationships/tags" Target="../tags/tag145.xml"/><Relationship Id="rId1" Type="http://schemas.openxmlformats.org/officeDocument/2006/relationships/tags" Target="../tags/tag14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 descr="7b0a20202020227461726765744d6f64756c65223a202270726f636573734f6e6c696e65466f6e7473220a7d0a"/>
          <p:cNvSpPr/>
          <p:nvPr/>
        </p:nvSpPr>
        <p:spPr>
          <a:xfrm>
            <a:off x="3976370" y="1871980"/>
            <a:ext cx="3999230" cy="101473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zh-CN" altLang="en-US" sz="60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华文行楷" panose="02010800040101010101" charset="-122"/>
                <a:ea typeface="华文行楷" panose="02010800040101010101" charset="-122"/>
                <a:sym typeface="汉仪程行简" panose="00020600040101010101" charset="-122"/>
              </a:rPr>
              <a:t>共点力平衡</a:t>
            </a:r>
            <a:endParaRPr lang="zh-CN" altLang="en-US" sz="60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华文行楷" panose="02010800040101010101" charset="-122"/>
              <a:ea typeface="华文行楷" panose="02010800040101010101" charset="-122"/>
              <a:sym typeface="汉仪程行简" panose="00020600040101010101" charset="-122"/>
            </a:endParaRPr>
          </a:p>
        </p:txBody>
      </p:sp>
      <p:pic>
        <p:nvPicPr>
          <p:cNvPr id="158722" name="Picture 2" descr="Q128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3905" y="3690620"/>
            <a:ext cx="7387590" cy="212344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3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351790" y="1042670"/>
            <a:ext cx="11049000" cy="22453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800" b="1"/>
              <a:t>能力提升</a:t>
            </a:r>
            <a:r>
              <a:rPr lang="zh-CN" altLang="en-US" sz="2800"/>
              <a:t>（</a:t>
            </a:r>
            <a:r>
              <a:rPr lang="en-US" altLang="zh-CN" sz="2800"/>
              <a:t>2022</a:t>
            </a:r>
            <a:r>
              <a:rPr lang="zh-CN" altLang="en-US" sz="2800"/>
              <a:t>湖南</a:t>
            </a:r>
            <a:r>
              <a:rPr lang="zh-CN" altLang="en-US" sz="2800"/>
              <a:t>高考）2022年北京冬奥会跳台滑雪空中技巧比赛场地边，有一根系有飘带的风力指示杆，教练员根据飘带的形态提示运动员现场风力的情况。若飘带可视为粗细一致的匀质长绳，其所处范围内风速水平向右、大小恒定且不随高度改变。当飘带稳定时，飘带实际形态最接近的是（ </a:t>
            </a:r>
            <a:r>
              <a:rPr lang="en-US" altLang="zh-CN" sz="2800"/>
              <a:t>   </a:t>
            </a:r>
            <a:r>
              <a:rPr lang="zh-CN" altLang="en-US" sz="2800"/>
              <a:t>）</a:t>
            </a:r>
            <a:endParaRPr lang="zh-CN" altLang="en-US" sz="2800"/>
          </a:p>
        </p:txBody>
      </p:sp>
      <p:grpSp>
        <p:nvGrpSpPr>
          <p:cNvPr id="5" name="组合 4"/>
          <p:cNvGrpSpPr/>
          <p:nvPr/>
        </p:nvGrpSpPr>
        <p:grpSpPr>
          <a:xfrm>
            <a:off x="1783715" y="3435350"/>
            <a:ext cx="7863840" cy="1974850"/>
            <a:chOff x="2809" y="5410"/>
            <a:chExt cx="12384" cy="3110"/>
          </a:xfrm>
        </p:grpSpPr>
        <p:pic>
          <p:nvPicPr>
            <p:cNvPr id="3" name="图片 2"/>
            <p:cNvPicPr>
              <a:picLocks noChangeAspect="1"/>
            </p:cNvPicPr>
            <p:nvPr>
              <p:custDataLst>
                <p:tags r:id="rId1"/>
              </p:custDataLst>
            </p:nvPr>
          </p:nvPicPr>
          <p:blipFill>
            <a:blip r:embed="rId2"/>
            <a:stretch>
              <a:fillRect/>
            </a:stretch>
          </p:blipFill>
          <p:spPr>
            <a:xfrm>
              <a:off x="2809" y="5943"/>
              <a:ext cx="5388" cy="2577"/>
            </a:xfrm>
            <a:prstGeom prst="rect">
              <a:avLst/>
            </a:prstGeom>
          </p:spPr>
        </p:pic>
        <p:pic>
          <p:nvPicPr>
            <p:cNvPr id="4" name="图片 3"/>
            <p:cNvPicPr>
              <a:picLocks noChangeAspect="1"/>
            </p:cNvPicPr>
            <p:nvPr>
              <p:custDataLst>
                <p:tags r:id="rId3"/>
              </p:custDataLst>
            </p:nvPr>
          </p:nvPicPr>
          <p:blipFill>
            <a:blip r:embed="rId4"/>
            <a:stretch>
              <a:fillRect/>
            </a:stretch>
          </p:blipFill>
          <p:spPr>
            <a:xfrm>
              <a:off x="6867" y="5410"/>
              <a:ext cx="8327" cy="3110"/>
            </a:xfrm>
            <a:prstGeom prst="rect">
              <a:avLst/>
            </a:prstGeom>
          </p:spPr>
        </p:pic>
      </p:grpSp>
      <p:sp>
        <p:nvSpPr>
          <p:cNvPr id="57" name="文本框 56"/>
          <p:cNvSpPr txBox="1"/>
          <p:nvPr>
            <p:custDataLst>
              <p:tags r:id="rId5"/>
            </p:custDataLst>
          </p:nvPr>
        </p:nvSpPr>
        <p:spPr>
          <a:xfrm>
            <a:off x="4360545" y="2842260"/>
            <a:ext cx="40640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FF0000"/>
                </a:solidFill>
              </a:rPr>
              <a:t>A</a:t>
            </a:r>
            <a:endParaRPr lang="en-US" altLang="zh-CN" sz="2800">
              <a:solidFill>
                <a:srgbClr val="FF0000"/>
              </a:solidFill>
            </a:endParaRPr>
          </a:p>
        </p:txBody>
      </p:sp>
    </p:spTree>
    <p:custDataLst>
      <p:tags r:id="rId6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  <p:bldP spid="57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" name="矩形 8"/>
          <p:cNvSpPr/>
          <p:nvPr>
            <p:custDataLst>
              <p:tags r:id="rId1"/>
            </p:custDataLst>
          </p:nvPr>
        </p:nvSpPr>
        <p:spPr>
          <a:xfrm>
            <a:off x="227611" y="552839"/>
            <a:ext cx="8716779" cy="2763520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p>
            <a:pPr marL="252095" indent="-457200" algn="just">
              <a:lnSpc>
                <a:spcPct val="150000"/>
              </a:lnSpc>
              <a:spcAft>
                <a:spcPts val="0"/>
              </a:spcAft>
              <a:tabLst>
                <a:tab pos="2700655" algn="l"/>
              </a:tabLst>
            </a:pP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marL="252095" indent="-457200" algn="just">
              <a:lnSpc>
                <a:spcPct val="150000"/>
              </a:lnSpc>
              <a:spcAft>
                <a:spcPts val="0"/>
              </a:spcAft>
              <a:tabLst>
                <a:tab pos="2700655" algn="l"/>
              </a:tabLst>
            </a:pPr>
            <a:r>
              <a:rPr lang="zh-CN" altLang="en-US" sz="2600" b="1" kern="100" dirty="0" smtClean="0">
                <a:latin typeface="Arial" panose="020B0604020202020204"/>
                <a:ea typeface="黑体" panose="02010609060101010101" pitchFamily="2" charset="-122"/>
                <a:cs typeface="Courier New" panose="02070309020205020404"/>
              </a:rPr>
              <a:t>变式</a:t>
            </a:r>
            <a:r>
              <a:rPr lang="en-US" altLang="zh-CN" sz="2600" b="1" kern="100" dirty="0" smtClean="0">
                <a:latin typeface="Arial" panose="020B0604020202020204"/>
                <a:ea typeface="黑体" panose="02010609060101010101" pitchFamily="2" charset="-122"/>
                <a:cs typeface="Courier New" panose="02070309020205020404"/>
              </a:rPr>
              <a:t>1 (</a:t>
            </a:r>
            <a:r>
              <a:rPr lang="en-US" altLang="zh-CN" sz="2600" b="1" kern="100" dirty="0">
                <a:latin typeface="Arial" panose="020B0604020202020204"/>
                <a:ea typeface="黑体" panose="02010609060101010101" pitchFamily="2" charset="-122"/>
                <a:cs typeface="Courier New" panose="02070309020205020404"/>
              </a:rPr>
              <a:t>2023·</a:t>
            </a:r>
            <a:r>
              <a:rPr lang="zh-CN" altLang="zh-CN" sz="2600" b="1" kern="100" dirty="0">
                <a:latin typeface="Arial" panose="020B0604020202020204"/>
                <a:ea typeface="黑体" panose="02010609060101010101" pitchFamily="2" charset="-122"/>
                <a:cs typeface="Arial" panose="020B0604020202020204"/>
              </a:rPr>
              <a:t>江苏扬州高三开学考</a:t>
            </a:r>
            <a:r>
              <a:rPr lang="en-US" altLang="zh-CN" sz="2600" b="1" kern="100" dirty="0">
                <a:latin typeface="Arial" panose="020B0604020202020204"/>
                <a:ea typeface="黑体" panose="02010609060101010101" pitchFamily="2" charset="-122"/>
                <a:cs typeface="Courier New" panose="02070309020205020404"/>
              </a:rPr>
              <a:t>)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用三根细线</a:t>
            </a:r>
            <a:r>
              <a:rPr lang="en-US" altLang="zh-CN" sz="2600" i="1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a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、</a:t>
            </a:r>
            <a:r>
              <a:rPr lang="en-US" altLang="zh-CN" sz="2600" i="1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b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、</a:t>
            </a:r>
            <a:r>
              <a:rPr lang="en-US" altLang="zh-CN" sz="2600" i="1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c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将质量分别均为</a:t>
            </a:r>
            <a:r>
              <a:rPr lang="en-US" altLang="zh-CN" sz="2600" i="1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m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、</a:t>
            </a:r>
            <a:r>
              <a:rPr lang="en-US" altLang="zh-CN" sz="2600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2</a:t>
            </a:r>
            <a:r>
              <a:rPr lang="en-US" altLang="zh-CN" sz="2600" i="1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m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的两个小球</a:t>
            </a:r>
            <a:r>
              <a:rPr lang="en-US" altLang="zh-CN" sz="2600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1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和</a:t>
            </a:r>
            <a:r>
              <a:rPr lang="en-US" altLang="zh-CN" sz="2600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2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连接并悬挂，如图</a:t>
            </a:r>
            <a:r>
              <a:rPr lang="en-US" altLang="zh-CN" sz="2600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8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所示。两小球处于静止状态，细线</a:t>
            </a:r>
            <a:r>
              <a:rPr lang="en-US" altLang="zh-CN" sz="2600" i="1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a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与竖直方向的夹角为</a:t>
            </a:r>
            <a:r>
              <a:rPr lang="en-US" altLang="zh-CN" sz="2600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30°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，细线</a:t>
            </a:r>
            <a:r>
              <a:rPr lang="en-US" altLang="zh-CN" sz="2600" i="1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c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水平。求：</a:t>
            </a:r>
            <a:endParaRPr lang="zh-CN" altLang="zh-CN" sz="1050" kern="100" dirty="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  <p:graphicFrame>
        <p:nvGraphicFramePr>
          <p:cNvPr id="2" name="对象 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593725" y="4631272"/>
          <a:ext cx="10985500" cy="1176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41" name="Document" r:id="rId3" imgW="11035665" imgH="1192530" progId="Word.Document.8">
                  <p:embed/>
                </p:oleObj>
              </mc:Choice>
              <mc:Fallback>
                <p:oleObj name="Document" r:id="rId3" imgW="11035665" imgH="1192530" progId="Word.Document.8">
                  <p:embed/>
                  <p:pic>
                    <p:nvPicPr>
                      <p:cNvPr id="0" name="对象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3725" y="4631272"/>
                        <a:ext cx="10985500" cy="1176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图片 4" descr="J42"/>
          <p:cNvPicPr/>
          <p:nvPr>
            <p:custDataLst>
              <p:tags r:id="rId5"/>
            </p:custDataLst>
          </p:nvPr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6769" y="1204754"/>
            <a:ext cx="2545407" cy="1592580"/>
          </a:xfrm>
          <a:prstGeom prst="rect">
            <a:avLst/>
          </a:prstGeom>
        </p:spPr>
      </p:pic>
      <p:sp>
        <p:nvSpPr>
          <p:cNvPr id="6" name="矩形 5"/>
          <p:cNvSpPr/>
          <p:nvPr>
            <p:custDataLst>
              <p:tags r:id="rId7"/>
            </p:custDataLst>
          </p:nvPr>
        </p:nvSpPr>
        <p:spPr>
          <a:xfrm>
            <a:off x="9853073" y="2757814"/>
            <a:ext cx="1425263" cy="648230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p>
            <a:pPr algn="ctr">
              <a:lnSpc>
                <a:spcPct val="150000"/>
              </a:lnSpc>
              <a:spcAft>
                <a:spcPts val="0"/>
              </a:spcAft>
              <a:tabLst>
                <a:tab pos="2700655" algn="l"/>
              </a:tabLst>
            </a:pP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图</a:t>
            </a:r>
            <a:r>
              <a:rPr lang="en-US" altLang="zh-CN" sz="2600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8</a:t>
            </a:r>
            <a:endParaRPr lang="zh-CN" altLang="zh-CN" sz="1050" kern="100" dirty="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  <p:sp>
        <p:nvSpPr>
          <p:cNvPr id="8" name="矩形 7"/>
          <p:cNvSpPr/>
          <p:nvPr>
            <p:custDataLst>
              <p:tags r:id="rId8"/>
            </p:custDataLst>
          </p:nvPr>
        </p:nvSpPr>
        <p:spPr>
          <a:xfrm>
            <a:off x="465111" y="3406014"/>
            <a:ext cx="10547303" cy="1388850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700655" algn="l"/>
              </a:tabLst>
            </a:pPr>
            <a:r>
              <a:rPr lang="en-US" altLang="zh-CN" sz="2600" kern="10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(1)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细线</a:t>
            </a:r>
            <a:r>
              <a:rPr lang="en-US" altLang="zh-CN" sz="2600" i="1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a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、</a:t>
            </a:r>
            <a:r>
              <a:rPr lang="en-US" altLang="zh-CN" sz="2600" i="1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c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分别对小球</a:t>
            </a:r>
            <a:r>
              <a:rPr lang="en-US" altLang="zh-CN" sz="2600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1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和</a:t>
            </a:r>
            <a:r>
              <a:rPr lang="en-US" altLang="zh-CN" sz="2600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2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的拉力大小；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700655" algn="l"/>
              </a:tabLst>
            </a:pPr>
            <a:r>
              <a:rPr lang="en-US" altLang="zh-CN" sz="2600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(2)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细线</a:t>
            </a:r>
            <a:r>
              <a:rPr lang="en-US" altLang="zh-CN" sz="2600" i="1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b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对小球</a:t>
            </a:r>
            <a:r>
              <a:rPr lang="en-US" altLang="zh-CN" sz="2600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2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的拉力大小和与水平方向的夹角</a:t>
            </a:r>
            <a:r>
              <a:rPr lang="en-US" altLang="zh-CN" sz="2600" i="1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θ</a:t>
            </a:r>
            <a:r>
              <a:rPr lang="en-US" altLang="zh-CN" sz="2600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(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可用三角数值表示</a:t>
            </a:r>
            <a:r>
              <a:rPr lang="en-US" altLang="zh-CN" sz="2600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)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。</a:t>
            </a:r>
            <a:endParaRPr lang="zh-CN" altLang="zh-CN" sz="1050" kern="100" dirty="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</p:spTree>
    <p:custDataLst>
      <p:tags r:id="rId9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212725" y="713105"/>
            <a:ext cx="11885930" cy="18148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800" b="1"/>
              <a:t>能力提升</a:t>
            </a:r>
            <a:r>
              <a:rPr lang="en-US" altLang="zh-CN" sz="2800"/>
              <a:t> </a:t>
            </a:r>
            <a:r>
              <a:rPr lang="zh-CN" altLang="en-US" sz="2800"/>
              <a:t>如图所示，有5000个质量均为m的小球，将它们用长度相等的轻绳依次连接，再将其左端用细绳固定在天花板上，右端施加一水平力使全部小球静止．若连接天花板的细绳与水平方向的夹角为45°，则第2013个小球与2014个小球之间的轻绳与水平方向的夹角α的正切值等于（　　）</a:t>
            </a:r>
            <a:endParaRPr lang="zh-CN" altLang="en-US" sz="2800"/>
          </a:p>
        </p:txBody>
      </p:sp>
      <p:pic>
        <p:nvPicPr>
          <p:cNvPr id="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983730" y="2997835"/>
            <a:ext cx="4411980" cy="226187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文本框 3"/>
              <p:cNvSpPr txBox="1"/>
              <p:nvPr/>
            </p:nvSpPr>
            <p:spPr>
              <a:xfrm>
                <a:off x="1207135" y="2893695"/>
                <a:ext cx="6096000" cy="1985010"/>
              </a:xfrm>
              <a:prstGeom prst="rect">
                <a:avLst/>
              </a:prstGeom>
              <a:noFill/>
            </p:spPr>
            <p:txBody>
              <a:bodyPr wrap="square" rtlCol="0" anchor="t">
                <a:spAutoFit/>
              </a:bodyPr>
              <a:p>
                <a:r>
                  <a:rPr lang="zh-CN" altLang="en-US" sz="3200"/>
                  <a:t>A.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3200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en-US" altLang="zh-CN" sz="3200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2098</m:t>
                        </m:r>
                      </m:num>
                      <m:den>
                        <m:r>
                          <a:rPr lang="en-US" altLang="zh-CN" sz="3200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5000</m:t>
                        </m:r>
                      </m:den>
                    </m:f>
                  </m:oMath>
                </a14:m>
                <a:r>
                  <a:rPr lang="en-US" altLang="zh-CN" sz="3200"/>
                  <a:t>     </a:t>
                </a:r>
                <a:r>
                  <a:rPr lang="zh-CN" altLang="en-US" sz="3200"/>
                  <a:t>B.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3200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en-US" altLang="zh-CN" sz="3200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2098</m:t>
                        </m:r>
                      </m:num>
                      <m:den>
                        <m:r>
                          <a:rPr lang="en-US" altLang="zh-CN" sz="3200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2013</m:t>
                        </m:r>
                      </m:den>
                    </m:f>
                  </m:oMath>
                </a14:m>
                <a:endParaRPr lang="en-US" altLang="zh-CN" sz="3200" i="1">
                  <a:latin typeface="Cambria Math" panose="02040503050406030204" charset="0"/>
                  <a:cs typeface="Cambria Math" panose="02040503050406030204" charset="0"/>
                </a:endParaRPr>
              </a:p>
              <a:p>
                <a:endParaRPr lang="en-US" altLang="zh-CN" sz="3200" i="1">
                  <a:latin typeface="Cambria Math" panose="02040503050406030204" charset="0"/>
                  <a:cs typeface="Cambria Math" panose="02040503050406030204" charset="0"/>
                </a:endParaRPr>
              </a:p>
              <a:p>
                <a:r>
                  <a:rPr lang="zh-CN" altLang="en-US" sz="3200"/>
                  <a:t>C.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3200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en-US" altLang="zh-CN" sz="3200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2011</m:t>
                        </m:r>
                      </m:num>
                      <m:den>
                        <m:r>
                          <a:rPr lang="en-US" altLang="zh-CN" sz="3200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1098</m:t>
                        </m:r>
                      </m:den>
                    </m:f>
                  </m:oMath>
                </a14:m>
                <a:r>
                  <a:rPr lang="zh-CN" altLang="en-US" sz="3200"/>
                  <a:t>  </a:t>
                </a:r>
                <a:r>
                  <a:rPr lang="en-US" altLang="zh-CN" sz="3200"/>
                  <a:t>     </a:t>
                </a:r>
                <a:r>
                  <a:rPr lang="zh-CN" altLang="en-US" sz="3200"/>
                  <a:t>D.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3200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en-US" altLang="zh-CN" sz="3200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2987</m:t>
                        </m:r>
                      </m:num>
                      <m:den>
                        <m:r>
                          <a:rPr lang="en-US" altLang="zh-CN" sz="3200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5000</m:t>
                        </m:r>
                      </m:den>
                    </m:f>
                  </m:oMath>
                </a14:m>
                <a:endParaRPr lang="zh-CN" altLang="en-US" sz="3200"/>
              </a:p>
            </p:txBody>
          </p:sp>
        </mc:Choice>
        <mc:Fallback>
          <p:sp>
            <p:nvSpPr>
              <p:cNvPr id="4" name="文本框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7135" y="2893695"/>
                <a:ext cx="6096000" cy="198501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>
            <p:custDataLst>
              <p:tags r:id="rId4"/>
            </p:custDataLst>
          </p:nvPr>
        </p:nvSpPr>
        <p:spPr>
          <a:xfrm>
            <a:off x="10194186" y="1974666"/>
            <a:ext cx="1080135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000" b="1" dirty="0">
                <a:solidFill>
                  <a:srgbClr val="C00000"/>
                </a:solidFill>
                <a:latin typeface="Times New Roman" panose="02020603050405020304" charset="0"/>
                <a:ea typeface="华文细黑" panose="02010600040101010101" pitchFamily="2" charset="-122"/>
                <a:cs typeface="Times New Roman" panose="02020603050405020304" charset="0"/>
              </a:rPr>
              <a:t>D</a:t>
            </a:r>
            <a:endParaRPr lang="en-US" altLang="zh-CN" sz="3000" b="1" dirty="0">
              <a:solidFill>
                <a:srgbClr val="C00000"/>
              </a:solidFill>
              <a:latin typeface="Times New Roman" panose="02020603050405020304" charset="0"/>
              <a:ea typeface="华文细黑" panose="02010600040101010101" pitchFamily="2" charset="-122"/>
              <a:cs typeface="Times New Roman" panose="02020603050405020304" charset="0"/>
            </a:endParaRPr>
          </a:p>
        </p:txBody>
      </p:sp>
    </p:spTree>
    <p:custDataLst>
      <p:tags r:id="rId5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标题 4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14985" y="0"/>
            <a:ext cx="3215005" cy="636270"/>
          </a:xfrm>
        </p:spPr>
        <p:txBody>
          <a:bodyPr>
            <a:normAutofit/>
          </a:bodyPr>
          <a:p>
            <a:r>
              <a:rPr lang="zh-CN" altLang="en-US" sz="3200">
                <a:latin typeface="Arial" panose="020B0604020202020204" pitchFamily="34" charset="0"/>
                <a:ea typeface="华文楷体" panose="02010600040101010101" charset="-122"/>
                <a:cs typeface="Arial" panose="020B0604020202020204" pitchFamily="34" charset="0"/>
              </a:rPr>
              <a:t>•反馈</a:t>
            </a:r>
            <a:r>
              <a:rPr lang="zh-CN" altLang="en-US" sz="3200">
                <a:latin typeface="Arial" panose="020B0604020202020204" pitchFamily="34" charset="0"/>
                <a:ea typeface="华文楷体" panose="02010600040101010101" charset="-122"/>
                <a:cs typeface="Arial" panose="020B0604020202020204" pitchFamily="34" charset="0"/>
              </a:rPr>
              <a:t>练习</a:t>
            </a:r>
            <a:endParaRPr lang="zh-CN" altLang="en-US" sz="3200">
              <a:latin typeface="Arial" panose="020B0604020202020204" pitchFamily="34" charset="0"/>
              <a:ea typeface="华文楷体" panose="02010600040101010101" charset="-122"/>
              <a:cs typeface="Arial" panose="020B0604020202020204" pitchFamily="34" charset="0"/>
            </a:endParaRPr>
          </a:p>
        </p:txBody>
      </p:sp>
      <p:sp>
        <p:nvSpPr>
          <p:cNvPr id="4" name="矩形 3"/>
          <p:cNvSpPr/>
          <p:nvPr>
            <p:custDataLst>
              <p:tags r:id="rId2"/>
            </p:custDataLst>
          </p:nvPr>
        </p:nvSpPr>
        <p:spPr>
          <a:xfrm>
            <a:off x="281189" y="695875"/>
            <a:ext cx="11602033" cy="1320800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p>
            <a:pPr marL="252095" indent="-457200" algn="just">
              <a:lnSpc>
                <a:spcPct val="150000"/>
              </a:lnSpc>
              <a:spcAft>
                <a:spcPts val="0"/>
              </a:spcAft>
              <a:tabLst>
                <a:tab pos="2700655" algn="l"/>
              </a:tabLst>
            </a:pPr>
            <a:r>
              <a:rPr lang="en-US" altLang="zh-CN" sz="2600" kern="10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1.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如图所示，</a:t>
            </a:r>
            <a:r>
              <a:rPr lang="en-US" altLang="zh-CN" sz="2600" i="1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a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、</a:t>
            </a:r>
            <a:r>
              <a:rPr lang="en-US" altLang="zh-CN" sz="2600" i="1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b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两个质量相同的球用细线连接，</a:t>
            </a:r>
            <a:r>
              <a:rPr lang="en-US" altLang="zh-CN" sz="2600" i="1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a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球用细线挂在天花板上，</a:t>
            </a:r>
            <a:r>
              <a:rPr lang="en-US" altLang="zh-CN" sz="2600" i="1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b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球放在光滑斜面上，系统保持静止，以下图示正确的是</a:t>
            </a:r>
            <a:r>
              <a:rPr lang="en-US" altLang="zh-CN" sz="2600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(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　　</a:t>
            </a:r>
            <a:r>
              <a:rPr lang="en-US" altLang="zh-CN" sz="2600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)</a:t>
            </a:r>
            <a:endParaRPr lang="zh-CN" altLang="zh-CN" sz="1050" kern="100" dirty="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  <p:sp>
        <p:nvSpPr>
          <p:cNvPr id="6" name="TextBox 5"/>
          <p:cNvSpPr txBox="1"/>
          <p:nvPr>
            <p:custDataLst>
              <p:tags r:id="rId3"/>
            </p:custDataLst>
          </p:nvPr>
        </p:nvSpPr>
        <p:spPr>
          <a:xfrm>
            <a:off x="8773691" y="1423741"/>
            <a:ext cx="108013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000" b="1" dirty="0">
                <a:solidFill>
                  <a:srgbClr val="C00000"/>
                </a:solidFill>
                <a:latin typeface="Times New Roman" panose="02020603050405020304" charset="0"/>
                <a:ea typeface="华文细黑" panose="02010600040101010101" pitchFamily="2" charset="-122"/>
                <a:cs typeface="Times New Roman" panose="02020603050405020304" charset="0"/>
              </a:rPr>
              <a:t>B</a:t>
            </a:r>
            <a:endParaRPr lang="zh-CN" altLang="en-US" sz="3000" b="1" dirty="0">
              <a:solidFill>
                <a:srgbClr val="C00000"/>
              </a:solidFill>
              <a:latin typeface="Times New Roman" panose="02020603050405020304" charset="0"/>
              <a:ea typeface="华文细黑" panose="02010600040101010101" pitchFamily="2" charset="-122"/>
              <a:cs typeface="Times New Roman" panose="02020603050405020304" charset="0"/>
            </a:endParaRPr>
          </a:p>
        </p:txBody>
      </p:sp>
      <p:pic>
        <p:nvPicPr>
          <p:cNvPr id="14361" name="Picture 25" descr="Q176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1801" y="2315607"/>
            <a:ext cx="3110281" cy="3169444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6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矩形 4"/>
          <p:cNvSpPr/>
          <p:nvPr>
            <p:custDataLst>
              <p:tags r:id="rId1"/>
            </p:custDataLst>
          </p:nvPr>
        </p:nvSpPr>
        <p:spPr>
          <a:xfrm>
            <a:off x="267031" y="521997"/>
            <a:ext cx="8716779" cy="3121025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p>
            <a:pPr marL="252095" indent="-457200" algn="just">
              <a:lnSpc>
                <a:spcPct val="150000"/>
              </a:lnSpc>
              <a:spcAft>
                <a:spcPts val="0"/>
              </a:spcAft>
              <a:tabLst>
                <a:tab pos="2700655" algn="l"/>
              </a:tabLst>
            </a:pPr>
            <a:r>
              <a:rPr lang="en-US" altLang="zh-CN" sz="2600" b="1" kern="100" dirty="0">
                <a:latin typeface="Arial" panose="020B0604020202020204"/>
                <a:ea typeface="黑体" panose="02010609060101010101" pitchFamily="2" charset="-122"/>
                <a:cs typeface="Courier New" panose="02070309020205020404"/>
              </a:rPr>
              <a:t>2</a:t>
            </a:r>
            <a:r>
              <a:rPr lang="en-US" altLang="zh-CN" sz="2600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 </a:t>
            </a:r>
            <a:r>
              <a:rPr lang="en-US" altLang="zh-CN" sz="2600" b="1" kern="100" dirty="0">
                <a:latin typeface="Arial" panose="020B0604020202020204"/>
                <a:ea typeface="黑体" panose="02010609060101010101" pitchFamily="2" charset="-122"/>
                <a:cs typeface="Courier New" panose="02070309020205020404"/>
              </a:rPr>
              <a:t>(2023·</a:t>
            </a:r>
            <a:r>
              <a:rPr lang="zh-CN" altLang="zh-CN" sz="2600" b="1" kern="100" dirty="0">
                <a:latin typeface="Arial" panose="020B0604020202020204"/>
                <a:ea typeface="黑体" panose="02010609060101010101" pitchFamily="2" charset="-122"/>
                <a:cs typeface="Arial" panose="020B0604020202020204"/>
              </a:rPr>
              <a:t>江苏泗洪县洪翔中学模拟</a:t>
            </a:r>
            <a:r>
              <a:rPr lang="en-US" altLang="zh-CN" sz="2600" b="1" kern="100" dirty="0">
                <a:latin typeface="Arial" panose="020B0604020202020204"/>
                <a:ea typeface="黑体" panose="02010609060101010101" pitchFamily="2" charset="-122"/>
                <a:cs typeface="Courier New" panose="02070309020205020404"/>
              </a:rPr>
              <a:t>)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如图</a:t>
            </a:r>
            <a:r>
              <a:rPr lang="en-US" altLang="zh-CN" sz="2600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6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所示，两个质量都为</a:t>
            </a:r>
            <a:r>
              <a:rPr lang="en-US" altLang="zh-CN" sz="2600" i="1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m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的小球</a:t>
            </a:r>
            <a:r>
              <a:rPr lang="en-US" altLang="zh-CN" sz="2600" i="1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a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、</a:t>
            </a:r>
            <a:r>
              <a:rPr lang="en-US" altLang="zh-CN" sz="2600" i="1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b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用轻细线连接，</a:t>
            </a:r>
            <a:r>
              <a:rPr lang="en-US" altLang="zh-CN" sz="2600" i="1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a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球用与竖直方向成</a:t>
            </a:r>
            <a:r>
              <a:rPr lang="en-US" altLang="zh-CN" sz="2600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30°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角的轻细线挂在天花板上，</a:t>
            </a:r>
            <a:r>
              <a:rPr lang="en-US" altLang="zh-CN" sz="2600" i="1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b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球放在倾角为</a:t>
            </a:r>
            <a:r>
              <a:rPr lang="en-US" altLang="zh-CN" sz="2600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30°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角的光滑斜面上，系统保持静止，当地重力加速度</a:t>
            </a:r>
            <a:r>
              <a:rPr lang="en-US" altLang="zh-CN" sz="2600" i="1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g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已知。则斜面对</a:t>
            </a:r>
            <a:r>
              <a:rPr lang="en-US" altLang="zh-CN" sz="2600" i="1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b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球的支持力大小为</a:t>
            </a:r>
            <a:r>
              <a:rPr lang="en-US" altLang="zh-CN" sz="2600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(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　　</a:t>
            </a:r>
            <a:r>
              <a:rPr lang="en-US" altLang="zh-CN" sz="2600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)</a:t>
            </a:r>
            <a:endParaRPr lang="zh-CN" altLang="zh-CN" sz="1050" kern="100" dirty="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  <p:graphicFrame>
        <p:nvGraphicFramePr>
          <p:cNvPr id="2" name="对象 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617475" y="3559717"/>
          <a:ext cx="10985500" cy="985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69" name="Document" r:id="rId3" imgW="11035665" imgH="993775" progId="Word.Document.8">
                  <p:embed/>
                </p:oleObj>
              </mc:Choice>
              <mc:Fallback>
                <p:oleObj name="Document" r:id="rId3" imgW="11035665" imgH="993775" progId="Word.Document.8">
                  <p:embed/>
                  <p:pic>
                    <p:nvPicPr>
                      <p:cNvPr id="0" name="对象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475" y="3559717"/>
                        <a:ext cx="10985500" cy="985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图片 3" descr="J40"/>
          <p:cNvPicPr/>
          <p:nvPr>
            <p:custDataLst>
              <p:tags r:id="rId5"/>
            </p:custDataLst>
          </p:nvPr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9038" y="787575"/>
            <a:ext cx="2314006" cy="1979898"/>
          </a:xfrm>
          <a:prstGeom prst="rect">
            <a:avLst/>
          </a:prstGeom>
        </p:spPr>
      </p:pic>
      <p:sp>
        <p:nvSpPr>
          <p:cNvPr id="6" name="矩形 5"/>
          <p:cNvSpPr/>
          <p:nvPr>
            <p:custDataLst>
              <p:tags r:id="rId7"/>
            </p:custDataLst>
          </p:nvPr>
        </p:nvSpPr>
        <p:spPr>
          <a:xfrm>
            <a:off x="9816392" y="2781564"/>
            <a:ext cx="1295694" cy="648230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p>
            <a:pPr algn="ctr">
              <a:lnSpc>
                <a:spcPct val="150000"/>
              </a:lnSpc>
              <a:spcAft>
                <a:spcPts val="0"/>
              </a:spcAft>
              <a:tabLst>
                <a:tab pos="2700655" algn="l"/>
              </a:tabLst>
            </a:pP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图</a:t>
            </a:r>
            <a:r>
              <a:rPr lang="en-US" altLang="zh-CN" sz="2600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6</a:t>
            </a:r>
            <a:endParaRPr lang="zh-CN" altLang="zh-CN" sz="1050" kern="100" dirty="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  <p:sp>
        <p:nvSpPr>
          <p:cNvPr id="7" name="TextBox 6"/>
          <p:cNvSpPr txBox="1"/>
          <p:nvPr>
            <p:custDataLst>
              <p:tags r:id="rId8"/>
            </p:custDataLst>
          </p:nvPr>
        </p:nvSpPr>
        <p:spPr>
          <a:xfrm>
            <a:off x="3676621" y="3089416"/>
            <a:ext cx="108013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000" b="1" dirty="0">
                <a:solidFill>
                  <a:srgbClr val="C00000"/>
                </a:solidFill>
                <a:latin typeface="Times New Roman" panose="02020603050405020304" charset="0"/>
                <a:ea typeface="华文细黑" panose="02010600040101010101" pitchFamily="2" charset="-122"/>
                <a:cs typeface="Times New Roman" panose="02020603050405020304" charset="0"/>
              </a:rPr>
              <a:t>D</a:t>
            </a:r>
            <a:endParaRPr lang="zh-CN" altLang="en-US" sz="3000" b="1" dirty="0">
              <a:solidFill>
                <a:srgbClr val="C00000"/>
              </a:solidFill>
              <a:latin typeface="Times New Roman" panose="02020603050405020304" charset="0"/>
              <a:ea typeface="华文细黑" panose="02010600040101010101" pitchFamily="2" charset="-122"/>
              <a:cs typeface="Times New Roman" panose="02020603050405020304" charset="0"/>
            </a:endParaRPr>
          </a:p>
        </p:txBody>
      </p:sp>
    </p:spTree>
    <p:custDataLst>
      <p:tags r:id="rId9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" name="矩形 6"/>
          <p:cNvSpPr/>
          <p:nvPr>
            <p:custDataLst>
              <p:tags r:id="rId1"/>
            </p:custDataLst>
          </p:nvPr>
        </p:nvSpPr>
        <p:spPr>
          <a:xfrm>
            <a:off x="239486" y="510122"/>
            <a:ext cx="8757795" cy="3121025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p>
            <a:pPr marL="252095" indent="-457200" algn="just">
              <a:lnSpc>
                <a:spcPct val="150000"/>
              </a:lnSpc>
              <a:spcAft>
                <a:spcPts val="0"/>
              </a:spcAft>
              <a:tabLst>
                <a:tab pos="2700655" algn="l"/>
              </a:tabLst>
            </a:pPr>
            <a:r>
              <a:rPr lang="en-US" altLang="zh-CN" sz="2600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3.</a:t>
            </a:r>
            <a:r>
              <a:rPr lang="en-US" altLang="zh-CN" sz="2600" b="1" kern="100" dirty="0">
                <a:latin typeface="Arial" panose="020B0604020202020204"/>
                <a:ea typeface="黑体" panose="02010609060101010101" pitchFamily="2" charset="-122"/>
                <a:cs typeface="Courier New" panose="02070309020205020404"/>
              </a:rPr>
              <a:t>(2022·</a:t>
            </a:r>
            <a:r>
              <a:rPr lang="zh-CN" altLang="zh-CN" sz="2600" b="1" kern="100" dirty="0">
                <a:latin typeface="Arial" panose="020B0604020202020204"/>
                <a:ea typeface="黑体" panose="02010609060101010101" pitchFamily="2" charset="-122"/>
                <a:cs typeface="Arial" panose="020B0604020202020204"/>
              </a:rPr>
              <a:t>江苏泰州中学模拟</a:t>
            </a:r>
            <a:r>
              <a:rPr lang="en-US" altLang="zh-CN" sz="2600" b="1" kern="100" dirty="0">
                <a:latin typeface="Arial" panose="020B0604020202020204"/>
                <a:ea typeface="黑体" panose="02010609060101010101" pitchFamily="2" charset="-122"/>
                <a:cs typeface="Courier New" panose="02070309020205020404"/>
              </a:rPr>
              <a:t>)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如图</a:t>
            </a:r>
            <a:r>
              <a:rPr lang="en-US" altLang="zh-CN" sz="2600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6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所示，两轻质细线系着</a:t>
            </a:r>
            <a:r>
              <a:rPr lang="en-US" altLang="zh-CN" sz="2600" i="1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A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、</a:t>
            </a:r>
            <a:r>
              <a:rPr lang="en-US" altLang="zh-CN" sz="2600" i="1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B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两大小相同的气球，气球质量不计，整个装置由于受到水平向右的风力影响达到平衡状态，</a:t>
            </a:r>
            <a:r>
              <a:rPr lang="en-US" altLang="zh-CN" sz="2600" i="1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OA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、</a:t>
            </a:r>
            <a:r>
              <a:rPr lang="en-US" altLang="zh-CN" sz="2600" i="1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AB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和竖直方向均成</a:t>
            </a:r>
            <a:r>
              <a:rPr lang="en-US" altLang="zh-CN" sz="2600" i="1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α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角，现在</a:t>
            </a:r>
            <a:r>
              <a:rPr lang="en-US" altLang="zh-CN" sz="2600" i="1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A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气球下方挂一小物件，两气球在稳定后的位置可能正确的是</a:t>
            </a:r>
            <a:r>
              <a:rPr lang="en-US" altLang="zh-CN" sz="2600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(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　　</a:t>
            </a:r>
            <a:r>
              <a:rPr lang="en-US" altLang="zh-CN" sz="2600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)</a:t>
            </a:r>
            <a:endParaRPr lang="zh-CN" altLang="zh-CN" sz="1050" kern="100" dirty="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  <p:sp>
        <p:nvSpPr>
          <p:cNvPr id="9" name="TextBox 8"/>
          <p:cNvSpPr txBox="1"/>
          <p:nvPr>
            <p:custDataLst>
              <p:tags r:id="rId2"/>
            </p:custDataLst>
          </p:nvPr>
        </p:nvSpPr>
        <p:spPr>
          <a:xfrm>
            <a:off x="3756811" y="2982671"/>
            <a:ext cx="108013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000" b="1" dirty="0">
                <a:solidFill>
                  <a:srgbClr val="C00000"/>
                </a:solidFill>
                <a:latin typeface="Times New Roman" panose="02020603050405020304" charset="0"/>
                <a:ea typeface="华文细黑" panose="02010600040101010101" pitchFamily="2" charset="-122"/>
                <a:cs typeface="Times New Roman" panose="02020603050405020304" charset="0"/>
              </a:rPr>
              <a:t>A</a:t>
            </a:r>
            <a:endParaRPr lang="zh-CN" altLang="en-US" sz="3000" b="1" dirty="0">
              <a:solidFill>
                <a:srgbClr val="C00000"/>
              </a:solidFill>
              <a:latin typeface="Times New Roman" panose="02020603050405020304" charset="0"/>
              <a:ea typeface="华文细黑" panose="02010600040101010101" pitchFamily="2" charset="-122"/>
              <a:cs typeface="Times New Roman" panose="02020603050405020304" charset="0"/>
            </a:endParaRPr>
          </a:p>
        </p:txBody>
      </p:sp>
      <p:pic>
        <p:nvPicPr>
          <p:cNvPr id="5" name="图片 4" descr="Q201"/>
          <p:cNvPicPr/>
          <p:nvPr>
            <p:custDataLst>
              <p:tags r:id="rId3"/>
            </p:custDataLst>
          </p:nvPr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1705" y="561309"/>
            <a:ext cx="2029392" cy="1943081"/>
          </a:xfrm>
          <a:prstGeom prst="rect">
            <a:avLst/>
          </a:prstGeom>
        </p:spPr>
      </p:pic>
      <p:sp>
        <p:nvSpPr>
          <p:cNvPr id="6" name="矩形 5"/>
          <p:cNvSpPr/>
          <p:nvPr>
            <p:custDataLst>
              <p:tags r:id="rId5"/>
            </p:custDataLst>
          </p:nvPr>
        </p:nvSpPr>
        <p:spPr>
          <a:xfrm>
            <a:off x="10055701" y="2445269"/>
            <a:ext cx="1183446" cy="648230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p>
            <a:pPr algn="ctr">
              <a:lnSpc>
                <a:spcPct val="150000"/>
              </a:lnSpc>
              <a:spcAft>
                <a:spcPts val="0"/>
              </a:spcAft>
              <a:tabLst>
                <a:tab pos="2700655" algn="l"/>
              </a:tabLst>
            </a:pP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图</a:t>
            </a:r>
            <a:r>
              <a:rPr lang="en-US" altLang="zh-CN" sz="2600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6</a:t>
            </a:r>
            <a:endParaRPr lang="zh-CN" altLang="zh-CN" sz="1050" kern="100" dirty="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  <p:pic>
        <p:nvPicPr>
          <p:cNvPr id="112662" name="Picture 22" descr="Q202"/>
          <p:cNvPicPr>
            <a:picLocks noChangeAspect="1" noChangeArrowheads="1"/>
          </p:cNvPicPr>
          <p:nvPr>
            <p:custDataLst>
              <p:tags r:id="rId6"/>
            </p:custDataLst>
          </p:nvPr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3323" y="3060486"/>
            <a:ext cx="3499066" cy="3177896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8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" name="矩形 10"/>
          <p:cNvSpPr/>
          <p:nvPr>
            <p:custDataLst>
              <p:tags r:id="rId1"/>
            </p:custDataLst>
          </p:nvPr>
        </p:nvSpPr>
        <p:spPr>
          <a:xfrm>
            <a:off x="239486" y="525684"/>
            <a:ext cx="8757795" cy="3121025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p>
            <a:pPr marL="252095" indent="-457200" algn="just">
              <a:lnSpc>
                <a:spcPct val="150000"/>
              </a:lnSpc>
              <a:spcAft>
                <a:spcPts val="0"/>
              </a:spcAft>
              <a:tabLst>
                <a:tab pos="2700655" algn="l"/>
              </a:tabLst>
            </a:pPr>
            <a:r>
              <a:rPr lang="en-US" altLang="zh-CN" sz="2600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4.</a:t>
            </a:r>
            <a:r>
              <a:rPr lang="en-US" altLang="zh-CN" sz="2600" b="1" kern="100" dirty="0">
                <a:latin typeface="Arial" panose="020B0604020202020204"/>
                <a:ea typeface="黑体" panose="02010609060101010101" pitchFamily="2" charset="-122"/>
                <a:cs typeface="Courier New" panose="02070309020205020404"/>
              </a:rPr>
              <a:t>(2023·</a:t>
            </a:r>
            <a:r>
              <a:rPr lang="zh-CN" altLang="zh-CN" sz="2600" b="1" kern="100" dirty="0">
                <a:latin typeface="Arial" panose="020B0604020202020204"/>
                <a:ea typeface="黑体" panose="02010609060101010101" pitchFamily="2" charset="-122"/>
                <a:cs typeface="Arial" panose="020B0604020202020204"/>
              </a:rPr>
              <a:t>江苏海头高级中学模拟</a:t>
            </a:r>
            <a:r>
              <a:rPr lang="en-US" altLang="zh-CN" sz="2600" b="1" kern="100" dirty="0">
                <a:latin typeface="Arial" panose="020B0604020202020204"/>
                <a:ea typeface="黑体" panose="02010609060101010101" pitchFamily="2" charset="-122"/>
                <a:cs typeface="Courier New" panose="02070309020205020404"/>
              </a:rPr>
              <a:t>)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春光明媚的四月，天空中到处飘荡着各色各样的风筝。如图</a:t>
            </a:r>
            <a:r>
              <a:rPr lang="en-US" altLang="zh-CN" sz="2600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8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所示，巨大的风筝浮在空中，风筝线上拴着两个一定质量的</a:t>
            </a:r>
            <a:r>
              <a:rPr lang="en-US" altLang="zh-CN" sz="2600" kern="100" dirty="0">
                <a:latin typeface="宋体" panose="02010600030101010101" pitchFamily="2" charset="-122"/>
                <a:ea typeface="微软雅黑" panose="020B0503020204020204" charset="-122"/>
                <a:cs typeface="Times New Roman" panose="02020603050405020304"/>
              </a:rPr>
              <a:t>“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葫芦娃</a:t>
            </a:r>
            <a:r>
              <a:rPr lang="en-US" altLang="zh-CN" sz="2600" kern="100" dirty="0">
                <a:latin typeface="宋体" panose="02010600030101010101" pitchFamily="2" charset="-122"/>
                <a:ea typeface="微软雅黑" panose="020B0503020204020204" charset="-122"/>
                <a:cs typeface="Times New Roman" panose="02020603050405020304"/>
              </a:rPr>
              <a:t>”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。将</a:t>
            </a:r>
            <a:r>
              <a:rPr lang="en-US" altLang="zh-CN" sz="2600" kern="100" dirty="0">
                <a:latin typeface="宋体" panose="02010600030101010101" pitchFamily="2" charset="-122"/>
                <a:ea typeface="微软雅黑" panose="020B0503020204020204" charset="-122"/>
                <a:cs typeface="Times New Roman" panose="02020603050405020304"/>
              </a:rPr>
              <a:t>“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葫芦娃</a:t>
            </a:r>
            <a:r>
              <a:rPr lang="en-US" altLang="zh-CN" sz="2600" kern="100" dirty="0">
                <a:latin typeface="宋体" panose="02010600030101010101" pitchFamily="2" charset="-122"/>
                <a:ea typeface="微软雅黑" panose="020B0503020204020204" charset="-122"/>
                <a:cs typeface="Times New Roman" panose="02020603050405020304"/>
              </a:rPr>
              <a:t>”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视为质点，不考虑它们受到的空气作用力，当风筝及</a:t>
            </a:r>
            <a:r>
              <a:rPr lang="en-US" altLang="zh-CN" sz="2600" kern="100" dirty="0">
                <a:latin typeface="宋体" panose="02010600030101010101" pitchFamily="2" charset="-122"/>
                <a:ea typeface="微软雅黑" panose="020B0503020204020204" charset="-122"/>
                <a:cs typeface="Times New Roman" panose="02020603050405020304"/>
              </a:rPr>
              <a:t>“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葫芦娃</a:t>
            </a:r>
            <a:r>
              <a:rPr lang="en-US" altLang="zh-CN" sz="2600" kern="100" dirty="0">
                <a:latin typeface="宋体" panose="02010600030101010101" pitchFamily="2" charset="-122"/>
                <a:ea typeface="微软雅黑" panose="020B0503020204020204" charset="-122"/>
                <a:cs typeface="Times New Roman" panose="02020603050405020304"/>
              </a:rPr>
              <a:t>”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相对地面静止时</a:t>
            </a:r>
            <a:r>
              <a:rPr lang="en-US" altLang="zh-CN" sz="2600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(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　　</a:t>
            </a:r>
            <a:r>
              <a:rPr lang="en-US" altLang="zh-CN" sz="2600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)</a:t>
            </a:r>
            <a:endParaRPr lang="zh-CN" altLang="zh-CN" sz="1050" kern="100" dirty="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  <p:sp>
        <p:nvSpPr>
          <p:cNvPr id="9" name="TextBox 8"/>
          <p:cNvSpPr txBox="1"/>
          <p:nvPr>
            <p:custDataLst>
              <p:tags r:id="rId2"/>
            </p:custDataLst>
          </p:nvPr>
        </p:nvSpPr>
        <p:spPr>
          <a:xfrm>
            <a:off x="5770786" y="3018296"/>
            <a:ext cx="108013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000" b="1" dirty="0">
                <a:solidFill>
                  <a:srgbClr val="C00000"/>
                </a:solidFill>
                <a:latin typeface="Times New Roman" panose="02020603050405020304" charset="0"/>
                <a:ea typeface="华文细黑" panose="02010600040101010101" pitchFamily="2" charset="-122"/>
                <a:cs typeface="Times New Roman" panose="02020603050405020304" charset="0"/>
              </a:rPr>
              <a:t>B</a:t>
            </a:r>
            <a:endParaRPr lang="zh-CN" altLang="en-US" sz="3000" b="1" dirty="0">
              <a:solidFill>
                <a:srgbClr val="C00000"/>
              </a:solidFill>
              <a:latin typeface="Times New Roman" panose="02020603050405020304" charset="0"/>
              <a:ea typeface="华文细黑" panose="02010600040101010101" pitchFamily="2" charset="-122"/>
              <a:cs typeface="Times New Roman" panose="02020603050405020304" charset="0"/>
            </a:endParaRPr>
          </a:p>
        </p:txBody>
      </p:sp>
      <p:pic>
        <p:nvPicPr>
          <p:cNvPr id="5" name="图片 4" descr="J47"/>
          <p:cNvPicPr/>
          <p:nvPr>
            <p:custDataLst>
              <p:tags r:id="rId3"/>
            </p:custDataLst>
          </p:nvPr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0429" y="803884"/>
            <a:ext cx="2314006" cy="1617081"/>
          </a:xfrm>
          <a:prstGeom prst="rect">
            <a:avLst/>
          </a:prstGeom>
        </p:spPr>
      </p:pic>
      <p:sp>
        <p:nvSpPr>
          <p:cNvPr id="6" name="矩形 5"/>
          <p:cNvSpPr/>
          <p:nvPr>
            <p:custDataLst>
              <p:tags r:id="rId5"/>
            </p:custDataLst>
          </p:nvPr>
        </p:nvSpPr>
        <p:spPr>
          <a:xfrm>
            <a:off x="9976140" y="2421519"/>
            <a:ext cx="1183446" cy="648230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p>
            <a:pPr algn="ctr">
              <a:lnSpc>
                <a:spcPct val="150000"/>
              </a:lnSpc>
              <a:spcAft>
                <a:spcPts val="0"/>
              </a:spcAft>
              <a:tabLst>
                <a:tab pos="2700655" algn="l"/>
              </a:tabLst>
            </a:pP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图</a:t>
            </a:r>
            <a:r>
              <a:rPr lang="en-US" altLang="zh-CN" sz="2600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8</a:t>
            </a:r>
            <a:endParaRPr lang="zh-CN" altLang="zh-CN" sz="1050" kern="100" dirty="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  <p:sp>
        <p:nvSpPr>
          <p:cNvPr id="7" name="矩形 6"/>
          <p:cNvSpPr/>
          <p:nvPr>
            <p:custDataLst>
              <p:tags r:id="rId6"/>
            </p:custDataLst>
          </p:nvPr>
        </p:nvSpPr>
        <p:spPr>
          <a:xfrm>
            <a:off x="565941" y="3477636"/>
            <a:ext cx="8757795" cy="2448723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700655" algn="l"/>
              </a:tabLst>
            </a:pPr>
            <a:r>
              <a:rPr lang="en-US" altLang="zh-CN" sz="2600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A.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风筝线</a:t>
            </a:r>
            <a:r>
              <a:rPr lang="en-US" altLang="zh-CN" sz="2600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1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、</a:t>
            </a:r>
            <a:r>
              <a:rPr lang="en-US" altLang="zh-CN" sz="2600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2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、</a:t>
            </a:r>
            <a:r>
              <a:rPr lang="en-US" altLang="zh-CN" sz="2600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3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的张力值相等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700655" algn="l"/>
              </a:tabLst>
            </a:pPr>
            <a:r>
              <a:rPr lang="en-US" altLang="zh-CN" sz="2600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B.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风筝线</a:t>
            </a:r>
            <a:r>
              <a:rPr lang="en-US" altLang="zh-CN" sz="2600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1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的张力值大于风筝线</a:t>
            </a:r>
            <a:r>
              <a:rPr lang="en-US" altLang="zh-CN" sz="2600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2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的张力值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700655" algn="l"/>
              </a:tabLst>
            </a:pPr>
            <a:r>
              <a:rPr lang="en-US" altLang="zh-CN" sz="2600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C.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风筝线</a:t>
            </a:r>
            <a:r>
              <a:rPr lang="en-US" altLang="zh-CN" sz="2600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2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的张力值小于风筝线</a:t>
            </a:r>
            <a:r>
              <a:rPr lang="en-US" altLang="zh-CN" sz="2600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3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的张力值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700655" algn="l"/>
              </a:tabLst>
            </a:pPr>
            <a:r>
              <a:rPr lang="en-US" altLang="zh-CN" sz="2600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D.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风筝线</a:t>
            </a:r>
            <a:r>
              <a:rPr lang="en-US" altLang="zh-CN" sz="2600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1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的张力值小于风筝线</a:t>
            </a:r>
            <a:r>
              <a:rPr lang="en-US" altLang="zh-CN" sz="2600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3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的张力值</a:t>
            </a:r>
            <a:endParaRPr lang="zh-CN" altLang="zh-CN" sz="1050" kern="100" dirty="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</p:spTree>
    <p:custDataLst>
      <p:tags r:id="rId7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" name="矩形 6"/>
          <p:cNvSpPr/>
          <p:nvPr>
            <p:custDataLst>
              <p:tags r:id="rId1"/>
            </p:custDataLst>
          </p:nvPr>
        </p:nvSpPr>
        <p:spPr>
          <a:xfrm>
            <a:off x="227611" y="525684"/>
            <a:ext cx="8757795" cy="2520950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p>
            <a:pPr marL="252095" indent="-457200" algn="just">
              <a:lnSpc>
                <a:spcPct val="150000"/>
              </a:lnSpc>
              <a:spcAft>
                <a:spcPts val="0"/>
              </a:spcAft>
              <a:tabLst>
                <a:tab pos="2700655" algn="l"/>
              </a:tabLst>
            </a:pPr>
            <a:r>
              <a:rPr lang="en-US" altLang="zh-CN" sz="2600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3.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我国元宵节素有猜灯谜的习俗。如图</a:t>
            </a:r>
            <a:r>
              <a:rPr lang="en-US" altLang="zh-CN" sz="2600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9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所示，用</a:t>
            </a:r>
            <a:r>
              <a:rPr lang="en-US" altLang="zh-CN" sz="2600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1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、</a:t>
            </a:r>
            <a:r>
              <a:rPr lang="en-US" altLang="zh-CN" sz="2600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2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、</a:t>
            </a:r>
            <a:r>
              <a:rPr lang="en-US" altLang="zh-CN" sz="2600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3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、</a:t>
            </a:r>
            <a:r>
              <a:rPr lang="en-US" altLang="zh-CN" sz="2600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4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四根轻质细绳悬挂三个质量相等的彩灯，其中最右端的绳子沿水平方向，绳</a:t>
            </a:r>
            <a:r>
              <a:rPr lang="en-US" altLang="zh-CN" sz="2600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1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和绳</a:t>
            </a:r>
            <a:r>
              <a:rPr lang="en-US" altLang="zh-CN" sz="2600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3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与竖直方向夹角分别为</a:t>
            </a:r>
            <a:r>
              <a:rPr lang="en-US" altLang="zh-CN" sz="2600" i="1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θ</a:t>
            </a:r>
            <a:r>
              <a:rPr lang="en-US" altLang="zh-CN" sz="2600" kern="100" baseline="-250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1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和</a:t>
            </a:r>
            <a:r>
              <a:rPr lang="en-US" altLang="zh-CN" sz="2600" i="1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θ</a:t>
            </a:r>
            <a:r>
              <a:rPr lang="en-US" altLang="zh-CN" sz="2600" kern="100" baseline="-250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3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。则下列说法中正确的是</a:t>
            </a:r>
            <a:r>
              <a:rPr lang="en-US" altLang="zh-CN" sz="2600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(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　　</a:t>
            </a:r>
            <a:r>
              <a:rPr lang="en-US" altLang="zh-CN" sz="2600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)</a:t>
            </a:r>
            <a:endParaRPr lang="zh-CN" altLang="zh-CN" sz="1050" kern="100" dirty="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  <p:sp>
        <p:nvSpPr>
          <p:cNvPr id="9" name="TextBox 8"/>
          <p:cNvSpPr txBox="1"/>
          <p:nvPr>
            <p:custDataLst>
              <p:tags r:id="rId2"/>
            </p:custDataLst>
          </p:nvPr>
        </p:nvSpPr>
        <p:spPr>
          <a:xfrm>
            <a:off x="4093106" y="2480126"/>
            <a:ext cx="108013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000" b="1" dirty="0">
                <a:solidFill>
                  <a:srgbClr val="C00000"/>
                </a:solidFill>
                <a:latin typeface="Times New Roman" panose="02020603050405020304" charset="0"/>
                <a:ea typeface="华文细黑" panose="02010600040101010101" pitchFamily="2" charset="-122"/>
                <a:cs typeface="Times New Roman" panose="02020603050405020304" charset="0"/>
              </a:rPr>
              <a:t>C</a:t>
            </a:r>
            <a:endParaRPr lang="zh-CN" altLang="en-US" sz="3000" b="1" dirty="0">
              <a:solidFill>
                <a:srgbClr val="C00000"/>
              </a:solidFill>
              <a:latin typeface="Times New Roman" panose="02020603050405020304" charset="0"/>
              <a:ea typeface="华文细黑" panose="02010600040101010101" pitchFamily="2" charset="-122"/>
              <a:cs typeface="Times New Roman" panose="02020603050405020304" charset="0"/>
            </a:endParaRPr>
          </a:p>
        </p:txBody>
      </p:sp>
      <p:pic>
        <p:nvPicPr>
          <p:cNvPr id="6" name="图片 5" descr="Q204"/>
          <p:cNvPicPr/>
          <p:nvPr>
            <p:custDataLst>
              <p:tags r:id="rId3"/>
            </p:custDataLst>
          </p:nvPr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4694" y="899026"/>
            <a:ext cx="2238634" cy="1522047"/>
          </a:xfrm>
          <a:prstGeom prst="rect">
            <a:avLst/>
          </a:prstGeom>
        </p:spPr>
      </p:pic>
      <p:sp>
        <p:nvSpPr>
          <p:cNvPr id="8" name="矩形 7"/>
          <p:cNvSpPr/>
          <p:nvPr>
            <p:custDataLst>
              <p:tags r:id="rId5"/>
            </p:custDataLst>
          </p:nvPr>
        </p:nvSpPr>
        <p:spPr>
          <a:xfrm>
            <a:off x="9861906" y="2421519"/>
            <a:ext cx="1431970" cy="648230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p>
            <a:pPr algn="ctr">
              <a:lnSpc>
                <a:spcPct val="150000"/>
              </a:lnSpc>
              <a:spcAft>
                <a:spcPts val="0"/>
              </a:spcAft>
              <a:tabLst>
                <a:tab pos="2700655" algn="l"/>
              </a:tabLst>
            </a:pP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图</a:t>
            </a:r>
            <a:r>
              <a:rPr lang="en-US" altLang="zh-CN" sz="2600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9</a:t>
            </a:r>
            <a:endParaRPr lang="zh-CN" altLang="zh-CN" sz="1050" kern="100" dirty="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  <p:sp>
        <p:nvSpPr>
          <p:cNvPr id="10" name="矩形 9"/>
          <p:cNvSpPr/>
          <p:nvPr>
            <p:custDataLst>
              <p:tags r:id="rId6"/>
            </p:custDataLst>
          </p:nvPr>
        </p:nvSpPr>
        <p:spPr>
          <a:xfrm>
            <a:off x="530316" y="2900046"/>
            <a:ext cx="8757795" cy="2448723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700655" algn="l"/>
              </a:tabLst>
            </a:pPr>
            <a:r>
              <a:rPr lang="en-US" altLang="zh-CN" sz="2600" kern="100" dirty="0" err="1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A.sin</a:t>
            </a:r>
            <a:r>
              <a:rPr lang="en-US" altLang="zh-CN" sz="2600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 </a:t>
            </a:r>
            <a:r>
              <a:rPr lang="en-US" altLang="zh-CN" sz="2600" i="1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θ</a:t>
            </a:r>
            <a:r>
              <a:rPr lang="en-US" altLang="zh-CN" sz="2600" kern="100" baseline="-250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3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＝</a:t>
            </a:r>
            <a:r>
              <a:rPr lang="en-US" altLang="zh-CN" sz="2600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3sin </a:t>
            </a:r>
            <a:r>
              <a:rPr lang="en-US" altLang="zh-CN" sz="2600" i="1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θ</a:t>
            </a:r>
            <a:r>
              <a:rPr lang="en-US" altLang="zh-CN" sz="2600" kern="100" baseline="-250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1</a:t>
            </a:r>
            <a:r>
              <a:rPr lang="en-US" altLang="zh-CN" sz="2600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  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700655" algn="l"/>
              </a:tabLst>
            </a:pPr>
            <a:r>
              <a:rPr lang="en-US" altLang="zh-CN" sz="2600" kern="100" dirty="0" err="1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B.cos</a:t>
            </a:r>
            <a:r>
              <a:rPr lang="en-US" altLang="zh-CN" sz="2600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 </a:t>
            </a:r>
            <a:r>
              <a:rPr lang="en-US" altLang="zh-CN" sz="2600" i="1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θ</a:t>
            </a:r>
            <a:r>
              <a:rPr lang="en-US" altLang="zh-CN" sz="2600" kern="100" baseline="-250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1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＝</a:t>
            </a:r>
            <a:r>
              <a:rPr lang="en-US" altLang="zh-CN" sz="2600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3cos </a:t>
            </a:r>
            <a:r>
              <a:rPr lang="en-US" altLang="zh-CN" sz="2600" i="1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θ</a:t>
            </a:r>
            <a:r>
              <a:rPr lang="en-US" altLang="zh-CN" sz="2600" kern="100" baseline="-250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3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700655" algn="l"/>
              </a:tabLst>
            </a:pPr>
            <a:r>
              <a:rPr lang="en-US" altLang="zh-CN" sz="2600" kern="100" dirty="0" err="1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C.tan</a:t>
            </a:r>
            <a:r>
              <a:rPr lang="en-US" altLang="zh-CN" sz="2600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 </a:t>
            </a:r>
            <a:r>
              <a:rPr lang="en-US" altLang="zh-CN" sz="2600" i="1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θ</a:t>
            </a:r>
            <a:r>
              <a:rPr lang="en-US" altLang="zh-CN" sz="2600" kern="100" baseline="-250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3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＝</a:t>
            </a:r>
            <a:r>
              <a:rPr lang="en-US" altLang="zh-CN" sz="2600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3tan </a:t>
            </a:r>
            <a:r>
              <a:rPr lang="en-US" altLang="zh-CN" sz="2600" i="1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θ</a:t>
            </a:r>
            <a:r>
              <a:rPr lang="en-US" altLang="zh-CN" sz="2600" kern="100" baseline="-250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1</a:t>
            </a:r>
            <a:r>
              <a:rPr lang="en-US" altLang="zh-CN" sz="2600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  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700655" algn="l"/>
              </a:tabLst>
            </a:pPr>
            <a:r>
              <a:rPr lang="en-US" altLang="zh-CN" sz="2600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D.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绳</a:t>
            </a:r>
            <a:r>
              <a:rPr lang="en-US" altLang="zh-CN" sz="2600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1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拉力一定是绳</a:t>
            </a:r>
            <a:r>
              <a:rPr lang="en-US" altLang="zh-CN" sz="2600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3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拉力的</a:t>
            </a:r>
            <a:r>
              <a:rPr lang="en-US" altLang="zh-CN" sz="2600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2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倍</a:t>
            </a:r>
            <a:endParaRPr lang="zh-CN" altLang="zh-CN" sz="1050" kern="100" dirty="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</p:spTree>
    <p:custDataLst>
      <p:tags r:id="rId7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381635" y="875665"/>
            <a:ext cx="11257915" cy="22453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800"/>
              <a:t> </a:t>
            </a:r>
            <a:endParaRPr lang="en-US" altLang="zh-CN" sz="2800"/>
          </a:p>
          <a:p>
            <a:r>
              <a:rPr lang="en-US" altLang="zh-CN" sz="2800"/>
              <a:t>6</a:t>
            </a:r>
            <a:r>
              <a:rPr lang="zh-CN" altLang="en-US" sz="2800"/>
              <a:t>、新春佳节，大街小巷总会挂起象征喜庆的中国红灯笼。如图所示，由4根等长轻质</a:t>
            </a:r>
            <a:r>
              <a:rPr lang="en-US" altLang="zh-CN" sz="2800"/>
              <a:t>AB</a:t>
            </a:r>
            <a:r>
              <a:rPr lang="zh-CN" altLang="en-US" sz="2800"/>
              <a:t>、</a:t>
            </a:r>
            <a:r>
              <a:rPr lang="en-US" altLang="zh-CN" sz="2800"/>
              <a:t>BC</a:t>
            </a:r>
            <a:r>
              <a:rPr lang="zh-CN" altLang="en-US" sz="2800"/>
              <a:t>、</a:t>
            </a:r>
            <a:r>
              <a:rPr lang="en-US" altLang="zh-CN" sz="2800"/>
              <a:t>CD</a:t>
            </a:r>
            <a:r>
              <a:rPr lang="zh-CN" altLang="en-US" sz="2800"/>
              <a:t>、</a:t>
            </a:r>
            <a:r>
              <a:rPr lang="en-US" altLang="zh-CN" sz="2800"/>
              <a:t>DE</a:t>
            </a:r>
            <a:r>
              <a:rPr lang="zh-CN" altLang="en-US" sz="2800"/>
              <a:t>细绳悬挂起3个质量相等的灯笼，绳两端的结点A、E等高，</a:t>
            </a:r>
            <a:r>
              <a:rPr lang="en-US" altLang="zh-CN" sz="2800"/>
              <a:t>AB</a:t>
            </a:r>
            <a:r>
              <a:rPr lang="zh-CN" altLang="en-US" sz="2800"/>
              <a:t>绳与竖直方向的夹角为</a:t>
            </a:r>
            <a:r>
              <a:rPr lang="zh-CN" altLang="en-US" sz="2800">
                <a:sym typeface="Symbol" panose="05050102010706020507" charset="0"/>
              </a:rPr>
              <a:t></a:t>
            </a:r>
            <a:r>
              <a:rPr lang="zh-CN" altLang="en-US" sz="2800"/>
              <a:t>，绳中张力大小为</a:t>
            </a:r>
            <a:r>
              <a:rPr lang="en-US" altLang="zh-CN" sz="2800"/>
              <a:t>F1</a:t>
            </a:r>
            <a:r>
              <a:rPr lang="zh-CN" altLang="en-US" sz="2800"/>
              <a:t>；绳与竖直方向的夹角为</a:t>
            </a:r>
            <a:r>
              <a:rPr lang="zh-CN" altLang="en-US" sz="2800">
                <a:sym typeface="Symbol" panose="05050102010706020507" charset="0"/>
              </a:rPr>
              <a:t></a:t>
            </a:r>
            <a:r>
              <a:rPr lang="zh-CN" altLang="en-US" sz="2800"/>
              <a:t>，绳中张力大小为</a:t>
            </a:r>
            <a:r>
              <a:rPr lang="en-US" altLang="zh-CN" sz="2800"/>
              <a:t>F2</a:t>
            </a:r>
            <a:r>
              <a:rPr lang="zh-CN" altLang="en-US" sz="2800"/>
              <a:t>，则（　　）</a:t>
            </a:r>
            <a:endParaRPr lang="zh-CN" altLang="en-US" sz="2800"/>
          </a:p>
        </p:txBody>
      </p:sp>
      <p:pic>
        <p:nvPicPr>
          <p:cNvPr id="100003" name="图片 100003" descr="@@@058db141-88b5-42d7-bebc-57561d3f85e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8007350" y="3240405"/>
            <a:ext cx="2844800" cy="190119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826135" y="3791585"/>
            <a:ext cx="3747135" cy="148082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3885565" y="3642360"/>
            <a:ext cx="3192145" cy="1499235"/>
          </a:xfrm>
          <a:prstGeom prst="rect">
            <a:avLst/>
          </a:prstGeom>
        </p:spPr>
      </p:pic>
      <p:sp>
        <p:nvSpPr>
          <p:cNvPr id="9" name="TextBox 8"/>
          <p:cNvSpPr txBox="1"/>
          <p:nvPr>
            <p:custDataLst>
              <p:tags r:id="rId7"/>
            </p:custDataLst>
          </p:nvPr>
        </p:nvSpPr>
        <p:spPr>
          <a:xfrm>
            <a:off x="9434726" y="2567121"/>
            <a:ext cx="1080135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000" b="1" dirty="0">
                <a:solidFill>
                  <a:srgbClr val="C00000"/>
                </a:solidFill>
                <a:latin typeface="Times New Roman" panose="02020603050405020304" charset="0"/>
                <a:ea typeface="华文细黑" panose="02010600040101010101" pitchFamily="2" charset="-122"/>
                <a:cs typeface="Times New Roman" panose="02020603050405020304" charset="0"/>
              </a:rPr>
              <a:t>D</a:t>
            </a:r>
            <a:endParaRPr lang="en-US" altLang="zh-CN" sz="3000" b="1" dirty="0">
              <a:solidFill>
                <a:srgbClr val="C00000"/>
              </a:solidFill>
              <a:latin typeface="Times New Roman" panose="02020603050405020304" charset="0"/>
              <a:ea typeface="华文细黑" panose="02010600040101010101" pitchFamily="2" charset="-122"/>
              <a:cs typeface="Times New Roman" panose="02020603050405020304" charset="0"/>
            </a:endParaRPr>
          </a:p>
        </p:txBody>
      </p:sp>
    </p:spTree>
    <p:custDataLst>
      <p:tags r:id="rId8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95325" y="939800"/>
            <a:ext cx="10541000" cy="1842770"/>
          </a:xfrm>
          <a:prstGeom prst="rect">
            <a:avLst/>
          </a:prstGeom>
        </p:spPr>
      </p:pic>
      <p:pic>
        <p:nvPicPr>
          <p:cNvPr id="100005" name="图片 100005" descr="@@@8a7f0acd-4e4f-4abc-8746-ca151bdccbce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6725920" y="3318510"/>
            <a:ext cx="3865880" cy="1451610"/>
          </a:xfrm>
          <a:prstGeom prst="rect">
            <a:avLst/>
          </a:prstGeom>
        </p:spPr>
      </p:pic>
      <p:sp>
        <p:nvSpPr>
          <p:cNvPr id="9" name="TextBox 8"/>
          <p:cNvSpPr txBox="1"/>
          <p:nvPr>
            <p:custDataLst>
              <p:tags r:id="rId5"/>
            </p:custDataLst>
          </p:nvPr>
        </p:nvSpPr>
        <p:spPr>
          <a:xfrm>
            <a:off x="9364876" y="2302961"/>
            <a:ext cx="108013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000" b="1" dirty="0">
                <a:solidFill>
                  <a:srgbClr val="C00000"/>
                </a:solidFill>
                <a:latin typeface="Times New Roman" panose="02020603050405020304" charset="0"/>
                <a:ea typeface="华文细黑" panose="02010600040101010101" pitchFamily="2" charset="-122"/>
                <a:cs typeface="Times New Roman" panose="02020603050405020304" charset="0"/>
              </a:rPr>
              <a:t>C</a:t>
            </a:r>
            <a:endParaRPr lang="zh-CN" altLang="en-US" sz="3000" b="1" dirty="0">
              <a:solidFill>
                <a:srgbClr val="C00000"/>
              </a:solidFill>
              <a:latin typeface="Times New Roman" panose="02020603050405020304" charset="0"/>
              <a:ea typeface="华文细黑" panose="02010600040101010101" pitchFamily="2" charset="-122"/>
              <a:cs typeface="Times New Roman" panose="02020603050405020304" charset="0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1064895" y="3019425"/>
            <a:ext cx="5105400" cy="111569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1142365" y="3839210"/>
            <a:ext cx="4881245" cy="930910"/>
          </a:xfrm>
          <a:prstGeom prst="rect">
            <a:avLst/>
          </a:prstGeom>
        </p:spPr>
      </p:pic>
    </p:spTree>
    <p:custDataLst>
      <p:tags r:id="rId10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14985" y="0"/>
            <a:ext cx="3215005" cy="636270"/>
          </a:xfrm>
        </p:spPr>
        <p:txBody>
          <a:bodyPr/>
          <a:p>
            <a:r>
              <a:rPr lang="zh-CN" altLang="en-US" sz="3200">
                <a:latin typeface="Arial" panose="020B0604020202020204" pitchFamily="34" charset="0"/>
                <a:ea typeface="华文楷体" panose="02010600040101010101" charset="-122"/>
                <a:cs typeface="Arial" panose="020B0604020202020204" pitchFamily="34" charset="0"/>
              </a:rPr>
              <a:t>•</a:t>
            </a:r>
            <a:r>
              <a:rPr lang="zh-CN" altLang="en-US" sz="3200">
                <a:latin typeface="华文楷体" panose="02010600040101010101" charset="-122"/>
                <a:ea typeface="华文楷体" panose="02010600040101010101" charset="-122"/>
              </a:rPr>
              <a:t>知识梳理</a:t>
            </a:r>
            <a:endParaRPr lang="zh-CN" altLang="en-US" sz="3200">
              <a:latin typeface="华文楷体" panose="02010600040101010101" charset="-122"/>
              <a:ea typeface="华文楷体" panose="02010600040101010101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93700" y="977265"/>
            <a:ext cx="11403965" cy="12915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252095" indent="-457200" algn="just">
              <a:lnSpc>
                <a:spcPct val="150000"/>
              </a:lnSpc>
              <a:spcAft>
                <a:spcPts val="0"/>
              </a:spcAft>
              <a:tabLst>
                <a:tab pos="2700655" algn="l"/>
              </a:tabLst>
            </a:pPr>
            <a:r>
              <a:rPr lang="en-US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  <a:sym typeface="+mn-ea"/>
              </a:rPr>
              <a:t>1</a:t>
            </a:r>
            <a:r>
              <a:rPr lang="zh-CN" altLang="en-US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  <a:sym typeface="+mn-ea"/>
              </a:rPr>
              <a:t>、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  <a:sym typeface="+mn-ea"/>
              </a:rPr>
              <a:t>共点力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marL="252095" indent="-457200" algn="just">
              <a:lnSpc>
                <a:spcPct val="150000"/>
              </a:lnSpc>
              <a:spcAft>
                <a:spcPts val="0"/>
              </a:spcAft>
              <a:tabLst>
                <a:tab pos="2700655" algn="l"/>
              </a:tabLst>
            </a:pPr>
            <a:r>
              <a:rPr lang="en-US" altLang="zh-CN" sz="2600" kern="100" dirty="0" smtClean="0">
                <a:latin typeface="Times New Roman" panose="02020603050405020304"/>
                <a:ea typeface="微软雅黑" panose="020B0503020204020204" charset="-122"/>
                <a:cs typeface="Times New Roman" panose="02020603050405020304"/>
                <a:sym typeface="+mn-ea"/>
              </a:rPr>
              <a:t>	</a:t>
            </a:r>
            <a:r>
              <a:rPr lang="zh-CN" altLang="zh-CN" sz="2600" kern="100" dirty="0" smtClean="0">
                <a:latin typeface="Times New Roman" panose="02020603050405020304"/>
                <a:ea typeface="微软雅黑" panose="020B0503020204020204" charset="-122"/>
                <a:cs typeface="Times New Roman" panose="02020603050405020304"/>
                <a:sym typeface="+mn-ea"/>
              </a:rPr>
              <a:t>几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  <a:sym typeface="+mn-ea"/>
              </a:rPr>
              <a:t>个力如果都作用在物体的</a:t>
            </a:r>
            <a:r>
              <a:rPr lang="zh-CN" altLang="zh-CN" sz="2600" kern="100" dirty="0">
                <a:solidFill>
                  <a:srgbClr val="FF0000"/>
                </a:solidFill>
                <a:latin typeface="Times New Roman" panose="02020603050405020304"/>
                <a:ea typeface="微软雅黑" panose="020B0503020204020204" charset="-122"/>
                <a:cs typeface="Times New Roman" panose="02020603050405020304"/>
                <a:sym typeface="+mn-ea"/>
              </a:rPr>
              <a:t>同一点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  <a:sym typeface="+mn-ea"/>
              </a:rPr>
              <a:t>，或者它们的作用力沿长线相交于一点。</a:t>
            </a:r>
            <a:endParaRPr lang="zh-CN" altLang="zh-CN" sz="2600" kern="100" dirty="0">
              <a:latin typeface="Times New Roman" panose="02020603050405020304"/>
              <a:ea typeface="微软雅黑" panose="020B0503020204020204" charset="-122"/>
              <a:cs typeface="Times New Roman" panose="02020603050405020304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93700" y="2483485"/>
            <a:ext cx="11256010" cy="69151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252095" indent="-457200" algn="just">
              <a:lnSpc>
                <a:spcPct val="150000"/>
              </a:lnSpc>
              <a:spcAft>
                <a:spcPts val="0"/>
              </a:spcAft>
              <a:tabLst>
                <a:tab pos="2700655" algn="l"/>
              </a:tabLst>
            </a:pPr>
            <a:r>
              <a:rPr lang="en-US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  <a:sym typeface="+mn-ea"/>
              </a:rPr>
              <a:t>2</a:t>
            </a:r>
            <a:r>
              <a:rPr lang="zh-CN" altLang="en-US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  <a:sym typeface="+mn-ea"/>
              </a:rPr>
              <a:t>、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  <a:sym typeface="+mn-ea"/>
              </a:rPr>
              <a:t>平衡状态：</a:t>
            </a:r>
            <a:r>
              <a:rPr lang="zh-CN" altLang="zh-CN" sz="2600" u="sng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  <a:sym typeface="+mn-ea"/>
              </a:rPr>
              <a:t>静止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  <a:sym typeface="+mn-ea"/>
              </a:rPr>
              <a:t>、</a:t>
            </a:r>
            <a:r>
              <a:rPr lang="zh-CN" altLang="zh-CN" sz="2600" u="sng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  <a:sym typeface="+mn-ea"/>
              </a:rPr>
              <a:t>匀速直线运动</a:t>
            </a:r>
            <a:endParaRPr lang="zh-CN" altLang="zh-CN" sz="2600" u="sng" kern="100" dirty="0">
              <a:latin typeface="Times New Roman" panose="02020603050405020304"/>
              <a:ea typeface="微软雅黑" panose="020B0503020204020204" charset="-122"/>
              <a:cs typeface="Times New Roman" panose="02020603050405020304"/>
              <a:sym typeface="+mn-ea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393709" y="3389837"/>
            <a:ext cx="11602033" cy="1320800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p>
            <a:pPr marL="252095" indent="-457200" algn="just">
              <a:lnSpc>
                <a:spcPct val="150000"/>
              </a:lnSpc>
              <a:spcAft>
                <a:spcPts val="0"/>
              </a:spcAft>
              <a:tabLst>
                <a:tab pos="2700655" algn="l"/>
              </a:tabLst>
            </a:pPr>
            <a:r>
              <a:rPr lang="en-US" altLang="zh-CN" sz="2600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3</a:t>
            </a:r>
            <a:r>
              <a:rPr lang="zh-CN" altLang="en-US" sz="2600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、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平衡条件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marL="252095" indent="-457200" algn="just">
              <a:lnSpc>
                <a:spcPct val="150000"/>
              </a:lnSpc>
              <a:spcAft>
                <a:spcPts val="0"/>
              </a:spcAft>
              <a:tabLst>
                <a:tab pos="2700655" algn="l"/>
              </a:tabLst>
            </a:pPr>
            <a:r>
              <a:rPr lang="en-US" altLang="zh-CN" sz="2600" kern="100" dirty="0" smtClean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	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物体所受合外力为</a:t>
            </a:r>
            <a:r>
              <a:rPr lang="en-US" altLang="zh-CN" sz="2600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0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，即</a:t>
            </a:r>
            <a:r>
              <a:rPr lang="en-US" altLang="zh-CN" sz="2600" i="1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F</a:t>
            </a:r>
            <a:r>
              <a:rPr lang="zh-CN" altLang="zh-CN" sz="2600" kern="100" baseline="-250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合</a:t>
            </a:r>
            <a:r>
              <a:rPr lang="zh-CN" altLang="zh-CN" sz="2600" kern="100" dirty="0" smtClean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＝</a:t>
            </a:r>
            <a:r>
              <a:rPr lang="en-US" altLang="zh-CN" sz="2600" kern="100" dirty="0" smtClean="0">
                <a:latin typeface="Times New Roman" panose="02020603050405020304"/>
                <a:ea typeface="微软雅黑" panose="020B0503020204020204" charset="-122"/>
                <a:cs typeface="Times New Roman" panose="02020603050405020304"/>
                <a:sym typeface="Times New Roman" panose="02020603050405020304"/>
              </a:rPr>
              <a:t>____</a:t>
            </a:r>
            <a:r>
              <a:rPr lang="zh-CN" altLang="zh-CN" sz="2600" kern="100" dirty="0" smtClean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。</a:t>
            </a:r>
            <a:endParaRPr lang="zh-CN" altLang="zh-CN" sz="1050" kern="100" dirty="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5168741" y="4145819"/>
            <a:ext cx="351378" cy="492443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en-US" altLang="zh-CN" sz="2600" kern="100">
                <a:solidFill>
                  <a:srgbClr val="C00000"/>
                </a:solidFill>
                <a:latin typeface="Times New Roman" panose="02020603050405020304"/>
                <a:ea typeface="微软雅黑" panose="020B0503020204020204" charset="-122"/>
                <a:cs typeface="Courier New" panose="02070309020205020404"/>
                <a:sym typeface="Times New Roman" panose="02020603050405020304"/>
              </a:rPr>
              <a:t>0</a:t>
            </a:r>
            <a:endParaRPr lang="zh-CN" altLang="en-US" sz="2600" dirty="0">
              <a:solidFill>
                <a:srgbClr val="C00000"/>
              </a:solidFill>
              <a:latin typeface="Times New Roman" panose="02020603050405020304"/>
              <a:ea typeface="微软雅黑" panose="020B0503020204020204" charset="-122"/>
              <a:sym typeface="Times New Roman" panose="02020603050405020304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6" grpId="0"/>
      <p:bldP spid="7" grpId="1"/>
      <p:bldP spid="6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矩形 1"/>
          <p:cNvSpPr/>
          <p:nvPr/>
        </p:nvSpPr>
        <p:spPr>
          <a:xfrm>
            <a:off x="4326255" y="2829560"/>
            <a:ext cx="3539490" cy="144526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zh-CN" altLang="en-US" sz="8800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汉仪颜楷简" panose="00020600040101010101" charset="-122"/>
                <a:ea typeface="汉仪颜楷简" panose="00020600040101010101" charset="-122"/>
                <a:sym typeface="汉仪颜楷简" panose="00020600040101010101" charset="-122"/>
              </a:rPr>
              <a:t>谢谢！</a:t>
            </a:r>
            <a:endParaRPr lang="zh-CN" altLang="en-US" sz="8800" b="1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汉仪颜楷简" panose="00020600040101010101" charset="-122"/>
              <a:ea typeface="汉仪颜楷简" panose="00020600040101010101" charset="-122"/>
              <a:sym typeface="汉仪颜楷简" panose="00020600040101010101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" name="TextBox 10"/>
          <p:cNvSpPr txBox="1"/>
          <p:nvPr>
            <p:custDataLst>
              <p:tags r:id="rId1"/>
            </p:custDataLst>
          </p:nvPr>
        </p:nvSpPr>
        <p:spPr>
          <a:xfrm>
            <a:off x="3444266" y="2444501"/>
            <a:ext cx="108013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000" b="1" dirty="0">
                <a:solidFill>
                  <a:srgbClr val="C00000"/>
                </a:solidFill>
                <a:latin typeface="Times New Roman" panose="02020603050405020304" charset="0"/>
                <a:ea typeface="华文细黑" panose="02010600040101010101" pitchFamily="2" charset="-122"/>
                <a:cs typeface="Times New Roman" panose="02020603050405020304" charset="0"/>
              </a:rPr>
              <a:t>A</a:t>
            </a:r>
            <a:endParaRPr lang="zh-CN" altLang="en-US" sz="3000" b="1" dirty="0">
              <a:solidFill>
                <a:srgbClr val="C00000"/>
              </a:solidFill>
              <a:latin typeface="Times New Roman" panose="02020603050405020304" charset="0"/>
              <a:ea typeface="华文细黑" panose="02010600040101010101" pitchFamily="2" charset="-122"/>
              <a:cs typeface="Times New Roman" panose="02020603050405020304" charset="0"/>
            </a:endParaRPr>
          </a:p>
        </p:txBody>
      </p:sp>
      <p:graphicFrame>
        <p:nvGraphicFramePr>
          <p:cNvPr id="12" name="对象 1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652463" y="3003738"/>
          <a:ext cx="10985500" cy="115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71" name="Document" r:id="rId3" imgW="10998835" imgH="1158875" progId="Word.Document.8">
                  <p:embed/>
                </p:oleObj>
              </mc:Choice>
              <mc:Fallback>
                <p:oleObj name="Document" r:id="rId3" imgW="10998835" imgH="1158875" progId="Word.Document.8">
                  <p:embed/>
                  <p:pic>
                    <p:nvPicPr>
                      <p:cNvPr id="0" name="图片 358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2463" y="3003738"/>
                        <a:ext cx="10985500" cy="1152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矩形 6"/>
          <p:cNvSpPr/>
          <p:nvPr>
            <p:custDataLst>
              <p:tags r:id="rId5"/>
            </p:custDataLst>
          </p:nvPr>
        </p:nvSpPr>
        <p:spPr>
          <a:xfrm>
            <a:off x="482687" y="549434"/>
            <a:ext cx="8716779" cy="2520950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p>
            <a:pPr marL="252095" indent="-457200" algn="just">
              <a:lnSpc>
                <a:spcPct val="150000"/>
              </a:lnSpc>
              <a:spcAft>
                <a:spcPts val="0"/>
              </a:spcAft>
              <a:tabLst>
                <a:tab pos="2700655" algn="l"/>
              </a:tabLst>
            </a:pPr>
            <a:r>
              <a:rPr lang="zh-CN" altLang="en-US" sz="2600" b="1" kern="100" dirty="0">
                <a:latin typeface="Arial" panose="020B0604020202020204"/>
                <a:ea typeface="黑体" panose="02010609060101010101" pitchFamily="2" charset="-122"/>
                <a:cs typeface="Courier New" panose="02070309020205020404"/>
              </a:rPr>
              <a:t>例题</a:t>
            </a:r>
            <a:r>
              <a:rPr lang="en-US" altLang="zh-CN" sz="2600" b="1" kern="100" dirty="0">
                <a:latin typeface="Arial" panose="020B0604020202020204"/>
                <a:ea typeface="黑体" panose="02010609060101010101" pitchFamily="2" charset="-122"/>
                <a:cs typeface="Courier New" panose="02070309020205020404"/>
              </a:rPr>
              <a:t>1</a:t>
            </a:r>
            <a:r>
              <a:rPr lang="en-US" altLang="zh-CN" sz="2600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 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如图所示，光滑半球形容器固定在水平面上，</a:t>
            </a:r>
            <a:r>
              <a:rPr lang="en-US" altLang="zh-CN" sz="2600" i="1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O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为球心。一质量为</a:t>
            </a:r>
            <a:r>
              <a:rPr lang="en-US" altLang="zh-CN" sz="2600" i="1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m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的小滑块，在水平力</a:t>
            </a:r>
            <a:r>
              <a:rPr lang="en-US" altLang="zh-CN" sz="2600" i="1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F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的作用下静止于</a:t>
            </a:r>
            <a:r>
              <a:rPr lang="en-US" altLang="zh-CN" sz="2600" i="1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P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点。设滑块所受支持力为</a:t>
            </a:r>
            <a:r>
              <a:rPr lang="en-US" altLang="zh-CN" sz="2600" i="1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F</a:t>
            </a:r>
            <a:r>
              <a:rPr lang="en-US" altLang="zh-CN" sz="2600" kern="100" baseline="-250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N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，</a:t>
            </a:r>
            <a:r>
              <a:rPr lang="en-US" altLang="zh-CN" sz="2600" i="1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OP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与水平方向的夹角为</a:t>
            </a:r>
            <a:r>
              <a:rPr lang="en-US" altLang="zh-CN" sz="2600" i="1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θ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。下列关系正确的是</a:t>
            </a:r>
            <a:r>
              <a:rPr lang="en-US" altLang="zh-CN" sz="2600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(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　　</a:t>
            </a:r>
            <a:r>
              <a:rPr lang="en-US" altLang="zh-CN" sz="2600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)</a:t>
            </a:r>
            <a:endParaRPr lang="zh-CN" altLang="zh-CN" sz="1050" kern="100" dirty="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  <p:pic>
        <p:nvPicPr>
          <p:cNvPr id="8" name="图片 7" descr="Q179"/>
          <p:cNvPicPr/>
          <p:nvPr>
            <p:custDataLst>
              <p:tags r:id="rId6"/>
            </p:custDataLst>
          </p:nvPr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4265" y="632750"/>
            <a:ext cx="2103642" cy="1392489"/>
          </a:xfrm>
          <a:prstGeom prst="rect">
            <a:avLst/>
          </a:prstGeom>
        </p:spPr>
      </p:pic>
      <p:sp>
        <p:nvSpPr>
          <p:cNvPr id="10" name="矩形 9"/>
          <p:cNvSpPr/>
          <p:nvPr>
            <p:custDataLst>
              <p:tags r:id="rId8"/>
            </p:custDataLst>
          </p:nvPr>
        </p:nvSpPr>
        <p:spPr>
          <a:xfrm>
            <a:off x="482437" y="3718589"/>
            <a:ext cx="8716779" cy="629443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700655" algn="l"/>
              </a:tabLst>
            </a:pPr>
            <a:r>
              <a:rPr lang="zh-CN" altLang="zh-CN" sz="2600" b="1" kern="100">
                <a:solidFill>
                  <a:srgbClr val="0000FF"/>
                </a:solidFill>
                <a:latin typeface="Times New Roman" panose="02020603050405020304"/>
                <a:ea typeface="黑体" panose="02010609060101010101" pitchFamily="2" charset="-122"/>
                <a:cs typeface="Times New Roman" panose="02020603050405020304"/>
              </a:rPr>
              <a:t>解析</a:t>
            </a:r>
            <a:r>
              <a:rPr lang="zh-CN" altLang="zh-CN" sz="2600" b="1" kern="100">
                <a:solidFill>
                  <a:srgbClr val="0000FF"/>
                </a:solidFill>
                <a:latin typeface="Times New Roman" panose="02020603050405020304"/>
                <a:ea typeface="仿宋_GB2312"/>
                <a:cs typeface="Times New Roman" panose="02020603050405020304"/>
              </a:rPr>
              <a:t>　方法一：合成法</a:t>
            </a:r>
            <a:endParaRPr lang="zh-CN" altLang="zh-CN" sz="1050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  <p:graphicFrame>
        <p:nvGraphicFramePr>
          <p:cNvPr id="15" name="对象 14"/>
          <p:cNvGraphicFramePr>
            <a:graphicFrameLocks noChangeAspect="1"/>
          </p:cNvGraphicFramePr>
          <p:nvPr>
            <p:custDataLst>
              <p:tags r:id="rId9"/>
            </p:custDataLst>
          </p:nvPr>
        </p:nvGraphicFramePr>
        <p:xfrm>
          <a:off x="611406" y="4371634"/>
          <a:ext cx="10948987" cy="176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72" name="Document" r:id="rId10" imgW="10998835" imgH="1787525" progId="Word.Document.8">
                  <p:embed/>
                </p:oleObj>
              </mc:Choice>
              <mc:Fallback>
                <p:oleObj name="Document" r:id="rId10" imgW="10998835" imgH="1787525" progId="Word.Document.8">
                  <p:embed/>
                  <p:pic>
                    <p:nvPicPr>
                      <p:cNvPr id="0" name="图片 358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406" y="4371634"/>
                        <a:ext cx="10948987" cy="1768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7" name="组合 16"/>
          <p:cNvGrpSpPr/>
          <p:nvPr/>
        </p:nvGrpSpPr>
        <p:grpSpPr>
          <a:xfrm>
            <a:off x="11920351" y="5686216"/>
            <a:ext cx="263352" cy="585889"/>
            <a:chOff x="11928648" y="5301208"/>
            <a:chExt cx="263352" cy="585889"/>
          </a:xfrm>
        </p:grpSpPr>
        <p:sp>
          <p:nvSpPr>
            <p:cNvPr id="18" name="矩形 17"/>
            <p:cNvSpPr/>
            <p:nvPr>
              <p:custDataLst>
                <p:tags r:id="rId12"/>
              </p:custDataLst>
            </p:nvPr>
          </p:nvSpPr>
          <p:spPr>
            <a:xfrm>
              <a:off x="11928648" y="5301208"/>
              <a:ext cx="263352" cy="585889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50800" h="25400" prst="cross"/>
              <a:bevelB w="50800" h="44450" prst="cross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9" name="TextBox 18"/>
            <p:cNvSpPr txBox="1"/>
            <p:nvPr>
              <p:custDataLst>
                <p:tags r:id="rId13"/>
              </p:custDataLst>
            </p:nvPr>
          </p:nvSpPr>
          <p:spPr>
            <a:xfrm>
              <a:off x="11928648" y="5320258"/>
              <a:ext cx="263352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>
                <a:lnSpc>
                  <a:spcPct val="150000"/>
                </a:lnSpc>
              </a:pPr>
              <a:r>
                <a:rPr lang="zh-CN" altLang="en-US" sz="1000" dirty="0" smtClean="0">
                  <a:solidFill>
                    <a:schemeClr val="accent6">
                      <a:lumMod val="75000"/>
                    </a:schemeClr>
                  </a:solidFill>
                </a:rPr>
                <a:t>题</a:t>
              </a:r>
              <a:endParaRPr lang="en-US" altLang="zh-CN" sz="1000" dirty="0" smtClean="0">
                <a:solidFill>
                  <a:schemeClr val="accent6">
                    <a:lumMod val="75000"/>
                  </a:schemeClr>
                </a:solidFill>
              </a:endParaRPr>
            </a:p>
            <a:p>
              <a:pPr algn="ctr">
                <a:lnSpc>
                  <a:spcPct val="150000"/>
                </a:lnSpc>
              </a:pPr>
              <a:r>
                <a:rPr lang="zh-CN" altLang="en-US" sz="1000" dirty="0">
                  <a:solidFill>
                    <a:schemeClr val="accent6">
                      <a:lumMod val="75000"/>
                    </a:schemeClr>
                  </a:solidFill>
                </a:rPr>
                <a:t>干</a:t>
              </a:r>
              <a:endParaRPr lang="zh-CN" altLang="en-US" sz="10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14"/>
            </p:custDataLst>
          </p:nvPr>
        </p:nvSpPr>
        <p:spPr>
          <a:xfrm>
            <a:off x="514985" y="0"/>
            <a:ext cx="3215005" cy="636270"/>
          </a:xfrm>
        </p:spPr>
        <p:txBody>
          <a:bodyPr>
            <a:normAutofit fontScale="90000"/>
          </a:bodyPr>
          <a:p>
            <a:r>
              <a:rPr lang="zh-CN" altLang="en-US" sz="3200">
                <a:latin typeface="Arial" panose="020B0604020202020204" pitchFamily="34" charset="0"/>
                <a:ea typeface="华文楷体" panose="02010600040101010101" charset="-122"/>
                <a:cs typeface="Arial" panose="020B0604020202020204" pitchFamily="34" charset="0"/>
              </a:rPr>
              <a:t>•单个物体的</a:t>
            </a:r>
            <a:r>
              <a:rPr lang="zh-CN" altLang="en-US" sz="3200">
                <a:latin typeface="Arial" panose="020B0604020202020204" pitchFamily="34" charset="0"/>
                <a:ea typeface="华文楷体" panose="02010600040101010101" charset="-122"/>
                <a:cs typeface="Arial" panose="020B0604020202020204" pitchFamily="34" charset="0"/>
              </a:rPr>
              <a:t>平衡</a:t>
            </a:r>
            <a:endParaRPr lang="zh-CN" altLang="en-US" sz="3200">
              <a:latin typeface="Arial" panose="020B0604020202020204" pitchFamily="34" charset="0"/>
              <a:ea typeface="华文楷体" panose="02010600040101010101" charset="-122"/>
              <a:cs typeface="Arial" panose="020B0604020202020204" pitchFamily="34" charset="0"/>
            </a:endParaRPr>
          </a:p>
        </p:txBody>
      </p:sp>
    </p:spTree>
    <p:custDataLst>
      <p:tags r:id="rId15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133556" y="2520381"/>
            <a:ext cx="11656625" cy="720725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700655" algn="l"/>
              </a:tabLst>
            </a:pPr>
            <a:r>
              <a:rPr lang="en-US" altLang="zh-CN" sz="2600" b="1" kern="100" dirty="0">
                <a:solidFill>
                  <a:srgbClr val="0000FF"/>
                </a:solidFill>
                <a:latin typeface="Times New Roman" panose="02020603050405020304"/>
                <a:ea typeface="仿宋_GB2312"/>
                <a:cs typeface="Times New Roman" panose="02020603050405020304"/>
              </a:rPr>
              <a:t>1</a:t>
            </a:r>
            <a:r>
              <a:rPr lang="zh-CN" altLang="en-US" sz="2600" b="1" kern="100" dirty="0">
                <a:solidFill>
                  <a:srgbClr val="0000FF"/>
                </a:solidFill>
                <a:latin typeface="Times New Roman" panose="02020603050405020304"/>
                <a:ea typeface="仿宋_GB2312"/>
                <a:cs typeface="Times New Roman" panose="02020603050405020304"/>
              </a:rPr>
              <a:t>、</a:t>
            </a:r>
            <a:r>
              <a:rPr lang="zh-CN" altLang="zh-CN" sz="2600" b="1" kern="100" dirty="0">
                <a:solidFill>
                  <a:srgbClr val="0000FF"/>
                </a:solidFill>
                <a:latin typeface="Times New Roman" panose="02020603050405020304"/>
                <a:ea typeface="仿宋_GB2312"/>
                <a:cs typeface="Times New Roman" panose="02020603050405020304"/>
              </a:rPr>
              <a:t>按力的作用效果分解法</a:t>
            </a:r>
            <a:endParaRPr lang="zh-CN" altLang="zh-CN" sz="1050" kern="100" dirty="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  <p:graphicFrame>
        <p:nvGraphicFramePr>
          <p:cNvPr id="2" name="对象 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97076" y="3000839"/>
          <a:ext cx="10985500" cy="177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359" name="Document" r:id="rId3" imgW="11035665" imgH="1787525" progId="Word.Document.8">
                  <p:embed/>
                </p:oleObj>
              </mc:Choice>
              <mc:Fallback>
                <p:oleObj name="Document" r:id="rId3" imgW="11035665" imgH="1787525" progId="Word.Document.8">
                  <p:embed/>
                  <p:pic>
                    <p:nvPicPr>
                      <p:cNvPr id="0" name="图片 1423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076" y="3000839"/>
                        <a:ext cx="10985500" cy="1770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42352" name="Picture 16" descr="Q180"/>
          <p:cNvPicPr>
            <a:picLocks noChangeAspect="1" noChangeArrowheads="1"/>
          </p:cNvPicPr>
          <p:nvPr>
            <p:custDataLst>
              <p:tags r:id="rId5"/>
            </p:custDataLst>
          </p:nvPr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2877" y="746358"/>
            <a:ext cx="3988428" cy="153401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矩形 6"/>
          <p:cNvSpPr/>
          <p:nvPr>
            <p:custDataLst>
              <p:tags r:id="rId7"/>
            </p:custDataLst>
          </p:nvPr>
        </p:nvSpPr>
        <p:spPr>
          <a:xfrm>
            <a:off x="133296" y="4267581"/>
            <a:ext cx="11656625" cy="720725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700655" algn="l"/>
              </a:tabLst>
            </a:pPr>
            <a:r>
              <a:rPr lang="en-US" altLang="zh-CN" sz="2600" b="1" kern="100" dirty="0">
                <a:solidFill>
                  <a:srgbClr val="0000FF"/>
                </a:solidFill>
                <a:latin typeface="Times New Roman" panose="02020603050405020304"/>
                <a:ea typeface="仿宋_GB2312"/>
                <a:cs typeface="Times New Roman" panose="02020603050405020304"/>
              </a:rPr>
              <a:t>2</a:t>
            </a:r>
            <a:r>
              <a:rPr lang="zh-CN" altLang="en-US" sz="2600" b="1" kern="100" dirty="0">
                <a:solidFill>
                  <a:srgbClr val="0000FF"/>
                </a:solidFill>
                <a:latin typeface="Times New Roman" panose="02020603050405020304"/>
                <a:ea typeface="仿宋_GB2312"/>
                <a:cs typeface="Times New Roman" panose="02020603050405020304"/>
              </a:rPr>
              <a:t>、</a:t>
            </a:r>
            <a:r>
              <a:rPr lang="zh-CN" altLang="zh-CN" sz="2600" b="1" kern="100" dirty="0">
                <a:solidFill>
                  <a:srgbClr val="0000FF"/>
                </a:solidFill>
                <a:latin typeface="Times New Roman" panose="02020603050405020304"/>
                <a:ea typeface="仿宋_GB2312"/>
                <a:cs typeface="Times New Roman" panose="02020603050405020304"/>
              </a:rPr>
              <a:t>正交分解法</a:t>
            </a:r>
            <a:endParaRPr lang="zh-CN" altLang="zh-CN" sz="1050" kern="100" dirty="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  <p:graphicFrame>
        <p:nvGraphicFramePr>
          <p:cNvPr id="3" name="对象 2"/>
          <p:cNvGraphicFramePr>
            <a:graphicFrameLocks noChangeAspect="1"/>
          </p:cNvGraphicFramePr>
          <p:nvPr>
            <p:custDataLst>
              <p:tags r:id="rId8"/>
            </p:custDataLst>
          </p:nvPr>
        </p:nvGraphicFramePr>
        <p:xfrm>
          <a:off x="196533" y="4824920"/>
          <a:ext cx="11460162" cy="1376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360" name="Document" r:id="rId9" imgW="11505565" imgH="1390650" progId="Word.Document.8">
                  <p:embed/>
                </p:oleObj>
              </mc:Choice>
              <mc:Fallback>
                <p:oleObj name="Document" r:id="rId9" imgW="11505565" imgH="1390650" progId="Word.Document.8">
                  <p:embed/>
                  <p:pic>
                    <p:nvPicPr>
                      <p:cNvPr id="0" name="图片 142359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96533" y="4824920"/>
                        <a:ext cx="11460162" cy="13763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标题 3"/>
          <p:cNvSpPr>
            <a:spLocks noGrp="1"/>
          </p:cNvSpPr>
          <p:nvPr>
            <p:ph type="title"/>
            <p:custDataLst>
              <p:tags r:id="rId11"/>
            </p:custDataLst>
          </p:nvPr>
        </p:nvSpPr>
        <p:spPr>
          <a:xfrm>
            <a:off x="514985" y="0"/>
            <a:ext cx="3215005" cy="636270"/>
          </a:xfrm>
        </p:spPr>
        <p:txBody>
          <a:bodyPr>
            <a:normAutofit fontScale="90000"/>
          </a:bodyPr>
          <a:p>
            <a:r>
              <a:rPr lang="zh-CN" altLang="en-US" sz="3200">
                <a:latin typeface="Arial" panose="020B0604020202020204" pitchFamily="34" charset="0"/>
                <a:ea typeface="华文楷体" panose="02010600040101010101" charset="-122"/>
                <a:cs typeface="Arial" panose="020B0604020202020204" pitchFamily="34" charset="0"/>
              </a:rPr>
              <a:t>•单个物体的</a:t>
            </a:r>
            <a:r>
              <a:rPr lang="zh-CN" altLang="en-US" sz="3200">
                <a:latin typeface="Arial" panose="020B0604020202020204" pitchFamily="34" charset="0"/>
                <a:ea typeface="华文楷体" panose="02010600040101010101" charset="-122"/>
                <a:cs typeface="Arial" panose="020B0604020202020204" pitchFamily="34" charset="0"/>
              </a:rPr>
              <a:t>平衡</a:t>
            </a:r>
            <a:endParaRPr lang="zh-CN" altLang="en-US" sz="3200">
              <a:latin typeface="Arial" panose="020B0604020202020204" pitchFamily="34" charset="0"/>
              <a:ea typeface="华文楷体" panose="02010600040101010101" charset="-122"/>
              <a:cs typeface="Arial" panose="020B0604020202020204" pitchFamily="3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58115" y="2146300"/>
            <a:ext cx="6096000" cy="4914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zh-CN" sz="2600" b="1" kern="100">
                <a:solidFill>
                  <a:srgbClr val="0000FF"/>
                </a:solidFill>
                <a:latin typeface="Times New Roman" panose="02020603050405020304"/>
                <a:ea typeface="仿宋_GB2312"/>
                <a:cs typeface="Times New Roman" panose="02020603050405020304"/>
                <a:sym typeface="+mn-ea"/>
              </a:rPr>
              <a:t>方法二：</a:t>
            </a:r>
            <a:r>
              <a:rPr lang="zh-CN" altLang="zh-CN" sz="2600" b="1" kern="100">
                <a:solidFill>
                  <a:srgbClr val="0000FF"/>
                </a:solidFill>
                <a:latin typeface="Times New Roman" panose="02020603050405020304"/>
                <a:ea typeface="仿宋_GB2312"/>
                <a:cs typeface="Times New Roman" panose="02020603050405020304"/>
                <a:sym typeface="+mn-ea"/>
              </a:rPr>
              <a:t>分解法</a:t>
            </a:r>
            <a:endParaRPr lang="zh-CN" altLang="zh-CN" sz="2600" b="1" kern="100">
              <a:solidFill>
                <a:srgbClr val="0000FF"/>
              </a:solidFill>
              <a:latin typeface="Times New Roman" panose="02020603050405020304"/>
              <a:ea typeface="仿宋_GB2312"/>
              <a:cs typeface="Times New Roman" panose="02020603050405020304"/>
              <a:sym typeface="+mn-ea"/>
            </a:endParaRPr>
          </a:p>
        </p:txBody>
      </p:sp>
    </p:spTree>
    <p:custDataLst>
      <p:tags r:id="rId1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291291" y="2800351"/>
            <a:ext cx="11656625" cy="720725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700655" algn="l"/>
              </a:tabLst>
            </a:pPr>
            <a:r>
              <a:rPr lang="zh-CN" altLang="zh-CN" sz="2600" b="1" kern="100" dirty="0">
                <a:solidFill>
                  <a:srgbClr val="0000FF"/>
                </a:solidFill>
                <a:latin typeface="Times New Roman" panose="02020603050405020304"/>
                <a:ea typeface="仿宋_GB2312"/>
                <a:cs typeface="Times New Roman" panose="02020603050405020304"/>
              </a:rPr>
              <a:t>方法</a:t>
            </a:r>
            <a:r>
              <a:rPr lang="zh-CN" altLang="zh-CN" sz="2600" b="1" kern="100" dirty="0">
                <a:solidFill>
                  <a:srgbClr val="0000FF"/>
                </a:solidFill>
                <a:latin typeface="Times New Roman" panose="02020603050405020304"/>
                <a:ea typeface="仿宋_GB2312"/>
                <a:cs typeface="Times New Roman" panose="02020603050405020304"/>
              </a:rPr>
              <a:t>三：力的三角形法</a:t>
            </a:r>
            <a:endParaRPr lang="zh-CN" altLang="zh-CN" sz="1050" kern="100" dirty="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  <p:graphicFrame>
        <p:nvGraphicFramePr>
          <p:cNvPr id="2" name="对象 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370111" y="3524794"/>
          <a:ext cx="10985500" cy="1579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823" name="Document" r:id="rId3" imgW="11035665" imgH="1589405" progId="Word.Document.8">
                  <p:embed/>
                </p:oleObj>
              </mc:Choice>
              <mc:Fallback>
                <p:oleObj name="Document" r:id="rId3" imgW="11035665" imgH="1589405" progId="Word.Document.8">
                  <p:embed/>
                  <p:pic>
                    <p:nvPicPr>
                      <p:cNvPr id="0" name="图片 1628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111" y="3524794"/>
                        <a:ext cx="10985500" cy="1579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62818" name="Picture 2" descr="Q181"/>
          <p:cNvPicPr>
            <a:picLocks noChangeAspect="1" noChangeArrowheads="1"/>
          </p:cNvPicPr>
          <p:nvPr>
            <p:custDataLst>
              <p:tags r:id="rId5"/>
            </p:custDataLst>
          </p:nvPr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6955" y="730514"/>
            <a:ext cx="4398521" cy="2069891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标题 2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>
          <a:xfrm>
            <a:off x="514985" y="0"/>
            <a:ext cx="3215005" cy="636270"/>
          </a:xfrm>
        </p:spPr>
        <p:txBody>
          <a:bodyPr>
            <a:normAutofit fontScale="90000"/>
          </a:bodyPr>
          <a:p>
            <a:r>
              <a:rPr lang="zh-CN" altLang="en-US" sz="3200">
                <a:latin typeface="Arial" panose="020B0604020202020204" pitchFamily="34" charset="0"/>
                <a:ea typeface="华文楷体" panose="02010600040101010101" charset="-122"/>
                <a:cs typeface="Arial" panose="020B0604020202020204" pitchFamily="34" charset="0"/>
              </a:rPr>
              <a:t>•单个物体的</a:t>
            </a:r>
            <a:r>
              <a:rPr lang="zh-CN" altLang="en-US" sz="3200">
                <a:latin typeface="Arial" panose="020B0604020202020204" pitchFamily="34" charset="0"/>
                <a:ea typeface="华文楷体" panose="02010600040101010101" charset="-122"/>
                <a:cs typeface="Arial" panose="020B0604020202020204" pitchFamily="34" charset="0"/>
              </a:rPr>
              <a:t>平衡</a:t>
            </a:r>
            <a:endParaRPr lang="zh-CN" altLang="en-US" sz="3200">
              <a:latin typeface="Arial" panose="020B0604020202020204" pitchFamily="34" charset="0"/>
              <a:ea typeface="华文楷体" panose="02010600040101010101" charset="-122"/>
              <a:cs typeface="Arial" panose="020B0604020202020204" pitchFamily="34" charset="0"/>
            </a:endParaRPr>
          </a:p>
        </p:txBody>
      </p:sp>
    </p:spTree>
    <p:custDataLst>
      <p:tags r:id="rId8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342900" y="1464945"/>
            <a:ext cx="11696700" cy="31076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800"/>
              <a:t>【巩固训练】用两根能承受的最大拉力相等，长度不等的细绳AO、BO，如图所示悬挂一个中空铁球，当在球内不断注入铁砂时，若绳子终将被拉断，则（　　）</a:t>
            </a:r>
            <a:endParaRPr lang="zh-CN" altLang="en-US" sz="2800"/>
          </a:p>
          <a:p>
            <a:r>
              <a:rPr lang="zh-CN" altLang="en-US" sz="2800"/>
              <a:t>A．AO段先断</a:t>
            </a:r>
            <a:endParaRPr lang="zh-CN" altLang="en-US" sz="2800"/>
          </a:p>
          <a:p>
            <a:r>
              <a:rPr lang="zh-CN" altLang="en-US" sz="2800"/>
              <a:t>B．BO段先断</a:t>
            </a:r>
            <a:endParaRPr lang="zh-CN" altLang="en-US" sz="2800"/>
          </a:p>
          <a:p>
            <a:r>
              <a:rPr lang="zh-CN" altLang="en-US" sz="2800"/>
              <a:t>C．AO、BO同时被拉断</a:t>
            </a:r>
            <a:endParaRPr lang="zh-CN" altLang="en-US" sz="2800"/>
          </a:p>
          <a:p>
            <a:r>
              <a:rPr lang="zh-CN" altLang="en-US" sz="2800"/>
              <a:t>D．条件不足，无法判断</a:t>
            </a:r>
            <a:endParaRPr lang="zh-CN" altLang="en-US" sz="2800"/>
          </a:p>
        </p:txBody>
      </p:sp>
      <p:pic>
        <p:nvPicPr>
          <p:cNvPr id="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7439025" y="2852420"/>
            <a:ext cx="2936240" cy="191833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1981200" y="2330450"/>
            <a:ext cx="40640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FF0000"/>
                </a:solidFill>
              </a:rPr>
              <a:t>B</a:t>
            </a:r>
            <a:endParaRPr lang="en-US" altLang="zh-CN" sz="2800">
              <a:solidFill>
                <a:srgbClr val="FF0000"/>
              </a:solidFill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272415" y="832485"/>
            <a:ext cx="11427460" cy="1383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800" b="1"/>
              <a:t>例题</a:t>
            </a:r>
            <a:r>
              <a:rPr lang="en-US" altLang="zh-CN" sz="2800" b="1"/>
              <a:t>2</a:t>
            </a:r>
            <a:r>
              <a:rPr lang="en-US" altLang="zh-CN" sz="2800"/>
              <a:t> </a:t>
            </a:r>
            <a:r>
              <a:rPr lang="zh-CN" altLang="en-US" sz="2800"/>
              <a:t>如图所示，甲、乙两个小球的质量均为m，两球间用细线连接，甲球用细线悬挂在天花板上．现分别用大小相等的力F水平向右拉两球，平衡时细线都被拉紧．则平衡时两球的可能位置是下列选项中的（　　）</a:t>
            </a:r>
            <a:endParaRPr lang="zh-CN" altLang="en-US" sz="2800"/>
          </a:p>
        </p:txBody>
      </p:sp>
      <p:pic>
        <p:nvPicPr>
          <p:cNvPr id="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9991725" y="2390775"/>
            <a:ext cx="1164590" cy="1978025"/>
          </a:xfrm>
          <a:prstGeom prst="rect">
            <a:avLst/>
          </a:prstGeom>
        </p:spPr>
      </p:pic>
      <p:sp>
        <p:nvSpPr>
          <p:cNvPr id="5" name="标题 4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514985" y="0"/>
            <a:ext cx="3215005" cy="636270"/>
          </a:xfrm>
        </p:spPr>
        <p:txBody>
          <a:bodyPr>
            <a:normAutofit/>
          </a:bodyPr>
          <a:p>
            <a:r>
              <a:rPr lang="zh-CN" altLang="en-US" sz="3200">
                <a:latin typeface="Arial" panose="020B0604020202020204" pitchFamily="34" charset="0"/>
                <a:ea typeface="华文楷体" panose="02010600040101010101" charset="-122"/>
                <a:cs typeface="Arial" panose="020B0604020202020204" pitchFamily="34" charset="0"/>
              </a:rPr>
              <a:t>•</a:t>
            </a:r>
            <a:r>
              <a:rPr lang="zh-CN" altLang="en-US" sz="3200">
                <a:latin typeface="Arial" panose="020B0604020202020204" pitchFamily="34" charset="0"/>
                <a:ea typeface="华文楷体" panose="02010600040101010101" charset="-122"/>
                <a:cs typeface="Arial" panose="020B0604020202020204" pitchFamily="34" charset="0"/>
              </a:rPr>
              <a:t>连接体的</a:t>
            </a:r>
            <a:r>
              <a:rPr lang="zh-CN" altLang="en-US" sz="3200">
                <a:latin typeface="Arial" panose="020B0604020202020204" pitchFamily="34" charset="0"/>
                <a:ea typeface="华文楷体" panose="02010600040101010101" charset="-122"/>
                <a:cs typeface="Arial" panose="020B0604020202020204" pitchFamily="34" charset="0"/>
              </a:rPr>
              <a:t>平衡</a:t>
            </a:r>
            <a:endParaRPr lang="zh-CN" altLang="en-US" sz="3200">
              <a:latin typeface="Arial" panose="020B0604020202020204" pitchFamily="34" charset="0"/>
              <a:ea typeface="华文楷体" panose="02010600040101010101" charset="-122"/>
              <a:cs typeface="Arial" panose="020B0604020202020204" pitchFamily="34" charset="0"/>
            </a:endParaRPr>
          </a:p>
        </p:txBody>
      </p:sp>
      <p:grpSp>
        <p:nvGrpSpPr>
          <p:cNvPr id="56" name="组合 55"/>
          <p:cNvGrpSpPr/>
          <p:nvPr/>
        </p:nvGrpSpPr>
        <p:grpSpPr>
          <a:xfrm>
            <a:off x="1594485" y="2557780"/>
            <a:ext cx="7978775" cy="3050540"/>
            <a:chOff x="2747" y="2802"/>
            <a:chExt cx="12565" cy="4804"/>
          </a:xfrm>
        </p:grpSpPr>
        <p:cxnSp>
          <p:nvCxnSpPr>
            <p:cNvPr id="7" name="直接连接符 6"/>
            <p:cNvCxnSpPr/>
            <p:nvPr>
              <p:custDataLst>
                <p:tags r:id="rId4"/>
              </p:custDataLst>
            </p:nvPr>
          </p:nvCxnSpPr>
          <p:spPr>
            <a:xfrm flipV="1">
              <a:off x="2747" y="3194"/>
              <a:ext cx="1834" cy="13"/>
            </a:xfrm>
            <a:prstGeom prst="line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8" name="直接连接符 7"/>
            <p:cNvCxnSpPr/>
            <p:nvPr>
              <p:custDataLst>
                <p:tags r:id="rId5"/>
              </p:custDataLst>
            </p:nvPr>
          </p:nvCxnSpPr>
          <p:spPr>
            <a:xfrm>
              <a:off x="3417" y="3249"/>
              <a:ext cx="405" cy="966"/>
            </a:xfrm>
            <a:prstGeom prst="line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9" name="椭圆 8"/>
            <p:cNvSpPr/>
            <p:nvPr>
              <p:custDataLst>
                <p:tags r:id="rId6"/>
              </p:custDataLst>
            </p:nvPr>
          </p:nvSpPr>
          <p:spPr>
            <a:xfrm>
              <a:off x="3621" y="4214"/>
              <a:ext cx="473" cy="423"/>
            </a:xfrm>
            <a:prstGeom prst="ellipse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cxnSp>
          <p:nvCxnSpPr>
            <p:cNvPr id="10" name="直接连接符 9"/>
            <p:cNvCxnSpPr>
              <a:stCxn id="9" idx="5"/>
              <a:endCxn id="11" idx="1"/>
            </p:cNvCxnSpPr>
            <p:nvPr>
              <p:custDataLst>
                <p:tags r:id="rId7"/>
              </p:custDataLst>
            </p:nvPr>
          </p:nvCxnSpPr>
          <p:spPr>
            <a:xfrm>
              <a:off x="4025" y="4575"/>
              <a:ext cx="1199" cy="1395"/>
            </a:xfrm>
            <a:prstGeom prst="line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11" name="椭圆 10"/>
            <p:cNvSpPr/>
            <p:nvPr>
              <p:custDataLst>
                <p:tags r:id="rId8"/>
              </p:custDataLst>
            </p:nvPr>
          </p:nvSpPr>
          <p:spPr>
            <a:xfrm>
              <a:off x="5154" y="5908"/>
              <a:ext cx="473" cy="423"/>
            </a:xfrm>
            <a:prstGeom prst="ellipse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cxnSp>
          <p:nvCxnSpPr>
            <p:cNvPr id="12" name="直接连接符 11"/>
            <p:cNvCxnSpPr/>
            <p:nvPr>
              <p:custDataLst>
                <p:tags r:id="rId9"/>
              </p:custDataLst>
            </p:nvPr>
          </p:nvCxnSpPr>
          <p:spPr>
            <a:xfrm flipV="1">
              <a:off x="6272" y="3176"/>
              <a:ext cx="1834" cy="13"/>
            </a:xfrm>
            <a:prstGeom prst="line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3" name="直接连接符 12"/>
            <p:cNvCxnSpPr/>
            <p:nvPr>
              <p:custDataLst>
                <p:tags r:id="rId10"/>
              </p:custDataLst>
            </p:nvPr>
          </p:nvCxnSpPr>
          <p:spPr>
            <a:xfrm>
              <a:off x="7147" y="3163"/>
              <a:ext cx="599" cy="2863"/>
            </a:xfrm>
            <a:prstGeom prst="line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14" name="椭圆 13"/>
            <p:cNvSpPr/>
            <p:nvPr>
              <p:custDataLst>
                <p:tags r:id="rId11"/>
              </p:custDataLst>
            </p:nvPr>
          </p:nvSpPr>
          <p:spPr>
            <a:xfrm>
              <a:off x="7147" y="4146"/>
              <a:ext cx="473" cy="423"/>
            </a:xfrm>
            <a:prstGeom prst="ellipse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5" name="椭圆 14"/>
            <p:cNvSpPr/>
            <p:nvPr>
              <p:custDataLst>
                <p:tags r:id="rId12"/>
              </p:custDataLst>
            </p:nvPr>
          </p:nvSpPr>
          <p:spPr>
            <a:xfrm>
              <a:off x="7620" y="5922"/>
              <a:ext cx="473" cy="423"/>
            </a:xfrm>
            <a:prstGeom prst="ellipse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>
              <p:custDataLst>
                <p:tags r:id="rId13"/>
              </p:custDataLst>
            </p:nvPr>
          </p:nvCxnSpPr>
          <p:spPr>
            <a:xfrm flipV="1">
              <a:off x="9672" y="3198"/>
              <a:ext cx="1834" cy="13"/>
            </a:xfrm>
            <a:prstGeom prst="line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7" name="直接连接符 16"/>
            <p:cNvCxnSpPr/>
            <p:nvPr>
              <p:custDataLst>
                <p:tags r:id="rId14"/>
              </p:custDataLst>
            </p:nvPr>
          </p:nvCxnSpPr>
          <p:spPr>
            <a:xfrm>
              <a:off x="10346" y="3198"/>
              <a:ext cx="846" cy="1102"/>
            </a:xfrm>
            <a:prstGeom prst="line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18" name="椭圆 17"/>
            <p:cNvSpPr/>
            <p:nvPr>
              <p:custDataLst>
                <p:tags r:id="rId15"/>
              </p:custDataLst>
            </p:nvPr>
          </p:nvSpPr>
          <p:spPr>
            <a:xfrm>
              <a:off x="11022" y="4238"/>
              <a:ext cx="473" cy="423"/>
            </a:xfrm>
            <a:prstGeom prst="ellipse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cxnSp>
          <p:nvCxnSpPr>
            <p:cNvPr id="19" name="直接连接符 18"/>
            <p:cNvCxnSpPr>
              <a:stCxn id="18" idx="5"/>
            </p:cNvCxnSpPr>
            <p:nvPr>
              <p:custDataLst>
                <p:tags r:id="rId16"/>
              </p:custDataLst>
            </p:nvPr>
          </p:nvCxnSpPr>
          <p:spPr>
            <a:xfrm>
              <a:off x="11426" y="4599"/>
              <a:ext cx="431" cy="1375"/>
            </a:xfrm>
            <a:prstGeom prst="line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20" name="椭圆 19"/>
            <p:cNvSpPr/>
            <p:nvPr>
              <p:custDataLst>
                <p:tags r:id="rId17"/>
              </p:custDataLst>
            </p:nvPr>
          </p:nvSpPr>
          <p:spPr>
            <a:xfrm>
              <a:off x="11506" y="5812"/>
              <a:ext cx="473" cy="423"/>
            </a:xfrm>
            <a:prstGeom prst="ellipse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cxnSp>
          <p:nvCxnSpPr>
            <p:cNvPr id="21" name="直接连接符 20"/>
            <p:cNvCxnSpPr/>
            <p:nvPr>
              <p:custDataLst>
                <p:tags r:id="rId18"/>
              </p:custDataLst>
            </p:nvPr>
          </p:nvCxnSpPr>
          <p:spPr>
            <a:xfrm flipV="1">
              <a:off x="13478" y="3176"/>
              <a:ext cx="1834" cy="13"/>
            </a:xfrm>
            <a:prstGeom prst="line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2" name="直接连接符 21"/>
            <p:cNvCxnSpPr/>
            <p:nvPr>
              <p:custDataLst>
                <p:tags r:id="rId19"/>
              </p:custDataLst>
            </p:nvPr>
          </p:nvCxnSpPr>
          <p:spPr>
            <a:xfrm>
              <a:off x="14466" y="3188"/>
              <a:ext cx="2" cy="1307"/>
            </a:xfrm>
            <a:prstGeom prst="line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23" name="椭圆 22"/>
            <p:cNvSpPr/>
            <p:nvPr>
              <p:custDataLst>
                <p:tags r:id="rId20"/>
              </p:custDataLst>
            </p:nvPr>
          </p:nvSpPr>
          <p:spPr>
            <a:xfrm>
              <a:off x="14223" y="4228"/>
              <a:ext cx="473" cy="423"/>
            </a:xfrm>
            <a:prstGeom prst="ellipse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4" name="椭圆 23"/>
            <p:cNvSpPr/>
            <p:nvPr>
              <p:custDataLst>
                <p:tags r:id="rId21"/>
              </p:custDataLst>
            </p:nvPr>
          </p:nvSpPr>
          <p:spPr>
            <a:xfrm>
              <a:off x="14839" y="5690"/>
              <a:ext cx="473" cy="423"/>
            </a:xfrm>
            <a:prstGeom prst="ellipse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cxnSp>
          <p:nvCxnSpPr>
            <p:cNvPr id="25" name="直接连接符 24"/>
            <p:cNvCxnSpPr>
              <a:stCxn id="23" idx="5"/>
              <a:endCxn id="24" idx="0"/>
            </p:cNvCxnSpPr>
            <p:nvPr>
              <p:custDataLst>
                <p:tags r:id="rId22"/>
              </p:custDataLst>
            </p:nvPr>
          </p:nvCxnSpPr>
          <p:spPr>
            <a:xfrm>
              <a:off x="14627" y="4589"/>
              <a:ext cx="449" cy="1101"/>
            </a:xfrm>
            <a:prstGeom prst="line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6" name="直接连接符 25"/>
            <p:cNvCxnSpPr/>
            <p:nvPr>
              <p:custDataLst>
                <p:tags r:id="rId23"/>
              </p:custDataLst>
            </p:nvPr>
          </p:nvCxnSpPr>
          <p:spPr>
            <a:xfrm flipH="1">
              <a:off x="3015" y="2826"/>
              <a:ext cx="244" cy="361"/>
            </a:xfrm>
            <a:prstGeom prst="line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7" name="直接连接符 26"/>
            <p:cNvCxnSpPr/>
            <p:nvPr>
              <p:custDataLst>
                <p:tags r:id="rId24"/>
              </p:custDataLst>
            </p:nvPr>
          </p:nvCxnSpPr>
          <p:spPr>
            <a:xfrm flipH="1">
              <a:off x="3173" y="2835"/>
              <a:ext cx="244" cy="361"/>
            </a:xfrm>
            <a:prstGeom prst="line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8" name="直接连接符 27"/>
            <p:cNvCxnSpPr/>
            <p:nvPr>
              <p:custDataLst>
                <p:tags r:id="rId25"/>
              </p:custDataLst>
            </p:nvPr>
          </p:nvCxnSpPr>
          <p:spPr>
            <a:xfrm flipH="1">
              <a:off x="3366" y="2847"/>
              <a:ext cx="244" cy="361"/>
            </a:xfrm>
            <a:prstGeom prst="line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9" name="直接连接符 28"/>
            <p:cNvCxnSpPr/>
            <p:nvPr>
              <p:custDataLst>
                <p:tags r:id="rId26"/>
              </p:custDataLst>
            </p:nvPr>
          </p:nvCxnSpPr>
          <p:spPr>
            <a:xfrm flipH="1">
              <a:off x="3577" y="2847"/>
              <a:ext cx="244" cy="361"/>
            </a:xfrm>
            <a:prstGeom prst="line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30" name="直接连接符 29"/>
            <p:cNvCxnSpPr/>
            <p:nvPr>
              <p:custDataLst>
                <p:tags r:id="rId27"/>
              </p:custDataLst>
            </p:nvPr>
          </p:nvCxnSpPr>
          <p:spPr>
            <a:xfrm flipH="1">
              <a:off x="3800" y="2847"/>
              <a:ext cx="244" cy="361"/>
            </a:xfrm>
            <a:prstGeom prst="line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31" name="直接连接符 30"/>
            <p:cNvCxnSpPr/>
            <p:nvPr>
              <p:custDataLst>
                <p:tags r:id="rId28"/>
              </p:custDataLst>
            </p:nvPr>
          </p:nvCxnSpPr>
          <p:spPr>
            <a:xfrm flipH="1">
              <a:off x="4013" y="2823"/>
              <a:ext cx="244" cy="361"/>
            </a:xfrm>
            <a:prstGeom prst="line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32" name="直接连接符 31"/>
            <p:cNvCxnSpPr/>
            <p:nvPr>
              <p:custDataLst>
                <p:tags r:id="rId29"/>
              </p:custDataLst>
            </p:nvPr>
          </p:nvCxnSpPr>
          <p:spPr>
            <a:xfrm flipH="1">
              <a:off x="6622" y="2805"/>
              <a:ext cx="244" cy="361"/>
            </a:xfrm>
            <a:prstGeom prst="line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33" name="直接连接符 32"/>
            <p:cNvCxnSpPr/>
            <p:nvPr>
              <p:custDataLst>
                <p:tags r:id="rId30"/>
              </p:custDataLst>
            </p:nvPr>
          </p:nvCxnSpPr>
          <p:spPr>
            <a:xfrm flipH="1">
              <a:off x="6779" y="2814"/>
              <a:ext cx="244" cy="361"/>
            </a:xfrm>
            <a:prstGeom prst="line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34" name="直接连接符 33"/>
            <p:cNvCxnSpPr/>
            <p:nvPr>
              <p:custDataLst>
                <p:tags r:id="rId31"/>
              </p:custDataLst>
            </p:nvPr>
          </p:nvCxnSpPr>
          <p:spPr>
            <a:xfrm flipH="1">
              <a:off x="6973" y="2827"/>
              <a:ext cx="244" cy="361"/>
            </a:xfrm>
            <a:prstGeom prst="line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35" name="直接连接符 34"/>
            <p:cNvCxnSpPr/>
            <p:nvPr>
              <p:custDataLst>
                <p:tags r:id="rId32"/>
              </p:custDataLst>
            </p:nvPr>
          </p:nvCxnSpPr>
          <p:spPr>
            <a:xfrm flipH="1">
              <a:off x="7184" y="2827"/>
              <a:ext cx="244" cy="361"/>
            </a:xfrm>
            <a:prstGeom prst="line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36" name="直接连接符 35"/>
            <p:cNvCxnSpPr/>
            <p:nvPr>
              <p:custDataLst>
                <p:tags r:id="rId33"/>
              </p:custDataLst>
            </p:nvPr>
          </p:nvCxnSpPr>
          <p:spPr>
            <a:xfrm flipH="1">
              <a:off x="7406" y="2827"/>
              <a:ext cx="244" cy="361"/>
            </a:xfrm>
            <a:prstGeom prst="line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37" name="直接连接符 36"/>
            <p:cNvCxnSpPr/>
            <p:nvPr>
              <p:custDataLst>
                <p:tags r:id="rId34"/>
              </p:custDataLst>
            </p:nvPr>
          </p:nvCxnSpPr>
          <p:spPr>
            <a:xfrm flipH="1">
              <a:off x="7620" y="2802"/>
              <a:ext cx="244" cy="361"/>
            </a:xfrm>
            <a:prstGeom prst="line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38" name="直接连接符 37"/>
            <p:cNvCxnSpPr/>
            <p:nvPr>
              <p:custDataLst>
                <p:tags r:id="rId35"/>
              </p:custDataLst>
            </p:nvPr>
          </p:nvCxnSpPr>
          <p:spPr>
            <a:xfrm flipH="1">
              <a:off x="9959" y="2840"/>
              <a:ext cx="244" cy="361"/>
            </a:xfrm>
            <a:prstGeom prst="line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39" name="直接连接符 38"/>
            <p:cNvCxnSpPr/>
            <p:nvPr>
              <p:custDataLst>
                <p:tags r:id="rId36"/>
              </p:custDataLst>
            </p:nvPr>
          </p:nvCxnSpPr>
          <p:spPr>
            <a:xfrm flipH="1">
              <a:off x="10117" y="2848"/>
              <a:ext cx="244" cy="361"/>
            </a:xfrm>
            <a:prstGeom prst="line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40" name="直接连接符 39"/>
            <p:cNvCxnSpPr/>
            <p:nvPr>
              <p:custDataLst>
                <p:tags r:id="rId37"/>
              </p:custDataLst>
            </p:nvPr>
          </p:nvCxnSpPr>
          <p:spPr>
            <a:xfrm flipH="1">
              <a:off x="10310" y="2861"/>
              <a:ext cx="244" cy="361"/>
            </a:xfrm>
            <a:prstGeom prst="line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41" name="直接连接符 40"/>
            <p:cNvCxnSpPr/>
            <p:nvPr>
              <p:custDataLst>
                <p:tags r:id="rId38"/>
              </p:custDataLst>
            </p:nvPr>
          </p:nvCxnSpPr>
          <p:spPr>
            <a:xfrm flipH="1">
              <a:off x="10521" y="2861"/>
              <a:ext cx="244" cy="361"/>
            </a:xfrm>
            <a:prstGeom prst="line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42" name="直接连接符 41"/>
            <p:cNvCxnSpPr/>
            <p:nvPr>
              <p:custDataLst>
                <p:tags r:id="rId39"/>
              </p:custDataLst>
            </p:nvPr>
          </p:nvCxnSpPr>
          <p:spPr>
            <a:xfrm flipH="1">
              <a:off x="10744" y="2861"/>
              <a:ext cx="244" cy="361"/>
            </a:xfrm>
            <a:prstGeom prst="line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43" name="直接连接符 42"/>
            <p:cNvCxnSpPr/>
            <p:nvPr>
              <p:custDataLst>
                <p:tags r:id="rId40"/>
              </p:custDataLst>
            </p:nvPr>
          </p:nvCxnSpPr>
          <p:spPr>
            <a:xfrm flipH="1">
              <a:off x="10957" y="2837"/>
              <a:ext cx="244" cy="361"/>
            </a:xfrm>
            <a:prstGeom prst="line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44" name="直接连接符 43"/>
            <p:cNvCxnSpPr/>
            <p:nvPr>
              <p:custDataLst>
                <p:tags r:id="rId41"/>
              </p:custDataLst>
            </p:nvPr>
          </p:nvCxnSpPr>
          <p:spPr>
            <a:xfrm flipH="1">
              <a:off x="13841" y="2830"/>
              <a:ext cx="244" cy="361"/>
            </a:xfrm>
            <a:prstGeom prst="line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45" name="直接连接符 44"/>
            <p:cNvCxnSpPr/>
            <p:nvPr>
              <p:custDataLst>
                <p:tags r:id="rId42"/>
              </p:custDataLst>
            </p:nvPr>
          </p:nvCxnSpPr>
          <p:spPr>
            <a:xfrm flipH="1">
              <a:off x="13999" y="2838"/>
              <a:ext cx="244" cy="361"/>
            </a:xfrm>
            <a:prstGeom prst="line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46" name="直接连接符 45"/>
            <p:cNvCxnSpPr/>
            <p:nvPr>
              <p:custDataLst>
                <p:tags r:id="rId43"/>
              </p:custDataLst>
            </p:nvPr>
          </p:nvCxnSpPr>
          <p:spPr>
            <a:xfrm flipH="1">
              <a:off x="14192" y="2851"/>
              <a:ext cx="244" cy="361"/>
            </a:xfrm>
            <a:prstGeom prst="line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47" name="直接连接符 46"/>
            <p:cNvCxnSpPr/>
            <p:nvPr>
              <p:custDataLst>
                <p:tags r:id="rId44"/>
              </p:custDataLst>
            </p:nvPr>
          </p:nvCxnSpPr>
          <p:spPr>
            <a:xfrm flipH="1">
              <a:off x="14403" y="2851"/>
              <a:ext cx="244" cy="361"/>
            </a:xfrm>
            <a:prstGeom prst="line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48" name="直接连接符 47"/>
            <p:cNvCxnSpPr/>
            <p:nvPr>
              <p:custDataLst>
                <p:tags r:id="rId45"/>
              </p:custDataLst>
            </p:nvPr>
          </p:nvCxnSpPr>
          <p:spPr>
            <a:xfrm flipH="1">
              <a:off x="14626" y="2851"/>
              <a:ext cx="244" cy="361"/>
            </a:xfrm>
            <a:prstGeom prst="line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49" name="直接连接符 48"/>
            <p:cNvCxnSpPr/>
            <p:nvPr>
              <p:custDataLst>
                <p:tags r:id="rId46"/>
              </p:custDataLst>
            </p:nvPr>
          </p:nvCxnSpPr>
          <p:spPr>
            <a:xfrm flipH="1">
              <a:off x="14839" y="2827"/>
              <a:ext cx="244" cy="361"/>
            </a:xfrm>
            <a:prstGeom prst="line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50" name="文本框 49"/>
            <p:cNvSpPr txBox="1"/>
            <p:nvPr>
              <p:custDataLst>
                <p:tags r:id="rId47"/>
              </p:custDataLst>
            </p:nvPr>
          </p:nvSpPr>
          <p:spPr>
            <a:xfrm>
              <a:off x="4119" y="6784"/>
              <a:ext cx="588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2800"/>
                <a:t>A</a:t>
              </a:r>
              <a:endParaRPr lang="en-US" altLang="zh-CN" sz="2800"/>
            </a:p>
          </p:txBody>
        </p:sp>
        <p:sp>
          <p:nvSpPr>
            <p:cNvPr id="51" name="文本框 50"/>
            <p:cNvSpPr txBox="1"/>
            <p:nvPr>
              <p:custDataLst>
                <p:tags r:id="rId48"/>
              </p:custDataLst>
            </p:nvPr>
          </p:nvSpPr>
          <p:spPr>
            <a:xfrm>
              <a:off x="7276" y="6784"/>
              <a:ext cx="588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2800"/>
                <a:t>B</a:t>
              </a:r>
              <a:endParaRPr lang="en-US" altLang="zh-CN" sz="2800"/>
            </a:p>
          </p:txBody>
        </p:sp>
        <p:sp>
          <p:nvSpPr>
            <p:cNvPr id="52" name="文本框 51"/>
            <p:cNvSpPr txBox="1"/>
            <p:nvPr>
              <p:custDataLst>
                <p:tags r:id="rId49"/>
              </p:custDataLst>
            </p:nvPr>
          </p:nvSpPr>
          <p:spPr>
            <a:xfrm>
              <a:off x="10733" y="6784"/>
              <a:ext cx="588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2800"/>
                <a:t>C</a:t>
              </a:r>
              <a:endParaRPr lang="en-US" altLang="zh-CN" sz="2800"/>
            </a:p>
          </p:txBody>
        </p:sp>
        <p:sp>
          <p:nvSpPr>
            <p:cNvPr id="53" name="文本框 52"/>
            <p:cNvSpPr txBox="1"/>
            <p:nvPr>
              <p:custDataLst>
                <p:tags r:id="rId50"/>
              </p:custDataLst>
            </p:nvPr>
          </p:nvSpPr>
          <p:spPr>
            <a:xfrm>
              <a:off x="14495" y="6784"/>
              <a:ext cx="588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2800"/>
                <a:t>D</a:t>
              </a:r>
              <a:endParaRPr lang="en-US" altLang="zh-CN" sz="2800"/>
            </a:p>
          </p:txBody>
        </p:sp>
      </p:grpSp>
    </p:spTree>
    <p:custDataLst>
      <p:tags r:id="rId5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" name="矩形 6"/>
          <p:cNvSpPr/>
          <p:nvPr>
            <p:custDataLst>
              <p:tags r:id="rId1"/>
            </p:custDataLst>
          </p:nvPr>
        </p:nvSpPr>
        <p:spPr>
          <a:xfrm>
            <a:off x="245564" y="707007"/>
            <a:ext cx="11602033" cy="629443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600" dirty="0">
                <a:latin typeface="宋体" panose="02010600030101010101" pitchFamily="2" charset="-122"/>
                <a:ea typeface="微软雅黑" panose="020B0503020204020204" charset="-122"/>
                <a:cs typeface="Times New Roman" panose="02020603050405020304"/>
              </a:rPr>
              <a:t>“</a:t>
            </a:r>
            <a:r>
              <a:rPr lang="zh-CN" altLang="zh-CN" sz="2600" b="1" dirty="0">
                <a:latin typeface="Times New Roman" panose="02020603050405020304"/>
                <a:ea typeface="黑体" panose="02010609060101010101" pitchFamily="2" charset="-122"/>
                <a:cs typeface="Times New Roman" panose="02020603050405020304"/>
              </a:rPr>
              <a:t>整体法</a:t>
            </a:r>
            <a:r>
              <a:rPr lang="en-US" altLang="zh-CN" sz="2600" dirty="0">
                <a:latin typeface="宋体" panose="02010600030101010101" pitchFamily="2" charset="-122"/>
                <a:ea typeface="微软雅黑" panose="020B0503020204020204" charset="-122"/>
                <a:cs typeface="Times New Roman" panose="02020603050405020304"/>
              </a:rPr>
              <a:t>”</a:t>
            </a:r>
            <a:r>
              <a:rPr lang="zh-CN" altLang="zh-CN" sz="2600" b="1" dirty="0">
                <a:latin typeface="Times New Roman" panose="02020603050405020304"/>
                <a:ea typeface="黑体" panose="02010609060101010101" pitchFamily="2" charset="-122"/>
                <a:cs typeface="Times New Roman" panose="02020603050405020304"/>
              </a:rPr>
              <a:t>和</a:t>
            </a:r>
            <a:r>
              <a:rPr lang="en-US" altLang="zh-CN" sz="2600" dirty="0">
                <a:latin typeface="宋体" panose="02010600030101010101" pitchFamily="2" charset="-122"/>
                <a:ea typeface="微软雅黑" panose="020B0503020204020204" charset="-122"/>
                <a:cs typeface="Times New Roman" panose="02020603050405020304"/>
              </a:rPr>
              <a:t>“</a:t>
            </a:r>
            <a:r>
              <a:rPr lang="zh-CN" altLang="zh-CN" sz="2600" b="1" dirty="0">
                <a:latin typeface="Times New Roman" panose="02020603050405020304"/>
                <a:ea typeface="黑体" panose="02010609060101010101" pitchFamily="2" charset="-122"/>
                <a:cs typeface="Times New Roman" panose="02020603050405020304"/>
              </a:rPr>
              <a:t>隔离法</a:t>
            </a:r>
            <a:r>
              <a:rPr lang="en-US" altLang="zh-CN" sz="2600" dirty="0">
                <a:latin typeface="宋体" panose="02010600030101010101" pitchFamily="2" charset="-122"/>
                <a:ea typeface="微软雅黑" panose="020B0503020204020204" charset="-122"/>
                <a:cs typeface="Times New Roman" panose="02020603050405020304"/>
              </a:rPr>
              <a:t>”</a:t>
            </a:r>
            <a:r>
              <a:rPr lang="zh-CN" altLang="zh-CN" sz="2600" b="1" dirty="0">
                <a:latin typeface="Times New Roman" panose="02020603050405020304"/>
                <a:ea typeface="黑体" panose="02010609060101010101" pitchFamily="2" charset="-122"/>
                <a:cs typeface="Times New Roman" panose="02020603050405020304"/>
              </a:rPr>
              <a:t>处理连接体平衡问题</a:t>
            </a:r>
            <a:endParaRPr lang="zh-CN" altLang="zh-CN" sz="1050" kern="100" dirty="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538350" y="1492584"/>
          <a:ext cx="10971213" cy="4526280"/>
        </p:xfrm>
        <a:graphic>
          <a:graphicData uri="http://schemas.openxmlformats.org/drawingml/2006/table">
            <a:tbl>
              <a:tblPr/>
              <a:tblGrid>
                <a:gridCol w="1042265"/>
                <a:gridCol w="4514591"/>
                <a:gridCol w="5414357"/>
              </a:tblGrid>
              <a:tr h="0"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0655" algn="l"/>
                        </a:tabLst>
                      </a:pPr>
                      <a:r>
                        <a:rPr lang="en-US" sz="2600" i="1" kern="100">
                          <a:effectLst/>
                          <a:latin typeface="Times New Roman" panose="02020603050405020304"/>
                          <a:ea typeface="微软雅黑" panose="020B0503020204020204" charset="-122"/>
                          <a:cs typeface="Courier New" panose="02070309020205020404"/>
                        </a:rPr>
                        <a:t> 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0655" algn="l"/>
                        </a:tabLst>
                      </a:pPr>
                      <a:r>
                        <a:rPr lang="zh-CN" sz="2600" kern="100">
                          <a:effectLst/>
                          <a:latin typeface="Times New Roman" panose="02020603050405020304"/>
                          <a:ea typeface="微软雅黑" panose="020B0503020204020204" charset="-122"/>
                          <a:cs typeface="Times New Roman" panose="02020603050405020304"/>
                        </a:rPr>
                        <a:t>整体法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0655" algn="l"/>
                        </a:tabLst>
                      </a:pPr>
                      <a:r>
                        <a:rPr lang="zh-CN" sz="2600" kern="100">
                          <a:effectLst/>
                          <a:latin typeface="Times New Roman" panose="02020603050405020304"/>
                          <a:ea typeface="微软雅黑" panose="020B0503020204020204" charset="-122"/>
                          <a:cs typeface="Times New Roman" panose="02020603050405020304"/>
                        </a:rPr>
                        <a:t>隔离法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0655" algn="l"/>
                        </a:tabLst>
                      </a:pPr>
                      <a:r>
                        <a:rPr lang="zh-CN" sz="2600" kern="100">
                          <a:effectLst/>
                          <a:latin typeface="Times New Roman" panose="02020603050405020304"/>
                          <a:ea typeface="微软雅黑" panose="020B0503020204020204" charset="-122"/>
                          <a:cs typeface="Times New Roman" panose="02020603050405020304"/>
                        </a:rPr>
                        <a:t>概念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0655" algn="l"/>
                        </a:tabLst>
                      </a:pPr>
                      <a:r>
                        <a:rPr lang="zh-CN" sz="2600" kern="100">
                          <a:effectLst/>
                          <a:latin typeface="Times New Roman" panose="02020603050405020304"/>
                          <a:ea typeface="微软雅黑" panose="020B0503020204020204" charset="-122"/>
                          <a:cs typeface="Times New Roman" panose="02020603050405020304"/>
                        </a:rPr>
                        <a:t>将处于平衡状态的几个物体作为一个整体来分析的方法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0655" algn="l"/>
                        </a:tabLst>
                      </a:pPr>
                      <a:r>
                        <a:rPr lang="zh-CN" sz="2600" kern="100">
                          <a:effectLst/>
                          <a:latin typeface="Times New Roman" panose="02020603050405020304"/>
                          <a:ea typeface="微软雅黑" panose="020B0503020204020204" charset="-122"/>
                          <a:cs typeface="Times New Roman" panose="02020603050405020304"/>
                        </a:rPr>
                        <a:t>将单个物体作为研究对象与周围物体分隔开来分析的方法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0655" algn="l"/>
                        </a:tabLst>
                      </a:pPr>
                      <a:r>
                        <a:rPr lang="zh-CN" sz="2600" kern="100">
                          <a:effectLst/>
                          <a:latin typeface="Times New Roman" panose="02020603050405020304"/>
                          <a:ea typeface="微软雅黑" panose="020B0503020204020204" charset="-122"/>
                          <a:cs typeface="Times New Roman" panose="02020603050405020304"/>
                        </a:rPr>
                        <a:t>选用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0655" algn="l"/>
                        </a:tabLst>
                      </a:pPr>
                      <a:r>
                        <a:rPr lang="zh-CN" sz="2600" kern="100">
                          <a:effectLst/>
                          <a:latin typeface="Times New Roman" panose="02020603050405020304"/>
                          <a:ea typeface="微软雅黑" panose="020B0503020204020204" charset="-122"/>
                          <a:cs typeface="Times New Roman" panose="02020603050405020304"/>
                        </a:rPr>
                        <a:t>原则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0655" algn="l"/>
                        </a:tabLst>
                      </a:pPr>
                      <a:r>
                        <a:rPr lang="zh-CN" sz="2600" kern="100">
                          <a:effectLst/>
                          <a:latin typeface="Times New Roman" panose="02020603050405020304"/>
                          <a:ea typeface="微软雅黑" panose="020B0503020204020204" charset="-122"/>
                          <a:cs typeface="Times New Roman" panose="02020603050405020304"/>
                        </a:rPr>
                        <a:t>研究系统外的物体对系统整体的作用力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0655" algn="l"/>
                        </a:tabLst>
                      </a:pPr>
                      <a:r>
                        <a:rPr lang="zh-CN" sz="2600" kern="100">
                          <a:effectLst/>
                          <a:latin typeface="Times New Roman" panose="02020603050405020304"/>
                          <a:ea typeface="微软雅黑" panose="020B0503020204020204" charset="-122"/>
                          <a:cs typeface="Times New Roman" panose="02020603050405020304"/>
                        </a:rPr>
                        <a:t>研究系统内物体之间的相互作用力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0655" algn="l"/>
                        </a:tabLst>
                      </a:pPr>
                      <a:r>
                        <a:rPr lang="zh-CN" sz="2600" kern="100">
                          <a:effectLst/>
                          <a:latin typeface="Times New Roman" panose="02020603050405020304"/>
                          <a:ea typeface="微软雅黑" panose="020B0503020204020204" charset="-122"/>
                          <a:cs typeface="Times New Roman" panose="02020603050405020304"/>
                        </a:rPr>
                        <a:t>注意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0655" algn="l"/>
                        </a:tabLst>
                      </a:pPr>
                      <a:r>
                        <a:rPr lang="zh-CN" sz="2600" kern="100">
                          <a:effectLst/>
                          <a:latin typeface="Times New Roman" panose="02020603050405020304"/>
                          <a:ea typeface="微软雅黑" panose="020B0503020204020204" charset="-122"/>
                          <a:cs typeface="Times New Roman" panose="02020603050405020304"/>
                        </a:rPr>
                        <a:t>事项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0655" algn="l"/>
                        </a:tabLst>
                      </a:pPr>
                      <a:r>
                        <a:rPr lang="zh-CN" sz="2600" kern="100">
                          <a:effectLst/>
                          <a:latin typeface="Times New Roman" panose="02020603050405020304"/>
                          <a:ea typeface="微软雅黑" panose="020B0503020204020204" charset="-122"/>
                          <a:cs typeface="Times New Roman" panose="02020603050405020304"/>
                        </a:rPr>
                        <a:t>受力分析时不要再考虑系统内部物体间的相互作用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0655" algn="l"/>
                        </a:tabLst>
                      </a:pPr>
                      <a:r>
                        <a:rPr lang="zh-CN" sz="2600" kern="100" dirty="0">
                          <a:effectLst/>
                          <a:latin typeface="Times New Roman" panose="02020603050405020304"/>
                          <a:ea typeface="微软雅黑" panose="020B0503020204020204" charset="-122"/>
                          <a:cs typeface="Times New Roman" panose="02020603050405020304"/>
                        </a:rPr>
                        <a:t>一般隔离受力较少的物体</a:t>
                      </a:r>
                      <a:endParaRPr lang="zh-CN" sz="1050" kern="100" dirty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custDataLst>
      <p:tags r:id="rId3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5" name="文本框 54"/>
          <p:cNvSpPr txBox="1"/>
          <p:nvPr/>
        </p:nvSpPr>
        <p:spPr>
          <a:xfrm>
            <a:off x="360045" y="1884045"/>
            <a:ext cx="11132185" cy="13836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/>
              <a:t>思考：若是三个完全相同的小球被三根细线悬挂在天花板上，且每个小球都受到水平向右，大小相同的力</a:t>
            </a:r>
            <a:r>
              <a:rPr lang="en-US" altLang="zh-CN" sz="2800"/>
              <a:t>F</a:t>
            </a:r>
            <a:r>
              <a:rPr lang="zh-CN" altLang="en-US" sz="2800"/>
              <a:t>，系统静止时，小球的位置如何？每根细线与竖直方向的夹角有什么样的关系？</a:t>
            </a:r>
            <a:endParaRPr lang="zh-CN" altLang="en-US" sz="280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  <p:bldP spid="55" grpId="1"/>
    </p:bldLst>
  </p:timing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00.xml><?xml version="1.0" encoding="utf-8"?>
<p:tagLst xmlns:p="http://schemas.openxmlformats.org/presentationml/2006/main">
  <p:tag name="KSO_WM_BEAUTIFY_FLAG" val=""/>
</p:tagLst>
</file>

<file path=ppt/tags/tag101.xml><?xml version="1.0" encoding="utf-8"?>
<p:tagLst xmlns:p="http://schemas.openxmlformats.org/presentationml/2006/main">
  <p:tag name="KSO_WM_BEAUTIFY_FLAG" val=""/>
</p:tagLst>
</file>

<file path=ppt/tags/tag102.xml><?xml version="1.0" encoding="utf-8"?>
<p:tagLst xmlns:p="http://schemas.openxmlformats.org/presentationml/2006/main">
  <p:tag name="KSO_WM_BEAUTIFY_FLAG" val=""/>
</p:tagLst>
</file>

<file path=ppt/tags/tag103.xml><?xml version="1.0" encoding="utf-8"?>
<p:tagLst xmlns:p="http://schemas.openxmlformats.org/presentationml/2006/main">
  <p:tag name="KSO_WM_BEAUTIFY_FLAG" val=""/>
</p:tagLst>
</file>

<file path=ppt/tags/tag104.xml><?xml version="1.0" encoding="utf-8"?>
<p:tagLst xmlns:p="http://schemas.openxmlformats.org/presentationml/2006/main">
  <p:tag name="KSO_WM_BEAUTIFY_FLAG" val=""/>
</p:tagLst>
</file>

<file path=ppt/tags/tag105.xml><?xml version="1.0" encoding="utf-8"?>
<p:tagLst xmlns:p="http://schemas.openxmlformats.org/presentationml/2006/main">
  <p:tag name="KSO_WM_BEAUTIFY_FLAG" val=""/>
</p:tagLst>
</file>

<file path=ppt/tags/tag106.xml><?xml version="1.0" encoding="utf-8"?>
<p:tagLst xmlns:p="http://schemas.openxmlformats.org/presentationml/2006/main">
  <p:tag name="KSO_WM_BEAUTIFY_FLAG" val=""/>
</p:tagLst>
</file>

<file path=ppt/tags/tag107.xml><?xml version="1.0" encoding="utf-8"?>
<p:tagLst xmlns:p="http://schemas.openxmlformats.org/presentationml/2006/main">
  <p:tag name="KSO_WM_BEAUTIFY_FLAG" val=""/>
</p:tagLst>
</file>

<file path=ppt/tags/tag108.xml><?xml version="1.0" encoding="utf-8"?>
<p:tagLst xmlns:p="http://schemas.openxmlformats.org/presentationml/2006/main">
  <p:tag name="KSO_WM_BEAUTIFY_FLAG" val=""/>
</p:tagLst>
</file>

<file path=ppt/tags/tag109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0.xml><?xml version="1.0" encoding="utf-8"?>
<p:tagLst xmlns:p="http://schemas.openxmlformats.org/presentationml/2006/main">
  <p:tag name="KSO_WM_BEAUTIFY_FLAG" val=""/>
</p:tagLst>
</file>

<file path=ppt/tags/tag111.xml><?xml version="1.0" encoding="utf-8"?>
<p:tagLst xmlns:p="http://schemas.openxmlformats.org/presentationml/2006/main">
  <p:tag name="KSO_WM_BEAUTIFY_FLAG" val=""/>
</p:tagLst>
</file>

<file path=ppt/tags/tag112.xml><?xml version="1.0" encoding="utf-8"?>
<p:tagLst xmlns:p="http://schemas.openxmlformats.org/presentationml/2006/main">
  <p:tag name="KSO_WM_BEAUTIFY_FLAG" val=""/>
</p:tagLst>
</file>

<file path=ppt/tags/tag113.xml><?xml version="1.0" encoding="utf-8"?>
<p:tagLst xmlns:p="http://schemas.openxmlformats.org/presentationml/2006/main">
  <p:tag name="KSO_WM_BEAUTIFY_FLAG" val=""/>
</p:tagLst>
</file>

<file path=ppt/tags/tag114.xml><?xml version="1.0" encoding="utf-8"?>
<p:tagLst xmlns:p="http://schemas.openxmlformats.org/presentationml/2006/main">
  <p:tag name="KSO_WM_BEAUTIFY_FLAG" val=""/>
</p:tagLst>
</file>

<file path=ppt/tags/tag115.xml><?xml version="1.0" encoding="utf-8"?>
<p:tagLst xmlns:p="http://schemas.openxmlformats.org/presentationml/2006/main">
  <p:tag name="KSO_WM_BEAUTIFY_FLAG" val=""/>
</p:tagLst>
</file>

<file path=ppt/tags/tag116.xml><?xml version="1.0" encoding="utf-8"?>
<p:tagLst xmlns:p="http://schemas.openxmlformats.org/presentationml/2006/main">
  <p:tag name="KSO_WM_BEAUTIFY_FLAG" val=""/>
</p:tagLst>
</file>

<file path=ppt/tags/tag117.xml><?xml version="1.0" encoding="utf-8"?>
<p:tagLst xmlns:p="http://schemas.openxmlformats.org/presentationml/2006/main">
  <p:tag name="KSO_WM_BEAUTIFY_FLAG" val=""/>
</p:tagLst>
</file>

<file path=ppt/tags/tag118.xml><?xml version="1.0" encoding="utf-8"?>
<p:tagLst xmlns:p="http://schemas.openxmlformats.org/presentationml/2006/main">
  <p:tag name="KSO_WM_BEAUTIFY_FLAG" val=""/>
</p:tagLst>
</file>

<file path=ppt/tags/tag119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20.xml><?xml version="1.0" encoding="utf-8"?>
<p:tagLst xmlns:p="http://schemas.openxmlformats.org/presentationml/2006/main">
  <p:tag name="KSO_WM_BEAUTIFY_FLAG" val=""/>
</p:tagLst>
</file>

<file path=ppt/tags/tag121.xml><?xml version="1.0" encoding="utf-8"?>
<p:tagLst xmlns:p="http://schemas.openxmlformats.org/presentationml/2006/main">
  <p:tag name="KSO_WM_BEAUTIFY_FLAG" val=""/>
</p:tagLst>
</file>

<file path=ppt/tags/tag122.xml><?xml version="1.0" encoding="utf-8"?>
<p:tagLst xmlns:p="http://schemas.openxmlformats.org/presentationml/2006/main">
  <p:tag name="KSO_WM_BEAUTIFY_FLAG" val=""/>
</p:tagLst>
</file>

<file path=ppt/tags/tag123.xml><?xml version="1.0" encoding="utf-8"?>
<p:tagLst xmlns:p="http://schemas.openxmlformats.org/presentationml/2006/main">
  <p:tag name="KSO_WM_BEAUTIFY_FLAG" val=""/>
</p:tagLst>
</file>

<file path=ppt/tags/tag124.xml><?xml version="1.0" encoding="utf-8"?>
<p:tagLst xmlns:p="http://schemas.openxmlformats.org/presentationml/2006/main">
  <p:tag name="KSO_WM_BEAUTIFY_FLAG" val=""/>
</p:tagLst>
</file>

<file path=ppt/tags/tag125.xml><?xml version="1.0" encoding="utf-8"?>
<p:tagLst xmlns:p="http://schemas.openxmlformats.org/presentationml/2006/main">
  <p:tag name="KSO_WM_BEAUTIFY_FLAG" val=""/>
</p:tagLst>
</file>

<file path=ppt/tags/tag126.xml><?xml version="1.0" encoding="utf-8"?>
<p:tagLst xmlns:p="http://schemas.openxmlformats.org/presentationml/2006/main">
  <p:tag name="KSO_WM_BEAUTIFY_FLAG" val=""/>
</p:tagLst>
</file>

<file path=ppt/tags/tag127.xml><?xml version="1.0" encoding="utf-8"?>
<p:tagLst xmlns:p="http://schemas.openxmlformats.org/presentationml/2006/main">
  <p:tag name="KSO_WM_BEAUTIFY_FLAG" val=""/>
</p:tagLst>
</file>

<file path=ppt/tags/tag128.xml><?xml version="1.0" encoding="utf-8"?>
<p:tagLst xmlns:p="http://schemas.openxmlformats.org/presentationml/2006/main">
  <p:tag name="KSO_WM_BEAUTIFY_FLAG" val=""/>
</p:tagLst>
</file>

<file path=ppt/tags/tag129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BEAUTIFY_FLAG" val=""/>
</p:tagLst>
</file>

<file path=ppt/tags/tag130.xml><?xml version="1.0" encoding="utf-8"?>
<p:tagLst xmlns:p="http://schemas.openxmlformats.org/presentationml/2006/main">
  <p:tag name="KSO_WM_BEAUTIFY_FLAG" val=""/>
</p:tagLst>
</file>

<file path=ppt/tags/tag131.xml><?xml version="1.0" encoding="utf-8"?>
<p:tagLst xmlns:p="http://schemas.openxmlformats.org/presentationml/2006/main">
  <p:tag name="KSO_WM_BEAUTIFY_FLAG" val=""/>
</p:tagLst>
</file>

<file path=ppt/tags/tag132.xml><?xml version="1.0" encoding="utf-8"?>
<p:tagLst xmlns:p="http://schemas.openxmlformats.org/presentationml/2006/main">
  <p:tag name="KSO_WM_BEAUTIFY_FLAG" val=""/>
</p:tagLst>
</file>

<file path=ppt/tags/tag133.xml><?xml version="1.0" encoding="utf-8"?>
<p:tagLst xmlns:p="http://schemas.openxmlformats.org/presentationml/2006/main">
  <p:tag name="KSO_WM_BEAUTIFY_FLAG" val=""/>
</p:tagLst>
</file>

<file path=ppt/tags/tag134.xml><?xml version="1.0" encoding="utf-8"?>
<p:tagLst xmlns:p="http://schemas.openxmlformats.org/presentationml/2006/main">
  <p:tag name="KSO_WM_BEAUTIFY_FLAG" val=""/>
</p:tagLst>
</file>

<file path=ppt/tags/tag135.xml><?xml version="1.0" encoding="utf-8"?>
<p:tagLst xmlns:p="http://schemas.openxmlformats.org/presentationml/2006/main">
  <p:tag name="KSO_WM_BEAUTIFY_FLAG" val=""/>
</p:tagLst>
</file>

<file path=ppt/tags/tag136.xml><?xml version="1.0" encoding="utf-8"?>
<p:tagLst xmlns:p="http://schemas.openxmlformats.org/presentationml/2006/main">
  <p:tag name="KSO_WM_BEAUTIFY_FLAG" val=""/>
</p:tagLst>
</file>

<file path=ppt/tags/tag137.xml><?xml version="1.0" encoding="utf-8"?>
<p:tagLst xmlns:p="http://schemas.openxmlformats.org/presentationml/2006/main">
  <p:tag name="KSO_WM_BEAUTIFY_FLAG" val=""/>
</p:tagLst>
</file>

<file path=ppt/tags/tag138.xml><?xml version="1.0" encoding="utf-8"?>
<p:tagLst xmlns:p="http://schemas.openxmlformats.org/presentationml/2006/main">
  <p:tag name="KSO_WM_BEAUTIFY_FLAG" val=""/>
</p:tagLst>
</file>

<file path=ppt/tags/tag139.xml><?xml version="1.0" encoding="utf-8"?>
<p:tagLst xmlns:p="http://schemas.openxmlformats.org/presentationml/2006/main">
  <p:tag name="KSO_WM_BEAUTIFY_FLAG" val=""/>
</p:tagLst>
</file>

<file path=ppt/tags/tag14.xml><?xml version="1.0" encoding="utf-8"?>
<p:tagLst xmlns:p="http://schemas.openxmlformats.org/presentationml/2006/main">
  <p:tag name="KSO_WM_BEAUTIFY_FLAG" val=""/>
</p:tagLst>
</file>

<file path=ppt/tags/tag140.xml><?xml version="1.0" encoding="utf-8"?>
<p:tagLst xmlns:p="http://schemas.openxmlformats.org/presentationml/2006/main">
  <p:tag name="KSO_WM_BEAUTIFY_FLAG" val=""/>
</p:tagLst>
</file>

<file path=ppt/tags/tag141.xml><?xml version="1.0" encoding="utf-8"?>
<p:tagLst xmlns:p="http://schemas.openxmlformats.org/presentationml/2006/main">
  <p:tag name="KSO_WM_BEAUTIFY_FLAG" val=""/>
</p:tagLst>
</file>

<file path=ppt/tags/tag142.xml><?xml version="1.0" encoding="utf-8"?>
<p:tagLst xmlns:p="http://schemas.openxmlformats.org/presentationml/2006/main">
  <p:tag name="KSO_WM_BEAUTIFY_FLAG" val=""/>
</p:tagLst>
</file>

<file path=ppt/tags/tag143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144.xml><?xml version="1.0" encoding="utf-8"?>
<p:tagLst xmlns:p="http://schemas.openxmlformats.org/presentationml/2006/main">
  <p:tag name="KSO_WM_BEAUTIFY_FLAG" val=""/>
</p:tagLst>
</file>

<file path=ppt/tags/tag145.xml><?xml version="1.0" encoding="utf-8"?>
<p:tagLst xmlns:p="http://schemas.openxmlformats.org/presentationml/2006/main">
  <p:tag name="KSO_WM_BEAUTIFY_FLAG" val=""/>
</p:tagLst>
</file>

<file path=ppt/tags/tag146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147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148.xml><?xml version="1.0" encoding="utf-8"?>
<p:tagLst xmlns:p="http://schemas.openxmlformats.org/presentationml/2006/main">
  <p:tag name="KSO_WM_BEAUTIFY_FLAG" val=""/>
</p:tagLst>
</file>

<file path=ppt/tags/tag149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0.xml><?xml version="1.0" encoding="utf-8"?>
<p:tagLst xmlns:p="http://schemas.openxmlformats.org/presentationml/2006/main">
  <p:tag name="KSO_WM_BEAUTIFY_FLAG" val=""/>
</p:tagLst>
</file>

<file path=ppt/tags/tag151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152.xml><?xml version="1.0" encoding="utf-8"?>
<p:tagLst xmlns:p="http://schemas.openxmlformats.org/presentationml/2006/main">
  <p:tag name="KSO_WM_BEAUTIFY_FLAG" val=""/>
</p:tagLst>
</file>

<file path=ppt/tags/tag153.xml><?xml version="1.0" encoding="utf-8"?>
<p:tagLst xmlns:p="http://schemas.openxmlformats.org/presentationml/2006/main">
  <p:tag name="KSO_WM_BEAUTIFY_FLAG" val=""/>
</p:tagLst>
</file>

<file path=ppt/tags/tag154.xml><?xml version="1.0" encoding="utf-8"?>
<p:tagLst xmlns:p="http://schemas.openxmlformats.org/presentationml/2006/main">
  <p:tag name="KSO_WM_BEAUTIFY_FLAG" val=""/>
</p:tagLst>
</file>

<file path=ppt/tags/tag155.xml><?xml version="1.0" encoding="utf-8"?>
<p:tagLst xmlns:p="http://schemas.openxmlformats.org/presentationml/2006/main">
  <p:tag name="KSO_WM_BEAUTIFY_FLAG" val=""/>
</p:tagLst>
</file>

<file path=ppt/tags/tag156.xml><?xml version="1.0" encoding="utf-8"?>
<p:tagLst xmlns:p="http://schemas.openxmlformats.org/presentationml/2006/main">
  <p:tag name="KSO_WM_BEAUTIFY_FLAG" val=""/>
</p:tagLst>
</file>

<file path=ppt/tags/tag157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158.xml><?xml version="1.0" encoding="utf-8"?>
<p:tagLst xmlns:p="http://schemas.openxmlformats.org/presentationml/2006/main">
  <p:tag name="KSO_WM_BEAUTIFY_FLAG" val=""/>
</p:tagLst>
</file>

<file path=ppt/tags/tag159.xml><?xml version="1.0" encoding="utf-8"?>
<p:tagLst xmlns:p="http://schemas.openxmlformats.org/presentationml/2006/main">
  <p:tag name="KSO_WM_BEAUTIFY_FLAG" val="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0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161.xml><?xml version="1.0" encoding="utf-8"?>
<p:tagLst xmlns:p="http://schemas.openxmlformats.org/presentationml/2006/main">
  <p:tag name="KSO_WM_BEAUTIFY_FLAG" val=""/>
</p:tagLst>
</file>

<file path=ppt/tags/tag162.xml><?xml version="1.0" encoding="utf-8"?>
<p:tagLst xmlns:p="http://schemas.openxmlformats.org/presentationml/2006/main">
  <p:tag name="KSO_WM_BEAUTIFY_FLAG" val=""/>
</p:tagLst>
</file>

<file path=ppt/tags/tag163.xml><?xml version="1.0" encoding="utf-8"?>
<p:tagLst xmlns:p="http://schemas.openxmlformats.org/presentationml/2006/main">
  <p:tag name="KSO_WM_BEAUTIFY_FLAG" val=""/>
</p:tagLst>
</file>

<file path=ppt/tags/tag164.xml><?xml version="1.0" encoding="utf-8"?>
<p:tagLst xmlns:p="http://schemas.openxmlformats.org/presentationml/2006/main">
  <p:tag name="KSO_WM_BEAUTIFY_FLAG" val=""/>
</p:tagLst>
</file>

<file path=ppt/tags/tag165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166.xml><?xml version="1.0" encoding="utf-8"?>
<p:tagLst xmlns:p="http://schemas.openxmlformats.org/presentationml/2006/main">
  <p:tag name="KSO_WM_BEAUTIFY_FLAG" val=""/>
</p:tagLst>
</file>

<file path=ppt/tags/tag167.xml><?xml version="1.0" encoding="utf-8"?>
<p:tagLst xmlns:p="http://schemas.openxmlformats.org/presentationml/2006/main">
  <p:tag name="KSO_WM_BEAUTIFY_FLAG" val=""/>
</p:tagLst>
</file>

<file path=ppt/tags/tag168.xml><?xml version="1.0" encoding="utf-8"?>
<p:tagLst xmlns:p="http://schemas.openxmlformats.org/presentationml/2006/main">
  <p:tag name="KSO_WM_BEAUTIFY_FLAG" val=""/>
</p:tagLst>
</file>

<file path=ppt/tags/tag169.xml><?xml version="1.0" encoding="utf-8"?>
<p:tagLst xmlns:p="http://schemas.openxmlformats.org/presentationml/2006/main">
  <p:tag name="KSO_WM_BEAUTIFY_FLAG" val="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70.xml><?xml version="1.0" encoding="utf-8"?>
<p:tagLst xmlns:p="http://schemas.openxmlformats.org/presentationml/2006/main">
  <p:tag name="KSO_WM_BEAUTIFY_FLAG" val=""/>
</p:tagLst>
</file>

<file path=ppt/tags/tag171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172.xml><?xml version="1.0" encoding="utf-8"?>
<p:tagLst xmlns:p="http://schemas.openxmlformats.org/presentationml/2006/main">
  <p:tag name="KSO_WM_BEAUTIFY_FLAG" val=""/>
</p:tagLst>
</file>

<file path=ppt/tags/tag173.xml><?xml version="1.0" encoding="utf-8"?>
<p:tagLst xmlns:p="http://schemas.openxmlformats.org/presentationml/2006/main">
  <p:tag name="KSO_WM_BEAUTIFY_FLAG" val=""/>
</p:tagLst>
</file>

<file path=ppt/tags/tag174.xml><?xml version="1.0" encoding="utf-8"?>
<p:tagLst xmlns:p="http://schemas.openxmlformats.org/presentationml/2006/main">
  <p:tag name="KSO_WM_BEAUTIFY_FLAG" val=""/>
</p:tagLst>
</file>

<file path=ppt/tags/tag175.xml><?xml version="1.0" encoding="utf-8"?>
<p:tagLst xmlns:p="http://schemas.openxmlformats.org/presentationml/2006/main">
  <p:tag name="KSO_WM_BEAUTIFY_FLAG" val=""/>
</p:tagLst>
</file>

<file path=ppt/tags/tag176.xml><?xml version="1.0" encoding="utf-8"?>
<p:tagLst xmlns:p="http://schemas.openxmlformats.org/presentationml/2006/main">
  <p:tag name="KSO_WM_BEAUTIFY_FLAG" val=""/>
</p:tagLst>
</file>

<file path=ppt/tags/tag177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178.xml><?xml version="1.0" encoding="utf-8"?>
<p:tagLst xmlns:p="http://schemas.openxmlformats.org/presentationml/2006/main">
  <p:tag name="KSO_WM_BEAUTIFY_FLAG" val=""/>
</p:tagLst>
</file>

<file path=ppt/tags/tag179.xml><?xml version="1.0" encoding="utf-8"?>
<p:tagLst xmlns:p="http://schemas.openxmlformats.org/presentationml/2006/main">
  <p:tag name="KSO_WM_BEAUTIFY_FLAG" val="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80.xml><?xml version="1.0" encoding="utf-8"?>
<p:tagLst xmlns:p="http://schemas.openxmlformats.org/presentationml/2006/main">
  <p:tag name="KSO_WM_BEAUTIFY_FLAG" val=""/>
</p:tagLst>
</file>

<file path=ppt/tags/tag181.xml><?xml version="1.0" encoding="utf-8"?>
<p:tagLst xmlns:p="http://schemas.openxmlformats.org/presentationml/2006/main">
  <p:tag name="KSO_WM_BEAUTIFY_FLAG" val=""/>
</p:tagLst>
</file>

<file path=ppt/tags/tag182.xml><?xml version="1.0" encoding="utf-8"?>
<p:tagLst xmlns:p="http://schemas.openxmlformats.org/presentationml/2006/main">
  <p:tag name="KSO_WM_BEAUTIFY_FLAG" val=""/>
</p:tagLst>
</file>

<file path=ppt/tags/tag183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184.xml><?xml version="1.0" encoding="utf-8"?>
<p:tagLst xmlns:p="http://schemas.openxmlformats.org/presentationml/2006/main">
  <p:tag name="KSO_WM_BEAUTIFY_FLAG" val=""/>
</p:tagLst>
</file>

<file path=ppt/tags/tag185.xml><?xml version="1.0" encoding="utf-8"?>
<p:tagLst xmlns:p="http://schemas.openxmlformats.org/presentationml/2006/main">
  <p:tag name="KSO_WM_BEAUTIFY_FLAG" val=""/>
</p:tagLst>
</file>

<file path=ppt/tags/tag186.xml><?xml version="1.0" encoding="utf-8"?>
<p:tagLst xmlns:p="http://schemas.openxmlformats.org/presentationml/2006/main">
  <p:tag name="KSO_WM_BEAUTIFY_FLAG" val=""/>
</p:tagLst>
</file>

<file path=ppt/tags/tag187.xml><?xml version="1.0" encoding="utf-8"?>
<p:tagLst xmlns:p="http://schemas.openxmlformats.org/presentationml/2006/main">
  <p:tag name="KSO_WM_BEAUTIFY_FLAG" val=""/>
</p:tagLst>
</file>

<file path=ppt/tags/tag188.xml><?xml version="1.0" encoding="utf-8"?>
<p:tagLst xmlns:p="http://schemas.openxmlformats.org/presentationml/2006/main">
  <p:tag name="KSO_WM_BEAUTIFY_FLAG" val=""/>
</p:tagLst>
</file>

<file path=ppt/tags/tag189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90.xml><?xml version="1.0" encoding="utf-8"?>
<p:tagLst xmlns:p="http://schemas.openxmlformats.org/presentationml/2006/main">
  <p:tag name="KSO_WM_BEAUTIFY_FLAG" val=""/>
</p:tagLst>
</file>

<file path=ppt/tags/tag191.xml><?xml version="1.0" encoding="utf-8"?>
<p:tagLst xmlns:p="http://schemas.openxmlformats.org/presentationml/2006/main">
  <p:tag name="KSO_WM_BEAUTIFY_FLAG" val=""/>
</p:tagLst>
</file>

<file path=ppt/tags/tag192.xml><?xml version="1.0" encoding="utf-8"?>
<p:tagLst xmlns:p="http://schemas.openxmlformats.org/presentationml/2006/main">
  <p:tag name="KSO_WM_BEAUTIFY_FLAG" val=""/>
</p:tagLst>
</file>

<file path=ppt/tags/tag193.xml><?xml version="1.0" encoding="utf-8"?>
<p:tagLst xmlns:p="http://schemas.openxmlformats.org/presentationml/2006/main">
  <p:tag name="KSO_WM_BEAUTIFY_FLAG" val=""/>
</p:tagLst>
</file>

<file path=ppt/tags/tag194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195.xml><?xml version="1.0" encoding="utf-8"?>
<p:tagLst xmlns:p="http://schemas.openxmlformats.org/presentationml/2006/main">
  <p:tag name="KSO_WM_BEAUTIFY_FLAG" val=""/>
</p:tagLst>
</file>

<file path=ppt/tags/tag196.xml><?xml version="1.0" encoding="utf-8"?>
<p:tagLst xmlns:p="http://schemas.openxmlformats.org/presentationml/2006/main">
  <p:tag name="KSO_WM_BEAUTIFY_FLAG" val=""/>
</p:tagLst>
</file>

<file path=ppt/tags/tag197.xml><?xml version="1.0" encoding="utf-8"?>
<p:tagLst xmlns:p="http://schemas.openxmlformats.org/presentationml/2006/main">
  <p:tag name="KSO_WM_BEAUTIFY_FLAG" val=""/>
</p:tagLst>
</file>

<file path=ppt/tags/tag198.xml><?xml version="1.0" encoding="utf-8"?>
<p:tagLst xmlns:p="http://schemas.openxmlformats.org/presentationml/2006/main">
  <p:tag name="KSO_WM_BEAUTIFY_FLAG" val=""/>
</p:tagLst>
</file>

<file path=ppt/tags/tag199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00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201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202.xml><?xml version="1.0" encoding="utf-8"?>
<p:tagLst xmlns:p="http://schemas.openxmlformats.org/presentationml/2006/main">
  <p:tag name="COMMONDATA" val="eyJoZGlkIjoiNTQwZGZjMWZhNWRiZTc2OGNiMzRmMzk3ZTFjMzllY2QifQ=="/>
  <p:tag name="KSO_WPP_MARK_KEY" val="9d82b5f3-f4f0-4627-acbb-2d8497851330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BEAUTIFY_FLAG" val="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6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7.xml><?xml version="1.0" encoding="utf-8"?>
<p:tagLst xmlns:p="http://schemas.openxmlformats.org/presentationml/2006/main">
  <p:tag name="KSO_WM_BEAUTIFY_FLAG" val=""/>
</p:tagLst>
</file>

<file path=ppt/tags/tag68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9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7.xml><?xml version="1.0" encoding="utf-8"?>
<p:tagLst xmlns:p="http://schemas.openxmlformats.org/presentationml/2006/main">
  <p:tag name="KSO_WM_BEAUTIFY_FLAG" val=""/>
</p:tagLst>
</file>

<file path=ppt/tags/tag70.xml><?xml version="1.0" encoding="utf-8"?>
<p:tagLst xmlns:p="http://schemas.openxmlformats.org/presentationml/2006/main">
  <p:tag name="KSO_WM_BEAUTIFY_FLAG" val=""/>
</p:tagLst>
</file>

<file path=ppt/tags/tag71.xml><?xml version="1.0" encoding="utf-8"?>
<p:tagLst xmlns:p="http://schemas.openxmlformats.org/presentationml/2006/main">
  <p:tag name="KSO_WM_BEAUTIFY_FLAG" val=""/>
</p:tagLst>
</file>

<file path=ppt/tags/tag72.xml><?xml version="1.0" encoding="utf-8"?>
<p:tagLst xmlns:p="http://schemas.openxmlformats.org/presentationml/2006/main">
  <p:tag name="KSO_WM_BEAUTIFY_FLAG" val=""/>
</p:tagLst>
</file>

<file path=ppt/tags/tag73.xml><?xml version="1.0" encoding="utf-8"?>
<p:tagLst xmlns:p="http://schemas.openxmlformats.org/presentationml/2006/main">
  <p:tag name="KSO_WM_BEAUTIFY_FLAG" val=""/>
</p:tagLst>
</file>

<file path=ppt/tags/tag74.xml><?xml version="1.0" encoding="utf-8"?>
<p:tagLst xmlns:p="http://schemas.openxmlformats.org/presentationml/2006/main">
  <p:tag name="KSO_WM_BEAUTIFY_FLAG" val=""/>
</p:tagLst>
</file>

<file path=ppt/tags/tag75.xml><?xml version="1.0" encoding="utf-8"?>
<p:tagLst xmlns:p="http://schemas.openxmlformats.org/presentationml/2006/main">
  <p:tag name="KSO_WM_BEAUTIFY_FLAG" val=""/>
</p:tagLst>
</file>

<file path=ppt/tags/tag76.xml><?xml version="1.0" encoding="utf-8"?>
<p:tagLst xmlns:p="http://schemas.openxmlformats.org/presentationml/2006/main">
  <p:tag name="KSO_WM_BEAUTIFY_FLAG" val=""/>
</p:tagLst>
</file>

<file path=ppt/tags/tag77.xml><?xml version="1.0" encoding="utf-8"?>
<p:tagLst xmlns:p="http://schemas.openxmlformats.org/presentationml/2006/main">
  <p:tag name="KSO_WM_BEAUTIFY_FLAG" val=""/>
</p:tagLst>
</file>

<file path=ppt/tags/tag78.xml><?xml version="1.0" encoding="utf-8"?>
<p:tagLst xmlns:p="http://schemas.openxmlformats.org/presentationml/2006/main">
  <p:tag name="KSO_WM_BEAUTIFY_FLAG" val=""/>
</p:tagLst>
</file>

<file path=ppt/tags/tag79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8.xml><?xml version="1.0" encoding="utf-8"?>
<p:tagLst xmlns:p="http://schemas.openxmlformats.org/presentationml/2006/main">
  <p:tag name="KSO_WM_BEAUTIFY_FLAG" val=""/>
</p:tagLst>
</file>

<file path=ppt/tags/tag80.xml><?xml version="1.0" encoding="utf-8"?>
<p:tagLst xmlns:p="http://schemas.openxmlformats.org/presentationml/2006/main">
  <p:tag name="KSO_WM_BEAUTIFY_FLAG" val=""/>
</p:tagLst>
</file>

<file path=ppt/tags/tag81.xml><?xml version="1.0" encoding="utf-8"?>
<p:tagLst xmlns:p="http://schemas.openxmlformats.org/presentationml/2006/main">
  <p:tag name="KSO_WM_BEAUTIFY_FLAG" val=""/>
</p:tagLst>
</file>

<file path=ppt/tags/tag82.xml><?xml version="1.0" encoding="utf-8"?>
<p:tagLst xmlns:p="http://schemas.openxmlformats.org/presentationml/2006/main">
  <p:tag name="KSO_WM_BEAUTIFY_FLAG" val=""/>
</p:tagLst>
</file>

<file path=ppt/tags/tag83.xml><?xml version="1.0" encoding="utf-8"?>
<p:tagLst xmlns:p="http://schemas.openxmlformats.org/presentationml/2006/main">
  <p:tag name="KSO_WM_BEAUTIFY_FLAG" val=""/>
</p:tagLst>
</file>

<file path=ppt/tags/tag84.xml><?xml version="1.0" encoding="utf-8"?>
<p:tagLst xmlns:p="http://schemas.openxmlformats.org/presentationml/2006/main">
  <p:tag name="KSO_WM_BEAUTIFY_FLAG" val=""/>
</p:tagLst>
</file>

<file path=ppt/tags/tag85.xml><?xml version="1.0" encoding="utf-8"?>
<p:tagLst xmlns:p="http://schemas.openxmlformats.org/presentationml/2006/main">
  <p:tag name="KSO_WM_BEAUTIFY_FLAG" val=""/>
</p:tagLst>
</file>

<file path=ppt/tags/tag86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87.xml><?xml version="1.0" encoding="utf-8"?>
<p:tagLst xmlns:p="http://schemas.openxmlformats.org/presentationml/2006/main">
  <p:tag name="KSO_WM_BEAUTIFY_FLAG" val=""/>
</p:tagLst>
</file>

<file path=ppt/tags/tag88.xml><?xml version="1.0" encoding="utf-8"?>
<p:tagLst xmlns:p="http://schemas.openxmlformats.org/presentationml/2006/main">
  <p:tag name="KSO_WM_BEAUTIFY_FLAG" val=""/>
</p:tagLst>
</file>

<file path=ppt/tags/tag89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ags/tag90.xml><?xml version="1.0" encoding="utf-8"?>
<p:tagLst xmlns:p="http://schemas.openxmlformats.org/presentationml/2006/main">
  <p:tag name="KSO_WM_BEAUTIFY_FLAG" val=""/>
</p:tagLst>
</file>

<file path=ppt/tags/tag91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92.xml><?xml version="1.0" encoding="utf-8"?>
<p:tagLst xmlns:p="http://schemas.openxmlformats.org/presentationml/2006/main">
  <p:tag name="KSO_WM_BEAUTIFY_FLAG" val=""/>
</p:tagLst>
</file>

<file path=ppt/tags/tag93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94.xml><?xml version="1.0" encoding="utf-8"?>
<p:tagLst xmlns:p="http://schemas.openxmlformats.org/presentationml/2006/main">
  <p:tag name="KSO_WM_BEAUTIFY_FLAG" val=""/>
</p:tagLst>
</file>

<file path=ppt/tags/tag95.xml><?xml version="1.0" encoding="utf-8"?>
<p:tagLst xmlns:p="http://schemas.openxmlformats.org/presentationml/2006/main">
  <p:tag name="KSO_WM_BEAUTIFY_FLAG" val=""/>
</p:tagLst>
</file>

<file path=ppt/tags/tag96.xml><?xml version="1.0" encoding="utf-8"?>
<p:tagLst xmlns:p="http://schemas.openxmlformats.org/presentationml/2006/main">
  <p:tag name="KSO_WM_BEAUTIFY_FLAG" val=""/>
</p:tagLst>
</file>

<file path=ppt/tags/tag97.xml><?xml version="1.0" encoding="utf-8"?>
<p:tagLst xmlns:p="http://schemas.openxmlformats.org/presentationml/2006/main">
  <p:tag name="KSO_WM_BEAUTIFY_FLAG" val=""/>
</p:tagLst>
</file>

<file path=ppt/tags/tag98.xml><?xml version="1.0" encoding="utf-8"?>
<p:tagLst xmlns:p="http://schemas.openxmlformats.org/presentationml/2006/main">
  <p:tag name="KSO_WM_BEAUTIFY_FLAG" val=""/>
</p:tagLst>
</file>

<file path=ppt/tags/tag9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/>
            </a:gs>
            <a:gs pos="100000">
              <a:schemeClr val="phClr">
                <a:lumMod val="85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2034</Words>
  <Application>WPS 演示</Application>
  <PresentationFormat>宽屏</PresentationFormat>
  <Paragraphs>155</Paragraphs>
  <Slides>20</Slides>
  <Notes>4</Notes>
  <HiddenSlides>0</HiddenSlides>
  <MMClips>0</MMClips>
  <ScaleCrop>false</ScaleCrop>
  <HeadingPairs>
    <vt:vector size="8" baseType="variant">
      <vt:variant>
        <vt:lpstr>已用的字体</vt:lpstr>
      </vt:variant>
      <vt:variant>
        <vt:i4>22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7</vt:i4>
      </vt:variant>
      <vt:variant>
        <vt:lpstr>幻灯片标题</vt:lpstr>
      </vt:variant>
      <vt:variant>
        <vt:i4>20</vt:i4>
      </vt:variant>
    </vt:vector>
  </HeadingPairs>
  <TitlesOfParts>
    <vt:vector size="50" baseType="lpstr">
      <vt:lpstr>Arial</vt:lpstr>
      <vt:lpstr>宋体</vt:lpstr>
      <vt:lpstr>Wingdings</vt:lpstr>
      <vt:lpstr>Wingdings</vt:lpstr>
      <vt:lpstr>华文楷体</vt:lpstr>
      <vt:lpstr>Times New Roman</vt:lpstr>
      <vt:lpstr>华文隶书</vt:lpstr>
      <vt:lpstr>微软雅黑</vt:lpstr>
      <vt:lpstr>华文行楷</vt:lpstr>
      <vt:lpstr>汉仪程行简</vt:lpstr>
      <vt:lpstr>Times New Roman</vt:lpstr>
      <vt:lpstr>Courier New</vt:lpstr>
      <vt:lpstr>华文细黑</vt:lpstr>
      <vt:lpstr>Arial</vt:lpstr>
      <vt:lpstr>黑体</vt:lpstr>
      <vt:lpstr>仿宋_GB2312</vt:lpstr>
      <vt:lpstr>仿宋</vt:lpstr>
      <vt:lpstr>Arial Unicode MS</vt:lpstr>
      <vt:lpstr>Calibri</vt:lpstr>
      <vt:lpstr>Cambria Math</vt:lpstr>
      <vt:lpstr>Symbol</vt:lpstr>
      <vt:lpstr>汉仪颜楷简</vt:lpstr>
      <vt:lpstr>Office 主题​​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PowerPoint 演示文稿</vt:lpstr>
      <vt:lpstr>•知识梳理</vt:lpstr>
      <vt:lpstr>•单个物体的平衡</vt:lpstr>
      <vt:lpstr>•单个物体的平衡</vt:lpstr>
      <vt:lpstr>•单个物体的平衡</vt:lpstr>
      <vt:lpstr>PowerPoint 演示文稿</vt:lpstr>
      <vt:lpstr>•连接体的平衡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•反馈练习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晴</cp:lastModifiedBy>
  <cp:revision>184</cp:revision>
  <dcterms:created xsi:type="dcterms:W3CDTF">2019-06-19T02:08:00Z</dcterms:created>
  <dcterms:modified xsi:type="dcterms:W3CDTF">2023-06-01T23:52:07Z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2052-11.1.0.14309</vt:lpwstr>
  </property>
  <property fmtid="{D5CDD505-2E9C-101B-9397-08002B2CF9AE}" pid="3" name="ICV">
    <vt:lpwstr>0097CABD74B441DAB2F7C964931B5D5B_11</vt:lpwstr>
  </property>
</Properties>
</file>