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60" r:id="rId4"/>
    <p:sldId id="261" r:id="rId5"/>
    <p:sldId id="266" r:id="rId6"/>
    <p:sldId id="267" r:id="rId7"/>
    <p:sldId id="268" r:id="rId8"/>
    <p:sldId id="269" r:id="rId9"/>
    <p:sldId id="270" r:id="rId10"/>
  </p:sldIdLst>
  <p:sldSz cx="9144000" cy="6858000" type="screen4x3"/>
  <p:notesSz cx="6858000" cy="9144000"/>
  <p:custDataLst>
    <p:tags r:id="rId15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7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c" initials="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76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5" Type="http://schemas.openxmlformats.org/officeDocument/2006/relationships/tags" Target="tags/tag1.xml"/><Relationship Id="rId14" Type="http://schemas.openxmlformats.org/officeDocument/2006/relationships/commentAuthors" Target="commentAuthors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2-21T09:02:38.679" idx="1">
    <p:pos x="10" y="10"/>
    <p:text/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9" name="文本框 99"/>
          <p:cNvSpPr txBox="1"/>
          <p:nvPr/>
        </p:nvSpPr>
        <p:spPr>
          <a:xfrm>
            <a:off x="-5080" y="260350"/>
            <a:ext cx="9142730" cy="60007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indent="266700"/>
            <a:r>
              <a:rPr altLang="zh-CN" sz="3200" b="1">
                <a:latin typeface="楷体" panose="02010609060101010101" charset="-122"/>
                <a:ea typeface="楷体" panose="02010609060101010101" charset="-122"/>
              </a:rPr>
              <a:t>17．（1</a:t>
            </a:r>
            <a:r>
              <a:rPr lang="en-US" sz="3200" b="1">
                <a:latin typeface="楷体" panose="02010609060101010101" charset="-122"/>
                <a:ea typeface="楷体" panose="02010609060101010101" charset="-122"/>
              </a:rPr>
              <a:t>3</a:t>
            </a:r>
            <a:r>
              <a:rPr altLang="zh-CN" sz="3200" b="1">
                <a:latin typeface="楷体" panose="02010609060101010101" charset="-122"/>
                <a:ea typeface="楷体" panose="02010609060101010101" charset="-122"/>
              </a:rPr>
              <a:t>分）</a:t>
            </a:r>
            <a:endParaRPr altLang="zh-CN" sz="3200" b="1">
              <a:latin typeface="楷体" panose="02010609060101010101" charset="-122"/>
              <a:ea typeface="楷体" panose="02010609060101010101" charset="-122"/>
            </a:endParaRPr>
          </a:p>
          <a:p>
            <a:pPr indent="266700"/>
            <a:r>
              <a:rPr altLang="zh-CN" sz="3200" b="1">
                <a:latin typeface="楷体" panose="02010609060101010101" charset="-122"/>
                <a:ea typeface="楷体" panose="02010609060101010101" charset="-122"/>
              </a:rPr>
              <a:t>（1）主要举措：编制保甲，维护社会治安；</a:t>
            </a:r>
            <a:r>
              <a:rPr altLang="zh-CN" sz="1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（2分）</a:t>
            </a:r>
            <a:r>
              <a:rPr altLang="zh-CN" sz="3200" b="1">
                <a:latin typeface="楷体" panose="02010609060101010101" charset="-122"/>
                <a:ea typeface="楷体" panose="02010609060101010101" charset="-122"/>
              </a:rPr>
              <a:t>推行乡约，教化百姓；</a:t>
            </a:r>
            <a:r>
              <a:rPr altLang="zh-CN" sz="1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（2分）</a:t>
            </a:r>
            <a:r>
              <a:rPr altLang="zh-CN" sz="3200" b="1">
                <a:latin typeface="楷体" panose="02010609060101010101" charset="-122"/>
                <a:ea typeface="楷体" panose="02010609060101010101" charset="-122"/>
              </a:rPr>
              <a:t>建立族正制，使宗族保甲乡约化；</a:t>
            </a:r>
            <a:r>
              <a:rPr altLang="zh-CN" sz="1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（2分）</a:t>
            </a:r>
            <a:endParaRPr altLang="zh-CN" sz="3200" b="1">
              <a:latin typeface="楷体" panose="02010609060101010101" charset="-122"/>
              <a:ea typeface="楷体" panose="02010609060101010101" charset="-122"/>
            </a:endParaRPr>
          </a:p>
          <a:p>
            <a:pPr indent="266700"/>
            <a:r>
              <a:rPr altLang="zh-CN" sz="3200" b="1">
                <a:latin typeface="楷体" panose="02010609060101010101" charset="-122"/>
                <a:ea typeface="楷体" panose="02010609060101010101" charset="-122"/>
              </a:rPr>
              <a:t>（2）史料价值：</a:t>
            </a:r>
            <a:r>
              <a:rPr altLang="zh-CN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材料一</a:t>
            </a:r>
            <a:r>
              <a:rPr altLang="zh-CN" sz="3200" b="1">
                <a:latin typeface="楷体" panose="02010609060101010101" charset="-122"/>
                <a:ea typeface="楷体" panose="02010609060101010101" charset="-122"/>
              </a:rPr>
              <a:t>依据的是个人文集</a:t>
            </a:r>
            <a:r>
              <a:rPr lang="zh-CN" sz="3200" b="1">
                <a:latin typeface="楷体" panose="02010609060101010101" charset="-122"/>
                <a:ea typeface="楷体" panose="02010609060101010101" charset="-122"/>
              </a:rPr>
              <a:t>，属于一手资料，</a:t>
            </a:r>
            <a:r>
              <a:rPr lang="zh-CN" sz="1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（</a:t>
            </a:r>
            <a:r>
              <a:rPr lang="en-US" altLang="zh-CN" sz="1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1</a:t>
            </a:r>
            <a:r>
              <a:rPr lang="zh-CN" altLang="en-US" sz="1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分</a:t>
            </a:r>
            <a:r>
              <a:rPr lang="zh-CN" sz="1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）</a:t>
            </a:r>
            <a:r>
              <a:rPr altLang="zh-CN" sz="3200" b="1">
                <a:latin typeface="楷体" panose="02010609060101010101" charset="-122"/>
                <a:ea typeface="楷体" panose="02010609060101010101" charset="-122"/>
              </a:rPr>
              <a:t>反映清朝士大夫对乡村治理的观念，</a:t>
            </a:r>
            <a:r>
              <a:rPr lang="zh-CN" sz="1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（</a:t>
            </a:r>
            <a:r>
              <a:rPr lang="en-US" altLang="zh-CN" sz="1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1</a:t>
            </a:r>
            <a:r>
              <a:rPr lang="zh-CN" altLang="en-US" sz="1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分</a:t>
            </a:r>
            <a:r>
              <a:rPr lang="zh-CN" sz="1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）</a:t>
            </a:r>
            <a:r>
              <a:rPr altLang="zh-CN" sz="3200" b="1">
                <a:latin typeface="楷体" panose="02010609060101010101" charset="-122"/>
                <a:ea typeface="楷体" panose="02010609060101010101" charset="-122"/>
                <a:sym typeface="+mn-ea"/>
              </a:rPr>
              <a:t>记述者为当事人，对研究江西乡村治理有较高史料价值</a:t>
            </a:r>
            <a:r>
              <a:rPr lang="zh-CN" sz="3200" b="1">
                <a:latin typeface="楷体" panose="02010609060101010101" charset="-122"/>
                <a:ea typeface="楷体" panose="02010609060101010101" charset="-122"/>
                <a:sym typeface="+mn-ea"/>
              </a:rPr>
              <a:t>；</a:t>
            </a:r>
            <a:r>
              <a:rPr altLang="zh-CN" sz="1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（</a:t>
            </a:r>
            <a:r>
              <a:rPr lang="en-US" sz="1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1</a:t>
            </a:r>
            <a:r>
              <a:rPr altLang="zh-CN" sz="1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分）</a:t>
            </a:r>
            <a:r>
              <a:rPr lang="zh-CN" sz="3200" b="1">
                <a:latin typeface="楷体" panose="02010609060101010101" charset="-122"/>
                <a:ea typeface="楷体" panose="02010609060101010101" charset="-122"/>
                <a:sym typeface="+mn-ea"/>
              </a:rPr>
              <a:t>但有一定的</a:t>
            </a:r>
            <a:r>
              <a:rPr altLang="zh-CN" sz="3200" b="1">
                <a:latin typeface="楷体" panose="02010609060101010101" charset="-122"/>
                <a:ea typeface="楷体" panose="02010609060101010101" charset="-122"/>
              </a:rPr>
              <a:t>主观</a:t>
            </a:r>
            <a:r>
              <a:rPr lang="zh-CN" sz="3200" b="1">
                <a:latin typeface="楷体" panose="02010609060101010101" charset="-122"/>
                <a:ea typeface="楷体" panose="02010609060101010101" charset="-122"/>
              </a:rPr>
              <a:t>性</a:t>
            </a:r>
            <a:r>
              <a:rPr altLang="zh-CN" sz="3200" b="1">
                <a:latin typeface="楷体" panose="02010609060101010101" charset="-122"/>
                <a:ea typeface="楷体" panose="02010609060101010101" charset="-122"/>
              </a:rPr>
              <a:t>；</a:t>
            </a:r>
            <a:r>
              <a:rPr altLang="zh-CN" sz="1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（</a:t>
            </a:r>
            <a:r>
              <a:rPr lang="en-US" sz="1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1</a:t>
            </a:r>
            <a:r>
              <a:rPr altLang="zh-CN" sz="1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分）</a:t>
            </a:r>
            <a:endParaRPr altLang="zh-CN" sz="18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indent="266700"/>
            <a:r>
              <a:rPr lang="en-US" sz="3200" b="1">
                <a:latin typeface="楷体" panose="02010609060101010101" charset="-122"/>
                <a:ea typeface="楷体" panose="02010609060101010101" charset="-122"/>
              </a:rPr>
              <a:t>  </a:t>
            </a:r>
            <a:r>
              <a:rPr altLang="zh-CN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材料二</a:t>
            </a:r>
            <a:r>
              <a:rPr altLang="zh-CN" sz="3200" b="1">
                <a:latin typeface="楷体" panose="02010609060101010101" charset="-122"/>
                <a:ea typeface="楷体" panose="02010609060101010101" charset="-122"/>
              </a:rPr>
              <a:t>论点依据的是奏折、朱批等档案资料，</a:t>
            </a:r>
            <a:r>
              <a:rPr lang="zh-CN" sz="3200" b="1">
                <a:latin typeface="楷体" panose="02010609060101010101" charset="-122"/>
                <a:ea typeface="楷体" panose="02010609060101010101" charset="-122"/>
              </a:rPr>
              <a:t>属于一手资料，</a:t>
            </a:r>
            <a:r>
              <a:rPr lang="zh-CN" sz="1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（</a:t>
            </a:r>
            <a:r>
              <a:rPr lang="en-US" altLang="zh-CN" sz="1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1</a:t>
            </a:r>
            <a:r>
              <a:rPr lang="zh-CN" altLang="en-US" sz="1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分</a:t>
            </a:r>
            <a:r>
              <a:rPr lang="zh-CN" sz="1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）</a:t>
            </a:r>
            <a:r>
              <a:rPr lang="zh-CN" sz="3200" b="1">
                <a:latin typeface="楷体" panose="02010609060101010101" charset="-122"/>
                <a:ea typeface="楷体" panose="02010609060101010101" charset="-122"/>
                <a:sym typeface="+mn-ea"/>
              </a:rPr>
              <a:t>可用于研究</a:t>
            </a:r>
            <a:r>
              <a:rPr altLang="zh-CN" sz="3200" b="1">
                <a:latin typeface="楷体" panose="02010609060101010101" charset="-122"/>
                <a:ea typeface="楷体" panose="02010609060101010101" charset="-122"/>
                <a:sym typeface="+mn-ea"/>
              </a:rPr>
              <a:t>雍正四年到乾隆十五年福建、浙江、广东、江西等地的</a:t>
            </a:r>
            <a:r>
              <a:rPr lang="zh-CN" sz="3200" b="1">
                <a:latin typeface="楷体" panose="02010609060101010101" charset="-122"/>
                <a:ea typeface="楷体" panose="02010609060101010101" charset="-122"/>
                <a:sym typeface="+mn-ea"/>
              </a:rPr>
              <a:t>乡村治理情况，</a:t>
            </a:r>
            <a:r>
              <a:rPr lang="zh-CN" sz="1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（</a:t>
            </a:r>
            <a:r>
              <a:rPr lang="en-US" altLang="zh-CN" sz="1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1</a:t>
            </a:r>
            <a:r>
              <a:rPr lang="zh-CN" altLang="en-US" sz="1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分</a:t>
            </a:r>
            <a:r>
              <a:rPr lang="zh-CN" sz="1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）</a:t>
            </a:r>
            <a:r>
              <a:rPr lang="zh-CN" sz="3200" b="1">
                <a:latin typeface="楷体" panose="02010609060101010101" charset="-122"/>
                <a:ea typeface="楷体" panose="02010609060101010101" charset="-122"/>
                <a:sym typeface="+mn-ea"/>
              </a:rPr>
              <a:t>全面性、</a:t>
            </a:r>
            <a:r>
              <a:rPr altLang="zh-CN" sz="3200" b="1">
                <a:latin typeface="楷体" panose="02010609060101010101" charset="-122"/>
                <a:ea typeface="楷体" panose="02010609060101010101" charset="-122"/>
              </a:rPr>
              <a:t>客观性和真实性较高；</a:t>
            </a:r>
            <a:r>
              <a:rPr altLang="zh-CN" sz="1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（</a:t>
            </a:r>
            <a:r>
              <a:rPr lang="en-US" sz="1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1</a:t>
            </a:r>
            <a:r>
              <a:rPr altLang="zh-CN" sz="1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分）</a:t>
            </a:r>
            <a:endParaRPr altLang="zh-CN" sz="18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23850" y="188595"/>
            <a:ext cx="8664575" cy="583565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t"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史料价值：史料类型</a:t>
            </a:r>
            <a:r>
              <a:rPr lang="en-US" altLang="zh-CN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+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整体价值</a:t>
            </a:r>
            <a:r>
              <a:rPr lang="en-US" altLang="zh-CN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+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具体研究价值</a:t>
            </a:r>
            <a:endParaRPr lang="zh-CN" altLang="en-US" sz="32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3" name="文本框 99"/>
          <p:cNvSpPr txBox="1"/>
          <p:nvPr/>
        </p:nvSpPr>
        <p:spPr>
          <a:xfrm>
            <a:off x="179705" y="116205"/>
            <a:ext cx="8648700" cy="590804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indent="266700"/>
            <a:endParaRPr lang="zh-CN" altLang="zh-CN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indent="266700"/>
            <a:r>
              <a:rPr lang="en-US" sz="3600" b="1">
                <a:latin typeface="楷体" panose="02010609060101010101" charset="-122"/>
                <a:ea typeface="楷体" panose="02010609060101010101" charset="-122"/>
              </a:rPr>
              <a:t>18.</a:t>
            </a:r>
            <a:r>
              <a:rPr altLang="zh-CN" sz="3600" b="1">
                <a:latin typeface="楷体" panose="02010609060101010101" charset="-122"/>
                <a:ea typeface="楷体" panose="02010609060101010101" charset="-122"/>
              </a:rPr>
              <a:t>（14分）</a:t>
            </a:r>
            <a:endParaRPr altLang="zh-CN" sz="3600" b="1">
              <a:latin typeface="楷体" panose="02010609060101010101" charset="-122"/>
              <a:ea typeface="楷体" panose="02010609060101010101" charset="-122"/>
            </a:endParaRPr>
          </a:p>
          <a:p>
            <a:pPr indent="266700"/>
            <a:r>
              <a:rPr altLang="zh-CN" sz="3600" b="1">
                <a:latin typeface="楷体" panose="02010609060101010101" charset="-122"/>
                <a:ea typeface="楷体" panose="02010609060101010101" charset="-122"/>
              </a:rPr>
              <a:t>（1）特点：主要集中于丝绸之路沿线；中国居主导地位；内容涵盖领域广；中外文明交融互鉴。</a:t>
            </a:r>
            <a:r>
              <a:rPr altLang="zh-CN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（</a:t>
            </a:r>
            <a:r>
              <a:rPr altLang="zh-CN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2分</a:t>
            </a:r>
            <a:r>
              <a:rPr lang="zh-CN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，</a:t>
            </a:r>
            <a:r>
              <a:rPr altLang="zh-CN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任答两点即可）</a:t>
            </a:r>
            <a:endParaRPr altLang="zh-CN" sz="24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indent="266700"/>
            <a:endParaRPr altLang="zh-CN" sz="3600" b="1">
              <a:latin typeface="楷体" panose="02010609060101010101" charset="-122"/>
              <a:ea typeface="楷体" panose="02010609060101010101" charset="-122"/>
            </a:endParaRPr>
          </a:p>
          <a:p>
            <a:pPr indent="266700"/>
            <a:r>
              <a:rPr altLang="zh-CN" sz="3600" b="1">
                <a:latin typeface="楷体" panose="02010609060101010101" charset="-122"/>
                <a:ea typeface="楷体" panose="02010609060101010101" charset="-122"/>
              </a:rPr>
              <a:t>原因：汉代开放的对外政策；张骞通西域和丝绸之路的开辟；汉代的统一强盛（汉代经济文化的发展）；中国手工业技术处于世界领先地位。</a:t>
            </a:r>
            <a:r>
              <a:rPr altLang="zh-CN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（</a:t>
            </a:r>
            <a:r>
              <a:rPr altLang="zh-CN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3分</a:t>
            </a:r>
            <a:r>
              <a:rPr lang="zh-CN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，</a:t>
            </a:r>
            <a:r>
              <a:rPr altLang="zh-CN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任答三点即可）</a:t>
            </a:r>
            <a:endParaRPr altLang="zh-CN" sz="3600" b="1">
              <a:latin typeface="楷体" panose="02010609060101010101" charset="-122"/>
              <a:ea typeface="楷体" panose="02010609060101010101" charset="-122"/>
            </a:endParaRPr>
          </a:p>
          <a:p>
            <a:pPr indent="266700"/>
            <a:endParaRPr altLang="zh-CN" sz="3600" b="1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3" name="文本框 99"/>
          <p:cNvSpPr txBox="1"/>
          <p:nvPr/>
        </p:nvSpPr>
        <p:spPr>
          <a:xfrm>
            <a:off x="179388" y="115888"/>
            <a:ext cx="8958262" cy="424624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indent="266700"/>
            <a:endParaRPr lang="zh-CN" altLang="zh-CN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indent="266700"/>
            <a:r>
              <a:rPr lang="en-US" sz="3600" b="1">
                <a:latin typeface="楷体" panose="02010609060101010101" charset="-122"/>
                <a:ea typeface="楷体" panose="02010609060101010101" charset="-122"/>
              </a:rPr>
              <a:t>18.</a:t>
            </a:r>
            <a:r>
              <a:rPr altLang="zh-CN" sz="3600" b="1">
                <a:latin typeface="楷体" panose="02010609060101010101" charset="-122"/>
                <a:ea typeface="楷体" panose="02010609060101010101" charset="-122"/>
              </a:rPr>
              <a:t>（14分）</a:t>
            </a:r>
            <a:endParaRPr altLang="zh-CN" sz="3600" b="1">
              <a:latin typeface="楷体" panose="02010609060101010101" charset="-122"/>
              <a:ea typeface="楷体" panose="02010609060101010101" charset="-122"/>
            </a:endParaRPr>
          </a:p>
          <a:p>
            <a:pPr indent="266700"/>
            <a:r>
              <a:rPr altLang="zh-CN" sz="3600" b="1">
                <a:latin typeface="楷体" panose="02010609060101010101" charset="-122"/>
                <a:ea typeface="楷体" panose="02010609060101010101" charset="-122"/>
              </a:rPr>
              <a:t>（2）特征：对西方事物的认知有一个由表及里的深入过程；对西方文明的认知经历从被动到主动学习实践的过程；学习西方先进文化的过程，也是国人反抗外来侵略、争取民族独立的过程。</a:t>
            </a:r>
            <a:r>
              <a:rPr altLang="zh-CN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（</a:t>
            </a:r>
            <a:r>
              <a:rPr altLang="zh-CN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每点1分，三点3分，意思相近即可）</a:t>
            </a:r>
            <a:endParaRPr altLang="zh-CN" sz="3600" b="1">
              <a:latin typeface="楷体" panose="02010609060101010101" charset="-122"/>
              <a:ea typeface="楷体" panose="02010609060101010101" charset="-122"/>
            </a:endParaRPr>
          </a:p>
          <a:p>
            <a:pPr indent="266700"/>
            <a:endParaRPr altLang="zh-CN" sz="3600" b="1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3" name="文本框 99"/>
          <p:cNvSpPr txBox="1"/>
          <p:nvPr/>
        </p:nvSpPr>
        <p:spPr>
          <a:xfrm>
            <a:off x="179388" y="115888"/>
            <a:ext cx="8958262" cy="627761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indent="266700"/>
            <a:endParaRPr lang="zh-CN" altLang="zh-CN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indent="266700"/>
            <a:r>
              <a:rPr lang="en-US" sz="3600" b="1">
                <a:latin typeface="楷体" panose="02010609060101010101" charset="-122"/>
                <a:ea typeface="楷体" panose="02010609060101010101" charset="-122"/>
              </a:rPr>
              <a:t>18.</a:t>
            </a:r>
            <a:r>
              <a:rPr altLang="zh-CN" sz="3600" b="1">
                <a:latin typeface="楷体" panose="02010609060101010101" charset="-122"/>
                <a:ea typeface="楷体" panose="02010609060101010101" charset="-122"/>
              </a:rPr>
              <a:t>（14分）</a:t>
            </a:r>
            <a:endParaRPr altLang="zh-CN" sz="3600" b="1">
              <a:latin typeface="楷体" panose="02010609060101010101" charset="-122"/>
              <a:ea typeface="楷体" panose="02010609060101010101" charset="-122"/>
            </a:endParaRPr>
          </a:p>
          <a:p>
            <a:pPr indent="266700"/>
            <a:r>
              <a:rPr altLang="zh-CN" sz="3600" b="1">
                <a:latin typeface="楷体" panose="02010609060101010101" charset="-122"/>
                <a:ea typeface="楷体" panose="02010609060101010101" charset="-122"/>
              </a:rPr>
              <a:t>（3）历史背景：世界经济全球化的推进；中国改革开放的不断深化；中国与周边国家共同发展的愿望；中国经济的迅速崛起；中国政府积极倡导和推动。</a:t>
            </a:r>
            <a:r>
              <a:rPr altLang="zh-CN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（每点1分，任答三点即可，3分）</a:t>
            </a:r>
            <a:endParaRPr altLang="zh-CN" sz="24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indent="266700"/>
            <a:r>
              <a:rPr altLang="zh-CN" sz="3600" b="1">
                <a:latin typeface="楷体" panose="02010609060101010101" charset="-122"/>
                <a:ea typeface="楷体" panose="02010609060101010101" charset="-122"/>
              </a:rPr>
              <a:t>评述：促进了中国和沿线各国经济发展；增进了中国和沿线国家家的友好关系；顺应了经济全球化的潮流；有利于构建公平公正的国际政治经济新秩序；共商共建共享理念成为全球治理共识。</a:t>
            </a:r>
            <a:r>
              <a:rPr altLang="zh-CN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（每点1分，任答三点即可，3分）</a:t>
            </a:r>
            <a:endParaRPr altLang="zh-CN" sz="24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3" name="文本框 99"/>
          <p:cNvSpPr txBox="1"/>
          <p:nvPr/>
        </p:nvSpPr>
        <p:spPr>
          <a:xfrm>
            <a:off x="179388" y="115888"/>
            <a:ext cx="8958262" cy="627761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indent="266700"/>
            <a:endParaRPr lang="zh-CN" altLang="zh-CN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indent="266700"/>
            <a:r>
              <a:rPr lang="en-US" sz="3600" b="1">
                <a:latin typeface="楷体" panose="02010609060101010101" charset="-122"/>
                <a:ea typeface="楷体" panose="02010609060101010101" charset="-122"/>
              </a:rPr>
              <a:t>18.</a:t>
            </a:r>
            <a:r>
              <a:rPr altLang="zh-CN" sz="3600" b="1">
                <a:latin typeface="楷体" panose="02010609060101010101" charset="-122"/>
                <a:ea typeface="楷体" panose="02010609060101010101" charset="-122"/>
              </a:rPr>
              <a:t>（14分）</a:t>
            </a:r>
            <a:endParaRPr altLang="zh-CN" sz="3600" b="1">
              <a:latin typeface="楷体" panose="02010609060101010101" charset="-122"/>
              <a:ea typeface="楷体" panose="02010609060101010101" charset="-122"/>
            </a:endParaRPr>
          </a:p>
          <a:p>
            <a:pPr indent="266700"/>
            <a:r>
              <a:rPr altLang="zh-CN" sz="3600" b="1">
                <a:latin typeface="楷体" panose="02010609060101010101" charset="-122"/>
                <a:ea typeface="楷体" panose="02010609060101010101" charset="-122"/>
              </a:rPr>
              <a:t>（3）历史背景：世界经济全球化的推进；中国改革开放的不断深化；中国与周边国家共同发展的愿望；中国经济的迅速崛起；中国政府积极倡导和推动。</a:t>
            </a:r>
            <a:r>
              <a:rPr altLang="zh-CN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（每点1分，任答三点即可，3分）</a:t>
            </a:r>
            <a:endParaRPr altLang="zh-CN" sz="24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indent="266700"/>
            <a:r>
              <a:rPr altLang="zh-CN" sz="3600" b="1">
                <a:latin typeface="楷体" panose="02010609060101010101" charset="-122"/>
                <a:ea typeface="楷体" panose="02010609060101010101" charset="-122"/>
              </a:rPr>
              <a:t>评述：促进了中国和沿线各国经济发展；增进了中国和沿线国家家的友好关系；顺应了经济全球化的潮流；有利于构建公平公正的国际政治经济新秩序；共商共建共享理念成为全球治理共识。</a:t>
            </a:r>
            <a:r>
              <a:rPr altLang="zh-CN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（每点1分，任答三点即可，3分）</a:t>
            </a:r>
            <a:endParaRPr altLang="zh-CN" sz="24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3" name="文本框 99"/>
          <p:cNvSpPr txBox="1"/>
          <p:nvPr/>
        </p:nvSpPr>
        <p:spPr>
          <a:xfrm>
            <a:off x="179388" y="115888"/>
            <a:ext cx="8958262" cy="60007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indent="266700"/>
            <a:r>
              <a:rPr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论题：</a:t>
            </a:r>
            <a:r>
              <a:rPr sz="2400" b="1">
                <a:latin typeface="楷体" panose="02010609060101010101" charset="-122"/>
                <a:ea typeface="楷体" panose="02010609060101010101" charset="-122"/>
              </a:rPr>
              <a:t>世界市场影响近代英国茶文化的发展。</a:t>
            </a:r>
            <a:r>
              <a:rPr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（2分）</a:t>
            </a:r>
            <a:endParaRPr sz="2400" b="1">
              <a:latin typeface="楷体" panose="02010609060101010101" charset="-122"/>
              <a:ea typeface="楷体" panose="02010609060101010101" charset="-122"/>
            </a:endParaRPr>
          </a:p>
          <a:p>
            <a:pPr indent="266700"/>
            <a:r>
              <a:rPr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阐述：</a:t>
            </a:r>
            <a:r>
              <a:rPr sz="2400" b="1">
                <a:latin typeface="楷体" panose="02010609060101010101" charset="-122"/>
                <a:ea typeface="楷体" panose="02010609060101010101" charset="-122"/>
              </a:rPr>
              <a:t>英国茶文化发展经历了漫长的历史时期，其发展程度深受世界市场的影响。17世纪，随着欧洲国家海外贸易发展和对外殖民扩张，世界市场逐渐形成和扩大，世界各地的经济联系和交流加强。茶叶进入英国，饮茶风尚先是带入皇家继而在上流社会刮起“饮茶风”。</a:t>
            </a:r>
            <a:r>
              <a:rPr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（3分）</a:t>
            </a:r>
            <a:r>
              <a:rPr sz="2400" b="1">
                <a:latin typeface="楷体" panose="02010609060101010101" charset="-122"/>
                <a:ea typeface="楷体" panose="02010609060101010101" charset="-122"/>
              </a:rPr>
              <a:t>18世纪，随着英国的殖民扩张及其海外市场的扩大，其对外贸易迅速增长，这一时期英国的茶叶需求量以惊人的速度增长，英国人对茶的热爱超过了其他任何主要的西方国家。</a:t>
            </a:r>
            <a:r>
              <a:rPr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（3分）</a:t>
            </a:r>
            <a:r>
              <a:rPr sz="2400" b="1">
                <a:latin typeface="楷体" panose="02010609060101010101" charset="-122"/>
                <a:ea typeface="楷体" panose="02010609060101010101" charset="-122"/>
              </a:rPr>
              <a:t>19世纪，随着工业革命的开展，英国在世界范围内大规模倾销商品和掠夺原料，世界市场进一步形成，茶叶更是大量进入英国，英国人的饮茶习惯开始流行开来，茶叶消费也受到理性看待，并且各种茶风俗开始形成。</a:t>
            </a:r>
            <a:r>
              <a:rPr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（3分）</a:t>
            </a:r>
            <a:endParaRPr sz="24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indent="266700"/>
            <a:r>
              <a:rPr lang="zh-CN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小结：</a:t>
            </a:r>
            <a:r>
              <a:rPr sz="2400" b="1">
                <a:latin typeface="楷体" panose="02010609060101010101" charset="-122"/>
                <a:ea typeface="楷体" panose="02010609060101010101" charset="-122"/>
              </a:rPr>
              <a:t>总之，近代英国茶文化内容不断趋于丰富，并进一步 丰富了人们的日常生活。</a:t>
            </a:r>
            <a:r>
              <a:rPr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（2分）</a:t>
            </a:r>
            <a:endParaRPr sz="24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indent="266700"/>
            <a:r>
              <a:rPr sz="2400" b="1">
                <a:latin typeface="楷体" panose="02010609060101010101" charset="-122"/>
                <a:ea typeface="楷体" panose="02010609060101010101" charset="-122"/>
              </a:rPr>
              <a:t>（若从其他角度拟定论题，只要言之有理，论证充分，亦可得分）</a:t>
            </a:r>
            <a:endParaRPr sz="24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79705" y="5517515"/>
            <a:ext cx="8664575" cy="1076325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t"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围绕世界市场和茶文化发展，用</a:t>
            </a:r>
            <a:r>
              <a:rPr lang="en-US" altLang="zh-CN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3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个论据，每个论据从背景和表现来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阐述</a:t>
            </a:r>
            <a:endParaRPr lang="zh-CN" altLang="en-US" sz="32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3" name="文本框 99"/>
          <p:cNvSpPr txBox="1"/>
          <p:nvPr/>
        </p:nvSpPr>
        <p:spPr>
          <a:xfrm>
            <a:off x="179388" y="115888"/>
            <a:ext cx="8958262" cy="603123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indent="266700"/>
            <a:endParaRPr lang="zh-CN" altLang="zh-CN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indent="266700"/>
            <a:r>
              <a:rPr sz="3200" b="1">
                <a:latin typeface="楷体" panose="02010609060101010101" charset="-122"/>
                <a:ea typeface="楷体" panose="02010609060101010101" charset="-122"/>
              </a:rPr>
              <a:t>20．（12分）</a:t>
            </a:r>
            <a:endParaRPr sz="3200" b="1">
              <a:latin typeface="楷体" panose="02010609060101010101" charset="-122"/>
              <a:ea typeface="楷体" panose="02010609060101010101" charset="-122"/>
            </a:endParaRPr>
          </a:p>
          <a:p>
            <a:pPr indent="266700"/>
            <a:r>
              <a:rPr sz="3200" b="1">
                <a:latin typeface="楷体" panose="02010609060101010101" charset="-122"/>
                <a:ea typeface="楷体" panose="02010609060101010101" charset="-122"/>
              </a:rPr>
              <a:t>（1）原因：工业革命后，资本主义的扩张；</a:t>
            </a:r>
            <a:r>
              <a:rPr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（1分）</a:t>
            </a:r>
            <a:r>
              <a:rPr sz="3200" b="1">
                <a:latin typeface="楷体" panose="02010609060101010101" charset="-122"/>
                <a:ea typeface="楷体" panose="02010609060101010101" charset="-122"/>
              </a:rPr>
              <a:t>欧亚间主航路需要绕道好望角；</a:t>
            </a:r>
            <a:r>
              <a:rPr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（1分）</a:t>
            </a:r>
            <a:r>
              <a:rPr sz="3200" b="1">
                <a:latin typeface="楷体" panose="02010609060101010101" charset="-122"/>
                <a:ea typeface="楷体" panose="02010609060101010101" charset="-122"/>
              </a:rPr>
              <a:t>法国的大力支持；</a:t>
            </a:r>
            <a:r>
              <a:rPr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（1分）</a:t>
            </a:r>
            <a:r>
              <a:rPr sz="3200" b="1">
                <a:latin typeface="楷体" panose="02010609060101010101" charset="-122"/>
                <a:ea typeface="楷体" panose="02010609060101010101" charset="-122"/>
              </a:rPr>
              <a:t>成立股份公司筹集到大量资金。</a:t>
            </a:r>
            <a:r>
              <a:rPr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（1分）</a:t>
            </a:r>
            <a:endParaRPr sz="3200" b="1">
              <a:latin typeface="楷体" panose="02010609060101010101" charset="-122"/>
              <a:ea typeface="楷体" panose="02010609060101010101" charset="-122"/>
            </a:endParaRPr>
          </a:p>
          <a:p>
            <a:pPr indent="266700"/>
            <a:r>
              <a:rPr sz="3200" b="1">
                <a:latin typeface="楷体" panose="02010609060101010101" charset="-122"/>
                <a:ea typeface="楷体" panose="02010609060101010101" charset="-122"/>
              </a:rPr>
              <a:t>（2）作用：缩短了大西洋和太平洋之间的航行距离；</a:t>
            </a:r>
            <a:r>
              <a:rPr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（2分）</a:t>
            </a:r>
            <a:r>
              <a:rPr sz="3200" b="1">
                <a:latin typeface="楷体" panose="02010609060101010101" charset="-122"/>
                <a:ea typeface="楷体" panose="02010609060101010101" charset="-122"/>
              </a:rPr>
              <a:t>便利美国东西两岸的经济联系；</a:t>
            </a:r>
            <a:r>
              <a:rPr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（1分）</a:t>
            </a:r>
            <a:r>
              <a:rPr sz="3200" b="1">
                <a:latin typeface="楷体" panose="02010609060101010101" charset="-122"/>
                <a:ea typeface="楷体" panose="02010609060101010101" charset="-122"/>
              </a:rPr>
              <a:t>加强了美洲与亚洲、大洋洲之间的经贸往来。</a:t>
            </a:r>
            <a:r>
              <a:rPr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（1分）</a:t>
            </a:r>
            <a:endParaRPr sz="3200" b="1">
              <a:latin typeface="楷体" panose="02010609060101010101" charset="-122"/>
              <a:ea typeface="楷体" panose="02010609060101010101" charset="-122"/>
            </a:endParaRPr>
          </a:p>
          <a:p>
            <a:pPr indent="266700"/>
            <a:r>
              <a:rPr sz="3200" b="1">
                <a:latin typeface="楷体" panose="02010609060101010101" charset="-122"/>
                <a:ea typeface="楷体" panose="02010609060101010101" charset="-122"/>
              </a:rPr>
              <a:t>（3）共同政治意义：摆脱了殖民统治，获得国家完全独立；</a:t>
            </a:r>
            <a:r>
              <a:rPr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（2分）</a:t>
            </a:r>
            <a:r>
              <a:rPr sz="3200" b="1">
                <a:latin typeface="楷体" panose="02010609060101010101" charset="-122"/>
                <a:ea typeface="楷体" panose="02010609060101010101" charset="-122"/>
              </a:rPr>
              <a:t>维护了国家利益和尊严；</a:t>
            </a:r>
            <a:r>
              <a:rPr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（1分）</a:t>
            </a:r>
            <a:r>
              <a:rPr sz="3200" b="1">
                <a:latin typeface="楷体" panose="02010609060101010101" charset="-122"/>
                <a:ea typeface="楷体" panose="02010609060101010101" charset="-122"/>
              </a:rPr>
              <a:t>推动第三世界国家的崛起。</a:t>
            </a:r>
            <a:r>
              <a:rPr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（1分）</a:t>
            </a:r>
            <a:endParaRPr sz="24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PP_MARK_KEY" val="d97a34ec-0fbc-4b07-82da-963f9813abd3"/>
  <p:tag name="COMMONDATA" val="eyJoZGlkIjoiYzJmNDYwYmY4ZTVjYmQzZWQxNzM2NTQzZjRiYzcxODMifQ=="/>
</p:tagLst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1549</Words>
  <Application>WPS 演示</Application>
  <PresentationFormat/>
  <Paragraphs>37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</vt:lpstr>
      <vt:lpstr>宋体</vt:lpstr>
      <vt:lpstr>Wingdings</vt:lpstr>
      <vt:lpstr>楷体</vt:lpstr>
      <vt:lpstr>微软雅黑</vt:lpstr>
      <vt:lpstr>Arial Unicode MS</vt:lpstr>
      <vt:lpstr>Calibri</vt:lpstr>
      <vt:lpstr>1_默认设计模板</vt:lpstr>
      <vt:lpstr>2_默认设计模板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pc</dc:creator>
  <cp:lastModifiedBy>吴海燕</cp:lastModifiedBy>
  <cp:revision>13</cp:revision>
  <dcterms:created xsi:type="dcterms:W3CDTF">2023-02-21T01:01:00Z</dcterms:created>
  <dcterms:modified xsi:type="dcterms:W3CDTF">2023-06-13T08:28:07Z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ICV">
    <vt:lpwstr>5233AEC94091451AAF9EACEA4DAD0786_13</vt:lpwstr>
  </property>
</Properties>
</file>