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49" r:id="rId3"/>
    <p:sldMasterId id="2147483650" r:id="rId4"/>
    <p:sldMasterId id="2147483652" r:id="rId5"/>
    <p:sldMasterId id="2147483708" r:id="rId6"/>
    <p:sldMasterId id="2147483720" r:id="rId7"/>
  </p:sldMasterIdLst>
  <p:sldIdLst>
    <p:sldId id="375" r:id="rId8"/>
    <p:sldId id="376" r:id="rId9"/>
    <p:sldId id="377" r:id="rId10"/>
    <p:sldId id="378" r:id="rId11"/>
    <p:sldId id="258" r:id="rId12"/>
    <p:sldId id="280" r:id="rId13"/>
    <p:sldId id="260" r:id="rId14"/>
    <p:sldId id="261" r:id="rId15"/>
    <p:sldId id="267" r:id="rId16"/>
    <p:sldId id="299" r:id="rId17"/>
    <p:sldId id="379" r:id="rId18"/>
    <p:sldId id="345" r:id="rId19"/>
    <p:sldId id="346" r:id="rId20"/>
    <p:sldId id="347" r:id="rId21"/>
    <p:sldId id="348" r:id="rId22"/>
    <p:sldId id="349" r:id="rId23"/>
    <p:sldId id="351" r:id="rId24"/>
    <p:sldId id="300" r:id="rId25"/>
    <p:sldId id="301" r:id="rId26"/>
    <p:sldId id="302" r:id="rId27"/>
    <p:sldId id="303" r:id="rId28"/>
    <p:sldId id="304" r:id="rId29"/>
    <p:sldId id="305" r:id="rId30"/>
    <p:sldId id="306" r:id="rId31"/>
    <p:sldId id="266" r:id="rId32"/>
    <p:sldId id="269" r:id="rId33"/>
    <p:sldId id="270" r:id="rId34"/>
    <p:sldId id="271" r:id="rId35"/>
    <p:sldId id="281" r:id="rId36"/>
    <p:sldId id="381" r:id="rId37"/>
    <p:sldId id="352" r:id="rId38"/>
    <p:sldId id="339" r:id="rId39"/>
    <p:sldId id="297" r:id="rId40"/>
    <p:sldId id="353" r:id="rId41"/>
    <p:sldId id="340" r:id="rId42"/>
    <p:sldId id="356" r:id="rId43"/>
    <p:sldId id="298" r:id="rId44"/>
    <p:sldId id="354" r:id="rId45"/>
  </p:sldIdLst>
  <p:sldSz cx="9144000" cy="6858000" type="screen4x3"/>
  <p:notesSz cx="6858000" cy="9144000"/>
  <p:custDataLst>
    <p:tags r:id="rId46"/>
  </p:custDataLst>
  <p:defaultTextStyle>
    <a:defPPr>
      <a:defRPr lang="zh-CN"/>
    </a:defPPr>
    <a:lvl1pPr marL="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5pPr>
  </p:defaultTextStyle>
</p:presentation>
</file>

<file path=ppt/commentAuthors.xml><?xml version="1.0" encoding="utf-8"?>
<p:cmAuthorLst xmlns:p="http://schemas.openxmlformats.org/presentationml/2006/main">
  <p:cmAuthor id="0" name="Administrator" initials="" lastIdx="0" clrIdx="0"/>
  <p:cmAuthor id="1" name="作者" initials=""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9" d="100"/>
          <a:sy n="69"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1.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2.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3.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tags" Target="tags/tag4.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Master" Target="slideMasters/slideMaster4.xml" /><Relationship Id="rId50" Type="http://schemas.openxmlformats.org/officeDocument/2006/relationships/tableStyles" Target="tableStyles.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 Target="slides/slide1.xml" /><Relationship Id="rId9" Type="http://schemas.openxmlformats.org/officeDocument/2006/relationships/slide" Target="slides/slide2.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8"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9"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3"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4"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1027"/>
          <p:cNvSpPr>
            <a:spLocks noGrp="1"/>
          </p:cNvSpPr>
          <p:nvPr>
            <p:ph type="dt" sz="half" idx="10"/>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6" name="页脚占位符 1028"/>
          <p:cNvSpPr>
            <a:spLocks noGrp="1"/>
          </p:cNvSpPr>
          <p:nvPr>
            <p:ph type="ftr" sz="quarter" idx="11"/>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7" name="灯片编号占位符 1029"/>
          <p:cNvSpPr>
            <a:spLocks noGrp="1"/>
          </p:cNvSpPr>
          <p:nvPr>
            <p:ph type="sldNum" sz="quarter" idx="12"/>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1026"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1027"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379214B-E7F3-4116-A0AF-9917F26EB5F8}" type="slidenum">
              <a:rPr lang="zh-CN" altLang="en-US" sz="1400"/>
              <a:t>‹#›</a:t>
            </a:fld>
            <a:endParaRPr lang="zh-CN" altLang="en-US" sz="1400"/>
          </a:p>
        </p:txBody>
      </p:sp>
      <p:pic>
        <p:nvPicPr>
          <p:cNvPr id="103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2050"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2051"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2052"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2053"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2054"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3478921E-609F-412E-A570-234DFAEAF73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pic>
        <p:nvPicPr>
          <p:cNvPr id="2055"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3074"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3075"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3076"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3077"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3078"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FF108A03-7A25-4EE4-BB95-50C24F5C2CD8}"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pic>
        <p:nvPicPr>
          <p:cNvPr id="3079"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4098"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4099"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4100"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4101"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4102"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19EDDA27-A2F3-4783-BABB-C745FCBEF9CC}"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pic>
        <p:nvPicPr>
          <p:cNvPr id="4103"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5122"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5123"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5124"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5125"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5126"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D00BDB82-CE29-46B9-B3C3-19F3F3D0AE45}"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pic>
        <p:nvPicPr>
          <p:cNvPr id="5127"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6146" name="标题 1025" title=""/>
          <p:cNvSpPr>
            <a:spLocks noGrp="1"/>
          </p:cNvSpPr>
          <p:nvPr>
            <p:ph type="title" idx="4294967295"/>
          </p:nvPr>
        </p:nvSpPr>
        <p:spPr>
          <a:xfrm>
            <a:off x="457200" y="274638"/>
            <a:ext cx="82296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t>单击此处编辑母版标题样式</a:t>
            </a:r>
          </a:p>
        </p:txBody>
      </p:sp>
      <p:sp>
        <p:nvSpPr>
          <p:cNvPr id="6147" name="文本占位符 1026" title=""/>
          <p:cNvSpPr>
            <a:spLocks noGrp="1"/>
          </p:cNvSpPr>
          <p:nvPr>
            <p:ph type="body" idx="1"/>
          </p:nvPr>
        </p:nvSpPr>
        <p:spPr>
          <a:xfrm>
            <a:off x="457200" y="1600200"/>
            <a:ext cx="8229600" cy="4525963"/>
          </a:xfrm>
          <a:prstGeom prst="rect">
            <a:avLst/>
          </a:prstGeom>
          <a:noFill/>
          <a:ln>
            <a:noFill/>
            <a:miter lim="800000"/>
          </a:ln>
        </p:spPr>
        <p:txBody>
          <a:bodyPr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6148" name="日期占位符 1027"/>
          <p:cNvSpPr>
            <a:spLocks noGrp="1"/>
          </p:cNvSpPr>
          <p:nvPr>
            <p:ph type="dt" sz="half" idx="2"/>
          </p:nvPr>
        </p:nvSpPr>
        <p:spPr>
          <a:xfrm>
            <a:off x="457200" y="6245225"/>
            <a:ext cx="2133600" cy="476250"/>
          </a:xfrm>
          <a:prstGeom prst="rect">
            <a:avLst/>
          </a:prstGeom>
          <a:no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400">
              <a:latin typeface="Arial" pitchFamily="34" charset="0"/>
              <a:ea typeface="宋体" pitchFamily="2" charset="-122"/>
            </a:endParaRPr>
          </a:p>
        </p:txBody>
      </p:sp>
      <p:sp>
        <p:nvSpPr>
          <p:cNvPr id="6149" name="页脚占位符 1028"/>
          <p:cNvSpPr>
            <a:spLocks noGrp="1"/>
          </p:cNvSpPr>
          <p:nvPr>
            <p:ph type="ftr" sz="quarter" idx="3"/>
          </p:nvPr>
        </p:nvSpPr>
        <p:spPr>
          <a:xfrm>
            <a:off x="3124200" y="6245225"/>
            <a:ext cx="2895600" cy="476250"/>
          </a:xfrm>
          <a:prstGeom prst="rect">
            <a:avLst/>
          </a:prstGeom>
          <a:noFill/>
          <a:ln w="9525">
            <a:noFill/>
          </a:ln>
        </p:spPr>
        <p:txBody>
          <a:bodyPr anchor="t"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endParaRPr lang="zh-CN" altLang="en-US" sz="1400">
              <a:latin typeface="Arial" pitchFamily="34" charset="0"/>
              <a:ea typeface="宋体" pitchFamily="2" charset="-122"/>
            </a:endParaRPr>
          </a:p>
        </p:txBody>
      </p:sp>
      <p:sp>
        <p:nvSpPr>
          <p:cNvPr id="6150" name="灯片编号占位符 1029"/>
          <p:cNvSpPr>
            <a:spLocks noGrp="1"/>
          </p:cNvSpPr>
          <p:nvPr>
            <p:ph type="sldNum" sz="quarter" idx="4"/>
          </p:nvPr>
        </p:nvSpPr>
        <p:spPr>
          <a:xfrm>
            <a:off x="6553200" y="6245225"/>
            <a:ext cx="2133600" cy="476250"/>
          </a:xfrm>
          <a:prstGeom prst="rect">
            <a:avLst/>
          </a:prstGeom>
          <a:noFill/>
          <a:ln w="9525">
            <a:noFill/>
          </a:ln>
        </p:spPr>
        <p:txBody>
          <a:bodyPr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613097FF-BB2D-4559-8797-F3146FAE1EB7}" type="slidenum">
              <a:rPr lang="zh-CN" altLang="en-US" sz="1400">
                <a:latin typeface="Arial" pitchFamily="34" charset="0"/>
                <a:ea typeface="宋体" pitchFamily="2" charset="-122"/>
              </a:rPr>
              <a:t>‹#›</a:t>
            </a:fld>
            <a:endParaRPr lang="zh-CN" altLang="en-US" sz="1400">
              <a:latin typeface="Arial" pitchFamily="34" charset="0"/>
              <a:ea typeface="宋体" pitchFamily="2" charset="-122"/>
            </a:endParaRPr>
          </a:p>
        </p:txBody>
      </p:sp>
      <p:pic>
        <p:nvPicPr>
          <p:cNvPr id="615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Arial" pitchFamily="34" charset="0"/>
          <a:ea typeface="宋体" pitchFamily="2" charset="-122"/>
          <a:cs typeface="+mj-cs"/>
        </a:defRPr>
      </a:lvl1pPr>
    </p:titleStyle>
    <p:bodyStyle>
      <a:lvl1pPr marL="342900" lvl="0" indent="-342900" algn="l" defTabSz="914400" rtl="0" eaLnBrk="1" fontAlgn="base" latinLnBrk="0" hangingPunct="1">
        <a:lnSpc>
          <a:spcPct val="100000"/>
        </a:lnSpc>
        <a:spcBef>
          <a:spcPct val="20000"/>
        </a:spcBef>
        <a:spcAft>
          <a:spcPct val="0"/>
        </a:spcAft>
        <a:buClrTx/>
        <a:buSzTx/>
        <a:buFontTx/>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sz="1800" b="0" i="0" u="none" kern="1200" baseline="0">
          <a:solidFill>
            <a:schemeClr val="tx1"/>
          </a:solidFill>
          <a:latin typeface="Arial"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itchFamily="34" charset="0"/>
          <a:ea typeface="宋体" pitchFamily="2" charset="-122"/>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9.jpeg" /><Relationship Id="rId3" Type="http://schemas.openxmlformats.org/officeDocument/2006/relationships/tags" Target="../tags/tag2.xml" /><Relationship Id="rId4" Type="http://schemas.openxmlformats.org/officeDocument/2006/relationships/image" Target="../media/image10.jpeg" /><Relationship Id="rId5"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2.png" /><Relationship Id="rId3" Type="http://schemas.openxmlformats.org/officeDocument/2006/relationships/tags" Target="../tags/tag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3.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image" Target="../media/image1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7169" name="文本框 4" title=""/>
          <p:cNvSpPr txBox="1"/>
          <p:nvPr/>
        </p:nvSpPr>
        <p:spPr>
          <a:xfrm>
            <a:off x="584200" y="1052513"/>
            <a:ext cx="8237538" cy="552608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just"/>
            <a:r>
              <a:rPr lang="en-US" altLang="zh-CN" sz="3200">
                <a:latin typeface="黑体" charset="-122"/>
                <a:ea typeface="黑体" charset="-122"/>
                <a:sym typeface="宋体" pitchFamily="2" charset="-122"/>
              </a:rPr>
              <a:t>    鲁迅（1881—1936），</a:t>
            </a:r>
            <a:r>
              <a:rPr lang="zh-CN" altLang="en-US" sz="3200">
                <a:latin typeface="黑体" charset="-122"/>
                <a:ea typeface="黑体" charset="-122"/>
                <a:sym typeface="宋体" pitchFamily="2" charset="-122"/>
              </a:rPr>
              <a:t>原名周树人，</a:t>
            </a:r>
            <a:r>
              <a:rPr lang="en-US" altLang="zh-CN" sz="3200">
                <a:latin typeface="黑体" charset="-122"/>
                <a:ea typeface="黑体" charset="-122"/>
                <a:sym typeface="宋体" pitchFamily="2" charset="-122"/>
              </a:rPr>
              <a:t>浙江绍兴人，1881年9月25日生于浙江绍兴，原名周樟寿</a:t>
            </a:r>
            <a:r>
              <a:rPr lang="zh-CN" altLang="en-US" sz="3200">
                <a:latin typeface="黑体" charset="-122"/>
                <a:ea typeface="黑体" charset="-122"/>
                <a:sym typeface="宋体" pitchFamily="2" charset="-122"/>
              </a:rPr>
              <a:t>，</a:t>
            </a:r>
            <a:r>
              <a:rPr lang="en-US" altLang="zh-CN" sz="3200">
                <a:latin typeface="黑体" charset="-122"/>
                <a:ea typeface="黑体" charset="-122"/>
                <a:sym typeface="宋体" pitchFamily="2" charset="-122"/>
              </a:rPr>
              <a:t>字豫山，后改为豫才，1898年去南京求学时取学名为周树人。</a:t>
            </a:r>
            <a:endParaRPr lang="en-US" altLang="zh-CN" sz="3200">
              <a:latin typeface="黑体" charset="-122"/>
              <a:ea typeface="黑体" charset="-122"/>
              <a:sym typeface="宋体" pitchFamily="2" charset="-122"/>
            </a:endParaRPr>
          </a:p>
          <a:p>
            <a:pPr lvl="0" algn="just"/>
            <a:r>
              <a:rPr lang="en-US" altLang="zh-CN" sz="3200">
                <a:latin typeface="黑体" charset="-122"/>
                <a:ea typeface="黑体" charset="-122"/>
                <a:sym typeface="宋体" pitchFamily="2" charset="-122"/>
              </a:rPr>
              <a:t>   “鲁迅”这个笔名是他在1918年发表第一篇白话小说《狂人日记》时才开始用的。</a:t>
            </a:r>
            <a:r>
              <a:rPr lang="zh-CN" altLang="en-US" sz="3200">
                <a:latin typeface="黑体" charset="-122"/>
                <a:ea typeface="黑体" charset="-122"/>
                <a:sym typeface="宋体" pitchFamily="2" charset="-122"/>
              </a:rPr>
              <a:t>也是他影响最为广泛的笔名。</a:t>
            </a:r>
            <a:r>
              <a:rPr lang="en-US" altLang="zh-CN" sz="3200">
                <a:latin typeface="黑体" charset="-122"/>
                <a:ea typeface="黑体" charset="-122"/>
                <a:sym typeface="宋体" pitchFamily="2" charset="-122"/>
              </a:rPr>
              <a:t>他是文学家、思想家、革命家，中国现代文学的奠基人</a:t>
            </a:r>
            <a:r>
              <a:rPr lang="zh-CN" altLang="en-US" sz="3200">
                <a:latin typeface="黑体" charset="-122"/>
                <a:ea typeface="黑体" charset="-122"/>
                <a:sym typeface="宋体" pitchFamily="2" charset="-122"/>
              </a:rPr>
              <a:t>，五四新文化运动的重要参与者。</a:t>
            </a:r>
            <a:endParaRPr lang="zh-CN" altLang="en-US" sz="3200">
              <a:latin typeface="黑体" charset="-122"/>
              <a:ea typeface="黑体" charset="-122"/>
              <a:sym typeface="宋体" pitchFamily="2" charset="-122"/>
            </a:endParaRPr>
          </a:p>
          <a:p>
            <a:pPr lvl="0" algn="just"/>
            <a:r>
              <a:rPr lang="zh-CN" altLang="en-US" sz="3200">
                <a:latin typeface="黑体" charset="-122"/>
                <a:ea typeface="黑体" charset="-122"/>
                <a:sym typeface="宋体" pitchFamily="2" charset="-122"/>
              </a:rPr>
              <a:t> </a:t>
            </a:r>
            <a:r>
              <a:rPr lang="en-US" altLang="zh-CN" sz="3200">
                <a:latin typeface="黑体" charset="-122"/>
                <a:ea typeface="黑体" charset="-122"/>
                <a:sym typeface="宋体" pitchFamily="2" charset="-122"/>
              </a:rPr>
              <a:t>   </a:t>
            </a:r>
            <a:r>
              <a:rPr lang="zh-CN" altLang="en-US" sz="3200">
                <a:latin typeface="黑体" charset="-122"/>
                <a:ea typeface="黑体" charset="-122"/>
                <a:sym typeface="宋体" pitchFamily="2" charset="-122"/>
              </a:rPr>
              <a:t>毛泽东曾评价：“鲁迅的方向，就是中华民族新文化的方向。”</a:t>
            </a:r>
            <a:endParaRPr lang="zh-CN" altLang="en-US" sz="3200">
              <a:latin typeface="黑体" charset="-122"/>
              <a:ea typeface="黑体" charset="-122"/>
              <a:sym typeface="宋体" pitchFamily="2"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6385" name="Rectangle 2" title=""/>
          <p:cNvSpPr>
            <a:spLocks noGrp="1"/>
          </p:cNvSpPr>
          <p:nvPr>
            <p:ph type="title" idx="4294967295"/>
          </p:nvPr>
        </p:nvSpPr>
        <p:spPr>
          <a:xfrm>
            <a:off x="179388" y="125413"/>
            <a:ext cx="7773987" cy="1143000"/>
          </a:xfrm>
          <a:prstGeom prst="rect">
            <a:avLst/>
          </a:prstGeom>
          <a:noFill/>
          <a:ln>
            <a:noFill/>
            <a:miter lim="800000"/>
          </a:ln>
        </p:spPr>
        <p:txBody>
          <a:bodyPr wrap="square" lIns="98755" tIns="49378" rIns="98755" bIns="49378"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rPr lang="zh-CN" altLang="en-US">
                <a:latin typeface="黑体" charset="-122"/>
                <a:ea typeface="黑体" charset="-122"/>
              </a:rPr>
              <a:t>简述阿</a:t>
            </a:r>
            <a:r>
              <a:rPr lang="en-US" altLang="zh-CN">
                <a:latin typeface="黑体" charset="-122"/>
                <a:ea typeface="黑体" charset="-122"/>
              </a:rPr>
              <a:t>Q</a:t>
            </a:r>
            <a:r>
              <a:rPr lang="zh-CN" altLang="en-US">
                <a:latin typeface="黑体" charset="-122"/>
                <a:ea typeface="黑体" charset="-122"/>
              </a:rPr>
              <a:t>的</a:t>
            </a:r>
            <a:r>
              <a:rPr lang="zh-CN" altLang="en-US">
                <a:ea typeface="黑体" charset="-122"/>
              </a:rPr>
              <a:t>“</a:t>
            </a:r>
            <a:r>
              <a:rPr lang="zh-CN" altLang="en-US">
                <a:latin typeface="黑体" charset="-122"/>
                <a:ea typeface="黑体" charset="-122"/>
              </a:rPr>
              <a:t>光辉事迹</a:t>
            </a:r>
            <a:r>
              <a:rPr lang="zh-CN" altLang="en-US">
                <a:ea typeface="黑体" charset="-122"/>
              </a:rPr>
              <a:t>”</a:t>
            </a:r>
            <a:r>
              <a:rPr lang="zh-CN" altLang="en-US">
                <a:latin typeface="黑体" charset="-122"/>
                <a:ea typeface="黑体" charset="-122"/>
              </a:rPr>
              <a:t>：</a:t>
            </a:r>
            <a:endParaRPr lang="zh-CN" altLang="en-US">
              <a:latin typeface="黑体" charset="-122"/>
              <a:ea typeface="黑体" charset="-122"/>
            </a:endParaRPr>
          </a:p>
        </p:txBody>
      </p:sp>
      <p:sp>
        <p:nvSpPr>
          <p:cNvPr id="16386" name="Oval 3" title=""/>
          <p:cNvSpPr/>
          <p:nvPr/>
        </p:nvSpPr>
        <p:spPr>
          <a:xfrm>
            <a:off x="395288" y="2276475"/>
            <a:ext cx="2360612"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癞疮疤事件</a:t>
            </a:r>
            <a:endParaRPr lang="zh-CN" altLang="en-US" sz="3100" b="1">
              <a:solidFill>
                <a:srgbClr val="FF0000"/>
              </a:solidFill>
              <a:latin typeface="Arial" pitchFamily="34" charset="0"/>
              <a:ea typeface="楷体_GB2312" pitchFamily="49" charset="-122"/>
            </a:endParaRPr>
          </a:p>
        </p:txBody>
      </p:sp>
      <p:sp>
        <p:nvSpPr>
          <p:cNvPr id="16387" name="Oval 4" title=""/>
          <p:cNvSpPr/>
          <p:nvPr/>
        </p:nvSpPr>
        <p:spPr>
          <a:xfrm>
            <a:off x="2771775" y="5014913"/>
            <a:ext cx="2362200"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赵太爷事件</a:t>
            </a:r>
            <a:endParaRPr lang="zh-CN" altLang="en-US" sz="3100" b="1">
              <a:solidFill>
                <a:srgbClr val="FF0000"/>
              </a:solidFill>
              <a:latin typeface="Arial" pitchFamily="34" charset="0"/>
              <a:ea typeface="楷体_GB2312" pitchFamily="49" charset="-122"/>
            </a:endParaRPr>
          </a:p>
        </p:txBody>
      </p:sp>
      <p:sp>
        <p:nvSpPr>
          <p:cNvPr id="16388" name="Oval 5" title=""/>
          <p:cNvSpPr/>
          <p:nvPr/>
        </p:nvSpPr>
        <p:spPr>
          <a:xfrm>
            <a:off x="412750" y="4076700"/>
            <a:ext cx="2359025"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押牌宝事件</a:t>
            </a:r>
            <a:endParaRPr lang="zh-CN" altLang="en-US" sz="3100" b="1">
              <a:solidFill>
                <a:srgbClr val="FF0000"/>
              </a:solidFill>
              <a:latin typeface="Arial" pitchFamily="34" charset="0"/>
              <a:ea typeface="楷体_GB2312" pitchFamily="49" charset="-122"/>
            </a:endParaRPr>
          </a:p>
        </p:txBody>
      </p:sp>
      <p:sp>
        <p:nvSpPr>
          <p:cNvPr id="16389" name="Oval 6" title=""/>
          <p:cNvSpPr/>
          <p:nvPr/>
        </p:nvSpPr>
        <p:spPr>
          <a:xfrm>
            <a:off x="5292725" y="4725988"/>
            <a:ext cx="2360613"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王癞胡事件</a:t>
            </a:r>
            <a:endParaRPr lang="zh-CN" altLang="en-US" sz="3100" b="1">
              <a:solidFill>
                <a:srgbClr val="FF0000"/>
              </a:solidFill>
              <a:latin typeface="Arial" pitchFamily="34" charset="0"/>
              <a:ea typeface="楷体_GB2312" pitchFamily="49" charset="-122"/>
            </a:endParaRPr>
          </a:p>
        </p:txBody>
      </p:sp>
      <p:sp>
        <p:nvSpPr>
          <p:cNvPr id="16390" name="Oval 7" title=""/>
          <p:cNvSpPr/>
          <p:nvPr/>
        </p:nvSpPr>
        <p:spPr>
          <a:xfrm>
            <a:off x="6229350" y="2997200"/>
            <a:ext cx="2362200"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假洋鬼子</a:t>
            </a:r>
            <a:endParaRPr lang="zh-CN" altLang="en-US" sz="3100" b="1">
              <a:solidFill>
                <a:srgbClr val="FF0000"/>
              </a:solidFill>
              <a:latin typeface="Arial" pitchFamily="34" charset="0"/>
              <a:ea typeface="楷体_GB2312" pitchFamily="49" charset="-122"/>
            </a:endParaRPr>
          </a:p>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事件</a:t>
            </a:r>
            <a:endParaRPr lang="zh-CN" altLang="en-US" sz="3100" b="1">
              <a:solidFill>
                <a:srgbClr val="FF0000"/>
              </a:solidFill>
              <a:latin typeface="Arial" pitchFamily="34" charset="0"/>
              <a:ea typeface="楷体_GB2312" pitchFamily="49" charset="-122"/>
            </a:endParaRPr>
          </a:p>
        </p:txBody>
      </p:sp>
      <p:sp>
        <p:nvSpPr>
          <p:cNvPr id="16391" name="Oval 8" title=""/>
          <p:cNvSpPr/>
          <p:nvPr/>
        </p:nvSpPr>
        <p:spPr>
          <a:xfrm>
            <a:off x="4987925" y="1268413"/>
            <a:ext cx="2362200"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小尼姑</a:t>
            </a:r>
            <a:endParaRPr lang="zh-CN" altLang="en-US" sz="3100" b="1">
              <a:solidFill>
                <a:srgbClr val="FF0000"/>
              </a:solidFill>
              <a:latin typeface="Arial" pitchFamily="34" charset="0"/>
              <a:ea typeface="楷体_GB2312" pitchFamily="49" charset="-122"/>
            </a:endParaRPr>
          </a:p>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事件</a:t>
            </a:r>
            <a:endParaRPr lang="zh-CN" altLang="en-US" sz="3100" b="1">
              <a:solidFill>
                <a:srgbClr val="FF0000"/>
              </a:solidFill>
              <a:latin typeface="Arial" pitchFamily="34" charset="0"/>
              <a:ea typeface="楷体_GB2312" pitchFamily="49" charset="-122"/>
            </a:endParaRPr>
          </a:p>
        </p:txBody>
      </p:sp>
      <p:pic>
        <p:nvPicPr>
          <p:cNvPr id="16392" name="New picture" title=""/>
          <p:cNvPicPr>
            <a:picLocks noChangeAspect="1"/>
          </p:cNvPicPr>
          <p:nvPr/>
        </p:nvPicPr>
        <p:blipFill>
          <a:blip r:embed="rId2"/>
          <a:stretch>
            <a:fillRect/>
          </a:stretch>
        </p:blipFill>
        <p:spPr>
          <a:xfrm>
            <a:off x="11277600" y="10833100"/>
            <a:ext cx="317500" cy="228600"/>
          </a:xfrm>
          <a:prstGeom prst="rect">
            <a:avLst/>
          </a:prstGeom>
          <a:noFill/>
          <a:ln>
            <a:noFill/>
            <a:miter lim="800000"/>
          </a:ln>
        </p:spPr>
      </p:pic>
      <p:sp>
        <p:nvSpPr>
          <p:cNvPr id="16393" name="Oval 3" title=""/>
          <p:cNvSpPr/>
          <p:nvPr/>
        </p:nvSpPr>
        <p:spPr>
          <a:xfrm>
            <a:off x="2411413" y="1125538"/>
            <a:ext cx="2360612" cy="1584325"/>
          </a:xfrm>
          <a:prstGeom prst="ellipse">
            <a:avLst/>
          </a:prstGeom>
          <a:solidFill>
            <a:srgbClr val="BBE0E3">
              <a:alpha val="34116"/>
            </a:srgbClr>
          </a:solid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eaLnBrk="0" hangingPunct="0">
              <a:buClrTx/>
              <a:buFontTx/>
            </a:pPr>
            <a:r>
              <a:rPr lang="zh-CN" altLang="en-US" sz="3100" b="1">
                <a:solidFill>
                  <a:srgbClr val="FF0000"/>
                </a:solidFill>
                <a:latin typeface="Arial" pitchFamily="34" charset="0"/>
                <a:ea typeface="楷体_GB2312" pitchFamily="49" charset="-122"/>
              </a:rPr>
              <a:t>闲人事件</a:t>
            </a:r>
            <a:endParaRPr lang="zh-CN" altLang="en-US" sz="3100" b="1">
              <a:solidFill>
                <a:srgbClr val="FF0000"/>
              </a:solidFill>
              <a:latin typeface="Arial"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fill="hold"/>
                                        <p:tgtEl>
                                          <p:spTgt spid="1638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linds(horizontal)">
                                      <p:cBhvr>
                                        <p:cTn id="12" dur="500" fill="hold"/>
                                        <p:tgtEl>
                                          <p:spTgt spid="1638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blinds(horizontal)">
                                      <p:cBhvr>
                                        <p:cTn id="17" dur="500" fill="hold"/>
                                        <p:tgtEl>
                                          <p:spTgt spid="1638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linds(horizontal)">
                                      <p:cBhvr>
                                        <p:cTn id="22" dur="500" fill="hold"/>
                                        <p:tgtEl>
                                          <p:spTgt spid="1638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blinds(horizontal)">
                                      <p:cBhvr>
                                        <p:cTn id="27" dur="500" fill="hold"/>
                                        <p:tgtEl>
                                          <p:spTgt spid="16390"/>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391"/>
                                        </p:tgtEl>
                                        <p:attrNameLst>
                                          <p:attrName>style.visibility</p:attrName>
                                        </p:attrNameLst>
                                      </p:cBhvr>
                                      <p:to>
                                        <p:strVal val="visible"/>
                                      </p:to>
                                    </p:set>
                                    <p:animEffect transition="in" filter="blinds(horizontal)">
                                      <p:cBhvr>
                                        <p:cTn id="32" dur="500" fill="hold"/>
                                        <p:tgtEl>
                                          <p:spTgt spid="16391"/>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93"/>
                                        </p:tgtEl>
                                        <p:attrNameLst>
                                          <p:attrName>style.visibility</p:attrName>
                                        </p:attrNameLst>
                                      </p:cBhvr>
                                      <p:to>
                                        <p:strVal val="visible"/>
                                      </p:to>
                                    </p:set>
                                    <p:animEffect transition="in" filter="blinds(horizontal)">
                                      <p:cBhvr>
                                        <p:cTn id="37" dur="500" fill="hold"/>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P spid="16391" grpId="0" animBg="1"/>
      <p:bldP spid="1639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7409" name="文本框 1" title=""/>
          <p:cNvSpPr txBox="1"/>
          <p:nvPr/>
        </p:nvSpPr>
        <p:spPr>
          <a:xfrm>
            <a:off x="1404938" y="1125538"/>
            <a:ext cx="6335712" cy="58261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a:latin typeface="黑体" charset="-122"/>
                <a:ea typeface="黑体" charset="-122"/>
              </a:rPr>
              <a:t>《阿</a:t>
            </a:r>
            <a:r>
              <a:rPr lang="en-US" altLang="zh-CN" sz="3200">
                <a:latin typeface="黑体" charset="-122"/>
                <a:ea typeface="黑体" charset="-122"/>
              </a:rPr>
              <a:t>Q</a:t>
            </a:r>
            <a:r>
              <a:rPr lang="zh-CN" altLang="en-US" sz="3200">
                <a:latin typeface="黑体" charset="-122"/>
                <a:ea typeface="黑体" charset="-122"/>
              </a:rPr>
              <a:t>正传》，就是一部挨打史！</a:t>
            </a:r>
            <a:endParaRPr lang="zh-CN" altLang="en-US" sz="3200">
              <a:latin typeface="黑体" charset="-122"/>
              <a:ea typeface="黑体" charset="-122"/>
            </a:endParaRPr>
          </a:p>
        </p:txBody>
      </p:sp>
      <p:pic>
        <p:nvPicPr>
          <p:cNvPr id="17410" name="图片 2" title=""/>
          <p:cNvPicPr>
            <a:picLocks noChangeAspect="1"/>
          </p:cNvPicPr>
          <p:nvPr>
            <p:custDataLst>
              <p:tags r:id="rId3"/>
            </p:custDataLst>
          </p:nvPr>
        </p:nvPicPr>
        <p:blipFill>
          <a:blip r:embed="rId2"/>
          <a:stretch>
            <a:fillRect/>
          </a:stretch>
        </p:blipFill>
        <p:spPr>
          <a:xfrm>
            <a:off x="107950" y="2997200"/>
            <a:ext cx="2241550" cy="3582988"/>
          </a:xfrm>
          <a:prstGeom prst="rect">
            <a:avLst/>
          </a:prstGeom>
          <a:noFill/>
          <a:ln>
            <a:noFill/>
            <a:miter lim="800000"/>
          </a:ln>
        </p:spPr>
      </p:pic>
      <p:pic>
        <p:nvPicPr>
          <p:cNvPr id="17411" name="图片 100" title=""/>
          <p:cNvPicPr/>
          <p:nvPr/>
        </p:nvPicPr>
        <p:blipFill>
          <a:blip r:embed="rId4"/>
          <a:stretch>
            <a:fillRect/>
          </a:stretch>
        </p:blipFill>
        <p:spPr>
          <a:xfrm>
            <a:off x="5724525" y="2997200"/>
            <a:ext cx="3133725" cy="3659188"/>
          </a:xfrm>
          <a:prstGeom prst="rect">
            <a:avLst/>
          </a:prstGeom>
          <a:noFill/>
          <a:ln>
            <a:noFill/>
            <a:miter lim="800000"/>
          </a:ln>
        </p:spPr>
      </p:pic>
      <p:pic>
        <p:nvPicPr>
          <p:cNvPr id="17412" name="图片 101" title=""/>
          <p:cNvPicPr/>
          <p:nvPr/>
        </p:nvPicPr>
        <p:blipFill>
          <a:blip r:embed="rId5"/>
          <a:stretch>
            <a:fillRect/>
          </a:stretch>
        </p:blipFill>
        <p:spPr>
          <a:xfrm>
            <a:off x="2700338" y="3213100"/>
            <a:ext cx="2857500" cy="3273425"/>
          </a:xfrm>
          <a:prstGeom prst="rect">
            <a:avLst/>
          </a:prstGeom>
          <a:noFill/>
          <a:ln>
            <a:noFill/>
            <a:miter lim="800000"/>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8433" name="文本框 1" title=""/>
          <p:cNvSpPr txBox="1"/>
          <p:nvPr/>
        </p:nvSpPr>
        <p:spPr>
          <a:xfrm>
            <a:off x="-77787" y="0"/>
            <a:ext cx="9077325" cy="2382838"/>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2400" b="1">
                <a:latin typeface="微软雅黑" charset="-122"/>
                <a:ea typeface="微软雅黑" charset="-122"/>
              </a:rPr>
              <a:t>课文写阿Q动手打人或被人打共有五次，请把这五次“打”找出来，并说说阿Q每次动手打人或被人打时的心理、语言、动作等是怎样的；比较一下五次的表现有什么不同，刻画了阿Q怎样的性格特征。</a:t>
            </a:r>
            <a:endParaRPr lang="zh-CN" altLang="zh-CN" sz="2400" b="1">
              <a:latin typeface="微软雅黑" charset="-122"/>
              <a:ea typeface="微软雅黑" charset="-122"/>
            </a:endParaRPr>
          </a:p>
        </p:txBody>
      </p:sp>
      <p:sp>
        <p:nvSpPr>
          <p:cNvPr id="18434" name="文本框 2" title=""/>
          <p:cNvSpPr txBox="1"/>
          <p:nvPr/>
        </p:nvSpPr>
        <p:spPr>
          <a:xfrm>
            <a:off x="250825" y="2459038"/>
            <a:ext cx="8718550" cy="419893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2800" b="1">
                <a:solidFill>
                  <a:srgbClr val="FF0000"/>
                </a:solidFill>
                <a:latin typeface="黑体" charset="-122"/>
                <a:ea typeface="黑体" charset="-122"/>
              </a:rPr>
              <a:t>第一次</a:t>
            </a:r>
            <a:endParaRPr lang="zh-CN" altLang="zh-CN" sz="2800" b="1">
              <a:solidFill>
                <a:srgbClr val="FF000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闲人还不完，只撩他，于是终而至于打。阿Q在形式上打败了，被人揪住黄辫子，在壁上碰了四五个响头，闲人这才心满意足的得胜的走了，阿Q站了一刻，心里想，“我总算被儿子打了，现在的世界真不像样……”于是也心满意足的得胜的走了。</a:t>
            </a:r>
            <a:endParaRPr lang="zh-CN" altLang="zh-CN" sz="2800" b="1">
              <a:solidFill>
                <a:srgbClr val="0070C0"/>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ircle(in)">
                                      <p:cBhvr>
                                        <p:cTn id="7" dur="2000"/>
                                        <p:tgtEl>
                                          <p:spTgt spid="1843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ircle(in)">
                                      <p:cBhvr>
                                        <p:cTn id="12"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9457" name="文本框 2" title=""/>
          <p:cNvSpPr txBox="1"/>
          <p:nvPr/>
        </p:nvSpPr>
        <p:spPr>
          <a:xfrm>
            <a:off x="250825" y="260350"/>
            <a:ext cx="8610600" cy="50577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2800" b="1">
                <a:solidFill>
                  <a:srgbClr val="FF0000"/>
                </a:solidFill>
                <a:latin typeface="黑体" charset="-122"/>
                <a:ea typeface="黑体" charset="-122"/>
              </a:rPr>
              <a:t>第二次</a:t>
            </a:r>
            <a:endParaRPr lang="zh-CN" altLang="zh-CN" sz="2800" b="1">
              <a:solidFill>
                <a:srgbClr val="FF000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阿Q两只手都捏住了自己的辫根，歪着头，说道：</a:t>
            </a:r>
            <a:endParaRPr lang="zh-CN" altLang="zh-CN" sz="2800" b="1">
              <a:solidFill>
                <a:srgbClr val="0070C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“打虫豸，好不好？我是虫豸——还不放么？”</a:t>
            </a:r>
            <a:endParaRPr lang="zh-CN" altLang="zh-CN" sz="2800" b="1">
              <a:solidFill>
                <a:srgbClr val="0070C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但虽然是虫豸，闲人也并不放，仍旧在就近什么地方给他碰了五六个响头，这才心满意足的得胜的走了，他以为阿Q这回可遭了瘟。然而不到十秒钟，阿Q也心满意足的得胜的走了，他觉得他是第一个能够自轻自贱的人，除了“自轻自贱”不算外，余下的就是“第一个”。状元不也是“第一个”么？“你算什么东西”呢！？</a:t>
            </a:r>
            <a:endParaRPr lang="zh-CN" altLang="zh-CN" sz="2800" b="1">
              <a:solidFill>
                <a:srgbClr val="0070C0"/>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circle(in)">
                                      <p:cBhvr>
                                        <p:cTn id="7"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0481" name="文本框 2" title=""/>
          <p:cNvSpPr txBox="1"/>
          <p:nvPr/>
        </p:nvSpPr>
        <p:spPr>
          <a:xfrm>
            <a:off x="179388" y="188913"/>
            <a:ext cx="8704262" cy="65341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2800" b="1">
                <a:solidFill>
                  <a:srgbClr val="FF0000"/>
                </a:solidFill>
                <a:latin typeface="黑体" charset="-122"/>
                <a:ea typeface="黑体" charset="-122"/>
              </a:rPr>
              <a:t>第三次</a:t>
            </a:r>
            <a:endParaRPr lang="zh-CN" altLang="zh-CN" sz="2800" b="1">
              <a:solidFill>
                <a:srgbClr val="FF000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赌摊不见了，人们也不见了，身上有几处很似乎有些痛，似乎也挨了几拳几脚似的</a:t>
            </a:r>
            <a:r>
              <a:rPr lang="zh-CN" altLang="zh-CN" sz="2800" b="1">
                <a:solidFill>
                  <a:srgbClr val="0070C0"/>
                </a:solidFill>
                <a:latin typeface="Arial" pitchFamily="34" charset="0"/>
                <a:ea typeface="黑体" charset="-122"/>
              </a:rPr>
              <a:t>……</a:t>
            </a:r>
            <a:r>
              <a:rPr lang="zh-CN" altLang="zh-CN" sz="2800" b="1">
                <a:solidFill>
                  <a:srgbClr val="0070C0"/>
                </a:solidFill>
                <a:latin typeface="黑体" charset="-122"/>
                <a:ea typeface="黑体" charset="-122"/>
              </a:rPr>
              <a:t>还到那里去寻根柢呢？</a:t>
            </a:r>
            <a:endParaRPr lang="zh-CN" altLang="zh-CN" sz="2800" b="1">
              <a:solidFill>
                <a:srgbClr val="0070C0"/>
              </a:solidFill>
              <a:latin typeface="黑体" charset="-122"/>
              <a:ea typeface="黑体" charset="-122"/>
            </a:endParaRPr>
          </a:p>
          <a:p>
            <a:pPr lvl="0">
              <a:lnSpc>
                <a:spcPct val="150000"/>
              </a:lnSpc>
            </a:pPr>
            <a:r>
              <a:rPr lang="zh-CN" altLang="zh-CN" sz="2800" b="1">
                <a:solidFill>
                  <a:srgbClr val="0070C0"/>
                </a:solidFill>
                <a:latin typeface="黑体" charset="-122"/>
                <a:ea typeface="黑体" charset="-122"/>
              </a:rPr>
              <a:t>但他立刻转败为胜了。他擎起右手，用力的在自己脸上连打了两个嘴巴，热剌剌的有些痛；打完之后，便心平气和起来，似乎打的是自己，被打的是别一个自己，不久也就仿佛是自己打了别个一般，——虽然还有些热剌剌，——心满意足的得胜的躺下了。</a:t>
            </a:r>
            <a:endParaRPr lang="zh-CN" altLang="zh-CN" sz="2800" b="1">
              <a:solidFill>
                <a:srgbClr val="0070C0"/>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circle(in)">
                                      <p:cBhvr>
                                        <p:cTn id="7"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1505" name="文本框 2" title=""/>
          <p:cNvSpPr txBox="1"/>
          <p:nvPr/>
        </p:nvSpPr>
        <p:spPr>
          <a:xfrm>
            <a:off x="179388" y="117475"/>
            <a:ext cx="8697912" cy="63150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2800" b="1">
                <a:solidFill>
                  <a:srgbClr val="FF0000"/>
                </a:solidFill>
                <a:latin typeface="黑体" charset="-122"/>
                <a:ea typeface="黑体" charset="-122"/>
              </a:rPr>
              <a:t>第四次</a:t>
            </a:r>
            <a:endParaRPr lang="zh-CN" altLang="zh-CN" sz="2800" b="1">
              <a:solidFill>
                <a:srgbClr val="FF0000"/>
              </a:solidFill>
              <a:latin typeface="黑体" charset="-122"/>
              <a:ea typeface="黑体" charset="-122"/>
            </a:endParaRPr>
          </a:p>
          <a:p>
            <a:pPr lvl="0">
              <a:lnSpc>
                <a:spcPts val="4362"/>
              </a:lnSpc>
            </a:pPr>
            <a:r>
              <a:rPr lang="zh-CN" altLang="zh-CN" sz="2800" b="1">
                <a:solidFill>
                  <a:srgbClr val="0070C0"/>
                </a:solidFill>
                <a:latin typeface="黑体" charset="-122"/>
                <a:ea typeface="黑体" charset="-122"/>
              </a:rPr>
              <a:t>“谁认便骂谁！”他站起来，两手叉在腰间说。</a:t>
            </a:r>
            <a:endParaRPr lang="zh-CN" altLang="zh-CN" sz="2800" b="1">
              <a:solidFill>
                <a:srgbClr val="0070C0"/>
              </a:solidFill>
              <a:latin typeface="黑体" charset="-122"/>
              <a:ea typeface="黑体" charset="-122"/>
            </a:endParaRPr>
          </a:p>
          <a:p>
            <a:pPr lvl="0">
              <a:lnSpc>
                <a:spcPts val="4362"/>
              </a:lnSpc>
            </a:pPr>
            <a:r>
              <a:rPr lang="zh-CN" altLang="zh-CN" sz="2800" b="1">
                <a:solidFill>
                  <a:srgbClr val="0070C0"/>
                </a:solidFill>
                <a:latin typeface="黑体" charset="-122"/>
                <a:ea typeface="黑体" charset="-122"/>
              </a:rPr>
              <a:t>“你的骨头痒了么？”王胡也站起来，披上衣服说。</a:t>
            </a:r>
            <a:endParaRPr lang="zh-CN" altLang="zh-CN" sz="2800" b="1">
              <a:solidFill>
                <a:srgbClr val="0070C0"/>
              </a:solidFill>
              <a:latin typeface="黑体" charset="-122"/>
              <a:ea typeface="黑体" charset="-122"/>
            </a:endParaRPr>
          </a:p>
          <a:p>
            <a:pPr lvl="0">
              <a:lnSpc>
                <a:spcPts val="4362"/>
              </a:lnSpc>
            </a:pPr>
            <a:r>
              <a:rPr lang="zh-CN" altLang="zh-CN" sz="2800" b="1">
                <a:solidFill>
                  <a:srgbClr val="0070C0"/>
                </a:solidFill>
                <a:latin typeface="黑体" charset="-122"/>
                <a:ea typeface="黑体" charset="-122"/>
              </a:rPr>
              <a:t>阿Q以为他要逃了，抢进去就是一拳。这拳头还未达到身上，已经被他抓住了，只一拉，阿Q跄跄踉踉的跌进去，立刻又被王胡扭住了辫子，要拉到墙上照例去碰头。</a:t>
            </a:r>
            <a:endParaRPr lang="zh-CN" altLang="zh-CN" sz="2800" b="1">
              <a:solidFill>
                <a:srgbClr val="0070C0"/>
              </a:solidFill>
              <a:latin typeface="黑体" charset="-122"/>
              <a:ea typeface="黑体" charset="-122"/>
            </a:endParaRPr>
          </a:p>
          <a:p>
            <a:pPr lvl="0">
              <a:lnSpc>
                <a:spcPts val="4362"/>
              </a:lnSpc>
            </a:pPr>
            <a:r>
              <a:rPr lang="zh-CN" altLang="zh-CN" sz="2800" b="1">
                <a:solidFill>
                  <a:srgbClr val="0070C0"/>
                </a:solidFill>
                <a:latin typeface="黑体" charset="-122"/>
                <a:ea typeface="黑体" charset="-122"/>
              </a:rPr>
              <a:t>“‘君子动口不动手’！”阿Q歪着头说。</a:t>
            </a:r>
            <a:endParaRPr lang="zh-CN" altLang="zh-CN" sz="2800" b="1">
              <a:solidFill>
                <a:srgbClr val="0070C0"/>
              </a:solidFill>
              <a:latin typeface="黑体" charset="-122"/>
              <a:ea typeface="黑体" charset="-122"/>
            </a:endParaRPr>
          </a:p>
          <a:p>
            <a:pPr lvl="0">
              <a:lnSpc>
                <a:spcPts val="4362"/>
              </a:lnSpc>
            </a:pPr>
            <a:r>
              <a:rPr lang="zh-CN" altLang="zh-CN" sz="2800" b="1">
                <a:solidFill>
                  <a:srgbClr val="0070C0"/>
                </a:solidFill>
                <a:latin typeface="黑体" charset="-122"/>
                <a:ea typeface="黑体" charset="-122"/>
              </a:rPr>
              <a:t>王胡似乎不是君子，并不理会，一连给他碰了五下，又用力的一推，至于阿Q跌出六尺多远，这才满足的去了。</a:t>
            </a:r>
            <a:endParaRPr lang="zh-CN" altLang="zh-CN" sz="2800" b="1">
              <a:solidFill>
                <a:srgbClr val="0070C0"/>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circle(in)">
                                      <p:cBhvr>
                                        <p:cTn id="7" dur="2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2529" name="文本框 2" title=""/>
          <p:cNvSpPr txBox="1"/>
          <p:nvPr/>
        </p:nvSpPr>
        <p:spPr>
          <a:xfrm>
            <a:off x="466725" y="476250"/>
            <a:ext cx="8432800" cy="5551488"/>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zh-CN" altLang="zh-CN" sz="3200" b="1">
                <a:solidFill>
                  <a:srgbClr val="FF0000"/>
                </a:solidFill>
                <a:latin typeface="黑体" charset="-122"/>
                <a:ea typeface="黑体" charset="-122"/>
              </a:rPr>
              <a:t>第五次</a:t>
            </a:r>
            <a:endParaRPr lang="zh-CN" altLang="zh-CN" sz="3200" b="1">
              <a:solidFill>
                <a:srgbClr val="FF0000"/>
              </a:solidFill>
              <a:latin typeface="黑体" charset="-122"/>
              <a:ea typeface="黑体" charset="-122"/>
            </a:endParaRPr>
          </a:p>
          <a:p>
            <a:pPr lvl="0">
              <a:lnSpc>
                <a:spcPct val="150000"/>
              </a:lnSpc>
            </a:pPr>
            <a:r>
              <a:rPr lang="zh-CN" altLang="zh-CN" sz="3200" b="1">
                <a:solidFill>
                  <a:srgbClr val="0070C0"/>
                </a:solidFill>
                <a:latin typeface="黑体" charset="-122"/>
                <a:ea typeface="黑体" charset="-122"/>
              </a:rPr>
              <a:t>阿Q在这刹那，便知道大约要打了，赶紧抽紧筋骨，耸了肩膀等候着，果然，拍的一声，似乎确凿打在自己头上了。</a:t>
            </a:r>
            <a:endParaRPr lang="zh-CN" altLang="zh-CN" sz="3200" b="1">
              <a:solidFill>
                <a:srgbClr val="0070C0"/>
              </a:solidFill>
              <a:latin typeface="黑体" charset="-122"/>
              <a:ea typeface="黑体" charset="-122"/>
            </a:endParaRPr>
          </a:p>
          <a:p>
            <a:pPr lvl="0">
              <a:lnSpc>
                <a:spcPct val="150000"/>
              </a:lnSpc>
            </a:pPr>
            <a:r>
              <a:rPr lang="zh-CN" altLang="zh-CN" sz="3200" b="1">
                <a:solidFill>
                  <a:srgbClr val="0070C0"/>
                </a:solidFill>
                <a:latin typeface="黑体" charset="-122"/>
                <a:ea typeface="黑体" charset="-122"/>
              </a:rPr>
              <a:t>“我说他！”阿Q指着近旁的一个孩子，分辩说。</a:t>
            </a:r>
            <a:endParaRPr lang="zh-CN" altLang="zh-CN" sz="3200" b="1">
              <a:solidFill>
                <a:srgbClr val="0070C0"/>
              </a:solidFill>
              <a:latin typeface="黑体" charset="-122"/>
              <a:ea typeface="黑体" charset="-122"/>
            </a:endParaRPr>
          </a:p>
          <a:p>
            <a:pPr lvl="0">
              <a:lnSpc>
                <a:spcPct val="150000"/>
              </a:lnSpc>
            </a:pPr>
            <a:r>
              <a:rPr lang="zh-CN" altLang="zh-CN" sz="3200" b="1">
                <a:solidFill>
                  <a:srgbClr val="0070C0"/>
                </a:solidFill>
                <a:latin typeface="黑体" charset="-122"/>
                <a:ea typeface="黑体" charset="-122"/>
              </a:rPr>
              <a:t>拍！拍拍！</a:t>
            </a:r>
            <a:endParaRPr lang="zh-CN" altLang="zh-CN" sz="3200" b="1">
              <a:solidFill>
                <a:srgbClr val="0070C0"/>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circle(in)">
                                      <p:cBhvr>
                                        <p:cTn id="7"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3553" name="文本框 2" title=""/>
          <p:cNvSpPr txBox="1"/>
          <p:nvPr/>
        </p:nvSpPr>
        <p:spPr>
          <a:xfrm>
            <a:off x="280035" y="188594"/>
            <a:ext cx="8583930" cy="6462395"/>
          </a:xfrm>
          <a:prstGeom prst="rect">
            <a:avLst/>
          </a:prstGeom>
          <a:noFill/>
          <a:ln w="9525">
            <a:noFill/>
          </a:ln>
        </p:spPr>
        <p:txBody>
          <a:bodyPr wrap="square">
            <a:spAutoFit/>
            <a:scene3d>
              <a:camera prst="orthographicFront"/>
              <a:lightRig rig="threePt" dir="t"/>
            </a:scene3d>
          </a:bodyPr>
          <a:lstStyle/>
          <a:p>
            <a:pPr fontAlgn="auto">
              <a:lnSpc>
                <a:spcPct val="150000"/>
              </a:lnSpc>
            </a:pPr>
            <a:r>
              <a:rPr lang="zh-CN" sz="2800" b="1" strike="noStrike" noProof="1">
                <a:effectLst>
                  <a:outerShdw blurRad="38100" dist="19050" dir="2700000" algn="tl" rotWithShape="0">
                    <a:schemeClr val="dk1">
                      <a:alpha val="40000"/>
                    </a:schemeClr>
                  </a:outerShdw>
                </a:effectLst>
                <a:latin typeface="黑体" charset="-122"/>
                <a:ea typeface="黑体" charset="-122"/>
                <a:cs typeface="黑体" panose="02010609060101010101" charset="-122"/>
              </a:rPr>
              <a:t>第一、二、三次和第五次的“战斗”，阿Q总是只能动口而没法动手，“战斗”对象都是未庄有头有脸的人物；第四次阿Q终于动手了，但也只是先动手，最终还是动口，这一次的对象是与他同一阵营的被压迫者。</a:t>
            </a:r>
            <a:endParaRPr lang="zh-CN" sz="2800" b="1" strike="noStrike" noProof="1">
              <a:effectLst>
                <a:outerShdw blurRad="38100" dist="19050" dir="2700000" algn="tl" rotWithShape="0">
                  <a:schemeClr val="dk1">
                    <a:alpha val="40000"/>
                  </a:schemeClr>
                </a:outerShdw>
              </a:effectLst>
              <a:latin typeface="黑体" charset="-122"/>
              <a:ea typeface="黑体" charset="-122"/>
              <a:cs typeface="黑体" panose="02010609060101010101" charset="-122"/>
            </a:endParaRPr>
          </a:p>
          <a:p>
            <a:pPr fontAlgn="auto">
              <a:lnSpc>
                <a:spcPct val="150000"/>
              </a:lnSpc>
            </a:pPr>
            <a:r>
              <a:rPr lang="zh-CN" sz="2400" b="1" strike="noStrike" noProof="1">
                <a:solidFill>
                  <a:srgbClr val="FF0000"/>
                </a:solidFill>
                <a:effectLst>
                  <a:outerShdw blurRad="38100" dist="19050" dir="2700000" algn="tl" rotWithShape="0">
                    <a:schemeClr val="dk1">
                      <a:alpha val="40000"/>
                    </a:schemeClr>
                  </a:outerShdw>
                </a:effectLst>
                <a:latin typeface="黑体" charset="-122"/>
                <a:ea typeface="黑体" charset="-122"/>
                <a:cs typeface="黑体" panose="02010609060101010101" charset="-122"/>
              </a:rPr>
              <a:t>阿Q的五次被打，除第三次外，大都经历了这样的过程：</a:t>
            </a:r>
            <a:endParaRPr lang="zh-CN" sz="2400" b="1" strike="noStrike" noProof="1">
              <a:solidFill>
                <a:srgbClr val="FF0000"/>
              </a:solidFill>
              <a:effectLst>
                <a:outerShdw blurRad="38100" dist="19050" dir="2700000" algn="tl" rotWithShape="0">
                  <a:schemeClr val="dk1">
                    <a:alpha val="40000"/>
                  </a:schemeClr>
                </a:outerShdw>
              </a:effectLst>
              <a:latin typeface="黑体" charset="-122"/>
              <a:ea typeface="黑体" charset="-122"/>
              <a:cs typeface="黑体" panose="02010609060101010101" charset="-122"/>
            </a:endParaRPr>
          </a:p>
          <a:p>
            <a:pPr fontAlgn="auto">
              <a:lnSpc>
                <a:spcPct val="150000"/>
              </a:lnSpc>
            </a:pPr>
            <a:r>
              <a:rPr lang="zh-CN" sz="2800" b="1" strike="noStrike" noProof="1">
                <a:effectLst>
                  <a:outerShdw blurRad="38100" dist="19050" dir="2700000" algn="tl" rotWithShape="0">
                    <a:schemeClr val="dk1">
                      <a:alpha val="40000"/>
                    </a:schemeClr>
                  </a:outerShdw>
                </a:effectLst>
                <a:latin typeface="黑体" charset="-122"/>
                <a:ea typeface="黑体" charset="-122"/>
                <a:cs typeface="黑体" panose="02010609060101010101" charset="-122"/>
              </a:rPr>
              <a:t>言语进攻他人或言语反击他人——饱受皮肉之苦，并用言语摧眠自己——“胜利者”走后，他独自用“精神胜利法”疗治创伤，同时也用言语来安抚自己，很快就从不平衡达到了新的平衡。</a:t>
            </a:r>
            <a:endParaRPr lang="zh-CN" sz="2800" b="1" strike="noStrike" noProof="1">
              <a:effectLst>
                <a:outerShdw blurRad="38100" dist="19050" dir="2700000" algn="tl" rotWithShape="0">
                  <a:schemeClr val="dk1">
                    <a:alpha val="40000"/>
                  </a:schemeClr>
                </a:outerShdw>
              </a:effectLst>
              <a:latin typeface="黑体" charset="-122"/>
              <a:ea typeface="黑体" charset="-122"/>
              <a:cs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4577" name="Rectangle 3" title=""/>
          <p:cNvSpPr>
            <a:spLocks noGrp="1"/>
          </p:cNvSpPr>
          <p:nvPr>
            <p:ph idx="1"/>
          </p:nvPr>
        </p:nvSpPr>
        <p:spPr>
          <a:xfrm>
            <a:off x="611188" y="1917700"/>
            <a:ext cx="8288337" cy="2262188"/>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marL="0" lvl="0" indent="0">
              <a:buNone/>
            </a:pPr>
            <a:r>
              <a:rPr lang="en-US" altLang="zh-CN" sz="4200" b="1"/>
              <a:t>       </a:t>
            </a:r>
            <a:r>
              <a:rPr lang="zh-CN" altLang="en-US" sz="4200" b="1"/>
              <a:t>细读课文，把表现阿</a:t>
            </a:r>
            <a:r>
              <a:rPr lang="en-US" altLang="zh-CN" sz="4200" b="1"/>
              <a:t>Q“</a:t>
            </a:r>
            <a:r>
              <a:rPr lang="zh-CN" altLang="en-US" sz="4200" b="1"/>
              <a:t>精神胜利法”的细节逐一找出来，说说你对“精神胜利法”的理解。</a:t>
            </a:r>
            <a:endParaRPr lang="zh-CN" altLang="en-US" sz="4200" b="1"/>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5601" name="Rectangle 2" title=""/>
          <p:cNvSpPr>
            <a:spLocks noGrp="1" noChangeArrowheads="1"/>
          </p:cNvSpPr>
          <p:nvPr>
            <p:ph type="title"/>
          </p:nvPr>
        </p:nvSpPr>
        <p:spPr>
          <a:xfrm>
            <a:off x="892175" y="188913"/>
            <a:ext cx="7494588" cy="792163"/>
          </a:xfrm>
          <a:prstGeom prst="rect">
            <a:avLst/>
          </a:prstGeom>
          <a:ln>
            <a:miter lim="800000"/>
          </a:ln>
        </p:spPr>
        <p:txBody>
          <a:bodyPr vert="horz" wrap="square" lIns="98755" tIns="49378" rIns="98755" bIns="49378" numCol="1" anchor="ctr" anchorCtr="0" compatLnSpc="1"/>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marL="0" lvl="0" indent="0" defTabSz="895350" rtl="0" hangingPunct="0">
              <a:buClrTx/>
            </a:pPr>
            <a:r>
              <a:rPr lang="zh-CN" altLang="en-US" sz="4355" spc="0">
                <a:solidFill>
                  <a:srgbClr val="FF3300"/>
                </a:solidFill>
                <a:latin typeface="Times New Roman" pitchFamily="18" charset="0"/>
                <a:ea typeface="黑体" charset="-122"/>
                <a:sym typeface="Wingdings"/>
              </a:rPr>
              <a:t>精神胜利法</a:t>
            </a:r>
            <a:r>
              <a:rPr lang="en-US" altLang="zh-CN" sz="4355" spc="0">
                <a:solidFill>
                  <a:srgbClr val="FF3300"/>
                </a:solidFill>
                <a:latin typeface="Times New Roman" pitchFamily="18" charset="0"/>
                <a:ea typeface="黑体" charset="-122"/>
                <a:sym typeface="Wingdings"/>
              </a:rPr>
              <a:t>1</a:t>
            </a:r>
            <a:endParaRPr lang="en-US" altLang="zh-CN" sz="4300">
              <a:solidFill>
                <a:srgbClr val="FF3300"/>
              </a:solidFill>
              <a:latin typeface="Times New Roman" pitchFamily="18" charset="0"/>
              <a:ea typeface="黑体" charset="-122"/>
            </a:endParaRPr>
          </a:p>
        </p:txBody>
      </p:sp>
      <p:sp>
        <p:nvSpPr>
          <p:cNvPr id="25602" name="Rectangle 3" title=""/>
          <p:cNvSpPr>
            <a:spLocks noGrp="1"/>
          </p:cNvSpPr>
          <p:nvPr>
            <p:ph idx="1"/>
          </p:nvPr>
        </p:nvSpPr>
        <p:spPr>
          <a:xfrm>
            <a:off x="107950" y="981075"/>
            <a:ext cx="8972550" cy="4916488"/>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130000"/>
              </a:lnSpc>
              <a:spcBef>
                <a:spcPct val="0"/>
              </a:spcBef>
              <a:buNone/>
            </a:pPr>
            <a:r>
              <a:rPr lang="en-US" altLang="zh-CN" sz="1800" b="1">
                <a:latin typeface="黑体" charset="-122"/>
                <a:ea typeface="黑体" charset="-122"/>
              </a:rPr>
              <a:t>   </a:t>
            </a:r>
            <a:r>
              <a:rPr lang="zh-CN" altLang="en-US" sz="2300" b="1">
                <a:latin typeface="黑体" charset="-122"/>
                <a:ea typeface="黑体" charset="-122"/>
              </a:rPr>
              <a:t>第</a:t>
            </a:r>
            <a:r>
              <a:rPr lang="en-US" altLang="zh-CN" sz="2300" b="1">
                <a:latin typeface="黑体" charset="-122"/>
                <a:ea typeface="黑体" charset="-122"/>
              </a:rPr>
              <a:t>1</a:t>
            </a:r>
            <a:r>
              <a:rPr lang="en-US" altLang="zh-CN" sz="2300" b="1">
                <a:ea typeface="黑体" charset="-122"/>
              </a:rPr>
              <a:t>—</a:t>
            </a:r>
            <a:r>
              <a:rPr lang="en-US" altLang="zh-CN" sz="2300" b="1">
                <a:latin typeface="黑体" charset="-122"/>
                <a:ea typeface="黑体" charset="-122"/>
              </a:rPr>
              <a:t>2</a:t>
            </a:r>
            <a:r>
              <a:rPr lang="zh-CN" altLang="en-US" sz="2300" b="1">
                <a:latin typeface="黑体" charset="-122"/>
                <a:ea typeface="黑体" charset="-122"/>
              </a:rPr>
              <a:t>段：</a:t>
            </a:r>
            <a:endParaRPr lang="zh-CN" altLang="en-US" sz="2300" b="1">
              <a:latin typeface="黑体" charset="-122"/>
              <a:ea typeface="黑体" charset="-122"/>
            </a:endParaRPr>
          </a:p>
          <a:p>
            <a:pPr lvl="0">
              <a:lnSpc>
                <a:spcPct val="130000"/>
              </a:lnSpc>
              <a:spcBef>
                <a:spcPct val="0"/>
              </a:spcBef>
              <a:buNone/>
            </a:pPr>
            <a:r>
              <a:rPr lang="zh-CN" altLang="en-US" sz="2300" b="1">
                <a:latin typeface="黑体" charset="-122"/>
                <a:ea typeface="黑体" charset="-122"/>
              </a:rPr>
              <a:t>      独有和别人口角的时候，间或瞪着眼睛道：</a:t>
            </a:r>
            <a:r>
              <a:rPr lang="zh-CN" altLang="en-US" sz="2300" b="1">
                <a:ea typeface="黑体" charset="-122"/>
              </a:rPr>
              <a:t>“</a:t>
            </a:r>
            <a:r>
              <a:rPr lang="zh-CN" altLang="en-US" sz="2300" b="1">
                <a:solidFill>
                  <a:srgbClr val="FF3300"/>
                </a:solidFill>
                <a:latin typeface="黑体" charset="-122"/>
                <a:ea typeface="黑体" charset="-122"/>
              </a:rPr>
              <a:t>我们先前</a:t>
            </a:r>
            <a:r>
              <a:rPr lang="en-US" altLang="zh-CN" sz="2300" b="1">
                <a:solidFill>
                  <a:srgbClr val="FF3300"/>
                </a:solidFill>
                <a:ea typeface="黑体" charset="-122"/>
              </a:rPr>
              <a:t>——</a:t>
            </a:r>
            <a:r>
              <a:rPr lang="zh-CN" altLang="en-US" sz="2300" b="1">
                <a:solidFill>
                  <a:srgbClr val="FF3300"/>
                </a:solidFill>
                <a:latin typeface="黑体" charset="-122"/>
                <a:ea typeface="黑体" charset="-122"/>
              </a:rPr>
              <a:t>比你阔的多啦</a:t>
            </a:r>
            <a:r>
              <a:rPr lang="zh-CN" altLang="en-US" sz="2300" b="1">
                <a:latin typeface="黑体" charset="-122"/>
                <a:ea typeface="黑体" charset="-122"/>
              </a:rPr>
              <a:t>！你算是什么东西！</a:t>
            </a:r>
            <a:r>
              <a:rPr lang="zh-CN" altLang="en-US" sz="2300" b="1">
                <a:ea typeface="黑体" charset="-122"/>
              </a:rPr>
              <a:t>”</a:t>
            </a:r>
            <a:endParaRPr lang="zh-CN" altLang="en-US" sz="2300" b="1">
              <a:latin typeface="黑体" charset="-122"/>
              <a:ea typeface="黑体" charset="-122"/>
            </a:endParaRPr>
          </a:p>
          <a:p>
            <a:pPr lvl="0">
              <a:lnSpc>
                <a:spcPct val="130000"/>
              </a:lnSpc>
              <a:spcBef>
                <a:spcPct val="0"/>
              </a:spcBef>
              <a:buNone/>
            </a:pPr>
            <a:endParaRPr lang="zh-CN" altLang="en-US" sz="2300" b="1">
              <a:latin typeface="黑体" charset="-122"/>
              <a:ea typeface="黑体" charset="-122"/>
            </a:endParaRPr>
          </a:p>
          <a:p>
            <a:pPr lvl="0">
              <a:lnSpc>
                <a:spcPct val="130000"/>
              </a:lnSpc>
              <a:spcBef>
                <a:spcPct val="0"/>
              </a:spcBef>
              <a:buNone/>
            </a:pPr>
            <a:r>
              <a:rPr lang="zh-CN" altLang="en-US" sz="2300" b="1">
                <a:latin typeface="黑体" charset="-122"/>
                <a:ea typeface="黑体" charset="-122"/>
              </a:rPr>
              <a:t>  第</a:t>
            </a:r>
            <a:r>
              <a:rPr lang="en-US" altLang="zh-CN" sz="2300" b="1">
                <a:latin typeface="黑体" charset="-122"/>
                <a:ea typeface="黑体" charset="-122"/>
              </a:rPr>
              <a:t>4</a:t>
            </a:r>
            <a:r>
              <a:rPr lang="zh-CN" altLang="en-US" sz="2300" b="1">
                <a:latin typeface="黑体" charset="-122"/>
                <a:ea typeface="黑体" charset="-122"/>
              </a:rPr>
              <a:t>段：</a:t>
            </a:r>
            <a:endParaRPr lang="zh-CN" altLang="en-US" sz="2300" b="1">
              <a:latin typeface="黑体" charset="-122"/>
              <a:ea typeface="黑体" charset="-122"/>
            </a:endParaRPr>
          </a:p>
          <a:p>
            <a:pPr lvl="0">
              <a:lnSpc>
                <a:spcPct val="130000"/>
              </a:lnSpc>
              <a:spcBef>
                <a:spcPct val="0"/>
              </a:spcBef>
              <a:buNone/>
            </a:pPr>
            <a:r>
              <a:rPr lang="zh-CN" altLang="en-US" sz="2300" b="1">
                <a:latin typeface="黑体" charset="-122"/>
                <a:ea typeface="黑体" charset="-122"/>
              </a:rPr>
              <a:t>      阿Ｑ又很自尊，所有未庄的居民，全不在他眼神里，甚而至于对于两位</a:t>
            </a:r>
            <a:r>
              <a:rPr lang="zh-CN" altLang="en-US" sz="2300" b="1">
                <a:ea typeface="黑体" charset="-122"/>
              </a:rPr>
              <a:t>“</a:t>
            </a:r>
            <a:r>
              <a:rPr lang="zh-CN" altLang="en-US" sz="2300" b="1">
                <a:latin typeface="黑体" charset="-122"/>
                <a:ea typeface="黑体" charset="-122"/>
              </a:rPr>
              <a:t>文童</a:t>
            </a:r>
            <a:r>
              <a:rPr lang="zh-CN" altLang="en-US" sz="2300" b="1">
                <a:ea typeface="黑体" charset="-122"/>
              </a:rPr>
              <a:t>”</a:t>
            </a:r>
            <a:r>
              <a:rPr lang="zh-CN" altLang="en-US" sz="2300" b="1">
                <a:latin typeface="黑体" charset="-122"/>
                <a:ea typeface="黑体" charset="-122"/>
              </a:rPr>
              <a:t> 也有以为不值一笑的神情。夫文童者，将来恐怕要变秀才者也；赵太爷钱太爷大受居民的尊敬，除有钱之外，就因为都是文童的爹爹，而阿Ｑ在精神上独不表格外的崇奉，</a:t>
            </a:r>
            <a:r>
              <a:rPr lang="zh-CN" altLang="en-US" sz="2300" b="1">
                <a:solidFill>
                  <a:srgbClr val="FF3300"/>
                </a:solidFill>
                <a:latin typeface="黑体" charset="-122"/>
                <a:ea typeface="黑体" charset="-122"/>
              </a:rPr>
              <a:t>他想：我的儿子会阔得多啦！  </a:t>
            </a:r>
            <a:endParaRPr lang="zh-CN" altLang="en-US" sz="2300" b="1">
              <a:solidFill>
                <a:srgbClr val="FF3300"/>
              </a:solidFill>
              <a:latin typeface="黑体" charset="-122"/>
              <a:ea typeface="黑体" charset="-122"/>
            </a:endParaRPr>
          </a:p>
        </p:txBody>
      </p:sp>
      <p:sp>
        <p:nvSpPr>
          <p:cNvPr id="25603" name="Rectangle 4" title=""/>
          <p:cNvSpPr/>
          <p:nvPr/>
        </p:nvSpPr>
        <p:spPr>
          <a:xfrm>
            <a:off x="1238250" y="6021388"/>
            <a:ext cx="6529388" cy="509587"/>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spcBef>
                <a:spcPct val="20000"/>
              </a:spcBef>
              <a:buClrTx/>
              <a:buFontTx/>
            </a:pPr>
            <a:r>
              <a:rPr lang="zh-CN" altLang="en-US" sz="2700" b="1">
                <a:solidFill>
                  <a:srgbClr val="0000FF"/>
                </a:solidFill>
                <a:latin typeface="Arial" pitchFamily="34" charset="0"/>
                <a:ea typeface="黑体" charset="-122"/>
              </a:rPr>
              <a:t>眼前不阔→过去将来会阔：</a:t>
            </a:r>
            <a:r>
              <a:rPr lang="zh-CN" altLang="en-US" sz="2700" b="1">
                <a:solidFill>
                  <a:srgbClr val="FF3300"/>
                </a:solidFill>
                <a:latin typeface="Arial" pitchFamily="34" charset="0"/>
                <a:ea typeface="黑体" charset="-122"/>
              </a:rPr>
              <a:t>逃避现实。</a:t>
            </a:r>
            <a:endParaRPr lang="zh-CN" altLang="en-US" sz="2700" b="1">
              <a:solidFill>
                <a:srgbClr val="FF3300"/>
              </a:solidFill>
              <a:latin typeface="Arial" pitchFamily="34" charset="0"/>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5603">
                                            <p:txEl>
                                              <p:charRg st="0" end="18"/>
                                            </p:txEl>
                                          </p:spTgt>
                                        </p:tgtEl>
                                        <p:attrNameLst>
                                          <p:attrName>style.visibility</p:attrName>
                                        </p:attrNameLst>
                                      </p:cBhvr>
                                      <p:to>
                                        <p:strVal val="visible"/>
                                      </p:to>
                                    </p:set>
                                    <p:anim calcmode="lin" valueType="num">
                                      <p:cBhvr>
                                        <p:cTn id="7" dur="500" fill="hold"/>
                                        <p:tgtEl>
                                          <p:spTgt spid="25603">
                                            <p:txEl>
                                              <p:charRg st="0" end="18"/>
                                            </p:txEl>
                                          </p:spTgt>
                                        </p:tgtEl>
                                        <p:attrNameLst>
                                          <p:attrName>ppt_x</p:attrName>
                                        </p:attrNameLst>
                                      </p:cBhvr>
                                      <p:tavLst>
                                        <p:tav tm="0">
                                          <p:val>
                                            <p:strVal val="0-#ppt_w/2"/>
                                          </p:val>
                                        </p:tav>
                                        <p:tav tm="100000">
                                          <p:val>
                                            <p:strVal val="#ppt_x"/>
                                          </p:val>
                                        </p:tav>
                                      </p:tavLst>
                                    </p:anim>
                                    <p:anim calcmode="lin" valueType="num">
                                      <p:cBhvr>
                                        <p:cTn id="8" dur="500" fill="hold"/>
                                        <p:tgtEl>
                                          <p:spTgt spid="25603">
                                            <p:txEl>
                                              <p:charRg st="0"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8193" name="文本框 5" title=""/>
          <p:cNvSpPr txBox="1"/>
          <p:nvPr/>
        </p:nvSpPr>
        <p:spPr>
          <a:xfrm>
            <a:off x="2195513" y="765175"/>
            <a:ext cx="4064000" cy="6461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a:r>
              <a:rPr lang="en-US" altLang="zh-CN" sz="3600">
                <a:latin typeface="黑体" charset="-122"/>
                <a:ea typeface="黑体" charset="-122"/>
                <a:sym typeface="宋体" pitchFamily="2" charset="-122"/>
              </a:rPr>
              <a:t> </a:t>
            </a:r>
            <a:r>
              <a:rPr lang="zh-CN" altLang="en-US" sz="3600">
                <a:latin typeface="黑体" charset="-122"/>
                <a:ea typeface="黑体" charset="-122"/>
                <a:sym typeface="宋体" pitchFamily="2" charset="-122"/>
              </a:rPr>
              <a:t>鲁迅主要作品</a:t>
            </a:r>
            <a:endParaRPr lang="zh-CN" altLang="en-US" sz="3600">
              <a:latin typeface="黑体" charset="-122"/>
              <a:ea typeface="黑体" charset="-122"/>
              <a:sym typeface="宋体" pitchFamily="2" charset="-122"/>
            </a:endParaRPr>
          </a:p>
        </p:txBody>
      </p:sp>
      <p:sp>
        <p:nvSpPr>
          <p:cNvPr id="8194" name="Text Box 2" title=""/>
          <p:cNvSpPr/>
          <p:nvPr/>
        </p:nvSpPr>
        <p:spPr>
          <a:xfrm>
            <a:off x="1403350" y="1917700"/>
            <a:ext cx="6845300" cy="4491038"/>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spcBef>
                <a:spcPct val="50000"/>
              </a:spcBef>
            </a:pPr>
            <a:r>
              <a:rPr lang="zh-CN" altLang="en-US" sz="2800">
                <a:solidFill>
                  <a:srgbClr val="0D0D0D"/>
                </a:solidFill>
                <a:latin typeface="黑体" charset="-122"/>
                <a:ea typeface="黑体" charset="-122"/>
              </a:rPr>
              <a:t>小说集：</a:t>
            </a:r>
            <a:r>
              <a:rPr lang="en-US" altLang="zh-CN" sz="2800">
                <a:solidFill>
                  <a:srgbClr val="0D0D0D"/>
                </a:solidFill>
                <a:latin typeface="黑体" charset="-122"/>
                <a:ea typeface="黑体" charset="-122"/>
              </a:rPr>
              <a:t>《</a:t>
            </a:r>
            <a:r>
              <a:rPr lang="zh-CN" altLang="en-US" sz="2800">
                <a:solidFill>
                  <a:srgbClr val="0D0D0D"/>
                </a:solidFill>
                <a:latin typeface="黑体" charset="-122"/>
                <a:ea typeface="黑体" charset="-122"/>
              </a:rPr>
              <a:t>呐喊</a:t>
            </a:r>
            <a:r>
              <a:rPr lang="en-US" altLang="zh-CN" sz="2800">
                <a:solidFill>
                  <a:srgbClr val="0D0D0D"/>
                </a:solidFill>
                <a:latin typeface="黑体" charset="-122"/>
                <a:ea typeface="黑体" charset="-122"/>
              </a:rPr>
              <a:t>》</a:t>
            </a:r>
            <a:r>
              <a:rPr lang="zh-CN" altLang="en-US" sz="2800">
                <a:solidFill>
                  <a:srgbClr val="0D0D0D"/>
                </a:solidFill>
                <a:latin typeface="黑体" charset="-122"/>
                <a:ea typeface="黑体" charset="-122"/>
              </a:rPr>
              <a:t>（</a:t>
            </a:r>
            <a:r>
              <a:rPr lang="en-US" altLang="zh-CN" sz="2800">
                <a:solidFill>
                  <a:srgbClr val="0D0D0D"/>
                </a:solidFill>
                <a:latin typeface="黑体" charset="-122"/>
                <a:ea typeface="黑体" charset="-122"/>
              </a:rPr>
              <a:t>1918~1922</a:t>
            </a:r>
            <a:r>
              <a:rPr lang="zh-CN" altLang="en-US" sz="2800">
                <a:solidFill>
                  <a:srgbClr val="0D0D0D"/>
                </a:solidFill>
                <a:latin typeface="黑体" charset="-122"/>
                <a:ea typeface="黑体" charset="-122"/>
              </a:rPr>
              <a:t>）</a:t>
            </a:r>
            <a:endParaRPr lang="zh-CN" altLang="en-US" sz="2800">
              <a:solidFill>
                <a:srgbClr val="0D0D0D"/>
              </a:solidFill>
              <a:latin typeface="黑体" charset="-122"/>
              <a:ea typeface="黑体" charset="-122"/>
            </a:endParaRPr>
          </a:p>
          <a:p>
            <a:pPr lvl="0">
              <a:spcBef>
                <a:spcPct val="50000"/>
              </a:spcBef>
            </a:pPr>
            <a:r>
              <a:rPr lang="zh-CN" altLang="en-US" sz="2800">
                <a:solidFill>
                  <a:srgbClr val="0D0D0D"/>
                </a:solidFill>
                <a:latin typeface="黑体" charset="-122"/>
                <a:ea typeface="黑体" charset="-122"/>
              </a:rPr>
              <a:t>        </a:t>
            </a:r>
            <a:r>
              <a:rPr lang="en-US" altLang="zh-CN" sz="2800">
                <a:solidFill>
                  <a:srgbClr val="0D0D0D"/>
                </a:solidFill>
                <a:latin typeface="黑体" charset="-122"/>
                <a:ea typeface="黑体" charset="-122"/>
              </a:rPr>
              <a:t>《</a:t>
            </a:r>
            <a:r>
              <a:rPr lang="zh-CN" altLang="en-US" sz="2800">
                <a:solidFill>
                  <a:srgbClr val="0D0D0D"/>
                </a:solidFill>
                <a:latin typeface="黑体" charset="-122"/>
                <a:ea typeface="黑体" charset="-122"/>
              </a:rPr>
              <a:t>彷徨</a:t>
            </a:r>
            <a:r>
              <a:rPr lang="en-US" altLang="zh-CN" sz="2800">
                <a:solidFill>
                  <a:srgbClr val="0D0D0D"/>
                </a:solidFill>
                <a:latin typeface="黑体" charset="-122"/>
                <a:ea typeface="黑体" charset="-122"/>
              </a:rPr>
              <a:t>》 </a:t>
            </a:r>
            <a:r>
              <a:rPr lang="zh-CN" altLang="en-US" sz="2800">
                <a:solidFill>
                  <a:srgbClr val="0D0D0D"/>
                </a:solidFill>
                <a:latin typeface="黑体" charset="-122"/>
                <a:ea typeface="黑体" charset="-122"/>
              </a:rPr>
              <a:t>（</a:t>
            </a:r>
            <a:r>
              <a:rPr lang="en-US" altLang="zh-CN" sz="2800">
                <a:solidFill>
                  <a:srgbClr val="0D0D0D"/>
                </a:solidFill>
                <a:latin typeface="黑体" charset="-122"/>
                <a:ea typeface="黑体" charset="-122"/>
              </a:rPr>
              <a:t>1924~1925</a:t>
            </a:r>
            <a:r>
              <a:rPr lang="zh-CN" altLang="en-US" sz="2800">
                <a:solidFill>
                  <a:srgbClr val="0D0D0D"/>
                </a:solidFill>
                <a:latin typeface="黑体" charset="-122"/>
                <a:ea typeface="黑体" charset="-122"/>
              </a:rPr>
              <a:t>）</a:t>
            </a:r>
            <a:endParaRPr lang="zh-CN" altLang="en-US" sz="2800">
              <a:solidFill>
                <a:srgbClr val="0D0D0D"/>
              </a:solidFill>
              <a:latin typeface="黑体" charset="-122"/>
              <a:ea typeface="黑体" charset="-122"/>
            </a:endParaRPr>
          </a:p>
          <a:p>
            <a:pPr lvl="0">
              <a:spcBef>
                <a:spcPct val="50000"/>
              </a:spcBef>
            </a:pPr>
            <a:r>
              <a:rPr lang="zh-CN" altLang="en-US" sz="2800">
                <a:solidFill>
                  <a:srgbClr val="0D0D0D"/>
                </a:solidFill>
                <a:latin typeface="黑体" charset="-122"/>
                <a:ea typeface="黑体" charset="-122"/>
              </a:rPr>
              <a:t>        </a:t>
            </a:r>
            <a:r>
              <a:rPr lang="en-US" altLang="zh-CN" sz="2800">
                <a:solidFill>
                  <a:srgbClr val="0D0D0D"/>
                </a:solidFill>
                <a:latin typeface="黑体" charset="-122"/>
                <a:ea typeface="黑体" charset="-122"/>
              </a:rPr>
              <a:t>《</a:t>
            </a:r>
            <a:r>
              <a:rPr lang="zh-CN" altLang="en-US" sz="2800">
                <a:solidFill>
                  <a:srgbClr val="0D0D0D"/>
                </a:solidFill>
                <a:latin typeface="黑体" charset="-122"/>
                <a:ea typeface="黑体" charset="-122"/>
              </a:rPr>
              <a:t>故事新编</a:t>
            </a:r>
            <a:r>
              <a:rPr lang="en-US" altLang="zh-CN" sz="2800">
                <a:solidFill>
                  <a:srgbClr val="0D0D0D"/>
                </a:solidFill>
                <a:latin typeface="黑体" charset="-122"/>
                <a:ea typeface="黑体" charset="-122"/>
              </a:rPr>
              <a:t>》</a:t>
            </a:r>
            <a:endParaRPr lang="en-US" altLang="zh-CN" sz="2800">
              <a:solidFill>
                <a:srgbClr val="0D0D0D"/>
              </a:solidFill>
              <a:latin typeface="黑体" charset="-122"/>
              <a:ea typeface="黑体" charset="-122"/>
            </a:endParaRPr>
          </a:p>
          <a:p>
            <a:pPr lvl="0">
              <a:spcBef>
                <a:spcPct val="50000"/>
              </a:spcBef>
            </a:pPr>
            <a:r>
              <a:rPr lang="zh-CN" altLang="en-US" sz="2800">
                <a:solidFill>
                  <a:srgbClr val="0D0D0D"/>
                </a:solidFill>
                <a:latin typeface="黑体" charset="-122"/>
                <a:ea typeface="黑体" charset="-122"/>
              </a:rPr>
              <a:t>散文集</a:t>
            </a:r>
            <a:r>
              <a:rPr lang="en-US" altLang="zh-CN" sz="2800">
                <a:solidFill>
                  <a:srgbClr val="0D0D0D"/>
                </a:solidFill>
                <a:latin typeface="黑体" charset="-122"/>
                <a:ea typeface="黑体" charset="-122"/>
              </a:rPr>
              <a:t>:  《</a:t>
            </a:r>
            <a:r>
              <a:rPr lang="zh-CN" altLang="en-US" sz="2800">
                <a:solidFill>
                  <a:srgbClr val="0D0D0D"/>
                </a:solidFill>
                <a:latin typeface="黑体" charset="-122"/>
                <a:ea typeface="黑体" charset="-122"/>
              </a:rPr>
              <a:t>朝花夕拾</a:t>
            </a:r>
            <a:r>
              <a:rPr lang="en-US" altLang="zh-CN" sz="2800">
                <a:solidFill>
                  <a:srgbClr val="0D0D0D"/>
                </a:solidFill>
                <a:latin typeface="黑体" charset="-122"/>
                <a:ea typeface="黑体" charset="-122"/>
              </a:rPr>
              <a:t>》</a:t>
            </a:r>
            <a:endParaRPr lang="en-US" altLang="zh-CN" sz="2800">
              <a:solidFill>
                <a:srgbClr val="0D0D0D"/>
              </a:solidFill>
              <a:latin typeface="黑体" charset="-122"/>
              <a:ea typeface="黑体" charset="-122"/>
            </a:endParaRPr>
          </a:p>
          <a:p>
            <a:pPr lvl="0">
              <a:spcBef>
                <a:spcPct val="20000"/>
              </a:spcBef>
            </a:pPr>
            <a:r>
              <a:rPr lang="zh-CN" altLang="en-US" sz="2800">
                <a:solidFill>
                  <a:srgbClr val="0D0D0D"/>
                </a:solidFill>
                <a:latin typeface="黑体" charset="-122"/>
                <a:ea typeface="黑体" charset="-122"/>
              </a:rPr>
              <a:t>散文诗集</a:t>
            </a:r>
            <a:r>
              <a:rPr lang="en-US" altLang="zh-CN" sz="2800">
                <a:solidFill>
                  <a:srgbClr val="0D0D0D"/>
                </a:solidFill>
                <a:latin typeface="黑体" charset="-122"/>
                <a:ea typeface="黑体" charset="-122"/>
              </a:rPr>
              <a:t>:《</a:t>
            </a:r>
            <a:r>
              <a:rPr lang="zh-CN" altLang="en-US" sz="2800">
                <a:solidFill>
                  <a:srgbClr val="0D0D0D"/>
                </a:solidFill>
                <a:latin typeface="黑体" charset="-122"/>
                <a:ea typeface="黑体" charset="-122"/>
              </a:rPr>
              <a:t>野草</a:t>
            </a:r>
            <a:r>
              <a:rPr lang="en-US" altLang="zh-CN" sz="2800">
                <a:solidFill>
                  <a:srgbClr val="0D0D0D"/>
                </a:solidFill>
                <a:latin typeface="黑体" charset="-122"/>
                <a:ea typeface="黑体" charset="-122"/>
              </a:rPr>
              <a:t>》</a:t>
            </a:r>
            <a:endParaRPr lang="en-US" altLang="zh-CN" sz="2800">
              <a:solidFill>
                <a:srgbClr val="0D0D0D"/>
              </a:solidFill>
              <a:latin typeface="黑体" charset="-122"/>
              <a:ea typeface="黑体" charset="-122"/>
            </a:endParaRPr>
          </a:p>
          <a:p>
            <a:pPr lvl="0">
              <a:spcBef>
                <a:spcPct val="20000"/>
              </a:spcBef>
            </a:pPr>
            <a:r>
              <a:rPr lang="zh-CN" altLang="en-US" sz="2800">
                <a:solidFill>
                  <a:srgbClr val="0D0D0D"/>
                </a:solidFill>
                <a:latin typeface="黑体" charset="-122"/>
                <a:ea typeface="黑体" charset="-122"/>
              </a:rPr>
              <a:t>杂文集：《坟》《热风》《华盖集》等</a:t>
            </a:r>
            <a:endParaRPr lang="zh-CN" altLang="en-US" sz="2800">
              <a:solidFill>
                <a:srgbClr val="0D0D0D"/>
              </a:solidFill>
              <a:latin typeface="黑体" charset="-122"/>
              <a:ea typeface="黑体"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6625" name="Rectangle 2" title=""/>
          <p:cNvSpPr>
            <a:spLocks noGrp="1" noChangeArrowheads="1"/>
          </p:cNvSpPr>
          <p:nvPr>
            <p:ph type="title"/>
          </p:nvPr>
        </p:nvSpPr>
        <p:spPr>
          <a:xfrm>
            <a:off x="1065213" y="622300"/>
            <a:ext cx="7081838" cy="865188"/>
          </a:xfrm>
          <a:prstGeom prst="rect">
            <a:avLst/>
          </a:prstGeom>
          <a:ln>
            <a:miter lim="800000"/>
          </a:ln>
        </p:spPr>
        <p:txBody>
          <a:bodyPr vert="horz" wrap="square" lIns="98755" tIns="49378" rIns="98755" bIns="49378" numCol="1" anchor="ctr" anchorCtr="0" compatLnSpc="1"/>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marL="0" lvl="0" indent="0" defTabSz="895350" rtl="0" hangingPunct="0">
              <a:buClrTx/>
            </a:pPr>
            <a:r>
              <a:rPr lang="zh-CN" altLang="en-US" sz="4355" spc="0">
                <a:solidFill>
                  <a:srgbClr val="FF3300"/>
                </a:solidFill>
                <a:latin typeface="Times New Roman" pitchFamily="18" charset="0"/>
                <a:ea typeface="黑体" charset="-122"/>
                <a:sym typeface="Wingdings"/>
              </a:rPr>
              <a:t>精神胜利法</a:t>
            </a:r>
            <a:r>
              <a:rPr lang="en-US" altLang="zh-CN" sz="4355" spc="0">
                <a:solidFill>
                  <a:srgbClr val="FF3300"/>
                </a:solidFill>
                <a:latin typeface="Times New Roman" pitchFamily="18" charset="0"/>
                <a:ea typeface="黑体" charset="-122"/>
                <a:sym typeface="Wingdings"/>
              </a:rPr>
              <a:t>2</a:t>
            </a:r>
            <a:endParaRPr lang="en-US" altLang="zh-CN" sz="4300">
              <a:solidFill>
                <a:srgbClr val="FF3300"/>
              </a:solidFill>
              <a:latin typeface="Times New Roman" pitchFamily="18" charset="0"/>
              <a:ea typeface="黑体" charset="-122"/>
            </a:endParaRPr>
          </a:p>
        </p:txBody>
      </p:sp>
      <p:sp>
        <p:nvSpPr>
          <p:cNvPr id="26626" name="Rectangle 3" title=""/>
          <p:cNvSpPr>
            <a:spLocks noGrp="1"/>
          </p:cNvSpPr>
          <p:nvPr>
            <p:ph idx="1"/>
          </p:nvPr>
        </p:nvSpPr>
        <p:spPr>
          <a:xfrm>
            <a:off x="163513" y="1052513"/>
            <a:ext cx="8816975" cy="4032250"/>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110000"/>
              </a:lnSpc>
              <a:buNone/>
            </a:pPr>
            <a:r>
              <a:rPr lang="en-US" altLang="zh-CN" sz="2800" b="1"/>
              <a:t>    </a:t>
            </a:r>
            <a:r>
              <a:rPr lang="zh-CN" altLang="en-US" sz="2800" b="1">
                <a:latin typeface="黑体" charset="-122"/>
                <a:ea typeface="黑体" charset="-122"/>
              </a:rPr>
              <a:t>第</a:t>
            </a:r>
            <a:r>
              <a:rPr lang="en-US" altLang="zh-CN" sz="2800" b="1">
                <a:latin typeface="黑体" charset="-122"/>
                <a:ea typeface="黑体" charset="-122"/>
              </a:rPr>
              <a:t>4</a:t>
            </a:r>
            <a:r>
              <a:rPr lang="zh-CN" altLang="en-US" sz="2800" b="1">
                <a:latin typeface="黑体" charset="-122"/>
                <a:ea typeface="黑体" charset="-122"/>
              </a:rPr>
              <a:t>段：</a:t>
            </a:r>
            <a:endParaRPr lang="zh-CN" altLang="en-US" sz="2800" b="1">
              <a:latin typeface="黑体" charset="-122"/>
              <a:ea typeface="黑体" charset="-122"/>
            </a:endParaRPr>
          </a:p>
          <a:p>
            <a:pPr lvl="0">
              <a:lnSpc>
                <a:spcPct val="110000"/>
              </a:lnSpc>
              <a:buNone/>
            </a:pPr>
            <a:r>
              <a:rPr lang="zh-CN" altLang="en-US" sz="2800" b="1">
                <a:latin typeface="黑体" charset="-122"/>
                <a:ea typeface="黑体" charset="-122"/>
              </a:rPr>
              <a:t>      </a:t>
            </a:r>
            <a:r>
              <a:rPr lang="en-US" altLang="zh-CN" sz="2800" b="1">
                <a:ea typeface="黑体" charset="-122"/>
              </a:rPr>
              <a:t>……</a:t>
            </a:r>
            <a:r>
              <a:rPr lang="zh-CN" altLang="en-US" sz="2800" b="1">
                <a:latin typeface="黑体" charset="-122"/>
                <a:ea typeface="黑体" charset="-122"/>
              </a:rPr>
              <a:t>加以进了几回城，阿Ｑ自然更自负，然而他又很鄙薄城里人，譬如用三尺三寸宽的木板做成的凳子，未庄人叫</a:t>
            </a:r>
            <a:r>
              <a:rPr lang="zh-CN" altLang="en-US" sz="2800" b="1">
                <a:ea typeface="黑体" charset="-122"/>
              </a:rPr>
              <a:t>“</a:t>
            </a:r>
            <a:r>
              <a:rPr lang="zh-CN" altLang="en-US" sz="2800" b="1">
                <a:latin typeface="黑体" charset="-122"/>
                <a:ea typeface="黑体" charset="-122"/>
              </a:rPr>
              <a:t>长凳</a:t>
            </a:r>
            <a:r>
              <a:rPr lang="zh-CN" altLang="en-US" sz="2800" b="1">
                <a:ea typeface="黑体" charset="-122"/>
              </a:rPr>
              <a:t>”</a:t>
            </a:r>
            <a:r>
              <a:rPr lang="zh-CN" altLang="en-US" sz="2800" b="1">
                <a:latin typeface="黑体" charset="-122"/>
                <a:ea typeface="黑体" charset="-122"/>
              </a:rPr>
              <a:t>，他也叫</a:t>
            </a:r>
            <a:r>
              <a:rPr lang="zh-CN" altLang="en-US" sz="2800" b="1">
                <a:ea typeface="黑体" charset="-122"/>
              </a:rPr>
              <a:t>“</a:t>
            </a:r>
            <a:r>
              <a:rPr lang="zh-CN" altLang="en-US" sz="2800" b="1">
                <a:latin typeface="黑体" charset="-122"/>
                <a:ea typeface="黑体" charset="-122"/>
              </a:rPr>
              <a:t>长凳</a:t>
            </a:r>
            <a:r>
              <a:rPr lang="zh-CN" altLang="en-US" sz="2800" b="1">
                <a:ea typeface="黑体" charset="-122"/>
              </a:rPr>
              <a:t>”</a:t>
            </a:r>
            <a:r>
              <a:rPr lang="zh-CN" altLang="en-US" sz="2800" b="1">
                <a:latin typeface="黑体" charset="-122"/>
                <a:ea typeface="黑体" charset="-122"/>
              </a:rPr>
              <a:t>，城里人却叫</a:t>
            </a:r>
            <a:r>
              <a:rPr lang="zh-CN" altLang="en-US" sz="2800" b="1">
                <a:ea typeface="黑体" charset="-122"/>
              </a:rPr>
              <a:t>“</a:t>
            </a:r>
            <a:r>
              <a:rPr lang="zh-CN" altLang="en-US" sz="2800" b="1">
                <a:latin typeface="黑体" charset="-122"/>
                <a:ea typeface="黑体" charset="-122"/>
              </a:rPr>
              <a:t>条凳</a:t>
            </a:r>
            <a:r>
              <a:rPr lang="zh-CN" altLang="en-US" sz="2800" b="1">
                <a:ea typeface="黑体" charset="-122"/>
              </a:rPr>
              <a:t>”</a:t>
            </a:r>
            <a:r>
              <a:rPr lang="zh-CN" altLang="en-US" sz="2800" b="1">
                <a:latin typeface="黑体" charset="-122"/>
                <a:ea typeface="黑体" charset="-122"/>
              </a:rPr>
              <a:t>，他想：这是错的，可笑！油煎大头鱼，未庄都加上半寸长的葱叶，城里却加上切细的葱丝，他想：这也是错的，可笑！然而未庄人真是不见世面的可笑的乡下人呵，他们没有见过城里的煎鱼！</a:t>
            </a:r>
            <a:endParaRPr lang="zh-CN" altLang="en-US" sz="2800" b="1">
              <a:latin typeface="黑体" charset="-122"/>
              <a:ea typeface="黑体" charset="-122"/>
            </a:endParaRPr>
          </a:p>
        </p:txBody>
      </p:sp>
      <p:sp>
        <p:nvSpPr>
          <p:cNvPr id="26627" name="Rectangle 4" title=""/>
          <p:cNvSpPr/>
          <p:nvPr/>
        </p:nvSpPr>
        <p:spPr>
          <a:xfrm>
            <a:off x="261938" y="5013325"/>
            <a:ext cx="8816975" cy="13462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eaLnBrk="0" hangingPunct="0">
              <a:buClrTx/>
              <a:buFontTx/>
            </a:pPr>
            <a:r>
              <a:rPr lang="zh-CN" altLang="en-US" sz="2700" b="1">
                <a:solidFill>
                  <a:srgbClr val="0000FF"/>
                </a:solidFill>
                <a:latin typeface="Arial" pitchFamily="34" charset="0"/>
                <a:ea typeface="黑体" charset="-122"/>
              </a:rPr>
              <a:t>生活→精神</a:t>
            </a:r>
            <a:r>
              <a:rPr lang="zh-CN" altLang="en-US" sz="1900" b="1">
                <a:solidFill>
                  <a:srgbClr val="0000FF"/>
                </a:solidFill>
                <a:latin typeface="Arial" pitchFamily="34" charset="0"/>
                <a:ea typeface="宋体" pitchFamily="2" charset="-122"/>
              </a:rPr>
              <a:t>：</a:t>
            </a:r>
            <a:r>
              <a:rPr lang="zh-CN" altLang="en-US" sz="2700" b="1">
                <a:solidFill>
                  <a:srgbClr val="FF3300"/>
                </a:solidFill>
                <a:latin typeface="Arial" pitchFamily="34" charset="0"/>
                <a:ea typeface="黑体" charset="-122"/>
              </a:rPr>
              <a:t>笑城里人，笑乡下人</a:t>
            </a:r>
            <a:r>
              <a:rPr lang="en-US" altLang="zh-CN" sz="2700" b="1">
                <a:solidFill>
                  <a:srgbClr val="FF3300"/>
                </a:solidFill>
                <a:latin typeface="Arial" pitchFamily="34" charset="0"/>
                <a:ea typeface="黑体" charset="-122"/>
              </a:rPr>
              <a:t>——</a:t>
            </a:r>
            <a:endParaRPr lang="en-US" altLang="zh-CN" sz="2700" b="1">
              <a:solidFill>
                <a:srgbClr val="FF3300"/>
              </a:solidFill>
              <a:latin typeface="Arial" pitchFamily="34" charset="0"/>
              <a:ea typeface="黑体" charset="-122"/>
            </a:endParaRPr>
          </a:p>
          <a:p>
            <a:pPr marL="0" lvl="0" indent="0" defTabSz="987425" eaLnBrk="0" hangingPunct="0">
              <a:buClrTx/>
              <a:buFontTx/>
            </a:pPr>
            <a:r>
              <a:rPr lang="en-US" altLang="zh-CN" sz="2700" b="1">
                <a:solidFill>
                  <a:srgbClr val="FF3300"/>
                </a:solidFill>
                <a:latin typeface="Arial" pitchFamily="34" charset="0"/>
                <a:ea typeface="黑体" charset="-122"/>
              </a:rPr>
              <a:t>            </a:t>
            </a:r>
            <a:r>
              <a:rPr lang="zh-CN" altLang="en-US" sz="2700" b="1">
                <a:solidFill>
                  <a:srgbClr val="FF3300"/>
                </a:solidFill>
                <a:latin typeface="Arial" pitchFamily="34" charset="0"/>
                <a:ea typeface="黑体" charset="-122"/>
              </a:rPr>
              <a:t>生活中我比不上你们→见识上我比你们高多啦！</a:t>
            </a:r>
            <a:endParaRPr lang="en-US" altLang="zh-CN" sz="2700" b="1">
              <a:solidFill>
                <a:srgbClr val="FF3300"/>
              </a:solidFill>
              <a:latin typeface="Arial" pitchFamily="34" charset="0"/>
              <a:ea typeface="黑体" charset="-122"/>
            </a:endParaRPr>
          </a:p>
          <a:p>
            <a:pPr marL="0" lvl="0" indent="0" defTabSz="987425" eaLnBrk="0" hangingPunct="0">
              <a:buClrTx/>
              <a:buFontTx/>
            </a:pPr>
            <a:r>
              <a:rPr lang="zh-CN" altLang="en-US" sz="2700" b="1">
                <a:solidFill>
                  <a:srgbClr val="FF3300"/>
                </a:solidFill>
                <a:latin typeface="Arial" pitchFamily="34" charset="0"/>
                <a:ea typeface="黑体" charset="-122"/>
              </a:rPr>
              <a:t>鄙陋无知，自视甚高，封闭落后</a:t>
            </a:r>
            <a:endParaRPr lang="zh-CN" altLang="en-US" sz="2700" b="1">
              <a:solidFill>
                <a:srgbClr val="FF3300"/>
              </a:solidFill>
              <a:latin typeface="Arial" pitchFamily="34" charset="0"/>
              <a:ea typeface="黑体"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7649" name="Rectangle 2" title=""/>
          <p:cNvSpPr>
            <a:spLocks noGrp="1"/>
          </p:cNvSpPr>
          <p:nvPr>
            <p:ph type="title"/>
          </p:nvPr>
        </p:nvSpPr>
        <p:spPr>
          <a:xfrm>
            <a:off x="822325" y="333375"/>
            <a:ext cx="7496175" cy="1143000"/>
          </a:xfrm>
          <a:prstGeom prst="rect">
            <a:avLst/>
          </a:prstGeom>
          <a:noFill/>
          <a:ln>
            <a:noFill/>
            <a:miter lim="800000"/>
          </a:ln>
        </p:spPr>
        <p:txBody>
          <a:bodyPr wrap="square" lIns="98755" tIns="49378" rIns="98755" bIns="49378"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rPr lang="zh-CN" altLang="en-US">
                <a:solidFill>
                  <a:srgbClr val="FF3300"/>
                </a:solidFill>
                <a:ea typeface="黑体" charset="-122"/>
              </a:rPr>
              <a:t>精神胜利法</a:t>
            </a:r>
            <a:r>
              <a:rPr lang="en-US" altLang="zh-CN">
                <a:solidFill>
                  <a:srgbClr val="FF3300"/>
                </a:solidFill>
                <a:ea typeface="黑体" charset="-122"/>
              </a:rPr>
              <a:t>3</a:t>
            </a:r>
            <a:endParaRPr lang="en-US" altLang="zh-CN" b="1">
              <a:solidFill>
                <a:srgbClr val="0000FF"/>
              </a:solidFill>
            </a:endParaRPr>
          </a:p>
        </p:txBody>
      </p:sp>
      <p:sp>
        <p:nvSpPr>
          <p:cNvPr id="27650" name="Rectangle 3" title=""/>
          <p:cNvSpPr>
            <a:spLocks noGrp="1"/>
          </p:cNvSpPr>
          <p:nvPr>
            <p:ph idx="1"/>
          </p:nvPr>
        </p:nvSpPr>
        <p:spPr>
          <a:xfrm>
            <a:off x="163513" y="1600200"/>
            <a:ext cx="8816975" cy="2260600"/>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120000"/>
              </a:lnSpc>
              <a:buNone/>
            </a:pPr>
            <a:r>
              <a:rPr lang="en-US" altLang="zh-CN" b="1">
                <a:solidFill>
                  <a:srgbClr val="FF3300"/>
                </a:solidFill>
                <a:latin typeface="黑体" charset="-122"/>
                <a:ea typeface="黑体" charset="-122"/>
              </a:rPr>
              <a:t>  </a:t>
            </a:r>
            <a:r>
              <a:rPr lang="zh-CN" altLang="en-US" sz="2800" b="1">
                <a:latin typeface="黑体" charset="-122"/>
                <a:ea typeface="黑体" charset="-122"/>
              </a:rPr>
              <a:t>第</a:t>
            </a:r>
            <a:r>
              <a:rPr lang="en-US" altLang="zh-CN" sz="2800" b="1">
                <a:latin typeface="黑体" charset="-122"/>
                <a:ea typeface="黑体" charset="-122"/>
              </a:rPr>
              <a:t>11</a:t>
            </a:r>
            <a:r>
              <a:rPr lang="zh-CN" altLang="en-US" sz="2800" b="1">
                <a:latin typeface="黑体" charset="-122"/>
                <a:ea typeface="黑体" charset="-122"/>
              </a:rPr>
              <a:t>段：</a:t>
            </a:r>
            <a:endParaRPr lang="zh-CN" altLang="en-US" sz="2800" b="1">
              <a:latin typeface="黑体" charset="-122"/>
              <a:ea typeface="黑体" charset="-122"/>
            </a:endParaRPr>
          </a:p>
          <a:p>
            <a:pPr lvl="0">
              <a:lnSpc>
                <a:spcPct val="120000"/>
              </a:lnSpc>
              <a:buNone/>
            </a:pPr>
            <a:r>
              <a:rPr lang="zh-CN" altLang="en-US" sz="2800" b="1">
                <a:latin typeface="黑体" charset="-122"/>
                <a:ea typeface="黑体" charset="-122"/>
              </a:rPr>
              <a:t>      </a:t>
            </a:r>
            <a:r>
              <a:rPr lang="zh-CN" altLang="en-US" sz="2800" b="1">
                <a:ea typeface="黑体" charset="-122"/>
              </a:rPr>
              <a:t>“</a:t>
            </a:r>
            <a:r>
              <a:rPr lang="zh-CN" altLang="en-US" sz="2800" b="1">
                <a:latin typeface="黑体" charset="-122"/>
                <a:ea typeface="黑体" charset="-122"/>
              </a:rPr>
              <a:t>你还不配</a:t>
            </a:r>
            <a:r>
              <a:rPr lang="en-US" altLang="zh-CN" sz="2800" b="1">
                <a:ea typeface="黑体" charset="-122"/>
              </a:rPr>
              <a:t>……”</a:t>
            </a:r>
            <a:r>
              <a:rPr lang="zh-CN" altLang="en-US" sz="2800" b="1">
                <a:latin typeface="黑体" charset="-122"/>
                <a:ea typeface="黑体" charset="-122"/>
              </a:rPr>
              <a:t>这时候，又仿佛在他头上的是一种高尚的光容的癞头疮，并非平常的癞头疮了；</a:t>
            </a:r>
            <a:endParaRPr lang="zh-CN" altLang="en-US" sz="2800" b="1">
              <a:latin typeface="黑体" charset="-122"/>
              <a:ea typeface="黑体" charset="-122"/>
            </a:endParaRPr>
          </a:p>
        </p:txBody>
      </p:sp>
      <p:sp>
        <p:nvSpPr>
          <p:cNvPr id="27651" name="Rectangle 4" title=""/>
          <p:cNvSpPr/>
          <p:nvPr/>
        </p:nvSpPr>
        <p:spPr>
          <a:xfrm>
            <a:off x="892175" y="4229100"/>
            <a:ext cx="7618413" cy="1052513"/>
          </a:xfrm>
          <a:prstGeom prst="rect">
            <a:avLst/>
          </a:prstGeom>
          <a:noFill/>
          <a:ln>
            <a:noFill/>
            <a:miter lim="800000"/>
          </a:ln>
        </p:spPr>
        <p:txBody>
          <a:bodyPr lIns="89570" tIns="44785" rIns="89570" bIns="44785"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eaLnBrk="0" hangingPunct="0">
              <a:buClrTx/>
              <a:buFontTx/>
            </a:pPr>
            <a:r>
              <a:rPr lang="zh-CN" altLang="en-US" sz="2300" b="1">
                <a:solidFill>
                  <a:srgbClr val="0000FF"/>
                </a:solidFill>
                <a:latin typeface="黑体" charset="-122"/>
                <a:ea typeface="黑体" charset="-122"/>
              </a:rPr>
              <a:t>癞疮疤丑陋的，是缺点短处</a:t>
            </a:r>
            <a:r>
              <a:rPr lang="zh-CN" altLang="en-US" sz="3900">
                <a:solidFill>
                  <a:srgbClr val="0000FF"/>
                </a:solidFill>
                <a:latin typeface="Arial" pitchFamily="34" charset="0"/>
                <a:ea typeface="宋体" pitchFamily="2" charset="-122"/>
              </a:rPr>
              <a:t>→</a:t>
            </a:r>
            <a:r>
              <a:rPr lang="zh-CN" altLang="en-US" sz="2300">
                <a:solidFill>
                  <a:srgbClr val="0000FF"/>
                </a:solidFill>
                <a:latin typeface="黑体" charset="-122"/>
                <a:ea typeface="黑体" charset="-122"/>
              </a:rPr>
              <a:t>但我有你却没有，</a:t>
            </a:r>
            <a:r>
              <a:rPr lang="zh-CN" altLang="en-US" sz="2300" b="1">
                <a:solidFill>
                  <a:srgbClr val="0000FF"/>
                </a:solidFill>
                <a:latin typeface="黑体" charset="-122"/>
                <a:ea typeface="黑体" charset="-122"/>
              </a:rPr>
              <a:t>你不配有，因此，癞疮疤也是光荣的（自欺欺人，敏感禁忌）</a:t>
            </a:r>
            <a:endParaRPr lang="zh-CN" altLang="en-US" sz="2300" b="1">
              <a:solidFill>
                <a:srgbClr val="0000FF"/>
              </a:solidFill>
              <a:latin typeface="黑体" charset="-122"/>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charRg st="0" end="49"/>
                                            </p:txEl>
                                          </p:spTgt>
                                        </p:tgtEl>
                                        <p:attrNameLst>
                                          <p:attrName>style.visibility</p:attrName>
                                        </p:attrNameLst>
                                      </p:cBhvr>
                                      <p:to>
                                        <p:strVal val="visible"/>
                                      </p:to>
                                    </p:set>
                                    <p:animEffect transition="in" filter="blinds(horizontal)">
                                      <p:cBhvr>
                                        <p:cTn id="7" dur="500"/>
                                        <p:tgtEl>
                                          <p:spTgt spid="27651">
                                            <p:txEl>
                                              <p:charRg st="0"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8673" name="Rectangle 2" title=""/>
          <p:cNvSpPr>
            <a:spLocks noGrp="1" noChangeArrowheads="1"/>
          </p:cNvSpPr>
          <p:nvPr>
            <p:ph type="title"/>
          </p:nvPr>
        </p:nvSpPr>
        <p:spPr>
          <a:xfrm>
            <a:off x="476250" y="0"/>
            <a:ext cx="8262938" cy="908050"/>
          </a:xfrm>
          <a:prstGeom prst="rect">
            <a:avLst/>
          </a:prstGeom>
          <a:ln>
            <a:miter lim="800000"/>
          </a:ln>
        </p:spPr>
        <p:txBody>
          <a:bodyPr vert="horz" wrap="square" lIns="98755" tIns="49378" rIns="98755" bIns="49378" numCol="1" anchor="ctr" anchorCtr="0" compatLnSpc="1"/>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marL="0" lvl="0" indent="0" defTabSz="895350" rtl="0" hangingPunct="0">
              <a:buClrTx/>
            </a:pPr>
            <a:r>
              <a:rPr lang="zh-CN" altLang="en-US" sz="4355" spc="0">
                <a:solidFill>
                  <a:srgbClr val="FF3300"/>
                </a:solidFill>
                <a:latin typeface="Times New Roman" pitchFamily="18" charset="0"/>
                <a:ea typeface="黑体" charset="-122"/>
                <a:sym typeface="Wingdings"/>
              </a:rPr>
              <a:t>精神胜利法</a:t>
            </a:r>
            <a:r>
              <a:rPr lang="en-US" altLang="zh-CN" sz="4355" spc="0">
                <a:solidFill>
                  <a:srgbClr val="FF3300"/>
                </a:solidFill>
                <a:latin typeface="Times New Roman" pitchFamily="18" charset="0"/>
                <a:ea typeface="黑体" charset="-122"/>
                <a:sym typeface="Wingdings"/>
              </a:rPr>
              <a:t>4</a:t>
            </a:r>
            <a:endParaRPr lang="en-US" altLang="zh-CN" sz="4300">
              <a:solidFill>
                <a:srgbClr val="FF3300"/>
              </a:solidFill>
              <a:latin typeface="Times New Roman" pitchFamily="18" charset="0"/>
              <a:ea typeface="黑体" charset="-122"/>
            </a:endParaRPr>
          </a:p>
        </p:txBody>
      </p:sp>
      <p:sp>
        <p:nvSpPr>
          <p:cNvPr id="28674" name="Rectangle 3" title=""/>
          <p:cNvSpPr>
            <a:spLocks noGrp="1"/>
          </p:cNvSpPr>
          <p:nvPr>
            <p:ph idx="1"/>
          </p:nvPr>
        </p:nvSpPr>
        <p:spPr>
          <a:xfrm>
            <a:off x="163513" y="908050"/>
            <a:ext cx="8816975" cy="5257800"/>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120000"/>
              </a:lnSpc>
              <a:buNone/>
            </a:pPr>
            <a:r>
              <a:rPr lang="en-US" altLang="zh-CN" sz="800" b="1">
                <a:latin typeface="黑体" charset="-122"/>
                <a:ea typeface="黑体" charset="-122"/>
              </a:rPr>
              <a:t>     </a:t>
            </a:r>
            <a:r>
              <a:rPr lang="zh-CN" altLang="en-US" sz="1900" b="1">
                <a:latin typeface="黑体" charset="-122"/>
                <a:ea typeface="黑体" charset="-122"/>
              </a:rPr>
              <a:t>第</a:t>
            </a:r>
            <a:r>
              <a:rPr lang="en-US" altLang="zh-CN" sz="1900" b="1">
                <a:latin typeface="黑体" charset="-122"/>
                <a:ea typeface="黑体" charset="-122"/>
              </a:rPr>
              <a:t>12</a:t>
            </a:r>
            <a:r>
              <a:rPr lang="zh-CN" altLang="en-US" sz="1900" b="1">
                <a:latin typeface="黑体" charset="-122"/>
                <a:ea typeface="黑体" charset="-122"/>
              </a:rPr>
              <a:t>段：</a:t>
            </a:r>
            <a:endParaRPr lang="zh-CN" altLang="en-US" sz="1900" b="1">
              <a:latin typeface="黑体" charset="-122"/>
              <a:ea typeface="黑体" charset="-122"/>
            </a:endParaRPr>
          </a:p>
          <a:p>
            <a:pPr lvl="0">
              <a:lnSpc>
                <a:spcPct val="120000"/>
              </a:lnSpc>
              <a:buNone/>
            </a:pPr>
            <a:r>
              <a:rPr lang="zh-CN" altLang="en-US" sz="1900" b="1">
                <a:latin typeface="黑体" charset="-122"/>
                <a:ea typeface="黑体" charset="-122"/>
              </a:rPr>
              <a:t>       闲人还不完，只撩他，于是终而至于打。阿Ｑ在形式上打败了，被人揪住黄辫子，在壁上碰了四五个响头，闲人这才心满意足的得胜的走了，阿Ｑ站了一刻，心里想，</a:t>
            </a:r>
            <a:r>
              <a:rPr lang="zh-CN" altLang="en-US" sz="1900" b="1">
                <a:ea typeface="黑体" charset="-122"/>
              </a:rPr>
              <a:t>“</a:t>
            </a:r>
            <a:r>
              <a:rPr lang="zh-CN" altLang="en-US" sz="1900" b="1">
                <a:solidFill>
                  <a:srgbClr val="FF3300"/>
                </a:solidFill>
                <a:latin typeface="黑体" charset="-122"/>
                <a:ea typeface="黑体" charset="-122"/>
              </a:rPr>
              <a:t>我总算被儿子打了，现在的世界真不像样</a:t>
            </a:r>
            <a:r>
              <a:rPr lang="en-US" altLang="zh-CN" sz="1900" b="1">
                <a:solidFill>
                  <a:srgbClr val="FF3300"/>
                </a:solidFill>
                <a:ea typeface="黑体" charset="-122"/>
              </a:rPr>
              <a:t>……”</a:t>
            </a:r>
            <a:r>
              <a:rPr lang="zh-CN" altLang="en-US" sz="1900" b="1">
                <a:latin typeface="黑体" charset="-122"/>
                <a:ea typeface="黑体" charset="-122"/>
              </a:rPr>
              <a:t>于是也心满意足的得胜的走了。</a:t>
            </a:r>
            <a:endParaRPr lang="zh-CN" altLang="en-US" sz="1900" b="1">
              <a:latin typeface="黑体" charset="-122"/>
              <a:ea typeface="黑体" charset="-122"/>
            </a:endParaRPr>
          </a:p>
          <a:p>
            <a:pPr lvl="0">
              <a:lnSpc>
                <a:spcPct val="120000"/>
              </a:lnSpc>
            </a:pPr>
            <a:endParaRPr lang="zh-CN" altLang="en-US" sz="1900" b="1">
              <a:latin typeface="黑体" charset="-122"/>
              <a:ea typeface="黑体" charset="-122"/>
            </a:endParaRPr>
          </a:p>
          <a:p>
            <a:pPr lvl="0">
              <a:lnSpc>
                <a:spcPct val="120000"/>
              </a:lnSpc>
              <a:buNone/>
            </a:pPr>
            <a:r>
              <a:rPr lang="zh-CN" altLang="en-US" sz="1900" b="1">
                <a:latin typeface="黑体" charset="-122"/>
                <a:ea typeface="黑体" charset="-122"/>
              </a:rPr>
              <a:t>  第</a:t>
            </a:r>
            <a:r>
              <a:rPr lang="en-US" altLang="zh-CN" sz="1900" b="1">
                <a:latin typeface="黑体" charset="-122"/>
                <a:ea typeface="黑体" charset="-122"/>
              </a:rPr>
              <a:t>17</a:t>
            </a:r>
            <a:r>
              <a:rPr lang="zh-CN" altLang="en-US" sz="1900" b="1">
                <a:latin typeface="黑体" charset="-122"/>
                <a:ea typeface="黑体" charset="-122"/>
              </a:rPr>
              <a:t>段：</a:t>
            </a:r>
            <a:endParaRPr lang="zh-CN" altLang="en-US" sz="1900" b="1">
              <a:latin typeface="黑体" charset="-122"/>
              <a:ea typeface="黑体" charset="-122"/>
            </a:endParaRPr>
          </a:p>
          <a:p>
            <a:pPr lvl="0">
              <a:lnSpc>
                <a:spcPct val="120000"/>
              </a:lnSpc>
              <a:buNone/>
            </a:pPr>
            <a:r>
              <a:rPr lang="zh-CN" altLang="en-US" sz="1900" b="1">
                <a:latin typeface="黑体" charset="-122"/>
                <a:ea typeface="黑体" charset="-122"/>
              </a:rPr>
              <a:t>      但虽然是虫豸，闲人也并不放，仍旧在就近什么地方给他碰了五六个响头，这才心满意足的得胜的走了，他以为阿Ｑ这回可遭了瘟。然而不到十秒钟，阿Ｑ也心满意足的得胜的走了，他觉得</a:t>
            </a:r>
            <a:r>
              <a:rPr lang="zh-CN" altLang="en-US" sz="1900" b="1">
                <a:solidFill>
                  <a:srgbClr val="FF3300"/>
                </a:solidFill>
                <a:latin typeface="黑体" charset="-122"/>
                <a:ea typeface="黑体" charset="-122"/>
              </a:rPr>
              <a:t>他是第一个能够自轻自贱的人，除了</a:t>
            </a:r>
            <a:r>
              <a:rPr lang="zh-CN" altLang="en-US" sz="1900" b="1">
                <a:solidFill>
                  <a:srgbClr val="FF3300"/>
                </a:solidFill>
                <a:ea typeface="黑体" charset="-122"/>
              </a:rPr>
              <a:t>“</a:t>
            </a:r>
            <a:r>
              <a:rPr lang="zh-CN" altLang="en-US" sz="1900" b="1">
                <a:solidFill>
                  <a:srgbClr val="FF3300"/>
                </a:solidFill>
                <a:latin typeface="黑体" charset="-122"/>
                <a:ea typeface="黑体" charset="-122"/>
              </a:rPr>
              <a:t>自轻自贱</a:t>
            </a:r>
            <a:r>
              <a:rPr lang="zh-CN" altLang="en-US" sz="1900" b="1">
                <a:solidFill>
                  <a:srgbClr val="FF3300"/>
                </a:solidFill>
                <a:ea typeface="黑体" charset="-122"/>
              </a:rPr>
              <a:t>”</a:t>
            </a:r>
            <a:r>
              <a:rPr lang="zh-CN" altLang="en-US" sz="1900" b="1">
                <a:solidFill>
                  <a:srgbClr val="FF3300"/>
                </a:solidFill>
                <a:latin typeface="黑体" charset="-122"/>
                <a:ea typeface="黑体" charset="-122"/>
              </a:rPr>
              <a:t>不算外，余下的就是</a:t>
            </a:r>
            <a:r>
              <a:rPr lang="zh-CN" altLang="en-US" sz="1900" b="1">
                <a:solidFill>
                  <a:srgbClr val="FF3300"/>
                </a:solidFill>
                <a:ea typeface="黑体" charset="-122"/>
              </a:rPr>
              <a:t>“</a:t>
            </a:r>
            <a:r>
              <a:rPr lang="zh-CN" altLang="en-US" sz="1900" b="1">
                <a:solidFill>
                  <a:srgbClr val="FF3300"/>
                </a:solidFill>
                <a:latin typeface="黑体" charset="-122"/>
                <a:ea typeface="黑体" charset="-122"/>
              </a:rPr>
              <a:t>第一个</a:t>
            </a:r>
            <a:r>
              <a:rPr lang="zh-CN" altLang="en-US" sz="1900" b="1">
                <a:solidFill>
                  <a:srgbClr val="FF3300"/>
                </a:solidFill>
                <a:ea typeface="黑体" charset="-122"/>
              </a:rPr>
              <a:t>”</a:t>
            </a:r>
            <a:r>
              <a:rPr lang="zh-CN" altLang="en-US" sz="1900" b="1">
                <a:solidFill>
                  <a:srgbClr val="FF3300"/>
                </a:solidFill>
                <a:latin typeface="黑体" charset="-122"/>
                <a:ea typeface="黑体" charset="-122"/>
              </a:rPr>
              <a:t>。状元不也是</a:t>
            </a:r>
            <a:r>
              <a:rPr lang="zh-CN" altLang="en-US" sz="1900" b="1">
                <a:solidFill>
                  <a:srgbClr val="FF3300"/>
                </a:solidFill>
                <a:ea typeface="黑体" charset="-122"/>
              </a:rPr>
              <a:t>“</a:t>
            </a:r>
            <a:r>
              <a:rPr lang="zh-CN" altLang="en-US" sz="1900" b="1">
                <a:solidFill>
                  <a:srgbClr val="FF3300"/>
                </a:solidFill>
                <a:latin typeface="黑体" charset="-122"/>
                <a:ea typeface="黑体" charset="-122"/>
              </a:rPr>
              <a:t>第一个</a:t>
            </a:r>
            <a:r>
              <a:rPr lang="zh-CN" altLang="en-US" sz="1900" b="1">
                <a:solidFill>
                  <a:srgbClr val="FF3300"/>
                </a:solidFill>
                <a:ea typeface="黑体" charset="-122"/>
              </a:rPr>
              <a:t>”</a:t>
            </a:r>
            <a:r>
              <a:rPr lang="zh-CN" altLang="en-US" sz="1900" b="1">
                <a:solidFill>
                  <a:srgbClr val="FF3300"/>
                </a:solidFill>
                <a:latin typeface="黑体" charset="-122"/>
                <a:ea typeface="黑体" charset="-122"/>
              </a:rPr>
              <a:t>么？</a:t>
            </a:r>
            <a:r>
              <a:rPr lang="zh-CN" altLang="en-US" sz="1900" b="1">
                <a:solidFill>
                  <a:srgbClr val="FF3300"/>
                </a:solidFill>
                <a:ea typeface="黑体" charset="-122"/>
              </a:rPr>
              <a:t>“</a:t>
            </a:r>
            <a:r>
              <a:rPr lang="zh-CN" altLang="en-US" sz="1900" b="1">
                <a:solidFill>
                  <a:srgbClr val="FF3300"/>
                </a:solidFill>
                <a:latin typeface="黑体" charset="-122"/>
                <a:ea typeface="黑体" charset="-122"/>
              </a:rPr>
              <a:t>你算是什么东西</a:t>
            </a:r>
            <a:r>
              <a:rPr lang="zh-CN" altLang="en-US" sz="1900" b="1">
                <a:solidFill>
                  <a:srgbClr val="FF3300"/>
                </a:solidFill>
                <a:ea typeface="黑体" charset="-122"/>
              </a:rPr>
              <a:t>”</a:t>
            </a:r>
            <a:r>
              <a:rPr lang="zh-CN" altLang="en-US" sz="1900" b="1">
                <a:solidFill>
                  <a:srgbClr val="FF3300"/>
                </a:solidFill>
                <a:latin typeface="黑体" charset="-122"/>
                <a:ea typeface="黑体" charset="-122"/>
              </a:rPr>
              <a:t>呢！？</a:t>
            </a:r>
            <a:endParaRPr lang="zh-CN" altLang="en-US" sz="1900" b="1">
              <a:solidFill>
                <a:srgbClr val="FF3300"/>
              </a:solidFill>
              <a:latin typeface="黑体" charset="-122"/>
              <a:ea typeface="黑体" charset="-122"/>
            </a:endParaRPr>
          </a:p>
        </p:txBody>
      </p:sp>
      <p:sp>
        <p:nvSpPr>
          <p:cNvPr id="28675" name="Text Box 4" title=""/>
          <p:cNvSpPr txBox="1"/>
          <p:nvPr/>
        </p:nvSpPr>
        <p:spPr>
          <a:xfrm>
            <a:off x="1111250" y="5649913"/>
            <a:ext cx="6238875" cy="815975"/>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eaLnBrk="0" hangingPunct="0">
              <a:buClrTx/>
              <a:buFontTx/>
            </a:pPr>
            <a:r>
              <a:rPr lang="zh-CN" altLang="en-US" sz="2300">
                <a:solidFill>
                  <a:srgbClr val="0000FF"/>
                </a:solidFill>
                <a:latin typeface="Arial" pitchFamily="34" charset="0"/>
                <a:ea typeface="黑体" charset="-122"/>
              </a:rPr>
              <a:t>挨打是失败→做老子，天下第一却很得意的事</a:t>
            </a:r>
            <a:endParaRPr lang="zh-CN" altLang="en-US" sz="2300">
              <a:solidFill>
                <a:srgbClr val="0000FF"/>
              </a:solidFill>
              <a:latin typeface="Arial" pitchFamily="34" charset="0"/>
              <a:ea typeface="黑体" charset="-122"/>
            </a:endParaRPr>
          </a:p>
          <a:p>
            <a:pPr marL="0" lvl="0" indent="0" defTabSz="987425" eaLnBrk="0" hangingPunct="0">
              <a:buClrTx/>
              <a:buFontTx/>
            </a:pPr>
            <a:r>
              <a:rPr lang="zh-CN" altLang="en-US" sz="2300">
                <a:solidFill>
                  <a:srgbClr val="0000FF"/>
                </a:solidFill>
                <a:latin typeface="Arial" pitchFamily="34" charset="0"/>
                <a:ea typeface="黑体" charset="-122"/>
              </a:rPr>
              <a:t>（争强好胜，自欺欺人）</a:t>
            </a:r>
            <a:endParaRPr lang="zh-CN" altLang="en-US" sz="2300">
              <a:solidFill>
                <a:srgbClr val="0000FF"/>
              </a:solidFill>
              <a:latin typeface="Arial" pitchFamily="34" charset="0"/>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charRg st="0" end="21"/>
                                            </p:txEl>
                                          </p:spTgt>
                                        </p:tgtEl>
                                        <p:attrNameLst>
                                          <p:attrName>style.visibility</p:attrName>
                                        </p:attrNameLst>
                                      </p:cBhvr>
                                      <p:to>
                                        <p:strVal val="visible"/>
                                      </p:to>
                                    </p:set>
                                    <p:anim calcmode="lin" valueType="num">
                                      <p:cBhvr>
                                        <p:cTn id="7" dur="500" fill="hold"/>
                                        <p:tgtEl>
                                          <p:spTgt spid="28675">
                                            <p:txEl>
                                              <p:charRg st="0" end="21"/>
                                            </p:txEl>
                                          </p:spTgt>
                                        </p:tgtEl>
                                        <p:attrNameLst>
                                          <p:attrName>ppt_x</p:attrName>
                                        </p:attrNameLst>
                                      </p:cBhvr>
                                      <p:tavLst>
                                        <p:tav tm="0">
                                          <p:val>
                                            <p:strVal val="#ppt_x"/>
                                          </p:val>
                                        </p:tav>
                                        <p:tav tm="100000">
                                          <p:val>
                                            <p:strVal val="#ppt_x"/>
                                          </p:val>
                                        </p:tav>
                                      </p:tavLst>
                                    </p:anim>
                                    <p:anim calcmode="lin" valueType="num">
                                      <p:cBhvr>
                                        <p:cTn id="8" dur="500" fill="hold"/>
                                        <p:tgtEl>
                                          <p:spTgt spid="28675">
                                            <p:txEl>
                                              <p:charRg st="0" end="2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5">
                                            <p:txEl>
                                              <p:charRg st="21" end="33"/>
                                            </p:txEl>
                                          </p:spTgt>
                                        </p:tgtEl>
                                        <p:attrNameLst>
                                          <p:attrName>style.visibility</p:attrName>
                                        </p:attrNameLst>
                                      </p:cBhvr>
                                      <p:to>
                                        <p:strVal val="visible"/>
                                      </p:to>
                                    </p:set>
                                    <p:anim calcmode="lin" valueType="num">
                                      <p:cBhvr>
                                        <p:cTn id="11" dur="500" fill="hold"/>
                                        <p:tgtEl>
                                          <p:spTgt spid="28675">
                                            <p:txEl>
                                              <p:charRg st="21" end="33"/>
                                            </p:txEl>
                                          </p:spTgt>
                                        </p:tgtEl>
                                        <p:attrNameLst>
                                          <p:attrName>ppt_x</p:attrName>
                                        </p:attrNameLst>
                                      </p:cBhvr>
                                      <p:tavLst>
                                        <p:tav tm="0">
                                          <p:val>
                                            <p:strVal val="#ppt_x"/>
                                          </p:val>
                                        </p:tav>
                                        <p:tav tm="100000">
                                          <p:val>
                                            <p:strVal val="#ppt_x"/>
                                          </p:val>
                                        </p:tav>
                                      </p:tavLst>
                                    </p:anim>
                                    <p:anim calcmode="lin" valueType="num">
                                      <p:cBhvr>
                                        <p:cTn id="12" dur="500" fill="hold"/>
                                        <p:tgtEl>
                                          <p:spTgt spid="28675">
                                            <p:txEl>
                                              <p:charRg st="21" end="3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9697" name="Rectangle 2" title=""/>
          <p:cNvSpPr>
            <a:spLocks noGrp="1"/>
          </p:cNvSpPr>
          <p:nvPr>
            <p:ph type="title"/>
          </p:nvPr>
        </p:nvSpPr>
        <p:spPr>
          <a:xfrm>
            <a:off x="544513" y="0"/>
            <a:ext cx="7935912" cy="954088"/>
          </a:xfrm>
          <a:prstGeom prst="rect">
            <a:avLst/>
          </a:prstGeom>
          <a:noFill/>
          <a:ln>
            <a:noFill/>
            <a:miter lim="800000"/>
          </a:ln>
        </p:spPr>
        <p:txBody>
          <a:bodyPr wrap="square" lIns="98755" tIns="49378" rIns="98755" bIns="49378"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rPr lang="zh-CN" altLang="en-US">
                <a:solidFill>
                  <a:srgbClr val="FF3300"/>
                </a:solidFill>
                <a:ea typeface="黑体" charset="-122"/>
              </a:rPr>
              <a:t>精神胜利法</a:t>
            </a:r>
            <a:r>
              <a:rPr lang="en-US" altLang="zh-CN">
                <a:solidFill>
                  <a:srgbClr val="FF3300"/>
                </a:solidFill>
                <a:ea typeface="黑体" charset="-122"/>
              </a:rPr>
              <a:t>5</a:t>
            </a:r>
            <a:endParaRPr lang="en-US" altLang="zh-CN" sz="3200" b="1">
              <a:solidFill>
                <a:srgbClr val="FF3300"/>
              </a:solidFill>
            </a:endParaRPr>
          </a:p>
        </p:txBody>
      </p:sp>
      <p:sp>
        <p:nvSpPr>
          <p:cNvPr id="29698" name="Rectangle 3" title=""/>
          <p:cNvSpPr>
            <a:spLocks noGrp="1"/>
          </p:cNvSpPr>
          <p:nvPr>
            <p:ph idx="1"/>
          </p:nvPr>
        </p:nvSpPr>
        <p:spPr>
          <a:xfrm>
            <a:off x="163513" y="836613"/>
            <a:ext cx="8816975" cy="5329237"/>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120000"/>
              </a:lnSpc>
              <a:buNone/>
            </a:pPr>
            <a:r>
              <a:rPr lang="en-US" altLang="zh-CN" sz="2300" b="1">
                <a:latin typeface="黑体" charset="-122"/>
                <a:ea typeface="黑体" charset="-122"/>
              </a:rPr>
              <a:t>  </a:t>
            </a:r>
            <a:r>
              <a:rPr lang="zh-CN" altLang="en-US" sz="2300" b="1">
                <a:latin typeface="黑体" charset="-122"/>
                <a:ea typeface="黑体" charset="-122"/>
              </a:rPr>
              <a:t>第</a:t>
            </a:r>
            <a:r>
              <a:rPr lang="en-US" altLang="zh-CN" sz="2300" b="1">
                <a:latin typeface="黑体" charset="-122"/>
                <a:ea typeface="黑体" charset="-122"/>
              </a:rPr>
              <a:t>27</a:t>
            </a:r>
            <a:r>
              <a:rPr lang="zh-CN" altLang="en-US" sz="2300" b="1">
                <a:latin typeface="黑体" charset="-122"/>
                <a:ea typeface="黑体" charset="-122"/>
              </a:rPr>
              <a:t>段：</a:t>
            </a:r>
            <a:endParaRPr lang="zh-CN" altLang="en-US" sz="2300" b="1">
              <a:latin typeface="黑体" charset="-122"/>
              <a:ea typeface="黑体" charset="-122"/>
            </a:endParaRPr>
          </a:p>
          <a:p>
            <a:pPr lvl="0">
              <a:lnSpc>
                <a:spcPct val="120000"/>
              </a:lnSpc>
              <a:buNone/>
            </a:pPr>
            <a:r>
              <a:rPr lang="zh-CN" altLang="en-US" sz="2300" b="1">
                <a:latin typeface="黑体" charset="-122"/>
                <a:ea typeface="黑体" charset="-122"/>
              </a:rPr>
              <a:t>      很白很亮的一堆洋钱！而且是他的</a:t>
            </a:r>
            <a:r>
              <a:rPr lang="en-US" altLang="zh-CN" sz="2300" b="1">
                <a:ea typeface="黑体" charset="-122"/>
              </a:rPr>
              <a:t>——</a:t>
            </a:r>
            <a:r>
              <a:rPr lang="zh-CN" altLang="en-US" sz="2300" b="1">
                <a:latin typeface="黑体" charset="-122"/>
                <a:ea typeface="黑体" charset="-122"/>
              </a:rPr>
              <a:t>现在不见了！说是算被儿子拿去了罢，总还是忽忽不乐；说自己是虫豸罢，也还是忽忽不乐：他这回才有些感到失败的苦痛了。</a:t>
            </a:r>
            <a:endParaRPr lang="zh-CN" altLang="en-US" sz="2300" b="1">
              <a:latin typeface="黑体" charset="-122"/>
              <a:ea typeface="黑体" charset="-122"/>
            </a:endParaRPr>
          </a:p>
          <a:p>
            <a:pPr lvl="0">
              <a:lnSpc>
                <a:spcPct val="120000"/>
              </a:lnSpc>
              <a:buNone/>
            </a:pPr>
            <a:r>
              <a:rPr lang="zh-CN" altLang="en-US" sz="2300" b="1">
                <a:latin typeface="黑体" charset="-122"/>
                <a:ea typeface="黑体" charset="-122"/>
              </a:rPr>
              <a:t>      但他立刻转败为胜了。他擎起右手，用力的在自己脸上连打了两个嘴巴，热剌剌的有些痛；打完之后，便心平气和起来，似乎打的是自己，被打的是别一个自己，不久也就仿佛是自己打了别个一般，</a:t>
            </a:r>
            <a:r>
              <a:rPr lang="en-US" altLang="zh-CN" sz="2300" b="1">
                <a:ea typeface="黑体" charset="-122"/>
              </a:rPr>
              <a:t>——</a:t>
            </a:r>
            <a:r>
              <a:rPr lang="zh-CN" altLang="en-US" sz="2300" b="1">
                <a:latin typeface="黑体" charset="-122"/>
                <a:ea typeface="黑体" charset="-122"/>
              </a:rPr>
              <a:t>虽然还有些热剌剌，</a:t>
            </a:r>
            <a:r>
              <a:rPr lang="en-US" altLang="zh-CN" sz="2300" b="1">
                <a:ea typeface="黑体" charset="-122"/>
              </a:rPr>
              <a:t>——</a:t>
            </a:r>
            <a:r>
              <a:rPr lang="zh-CN" altLang="en-US" sz="2300" b="1">
                <a:latin typeface="黑体" charset="-122"/>
                <a:ea typeface="黑体" charset="-122"/>
              </a:rPr>
              <a:t>心满意足的得胜的躺下了。</a:t>
            </a:r>
            <a:endParaRPr lang="zh-CN" altLang="en-US" sz="2300" b="1">
              <a:latin typeface="黑体" charset="-122"/>
              <a:ea typeface="黑体" charset="-122"/>
            </a:endParaRPr>
          </a:p>
          <a:p>
            <a:pPr lvl="0">
              <a:lnSpc>
                <a:spcPct val="120000"/>
              </a:lnSpc>
              <a:buNone/>
            </a:pPr>
            <a:r>
              <a:rPr lang="zh-CN" altLang="en-US" sz="2300" b="1">
                <a:latin typeface="黑体" charset="-122"/>
                <a:ea typeface="黑体" charset="-122"/>
              </a:rPr>
              <a:t>  第</a:t>
            </a:r>
            <a:r>
              <a:rPr lang="en-US" altLang="zh-CN" sz="2300" b="1">
                <a:latin typeface="黑体" charset="-122"/>
                <a:ea typeface="黑体" charset="-122"/>
              </a:rPr>
              <a:t>29</a:t>
            </a:r>
            <a:r>
              <a:rPr lang="zh-CN" altLang="en-US" sz="2300" b="1">
                <a:latin typeface="黑体" charset="-122"/>
                <a:ea typeface="黑体" charset="-122"/>
              </a:rPr>
              <a:t>段：</a:t>
            </a:r>
            <a:endParaRPr lang="zh-CN" altLang="en-US" sz="2300" b="1">
              <a:latin typeface="黑体" charset="-122"/>
              <a:ea typeface="黑体" charset="-122"/>
            </a:endParaRPr>
          </a:p>
          <a:p>
            <a:pPr lvl="0">
              <a:lnSpc>
                <a:spcPct val="120000"/>
              </a:lnSpc>
              <a:buNone/>
            </a:pPr>
            <a:r>
              <a:rPr lang="zh-CN" altLang="en-US" sz="2300" b="1">
                <a:latin typeface="黑体" charset="-122"/>
                <a:ea typeface="黑体" charset="-122"/>
              </a:rPr>
              <a:t>      他睡着了。</a:t>
            </a:r>
            <a:endParaRPr lang="zh-CN" altLang="en-US" sz="2300" b="1">
              <a:latin typeface="黑体" charset="-122"/>
              <a:ea typeface="黑体" charset="-122"/>
            </a:endParaRPr>
          </a:p>
        </p:txBody>
      </p:sp>
      <p:sp>
        <p:nvSpPr>
          <p:cNvPr id="29699" name="Text Box 4" title=""/>
          <p:cNvSpPr/>
          <p:nvPr/>
        </p:nvSpPr>
        <p:spPr>
          <a:xfrm>
            <a:off x="515938" y="5994400"/>
            <a:ext cx="8123237" cy="442913"/>
          </a:xfrm>
          <a:prstGeom prst="rect">
            <a:avLst/>
          </a:prstGeom>
          <a:noFill/>
          <a:ln>
            <a:noFill/>
            <a:miter lim="800000"/>
          </a:ln>
        </p:spPr>
        <p:txBody>
          <a:bodyPr wrap="squar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eaLnBrk="0" hangingPunct="0">
              <a:buClrTx/>
              <a:buFontTx/>
            </a:pPr>
            <a:r>
              <a:rPr lang="zh-CN" altLang="en-US" sz="2300" b="1">
                <a:solidFill>
                  <a:srgbClr val="FF3300"/>
                </a:solidFill>
                <a:latin typeface="Arial" pitchFamily="34" charset="0"/>
                <a:ea typeface="黑体" charset="-122"/>
              </a:rPr>
              <a:t>现实中自己打自己→精神上自己打别人</a:t>
            </a:r>
            <a:r>
              <a:rPr lang="en-US" altLang="zh-CN" sz="2300" b="1">
                <a:solidFill>
                  <a:srgbClr val="FF3300"/>
                </a:solidFill>
                <a:latin typeface="Arial" pitchFamily="34" charset="0"/>
                <a:ea typeface="黑体" charset="-122"/>
              </a:rPr>
              <a:t>:</a:t>
            </a:r>
            <a:r>
              <a:rPr lang="zh-CN" altLang="en-US" sz="2300" b="1">
                <a:solidFill>
                  <a:srgbClr val="FF3300"/>
                </a:solidFill>
                <a:latin typeface="Arial" pitchFamily="34" charset="0"/>
                <a:ea typeface="黑体" charset="-122"/>
              </a:rPr>
              <a:t>自欺欺人、麻木不仁</a:t>
            </a:r>
            <a:endParaRPr lang="zh-CN" altLang="en-US" sz="2300" b="1">
              <a:solidFill>
                <a:srgbClr val="0000FF"/>
              </a:solidFill>
              <a:latin typeface="Arial" pitchFamily="34" charset="0"/>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ppt_x</p:attrName>
                                        </p:attrNameLst>
                                      </p:cBhvr>
                                      <p:tavLst>
                                        <p:tav tm="0">
                                          <p:val>
                                            <p:strVal val="0-#ppt_w/2"/>
                                          </p:val>
                                        </p:tav>
                                        <p:tav tm="100000">
                                          <p:val>
                                            <p:strVal val="#ppt_x"/>
                                          </p:val>
                                        </p:tav>
                                      </p:tavLst>
                                    </p:anim>
                                    <p:anim calcmode="lin" valueType="num">
                                      <p:cBhvr>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0721" name="Rectangle 2" title=""/>
          <p:cNvSpPr>
            <a:spLocks noGrp="1"/>
          </p:cNvSpPr>
          <p:nvPr>
            <p:ph type="title"/>
          </p:nvPr>
        </p:nvSpPr>
        <p:spPr>
          <a:xfrm>
            <a:off x="544513" y="0"/>
            <a:ext cx="8123237" cy="908050"/>
          </a:xfrm>
          <a:prstGeom prst="rect">
            <a:avLst/>
          </a:prstGeom>
          <a:noFill/>
          <a:ln>
            <a:noFill/>
            <a:miter lim="800000"/>
          </a:ln>
        </p:spPr>
        <p:txBody>
          <a:bodyPr wrap="square" lIns="98755" tIns="49378" rIns="98755" bIns="49378" anchor="ctr" anchorCtr="0"/>
          <a:lstStyle>
            <a:lvl1pPr marL="0" indent="0" algn="ctr" defTabSz="914400" rtl="0" eaLnBrk="1" fontAlgn="base" latinLnBrk="0" hangingPunct="1">
              <a:lnSpc>
                <a:spcPct val="100000"/>
              </a:lnSpc>
              <a:spcBef>
                <a:spcPct val="0"/>
              </a:spcBef>
              <a:spcAft>
                <a:spcPct val="0"/>
              </a:spcAft>
              <a:buClrTx/>
              <a:buSzTx/>
              <a:buFontTx/>
              <a:buNone/>
              <a:defRPr lang="zh-CN" altLang="en-US" sz="4400" b="0" i="0" u="none" kern="1200" baseline="0">
                <a:solidFill>
                  <a:schemeClr val="tx2"/>
                </a:solidFill>
                <a:latin typeface="Arial" pitchFamily="34" charset="0"/>
                <a:ea typeface="宋体" pitchFamily="2" charset="-122"/>
                <a:cs typeface="+mj-cs"/>
              </a:defRPr>
            </a:lvl1pPr>
          </a:lstStyle>
          <a:p>
            <a:pPr lvl="0"/>
            <a:r>
              <a:rPr lang="zh-CN" altLang="en-US" sz="3900">
                <a:solidFill>
                  <a:srgbClr val="FF3300"/>
                </a:solidFill>
                <a:ea typeface="黑体" charset="-122"/>
              </a:rPr>
              <a:t>精神胜利法</a:t>
            </a:r>
            <a:r>
              <a:rPr lang="en-US" altLang="zh-CN" sz="3900">
                <a:solidFill>
                  <a:srgbClr val="FF3300"/>
                </a:solidFill>
                <a:ea typeface="黑体" charset="-122"/>
              </a:rPr>
              <a:t>6</a:t>
            </a:r>
            <a:endParaRPr lang="en-US" altLang="zh-CN" sz="3600" b="1">
              <a:solidFill>
                <a:srgbClr val="FF3300"/>
              </a:solidFill>
            </a:endParaRPr>
          </a:p>
        </p:txBody>
      </p:sp>
      <p:sp>
        <p:nvSpPr>
          <p:cNvPr id="30722" name="Rectangle 3" title=""/>
          <p:cNvSpPr>
            <a:spLocks noGrp="1"/>
          </p:cNvSpPr>
          <p:nvPr>
            <p:ph idx="1"/>
          </p:nvPr>
        </p:nvSpPr>
        <p:spPr>
          <a:xfrm>
            <a:off x="163513" y="908050"/>
            <a:ext cx="8816975" cy="5187950"/>
          </a:xfrm>
          <a:prstGeom prst="rect">
            <a:avLst/>
          </a:prstGeom>
          <a:noFill/>
          <a:ln>
            <a:noFill/>
            <a:miter lim="800000"/>
          </a:ln>
        </p:spPr>
        <p:txBody>
          <a:bodyPr wrap="square" lIns="98755" tIns="49378" rIns="98755" bIns="49378" anchor="t" anchorCtr="0"/>
          <a:lstStyle>
            <a:lvl1pPr marL="342900" lvl="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lvl="0">
              <a:lnSpc>
                <a:spcPct val="90000"/>
              </a:lnSpc>
              <a:buNone/>
            </a:pPr>
            <a:r>
              <a:rPr lang="zh-CN" altLang="en-US" sz="2300" b="1">
                <a:latin typeface="黑体" charset="-122"/>
                <a:ea typeface="黑体" charset="-122"/>
              </a:rPr>
              <a:t>第</a:t>
            </a:r>
            <a:r>
              <a:rPr lang="en-US" altLang="zh-CN" sz="2300" b="1">
                <a:latin typeface="黑体" charset="-122"/>
                <a:ea typeface="黑体" charset="-122"/>
              </a:rPr>
              <a:t>56</a:t>
            </a:r>
            <a:r>
              <a:rPr lang="zh-CN" altLang="en-US" sz="2300" b="1">
                <a:latin typeface="黑体" charset="-122"/>
                <a:ea typeface="黑体" charset="-122"/>
              </a:rPr>
              <a:t>段：</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    但对面走来了静修庵里的小尼姑。　　</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第</a:t>
            </a:r>
            <a:r>
              <a:rPr lang="en-US" altLang="zh-CN" sz="2300" b="1">
                <a:latin typeface="黑体" charset="-122"/>
                <a:ea typeface="黑体" charset="-122"/>
              </a:rPr>
              <a:t>57</a:t>
            </a:r>
            <a:r>
              <a:rPr lang="zh-CN" altLang="en-US" sz="2300" b="1">
                <a:latin typeface="黑体" charset="-122"/>
                <a:ea typeface="黑体" charset="-122"/>
              </a:rPr>
              <a:t>段：</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    </a:t>
            </a:r>
            <a:r>
              <a:rPr lang="zh-CN" altLang="en-US" sz="2300" b="1">
                <a:ea typeface="黑体" charset="-122"/>
              </a:rPr>
              <a:t>“</a:t>
            </a:r>
            <a:r>
              <a:rPr lang="zh-CN" altLang="en-US" sz="2300" b="1">
                <a:latin typeface="黑体" charset="-122"/>
                <a:ea typeface="黑体" charset="-122"/>
              </a:rPr>
              <a:t>我不知道我今天为什么这样晦气，原来就因为见了你！</a:t>
            </a:r>
            <a:r>
              <a:rPr lang="zh-CN" altLang="en-US" sz="2300" b="1">
                <a:ea typeface="黑体" charset="-122"/>
              </a:rPr>
              <a:t>”</a:t>
            </a:r>
            <a:r>
              <a:rPr lang="zh-CN" altLang="en-US" sz="2300" b="1">
                <a:latin typeface="黑体" charset="-122"/>
                <a:ea typeface="黑体" charset="-122"/>
              </a:rPr>
              <a:t>他想。</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第</a:t>
            </a:r>
            <a:r>
              <a:rPr lang="en-US" altLang="zh-CN" sz="2300" b="1">
                <a:latin typeface="黑体" charset="-122"/>
                <a:ea typeface="黑体" charset="-122"/>
              </a:rPr>
              <a:t>61</a:t>
            </a:r>
            <a:r>
              <a:rPr lang="zh-CN" altLang="en-US" sz="2300" b="1">
                <a:latin typeface="黑体" charset="-122"/>
                <a:ea typeface="黑体" charset="-122"/>
              </a:rPr>
              <a:t>段：</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    </a:t>
            </a:r>
            <a:r>
              <a:rPr lang="zh-CN" altLang="en-US" sz="2300" b="1">
                <a:ea typeface="黑体" charset="-122"/>
              </a:rPr>
              <a:t>“</a:t>
            </a:r>
            <a:r>
              <a:rPr lang="zh-CN" altLang="en-US" sz="2300" b="1">
                <a:latin typeface="黑体" charset="-122"/>
                <a:ea typeface="黑体" charset="-122"/>
              </a:rPr>
              <a:t>秃儿！快回去，和尚等着你</a:t>
            </a:r>
            <a:r>
              <a:rPr lang="en-US" altLang="zh-CN" sz="2300" b="1">
                <a:ea typeface="黑体" charset="-122"/>
              </a:rPr>
              <a:t>……”</a:t>
            </a:r>
            <a:endParaRPr lang="en-US" altLang="zh-CN" sz="2300" b="1">
              <a:latin typeface="黑体" charset="-122"/>
              <a:ea typeface="黑体" charset="-122"/>
            </a:endParaRPr>
          </a:p>
          <a:p>
            <a:pPr lvl="0">
              <a:lnSpc>
                <a:spcPct val="90000"/>
              </a:lnSpc>
              <a:buNone/>
            </a:pPr>
            <a:r>
              <a:rPr lang="zh-CN" altLang="en-US" sz="2300" b="1">
                <a:latin typeface="黑体" charset="-122"/>
                <a:ea typeface="黑体" charset="-122"/>
              </a:rPr>
              <a:t>第</a:t>
            </a:r>
            <a:r>
              <a:rPr lang="en-US" altLang="zh-CN" sz="2300" b="1">
                <a:latin typeface="黑体" charset="-122"/>
                <a:ea typeface="黑体" charset="-122"/>
              </a:rPr>
              <a:t>64</a:t>
            </a:r>
            <a:r>
              <a:rPr lang="zh-CN" altLang="en-US" sz="2300" b="1">
                <a:latin typeface="黑体" charset="-122"/>
                <a:ea typeface="黑体" charset="-122"/>
              </a:rPr>
              <a:t>段：</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     </a:t>
            </a:r>
            <a:r>
              <a:rPr lang="zh-CN" altLang="en-US" sz="2300" b="1">
                <a:ea typeface="黑体" charset="-122"/>
              </a:rPr>
              <a:t>“</a:t>
            </a:r>
            <a:r>
              <a:rPr lang="zh-CN" altLang="en-US" sz="2300" b="1">
                <a:latin typeface="黑体" charset="-122"/>
                <a:ea typeface="黑体" charset="-122"/>
              </a:rPr>
              <a:t>和尚动得，我动不得？</a:t>
            </a:r>
            <a:r>
              <a:rPr lang="zh-CN" altLang="en-US" sz="2300" b="1">
                <a:ea typeface="黑体" charset="-122"/>
              </a:rPr>
              <a:t>”</a:t>
            </a:r>
            <a:r>
              <a:rPr lang="zh-CN" altLang="en-US" sz="2300" b="1">
                <a:latin typeface="黑体" charset="-122"/>
                <a:ea typeface="黑体" charset="-122"/>
              </a:rPr>
              <a:t>他扭住伊的面颊。</a:t>
            </a:r>
            <a:r>
              <a:rPr lang="en-US" altLang="zh-CN" sz="2300" b="1">
                <a:ea typeface="黑体" charset="-122"/>
              </a:rPr>
              <a:t>……</a:t>
            </a:r>
            <a:r>
              <a:rPr lang="zh-CN" altLang="en-US" sz="2300" b="1">
                <a:latin typeface="黑体" charset="-122"/>
                <a:ea typeface="黑体" charset="-122"/>
              </a:rPr>
              <a:t>再用力的一拧，才放手。</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第</a:t>
            </a:r>
            <a:r>
              <a:rPr lang="en-US" altLang="zh-CN" sz="2300" b="1">
                <a:latin typeface="黑体" charset="-122"/>
                <a:ea typeface="黑体" charset="-122"/>
              </a:rPr>
              <a:t>66</a:t>
            </a:r>
            <a:r>
              <a:rPr lang="zh-CN" altLang="en-US" sz="2300" b="1">
                <a:latin typeface="黑体" charset="-122"/>
                <a:ea typeface="黑体" charset="-122"/>
              </a:rPr>
              <a:t>段：</a:t>
            </a:r>
            <a:endParaRPr lang="zh-CN" altLang="en-US" sz="2300" b="1">
              <a:latin typeface="黑体" charset="-122"/>
              <a:ea typeface="黑体" charset="-122"/>
            </a:endParaRPr>
          </a:p>
          <a:p>
            <a:pPr lvl="0">
              <a:lnSpc>
                <a:spcPct val="90000"/>
              </a:lnSpc>
              <a:buNone/>
            </a:pPr>
            <a:r>
              <a:rPr lang="zh-CN" altLang="en-US" sz="2300" b="1">
                <a:latin typeface="黑体" charset="-122"/>
                <a:ea typeface="黑体" charset="-122"/>
              </a:rPr>
              <a:t>      他这一战，</a:t>
            </a:r>
            <a:r>
              <a:rPr lang="zh-CN" altLang="en-US" sz="2300" b="1">
                <a:solidFill>
                  <a:srgbClr val="0070C0"/>
                </a:solidFill>
                <a:latin typeface="黑体" charset="-122"/>
                <a:ea typeface="黑体" charset="-122"/>
              </a:rPr>
              <a:t>早忘却了王胡，也忘却了假洋鬼子，似乎对于今天的一切</a:t>
            </a:r>
            <a:r>
              <a:rPr lang="zh-CN" altLang="en-US" sz="2300" b="1">
                <a:solidFill>
                  <a:srgbClr val="0070C0"/>
                </a:solidFill>
                <a:ea typeface="黑体" charset="-122"/>
              </a:rPr>
              <a:t>“</a:t>
            </a:r>
            <a:r>
              <a:rPr lang="zh-CN" altLang="en-US" sz="2300" b="1">
                <a:solidFill>
                  <a:srgbClr val="0070C0"/>
                </a:solidFill>
                <a:latin typeface="黑体" charset="-122"/>
                <a:ea typeface="黑体" charset="-122"/>
              </a:rPr>
              <a:t>晦气</a:t>
            </a:r>
            <a:r>
              <a:rPr lang="zh-CN" altLang="en-US" sz="2300" b="1">
                <a:solidFill>
                  <a:srgbClr val="0070C0"/>
                </a:solidFill>
                <a:ea typeface="黑体" charset="-122"/>
              </a:rPr>
              <a:t>”</a:t>
            </a:r>
            <a:r>
              <a:rPr lang="zh-CN" altLang="en-US" sz="2300" b="1">
                <a:solidFill>
                  <a:srgbClr val="0070C0"/>
                </a:solidFill>
                <a:latin typeface="黑体" charset="-122"/>
                <a:ea typeface="黑体" charset="-122"/>
              </a:rPr>
              <a:t>都报了仇</a:t>
            </a:r>
            <a:r>
              <a:rPr lang="zh-CN" altLang="en-US" sz="2300" b="1">
                <a:latin typeface="黑体" charset="-122"/>
                <a:ea typeface="黑体" charset="-122"/>
              </a:rPr>
              <a:t>；而且奇怪，</a:t>
            </a:r>
            <a:r>
              <a:rPr lang="zh-CN" altLang="en-US" sz="2300" b="1">
                <a:solidFill>
                  <a:srgbClr val="0070C0"/>
                </a:solidFill>
                <a:latin typeface="黑体" charset="-122"/>
                <a:ea typeface="黑体" charset="-122"/>
              </a:rPr>
              <a:t>又仿佛全身比拍拍的响了之后轻松，飘飘然的似乎要飞去了</a:t>
            </a:r>
            <a:r>
              <a:rPr lang="zh-CN" altLang="en-US" sz="2300" b="1">
                <a:latin typeface="黑体" charset="-122"/>
                <a:ea typeface="黑体" charset="-122"/>
              </a:rPr>
              <a:t>。</a:t>
            </a:r>
            <a:endParaRPr lang="zh-CN" altLang="en-US" sz="2300" b="1">
              <a:latin typeface="黑体" charset="-122"/>
              <a:ea typeface="黑体" charset="-122"/>
            </a:endParaRPr>
          </a:p>
        </p:txBody>
      </p:sp>
      <p:sp>
        <p:nvSpPr>
          <p:cNvPr id="30723" name="Text Box 4" title=""/>
          <p:cNvSpPr/>
          <p:nvPr/>
        </p:nvSpPr>
        <p:spPr>
          <a:xfrm>
            <a:off x="544513" y="6165850"/>
            <a:ext cx="8228012" cy="5080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eaLnBrk="0" hangingPunct="0">
              <a:buClrTx/>
              <a:buFontTx/>
            </a:pPr>
            <a:r>
              <a:rPr lang="zh-CN" altLang="en-US" sz="2700" b="1">
                <a:solidFill>
                  <a:srgbClr val="FF3300"/>
                </a:solidFill>
                <a:latin typeface="Arial" pitchFamily="34" charset="0"/>
                <a:ea typeface="黑体" charset="-122"/>
              </a:rPr>
              <a:t>平生两件屈辱→调戏尼姑，欺软怕硬，流氓无赖</a:t>
            </a:r>
            <a:endParaRPr lang="zh-CN" altLang="en-US" sz="2700" b="1">
              <a:solidFill>
                <a:srgbClr val="FF3300"/>
              </a:solidFill>
              <a:latin typeface="Arial" pitchFamily="34" charset="0"/>
              <a:ea typeface="黑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charRg st="0" end="22"/>
                                            </p:txEl>
                                          </p:spTgt>
                                        </p:tgtEl>
                                        <p:attrNameLst>
                                          <p:attrName>style.visibility</p:attrName>
                                        </p:attrNameLst>
                                      </p:cBhvr>
                                      <p:to>
                                        <p:strVal val="visible"/>
                                      </p:to>
                                    </p:set>
                                    <p:anim calcmode="lin" valueType="num">
                                      <p:cBhvr>
                                        <p:cTn id="7" dur="500" fill="hold"/>
                                        <p:tgtEl>
                                          <p:spTgt spid="30723">
                                            <p:txEl>
                                              <p:charRg st="0" end="22"/>
                                            </p:txEl>
                                          </p:spTgt>
                                        </p:tgtEl>
                                        <p:attrNameLst>
                                          <p:attrName>ppt_x</p:attrName>
                                        </p:attrNameLst>
                                      </p:cBhvr>
                                      <p:tavLst>
                                        <p:tav tm="0">
                                          <p:val>
                                            <p:strVal val="#ppt_x"/>
                                          </p:val>
                                        </p:tav>
                                        <p:tav tm="100000">
                                          <p:val>
                                            <p:strVal val="#ppt_x"/>
                                          </p:val>
                                        </p:tav>
                                      </p:tavLst>
                                    </p:anim>
                                    <p:anim calcmode="lin" valueType="num">
                                      <p:cBhvr>
                                        <p:cTn id="8" dur="500" fill="hold"/>
                                        <p:tgtEl>
                                          <p:spTgt spid="30723">
                                            <p:txEl>
                                              <p:charRg st="0"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1745" name="文本框 1" title=""/>
          <p:cNvSpPr txBox="1"/>
          <p:nvPr/>
        </p:nvSpPr>
        <p:spPr>
          <a:xfrm>
            <a:off x="179388" y="339725"/>
            <a:ext cx="8980487" cy="633412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400">
                <a:latin typeface="Arial" pitchFamily="34" charset="0"/>
                <a:ea typeface="宋体" pitchFamily="2" charset="-122"/>
              </a:rPr>
              <a:t>小结：</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自尊自负、自轻自贱、自打嘴巴、忘却失败、欺凌弱小</a:t>
            </a:r>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 </a:t>
            </a:r>
            <a:r>
              <a:rPr lang="en-US" altLang="zh-CN" sz="2400">
                <a:latin typeface="Arial" pitchFamily="34" charset="0"/>
              </a:rPr>
              <a:t>                                                                             </a:t>
            </a:r>
            <a:r>
              <a:rPr lang="zh-CN" altLang="en-US" sz="2400">
                <a:latin typeface="Arial" pitchFamily="34" charset="0"/>
                <a:ea typeface="宋体" pitchFamily="2" charset="-122"/>
              </a:rPr>
              <a:t>——精神胜利法</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性格特点：</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妄自尊大又自轻自贱</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憎恶权势又趋炎附势</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争强好胜又忍辱屈从</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蛮横霸道又懦弱卑怯</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欺软怕硬，卑鄙无赖</a:t>
            </a:r>
            <a:endParaRPr lang="zh-CN" altLang="en-US" sz="2400">
              <a:latin typeface="Arial" pitchFamily="34" charset="0"/>
              <a:ea typeface="宋体" pitchFamily="2" charset="-122"/>
            </a:endParaRPr>
          </a:p>
        </p:txBody>
      </p:sp>
      <p:pic>
        <p:nvPicPr>
          <p:cNvPr id="31746" name="图片 1" title=""/>
          <p:cNvPicPr>
            <a:picLocks noChangeAspect="1"/>
          </p:cNvPicPr>
          <p:nvPr>
            <p:custDataLst>
              <p:tags r:id="rId3"/>
            </p:custDataLst>
          </p:nvPr>
        </p:nvPicPr>
        <p:blipFill>
          <a:blip r:embed="rId2"/>
          <a:stretch>
            <a:fillRect/>
          </a:stretch>
        </p:blipFill>
        <p:spPr>
          <a:xfrm>
            <a:off x="4427538" y="2420938"/>
            <a:ext cx="4349750" cy="4321175"/>
          </a:xfrm>
          <a:prstGeom prst="rect">
            <a:avLst/>
          </a:prstGeom>
          <a:noFill/>
          <a:ln>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2769" name="文本框 1" title=""/>
          <p:cNvSpPr txBox="1"/>
          <p:nvPr/>
        </p:nvSpPr>
        <p:spPr>
          <a:xfrm>
            <a:off x="179388" y="188913"/>
            <a:ext cx="8770937" cy="146050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400">
                <a:latin typeface="Arial" pitchFamily="34" charset="0"/>
                <a:ea typeface="宋体" pitchFamily="2" charset="-122"/>
              </a:rPr>
              <a:t>任务二：探其源——性格产生的根源</a:t>
            </a:r>
            <a:endParaRPr lang="zh-CN" altLang="en-US" sz="2400">
              <a:latin typeface="Arial" pitchFamily="34" charset="0"/>
              <a:ea typeface="宋体" pitchFamily="2" charset="-122"/>
            </a:endParaRPr>
          </a:p>
          <a:p>
            <a:pPr lvl="0"/>
            <a:endParaRPr lang="zh-CN" altLang="en-US" sz="2400">
              <a:latin typeface="Arial" pitchFamily="34" charset="0"/>
              <a:ea typeface="宋体" pitchFamily="2" charset="-122"/>
            </a:endParaRPr>
          </a:p>
          <a:p>
            <a:pPr lvl="0"/>
            <a:r>
              <a:rPr lang="zh-CN" altLang="en-US" sz="2400">
                <a:latin typeface="Arial" pitchFamily="34" charset="0"/>
                <a:ea typeface="宋体" pitchFamily="2" charset="-122"/>
              </a:rPr>
              <a:t>1、为什么阿Q的性格中充满着妄自尊大又自轻自贱，憎恶权势又趋炎附势，争强好胜又忍辱屈从，蛮横霸道又懦弱卑怯的矛盾？</a:t>
            </a:r>
            <a:endParaRPr lang="zh-CN" altLang="en-US" sz="2400">
              <a:latin typeface="Arial" pitchFamily="34" charset="0"/>
              <a:ea typeface="宋体" pitchFamily="2" charset="-122"/>
            </a:endParaRPr>
          </a:p>
        </p:txBody>
      </p:sp>
      <p:sp>
        <p:nvSpPr>
          <p:cNvPr id="32770" name="文本框 2" title=""/>
          <p:cNvSpPr txBox="1"/>
          <p:nvPr/>
        </p:nvSpPr>
        <p:spPr>
          <a:xfrm>
            <a:off x="179388" y="1917700"/>
            <a:ext cx="8826500" cy="489267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400">
                <a:solidFill>
                  <a:srgbClr val="FF0000"/>
                </a:solidFill>
                <a:latin typeface="Arial" pitchFamily="34" charset="0"/>
                <a:ea typeface="宋体" pitchFamily="2" charset="-122"/>
              </a:rPr>
              <a:t>阿Q的性格中充满着矛盾，突出特征就是两重性，即两重人格。自我幻想中的阿Q与现实存在的阿Q，似乎是不相容的两种人格，但奇妙地统一在阿Q身上。</a:t>
            </a:r>
            <a:r>
              <a:rPr lang="zh-CN" altLang="en-US" sz="2400">
                <a:latin typeface="Arial" pitchFamily="34" charset="0"/>
                <a:ea typeface="宋体" pitchFamily="2" charset="-122"/>
              </a:rPr>
              <a:t>阿Q的本色在他所处的恶劣环境中是不适生存的，因而自我就发生分裂，形成双重人格。真正的自我只好退回内心，沉醉在躲避现实的虚妄幻想中。而经常表现出来的则是人格的另一面，即被封建社会严重扭曲的自我，它是在丧失自由意志的情况下实现的，是为了适应恶劣的环境以维持个体的生存。很明显，</a:t>
            </a:r>
            <a:r>
              <a:rPr lang="zh-CN" altLang="en-US" sz="2400">
                <a:solidFill>
                  <a:srgbClr val="FF0000"/>
                </a:solidFill>
                <a:latin typeface="Arial" pitchFamily="34" charset="0"/>
                <a:ea typeface="宋体" pitchFamily="2" charset="-122"/>
              </a:rPr>
              <a:t>两重人格既是对自我的消极维护，又是对恶劣环境的痛苦适应。</a:t>
            </a:r>
            <a:r>
              <a:rPr lang="zh-CN" altLang="en-US" sz="2400">
                <a:latin typeface="Arial" pitchFamily="34" charset="0"/>
                <a:ea typeface="宋体" pitchFamily="2" charset="-122"/>
              </a:rPr>
              <a:t>所以一方面是退回内心，另一方面是泯灭意志。前者实际上是反抗环境的变态反应，是为了解决自身的心理冲突，以达到心理的平衡；后者是适应环境的变态反应。总之，阿Q两重人格的实际表现往往是：一方面用幻想以维护自我，另一面是顺从，适应环境以维护个体的生存。</a:t>
            </a:r>
            <a:endParaRPr lang="zh-CN" altLang="en-US" sz="24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3793" name="文本框 1" title=""/>
          <p:cNvSpPr txBox="1"/>
          <p:nvPr/>
        </p:nvSpPr>
        <p:spPr>
          <a:xfrm>
            <a:off x="179388" y="117475"/>
            <a:ext cx="8748713" cy="1562100"/>
          </a:xfrm>
          <a:prstGeom prst="rect">
            <a:avLst/>
          </a:prstGeom>
          <a:noFill/>
          <a:ln w="9525">
            <a:noFill/>
          </a:ln>
        </p:spPr>
        <p:txBody>
          <a:bodyPr wrap="square" anchor="t" anchorCtr="0">
            <a:scene3d>
              <a:camera prst="orthographicFront"/>
              <a:lightRig rig="threePt" dir="t"/>
            </a:scene3d>
          </a:bodyPr>
          <a:lstStyle/>
          <a:p>
            <a:pPr fontAlgn="base"/>
            <a:r>
              <a:rPr lang="zh-CN" altLang="en-US" sz="28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cs typeface="+mn-cs"/>
              </a:rPr>
              <a:t>鲁迅认为：奴才兼有两种身份，在主子面前是奴才，而在地位比他低一等的小奴才面前则又是暴君。</a:t>
            </a:r>
            <a:endParaRPr lang="zh-CN" altLang="en-US" sz="28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a:p>
            <a:pPr fontAlgn="base"/>
            <a:endParaRPr lang="zh-CN" altLang="en-US" sz="28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a:p>
            <a:pPr fontAlgn="base"/>
            <a:r>
              <a:rPr lang="zh-CN" altLang="en-US" sz="28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cs typeface="+mn-cs"/>
              </a:rPr>
              <a:t>试着分析阿Q这种矛盾性格形成的根源？</a:t>
            </a:r>
            <a:endParaRPr lang="zh-CN" altLang="en-US" sz="28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p:txBody>
      </p:sp>
      <p:sp>
        <p:nvSpPr>
          <p:cNvPr id="33794" name="文本框 2" title=""/>
          <p:cNvSpPr txBox="1"/>
          <p:nvPr/>
        </p:nvSpPr>
        <p:spPr>
          <a:xfrm>
            <a:off x="250825" y="2349500"/>
            <a:ext cx="8505825" cy="3513138"/>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Arial" pitchFamily="34" charset="0"/>
                <a:ea typeface="宋体" pitchFamily="2" charset="-122"/>
              </a:rPr>
              <a:t>在封建专制社会里，</a:t>
            </a:r>
            <a:r>
              <a:rPr lang="zh-CN" altLang="en-US" sz="2800">
                <a:solidFill>
                  <a:srgbClr val="FF0000"/>
                </a:solidFill>
                <a:latin typeface="Arial" pitchFamily="34" charset="0"/>
                <a:ea typeface="宋体" pitchFamily="2" charset="-122"/>
              </a:rPr>
              <a:t>除了皇帝是绝对的主子，最底层的人民是绝对的奴隶外，其余的臣民都有两种身份，两重人格，学会了当奴才，也就学会了当主子。</a:t>
            </a:r>
            <a:r>
              <a:rPr lang="zh-CN" altLang="en-US" sz="2800">
                <a:latin typeface="Arial" pitchFamily="34" charset="0"/>
                <a:ea typeface="宋体" pitchFamily="2" charset="-122"/>
              </a:rPr>
              <a:t>即使是皇帝，有时也不免要当外族统治者的奴才，而下层的人民有时也可以在自己妻子、儿子面前当暴君。这在封建专制的社会里是一种普遍的心理现象。阿Q性格的矛盾性格恰恰是产生于愚弱国民所处的恶劣环境和屈辱地位，来源于被压迫、被凌辱的下层人民当中，是</a:t>
            </a:r>
            <a:r>
              <a:rPr lang="zh-CN" altLang="en-US" sz="2800">
                <a:solidFill>
                  <a:srgbClr val="FF0000"/>
                </a:solidFill>
                <a:latin typeface="Arial" pitchFamily="34" charset="0"/>
                <a:ea typeface="宋体" pitchFamily="2" charset="-122"/>
              </a:rPr>
              <a:t>专制主义制度所造成的国民的心理变态和人性异化</a:t>
            </a:r>
            <a:r>
              <a:rPr lang="zh-CN" altLang="en-US" sz="2800">
                <a:latin typeface="Arial" pitchFamily="34" charset="0"/>
                <a:ea typeface="宋体" pitchFamily="2" charset="-122"/>
              </a:rPr>
              <a:t>。</a:t>
            </a:r>
            <a:endParaRPr lang="zh-CN" altLang="en-US" sz="28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4817" name="文本框 1" title=""/>
          <p:cNvSpPr txBox="1"/>
          <p:nvPr/>
        </p:nvSpPr>
        <p:spPr>
          <a:xfrm>
            <a:off x="179388" y="117475"/>
            <a:ext cx="4572000" cy="3683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a:latin typeface="Arial" pitchFamily="34" charset="0"/>
                <a:ea typeface="宋体" pitchFamily="2" charset="-122"/>
              </a:rPr>
              <a:t>任务三：明其意——探究作品价值</a:t>
            </a:r>
            <a:endParaRPr lang="zh-CN" altLang="en-US">
              <a:latin typeface="Arial" pitchFamily="34" charset="0"/>
              <a:ea typeface="宋体" pitchFamily="2" charset="-122"/>
            </a:endParaRPr>
          </a:p>
        </p:txBody>
      </p:sp>
      <p:sp>
        <p:nvSpPr>
          <p:cNvPr id="34818" name="文本框 2" title=""/>
          <p:cNvSpPr txBox="1"/>
          <p:nvPr/>
        </p:nvSpPr>
        <p:spPr>
          <a:xfrm>
            <a:off x="107950" y="692150"/>
            <a:ext cx="9064625" cy="293052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800">
                <a:latin typeface="Arial" pitchFamily="34" charset="0"/>
              </a:rPr>
              <a:t>       </a:t>
            </a:r>
            <a:r>
              <a:rPr lang="zh-CN" altLang="en-US" sz="2800">
                <a:latin typeface="Arial" pitchFamily="34" charset="0"/>
                <a:ea typeface="宋体" pitchFamily="2" charset="-122"/>
              </a:rPr>
              <a:t>这篇小说写于辛亥革命之后。辛亥革命推翻了两千多年的封建帝制，宣扬了民主共和的观念。但它没有完成在全国范围内彻底反帝反封建的任务，没有深入到广大农村。广大农民仍处在帝国主义和封建主义的残酷统治之下，思想上没有得到根本的启蒙和解放。封建统治阶级一方面对帝国主义者奴颜婢膝，另一方面用封建礼教、迷信和愚民政策对百姓进行镇压剥削。他们丧权辱国，却自称“天朝”，用这种“精神胜利法”对人民进行麻醉教育，造成了人民不觉醒的麻醉状态。</a:t>
            </a:r>
            <a:endParaRPr lang="zh-CN" altLang="en-US" sz="2800">
              <a:latin typeface="Arial" pitchFamily="34" charset="0"/>
              <a:ea typeface="宋体" pitchFamily="2" charset="-122"/>
            </a:endParaRPr>
          </a:p>
        </p:txBody>
      </p:sp>
      <p:sp>
        <p:nvSpPr>
          <p:cNvPr id="34819" name="文本框 1" title=""/>
          <p:cNvSpPr txBox="1"/>
          <p:nvPr/>
        </p:nvSpPr>
        <p:spPr>
          <a:xfrm>
            <a:off x="179388" y="4862513"/>
            <a:ext cx="8610600" cy="261143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Arial" pitchFamily="34" charset="0"/>
                <a:ea typeface="宋体" pitchFamily="2" charset="-122"/>
              </a:rPr>
              <a:t>鲁迅在《华盖集•忽然想到（七）》中道：“可惜中国人但对于羊显现凶兽相，而对于凶兽则显羊相，所以即使显得凶兽相，也还是卑怯的国民。”</a:t>
            </a:r>
            <a:endParaRPr lang="zh-CN" altLang="en-US" sz="28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5841" name="文本框 1" title=""/>
          <p:cNvSpPr txBox="1"/>
          <p:nvPr/>
        </p:nvSpPr>
        <p:spPr>
          <a:xfrm>
            <a:off x="395288" y="347663"/>
            <a:ext cx="8240712" cy="746283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Arial" pitchFamily="34" charset="0"/>
                <a:ea typeface="宋体" pitchFamily="2" charset="-122"/>
              </a:rPr>
              <a:t>阿Ｑ和未庄的闲人都是如此的人。</a:t>
            </a:r>
            <a:endParaRPr lang="zh-CN" altLang="en-US" sz="2800">
              <a:latin typeface="Arial" pitchFamily="34" charset="0"/>
              <a:ea typeface="宋体" pitchFamily="2" charset="-122"/>
            </a:endParaRPr>
          </a:p>
          <a:p>
            <a:pPr lvl="0"/>
            <a:endParaRPr lang="zh-CN" altLang="en-US" sz="2800">
              <a:latin typeface="Arial" pitchFamily="34" charset="0"/>
              <a:ea typeface="宋体" pitchFamily="2" charset="-122"/>
            </a:endParaRPr>
          </a:p>
          <a:p>
            <a:pPr lvl="0"/>
            <a:r>
              <a:rPr lang="zh-CN" altLang="en-US" sz="2800">
                <a:latin typeface="Arial" pitchFamily="34" charset="0"/>
                <a:ea typeface="宋体" pitchFamily="2" charset="-122"/>
              </a:rPr>
              <a:t>在洋鬼子面前，他是羊；在小尼姑、小D面前，他又变成了狼。他的性格经常在对立的两极之间来回摆动，幅度之大，速度之快，都令人吃惊。他的超级麻木，则表现在他的惊人的健忘：被假洋鬼子打了一顿，一会儿就忘了，甚至觉得轻松些，以致于“有些高兴”了；更表现在他几乎丧失了作为一个独立的“人”的独立意识。阿Q诸多方面的劣点，事实上也是全体国民的弱点。从阿Q身上完全可以看出，我们的民族有时为什么能从一个极端走向另一个极端，为什么既能安于做奴隶，又能扮演非常傲慢的角色。因之，</a:t>
            </a:r>
            <a:r>
              <a:rPr lang="zh-CN" altLang="en-US" sz="2800">
                <a:solidFill>
                  <a:srgbClr val="FF0000"/>
                </a:solidFill>
                <a:latin typeface="Arial" pitchFamily="34" charset="0"/>
                <a:ea typeface="宋体" pitchFamily="2" charset="-122"/>
              </a:rPr>
              <a:t>阿Q又是国民劣根性的典型。</a:t>
            </a:r>
            <a:endParaRPr lang="zh-CN" altLang="en-US" sz="2800">
              <a:solidFill>
                <a:srgbClr val="FF0000"/>
              </a:solidFill>
              <a:latin typeface="Arial" pitchFamily="34" charset="0"/>
              <a:ea typeface="宋体" pitchFamily="2"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9217" name="Text Box 5" title=""/>
          <p:cNvSpPr/>
          <p:nvPr/>
        </p:nvSpPr>
        <p:spPr>
          <a:xfrm>
            <a:off x="539750" y="1557338"/>
            <a:ext cx="7897813" cy="26765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spcBef>
                <a:spcPct val="50000"/>
              </a:spcBef>
            </a:pPr>
            <a:r>
              <a:rPr lang="en-US" altLang="zh-CN" sz="2400">
                <a:latin typeface="黑体" charset="-122"/>
                <a:ea typeface="黑体" charset="-122"/>
              </a:rPr>
              <a:t>     《</a:t>
            </a:r>
            <a:r>
              <a:rPr lang="zh-CN" altLang="en-US" sz="2400">
                <a:latin typeface="黑体" charset="-122"/>
                <a:ea typeface="黑体" charset="-122"/>
              </a:rPr>
              <a:t>呐喊</a:t>
            </a:r>
            <a:r>
              <a:rPr lang="en-US" altLang="zh-CN" sz="2400">
                <a:latin typeface="黑体" charset="-122"/>
                <a:ea typeface="黑体" charset="-122"/>
              </a:rPr>
              <a:t>》</a:t>
            </a:r>
            <a:r>
              <a:rPr lang="zh-CN" altLang="en-US" sz="2400">
                <a:latin typeface="黑体" charset="-122"/>
                <a:ea typeface="黑体" charset="-122"/>
              </a:rPr>
              <a:t>是鲁迅先生的第一部小说集，出版于</a:t>
            </a:r>
            <a:r>
              <a:rPr lang="en-US" altLang="zh-CN" sz="2400">
                <a:latin typeface="黑体" charset="-122"/>
                <a:ea typeface="黑体" charset="-122"/>
              </a:rPr>
              <a:t>1923</a:t>
            </a:r>
            <a:r>
              <a:rPr lang="zh-CN" altLang="en-US" sz="2400">
                <a:latin typeface="黑体" charset="-122"/>
                <a:ea typeface="黑体" charset="-122"/>
              </a:rPr>
              <a:t>年</a:t>
            </a:r>
            <a:r>
              <a:rPr lang="en-US" altLang="zh-CN" sz="2400">
                <a:latin typeface="黑体" charset="-122"/>
                <a:ea typeface="黑体" charset="-122"/>
              </a:rPr>
              <a:t>8</a:t>
            </a:r>
            <a:r>
              <a:rPr lang="zh-CN" altLang="en-US" sz="2400">
                <a:latin typeface="黑体" charset="-122"/>
                <a:ea typeface="黑体" charset="-122"/>
              </a:rPr>
              <a:t>月，收集了包括</a:t>
            </a:r>
            <a:r>
              <a:rPr lang="en-US" altLang="zh-CN" sz="2400">
                <a:latin typeface="黑体" charset="-122"/>
                <a:ea typeface="黑体" charset="-122"/>
              </a:rPr>
              <a:t>《</a:t>
            </a:r>
            <a:r>
              <a:rPr lang="zh-CN" altLang="en-US" sz="2400">
                <a:latin typeface="黑体" charset="-122"/>
                <a:ea typeface="黑体" charset="-122"/>
              </a:rPr>
              <a:t>狂人日记</a:t>
            </a:r>
            <a:r>
              <a:rPr lang="en-US" altLang="zh-CN" sz="2400">
                <a:latin typeface="黑体" charset="-122"/>
                <a:ea typeface="黑体" charset="-122"/>
              </a:rPr>
              <a:t>》</a:t>
            </a:r>
            <a:r>
              <a:rPr lang="zh-CN" altLang="en-US" sz="2400">
                <a:latin typeface="黑体" charset="-122"/>
                <a:ea typeface="黑体" charset="-122"/>
              </a:rPr>
              <a:t>等共</a:t>
            </a:r>
            <a:r>
              <a:rPr lang="en-US" altLang="zh-CN" sz="2400">
                <a:latin typeface="黑体" charset="-122"/>
                <a:ea typeface="黑体" charset="-122"/>
              </a:rPr>
              <a:t>15</a:t>
            </a:r>
            <a:r>
              <a:rPr lang="zh-CN" altLang="en-US" sz="2400">
                <a:latin typeface="黑体" charset="-122"/>
                <a:ea typeface="黑体" charset="-122"/>
              </a:rPr>
              <a:t>篇小说。</a:t>
            </a:r>
            <a:r>
              <a:rPr lang="en-US" altLang="zh-CN" sz="2400">
                <a:latin typeface="黑体" charset="-122"/>
                <a:ea typeface="黑体" charset="-122"/>
              </a:rPr>
              <a:t>《</a:t>
            </a:r>
            <a:r>
              <a:rPr lang="zh-CN" altLang="en-US" sz="2400">
                <a:latin typeface="黑体" charset="-122"/>
                <a:ea typeface="黑体" charset="-122"/>
              </a:rPr>
              <a:t>呐喊</a:t>
            </a:r>
            <a:r>
              <a:rPr lang="en-US" altLang="zh-CN" sz="2400">
                <a:latin typeface="黑体" charset="-122"/>
                <a:ea typeface="黑体" charset="-122"/>
              </a:rPr>
              <a:t>》</a:t>
            </a:r>
            <a:r>
              <a:rPr lang="zh-CN" altLang="en-US" sz="2400">
                <a:latin typeface="黑体" charset="-122"/>
                <a:ea typeface="黑体" charset="-122"/>
              </a:rPr>
              <a:t>反映了从辛亥革命到五四运动前后的中国社会，特别是在帝国主义和封建主义压迫下的农村和村镇的面貌；塑造了没落知识分子（</a:t>
            </a:r>
            <a:r>
              <a:rPr lang="en-US" altLang="zh-CN" sz="2400">
                <a:latin typeface="黑体" charset="-122"/>
                <a:ea typeface="黑体" charset="-122"/>
              </a:rPr>
              <a:t>《</a:t>
            </a:r>
            <a:r>
              <a:rPr lang="zh-CN" altLang="en-US" sz="2400">
                <a:latin typeface="黑体" charset="-122"/>
                <a:ea typeface="黑体" charset="-122"/>
              </a:rPr>
              <a:t>孔乙己</a:t>
            </a:r>
            <a:r>
              <a:rPr lang="en-US" altLang="zh-CN" sz="2400">
                <a:latin typeface="黑体" charset="-122"/>
                <a:ea typeface="黑体" charset="-122"/>
              </a:rPr>
              <a:t>》</a:t>
            </a:r>
            <a:r>
              <a:rPr lang="zh-CN" altLang="en-US" sz="2400">
                <a:latin typeface="黑体" charset="-122"/>
                <a:ea typeface="黑体" charset="-122"/>
              </a:rPr>
              <a:t>）、城市贫民（</a:t>
            </a:r>
            <a:r>
              <a:rPr lang="en-US" altLang="zh-CN" sz="2400">
                <a:latin typeface="黑体" charset="-122"/>
                <a:ea typeface="黑体" charset="-122"/>
              </a:rPr>
              <a:t>《</a:t>
            </a:r>
            <a:r>
              <a:rPr lang="zh-CN" altLang="en-US" sz="2400">
                <a:latin typeface="黑体" charset="-122"/>
                <a:ea typeface="黑体" charset="-122"/>
              </a:rPr>
              <a:t>药</a:t>
            </a:r>
            <a:r>
              <a:rPr lang="en-US" altLang="zh-CN" sz="2400">
                <a:latin typeface="黑体" charset="-122"/>
                <a:ea typeface="黑体" charset="-122"/>
              </a:rPr>
              <a:t>》</a:t>
            </a:r>
            <a:r>
              <a:rPr lang="zh-CN" altLang="en-US" sz="2400">
                <a:latin typeface="黑体" charset="-122"/>
                <a:ea typeface="黑体" charset="-122"/>
              </a:rPr>
              <a:t>）、人力车夫（</a:t>
            </a:r>
            <a:r>
              <a:rPr lang="en-US" altLang="zh-CN" sz="2400">
                <a:latin typeface="黑体" charset="-122"/>
                <a:ea typeface="黑体" charset="-122"/>
              </a:rPr>
              <a:t>《</a:t>
            </a:r>
            <a:r>
              <a:rPr lang="zh-CN" altLang="en-US" sz="2400">
                <a:latin typeface="黑体" charset="-122"/>
                <a:ea typeface="黑体" charset="-122"/>
              </a:rPr>
              <a:t>一件小事</a:t>
            </a:r>
            <a:r>
              <a:rPr lang="en-US" altLang="zh-CN" sz="2400">
                <a:latin typeface="黑体" charset="-122"/>
                <a:ea typeface="黑体" charset="-122"/>
              </a:rPr>
              <a:t>》</a:t>
            </a:r>
            <a:r>
              <a:rPr lang="zh-CN" altLang="en-US" sz="2400">
                <a:latin typeface="黑体" charset="-122"/>
                <a:ea typeface="黑体" charset="-122"/>
              </a:rPr>
              <a:t>）、被压迫农民（</a:t>
            </a:r>
            <a:r>
              <a:rPr lang="en-US" altLang="zh-CN" sz="2400">
                <a:latin typeface="黑体" charset="-122"/>
                <a:ea typeface="黑体" charset="-122"/>
              </a:rPr>
              <a:t>《</a:t>
            </a:r>
            <a:r>
              <a:rPr lang="zh-CN" altLang="en-US" sz="2400">
                <a:latin typeface="黑体" charset="-122"/>
                <a:ea typeface="黑体" charset="-122"/>
              </a:rPr>
              <a:t>故乡</a:t>
            </a:r>
            <a:r>
              <a:rPr lang="en-US" altLang="zh-CN" sz="2400">
                <a:latin typeface="黑体" charset="-122"/>
                <a:ea typeface="黑体" charset="-122"/>
              </a:rPr>
              <a:t>》《</a:t>
            </a:r>
            <a:r>
              <a:rPr lang="zh-CN" altLang="en-US" sz="2400">
                <a:latin typeface="黑体" charset="-122"/>
                <a:ea typeface="黑体" charset="-122"/>
              </a:rPr>
              <a:t>风波</a:t>
            </a:r>
            <a:r>
              <a:rPr lang="en-US" altLang="zh-CN" sz="2400">
                <a:latin typeface="黑体" charset="-122"/>
                <a:ea typeface="黑体" charset="-122"/>
              </a:rPr>
              <a:t>》</a:t>
            </a:r>
            <a:r>
              <a:rPr lang="zh-CN" altLang="en-US" sz="2400">
                <a:latin typeface="黑体" charset="-122"/>
                <a:ea typeface="黑体" charset="-122"/>
              </a:rPr>
              <a:t>）等形象。 </a:t>
            </a:r>
            <a:endParaRPr lang="zh-CN" altLang="en-US" sz="2400">
              <a:latin typeface="黑体" charset="-122"/>
              <a:ea typeface="黑体" charset="-122"/>
            </a:endParaRPr>
          </a:p>
        </p:txBody>
      </p:sp>
      <p:sp>
        <p:nvSpPr>
          <p:cNvPr id="9218" name="文本框 3" title=""/>
          <p:cNvSpPr txBox="1"/>
          <p:nvPr/>
        </p:nvSpPr>
        <p:spPr>
          <a:xfrm>
            <a:off x="252413" y="4652963"/>
            <a:ext cx="6891337" cy="1785937"/>
          </a:xfrm>
          <a:prstGeom prst="rect">
            <a:avLst/>
          </a:prstGeom>
          <a:noFill/>
          <a:ln>
            <a:noFill/>
            <a:miter lim="800000"/>
          </a:ln>
        </p:spPr>
        <p:txBody>
          <a:bodyPr wrap="non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400">
                <a:latin typeface="黑体" charset="-122"/>
                <a:ea typeface="黑体" charset="-122"/>
                <a:sym typeface="宋体" pitchFamily="2" charset="-122"/>
              </a:rPr>
              <a:t>    </a:t>
            </a:r>
            <a:r>
              <a:rPr lang="zh-CN" altLang="en-US" sz="2400">
                <a:latin typeface="黑体" charset="-122"/>
                <a:ea typeface="黑体" charset="-122"/>
                <a:sym typeface="宋体" pitchFamily="2" charset="-122"/>
              </a:rPr>
              <a:t>取名</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呐喊</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是要</a:t>
            </a:r>
            <a:r>
              <a:rPr lang="zh-CN" altLang="en-US" sz="2400">
                <a:solidFill>
                  <a:srgbClr val="FF0000"/>
                </a:solidFill>
                <a:latin typeface="黑体" charset="-122"/>
                <a:ea typeface="黑体" charset="-122"/>
                <a:sym typeface="宋体" pitchFamily="2" charset="-122"/>
              </a:rPr>
              <a:t>以呐喊声“惊起较为清醒的几个人”</a:t>
            </a:r>
            <a:endParaRPr lang="zh-CN" altLang="en-US" sz="2400">
              <a:solidFill>
                <a:srgbClr val="FF0000"/>
              </a:solidFill>
              <a:latin typeface="黑体" charset="-122"/>
              <a:ea typeface="黑体" charset="-122"/>
              <a:sym typeface="宋体" pitchFamily="2" charset="-122"/>
            </a:endParaRPr>
          </a:p>
          <a:p>
            <a:pPr lvl="0"/>
            <a:r>
              <a:rPr lang="zh-CN" altLang="en-US" sz="2400">
                <a:solidFill>
                  <a:srgbClr val="FF0000"/>
                </a:solidFill>
                <a:latin typeface="黑体" charset="-122"/>
                <a:ea typeface="黑体" charset="-122"/>
                <a:sym typeface="宋体" pitchFamily="2" charset="-122"/>
              </a:rPr>
              <a:t>破毁“铁屋子”并“慰藉那在寂寞里奔驰的猛士”</a:t>
            </a:r>
            <a:r>
              <a:rPr lang="zh-CN" altLang="en-US" sz="2400">
                <a:latin typeface="黑体" charset="-122"/>
                <a:ea typeface="黑体" charset="-122"/>
                <a:sym typeface="宋体" pitchFamily="2" charset="-122"/>
              </a:rPr>
              <a:t>，表示他愿</a:t>
            </a:r>
            <a:endParaRPr lang="zh-CN" altLang="en-US" sz="2400">
              <a:latin typeface="黑体" charset="-122"/>
              <a:ea typeface="黑体" charset="-122"/>
              <a:sym typeface="宋体" pitchFamily="2" charset="-122"/>
            </a:endParaRPr>
          </a:p>
          <a:p>
            <a:pPr lvl="0"/>
            <a:r>
              <a:rPr lang="zh-CN" altLang="en-US" sz="2400">
                <a:latin typeface="黑体" charset="-122"/>
                <a:ea typeface="黑体" charset="-122"/>
                <a:sym typeface="宋体" pitchFamily="2" charset="-122"/>
              </a:rPr>
              <a:t>同新文化“前驱”取同一步调，为革命呐喊战斗。 </a:t>
            </a:r>
            <a:endParaRPr lang="zh-CN" altLang="en-US" sz="2400">
              <a:latin typeface="黑体" charset="-122"/>
              <a:ea typeface="黑体" charset="-122"/>
              <a:sym typeface="宋体" pitchFamily="2" charset="-122"/>
            </a:endParaRPr>
          </a:p>
        </p:txBody>
      </p:sp>
      <p:sp>
        <p:nvSpPr>
          <p:cNvPr id="9219" name="文本框 5" title=""/>
          <p:cNvSpPr txBox="1"/>
          <p:nvPr/>
        </p:nvSpPr>
        <p:spPr>
          <a:xfrm>
            <a:off x="2797175" y="692150"/>
            <a:ext cx="2835275" cy="5842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3200">
                <a:latin typeface="黑体" charset="-122"/>
                <a:ea typeface="黑体" charset="-122"/>
                <a:sym typeface="宋体" pitchFamily="2" charset="-122"/>
              </a:rPr>
              <a:t> </a:t>
            </a:r>
            <a:r>
              <a:rPr lang="zh-CN" altLang="en-US" sz="3200">
                <a:latin typeface="黑体" charset="-122"/>
                <a:ea typeface="黑体" charset="-122"/>
                <a:sym typeface="宋体" pitchFamily="2" charset="-122"/>
              </a:rPr>
              <a:t>《呐喊》简介</a:t>
            </a:r>
            <a:endParaRPr lang="zh-CN" altLang="en-US" sz="3200">
              <a:latin typeface="黑体" charset="-122"/>
              <a:ea typeface="黑体" charset="-122"/>
              <a:sym typeface="宋体" pitchFamily="2" charset="-122"/>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6865" name="文本框 1" title=""/>
          <p:cNvSpPr txBox="1"/>
          <p:nvPr/>
        </p:nvSpPr>
        <p:spPr>
          <a:xfrm>
            <a:off x="466090" y="692785"/>
            <a:ext cx="8211820" cy="5072380"/>
          </a:xfrm>
          <a:prstGeom prst="rect">
            <a:avLst/>
          </a:prstGeom>
          <a:noFill/>
          <a:ln w="9525">
            <a:noFill/>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hangingPunct="0"/>
            <a:r>
              <a:rPr lang="zh-CN" altLang="en-US" sz="4000">
                <a:solidFill>
                  <a:srgbClr val="FF0000"/>
                </a:solidFill>
                <a:latin typeface="Arial" pitchFamily="34" charset="0"/>
                <a:ea typeface="宋体" pitchFamily="2" charset="-122"/>
              </a:rPr>
              <a:t>用鲁迅的话解释精神胜利法："中国人不敢正视各方面，用瞒和骗，造出奇妙的逃路，而自以为正路。在这路上，就证明着</a:t>
            </a:r>
            <a:r>
              <a:rPr lang="zh-CN" altLang="en-US" sz="4000">
                <a:effectLst>
                  <a:outerShdw blurRad="38100" dist="38100" dir="2700000" algn="tl">
                    <a:srgbClr val="FFFFFF"/>
                  </a:outerShdw>
                </a:effectLst>
                <a:latin typeface="Arial" pitchFamily="34" charset="0"/>
                <a:ea typeface="宋体" pitchFamily="2" charset="-122"/>
              </a:rPr>
              <a:t>国民性的怯弱</a:t>
            </a:r>
            <a:r>
              <a:rPr lang="zh-CN" altLang="en-US" sz="4000">
                <a:solidFill>
                  <a:srgbClr val="FF0000"/>
                </a:solidFill>
                <a:latin typeface="Arial" pitchFamily="34" charset="0"/>
                <a:ea typeface="宋体" pitchFamily="2" charset="-122"/>
              </a:rPr>
              <a:t>，懒惰，而又巧滑。一天一天地满足着，即一天一天地堕落着，但却又觉得日见其光荣。"</a:t>
            </a:r>
            <a:endParaRPr lang="zh-CN" altLang="en-US" sz="4000">
              <a:solidFill>
                <a:srgbClr val="FF0000"/>
              </a:solidFill>
              <a:latin typeface="Arial" pitchFamily="34" charset="0"/>
              <a:ea typeface="宋体" pitchFamily="2" charset="-122"/>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7889" name="文本框 1" title=""/>
          <p:cNvSpPr txBox="1"/>
          <p:nvPr/>
        </p:nvSpPr>
        <p:spPr>
          <a:xfrm>
            <a:off x="179705" y="188594"/>
            <a:ext cx="8661400" cy="1221740"/>
          </a:xfrm>
          <a:prstGeom prst="rect">
            <a:avLst/>
          </a:prstGeom>
          <a:noFill/>
          <a:ln w="9525">
            <a:noFill/>
          </a:ln>
        </p:spPr>
        <p:txBody>
          <a:bodyPr wrap="square" anchor="t" anchorCtr="0">
            <a:scene3d>
              <a:camera prst="orthographicFront"/>
              <a:lightRig rig="threePt" dir="t"/>
            </a:scene3d>
          </a:bodyPr>
          <a:lstStyle/>
          <a:p>
            <a:pPr fontAlgn="base"/>
            <a:r>
              <a:rPr lang="zh-CN" altLang="en-US" sz="32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cs typeface="+mn-cs"/>
              </a:rPr>
              <a:t>阿Q是当时社会底层一类人的代表，鲁迅先生为何塑造这一可笑、可怜、可恨、可悲人物？</a:t>
            </a:r>
            <a:endParaRPr lang="zh-CN" altLang="en-US" sz="32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a:p>
            <a:pPr fontAlgn="base"/>
            <a:endParaRPr lang="zh-CN" altLang="en-US" sz="32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a:p>
            <a:pPr fontAlgn="base"/>
            <a:endParaRPr lang="zh-CN" altLang="en-US" sz="3200" strike="noStrike" noProof="1">
              <a:ln w="22225">
                <a:solidFill>
                  <a:schemeClr val="accent2"/>
                </a:solidFill>
                <a:prstDash val="solid"/>
              </a:ln>
              <a:solidFill>
                <a:schemeClr val="accent2">
                  <a:lumMod val="40000"/>
                  <a:lumOff val="60000"/>
                </a:schemeClr>
              </a:solidFill>
              <a:latin typeface="Arial" pitchFamily="34" charset="0"/>
              <a:ea typeface="宋体" pitchFamily="2" charset="-122"/>
            </a:endParaRPr>
          </a:p>
        </p:txBody>
      </p:sp>
      <p:sp>
        <p:nvSpPr>
          <p:cNvPr id="37890" name="文本框 1" title=""/>
          <p:cNvSpPr txBox="1"/>
          <p:nvPr/>
        </p:nvSpPr>
        <p:spPr>
          <a:xfrm>
            <a:off x="395288" y="1773238"/>
            <a:ext cx="8507412" cy="5237162"/>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600">
                <a:latin typeface="Arial" pitchFamily="34" charset="0"/>
                <a:ea typeface="宋体" pitchFamily="2" charset="-122"/>
              </a:rPr>
              <a:t> </a:t>
            </a:r>
            <a:r>
              <a:rPr lang="en-US" altLang="zh-CN" sz="3600">
                <a:latin typeface="Arial" pitchFamily="34" charset="0"/>
              </a:rPr>
              <a:t>     </a:t>
            </a:r>
            <a:r>
              <a:rPr lang="zh-CN" altLang="en-US" sz="3600">
                <a:latin typeface="Arial" pitchFamily="34" charset="0"/>
                <a:ea typeface="宋体" pitchFamily="2" charset="-122"/>
              </a:rPr>
              <a:t>凡是愚弱的国民，即使体格如何健全，如何茁壮，也只能做毫无意义的示众的材料和看客，病死多少是不必以为不幸的。所以我们的第一要著，是在改变他们的精神。</a:t>
            </a:r>
            <a:r>
              <a:rPr lang="en-US" altLang="zh-CN" sz="3600">
                <a:latin typeface="Arial" pitchFamily="34" charset="0"/>
              </a:rPr>
              <a:t>                           </a:t>
            </a:r>
            <a:r>
              <a:rPr lang="zh-CN" altLang="en-US" sz="3600">
                <a:latin typeface="Arial" pitchFamily="34" charset="0"/>
                <a:ea typeface="宋体" pitchFamily="2" charset="-122"/>
              </a:rPr>
              <a:t>— —《呐喊》自序</a:t>
            </a:r>
            <a:endParaRPr lang="zh-CN" altLang="en-US" sz="3600">
              <a:latin typeface="Arial" pitchFamily="34" charset="0"/>
              <a:ea typeface="宋体" pitchFamily="2" charset="-122"/>
            </a:endParaRPr>
          </a:p>
          <a:p>
            <a:pPr lvl="0"/>
            <a:endParaRPr lang="zh-CN" altLang="en-US" sz="3600">
              <a:latin typeface="Arial" pitchFamily="34" charset="0"/>
              <a:ea typeface="宋体" pitchFamily="2" charset="-122"/>
            </a:endParaRPr>
          </a:p>
          <a:p>
            <a:pPr lvl="0" algn="r"/>
            <a:r>
              <a:rPr lang="zh-CN" altLang="en-US" sz="3600">
                <a:latin typeface="Arial" pitchFamily="34" charset="0"/>
                <a:ea typeface="宋体" pitchFamily="2" charset="-122"/>
              </a:rPr>
              <a:t>                                                                                                 </a:t>
            </a:r>
            <a:endParaRPr lang="zh-CN" altLang="en-US" sz="3600">
              <a:latin typeface="Arial" pitchFamily="34" charset="0"/>
              <a:ea typeface="宋体" pitchFamily="2" charset="-122"/>
            </a:endParaRP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8913" name="Text Box 2" title=""/>
          <p:cNvSpPr/>
          <p:nvPr/>
        </p:nvSpPr>
        <p:spPr>
          <a:xfrm>
            <a:off x="163513" y="1211263"/>
            <a:ext cx="7145338" cy="3900488"/>
          </a:xfrm>
          <a:prstGeom prst="rect">
            <a:avLst/>
          </a:prstGeom>
          <a:noFill/>
          <a:ln w="9525">
            <a:noFill/>
          </a:ln>
        </p:spPr>
        <p:txBody>
          <a:bodyPr lIns="89570" tIns="44785" rIns="89570" bIns="44785" anchor="t" anchorCtr="0">
            <a:spAutoFit/>
          </a:bodyPr>
          <a:lstStyle>
            <a:defPPr>
              <a:defRPr lang="zh-CN"/>
            </a:defPPr>
            <a:lvl1pPr marL="335280" indent="-335280" algn="l" defTabSz="895350" rtl="0" eaLnBrk="0" fontAlgn="base" hangingPunct="0">
              <a:lnSpc>
                <a:spcPct val="100000"/>
              </a:lnSpc>
              <a:spcBef>
                <a:spcPct val="20000"/>
              </a:spcBef>
              <a:spcAft>
                <a:spcPct val="0"/>
              </a:spcAft>
              <a:buClrTx/>
              <a:buSzTx/>
              <a:buFontTx/>
              <a:buChar char="•"/>
              <a:defRPr kumimoji="1" lang="zh-CN" altLang="en-US" sz="3100" b="0" i="0" u="none" kern="1200" baseline="0">
                <a:solidFill>
                  <a:schemeClr val="tx1"/>
                </a:solidFill>
                <a:effectLst/>
                <a:latin typeface="+mn-lt"/>
                <a:ea typeface="+mn-ea"/>
                <a:cs typeface="+mn-cs"/>
              </a:defRPr>
            </a:lvl1pPr>
            <a:lvl2pPr marL="727075" indent="-278130" algn="l" defTabSz="895350" rtl="0" eaLnBrk="0" fontAlgn="base" hangingPunct="0">
              <a:lnSpc>
                <a:spcPct val="100000"/>
              </a:lnSpc>
              <a:spcBef>
                <a:spcPct val="20000"/>
              </a:spcBef>
              <a:spcAft>
                <a:spcPct val="0"/>
              </a:spcAft>
              <a:buClrTx/>
              <a:buSzTx/>
              <a:buFontTx/>
              <a:buChar char="–"/>
              <a:defRPr kumimoji="1" lang="zh-CN" altLang="en-US" sz="2700" b="0" i="0" u="none" kern="1200" baseline="0">
                <a:solidFill>
                  <a:schemeClr val="tx1"/>
                </a:solidFill>
                <a:effectLst/>
                <a:latin typeface="+mn-lt"/>
                <a:ea typeface="+mn-ea"/>
                <a:cs typeface="+mn-cs"/>
              </a:defRPr>
            </a:lvl2pPr>
            <a:lvl3pPr marL="1119505" indent="-224155" algn="l" defTabSz="895350" rtl="0" eaLnBrk="0" fontAlgn="base" hangingPunct="0">
              <a:lnSpc>
                <a:spcPct val="100000"/>
              </a:lnSpc>
              <a:spcBef>
                <a:spcPct val="20000"/>
              </a:spcBef>
              <a:spcAft>
                <a:spcPct val="0"/>
              </a:spcAft>
              <a:buClrTx/>
              <a:buSzTx/>
              <a:buFontTx/>
              <a:buChar char="•"/>
              <a:defRPr kumimoji="1" lang="zh-CN" altLang="en-US" sz="2300" b="0" i="0" u="none" kern="1200" baseline="0">
                <a:solidFill>
                  <a:schemeClr val="tx1"/>
                </a:solidFill>
                <a:effectLst/>
                <a:latin typeface="+mn-lt"/>
                <a:ea typeface="+mn-ea"/>
                <a:cs typeface="+mn-cs"/>
              </a:defRPr>
            </a:lvl3pPr>
            <a:lvl4pPr marL="1567180" indent="-224155" algn="l" defTabSz="895350" rtl="0" eaLnBrk="0" fontAlgn="base" hangingPunct="0">
              <a:lnSpc>
                <a:spcPct val="100000"/>
              </a:lnSpc>
              <a:spcBef>
                <a:spcPct val="20000"/>
              </a:spcBef>
              <a:spcAft>
                <a:spcPct val="0"/>
              </a:spcAft>
              <a:buClrTx/>
              <a:buSzTx/>
              <a:buFontTx/>
              <a:buChar char="–"/>
              <a:defRPr kumimoji="1" lang="zh-CN" altLang="en-US" sz="1900" b="0" i="0" u="none" kern="1200" baseline="0">
                <a:solidFill>
                  <a:schemeClr val="tx1"/>
                </a:solidFill>
                <a:effectLst/>
                <a:latin typeface="+mn-lt"/>
                <a:ea typeface="+mn-ea"/>
                <a:cs typeface="+mn-cs"/>
              </a:defRPr>
            </a:lvl4pPr>
            <a:lvl5pPr marL="2014855" indent="-224155" algn="l" defTabSz="895350" rtl="0" eaLnBrk="0" fontAlgn="base" hangingPunct="0">
              <a:lnSpc>
                <a:spcPct val="100000"/>
              </a:lnSpc>
              <a:spcBef>
                <a:spcPct val="20000"/>
              </a:spcBef>
              <a:spcAft>
                <a:spcPct val="0"/>
              </a:spcAft>
              <a:buClrTx/>
              <a:buSzTx/>
              <a:buFontTx/>
              <a:buChar char="»"/>
              <a:defRPr kumimoji="1" lang="zh-CN" altLang="en-US" sz="1900" b="0" i="0" u="none" kern="1200" baseline="0">
                <a:solidFill>
                  <a:schemeClr val="tx1"/>
                </a:solidFill>
                <a:effectLst/>
                <a:latin typeface="+mn-lt"/>
                <a:ea typeface="+mn-ea"/>
                <a:cs typeface="+mn-cs"/>
              </a:defRPr>
            </a:lvl5pPr>
          </a:lstStyle>
          <a:p>
            <a:pPr marL="0" lvl="0" indent="0" algn="ctr" defTabSz="987425" eaLnBrk="0" hangingPunct="0">
              <a:lnSpc>
                <a:spcPct val="130000"/>
              </a:lnSpc>
              <a:buClrTx/>
              <a:buFontTx/>
            </a:pPr>
            <a:endParaRPr lang="en-US" altLang="zh-CN" sz="2700">
              <a:effectLst>
                <a:outerShdw blurRad="38100" dist="38100" dir="2700000" algn="tl">
                  <a:srgbClr val="FFFFFF"/>
                </a:outerShdw>
              </a:effectLst>
              <a:latin typeface="黑体" charset="-122"/>
              <a:ea typeface="黑体" charset="-122"/>
            </a:endParaRPr>
          </a:p>
          <a:p>
            <a:pPr marL="0" lvl="0" indent="0" defTabSz="987425" eaLnBrk="0" hangingPunct="0">
              <a:lnSpc>
                <a:spcPct val="130000"/>
              </a:lnSpc>
              <a:buClrTx/>
              <a:buFontTx/>
            </a:pPr>
            <a:r>
              <a:rPr lang="en-US" altLang="zh-CN" sz="2700">
                <a:effectLst>
                  <a:outerShdw blurRad="38100" dist="38100" dir="2700000" algn="tl">
                    <a:srgbClr val="FFFFFF"/>
                  </a:outerShdw>
                </a:effectLst>
                <a:latin typeface="黑体" charset="-122"/>
                <a:ea typeface="黑体" charset="-122"/>
              </a:rPr>
              <a:t>   </a:t>
            </a:r>
            <a:r>
              <a:rPr lang="en-US" altLang="zh-CN" sz="2700" b="1">
                <a:solidFill>
                  <a:srgbClr val="FF0000"/>
                </a:solidFill>
                <a:effectLst>
                  <a:outerShdw blurRad="38100" dist="38100" dir="2700000" algn="tl">
                    <a:srgbClr val="000000"/>
                  </a:outerShdw>
                </a:effectLst>
                <a:latin typeface="黑体" charset="-122"/>
                <a:ea typeface="黑体" charset="-122"/>
              </a:rPr>
              <a:t> </a:t>
            </a:r>
            <a:r>
              <a:rPr lang="zh-CN" altLang="en-US" sz="2700" b="1">
                <a:solidFill>
                  <a:srgbClr val="FF0000"/>
                </a:solidFill>
                <a:latin typeface="Arial" pitchFamily="34" charset="0"/>
                <a:ea typeface="黑体" charset="-122"/>
              </a:rPr>
              <a:t>“</a:t>
            </a:r>
            <a:r>
              <a:rPr lang="zh-CN" altLang="en-US" sz="2700" b="1">
                <a:solidFill>
                  <a:srgbClr val="FF0000"/>
                </a:solidFill>
                <a:latin typeface="黑体" charset="-122"/>
                <a:ea typeface="黑体" charset="-122"/>
              </a:rPr>
              <a:t>画出沉默国民的灵魂</a:t>
            </a:r>
            <a:r>
              <a:rPr lang="zh-CN" altLang="en-US" sz="2700" b="1">
                <a:solidFill>
                  <a:srgbClr val="FF0000"/>
                </a:solidFill>
                <a:latin typeface="Arial" pitchFamily="34" charset="0"/>
                <a:ea typeface="黑体" charset="-122"/>
              </a:rPr>
              <a:t>”</a:t>
            </a:r>
            <a:r>
              <a:rPr lang="zh-CN" altLang="en-US" sz="2700" b="1">
                <a:solidFill>
                  <a:srgbClr val="FF0000"/>
                </a:solidFill>
                <a:latin typeface="黑体" charset="-122"/>
                <a:ea typeface="黑体" charset="-122"/>
              </a:rPr>
              <a:t>，</a:t>
            </a:r>
            <a:r>
              <a:rPr lang="zh-CN" altLang="en-US" sz="2700" b="1">
                <a:solidFill>
                  <a:srgbClr val="FF0000"/>
                </a:solidFill>
                <a:latin typeface="Arial" pitchFamily="34" charset="0"/>
                <a:ea typeface="黑体" charset="-122"/>
              </a:rPr>
              <a:t>“</a:t>
            </a:r>
            <a:r>
              <a:rPr lang="zh-CN" altLang="en-US" sz="2700" b="1">
                <a:solidFill>
                  <a:srgbClr val="FF0000"/>
                </a:solidFill>
                <a:latin typeface="黑体" charset="-122"/>
                <a:ea typeface="黑体" charset="-122"/>
              </a:rPr>
              <a:t>暴露国民的弱点</a:t>
            </a:r>
            <a:r>
              <a:rPr lang="zh-CN" altLang="en-US" sz="2700" b="1">
                <a:solidFill>
                  <a:srgbClr val="FF0000"/>
                </a:solidFill>
                <a:latin typeface="Arial" pitchFamily="34" charset="0"/>
                <a:ea typeface="黑体" charset="-122"/>
              </a:rPr>
              <a:t>”</a:t>
            </a:r>
            <a:r>
              <a:rPr lang="zh-CN" altLang="en-US" sz="2700">
                <a:latin typeface="黑体" charset="-122"/>
                <a:ea typeface="黑体" charset="-122"/>
              </a:rPr>
              <a:t>，让读者了解长期封建统治所造成的可怕的国民的愚昧，指出主人公的思维方式和性格也是中华民族觉醒和振兴中最严重的思想障碍，意在</a:t>
            </a:r>
            <a:r>
              <a:rPr lang="zh-CN" altLang="en-US" sz="2700">
                <a:latin typeface="Arial" pitchFamily="34" charset="0"/>
                <a:ea typeface="黑体" charset="-122"/>
              </a:rPr>
              <a:t>“</a:t>
            </a:r>
            <a:r>
              <a:rPr lang="zh-CN" altLang="en-US" sz="2700">
                <a:latin typeface="黑体" charset="-122"/>
                <a:ea typeface="黑体" charset="-122"/>
              </a:rPr>
              <a:t>引起疗救的注意</a:t>
            </a:r>
            <a:r>
              <a:rPr lang="zh-CN" altLang="en-US" sz="2700">
                <a:latin typeface="Arial" pitchFamily="34" charset="0"/>
                <a:ea typeface="黑体" charset="-122"/>
              </a:rPr>
              <a:t>”。</a:t>
            </a:r>
            <a:endParaRPr lang="zh-CN" altLang="en-US" sz="2700">
              <a:latin typeface="黑体" charset="-122"/>
              <a:ea typeface="黑体" charset="-122"/>
            </a:endParaRPr>
          </a:p>
          <a:p>
            <a:pPr marL="0" lvl="0" indent="0" defTabSz="987425" eaLnBrk="0" hangingPunct="0">
              <a:lnSpc>
                <a:spcPct val="130000"/>
              </a:lnSpc>
              <a:buClrTx/>
              <a:buFontTx/>
            </a:pPr>
            <a:r>
              <a:rPr lang="zh-CN" altLang="en-US" sz="2700">
                <a:latin typeface="黑体" charset="-122"/>
                <a:ea typeface="黑体" charset="-122"/>
              </a:rPr>
              <a:t>    </a:t>
            </a:r>
            <a:endParaRPr lang="zh-CN" altLang="en-US" sz="2700">
              <a:latin typeface="黑体" charset="-122"/>
              <a:ea typeface="黑体" charset="-122"/>
            </a:endParaRPr>
          </a:p>
        </p:txBody>
      </p:sp>
      <p:sp>
        <p:nvSpPr>
          <p:cNvPr id="38914" name="WordArt 3" title=""/>
          <p:cNvSpPr>
            <a:spLocks noTextEdit="1"/>
          </p:cNvSpPr>
          <p:nvPr/>
        </p:nvSpPr>
        <p:spPr>
          <a:xfrm>
            <a:off x="2835275" y="188913"/>
            <a:ext cx="2986088" cy="1079500"/>
          </a:xfrm>
        </p:spPr>
        <p:txBody>
          <a:bodyPr wrap="none" fromWordArt="1" anchor="t" anchorCtr="0">
            <a:prstTxWarp prst="textPlain">
              <a:avLst>
                <a:gd name="adj" fmla="val 50000"/>
              </a:avLst>
            </a:prstTxWarp>
          </a:bodyPr>
          <a:lstStyle/>
          <a:p>
            <a:pPr algn="ctr"/>
            <a:r>
              <a:rPr sz="2900" b="1" spc="580">
                <a:ln>
                  <a:noFill/>
                </a:ln>
                <a:solidFill>
                  <a:srgbClr val="663300"/>
                </a:solidFill>
                <a:effectLst>
                  <a:outerShdw dist="45791" dir="3378596" algn="ctr">
                    <a:srgbClr val="4D4D4D">
                      <a:alpha val="79999"/>
                    </a:srgbClr>
                  </a:outerShdw>
                </a:effectLst>
                <a:latin typeface="黑体" charset="-122"/>
              </a:rPr>
              <a:t>本文创作意图本文创作意图</a:t>
            </a:r>
          </a:p>
        </p:txBody>
      </p:sp>
      <p:pic>
        <p:nvPicPr>
          <p:cNvPr id="38915" name="Picture 4" title=""/>
          <p:cNvPicPr>
            <a:picLocks noGrp="1" noChangeAspect="1"/>
          </p:cNvPicPr>
          <p:nvPr>
            <p:ph idx="4294967295"/>
          </p:nvPr>
        </p:nvPicPr>
        <p:blipFill>
          <a:blip r:embed="rId2"/>
          <a:stretch>
            <a:fillRect/>
          </a:stretch>
        </p:blipFill>
        <p:spPr>
          <a:xfrm>
            <a:off x="6724650" y="3429000"/>
            <a:ext cx="2093913" cy="2835275"/>
          </a:xfrm>
          <a:prstGeom prst="rect">
            <a:avLst/>
          </a:prstGeom>
          <a:noFill/>
          <a:ln>
            <a:noFill/>
            <a:miter lim="800000"/>
          </a:ln>
        </p:spPr>
      </p:pic>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39937" name="Rectangle 2" title=""/>
          <p:cNvSpPr/>
          <p:nvPr/>
        </p:nvSpPr>
        <p:spPr>
          <a:xfrm>
            <a:off x="250825" y="333375"/>
            <a:ext cx="4038600" cy="6797675"/>
          </a:xfrm>
          <a:prstGeom prst="rect">
            <a:avLst/>
          </a:prstGeom>
          <a:noFill/>
          <a:ln w="9525">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hangingPunct="0">
              <a:spcBef>
                <a:spcPct val="50000"/>
              </a:spcBef>
            </a:pPr>
            <a:r>
              <a:rPr lang="en-US" altLang="zh-CN" sz="4000" b="1">
                <a:effectLst>
                  <a:outerShdw blurRad="38100" dist="38100" dir="2700000" algn="tl">
                    <a:srgbClr val="FFFFFF"/>
                  </a:outerShdw>
                </a:effectLst>
                <a:latin typeface="华文行楷" pitchFamily="2" charset="-122"/>
                <a:ea typeface="华文行楷" panose="02010800040101010101" pitchFamily="2" charset="-122"/>
              </a:rPr>
              <a:t>        </a:t>
            </a:r>
            <a:r>
              <a:rPr lang="zh-CN" altLang="en-US" sz="4000" b="1">
                <a:effectLst>
                  <a:outerShdw blurRad="38100" dist="38100" dir="2700000" algn="tl">
                    <a:srgbClr val="FFFFFF"/>
                  </a:outerShdw>
                </a:effectLst>
                <a:latin typeface="宋体" pitchFamily="2" charset="-122"/>
              </a:rPr>
              <a:t>没有伟大人物出现的民族，是世界上最可怜的生物之群；有了伟大人物而不知拥护爱戴崇仰的国家是没有希望的奴隶之邦。</a:t>
            </a:r>
            <a:endParaRPr lang="zh-CN" altLang="en-US" sz="4000" b="1">
              <a:effectLst>
                <a:outerShdw blurRad="38100" dist="38100" dir="2700000" algn="tl">
                  <a:srgbClr val="FFFFFF"/>
                </a:outerShdw>
              </a:effectLst>
              <a:latin typeface="宋体" pitchFamily="2" charset="-122"/>
            </a:endParaRPr>
          </a:p>
          <a:p>
            <a:pPr lvl="0" hangingPunct="0">
              <a:spcBef>
                <a:spcPct val="50000"/>
              </a:spcBef>
            </a:pPr>
            <a:r>
              <a:rPr lang="zh-CN" altLang="en-US" sz="4000" b="1">
                <a:effectLst>
                  <a:outerShdw blurRad="38100" dist="38100" dir="2700000" algn="tl">
                    <a:srgbClr val="FFFFFF"/>
                  </a:outerShdw>
                </a:effectLst>
                <a:latin typeface="华文行楷" pitchFamily="2" charset="-122"/>
                <a:ea typeface="华文行楷" panose="02010800040101010101" pitchFamily="2" charset="-122"/>
              </a:rPr>
              <a:t>         </a:t>
            </a:r>
            <a:r>
              <a:rPr lang="en-US" altLang="zh-CN" sz="4000" b="1">
                <a:effectLst>
                  <a:outerShdw blurRad="38100" dist="38100" dir="2700000" algn="tl">
                    <a:srgbClr val="FFFFFF"/>
                  </a:outerShdw>
                </a:effectLst>
                <a:latin typeface="Times New Roman" pitchFamily="18" charset="0"/>
                <a:ea typeface="华文行楷" panose="02010800040101010101" pitchFamily="2" charset="-122"/>
              </a:rPr>
              <a:t>——</a:t>
            </a:r>
            <a:r>
              <a:rPr lang="en-US" altLang="zh-CN" sz="4000" b="1">
                <a:effectLst>
                  <a:outerShdw blurRad="38100" dist="38100" dir="2700000" algn="tl">
                    <a:srgbClr val="FFFFFF"/>
                  </a:outerShdw>
                </a:effectLst>
                <a:latin typeface="华文行楷" pitchFamily="2" charset="-122"/>
                <a:ea typeface="华文行楷" panose="02010800040101010101" pitchFamily="2" charset="-122"/>
              </a:rPr>
              <a:t> </a:t>
            </a:r>
            <a:r>
              <a:rPr lang="zh-CN" altLang="en-US" sz="4000" b="1">
                <a:effectLst>
                  <a:outerShdw blurRad="38100" dist="38100" dir="2700000" algn="tl">
                    <a:srgbClr val="FFFFFF"/>
                  </a:outerShdw>
                </a:effectLst>
                <a:latin typeface="华文行楷" pitchFamily="2" charset="-122"/>
                <a:ea typeface="华文行楷" panose="02010800040101010101" pitchFamily="2" charset="-122"/>
              </a:rPr>
              <a:t>郁达夫</a:t>
            </a:r>
            <a:endParaRPr lang="zh-CN" altLang="en-US" sz="4000" b="1">
              <a:effectLst>
                <a:outerShdw blurRad="38100" dist="38100" dir="2700000" algn="tl">
                  <a:srgbClr val="FFFFFF"/>
                </a:outerShdw>
              </a:effectLst>
              <a:latin typeface="华文行楷" pitchFamily="2" charset="-122"/>
              <a:ea typeface="华文行楷" panose="02010800040101010101" pitchFamily="2" charset="-122"/>
            </a:endParaRPr>
          </a:p>
          <a:p>
            <a:pPr lvl="0" hangingPunct="0">
              <a:spcBef>
                <a:spcPct val="50000"/>
              </a:spcBef>
            </a:pPr>
            <a:r>
              <a:rPr lang="zh-CN" altLang="en-US" sz="4000" b="1">
                <a:effectLst>
                  <a:outerShdw blurRad="38100" dist="38100" dir="2700000" algn="tl">
                    <a:srgbClr val="FFFFFF"/>
                  </a:outerShdw>
                </a:effectLst>
                <a:latin typeface="华文行楷" pitchFamily="2" charset="-122"/>
                <a:ea typeface="华文行楷" panose="02010800040101010101" pitchFamily="2" charset="-122"/>
              </a:rPr>
              <a:t> </a:t>
            </a:r>
            <a:endParaRPr lang="zh-CN" altLang="en-US" sz="4000" b="1">
              <a:effectLst>
                <a:outerShdw blurRad="38100" dist="38100" dir="2700000" algn="tl">
                  <a:srgbClr val="FFFFFF"/>
                </a:outerShdw>
              </a:effectLst>
              <a:latin typeface="华文行楷" pitchFamily="2" charset="-122"/>
              <a:ea typeface="华文行楷" panose="02010800040101010101" pitchFamily="2" charset="-122"/>
            </a:endParaRPr>
          </a:p>
        </p:txBody>
      </p:sp>
      <p:pic>
        <p:nvPicPr>
          <p:cNvPr id="39938" name="Picture 3" title=""/>
          <p:cNvPicPr>
            <a:picLocks noChangeAspect="1"/>
          </p:cNvPicPr>
          <p:nvPr/>
        </p:nvPicPr>
        <p:blipFill>
          <a:blip r:embed="rId2"/>
          <a:stretch>
            <a:fillRect/>
          </a:stretch>
        </p:blipFill>
        <p:spPr>
          <a:xfrm>
            <a:off x="4495800" y="0"/>
            <a:ext cx="4648200" cy="6858000"/>
          </a:xfrm>
          <a:prstGeom prst="rect">
            <a:avLst/>
          </a:prstGeom>
          <a:noFill/>
          <a:ln>
            <a:noFill/>
            <a:miter lim="800000"/>
          </a:ln>
        </p:spPr>
      </p:pic>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0961" name="文本框 1" title=""/>
          <p:cNvSpPr txBox="1"/>
          <p:nvPr/>
        </p:nvSpPr>
        <p:spPr>
          <a:xfrm>
            <a:off x="3060700" y="117475"/>
            <a:ext cx="5962650" cy="6445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600"/>
              <a:t>语言赏析</a:t>
            </a:r>
            <a:endParaRPr lang="zh-CN" altLang="en-US" sz="3600"/>
          </a:p>
        </p:txBody>
      </p:sp>
      <p:sp>
        <p:nvSpPr>
          <p:cNvPr id="40962" name="文本框 3" title=""/>
          <p:cNvSpPr txBox="1"/>
          <p:nvPr/>
        </p:nvSpPr>
        <p:spPr>
          <a:xfrm>
            <a:off x="323850" y="981075"/>
            <a:ext cx="8696325" cy="5002213"/>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ct val="150000"/>
              </a:lnSpc>
            </a:pPr>
            <a:r>
              <a:rPr lang="en-US" altLang="zh-CN" sz="2800">
                <a:latin typeface="宋体" pitchFamily="2" charset="-122"/>
                <a:sym typeface="宋体" pitchFamily="2" charset="-122"/>
              </a:rPr>
              <a:t>1.</a:t>
            </a:r>
            <a:r>
              <a:rPr lang="zh-CN" altLang="zh-CN" sz="2800">
                <a:latin typeface="宋体" pitchFamily="2" charset="-122"/>
                <a:sym typeface="宋体" pitchFamily="2" charset="-122"/>
              </a:rPr>
              <a:t>然而阿Q虽然常优胜，却直待</a:t>
            </a:r>
            <a:r>
              <a:rPr lang="zh-CN" altLang="zh-CN" sz="2800">
                <a:solidFill>
                  <a:srgbClr val="FF0000"/>
                </a:solidFill>
                <a:latin typeface="宋体" pitchFamily="2" charset="-122"/>
                <a:sym typeface="宋体" pitchFamily="2" charset="-122"/>
              </a:rPr>
              <a:t>蒙</a:t>
            </a:r>
            <a:r>
              <a:rPr lang="zh-CN" altLang="zh-CN" sz="2800">
                <a:latin typeface="宋体" pitchFamily="2" charset="-122"/>
                <a:sym typeface="宋体" pitchFamily="2" charset="-122"/>
              </a:rPr>
              <a:t>赵太爷打他嘴巴之后，这才出了名。”“阿Q此后倒</a:t>
            </a:r>
            <a:r>
              <a:rPr lang="zh-CN" altLang="zh-CN" sz="2800">
                <a:solidFill>
                  <a:srgbClr val="FF0000"/>
                </a:solidFill>
                <a:latin typeface="宋体" pitchFamily="2" charset="-122"/>
                <a:sym typeface="宋体" pitchFamily="2" charset="-122"/>
              </a:rPr>
              <a:t>得意</a:t>
            </a:r>
            <a:r>
              <a:rPr lang="zh-CN" altLang="zh-CN" sz="2800">
                <a:latin typeface="宋体" pitchFamily="2" charset="-122"/>
                <a:sym typeface="宋体" pitchFamily="2" charset="-122"/>
              </a:rPr>
              <a:t>了许多年。”</a:t>
            </a:r>
            <a:endParaRPr lang="zh-CN" altLang="zh-CN" sz="2800">
              <a:latin typeface="宋体" pitchFamily="2" charset="-122"/>
              <a:sym typeface="宋体" pitchFamily="2" charset="-122"/>
            </a:endParaRPr>
          </a:p>
          <a:p>
            <a:pPr lvl="0">
              <a:lnSpc>
                <a:spcPct val="150000"/>
              </a:lnSpc>
            </a:pPr>
            <a:r>
              <a:rPr lang="en-US" altLang="zh-CN" sz="2800">
                <a:latin typeface="宋体" pitchFamily="2" charset="-122"/>
                <a:sym typeface="宋体" pitchFamily="2" charset="-122"/>
              </a:rPr>
              <a:t>2.</a:t>
            </a:r>
            <a:r>
              <a:rPr lang="zh-CN" altLang="zh-CN" sz="2800">
                <a:latin typeface="宋体" pitchFamily="2" charset="-122"/>
                <a:sym typeface="宋体" pitchFamily="2" charset="-122"/>
              </a:rPr>
              <a:t>阿Q不幸而赢了一回，他倒几乎失败了。</a:t>
            </a:r>
            <a:endParaRPr lang="zh-CN" altLang="zh-CN" sz="2800">
              <a:latin typeface="宋体" pitchFamily="2" charset="-122"/>
              <a:sym typeface="宋体" pitchFamily="2" charset="-122"/>
            </a:endParaRPr>
          </a:p>
          <a:p>
            <a:pPr lvl="0">
              <a:lnSpc>
                <a:spcPct val="150000"/>
              </a:lnSpc>
            </a:pPr>
            <a:r>
              <a:rPr lang="en-US" altLang="zh-CN" sz="2800">
                <a:latin typeface="宋体" pitchFamily="2" charset="-122"/>
                <a:sym typeface="宋体" pitchFamily="2" charset="-122"/>
              </a:rPr>
              <a:t>3.</a:t>
            </a:r>
            <a:r>
              <a:rPr lang="zh-CN" altLang="zh-CN" sz="2800">
                <a:latin typeface="宋体" pitchFamily="2" charset="-122"/>
                <a:sym typeface="宋体" pitchFamily="2" charset="-122"/>
              </a:rPr>
              <a:t>阿Q跄跄踉踉的跌进去，立刻又被王胡扭住了辫子，要拉到墙上照例去碰头”“阿Q在这刹那，便知道大约要打了，赶紧抽紧筋骨，耸了肩膀等候着”</a:t>
            </a:r>
            <a:endParaRPr lang="zh-CN" altLang="zh-CN" sz="2800">
              <a:latin typeface="宋体" pitchFamily="2" charset="-122"/>
              <a:sym typeface="宋体" pitchFamily="2" charset="-122"/>
            </a:endParaRPr>
          </a:p>
          <a:p>
            <a:pPr lvl="0">
              <a:lnSpc>
                <a:spcPct val="150000"/>
              </a:lnSpc>
            </a:pPr>
            <a:r>
              <a:rPr lang="en-US" altLang="zh-CN" sz="2800">
                <a:latin typeface="宋体" pitchFamily="2" charset="-122"/>
                <a:sym typeface="宋体" pitchFamily="2" charset="-122"/>
              </a:rPr>
              <a:t>4.</a:t>
            </a:r>
            <a:r>
              <a:rPr lang="zh-CN" altLang="zh-CN" sz="2800">
                <a:latin typeface="宋体" pitchFamily="2" charset="-122"/>
                <a:sym typeface="宋体" pitchFamily="2" charset="-122"/>
              </a:rPr>
              <a:t>阿Q“十分得意的笑”，酒店里的人“九分得意的笑”</a:t>
            </a:r>
            <a:endParaRPr lang="zh-CN" altLang="en-US" sz="2800">
              <a:latin typeface="宋体" pitchFamily="2" charset="-122"/>
              <a:sym typeface="宋体" pitchFamily="2" charset="-122"/>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1985" name="文本框 1" title=""/>
          <p:cNvSpPr/>
          <p:nvPr/>
        </p:nvSpPr>
        <p:spPr>
          <a:xfrm>
            <a:off x="179388" y="260350"/>
            <a:ext cx="8640762" cy="600233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400" b="1">
                <a:latin typeface="Arial" pitchFamily="34" charset="0"/>
                <a:ea typeface="宋体" pitchFamily="2" charset="-122"/>
              </a:rPr>
              <a:t>语言幽默诙谐，具有讽刺性和生动性，俏皮中显出悲愤，讽刺中隐现同情。</a:t>
            </a:r>
            <a:endParaRPr lang="zh-CN" altLang="en-US" sz="2400" b="1">
              <a:latin typeface="Arial" pitchFamily="34" charset="0"/>
              <a:ea typeface="宋体" pitchFamily="2" charset="-122"/>
            </a:endParaRPr>
          </a:p>
          <a:p>
            <a:pPr lvl="0"/>
            <a:r>
              <a:rPr lang="en-US" altLang="zh-CN" sz="2400" b="1">
                <a:solidFill>
                  <a:srgbClr val="0070C0"/>
                </a:solidFill>
                <a:latin typeface="Arial" pitchFamily="34" charset="0"/>
              </a:rPr>
              <a:t>1.</a:t>
            </a:r>
            <a:r>
              <a:rPr lang="zh-CN" altLang="en-US" sz="2400" b="1">
                <a:solidFill>
                  <a:srgbClr val="0070C0"/>
                </a:solidFill>
                <a:latin typeface="Arial" pitchFamily="34" charset="0"/>
                <a:ea typeface="宋体" pitchFamily="2" charset="-122"/>
              </a:rPr>
              <a:t>多用反语</a:t>
            </a:r>
            <a:endParaRPr lang="zh-CN" altLang="en-US" sz="2400" b="1">
              <a:solidFill>
                <a:srgbClr val="0070C0"/>
              </a:solidFill>
              <a:latin typeface="Arial" pitchFamily="34" charset="0"/>
              <a:ea typeface="宋体" pitchFamily="2" charset="-122"/>
            </a:endParaRPr>
          </a:p>
          <a:p>
            <a:pPr lvl="0"/>
            <a:r>
              <a:rPr lang="zh-CN" altLang="en-US" sz="2400" b="1">
                <a:latin typeface="Arial" pitchFamily="34" charset="0"/>
                <a:ea typeface="宋体" pitchFamily="2" charset="-122"/>
              </a:rPr>
              <a:t>例如：说阿</a:t>
            </a:r>
            <a:r>
              <a:rPr lang="en-US" altLang="zh-CN" sz="2400" b="1">
                <a:latin typeface="Arial" pitchFamily="34" charset="0"/>
              </a:rPr>
              <a:t>Q“</a:t>
            </a:r>
            <a:r>
              <a:rPr lang="zh-CN" altLang="en-US" sz="2400" b="1">
                <a:latin typeface="Arial" pitchFamily="34" charset="0"/>
                <a:ea typeface="宋体" pitchFamily="2" charset="-122"/>
              </a:rPr>
              <a:t>见识高”“勇武”“优胜”“完人”，说赵秀才“博雅”</a:t>
            </a:r>
            <a:endParaRPr lang="zh-CN" altLang="en-US" sz="2400" b="1">
              <a:latin typeface="Arial" pitchFamily="34" charset="0"/>
              <a:ea typeface="宋体" pitchFamily="2" charset="-122"/>
            </a:endParaRPr>
          </a:p>
          <a:p>
            <a:pPr lvl="0"/>
            <a:r>
              <a:rPr lang="en-US" altLang="zh-CN" sz="2400" b="1">
                <a:solidFill>
                  <a:srgbClr val="0070C0"/>
                </a:solidFill>
                <a:latin typeface="Arial" pitchFamily="34" charset="0"/>
              </a:rPr>
              <a:t>2</a:t>
            </a:r>
            <a:r>
              <a:rPr lang="zh-CN" altLang="en-US" sz="2400" b="1">
                <a:solidFill>
                  <a:srgbClr val="0070C0"/>
                </a:solidFill>
                <a:latin typeface="Arial" pitchFamily="34" charset="0"/>
                <a:ea typeface="宋体" pitchFamily="2" charset="-122"/>
              </a:rPr>
              <a:t>、巧用文言，使语言活脱、幽默、洗练</a:t>
            </a:r>
            <a:endParaRPr lang="zh-CN" altLang="en-US" sz="2400" b="1">
              <a:solidFill>
                <a:srgbClr val="0070C0"/>
              </a:solidFill>
              <a:latin typeface="Arial" pitchFamily="34" charset="0"/>
              <a:ea typeface="宋体" pitchFamily="2" charset="-122"/>
            </a:endParaRPr>
          </a:p>
          <a:p>
            <a:pPr lvl="0"/>
            <a:r>
              <a:rPr lang="zh-CN" altLang="en-US" sz="2400" b="1">
                <a:latin typeface="Arial" pitchFamily="34" charset="0"/>
                <a:ea typeface="宋体" pitchFamily="2" charset="-122"/>
              </a:rPr>
              <a:t>例如：说赵太爷钱太爷“夫文童者，将来恐怕要变秀才者也”</a:t>
            </a:r>
            <a:endParaRPr lang="zh-CN" altLang="en-US" sz="2400" b="1">
              <a:latin typeface="Arial" pitchFamily="34" charset="0"/>
              <a:ea typeface="宋体" pitchFamily="2" charset="-122"/>
            </a:endParaRPr>
          </a:p>
          <a:p>
            <a:pPr lvl="0"/>
            <a:r>
              <a:rPr lang="zh-CN" altLang="en-US" sz="2400" b="1">
                <a:latin typeface="Arial" pitchFamily="34" charset="0"/>
                <a:ea typeface="宋体" pitchFamily="2" charset="-122"/>
              </a:rPr>
              <a:t>辛辣讽刺道貌岸然的虚伪文人形象</a:t>
            </a:r>
            <a:endParaRPr lang="zh-CN" altLang="en-US" sz="2400" b="1">
              <a:latin typeface="Arial" pitchFamily="34" charset="0"/>
              <a:ea typeface="宋体" pitchFamily="2" charset="-122"/>
            </a:endParaRPr>
          </a:p>
          <a:p>
            <a:pPr lvl="0"/>
            <a:r>
              <a:rPr lang="zh-CN" altLang="en-US" sz="2400" b="1">
                <a:latin typeface="Arial" pitchFamily="34" charset="0"/>
                <a:ea typeface="宋体" pitchFamily="2" charset="-122"/>
              </a:rPr>
              <a:t>“直待蒙赵太爷打他嘴巴后，这才出了名”</a:t>
            </a:r>
            <a:endParaRPr lang="zh-CN" altLang="en-US" sz="2400" b="1">
              <a:latin typeface="Arial" pitchFamily="34" charset="0"/>
              <a:ea typeface="宋体" pitchFamily="2" charset="-122"/>
            </a:endParaRPr>
          </a:p>
          <a:p>
            <a:pPr lvl="0"/>
            <a:r>
              <a:rPr lang="zh-CN" altLang="en-US" sz="2400" b="1">
                <a:latin typeface="Arial" pitchFamily="34" charset="0"/>
                <a:ea typeface="宋体" pitchFamily="2" charset="-122"/>
              </a:rPr>
              <a:t>“蒙”字表示挨打也像荣幸地蒙受恩惠似的，讽刺鄙陋的封建等级残毒和人们趋炎附势的心态。</a:t>
            </a:r>
            <a:endParaRPr lang="zh-CN" altLang="en-US" sz="2400" b="1">
              <a:latin typeface="Arial" pitchFamily="34" charset="0"/>
              <a:ea typeface="宋体" pitchFamily="2" charset="-122"/>
            </a:endParaRPr>
          </a:p>
          <a:p>
            <a:pPr lvl="0"/>
            <a:r>
              <a:rPr lang="en-US" altLang="zh-CN" sz="2400" b="1">
                <a:solidFill>
                  <a:srgbClr val="0070C0"/>
                </a:solidFill>
                <a:latin typeface="Arial" pitchFamily="34" charset="0"/>
              </a:rPr>
              <a:t>3</a:t>
            </a:r>
            <a:r>
              <a:rPr lang="zh-CN" altLang="en-US" sz="2400" b="1">
                <a:solidFill>
                  <a:srgbClr val="0070C0"/>
                </a:solidFill>
                <a:latin typeface="Arial" pitchFamily="34" charset="0"/>
                <a:ea typeface="宋体" pitchFamily="2" charset="-122"/>
              </a:rPr>
              <a:t>、活用成语</a:t>
            </a:r>
            <a:endParaRPr lang="zh-CN" altLang="en-US" sz="2400" b="1">
              <a:solidFill>
                <a:srgbClr val="0070C0"/>
              </a:solidFill>
              <a:latin typeface="Arial" pitchFamily="34" charset="0"/>
              <a:ea typeface="宋体" pitchFamily="2" charset="-122"/>
            </a:endParaRPr>
          </a:p>
          <a:p>
            <a:pPr lvl="0"/>
            <a:r>
              <a:rPr lang="zh-CN" altLang="en-US" sz="2400" b="1">
                <a:latin typeface="Arial" pitchFamily="34" charset="0"/>
                <a:ea typeface="宋体" pitchFamily="2" charset="-122"/>
              </a:rPr>
              <a:t>例如：人们对阿</a:t>
            </a:r>
            <a:r>
              <a:rPr lang="en-US" altLang="zh-CN" sz="2400" b="1">
                <a:latin typeface="Arial" pitchFamily="34" charset="0"/>
              </a:rPr>
              <a:t>Q“</a:t>
            </a:r>
            <a:r>
              <a:rPr lang="zh-CN" altLang="en-US" sz="2400" b="1">
                <a:latin typeface="Arial" pitchFamily="34" charset="0"/>
                <a:ea typeface="宋体" pitchFamily="2" charset="-122"/>
              </a:rPr>
              <a:t>敬而远之”，阿</a:t>
            </a:r>
            <a:r>
              <a:rPr lang="en-US" altLang="zh-CN" sz="2400" b="1">
                <a:latin typeface="Arial" pitchFamily="34" charset="0"/>
              </a:rPr>
              <a:t>Q</a:t>
            </a:r>
            <a:r>
              <a:rPr lang="zh-CN" altLang="en-US" sz="2400" b="1">
                <a:latin typeface="Arial" pitchFamily="34" charset="0"/>
                <a:ea typeface="宋体" pitchFamily="2" charset="-122"/>
              </a:rPr>
              <a:t>把小尼姑“视若草芥”</a:t>
            </a:r>
            <a:endParaRPr lang="zh-CN" altLang="en-US" sz="2400" b="1">
              <a:latin typeface="Arial" pitchFamily="34" charset="0"/>
              <a:ea typeface="宋体" pitchFamily="2" charset="-122"/>
            </a:endParaRPr>
          </a:p>
          <a:p>
            <a:pPr lvl="0"/>
            <a:r>
              <a:rPr lang="en-US" altLang="zh-CN" sz="2400" b="1">
                <a:solidFill>
                  <a:srgbClr val="0070C0"/>
                </a:solidFill>
                <a:latin typeface="Arial" pitchFamily="34" charset="0"/>
              </a:rPr>
              <a:t>4</a:t>
            </a:r>
            <a:r>
              <a:rPr lang="zh-CN" altLang="en-US" sz="2400" b="1">
                <a:solidFill>
                  <a:srgbClr val="0070C0"/>
                </a:solidFill>
                <a:latin typeface="Arial" pitchFamily="34" charset="0"/>
                <a:ea typeface="宋体" pitchFamily="2" charset="-122"/>
              </a:rPr>
              <a:t>、牵附造词</a:t>
            </a:r>
            <a:endParaRPr lang="zh-CN" altLang="en-US" sz="2400" b="1">
              <a:solidFill>
                <a:srgbClr val="0070C0"/>
              </a:solidFill>
              <a:latin typeface="Arial" pitchFamily="34" charset="0"/>
              <a:ea typeface="宋体" pitchFamily="2" charset="-122"/>
            </a:endParaRPr>
          </a:p>
          <a:p>
            <a:pPr lvl="0"/>
            <a:r>
              <a:rPr lang="zh-CN" altLang="en-US" sz="2400" b="1">
                <a:latin typeface="Arial" pitchFamily="34" charset="0"/>
                <a:ea typeface="宋体" pitchFamily="2" charset="-122"/>
              </a:rPr>
              <a:t>由“深闺”造出“浅闺”，由“不朽”的文章造出“速朽”的文章，由“十分”得意造出“九分”。</a:t>
            </a:r>
            <a:endParaRPr lang="zh-CN" altLang="en-US" sz="2400" b="1">
              <a:latin typeface="Arial" pitchFamily="34" charset="0"/>
              <a:ea typeface="宋体" pitchFamily="2" charset="-122"/>
            </a:endParaRP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3009" name="文本框 1" title=""/>
          <p:cNvSpPr txBox="1"/>
          <p:nvPr/>
        </p:nvSpPr>
        <p:spPr>
          <a:xfrm>
            <a:off x="250825" y="333375"/>
            <a:ext cx="4572000" cy="58261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a:latin typeface="Arial" pitchFamily="34" charset="0"/>
                <a:ea typeface="宋体" pitchFamily="2" charset="-122"/>
              </a:rPr>
              <a:t>白描手法</a:t>
            </a:r>
            <a:endParaRPr lang="zh-CN" altLang="en-US" sz="3200">
              <a:latin typeface="Arial" pitchFamily="34" charset="0"/>
              <a:ea typeface="宋体" pitchFamily="2" charset="-122"/>
            </a:endParaRPr>
          </a:p>
        </p:txBody>
      </p:sp>
      <p:sp>
        <p:nvSpPr>
          <p:cNvPr id="43010" name="文本框 2" title=""/>
          <p:cNvSpPr txBox="1"/>
          <p:nvPr/>
        </p:nvSpPr>
        <p:spPr>
          <a:xfrm>
            <a:off x="179388" y="1052513"/>
            <a:ext cx="8312150" cy="30003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华文楷体" charset="-122"/>
                <a:ea typeface="华文楷体" charset="-122"/>
              </a:rPr>
              <a:t>1.抓住事物特征，用最经济、最简练笔墨，把描写对象生动形象地展现在读者面前。</a:t>
            </a:r>
            <a:endParaRPr lang="zh-CN" altLang="en-US" sz="2800">
              <a:latin typeface="华文楷体" charset="-122"/>
              <a:ea typeface="华文楷体" charset="-122"/>
            </a:endParaRPr>
          </a:p>
          <a:p>
            <a:pPr lvl="0"/>
            <a:endParaRPr lang="zh-CN" altLang="en-US" sz="2800">
              <a:latin typeface="华文楷体" charset="-122"/>
              <a:ea typeface="华文楷体" charset="-122"/>
            </a:endParaRPr>
          </a:p>
          <a:p>
            <a:pPr lvl="0"/>
            <a:r>
              <a:rPr lang="zh-CN" altLang="en-US" sz="2800">
                <a:latin typeface="华文楷体" charset="-122"/>
                <a:ea typeface="华文楷体" charset="-122"/>
              </a:rPr>
              <a:t>2.如阿Q瞪着眼睛说：“我们先前——比你阔得多啦！你算什么东西。”形象表现他的精神胜利法的性格特点。</a:t>
            </a:r>
            <a:endParaRPr lang="zh-CN" altLang="en-US" sz="2800">
              <a:latin typeface="华文楷体" charset="-122"/>
              <a:ea typeface="华文楷体" charset="-122"/>
            </a:endParaRPr>
          </a:p>
        </p:txBody>
      </p:sp>
      <p:sp>
        <p:nvSpPr>
          <p:cNvPr id="43011" name="文本框 3" title=""/>
          <p:cNvSpPr txBox="1"/>
          <p:nvPr/>
        </p:nvSpPr>
        <p:spPr>
          <a:xfrm>
            <a:off x="250825" y="4189413"/>
            <a:ext cx="8572500" cy="79533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400">
                <a:latin typeface="Arial" pitchFamily="34" charset="0"/>
                <a:ea typeface="宋体" pitchFamily="2" charset="-122"/>
              </a:rPr>
              <a:t>“孔乙己是站着喝酒而穿长衫的唯一的人。”</a:t>
            </a:r>
            <a:r>
              <a:rPr lang="en-US" altLang="zh-CN" sz="2400">
                <a:latin typeface="Arial" pitchFamily="34" charset="0"/>
              </a:rPr>
              <a:t>——</a:t>
            </a:r>
            <a:r>
              <a:rPr lang="zh-CN" altLang="en-US" sz="2400">
                <a:latin typeface="Arial" pitchFamily="34" charset="0"/>
                <a:ea typeface="宋体" pitchFamily="2" charset="-122"/>
              </a:rPr>
              <a:t>《孔乙己》</a:t>
            </a:r>
            <a:endParaRPr lang="zh-CN" altLang="en-US" sz="24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4033" name="Text Box 2" title=""/>
          <p:cNvSpPr/>
          <p:nvPr/>
        </p:nvSpPr>
        <p:spPr>
          <a:xfrm>
            <a:off x="2220913" y="0"/>
            <a:ext cx="4414837" cy="690563"/>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en-US" altLang="zh-CN" sz="3900" b="1">
                <a:solidFill>
                  <a:srgbClr val="FF0000"/>
                </a:solidFill>
                <a:ea typeface="隶书" pitchFamily="49" charset="-122"/>
              </a:rPr>
              <a:t>《</a:t>
            </a:r>
            <a:r>
              <a:rPr lang="zh-CN" altLang="en-US" sz="3900" b="1">
                <a:solidFill>
                  <a:srgbClr val="FF0000"/>
                </a:solidFill>
                <a:ea typeface="隶书" pitchFamily="49" charset="-122"/>
              </a:rPr>
              <a:t>阿</a:t>
            </a:r>
            <a:r>
              <a:rPr lang="en-US" altLang="zh-CN" sz="3900" b="1">
                <a:solidFill>
                  <a:srgbClr val="FF0000"/>
                </a:solidFill>
                <a:ea typeface="隶书" pitchFamily="49" charset="-122"/>
              </a:rPr>
              <a:t>Q</a:t>
            </a:r>
            <a:r>
              <a:rPr lang="zh-CN" altLang="en-US" sz="3900" b="1">
                <a:solidFill>
                  <a:srgbClr val="FF0000"/>
                </a:solidFill>
                <a:ea typeface="隶书" pitchFamily="49" charset="-122"/>
              </a:rPr>
              <a:t>正传</a:t>
            </a:r>
            <a:r>
              <a:rPr lang="en-US" altLang="zh-CN" sz="3900" b="1">
                <a:solidFill>
                  <a:srgbClr val="FF0000"/>
                </a:solidFill>
                <a:ea typeface="隶书" pitchFamily="49" charset="-122"/>
              </a:rPr>
              <a:t>》</a:t>
            </a:r>
            <a:r>
              <a:rPr lang="zh-CN" altLang="en-US" sz="3900" b="1">
                <a:solidFill>
                  <a:srgbClr val="FF0000"/>
                </a:solidFill>
                <a:ea typeface="隶书" pitchFamily="49" charset="-122"/>
              </a:rPr>
              <a:t>简介</a:t>
            </a:r>
            <a:endParaRPr lang="zh-CN" altLang="en-US" sz="3900" b="1">
              <a:solidFill>
                <a:srgbClr val="FF0000"/>
              </a:solidFill>
              <a:ea typeface="隶书" pitchFamily="49" charset="-122"/>
            </a:endParaRPr>
          </a:p>
        </p:txBody>
      </p:sp>
      <p:sp>
        <p:nvSpPr>
          <p:cNvPr id="44034" name="Text Box 3" title=""/>
          <p:cNvSpPr txBox="1"/>
          <p:nvPr/>
        </p:nvSpPr>
        <p:spPr>
          <a:xfrm>
            <a:off x="649288" y="765175"/>
            <a:ext cx="1408112" cy="577850"/>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一、序</a:t>
            </a:r>
            <a:endParaRPr lang="zh-CN" altLang="en-US" sz="3100" b="1">
              <a:solidFill>
                <a:srgbClr val="0000FF"/>
              </a:solidFill>
              <a:ea typeface="隶书" pitchFamily="49" charset="-122"/>
            </a:endParaRPr>
          </a:p>
        </p:txBody>
      </p:sp>
      <p:sp>
        <p:nvSpPr>
          <p:cNvPr id="44035" name="Text Box 4" title=""/>
          <p:cNvSpPr txBox="1"/>
          <p:nvPr/>
        </p:nvSpPr>
        <p:spPr>
          <a:xfrm>
            <a:off x="654050" y="1412875"/>
            <a:ext cx="2633663" cy="579438"/>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二、优胜记略</a:t>
            </a:r>
            <a:endParaRPr lang="zh-CN" altLang="en-US" sz="3100" b="1">
              <a:solidFill>
                <a:srgbClr val="0000FF"/>
              </a:solidFill>
              <a:ea typeface="隶书" pitchFamily="49" charset="-122"/>
            </a:endParaRPr>
          </a:p>
        </p:txBody>
      </p:sp>
      <p:sp>
        <p:nvSpPr>
          <p:cNvPr id="44036" name="Text Box 5" title=""/>
          <p:cNvSpPr txBox="1"/>
          <p:nvPr/>
        </p:nvSpPr>
        <p:spPr>
          <a:xfrm>
            <a:off x="615950" y="1989138"/>
            <a:ext cx="3041650" cy="577850"/>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三、续优胜记略</a:t>
            </a:r>
            <a:endParaRPr lang="zh-CN" altLang="en-US" sz="3100" b="1">
              <a:solidFill>
                <a:srgbClr val="0000FF"/>
              </a:solidFill>
              <a:ea typeface="隶书" pitchFamily="49" charset="-122"/>
            </a:endParaRPr>
          </a:p>
        </p:txBody>
      </p:sp>
      <p:sp>
        <p:nvSpPr>
          <p:cNvPr id="44037" name="Text Box 6" title=""/>
          <p:cNvSpPr txBox="1"/>
          <p:nvPr/>
        </p:nvSpPr>
        <p:spPr>
          <a:xfrm>
            <a:off x="615950" y="2565400"/>
            <a:ext cx="2632075" cy="579438"/>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四、恋爱悲剧</a:t>
            </a:r>
            <a:endParaRPr lang="zh-CN" altLang="en-US" sz="3100" b="1">
              <a:solidFill>
                <a:srgbClr val="0000FF"/>
              </a:solidFill>
              <a:ea typeface="隶书" pitchFamily="49" charset="-122"/>
            </a:endParaRPr>
          </a:p>
        </p:txBody>
      </p:sp>
      <p:sp>
        <p:nvSpPr>
          <p:cNvPr id="44038" name="Text Box 7" title=""/>
          <p:cNvSpPr txBox="1"/>
          <p:nvPr/>
        </p:nvSpPr>
        <p:spPr>
          <a:xfrm>
            <a:off x="615950" y="3141663"/>
            <a:ext cx="2632075" cy="579437"/>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五、生计问题</a:t>
            </a:r>
            <a:endParaRPr lang="zh-CN" altLang="en-US" sz="3100" b="1">
              <a:solidFill>
                <a:srgbClr val="0000FF"/>
              </a:solidFill>
              <a:ea typeface="隶书" pitchFamily="49" charset="-122"/>
            </a:endParaRPr>
          </a:p>
        </p:txBody>
      </p:sp>
      <p:sp>
        <p:nvSpPr>
          <p:cNvPr id="44039" name="Text Box 8" title=""/>
          <p:cNvSpPr txBox="1"/>
          <p:nvPr/>
        </p:nvSpPr>
        <p:spPr>
          <a:xfrm>
            <a:off x="615950" y="3716338"/>
            <a:ext cx="3449638" cy="579437"/>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六、从中兴到末路</a:t>
            </a:r>
            <a:endParaRPr lang="zh-CN" altLang="en-US" sz="3100" b="1">
              <a:solidFill>
                <a:srgbClr val="0000FF"/>
              </a:solidFill>
              <a:ea typeface="隶书" pitchFamily="49" charset="-122"/>
            </a:endParaRPr>
          </a:p>
        </p:txBody>
      </p:sp>
      <p:sp>
        <p:nvSpPr>
          <p:cNvPr id="44040" name="Text Box 9" title=""/>
          <p:cNvSpPr txBox="1"/>
          <p:nvPr/>
        </p:nvSpPr>
        <p:spPr>
          <a:xfrm>
            <a:off x="615950" y="4292600"/>
            <a:ext cx="1814513" cy="577850"/>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七、革命</a:t>
            </a:r>
            <a:endParaRPr lang="zh-CN" altLang="en-US" sz="3100" b="1">
              <a:solidFill>
                <a:srgbClr val="0000FF"/>
              </a:solidFill>
              <a:ea typeface="隶书" pitchFamily="49" charset="-122"/>
            </a:endParaRPr>
          </a:p>
        </p:txBody>
      </p:sp>
      <p:sp>
        <p:nvSpPr>
          <p:cNvPr id="44041" name="Text Box 10" title=""/>
          <p:cNvSpPr txBox="1"/>
          <p:nvPr/>
        </p:nvSpPr>
        <p:spPr>
          <a:xfrm>
            <a:off x="615950" y="4865688"/>
            <a:ext cx="2632075" cy="577850"/>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八、不准革命</a:t>
            </a:r>
            <a:endParaRPr lang="zh-CN" altLang="en-US" sz="3100" b="1">
              <a:solidFill>
                <a:srgbClr val="0000FF"/>
              </a:solidFill>
              <a:ea typeface="隶书" pitchFamily="49" charset="-122"/>
            </a:endParaRPr>
          </a:p>
        </p:txBody>
      </p:sp>
      <p:sp>
        <p:nvSpPr>
          <p:cNvPr id="44042" name="Text Box 11" title=""/>
          <p:cNvSpPr txBox="1"/>
          <p:nvPr/>
        </p:nvSpPr>
        <p:spPr>
          <a:xfrm>
            <a:off x="615950" y="5445125"/>
            <a:ext cx="2224088" cy="579438"/>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3100" b="1">
                <a:solidFill>
                  <a:srgbClr val="0000FF"/>
                </a:solidFill>
                <a:ea typeface="隶书" pitchFamily="49" charset="-122"/>
              </a:rPr>
              <a:t>九、大团圆</a:t>
            </a:r>
            <a:endParaRPr lang="zh-CN" altLang="en-US" sz="3100" b="1">
              <a:solidFill>
                <a:srgbClr val="0000FF"/>
              </a:solidFill>
              <a:ea typeface="隶书" pitchFamily="49" charset="-122"/>
            </a:endParaRPr>
          </a:p>
        </p:txBody>
      </p:sp>
      <p:sp>
        <p:nvSpPr>
          <p:cNvPr id="44043" name="Rectangle 12" title=""/>
          <p:cNvSpPr/>
          <p:nvPr/>
        </p:nvSpPr>
        <p:spPr>
          <a:xfrm>
            <a:off x="2220913" y="685800"/>
            <a:ext cx="6596062" cy="9271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latin typeface="黑体" charset="-122"/>
                <a:ea typeface="黑体" charset="-122"/>
              </a:rPr>
              <a:t>交代给阿</a:t>
            </a:r>
            <a:r>
              <a:rPr lang="en-US" altLang="zh-CN" sz="2700" b="1">
                <a:latin typeface="黑体" charset="-122"/>
                <a:ea typeface="黑体" charset="-122"/>
              </a:rPr>
              <a:t>Q</a:t>
            </a:r>
            <a:r>
              <a:rPr lang="zh-CN" altLang="en-US" sz="2700" b="1">
                <a:latin typeface="黑体" charset="-122"/>
                <a:ea typeface="黑体" charset="-122"/>
              </a:rPr>
              <a:t>作传的缘起，概括阿</a:t>
            </a:r>
            <a:r>
              <a:rPr lang="en-US" altLang="zh-CN" sz="2700" b="1">
                <a:latin typeface="黑体" charset="-122"/>
                <a:ea typeface="黑体" charset="-122"/>
              </a:rPr>
              <a:t>Q</a:t>
            </a:r>
            <a:r>
              <a:rPr lang="zh-CN" altLang="en-US" sz="2700" b="1">
                <a:latin typeface="黑体" charset="-122"/>
                <a:ea typeface="黑体" charset="-122"/>
              </a:rPr>
              <a:t>的社会地位和生活环境。</a:t>
            </a:r>
            <a:endParaRPr lang="zh-CN" altLang="en-US" sz="2700" b="1">
              <a:latin typeface="黑体" charset="-122"/>
              <a:ea typeface="黑体" charset="-122"/>
            </a:endParaRPr>
          </a:p>
        </p:txBody>
      </p:sp>
      <p:sp>
        <p:nvSpPr>
          <p:cNvPr id="44044" name="AutoShape 13" title=""/>
          <p:cNvSpPr/>
          <p:nvPr/>
        </p:nvSpPr>
        <p:spPr>
          <a:xfrm>
            <a:off x="3738563" y="1628775"/>
            <a:ext cx="346075" cy="719138"/>
          </a:xfrm>
          <a:prstGeom prst="rightBrace">
            <a:avLst>
              <a:gd name="adj1" fmla="val 17259"/>
              <a:gd name="adj2" fmla="val 46833"/>
            </a:avLst>
          </a:prstGeom>
          <a:no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a:buClrTx/>
              <a:buFontTx/>
            </a:pPr>
            <a:endParaRPr lang="zh-CN" altLang="zh-CN" sz="1700" b="1"/>
          </a:p>
        </p:txBody>
      </p:sp>
      <p:sp>
        <p:nvSpPr>
          <p:cNvPr id="44045" name="Text Box 14" title=""/>
          <p:cNvSpPr txBox="1"/>
          <p:nvPr/>
        </p:nvSpPr>
        <p:spPr>
          <a:xfrm>
            <a:off x="4224338" y="1538288"/>
            <a:ext cx="3941762" cy="871537"/>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500" b="1">
                <a:solidFill>
                  <a:srgbClr val="FF3300"/>
                </a:solidFill>
                <a:latin typeface="黑体" charset="-122"/>
                <a:ea typeface="黑体" charset="-122"/>
              </a:rPr>
              <a:t>课文所选内容  </a:t>
            </a:r>
            <a:endParaRPr lang="zh-CN" altLang="en-US" sz="2500" b="1">
              <a:solidFill>
                <a:srgbClr val="FF3300"/>
              </a:solidFill>
              <a:latin typeface="黑体" charset="-122"/>
              <a:ea typeface="黑体" charset="-122"/>
            </a:endParaRPr>
          </a:p>
          <a:p>
            <a:pPr marL="0" lvl="0" indent="0" defTabSz="987425">
              <a:buClrTx/>
              <a:buFontTx/>
            </a:pPr>
            <a:r>
              <a:rPr lang="zh-CN" altLang="en-US" sz="2500" b="1">
                <a:solidFill>
                  <a:srgbClr val="FF3300"/>
                </a:solidFill>
                <a:latin typeface="黑体" charset="-122"/>
                <a:ea typeface="黑体" charset="-122"/>
              </a:rPr>
              <a:t>重点介绍阿</a:t>
            </a:r>
            <a:r>
              <a:rPr lang="en-US" altLang="zh-CN" sz="2500" b="1">
                <a:solidFill>
                  <a:srgbClr val="FF3300"/>
                </a:solidFill>
                <a:latin typeface="黑体" charset="-122"/>
                <a:ea typeface="黑体" charset="-122"/>
              </a:rPr>
              <a:t>Q</a:t>
            </a:r>
            <a:r>
              <a:rPr lang="zh-CN" altLang="en-US" sz="2500" b="1">
                <a:solidFill>
                  <a:srgbClr val="FF3300"/>
                </a:solidFill>
                <a:latin typeface="黑体" charset="-122"/>
                <a:ea typeface="黑体" charset="-122"/>
              </a:rPr>
              <a:t>的精神胜利法</a:t>
            </a:r>
            <a:endParaRPr lang="zh-CN" altLang="en-US" sz="2500" b="1">
              <a:solidFill>
                <a:srgbClr val="FF3300"/>
              </a:solidFill>
              <a:latin typeface="黑体" charset="-122"/>
              <a:ea typeface="黑体" charset="-122"/>
            </a:endParaRPr>
          </a:p>
        </p:txBody>
      </p:sp>
      <p:sp>
        <p:nvSpPr>
          <p:cNvPr id="44046" name="AutoShape 15" title=""/>
          <p:cNvSpPr/>
          <p:nvPr/>
        </p:nvSpPr>
        <p:spPr>
          <a:xfrm>
            <a:off x="3946525" y="2851150"/>
            <a:ext cx="627063" cy="1225550"/>
          </a:xfrm>
          <a:prstGeom prst="rightBrace">
            <a:avLst>
              <a:gd name="adj1" fmla="val 16278"/>
              <a:gd name="adj2" fmla="val 50000"/>
            </a:avLst>
          </a:prstGeom>
          <a:no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endParaRPr lang="zh-CN" altLang="zh-CN" sz="1700"/>
          </a:p>
        </p:txBody>
      </p:sp>
      <p:sp>
        <p:nvSpPr>
          <p:cNvPr id="44047" name="Text Box 16" title=""/>
          <p:cNvSpPr txBox="1"/>
          <p:nvPr/>
        </p:nvSpPr>
        <p:spPr>
          <a:xfrm>
            <a:off x="4641850" y="2708275"/>
            <a:ext cx="3940175" cy="1263650"/>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500" b="1">
                <a:solidFill>
                  <a:srgbClr val="FF3300"/>
                </a:solidFill>
                <a:latin typeface="黑体" charset="-122"/>
                <a:ea typeface="黑体" charset="-122"/>
              </a:rPr>
              <a:t>写阿</a:t>
            </a:r>
            <a:r>
              <a:rPr lang="en-US" altLang="zh-CN" sz="2500" b="1">
                <a:solidFill>
                  <a:srgbClr val="FF3300"/>
                </a:solidFill>
                <a:latin typeface="黑体" charset="-122"/>
                <a:ea typeface="黑体" charset="-122"/>
              </a:rPr>
              <a:t>Q</a:t>
            </a:r>
            <a:r>
              <a:rPr lang="zh-CN" altLang="en-US" sz="2500" b="1">
                <a:solidFill>
                  <a:srgbClr val="FF3300"/>
                </a:solidFill>
                <a:latin typeface="黑体" charset="-122"/>
                <a:ea typeface="黑体" charset="-122"/>
              </a:rPr>
              <a:t>的种种痛苦与不幸，</a:t>
            </a:r>
            <a:endParaRPr lang="zh-CN" altLang="en-US" sz="2500" b="1">
              <a:solidFill>
                <a:srgbClr val="FF3300"/>
              </a:solidFill>
              <a:latin typeface="黑体" charset="-122"/>
              <a:ea typeface="黑体" charset="-122"/>
            </a:endParaRPr>
          </a:p>
          <a:p>
            <a:pPr marL="0" lvl="0" indent="0" defTabSz="987425">
              <a:buClrTx/>
              <a:buFontTx/>
            </a:pPr>
            <a:r>
              <a:rPr lang="zh-CN" altLang="en-US" sz="2500" b="1">
                <a:solidFill>
                  <a:srgbClr val="FF3300"/>
                </a:solidFill>
                <a:latin typeface="黑体" charset="-122"/>
                <a:ea typeface="黑体" charset="-122"/>
              </a:rPr>
              <a:t>提示阿</a:t>
            </a:r>
            <a:r>
              <a:rPr lang="en-US" altLang="zh-CN" sz="2500" b="1">
                <a:solidFill>
                  <a:srgbClr val="FF3300"/>
                </a:solidFill>
                <a:latin typeface="黑体" charset="-122"/>
                <a:ea typeface="黑体" charset="-122"/>
              </a:rPr>
              <a:t>Q</a:t>
            </a:r>
            <a:r>
              <a:rPr lang="zh-CN" altLang="en-US" sz="2500" b="1">
                <a:solidFill>
                  <a:srgbClr val="FF3300"/>
                </a:solidFill>
                <a:latin typeface="黑体" charset="-122"/>
                <a:ea typeface="黑体" charset="-122"/>
              </a:rPr>
              <a:t>不安于现状并要</a:t>
            </a:r>
            <a:endParaRPr lang="zh-CN" altLang="en-US" sz="2500" b="1">
              <a:solidFill>
                <a:srgbClr val="FF3300"/>
              </a:solidFill>
              <a:latin typeface="黑体" charset="-122"/>
              <a:ea typeface="黑体" charset="-122"/>
            </a:endParaRPr>
          </a:p>
          <a:p>
            <a:pPr marL="0" lvl="0" indent="0" defTabSz="987425">
              <a:buClrTx/>
              <a:buFontTx/>
            </a:pPr>
            <a:r>
              <a:rPr lang="zh-CN" altLang="en-US" sz="2500" b="1">
                <a:solidFill>
                  <a:srgbClr val="FF3300"/>
                </a:solidFill>
                <a:latin typeface="黑体" charset="-122"/>
                <a:ea typeface="黑体" charset="-122"/>
              </a:rPr>
              <a:t>有所反抗的社会根源。</a:t>
            </a:r>
            <a:endParaRPr lang="zh-CN" altLang="en-US" sz="2500" b="1">
              <a:solidFill>
                <a:srgbClr val="FF3300"/>
              </a:solidFill>
              <a:latin typeface="黑体" charset="-122"/>
              <a:ea typeface="黑体" charset="-122"/>
            </a:endParaRPr>
          </a:p>
        </p:txBody>
      </p:sp>
      <p:sp>
        <p:nvSpPr>
          <p:cNvPr id="44048" name="Text Box 17" title=""/>
          <p:cNvSpPr txBox="1"/>
          <p:nvPr/>
        </p:nvSpPr>
        <p:spPr>
          <a:xfrm>
            <a:off x="3603625" y="4565650"/>
            <a:ext cx="5446713" cy="509588"/>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ea typeface="黑体" charset="-122"/>
              </a:rPr>
              <a:t>批判辛亥革命的妥协性和不彻底性</a:t>
            </a:r>
            <a:endParaRPr lang="zh-CN" altLang="en-US" sz="2700" b="1">
              <a:ea typeface="黑体" charset="-122"/>
            </a:endParaRPr>
          </a:p>
        </p:txBody>
      </p:sp>
      <p:sp>
        <p:nvSpPr>
          <p:cNvPr id="44049" name="Text Box 18" title=""/>
          <p:cNvSpPr txBox="1"/>
          <p:nvPr/>
        </p:nvSpPr>
        <p:spPr>
          <a:xfrm>
            <a:off x="3511550" y="5445125"/>
            <a:ext cx="2959100" cy="481013"/>
          </a:xfrm>
          <a:prstGeom prst="rect">
            <a:avLst/>
          </a:prstGeom>
          <a:noFill/>
          <a:ln>
            <a:noFill/>
            <a:miter lim="800000"/>
          </a:ln>
        </p:spPr>
        <p:txBody>
          <a:bodyPr wrap="none"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500" b="1">
                <a:solidFill>
                  <a:srgbClr val="FF3300"/>
                </a:solidFill>
                <a:latin typeface="黑体" charset="-122"/>
                <a:ea typeface="黑体" charset="-122"/>
              </a:rPr>
              <a:t>阿</a:t>
            </a:r>
            <a:r>
              <a:rPr lang="en-US" altLang="zh-CN" sz="2500" b="1">
                <a:solidFill>
                  <a:srgbClr val="FF3300"/>
                </a:solidFill>
                <a:latin typeface="黑体" charset="-122"/>
                <a:ea typeface="黑体" charset="-122"/>
              </a:rPr>
              <a:t>Q</a:t>
            </a:r>
            <a:r>
              <a:rPr lang="zh-CN" altLang="en-US" sz="2500" b="1">
                <a:solidFill>
                  <a:srgbClr val="FF3300"/>
                </a:solidFill>
                <a:latin typeface="黑体" charset="-122"/>
                <a:ea typeface="黑体" charset="-122"/>
              </a:rPr>
              <a:t>当作替死鬼被杀</a:t>
            </a:r>
            <a:endParaRPr lang="zh-CN" altLang="en-US" sz="2500" b="1">
              <a:solidFill>
                <a:srgbClr val="FF3300"/>
              </a:solidFill>
              <a:latin typeface="黑体" charset="-122"/>
              <a:ea typeface="黑体" charset="-122"/>
            </a:endParaRPr>
          </a:p>
        </p:txBody>
      </p:sp>
      <p:sp>
        <p:nvSpPr>
          <p:cNvPr id="44050" name="AutoShape 19" title=""/>
          <p:cNvSpPr/>
          <p:nvPr/>
        </p:nvSpPr>
        <p:spPr>
          <a:xfrm>
            <a:off x="3184525" y="4508500"/>
            <a:ext cx="346075" cy="719138"/>
          </a:xfrm>
          <a:prstGeom prst="rightBrace">
            <a:avLst>
              <a:gd name="adj1" fmla="val 17259"/>
              <a:gd name="adj2" fmla="val 46833"/>
            </a:avLst>
          </a:prstGeom>
          <a:noFill/>
          <a:ln>
            <a:solidFill>
              <a:schemeClr val="tx1"/>
            </a:solidFill>
            <a:round/>
          </a:ln>
        </p:spPr>
        <p:txBody>
          <a:bodyPr wrap="none" lIns="89570" tIns="44785" rIns="89570" bIns="4478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defTabSz="987425">
              <a:buClrTx/>
              <a:buFontTx/>
            </a:pPr>
            <a:endParaRPr lang="zh-CN" altLang="zh-CN" sz="1700" b="1"/>
          </a:p>
        </p:txBody>
      </p:sp>
      <p:sp>
        <p:nvSpPr>
          <p:cNvPr id="44051" name="Text Box 20" title=""/>
          <p:cNvSpPr/>
          <p:nvPr/>
        </p:nvSpPr>
        <p:spPr>
          <a:xfrm>
            <a:off x="4424363" y="1066800"/>
            <a:ext cx="1657350" cy="509588"/>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spcBef>
                <a:spcPct val="50000"/>
              </a:spcBef>
              <a:buClrTx/>
              <a:buFontTx/>
            </a:pPr>
            <a:r>
              <a:rPr lang="zh-CN" altLang="en-US" sz="2700" b="1">
                <a:solidFill>
                  <a:srgbClr val="0000FF"/>
                </a:solidFill>
              </a:rPr>
              <a:t>（序幕）</a:t>
            </a:r>
            <a:endParaRPr lang="zh-CN" altLang="en-US" sz="2700" b="1">
              <a:solidFill>
                <a:srgbClr val="0000FF"/>
              </a:solidFill>
            </a:endParaRPr>
          </a:p>
        </p:txBody>
      </p:sp>
      <p:sp>
        <p:nvSpPr>
          <p:cNvPr id="44052" name="Text Box 21" title=""/>
          <p:cNvSpPr/>
          <p:nvPr/>
        </p:nvSpPr>
        <p:spPr>
          <a:xfrm>
            <a:off x="6483350" y="1524000"/>
            <a:ext cx="1393825" cy="5080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spcBef>
                <a:spcPct val="50000"/>
              </a:spcBef>
              <a:buClrTx/>
              <a:buFontTx/>
            </a:pPr>
            <a:r>
              <a:rPr lang="zh-CN" altLang="en-US" sz="2700" b="1">
                <a:solidFill>
                  <a:srgbClr val="0000FF"/>
                </a:solidFill>
              </a:rPr>
              <a:t>（开端）</a:t>
            </a:r>
            <a:endParaRPr lang="zh-CN" altLang="en-US" sz="2700" b="1">
              <a:solidFill>
                <a:srgbClr val="0000FF"/>
              </a:solidFill>
            </a:endParaRPr>
          </a:p>
        </p:txBody>
      </p:sp>
      <p:sp>
        <p:nvSpPr>
          <p:cNvPr id="44053" name="Rectangle 22" title=""/>
          <p:cNvSpPr/>
          <p:nvPr/>
        </p:nvSpPr>
        <p:spPr>
          <a:xfrm>
            <a:off x="7583488" y="3429000"/>
            <a:ext cx="1849437" cy="509588"/>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solidFill>
                  <a:srgbClr val="0000FF"/>
                </a:solidFill>
              </a:rPr>
              <a:t>（发展）</a:t>
            </a:r>
            <a:endParaRPr lang="zh-CN" altLang="en-US" sz="2700" b="1">
              <a:solidFill>
                <a:srgbClr val="0000FF"/>
              </a:solidFill>
            </a:endParaRPr>
          </a:p>
        </p:txBody>
      </p:sp>
      <p:sp>
        <p:nvSpPr>
          <p:cNvPr id="44054" name="Rectangle 23" title=""/>
          <p:cNvSpPr/>
          <p:nvPr/>
        </p:nvSpPr>
        <p:spPr>
          <a:xfrm>
            <a:off x="3619500" y="4899025"/>
            <a:ext cx="1846263" cy="5080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solidFill>
                  <a:srgbClr val="0000FF"/>
                </a:solidFill>
              </a:rPr>
              <a:t>（高潮）</a:t>
            </a:r>
            <a:endParaRPr lang="zh-CN" altLang="en-US" sz="2700" b="1">
              <a:solidFill>
                <a:srgbClr val="0000FF"/>
              </a:solidFill>
            </a:endParaRPr>
          </a:p>
        </p:txBody>
      </p:sp>
      <p:sp>
        <p:nvSpPr>
          <p:cNvPr id="44055" name="Rectangle 24" title=""/>
          <p:cNvSpPr/>
          <p:nvPr/>
        </p:nvSpPr>
        <p:spPr>
          <a:xfrm>
            <a:off x="4130675" y="5791200"/>
            <a:ext cx="1847850" cy="509588"/>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solidFill>
                  <a:srgbClr val="0000FF"/>
                </a:solidFill>
              </a:rPr>
              <a:t>（结局）</a:t>
            </a:r>
            <a:endParaRPr lang="zh-CN" altLang="en-US" sz="2700" b="1">
              <a:solidFill>
                <a:srgbClr val="0000FF"/>
              </a:solidFill>
            </a:endParaRPr>
          </a:p>
        </p:txBody>
      </p:sp>
      <p:sp>
        <p:nvSpPr>
          <p:cNvPr id="44056" name="Text Box 20" title=""/>
          <p:cNvSpPr/>
          <p:nvPr/>
        </p:nvSpPr>
        <p:spPr>
          <a:xfrm>
            <a:off x="4411663" y="1066800"/>
            <a:ext cx="1660525" cy="509588"/>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spcBef>
                <a:spcPct val="50000"/>
              </a:spcBef>
              <a:buClrTx/>
              <a:buFontTx/>
            </a:pPr>
            <a:r>
              <a:rPr lang="zh-CN" altLang="en-US" sz="2700" b="1">
                <a:solidFill>
                  <a:srgbClr val="0000FF"/>
                </a:solidFill>
              </a:rPr>
              <a:t>（序幕）</a:t>
            </a:r>
            <a:endParaRPr lang="zh-CN" altLang="en-US" sz="2700" b="1">
              <a:solidFill>
                <a:srgbClr val="0000FF"/>
              </a:solidFill>
            </a:endParaRPr>
          </a:p>
        </p:txBody>
      </p:sp>
      <p:sp>
        <p:nvSpPr>
          <p:cNvPr id="44057" name="Text Box 21" title=""/>
          <p:cNvSpPr/>
          <p:nvPr/>
        </p:nvSpPr>
        <p:spPr>
          <a:xfrm>
            <a:off x="6469063" y="1524000"/>
            <a:ext cx="1397000" cy="508000"/>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spcBef>
                <a:spcPct val="50000"/>
              </a:spcBef>
              <a:buClrTx/>
              <a:buFontTx/>
            </a:pPr>
            <a:r>
              <a:rPr lang="zh-CN" altLang="en-US" sz="2700" b="1">
                <a:solidFill>
                  <a:srgbClr val="0000FF"/>
                </a:solidFill>
              </a:rPr>
              <a:t>（开端）</a:t>
            </a:r>
            <a:endParaRPr lang="zh-CN" altLang="en-US" sz="2700" b="1">
              <a:solidFill>
                <a:srgbClr val="0000FF"/>
              </a:solidFill>
            </a:endParaRPr>
          </a:p>
        </p:txBody>
      </p:sp>
      <p:sp>
        <p:nvSpPr>
          <p:cNvPr id="44058" name="Rectangle 22" title=""/>
          <p:cNvSpPr/>
          <p:nvPr/>
        </p:nvSpPr>
        <p:spPr>
          <a:xfrm>
            <a:off x="7572375" y="3429000"/>
            <a:ext cx="1849438" cy="509588"/>
          </a:xfrm>
          <a:prstGeom prst="rect">
            <a:avLst/>
          </a:prstGeom>
          <a:noFill/>
          <a:ln>
            <a:noFill/>
            <a:miter lim="800000"/>
          </a:ln>
        </p:spPr>
        <p:txBody>
          <a:bodyPr lIns="89570" tIns="44785" rIns="89570" bIns="4478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defTabSz="987425">
              <a:buClrTx/>
              <a:buFontTx/>
            </a:pPr>
            <a:r>
              <a:rPr lang="zh-CN" altLang="en-US" sz="2700" b="1">
                <a:solidFill>
                  <a:srgbClr val="0000FF"/>
                </a:solidFill>
              </a:rPr>
              <a:t>（发展）</a:t>
            </a:r>
            <a:endParaRPr lang="zh-CN" altLang="en-US" sz="2700" b="1">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wheel(4)">
                                      <p:cBhvr>
                                        <p:cTn id="7" dur="2000" fill="hold"/>
                                        <p:tgtEl>
                                          <p:spTgt spid="4404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 calcmode="lin" valueType="num">
                                      <p:cBhvr>
                                        <p:cTn id="12" dur="500" fill="hold"/>
                                        <p:tgtEl>
                                          <p:spTgt spid="44044"/>
                                        </p:tgtEl>
                                        <p:attrNameLst>
                                          <p:attrName>ppt_x</p:attrName>
                                        </p:attrNameLst>
                                      </p:cBhvr>
                                      <p:tavLst>
                                        <p:tav tm="0">
                                          <p:val>
                                            <p:strVal val="#ppt_x"/>
                                          </p:val>
                                        </p:tav>
                                        <p:tav tm="100000">
                                          <p:val>
                                            <p:strVal val="#ppt_x"/>
                                          </p:val>
                                        </p:tav>
                                      </p:tavLst>
                                    </p:anim>
                                    <p:anim calcmode="lin" valueType="num">
                                      <p:cBhvr>
                                        <p:cTn id="13" dur="500" fill="hold"/>
                                        <p:tgtEl>
                                          <p:spTgt spid="4404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checkerboard(across)">
                                      <p:cBhvr>
                                        <p:cTn id="17" dur="500" fill="hold"/>
                                        <p:tgtEl>
                                          <p:spTgt spid="4404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 calcmode="lin" valueType="num">
                                      <p:cBhvr>
                                        <p:cTn id="22" dur="500" fill="hold"/>
                                        <p:tgtEl>
                                          <p:spTgt spid="44046"/>
                                        </p:tgtEl>
                                        <p:attrNameLst>
                                          <p:attrName>ppt_x</p:attrName>
                                        </p:attrNameLst>
                                      </p:cBhvr>
                                      <p:tavLst>
                                        <p:tav tm="0">
                                          <p:val>
                                            <p:strVal val="#ppt_x"/>
                                          </p:val>
                                        </p:tav>
                                        <p:tav tm="100000">
                                          <p:val>
                                            <p:strVal val="#ppt_x"/>
                                          </p:val>
                                        </p:tav>
                                      </p:tavLst>
                                    </p:anim>
                                    <p:anim calcmode="lin" valueType="num">
                                      <p:cBhvr>
                                        <p:cTn id="23" dur="500" fill="hold"/>
                                        <p:tgtEl>
                                          <p:spTgt spid="4404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21" presetClass="entr" presetSubtype="4" fill="hold" grpId="0" nodeType="afterEffect">
                                  <p:stCondLst>
                                    <p:cond delay="0"/>
                                  </p:stCondLst>
                                  <p:childTnLst>
                                    <p:set>
                                      <p:cBhvr>
                                        <p:cTn id="26" dur="1" fill="hold">
                                          <p:stCondLst>
                                            <p:cond delay="0"/>
                                          </p:stCondLst>
                                        </p:cTn>
                                        <p:tgtEl>
                                          <p:spTgt spid="44047"/>
                                        </p:tgtEl>
                                        <p:attrNameLst>
                                          <p:attrName>style.visibility</p:attrName>
                                        </p:attrNameLst>
                                      </p:cBhvr>
                                      <p:to>
                                        <p:strVal val="visible"/>
                                      </p:to>
                                    </p:set>
                                    <p:animEffect transition="in" filter="wheel(4)">
                                      <p:cBhvr>
                                        <p:cTn id="27" dur="2000" fill="hold"/>
                                        <p:tgtEl>
                                          <p:spTgt spid="44047"/>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4050"/>
                                        </p:tgtEl>
                                        <p:attrNameLst>
                                          <p:attrName>style.visibility</p:attrName>
                                        </p:attrNameLst>
                                      </p:cBhvr>
                                      <p:to>
                                        <p:strVal val="visible"/>
                                      </p:to>
                                    </p:set>
                                    <p:anim calcmode="lin" valueType="num">
                                      <p:cBhvr>
                                        <p:cTn id="32" dur="500" fill="hold"/>
                                        <p:tgtEl>
                                          <p:spTgt spid="44050"/>
                                        </p:tgtEl>
                                        <p:attrNameLst>
                                          <p:attrName>ppt_x</p:attrName>
                                        </p:attrNameLst>
                                      </p:cBhvr>
                                      <p:tavLst>
                                        <p:tav tm="0">
                                          <p:val>
                                            <p:strVal val="#ppt_x"/>
                                          </p:val>
                                        </p:tav>
                                        <p:tav tm="100000">
                                          <p:val>
                                            <p:strVal val="#ppt_x"/>
                                          </p:val>
                                        </p:tav>
                                      </p:tavLst>
                                    </p:anim>
                                    <p:anim calcmode="lin" valueType="num">
                                      <p:cBhvr>
                                        <p:cTn id="33" dur="500" fill="hold"/>
                                        <p:tgtEl>
                                          <p:spTgt spid="4405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35" presetClass="entr" presetSubtype="0" fill="hold" grpId="0" nodeType="afterEffect">
                                  <p:stCondLst>
                                    <p:cond delay="0"/>
                                  </p:stCondLst>
                                  <p:childTnLst>
                                    <p:set>
                                      <p:cBhvr>
                                        <p:cTn id="36" dur="1" fill="hold">
                                          <p:stCondLst>
                                            <p:cond delay="0"/>
                                          </p:stCondLst>
                                        </p:cTn>
                                        <p:tgtEl>
                                          <p:spTgt spid="44048"/>
                                        </p:tgtEl>
                                        <p:attrNameLst>
                                          <p:attrName>style.visibility</p:attrName>
                                        </p:attrNameLst>
                                      </p:cBhvr>
                                      <p:to>
                                        <p:strVal val="visible"/>
                                      </p:to>
                                    </p:set>
                                    <p:animEffect transition="in" filter="fade">
                                      <p:cBhvr>
                                        <p:cTn id="37" dur="2000" fill="hold"/>
                                        <p:tgtEl>
                                          <p:spTgt spid="44048"/>
                                        </p:tgtEl>
                                      </p:cBhvr>
                                    </p:animEffect>
                                    <p:anim calcmode="lin" valueType="num">
                                      <p:cBhvr>
                                        <p:cTn id="38" dur="2000" fill="hold"/>
                                        <p:tgtEl>
                                          <p:spTgt spid="44048"/>
                                        </p:tgtEl>
                                        <p:attrNameLst>
                                          <p:attrName>style.rotation</p:attrName>
                                        </p:attrNameLst>
                                      </p:cBhvr>
                                      <p:tavLst>
                                        <p:tav tm="0">
                                          <p:val>
                                            <p:fltVal val="720"/>
                                          </p:val>
                                        </p:tav>
                                        <p:tav tm="100000">
                                          <p:val>
                                            <p:fltVal val="0"/>
                                          </p:val>
                                        </p:tav>
                                      </p:tavLst>
                                    </p:anim>
                                    <p:anim calcmode="lin" valueType="num">
                                      <p:cBhvr>
                                        <p:cTn id="39" dur="2000" fill="hold"/>
                                        <p:tgtEl>
                                          <p:spTgt spid="44048"/>
                                        </p:tgtEl>
                                        <p:attrNameLst>
                                          <p:attrName>ppt_h</p:attrName>
                                        </p:attrNameLst>
                                      </p:cBhvr>
                                      <p:tavLst>
                                        <p:tav tm="0">
                                          <p:val>
                                            <p:fltVal val="0"/>
                                          </p:val>
                                        </p:tav>
                                        <p:tav tm="100000">
                                          <p:val>
                                            <p:strVal val="#ppt_h"/>
                                          </p:val>
                                        </p:tav>
                                      </p:tavLst>
                                    </p:anim>
                                    <p:anim calcmode="lin" valueType="num">
                                      <p:cBhvr>
                                        <p:cTn id="40" dur="2000" fill="hold"/>
                                        <p:tgtEl>
                                          <p:spTgt spid="44048"/>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4049"/>
                                        </p:tgtEl>
                                        <p:attrNameLst>
                                          <p:attrName>style.visibility</p:attrName>
                                        </p:attrNameLst>
                                      </p:cBhvr>
                                      <p:to>
                                        <p:strVal val="visible"/>
                                      </p:to>
                                    </p:set>
                                    <p:animEffect transition="in" filter="diamond(in)">
                                      <p:cBhvr>
                                        <p:cTn id="45" dur="2000" fill="hold"/>
                                        <p:tgtEl>
                                          <p:spTgt spid="44049"/>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4058"/>
                                        </p:tgtEl>
                                        <p:attrNameLst>
                                          <p:attrName>style.visibility</p:attrName>
                                        </p:attrNameLst>
                                      </p:cBhvr>
                                      <p:to>
                                        <p:strVal val="visible"/>
                                      </p:to>
                                    </p:set>
                                    <p:animEffect transition="in" filter="fade">
                                      <p:cBhvr>
                                        <p:cTn id="50" dur="1000" fill="hold"/>
                                        <p:tgtEl>
                                          <p:spTgt spid="44058"/>
                                        </p:tgtEl>
                                      </p:cBhvr>
                                    </p:animEffect>
                                    <p:anim calcmode="lin" valueType="num">
                                      <p:cBhvr>
                                        <p:cTn id="51" dur="1000" fill="hold"/>
                                        <p:tgtEl>
                                          <p:spTgt spid="44058"/>
                                        </p:tgtEl>
                                        <p:attrNameLst>
                                          <p:attrName>ppt_x</p:attrName>
                                        </p:attrNameLst>
                                      </p:cBhvr>
                                      <p:tavLst>
                                        <p:tav tm="0">
                                          <p:val>
                                            <p:strVal val="#ppt_x"/>
                                          </p:val>
                                        </p:tav>
                                        <p:tav tm="100000">
                                          <p:val>
                                            <p:strVal val="#ppt_x"/>
                                          </p:val>
                                        </p:tav>
                                      </p:tavLst>
                                    </p:anim>
                                    <p:anim calcmode="lin" valueType="num">
                                      <p:cBhvr>
                                        <p:cTn id="52" dur="1000" fill="hold"/>
                                        <p:tgtEl>
                                          <p:spTgt spid="44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4" grpId="0" animBg="1"/>
      <p:bldP spid="44045" grpId="0" animBg="1"/>
      <p:bldP spid="44046" grpId="0" animBg="1"/>
      <p:bldP spid="44047" grpId="0" animBg="1"/>
      <p:bldP spid="44048" grpId="0" animBg="1"/>
      <p:bldP spid="44049" grpId="0" animBg="1"/>
      <p:bldP spid="44050" grpId="0" animBg="1"/>
      <p:bldP spid="44058"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5057" name="文本框 3" title=""/>
          <p:cNvSpPr txBox="1"/>
          <p:nvPr/>
        </p:nvSpPr>
        <p:spPr>
          <a:xfrm>
            <a:off x="395288" y="333375"/>
            <a:ext cx="8512175" cy="1504950"/>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800">
                <a:latin typeface="黑体" charset="-122"/>
                <a:ea typeface="黑体" charset="-122"/>
                <a:sym typeface="宋体" pitchFamily="2" charset="-122"/>
              </a:rPr>
              <a:t>   </a:t>
            </a:r>
            <a:r>
              <a:rPr lang="zh-CN" altLang="zh-CN" sz="2800">
                <a:latin typeface="黑体" charset="-122"/>
                <a:ea typeface="黑体" charset="-122"/>
                <a:sym typeface="宋体" pitchFamily="2" charset="-122"/>
              </a:rPr>
              <a:t>思考：小说的情节讲的都是阿</a:t>
            </a:r>
            <a:r>
              <a:rPr lang="en-US" altLang="zh-CN" sz="2800">
                <a:latin typeface="黑体" charset="-122"/>
                <a:ea typeface="黑体" charset="-122"/>
                <a:sym typeface="宋体" pitchFamily="2" charset="-122"/>
              </a:rPr>
              <a:t>Q</a:t>
            </a:r>
            <a:r>
              <a:rPr lang="zh-CN" altLang="en-US" sz="2800">
                <a:latin typeface="黑体" charset="-122"/>
                <a:ea typeface="黑体" charset="-122"/>
                <a:sym typeface="宋体" pitchFamily="2" charset="-122"/>
              </a:rPr>
              <a:t>如何</a:t>
            </a:r>
            <a:r>
              <a:rPr lang="en-US" altLang="zh-CN" sz="2800">
                <a:latin typeface="黑体" charset="-122"/>
                <a:ea typeface="黑体" charset="-122"/>
                <a:sym typeface="宋体" pitchFamily="2" charset="-122"/>
              </a:rPr>
              <a:t>“</a:t>
            </a:r>
            <a:r>
              <a:rPr lang="zh-CN" altLang="en-US" sz="2800">
                <a:latin typeface="黑体" charset="-122"/>
                <a:ea typeface="黑体" charset="-122"/>
                <a:sym typeface="宋体" pitchFamily="2" charset="-122"/>
              </a:rPr>
              <a:t>转败为胜</a:t>
            </a:r>
            <a:r>
              <a:rPr lang="en-US" altLang="zh-CN" sz="2800">
                <a:latin typeface="黑体" charset="-122"/>
                <a:ea typeface="黑体" charset="-122"/>
                <a:sym typeface="宋体" pitchFamily="2" charset="-122"/>
              </a:rPr>
              <a:t>”</a:t>
            </a:r>
            <a:r>
              <a:rPr lang="zh-CN" altLang="en-US" sz="2800">
                <a:latin typeface="黑体" charset="-122"/>
                <a:ea typeface="黑体" charset="-122"/>
                <a:sym typeface="宋体" pitchFamily="2" charset="-122"/>
              </a:rPr>
              <a:t>获得</a:t>
            </a:r>
            <a:r>
              <a:rPr lang="en-US" altLang="zh-CN" sz="2800">
                <a:latin typeface="黑体" charset="-122"/>
                <a:ea typeface="黑体" charset="-122"/>
                <a:sym typeface="宋体" pitchFamily="2" charset="-122"/>
              </a:rPr>
              <a:t>“</a:t>
            </a:r>
            <a:r>
              <a:rPr lang="zh-CN" altLang="en-US" sz="2800">
                <a:latin typeface="黑体" charset="-122"/>
                <a:ea typeface="黑体" charset="-122"/>
                <a:sym typeface="宋体" pitchFamily="2" charset="-122"/>
              </a:rPr>
              <a:t>优胜</a:t>
            </a:r>
            <a:r>
              <a:rPr lang="en-US" altLang="zh-CN" sz="2800">
                <a:latin typeface="黑体" charset="-122"/>
                <a:ea typeface="黑体" charset="-122"/>
                <a:sym typeface="宋体" pitchFamily="2" charset="-122"/>
              </a:rPr>
              <a:t>”</a:t>
            </a:r>
            <a:r>
              <a:rPr lang="zh-CN" altLang="en-US" sz="2800">
                <a:latin typeface="黑体" charset="-122"/>
                <a:ea typeface="黑体" charset="-122"/>
                <a:sym typeface="宋体" pitchFamily="2" charset="-122"/>
              </a:rPr>
              <a:t>的，为何不直接写在一起，要分列两章呢？在情节的安排上有何用意？</a:t>
            </a:r>
            <a:endParaRPr lang="zh-CN" altLang="en-US" sz="2800">
              <a:latin typeface="黑体" charset="-122"/>
              <a:ea typeface="黑体" charset="-122"/>
              <a:sym typeface="宋体" pitchFamily="2" charset="-122"/>
            </a:endParaRPr>
          </a:p>
        </p:txBody>
      </p:sp>
      <p:sp>
        <p:nvSpPr>
          <p:cNvPr id="45058" name="文本框 4" title=""/>
          <p:cNvSpPr txBox="1"/>
          <p:nvPr/>
        </p:nvSpPr>
        <p:spPr>
          <a:xfrm>
            <a:off x="539750" y="2276475"/>
            <a:ext cx="8313738" cy="37846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400">
                <a:latin typeface="黑体" charset="-122"/>
                <a:ea typeface="黑体" charset="-122"/>
                <a:sym typeface="宋体" pitchFamily="2" charset="-122"/>
              </a:rPr>
              <a:t>    </a:t>
            </a:r>
            <a:r>
              <a:rPr lang="zh-CN" altLang="zh-CN" sz="2400">
                <a:latin typeface="黑体" charset="-122"/>
                <a:ea typeface="黑体" charset="-122"/>
                <a:sym typeface="宋体" pitchFamily="2" charset="-122"/>
              </a:rPr>
              <a:t>仔细阅读了两章内容后，发现虽然都是</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转败为胜</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获得</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优胜</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，但是两章的内容有所不同。</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优胜记略</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主要记录两个方面的内容，一是通过他人评价和他自身的自以为是，获得优越感，维护自尊心；二是通过几个小片段展示了他是如何来维护自己的自尊，摆脱痛苦，侧重展现他生存的法则。</a:t>
            </a:r>
            <a:endParaRPr lang="zh-CN" altLang="en-US" sz="2400">
              <a:latin typeface="黑体" charset="-122"/>
              <a:ea typeface="黑体" charset="-122"/>
              <a:sym typeface="宋体" pitchFamily="2" charset="-122"/>
            </a:endParaRPr>
          </a:p>
          <a:p>
            <a:pPr lvl="0"/>
            <a:r>
              <a:rPr lang="zh-CN" altLang="en-US" sz="2400">
                <a:latin typeface="黑体" charset="-122"/>
                <a:ea typeface="黑体" charset="-122"/>
                <a:sym typeface="宋体" pitchFamily="2" charset="-122"/>
              </a:rPr>
              <a:t> </a:t>
            </a:r>
            <a:r>
              <a:rPr lang="en-US" altLang="zh-CN" sz="2400">
                <a:latin typeface="黑体" charset="-122"/>
                <a:ea typeface="黑体" charset="-122"/>
                <a:sym typeface="宋体" pitchFamily="2" charset="-122"/>
              </a:rPr>
              <a:t>  “</a:t>
            </a:r>
            <a:r>
              <a:rPr lang="zh-CN" altLang="en-US" sz="2400">
                <a:latin typeface="黑体" charset="-122"/>
                <a:ea typeface="黑体" charset="-122"/>
                <a:sym typeface="宋体" pitchFamily="2" charset="-122"/>
              </a:rPr>
              <a:t>续优胜记略</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主要记录了他恃强凌弱，展现了他媚上的奴样和通过欺负更弱者来满足自我优越感的丑态。侧重展现了他获得快乐的方法。所以虽然都是</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优胜</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却在</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优胜</a:t>
            </a:r>
            <a:r>
              <a:rPr lang="en-US" altLang="zh-CN" sz="2400">
                <a:latin typeface="黑体" charset="-122"/>
                <a:ea typeface="黑体" charset="-122"/>
                <a:sym typeface="宋体" pitchFamily="2" charset="-122"/>
              </a:rPr>
              <a:t>”</a:t>
            </a:r>
            <a:r>
              <a:rPr lang="zh-CN" altLang="en-US" sz="2400">
                <a:latin typeface="黑体" charset="-122"/>
                <a:ea typeface="黑体" charset="-122"/>
                <a:sym typeface="宋体" pitchFamily="2" charset="-122"/>
              </a:rPr>
              <a:t>的方式和方法上有所不同。</a:t>
            </a:r>
            <a:endParaRPr lang="zh-CN" altLang="en-US" sz="2400">
              <a:latin typeface="黑体" charset="-122"/>
              <a:ea typeface="黑体" charset="-122"/>
              <a:sym typeface="宋体" pitchFamily="2" charset="-122"/>
            </a:endParaRPr>
          </a:p>
        </p:txBody>
      </p:sp>
      <p:pic>
        <p:nvPicPr>
          <p:cNvPr id="45059" name="New picture" title=""/>
          <p:cNvPicPr/>
          <p:nvPr/>
        </p:nvPicPr>
        <p:blipFill>
          <a:blip r:embed="rId2"/>
          <a:stretch>
            <a:fillRect/>
          </a:stretch>
        </p:blipFill>
        <p:spPr>
          <a:xfrm>
            <a:off x="11696700" y="12585700"/>
            <a:ext cx="3302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241" name="标题 3073" title=""/>
          <p:cNvSpPr>
            <a:spLocks noGrp="1"/>
          </p:cNvSpPr>
          <p:nvPr>
            <p:ph type="ctrTitle"/>
          </p:nvPr>
        </p:nvSpPr>
        <p:spPr>
          <a:xfrm>
            <a:off x="685800" y="836613"/>
            <a:ext cx="7772400" cy="1470025"/>
          </a:xfrm>
          <a:prstGeom prst="rect">
            <a:avLst/>
          </a:prstGeom>
          <a:noFill/>
          <a:ln>
            <a:noFill/>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lang="zh-CN" altLang="en-US" sz="4400" b="0" i="0" u="none" baseline="0">
                <a:solidFill>
                  <a:schemeClr val="tx2"/>
                </a:solidFill>
                <a:latin typeface="Arial" pitchFamily="34" charset="0"/>
                <a:ea typeface="宋体" pitchFamily="2" charset="-122"/>
              </a:defRPr>
            </a:lvl1pPr>
          </a:lstStyle>
          <a:p>
            <a:pPr lvl="0">
              <a:buClrTx/>
            </a:pPr>
            <a:r>
              <a:rPr lang="zh-CN" altLang="zh-CN" sz="6000">
                <a:solidFill>
                  <a:srgbClr val="FF0000"/>
                </a:solidFill>
              </a:rPr>
              <a:t>阿</a:t>
            </a:r>
            <a:r>
              <a:rPr lang="en-US" altLang="zh-CN" sz="6000">
                <a:solidFill>
                  <a:srgbClr val="FF0000"/>
                </a:solidFill>
              </a:rPr>
              <a:t> Q </a:t>
            </a:r>
            <a:r>
              <a:rPr lang="zh-CN" altLang="en-US" sz="6000">
                <a:solidFill>
                  <a:srgbClr val="FF0000"/>
                </a:solidFill>
              </a:rPr>
              <a:t>正</a:t>
            </a:r>
            <a:r>
              <a:rPr lang="en-US" altLang="zh-CN" sz="6000">
                <a:solidFill>
                  <a:srgbClr val="FF0000"/>
                </a:solidFill>
              </a:rPr>
              <a:t> </a:t>
            </a:r>
            <a:r>
              <a:rPr lang="zh-CN" altLang="en-US" sz="6000">
                <a:solidFill>
                  <a:srgbClr val="FF0000"/>
                </a:solidFill>
              </a:rPr>
              <a:t>传</a:t>
            </a:r>
            <a:endParaRPr lang="zh-CN" altLang="en-US" sz="6000">
              <a:solidFill>
                <a:srgbClr val="FF0000"/>
              </a:solidFill>
            </a:endParaRPr>
          </a:p>
        </p:txBody>
      </p:sp>
      <p:pic>
        <p:nvPicPr>
          <p:cNvPr id="10242" name="图片 1" title=""/>
          <p:cNvPicPr>
            <a:picLocks noChangeAspect="1"/>
          </p:cNvPicPr>
          <p:nvPr/>
        </p:nvPicPr>
        <p:blipFill>
          <a:blip r:embed="rId2"/>
          <a:stretch>
            <a:fillRect/>
          </a:stretch>
        </p:blipFill>
        <p:spPr>
          <a:xfrm>
            <a:off x="-36512" y="3692525"/>
            <a:ext cx="2085975" cy="2720975"/>
          </a:xfrm>
          <a:prstGeom prst="rect">
            <a:avLst/>
          </a:prstGeom>
          <a:noFill/>
          <a:ln>
            <a:noFill/>
            <a:miter lim="800000"/>
          </a:ln>
        </p:spPr>
      </p:pic>
      <p:pic>
        <p:nvPicPr>
          <p:cNvPr id="10243" name="图片 2" title=""/>
          <p:cNvPicPr>
            <a:picLocks noChangeAspect="1"/>
          </p:cNvPicPr>
          <p:nvPr/>
        </p:nvPicPr>
        <p:blipFill>
          <a:blip r:embed="rId3"/>
          <a:stretch>
            <a:fillRect/>
          </a:stretch>
        </p:blipFill>
        <p:spPr>
          <a:xfrm>
            <a:off x="1979613" y="3644900"/>
            <a:ext cx="1878012" cy="2787650"/>
          </a:xfrm>
          <a:prstGeom prst="rect">
            <a:avLst/>
          </a:prstGeom>
          <a:noFill/>
          <a:ln>
            <a:noFill/>
            <a:miter lim="800000"/>
          </a:ln>
        </p:spPr>
      </p:pic>
      <p:pic>
        <p:nvPicPr>
          <p:cNvPr id="10244" name="图片 3" title=""/>
          <p:cNvPicPr>
            <a:picLocks noChangeAspect="1"/>
          </p:cNvPicPr>
          <p:nvPr/>
        </p:nvPicPr>
        <p:blipFill>
          <a:blip r:embed="rId4"/>
          <a:stretch>
            <a:fillRect/>
          </a:stretch>
        </p:blipFill>
        <p:spPr>
          <a:xfrm>
            <a:off x="3851275" y="3663950"/>
            <a:ext cx="1879600" cy="2768600"/>
          </a:xfrm>
          <a:prstGeom prst="rect">
            <a:avLst/>
          </a:prstGeom>
          <a:noFill/>
          <a:ln>
            <a:noFill/>
            <a:miter lim="800000"/>
          </a:ln>
        </p:spPr>
      </p:pic>
      <p:pic>
        <p:nvPicPr>
          <p:cNvPr id="10245" name="图片 4" title=""/>
          <p:cNvPicPr>
            <a:picLocks noChangeAspect="1"/>
          </p:cNvPicPr>
          <p:nvPr/>
        </p:nvPicPr>
        <p:blipFill>
          <a:blip r:embed="rId5"/>
          <a:stretch>
            <a:fillRect/>
          </a:stretch>
        </p:blipFill>
        <p:spPr>
          <a:xfrm>
            <a:off x="5651500" y="3644900"/>
            <a:ext cx="1895475" cy="2768600"/>
          </a:xfrm>
          <a:prstGeom prst="rect">
            <a:avLst/>
          </a:prstGeom>
          <a:noFill/>
          <a:ln>
            <a:noFill/>
            <a:miter lim="800000"/>
          </a:ln>
        </p:spPr>
      </p:pic>
      <p:pic>
        <p:nvPicPr>
          <p:cNvPr id="10246" name="图片 5" title=""/>
          <p:cNvPicPr>
            <a:picLocks noChangeAspect="1"/>
          </p:cNvPicPr>
          <p:nvPr/>
        </p:nvPicPr>
        <p:blipFill>
          <a:blip r:embed="rId6"/>
          <a:stretch>
            <a:fillRect/>
          </a:stretch>
        </p:blipFill>
        <p:spPr>
          <a:xfrm>
            <a:off x="7164388" y="3644900"/>
            <a:ext cx="1947862" cy="2800350"/>
          </a:xfrm>
          <a:prstGeom prst="rect">
            <a:avLst/>
          </a:prstGeom>
          <a:noFill/>
          <a:ln>
            <a:noFill/>
            <a:miter lim="800000"/>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265" name="文本框 3" title=""/>
          <p:cNvSpPr txBox="1"/>
          <p:nvPr/>
        </p:nvSpPr>
        <p:spPr>
          <a:xfrm>
            <a:off x="323850" y="260350"/>
            <a:ext cx="8491538" cy="9810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800"/>
              <a:t>      </a:t>
            </a:r>
            <a:r>
              <a:rPr lang="zh-CN" altLang="en-US" sz="2800"/>
              <a:t>我愿意用我全部的作品换鲁迅的一个短篇小说，换他一个《阿Q正传》。——莫言</a:t>
            </a:r>
            <a:endParaRPr lang="zh-CN" altLang="en-US" sz="2800"/>
          </a:p>
        </p:txBody>
      </p:sp>
      <p:sp>
        <p:nvSpPr>
          <p:cNvPr id="11266" name="文本框 4" title=""/>
          <p:cNvSpPr txBox="1"/>
          <p:nvPr/>
        </p:nvSpPr>
        <p:spPr>
          <a:xfrm>
            <a:off x="179388" y="1773238"/>
            <a:ext cx="5876925" cy="4430712"/>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en-US" altLang="zh-CN" sz="2800"/>
              <a:t>       </a:t>
            </a:r>
            <a:r>
              <a:rPr lang="zh-CN" altLang="en-US" sz="2800"/>
              <a:t>获得诺贝尔文学奖（1994年度)的日本作家大江健三郎12岁就读鲁迅的《阿Q正传》，他认为:</a:t>
            </a:r>
            <a:r>
              <a:rPr lang="zh-CN" altLang="en-US" sz="2800">
                <a:solidFill>
                  <a:srgbClr val="FF0000"/>
                </a:solidFill>
              </a:rPr>
              <a:t>在20世纪的亚洲，也就是在这100年间的亚洲，最伟大的作家就是鲁迅；</a:t>
            </a:r>
            <a:endParaRPr lang="zh-CN" altLang="en-US" sz="2800"/>
          </a:p>
          <a:p>
            <a:pPr lvl="0"/>
            <a:r>
              <a:rPr lang="en-US" altLang="zh-CN" sz="2800"/>
              <a:t>     </a:t>
            </a:r>
            <a:r>
              <a:rPr lang="zh-CN" altLang="en-US" sz="2800"/>
              <a:t>1926年，《阿Q正传》法译版被发表于《欧罗巴》的杂志上，法国作家罗曼·罗兰(1915年度诺贝尔文学奖获得者)读到它，竟泪流满面!</a:t>
            </a:r>
            <a:endParaRPr lang="zh-CN" altLang="en-US" sz="2800"/>
          </a:p>
        </p:txBody>
      </p:sp>
      <p:pic>
        <p:nvPicPr>
          <p:cNvPr id="11267" name="图片 5" title=""/>
          <p:cNvPicPr>
            <a:picLocks noChangeAspect="1"/>
          </p:cNvPicPr>
          <p:nvPr/>
        </p:nvPicPr>
        <p:blipFill>
          <a:blip r:embed="rId2"/>
          <a:stretch>
            <a:fillRect/>
          </a:stretch>
        </p:blipFill>
        <p:spPr>
          <a:xfrm>
            <a:off x="6659563" y="2060575"/>
            <a:ext cx="2406650" cy="4027488"/>
          </a:xfrm>
          <a:prstGeom prst="rect">
            <a:avLst/>
          </a:prstGeom>
          <a:noFill/>
          <a:ln>
            <a:noFill/>
            <a:miter lim="800000"/>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2289" name="文本框 3" title=""/>
          <p:cNvSpPr txBox="1"/>
          <p:nvPr/>
        </p:nvSpPr>
        <p:spPr>
          <a:xfrm>
            <a:off x="179388" y="115888"/>
            <a:ext cx="8702675" cy="51339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457200"/>
            <a:r>
              <a:rPr lang="en-US" altLang="zh-CN" sz="3200">
                <a:latin typeface="华文楷体" charset="-122"/>
                <a:ea typeface="华文楷体" charset="-122"/>
              </a:rPr>
              <a:t>   </a:t>
            </a:r>
            <a:r>
              <a:rPr lang="zh-CN" altLang="en-US" sz="3200">
                <a:latin typeface="华文楷体" charset="-122"/>
                <a:ea typeface="华文楷体" charset="-122"/>
              </a:rPr>
              <a:t>王冶秋在《《阿Q正传》读书随笔》一文中谈到自己读了十四遍《阿Q正传》的种种体会：“第一遍：我们会笑得肚子痛；第二遍：才咂出一点不是笑的成分；第三遍：鄙弃阿Q的为人；第四遍：鄙弃化为同情；第五遍：同情化为深思的眼泪；第六遍：阿Q还是阿Q；第七遍：阿Q向自己身上扑来；第八遍：合二为一；第九遍：又一次化为你的亲戚故旧；第十遍：扩大到你的左邻右舍；第十一遍：扩大到全国；第十二遍：甚至洋人的国土；第十三遍：你觉得它是一个镜；第十四遍：也许是警报器。”</a:t>
            </a:r>
            <a:endParaRPr lang="zh-CN" altLang="en-US" sz="3200">
              <a:latin typeface="华文楷体" charset="-122"/>
              <a:ea typeface="华文楷体" charset="-122"/>
            </a:endParaRPr>
          </a:p>
        </p:txBody>
      </p:sp>
      <p:sp>
        <p:nvSpPr>
          <p:cNvPr id="12290" name="文本框 4" title=""/>
          <p:cNvSpPr txBox="1"/>
          <p:nvPr/>
        </p:nvSpPr>
        <p:spPr>
          <a:xfrm>
            <a:off x="2413000" y="5876925"/>
            <a:ext cx="4686300" cy="58420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a:solidFill>
                  <a:srgbClr val="FF0000"/>
                </a:solidFill>
                <a:latin typeface="Arial" pitchFamily="34" charset="0"/>
                <a:ea typeface="宋体" pitchFamily="2" charset="-122"/>
              </a:rPr>
              <a:t>你读出了什么？</a:t>
            </a:r>
            <a:endParaRPr lang="zh-CN" altLang="en-US" sz="3200">
              <a:solidFill>
                <a:srgbClr val="FF0000"/>
              </a:solidFill>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313" name="文本框 3" title=""/>
          <p:cNvSpPr txBox="1"/>
          <p:nvPr/>
        </p:nvSpPr>
        <p:spPr>
          <a:xfrm>
            <a:off x="107632" y="116521"/>
            <a:ext cx="8542338" cy="1766888"/>
          </a:xfrm>
          <a:prstGeom prst="rect">
            <a:avLst/>
          </a:prstGeom>
          <a:noFill/>
          <a:ln w="9525">
            <a:noFill/>
          </a:ln>
        </p:spPr>
        <p:txBody>
          <a:bodyPr wrap="square" anchor="t" anchorCtr="0">
            <a:scene3d>
              <a:camera prst="orthographicFront"/>
              <a:lightRig rig="threePt" dir="t"/>
            </a:scene3d>
          </a:bodyPr>
          <a:lstStyle/>
          <a:p>
            <a:pPr fontAlgn="base"/>
            <a:r>
              <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cs typeface="+mn-cs"/>
              </a:rPr>
              <a:t>任务一：识其人——鉴赏阿Q形象</a:t>
            </a:r>
            <a:endPar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endParaRPr>
          </a:p>
          <a:p>
            <a:pPr fontAlgn="base"/>
            <a:endPar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endParaRPr>
          </a:p>
          <a:p>
            <a:pPr fontAlgn="base"/>
            <a:r>
              <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cs typeface="+mn-cs"/>
              </a:rPr>
              <a:t>1、初识阿Q</a:t>
            </a:r>
            <a:endPar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endParaRPr>
          </a:p>
          <a:p>
            <a:pPr fontAlgn="base"/>
            <a:r>
              <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cs typeface="+mn-cs"/>
              </a:rPr>
              <a:t>整理阿Q的档案资料</a:t>
            </a:r>
            <a:endParaRPr lang="zh-CN" altLang="en-US" sz="2400" b="1" strike="noStrike" noProof="1">
              <a:effectLst>
                <a:outerShdw blurRad="38100" dist="19050" dir="2700000" algn="tl" rotWithShape="0">
                  <a:schemeClr val="dk1">
                    <a:alpha val="40000"/>
                  </a:schemeClr>
                </a:outerShdw>
              </a:effectLst>
              <a:latin typeface="Arial" pitchFamily="34" charset="0"/>
              <a:ea typeface="宋体" pitchFamily="2" charset="-122"/>
              <a:cs typeface="+mn-cs"/>
            </a:endParaRPr>
          </a:p>
        </p:txBody>
      </p:sp>
      <p:graphicFrame>
        <p:nvGraphicFramePr>
          <p:cNvPr id="13314" name="表格 4" title=""/>
          <p:cNvGraphicFramePr>
            <a:graphicFrameLocks noGrp="1"/>
          </p:cNvGraphicFramePr>
          <p:nvPr/>
        </p:nvGraphicFramePr>
        <p:xfrm>
          <a:off x="179388" y="1844675"/>
          <a:ext cx="8539162" cy="3752850"/>
        </p:xfrm>
        <a:graphic>
          <a:graphicData uri="http://schemas.openxmlformats.org/drawingml/2006/table">
            <a:tbl>
              <a:tblPr/>
              <a:tblGrid>
                <a:gridCol w="2135188"/>
                <a:gridCol w="2135188"/>
                <a:gridCol w="2133600"/>
                <a:gridCol w="2135188"/>
              </a:tblGrid>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effectLst>
                            <a:outerShdw blurRad="38100" dist="38100" dir="2700000" algn="tl">
                              <a:srgbClr val="FFFFFF"/>
                            </a:outerShdw>
                          </a:effectLst>
                        </a:rPr>
                        <a:t>姓名</a:t>
                      </a:r>
                      <a:endParaRPr lang="zh-CN" altLang="en-US" sz="3200" b="1">
                        <a:effectLst>
                          <a:outerShdw blurRad="38100" dist="38100" dir="2700000" algn="tl">
                            <a:srgbClr val="FFFFFF"/>
                          </a:outerShdw>
                        </a:effectLst>
                      </a:endParaRPr>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阿</a:t>
                      </a:r>
                      <a:r>
                        <a:rPr lang="en-US" altLang="zh-CN" sz="3200" b="1"/>
                        <a:t>Q</a:t>
                      </a:r>
                      <a:endParaRPr lang="en-US" altLang="zh-CN" sz="3200" b="1"/>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性别</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男</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solidFill>
                      <a:srgbClr val="F2F2F2"/>
                    </a:solidFill>
                  </a:tcPr>
                </a:tc>
              </a:tr>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年龄</a:t>
                      </a:r>
                      <a:endParaRPr lang="zh-CN" altLang="en-US" sz="3200" b="1"/>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籍贯</a:t>
                      </a:r>
                      <a:endParaRPr lang="zh-CN" altLang="en-US" sz="3200" b="1"/>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solidFill>
                      <a:srgbClr val="F2F2F2"/>
                    </a:solidFill>
                  </a:tcPr>
                </a:tc>
              </a:tr>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身份地位</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工作</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r>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婚姻状况</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家庭成员</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r>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家庭住址</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rowSpan="2">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外形特征</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r>
              <a:tr h="625475">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3200" b="1"/>
                        <a:t>兴趣爱好</a:t>
                      </a:r>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c vMerge="1">
                  <a:txBody>
                    <a:bodyPr vert="horz" wrap="square"/>
                    <a:lstStyle/>
                    <a:p/>
                  </a:txBody>
                  <a:tcPr>
                    <a:lnL w="12700">
                      <a:solidFill>
                        <a:srgbClr val="FFFFFF"/>
                      </a:solidFill>
                      <a:miter lim="800000"/>
                    </a:lnL>
                    <a:lnR w="12700">
                      <a:solidFill>
                        <a:srgbClr val="FFFFFF"/>
                      </a:solidFill>
                      <a:miter lim="800000"/>
                    </a:lnR>
                    <a:lnB w="12700">
                      <a:miter lim="800000"/>
                    </a:lnB>
                  </a:tcPr>
                </a:tc>
                <a:tc>
                  <a:txBody>
                    <a:bodyPr vert="horz" wrap="square" lIns="91440" tIns="45720" rIns="91440" bIns="4572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3200" b="1"/>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solidFill>
                      <a:srgbClr val="F2F2F2"/>
                    </a:solidFill>
                  </a:tcPr>
                </a:tc>
              </a:tr>
            </a:tbl>
          </a:graphicData>
        </a:graphic>
      </p:graphicFrame>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4337" name="文本框 3" title=""/>
          <p:cNvSpPr txBox="1"/>
          <p:nvPr/>
        </p:nvSpPr>
        <p:spPr>
          <a:xfrm>
            <a:off x="179388" y="188913"/>
            <a:ext cx="8542337" cy="176688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000">
                <a:latin typeface="Arial" pitchFamily="34" charset="0"/>
                <a:ea typeface="宋体" pitchFamily="2" charset="-122"/>
              </a:rPr>
              <a:t>任务一：识其人——鉴赏阿Q形象</a:t>
            </a:r>
            <a:endParaRPr lang="zh-CN" altLang="en-US" sz="2000">
              <a:latin typeface="Arial" pitchFamily="34" charset="0"/>
              <a:ea typeface="宋体" pitchFamily="2" charset="-122"/>
            </a:endParaRPr>
          </a:p>
          <a:p>
            <a:pPr lvl="0"/>
            <a:endParaRPr lang="zh-CN" altLang="en-US" sz="2000">
              <a:latin typeface="Arial" pitchFamily="34" charset="0"/>
              <a:ea typeface="宋体" pitchFamily="2" charset="-122"/>
            </a:endParaRPr>
          </a:p>
          <a:p>
            <a:pPr lvl="0"/>
            <a:endParaRPr lang="zh-CN" altLang="en-US" sz="2000">
              <a:latin typeface="Arial" pitchFamily="34" charset="0"/>
              <a:ea typeface="宋体" pitchFamily="2" charset="-122"/>
            </a:endParaRPr>
          </a:p>
        </p:txBody>
      </p:sp>
      <p:graphicFrame>
        <p:nvGraphicFramePr>
          <p:cNvPr id="14338" name="表格 4" title=""/>
          <p:cNvGraphicFramePr>
            <a:graphicFrameLocks noGrp="1"/>
          </p:cNvGraphicFramePr>
          <p:nvPr>
            <p:custDataLst>
              <p:tags r:id="rId2"/>
            </p:custDataLst>
          </p:nvPr>
        </p:nvGraphicFramePr>
        <p:xfrm>
          <a:off x="182245" y="1268728"/>
          <a:ext cx="8539480" cy="3950335"/>
        </p:xfrm>
        <a:graphic>
          <a:graphicData uri="http://schemas.openxmlformats.org/drawingml/2006/table">
            <a:tbl>
              <a:tblPr firstRow="1" bandRow="1">
                <a:tableStyleId>{5C22544A-7EE6-4342-B048-85BDC9FD1C3A}</a:tableStyleId>
              </a:tblPr>
              <a:tblGrid>
                <a:gridCol w="2134870"/>
                <a:gridCol w="2134870"/>
                <a:gridCol w="2134870"/>
                <a:gridCol w="2134870"/>
              </a:tblGrid>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姓名</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阿</a:t>
                      </a:r>
                      <a:r>
                        <a:rPr lang="en-US" altLang="zh-CN" sz="2400" b="1">
                          <a:gradFill>
                            <a:gsLst>
                              <a:gs pos="0">
                                <a:srgbClr val="FE4444"/>
                              </a:gs>
                              <a:gs pos="100000">
                                <a:srgbClr val="832B2B"/>
                              </a:gs>
                            </a:gsLst>
                            <a:lin scaled="0"/>
                          </a:gradFill>
                        </a:rPr>
                        <a:t>Q</a:t>
                      </a:r>
                      <a:endParaRPr lang="en-US" altLang="zh-CN" sz="2400" b="1">
                        <a:gradFill>
                          <a:gsLst>
                            <a:gs pos="0">
                              <a:srgbClr val="FE4444"/>
                            </a:gs>
                            <a:gs pos="100000">
                              <a:srgbClr val="832B2B"/>
                            </a:gs>
                          </a:gsLst>
                          <a:lin scaled="0"/>
                        </a:gradFill>
                      </a:endParaRPr>
                    </a:p>
                  </a:txBody>
                  <a:tcPr>
                    <a:solidFill>
                      <a:schemeClr val="bg1">
                        <a:lumMod val="95000"/>
                      </a:schemeClr>
                    </a:solidFill>
                  </a:tcPr>
                </a:tc>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性别</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男</a:t>
                      </a:r>
                      <a:endParaRPr lang="zh-CN" altLang="en-US" sz="2400" b="1">
                        <a:gradFill>
                          <a:gsLst>
                            <a:gs pos="0">
                              <a:srgbClr val="FE4444"/>
                            </a:gs>
                            <a:gs pos="100000">
                              <a:srgbClr val="832B2B"/>
                            </a:gs>
                          </a:gsLst>
                          <a:lin scaled="0"/>
                        </a:gradFill>
                      </a:endParaRPr>
                    </a:p>
                  </a:txBody>
                  <a:tcPr>
                    <a:solidFill>
                      <a:schemeClr val="bg1">
                        <a:lumMod val="95000"/>
                      </a:schemeClr>
                    </a:solidFill>
                  </a:tcPr>
                </a:tc>
              </a:tr>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年龄</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endParaRPr lang="zh-CN" altLang="en-US" sz="2400" b="1">
                        <a:gradFill>
                          <a:gsLst>
                            <a:gs pos="0">
                              <a:srgbClr val="FE4444"/>
                            </a:gs>
                            <a:gs pos="100000">
                              <a:srgbClr val="832B2B"/>
                            </a:gs>
                          </a:gsLst>
                          <a:lin scaled="0"/>
                        </a:gradFill>
                      </a:endParaRPr>
                    </a:p>
                  </a:txBody>
                  <a:tcPr>
                    <a:solidFill>
                      <a:schemeClr val="bg1">
                        <a:lumMod val="95000"/>
                      </a:schemeClr>
                    </a:solidFill>
                  </a:tcPr>
                </a:tc>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籍贯</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不详</a:t>
                      </a:r>
                      <a:endParaRPr lang="zh-CN" altLang="en-US" sz="2400" b="1">
                        <a:gradFill>
                          <a:gsLst>
                            <a:gs pos="0">
                              <a:srgbClr val="FE4444"/>
                            </a:gs>
                            <a:gs pos="100000">
                              <a:srgbClr val="832B2B"/>
                            </a:gs>
                          </a:gsLst>
                          <a:lin scaled="0"/>
                        </a:gradFill>
                      </a:endParaRPr>
                    </a:p>
                  </a:txBody>
                  <a:tcPr>
                    <a:solidFill>
                      <a:schemeClr val="bg1">
                        <a:lumMod val="95000"/>
                      </a:schemeClr>
                    </a:solidFill>
                  </a:tcPr>
                </a:tc>
              </a:tr>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身份地位</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雇农</a:t>
                      </a:r>
                      <a:endParaRPr lang="zh-CN" altLang="en-US" sz="2400" b="1">
                        <a:gradFill>
                          <a:gsLst>
                            <a:gs pos="0">
                              <a:srgbClr val="FE4444"/>
                            </a:gs>
                            <a:gs pos="100000">
                              <a:srgbClr val="832B2B"/>
                            </a:gs>
                          </a:gsLst>
                          <a:lin scaled="0"/>
                        </a:gradFill>
                      </a:endParaRPr>
                    </a:p>
                  </a:txBody>
                  <a:tcPr>
                    <a:solidFill>
                      <a:schemeClr val="bg1">
                        <a:lumMod val="95000"/>
                      </a:schemeClr>
                    </a:solidFill>
                  </a:tcPr>
                </a:tc>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工作</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sym typeface="+mn-ea"/>
                        </a:rPr>
                        <a:t>打</a:t>
                      </a:r>
                      <a:r>
                        <a:rPr lang="zh-CN" altLang="en-US" sz="2400" b="1">
                          <a:gradFill>
                            <a:gsLst>
                              <a:gs pos="0">
                                <a:srgbClr val="FE4444"/>
                              </a:gs>
                              <a:gs pos="100000">
                                <a:srgbClr val="832B2B"/>
                              </a:gs>
                            </a:gsLst>
                            <a:lin scaled="0"/>
                          </a:gradFill>
                        </a:rPr>
                        <a:t>短工、不固定</a:t>
                      </a:r>
                      <a:endParaRPr lang="zh-CN" altLang="en-US" sz="2400" b="1">
                        <a:gradFill>
                          <a:gsLst>
                            <a:gs pos="0">
                              <a:srgbClr val="FE4444"/>
                            </a:gs>
                            <a:gs pos="100000">
                              <a:srgbClr val="832B2B"/>
                            </a:gs>
                          </a:gsLst>
                          <a:lin scaled="0"/>
                        </a:gradFill>
                      </a:endParaRPr>
                    </a:p>
                  </a:txBody>
                  <a:tcPr>
                    <a:solidFill>
                      <a:schemeClr val="bg1">
                        <a:lumMod val="95000"/>
                      </a:schemeClr>
                    </a:solidFill>
                  </a:tcPr>
                </a:tc>
              </a:tr>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婚姻状况</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未婚</a:t>
                      </a:r>
                      <a:endParaRPr lang="zh-CN" altLang="en-US" sz="2400" b="1">
                        <a:gradFill>
                          <a:gsLst>
                            <a:gs pos="0">
                              <a:srgbClr val="FE4444"/>
                            </a:gs>
                            <a:gs pos="100000">
                              <a:srgbClr val="832B2B"/>
                            </a:gs>
                          </a:gsLst>
                          <a:lin scaled="0"/>
                        </a:gradFill>
                      </a:endParaRPr>
                    </a:p>
                  </a:txBody>
                  <a:tcPr>
                    <a:solidFill>
                      <a:schemeClr val="bg1">
                        <a:lumMod val="95000"/>
                      </a:schemeClr>
                    </a:solidFill>
                  </a:tcPr>
                </a:tc>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家庭成员</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无</a:t>
                      </a:r>
                      <a:endParaRPr lang="zh-CN" altLang="en-US" sz="2400" b="1">
                        <a:gradFill>
                          <a:gsLst>
                            <a:gs pos="0">
                              <a:srgbClr val="FE4444"/>
                            </a:gs>
                            <a:gs pos="100000">
                              <a:srgbClr val="832B2B"/>
                            </a:gs>
                          </a:gsLst>
                          <a:lin scaled="0"/>
                        </a:gradFill>
                      </a:endParaRPr>
                    </a:p>
                  </a:txBody>
                  <a:tcPr>
                    <a:solidFill>
                      <a:schemeClr val="bg1">
                        <a:lumMod val="95000"/>
                      </a:schemeClr>
                    </a:solidFill>
                  </a:tcPr>
                </a:tc>
              </a:tr>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家庭住址</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未庄土谷祠</a:t>
                      </a:r>
                      <a:endParaRPr lang="zh-CN" altLang="en-US" sz="2400" b="1">
                        <a:gradFill>
                          <a:gsLst>
                            <a:gs pos="0">
                              <a:srgbClr val="FE4444"/>
                            </a:gs>
                            <a:gs pos="100000">
                              <a:srgbClr val="832B2B"/>
                            </a:gs>
                          </a:gsLst>
                          <a:lin scaled="0"/>
                        </a:gradFill>
                      </a:endParaRPr>
                    </a:p>
                  </a:txBody>
                  <a:tcPr>
                    <a:solidFill>
                      <a:schemeClr val="bg1">
                        <a:lumMod val="95000"/>
                      </a:schemeClr>
                    </a:solidFill>
                  </a:tcPr>
                </a:tc>
                <a:tc rowSpan="2">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外形特征</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rowSpan="2">
                  <a:txBody>
                    <a:bodyPr vert="horz" wrap="square"/>
                    <a:lstStyle/>
                    <a:p>
                      <a:pPr>
                        <a:buNone/>
                      </a:pPr>
                      <a:r>
                        <a:rPr lang="zh-CN" altLang="en-US" sz="2400" b="1">
                          <a:gradFill>
                            <a:gsLst>
                              <a:gs pos="0">
                                <a:srgbClr val="FE4444"/>
                              </a:gs>
                              <a:gs pos="100000">
                                <a:srgbClr val="832B2B"/>
                              </a:gs>
                            </a:gsLst>
                            <a:lin scaled="0"/>
                          </a:gradFill>
                        </a:rPr>
                        <a:t>头有癞疮疤、黄辫子、破夹袄</a:t>
                      </a:r>
                      <a:endParaRPr lang="zh-CN" altLang="en-US" sz="2400" b="1">
                        <a:gradFill>
                          <a:gsLst>
                            <a:gs pos="0">
                              <a:srgbClr val="FE4444"/>
                            </a:gs>
                            <a:gs pos="100000">
                              <a:srgbClr val="832B2B"/>
                            </a:gs>
                          </a:gsLst>
                          <a:lin scaled="0"/>
                        </a:gradFill>
                      </a:endParaRPr>
                    </a:p>
                  </a:txBody>
                  <a:tcPr>
                    <a:solidFill>
                      <a:schemeClr val="bg1">
                        <a:lumMod val="95000"/>
                      </a:schemeClr>
                    </a:solidFill>
                  </a:tcPr>
                </a:tc>
              </a:tr>
              <a:tr h="625475">
                <a:tc>
                  <a:txBody>
                    <a:bodyPr vert="horz" wrap="square"/>
                    <a:lstStyle/>
                    <a:p>
                      <a:pPr>
                        <a:buNone/>
                      </a:pPr>
                      <a:r>
                        <a:rPr lang="zh-CN" altLang="en-US" sz="2400" b="1">
                          <a:solidFill>
                            <a:schemeClr val="tx1"/>
                          </a:solidFill>
                          <a:effectLst>
                            <a:outerShdw blurRad="38100" dist="19050" dir="2700000" algn="tl" rotWithShape="0">
                              <a:schemeClr val="dk1">
                                <a:alpha val="40000"/>
                              </a:schemeClr>
                            </a:outerShdw>
                          </a:effectLst>
                        </a:rPr>
                        <a:t>兴趣爱好</a:t>
                      </a:r>
                      <a:endParaRPr lang="zh-CN" altLang="en-US" sz="2400" b="1">
                        <a:solidFill>
                          <a:schemeClr val="tx1"/>
                        </a:solidFill>
                        <a:effectLst>
                          <a:outerShdw blurRad="38100" dist="19050" dir="2700000" algn="tl" rotWithShape="0">
                            <a:schemeClr val="dk1">
                              <a:alpha val="40000"/>
                            </a:schemeClr>
                          </a:outerShdw>
                        </a:effectLst>
                      </a:endParaRPr>
                    </a:p>
                  </a:txBody>
                  <a:tcPr>
                    <a:solidFill>
                      <a:schemeClr val="bg1">
                        <a:lumMod val="95000"/>
                      </a:schemeClr>
                    </a:solidFill>
                  </a:tcPr>
                </a:tc>
                <a:tc>
                  <a:txBody>
                    <a:bodyPr vert="horz" wrap="square"/>
                    <a:lstStyle/>
                    <a:p>
                      <a:pPr>
                        <a:buNone/>
                      </a:pPr>
                      <a:r>
                        <a:rPr lang="zh-CN" altLang="en-US" sz="2400" b="1">
                          <a:gradFill>
                            <a:gsLst>
                              <a:gs pos="0">
                                <a:srgbClr val="FE4444"/>
                              </a:gs>
                              <a:gs pos="100000">
                                <a:srgbClr val="832B2B"/>
                              </a:gs>
                            </a:gsLst>
                            <a:lin scaled="0"/>
                          </a:gradFill>
                        </a:rPr>
                        <a:t>喝酒、压牌宝</a:t>
                      </a:r>
                      <a:endParaRPr lang="zh-CN" altLang="en-US" sz="2400" b="1">
                        <a:gradFill>
                          <a:gsLst>
                            <a:gs pos="0">
                              <a:srgbClr val="FE4444"/>
                            </a:gs>
                            <a:gs pos="100000">
                              <a:srgbClr val="832B2B"/>
                            </a:gs>
                          </a:gsLst>
                          <a:lin scaled="0"/>
                        </a:gradFill>
                      </a:endParaRPr>
                    </a:p>
                  </a:txBody>
                  <a:tcPr>
                    <a:solidFill>
                      <a:schemeClr val="bg1">
                        <a:lumMod val="95000"/>
                      </a:schemeClr>
                    </a:solidFill>
                  </a:tcPr>
                </a:tc>
                <a:tc vMerge="1">
                  <a:txBody>
                    <a:bodyPr vert="horz" wrap="square"/>
                    <a:lstStyle/>
                    <a:p/>
                  </a:txBody>
                  <a:tcPr>
                    <a:solidFill>
                      <a:schemeClr val="bg1">
                        <a:lumMod val="95000"/>
                      </a:schemeClr>
                    </a:solidFill>
                  </a:tcPr>
                </a:tc>
                <a:tc vMerge="1">
                  <a:txBody>
                    <a:bodyPr vert="horz" wrap="square"/>
                    <a:lstStyle/>
                    <a:p/>
                  </a:txBody>
                  <a:tcPr>
                    <a:solidFill>
                      <a:schemeClr val="bg1">
                        <a:lumMod val="95000"/>
                      </a:schemeClr>
                    </a:solidFill>
                  </a:tcPr>
                </a:tc>
              </a:tr>
            </a:tbl>
          </a:graphicData>
        </a:graphic>
      </p:graphicFrame>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5361" name="文本框 1" title=""/>
          <p:cNvSpPr txBox="1"/>
          <p:nvPr/>
        </p:nvSpPr>
        <p:spPr>
          <a:xfrm>
            <a:off x="250825" y="188913"/>
            <a:ext cx="8475663" cy="446087"/>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Arial" pitchFamily="34" charset="0"/>
                <a:ea typeface="宋体" pitchFamily="2" charset="-122"/>
              </a:rPr>
              <a:t>从表格中可以看出阿Q是一个怎样的人？</a:t>
            </a:r>
            <a:endParaRPr lang="zh-CN" altLang="en-US" sz="2800">
              <a:latin typeface="Arial" pitchFamily="34" charset="0"/>
              <a:ea typeface="宋体" pitchFamily="2" charset="-122"/>
            </a:endParaRPr>
          </a:p>
        </p:txBody>
      </p:sp>
      <p:sp>
        <p:nvSpPr>
          <p:cNvPr id="15362" name="文本框 2" title=""/>
          <p:cNvSpPr txBox="1"/>
          <p:nvPr/>
        </p:nvSpPr>
        <p:spPr>
          <a:xfrm>
            <a:off x="55563" y="1268413"/>
            <a:ext cx="8715375" cy="4816475"/>
          </a:xfrm>
          <a:prstGeom prst="rect">
            <a:avLst/>
          </a:prstGeom>
          <a:noFill/>
          <a:ln>
            <a:noFill/>
            <a:miter lim="800000"/>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r>
              <a:rPr lang="zh-CN" altLang="en-US" sz="2800">
                <a:latin typeface="Arial" pitchFamily="34" charset="0"/>
                <a:ea typeface="宋体" pitchFamily="2" charset="-122"/>
              </a:rPr>
              <a:t>无名无姓，无家无根      ——地位地下</a:t>
            </a:r>
            <a:endParaRPr lang="zh-CN" altLang="en-US" sz="2800">
              <a:latin typeface="Arial" pitchFamily="34" charset="0"/>
              <a:ea typeface="宋体" pitchFamily="2" charset="-122"/>
            </a:endParaRPr>
          </a:p>
          <a:p>
            <a:pPr lvl="0"/>
            <a:endParaRPr lang="zh-CN" altLang="en-US" sz="2800">
              <a:latin typeface="Arial" pitchFamily="34" charset="0"/>
              <a:ea typeface="宋体" pitchFamily="2" charset="-122"/>
            </a:endParaRPr>
          </a:p>
          <a:p>
            <a:pPr lvl="0"/>
            <a:r>
              <a:rPr lang="zh-CN" altLang="en-US" sz="2800">
                <a:latin typeface="Arial" pitchFamily="34" charset="0"/>
                <a:ea typeface="宋体" pitchFamily="2" charset="-122"/>
              </a:rPr>
              <a:t>没有家人，大龄未婚      ——无依无靠        </a:t>
            </a:r>
            <a:endParaRPr lang="zh-CN" altLang="en-US" sz="2800">
              <a:latin typeface="Arial" pitchFamily="34" charset="0"/>
              <a:ea typeface="宋体" pitchFamily="2" charset="-122"/>
            </a:endParaRPr>
          </a:p>
          <a:p>
            <a:pPr lvl="0"/>
            <a:endParaRPr lang="zh-CN" altLang="en-US" sz="2800">
              <a:latin typeface="Arial" pitchFamily="34" charset="0"/>
              <a:ea typeface="宋体" pitchFamily="2" charset="-122"/>
            </a:endParaRPr>
          </a:p>
          <a:p>
            <a:pPr lvl="0"/>
            <a:r>
              <a:rPr lang="zh-CN" altLang="en-US" sz="2800">
                <a:latin typeface="Arial" pitchFamily="34" charset="0"/>
                <a:ea typeface="宋体" pitchFamily="2" charset="-122"/>
              </a:rPr>
              <a:t>没有固定收入 ——贫困潦倒</a:t>
            </a:r>
            <a:endParaRPr lang="zh-CN" altLang="en-US" sz="2800">
              <a:latin typeface="Arial" pitchFamily="34" charset="0"/>
              <a:ea typeface="宋体" pitchFamily="2" charset="-122"/>
            </a:endParaRPr>
          </a:p>
          <a:p>
            <a:pPr lvl="0"/>
            <a:endParaRPr lang="zh-CN" altLang="en-US" sz="2800">
              <a:latin typeface="Arial" pitchFamily="34" charset="0"/>
              <a:ea typeface="宋体" pitchFamily="2" charset="-122"/>
            </a:endParaRPr>
          </a:p>
          <a:p>
            <a:pPr lvl="0"/>
            <a:r>
              <a:rPr lang="zh-CN" altLang="en-US" sz="2800">
                <a:solidFill>
                  <a:srgbClr val="FF0000"/>
                </a:solidFill>
                <a:latin typeface="Arial" pitchFamily="34" charset="0"/>
                <a:ea typeface="宋体" pitchFamily="2" charset="-122"/>
              </a:rPr>
              <a:t>阿Q是一个地位低下、无依无靠、贫困潦倒的雇农。</a:t>
            </a:r>
            <a:endParaRPr lang="zh-CN" altLang="en-US" sz="2800">
              <a:solidFill>
                <a:srgbClr val="FF0000"/>
              </a:solidFill>
              <a:latin typeface="Arial" pitchFamily="34" charset="0"/>
              <a:ea typeface="宋体" pitchFamily="2" charset="-122"/>
            </a:endParaRPr>
          </a:p>
        </p:txBody>
      </p:sp>
    </p:spTree>
  </p:cSld>
  <p:clrMapOvr>
    <a:masterClrMapping/>
  </p:clrMapOvr>
  <p:transition/>
  <p:timing/>
</p:sld>
</file>

<file path=ppt/tags/tag1.xml><?xml version="1.0" encoding="utf-8"?>
<p:tagLst xmlns:p="http://schemas.openxmlformats.org/presentationml/2006/main">
  <p:tag name="KSO_WM_UNIT_TABLE_BEAUTIFY" val="smartTable{779bc104-ceb7-49a1-907c-98df110d267a}"/>
  <p:tag name="TABLE_ENDDRAG_ORIGIN_RECT" val="672*344"/>
  <p:tag name="TABLE_ENDDRAG_RECT" val="19*184*672*344"/>
</p:tagLst>
</file>

<file path=ppt/tags/tag2.xml><?xml version="1.0" encoding="utf-8"?>
<p:tagLst xmlns:p="http://schemas.openxmlformats.org/presentationml/2006/main">
  <p:tag name="KSO_WM_UNIT_PLACING_PICTURE_USER_VIEWPORT" val="{&quot;height&quot;:5000,&quot;width&quot;:3530}"/>
</p:tagLst>
</file>

<file path=ppt/tags/tag3.xml><?xml version="1.0" encoding="utf-8"?>
<p:tagLst xmlns:p="http://schemas.openxmlformats.org/presentationml/2006/main">
  <p:tag name="KSO_WM_UNIT_PLACING_PICTURE_USER_VIEWPORT" val="{&quot;height&quot;:12120,&quot;width&quot;:12200}"/>
</p:tagLst>
</file>

<file path=ppt/tags/tag4.xml><?xml version="1.0" encoding="utf-8"?>
<p:tagLst xmlns:p="http://schemas.openxmlformats.org/presentationml/2006/main">
  <p:tag name="AS_OS" val="Unix 3.10 unknown"/>
  <p:tag name="AS_RELEASE_DATE" val="2023.03.31"/>
  <p:tag name="AS_TITLE" val="Aspose.Slides for Java"/>
  <p:tag name="AS_VERSION" val="23.3"/>
  <p:tag name="COMMONDATA" val="eyJoZGlkIjoiYjgxYjFkNzJkMjc4ZDM0MDJjM2I5OTg4Y2Q2MDg5ZDAifQ=="/>
  <p:tag name="KSO_WPP_MARK_KEY" val="02169980-73dd-4c0a-a610-941b716ec57c"/>
</p:tagLst>
</file>

<file path=ppt/theme/theme1.xml><?xml version="1.0" encoding="utf-8"?>
<a:theme xmlns:r="http://schemas.openxmlformats.org/officeDocument/2006/relationships"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(4:3)</PresentationFormat>
  <Paragraphs>187</Paragraphs>
  <Slides>38</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38</vt:i4>
      </vt:variant>
    </vt:vector>
  </HeadingPairs>
  <TitlesOfParts>
    <vt:vector baseType="lpstr" size="49">
      <vt:lpstr>Arial</vt:lpstr>
      <vt:lpstr>宋体</vt:lpstr>
      <vt:lpstr>黑体</vt:lpstr>
      <vt:lpstr>华文楷体</vt:lpstr>
      <vt:lpstr>楷体_GB2312</vt:lpstr>
      <vt:lpstr>微软雅黑</vt:lpstr>
      <vt:lpstr>Times New Roman</vt:lpstr>
      <vt:lpstr>Wingdings</vt:lpstr>
      <vt:lpstr>华文行楷</vt:lpstr>
      <vt:lpstr>隶书</vt:lpstr>
      <vt:lpstr>默认设计模板</vt:lpstr>
      <vt:lpstr>PowerPoint Presentation</vt:lpstr>
      <vt:lpstr>PowerPoint Presentation</vt:lpstr>
      <vt:lpstr>PowerPoint Presentation</vt:lpstr>
      <vt:lpstr>阿 Q 正 传</vt:lpstr>
      <vt:lpstr>PowerPoint Presentation</vt:lpstr>
      <vt:lpstr>PowerPoint Presentation</vt:lpstr>
      <vt:lpstr>PowerPoint Presentation</vt:lpstr>
      <vt:lpstr>PowerPoint Presentation</vt:lpstr>
      <vt:lpstr>PowerPoint Presentation</vt:lpstr>
      <vt:lpstr>简述阿Q的“光辉事迹”：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精神胜利法1</vt:lpstr>
      <vt:lpstr>精神胜利法2</vt:lpstr>
      <vt:lpstr>精神胜利法3</vt:lpstr>
      <vt:lpstr>精神胜利法4</vt:lpstr>
      <vt:lpstr>精神胜利法5</vt:lpstr>
      <vt:lpstr>精神胜利法6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2023-06-04T21:02:21.068</cp:lastPrinted>
  <dcterms:created xsi:type="dcterms:W3CDTF">2023-06-04T21:02:21Z</dcterms:created>
  <dcterms:modified xsi:type="dcterms:W3CDTF">2023-06-04T13:02:24Z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